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55"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56" r:id="rId50"/>
    <p:sldId id="304"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2024" y="-96"/>
      </p:cViewPr>
      <p:guideLst>
        <p:guide orient="horz" pos="2160"/>
        <p:guide pos="2880"/>
      </p:guideLst>
    </p:cSldViewPr>
  </p:slideViewPr>
  <p:notesTextViewPr>
    <p:cViewPr>
      <p:scale>
        <a:sx n="1" d="1"/>
        <a:sy n="1" d="1"/>
      </p:scale>
      <p:origin x="0" y="0"/>
    </p:cViewPr>
  </p:notesTextViewPr>
  <p:sorterViewPr>
    <p:cViewPr>
      <p:scale>
        <a:sx n="100" d="100"/>
        <a:sy n="100" d="100"/>
      </p:scale>
      <p:origin x="0" y="9696"/>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printerSettings" Target="printerSettings/printerSettings1.bin"/><Relationship Id="rId102" Type="http://schemas.openxmlformats.org/officeDocument/2006/relationships/presProps" Target="presProps.xml"/><Relationship Id="rId103" Type="http://schemas.openxmlformats.org/officeDocument/2006/relationships/viewProps" Target="viewProps.xml"/><Relationship Id="rId104" Type="http://schemas.openxmlformats.org/officeDocument/2006/relationships/theme" Target="theme/theme1.xml"/><Relationship Id="rId10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notesMaster" Target="notesMasters/notesMaster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34BE32-B8E3-49CC-8158-FA1AD12D18C7}" type="doc">
      <dgm:prSet loTypeId="urn:microsoft.com/office/officeart/2005/8/layout/chevron2" loCatId="process" qsTypeId="urn:microsoft.com/office/officeart/2005/8/quickstyle/simple1#4" qsCatId="simple" csTypeId="urn:microsoft.com/office/officeart/2005/8/colors/accent1_2#4" csCatId="accent1" phldr="1"/>
      <dgm:spPr/>
      <dgm:t>
        <a:bodyPr/>
        <a:lstStyle/>
        <a:p>
          <a:endParaRPr lang="es-MX"/>
        </a:p>
      </dgm:t>
    </dgm:pt>
    <dgm:pt modelId="{141CA28A-5323-48E5-84B2-795CA357F69E}">
      <dgm:prSet phldrT="[Texto]"/>
      <dgm:spPr/>
      <dgm:t>
        <a:bodyPr/>
        <a:lstStyle/>
        <a:p>
          <a:r>
            <a:rPr lang="es-MX" dirty="0" smtClean="0"/>
            <a:t>1</a:t>
          </a:r>
          <a:endParaRPr lang="es-MX" dirty="0"/>
        </a:p>
      </dgm:t>
    </dgm:pt>
    <dgm:pt modelId="{0005C176-8195-4CDB-8219-C6F44B92C088}" type="parTrans" cxnId="{09019197-BED8-4765-BE7B-E86BA2DADB57}">
      <dgm:prSet/>
      <dgm:spPr/>
      <dgm:t>
        <a:bodyPr/>
        <a:lstStyle/>
        <a:p>
          <a:endParaRPr lang="es-MX"/>
        </a:p>
      </dgm:t>
    </dgm:pt>
    <dgm:pt modelId="{C332C20F-5F20-4E12-99A4-DD38D1E528AD}" type="sibTrans" cxnId="{09019197-BED8-4765-BE7B-E86BA2DADB57}">
      <dgm:prSet/>
      <dgm:spPr/>
      <dgm:t>
        <a:bodyPr/>
        <a:lstStyle/>
        <a:p>
          <a:endParaRPr lang="es-MX"/>
        </a:p>
      </dgm:t>
    </dgm:pt>
    <dgm:pt modelId="{22D3386B-6F90-4AF9-B054-6B87182947C3}">
      <dgm:prSet phldrT="[Texto]"/>
      <dgm:spPr/>
      <dgm:t>
        <a:bodyPr/>
        <a:lstStyle/>
        <a:p>
          <a:r>
            <a:rPr lang="es-MX" dirty="0" smtClean="0"/>
            <a:t>Identify subjects of comparison</a:t>
          </a:r>
          <a:endParaRPr lang="es-MX" dirty="0"/>
        </a:p>
      </dgm:t>
    </dgm:pt>
    <dgm:pt modelId="{F272AFAE-4DD6-46D2-B938-BCD09AFA968E}" type="parTrans" cxnId="{D3C5B23A-01BA-423E-B775-ECDC9036ED89}">
      <dgm:prSet/>
      <dgm:spPr/>
      <dgm:t>
        <a:bodyPr/>
        <a:lstStyle/>
        <a:p>
          <a:endParaRPr lang="es-MX"/>
        </a:p>
      </dgm:t>
    </dgm:pt>
    <dgm:pt modelId="{BB370C85-30E1-483A-8DF2-5A908113F761}" type="sibTrans" cxnId="{D3C5B23A-01BA-423E-B775-ECDC9036ED89}">
      <dgm:prSet/>
      <dgm:spPr/>
      <dgm:t>
        <a:bodyPr/>
        <a:lstStyle/>
        <a:p>
          <a:endParaRPr lang="es-MX"/>
        </a:p>
      </dgm:t>
    </dgm:pt>
    <dgm:pt modelId="{78548949-27AF-4A7F-A5E2-CC2F6F577B80}">
      <dgm:prSet phldrT="[Texto]"/>
      <dgm:spPr/>
      <dgm:t>
        <a:bodyPr/>
        <a:lstStyle/>
        <a:p>
          <a:r>
            <a:rPr lang="es-MX" dirty="0" smtClean="0"/>
            <a:t>National </a:t>
          </a:r>
          <a:r>
            <a:rPr lang="es-MX" i="1" dirty="0" smtClean="0"/>
            <a:t>versus</a:t>
          </a:r>
          <a:r>
            <a:rPr lang="es-MX" dirty="0" smtClean="0"/>
            <a:t> foreigner</a:t>
          </a:r>
          <a:endParaRPr lang="es-MX" dirty="0"/>
        </a:p>
      </dgm:t>
    </dgm:pt>
    <dgm:pt modelId="{2D948097-4905-41C8-82B4-E5F01DA30098}" type="parTrans" cxnId="{03608EDE-439C-495B-8A22-746FBF5D1CD0}">
      <dgm:prSet/>
      <dgm:spPr/>
      <dgm:t>
        <a:bodyPr/>
        <a:lstStyle/>
        <a:p>
          <a:endParaRPr lang="es-MX"/>
        </a:p>
      </dgm:t>
    </dgm:pt>
    <dgm:pt modelId="{D25196CB-A782-4EDF-BE2A-D4DD673B3F25}" type="sibTrans" cxnId="{03608EDE-439C-495B-8A22-746FBF5D1CD0}">
      <dgm:prSet/>
      <dgm:spPr/>
      <dgm:t>
        <a:bodyPr/>
        <a:lstStyle/>
        <a:p>
          <a:endParaRPr lang="es-MX"/>
        </a:p>
      </dgm:t>
    </dgm:pt>
    <dgm:pt modelId="{C8017C85-2FDC-4061-8F47-32FE94050ACC}">
      <dgm:prSet phldrT="[Texto]"/>
      <dgm:spPr/>
      <dgm:t>
        <a:bodyPr/>
        <a:lstStyle/>
        <a:p>
          <a:r>
            <a:rPr lang="es-MX" dirty="0" smtClean="0"/>
            <a:t>2</a:t>
          </a:r>
          <a:endParaRPr lang="es-MX" dirty="0"/>
        </a:p>
      </dgm:t>
    </dgm:pt>
    <dgm:pt modelId="{340E8479-99D7-4302-9D19-61C136AE8481}" type="parTrans" cxnId="{3FF2B5B9-E078-4665-B5D0-0FA797E42885}">
      <dgm:prSet/>
      <dgm:spPr/>
      <dgm:t>
        <a:bodyPr/>
        <a:lstStyle/>
        <a:p>
          <a:endParaRPr lang="es-MX"/>
        </a:p>
      </dgm:t>
    </dgm:pt>
    <dgm:pt modelId="{C72DC2BF-7197-495C-BEAA-202AFAD5DDDA}" type="sibTrans" cxnId="{3FF2B5B9-E078-4665-B5D0-0FA797E42885}">
      <dgm:prSet/>
      <dgm:spPr/>
      <dgm:t>
        <a:bodyPr/>
        <a:lstStyle/>
        <a:p>
          <a:endParaRPr lang="es-MX"/>
        </a:p>
      </dgm:t>
    </dgm:pt>
    <dgm:pt modelId="{A4E1A4FF-1B31-4792-A37C-DC534A3A1B14}">
      <dgm:prSet phldrT="[Texto]"/>
      <dgm:spPr/>
      <dgm:t>
        <a:bodyPr/>
        <a:lstStyle/>
        <a:p>
          <a:r>
            <a:rPr lang="es-MX" dirty="0" smtClean="0"/>
            <a:t>Consider the treatment each comparator receives</a:t>
          </a:r>
          <a:endParaRPr lang="es-MX" dirty="0"/>
        </a:p>
      </dgm:t>
    </dgm:pt>
    <dgm:pt modelId="{DDC93D98-9445-4C60-B5E5-1F11BCE5D69F}" type="parTrans" cxnId="{A73D1E42-CA1F-40D2-ABF4-A653EFD506D6}">
      <dgm:prSet/>
      <dgm:spPr/>
      <dgm:t>
        <a:bodyPr/>
        <a:lstStyle/>
        <a:p>
          <a:endParaRPr lang="es-MX"/>
        </a:p>
      </dgm:t>
    </dgm:pt>
    <dgm:pt modelId="{1C76BAEF-7A2C-4C26-A607-B26ABAB788D0}" type="sibTrans" cxnId="{A73D1E42-CA1F-40D2-ABF4-A653EFD506D6}">
      <dgm:prSet/>
      <dgm:spPr/>
      <dgm:t>
        <a:bodyPr/>
        <a:lstStyle/>
        <a:p>
          <a:endParaRPr lang="es-MX"/>
        </a:p>
      </dgm:t>
    </dgm:pt>
    <dgm:pt modelId="{322B181C-590F-4AC5-8BB4-433C4433BF2B}">
      <dgm:prSet phldrT="[Texto]"/>
      <dgm:spPr/>
      <dgm:t>
        <a:bodyPr/>
        <a:lstStyle/>
        <a:p>
          <a:r>
            <a:rPr lang="es-MX" dirty="0" smtClean="0"/>
            <a:t>3</a:t>
          </a:r>
          <a:endParaRPr lang="es-MX" dirty="0"/>
        </a:p>
      </dgm:t>
    </dgm:pt>
    <dgm:pt modelId="{EC8153B6-640A-4FD7-AC78-FA6E2A4A7FCE}" type="parTrans" cxnId="{6228272B-11BB-44D2-933B-116D9997D971}">
      <dgm:prSet/>
      <dgm:spPr/>
      <dgm:t>
        <a:bodyPr/>
        <a:lstStyle/>
        <a:p>
          <a:endParaRPr lang="es-MX"/>
        </a:p>
      </dgm:t>
    </dgm:pt>
    <dgm:pt modelId="{46954A23-7D7E-479D-AECB-69F02EFF1416}" type="sibTrans" cxnId="{6228272B-11BB-44D2-933B-116D9997D971}">
      <dgm:prSet/>
      <dgm:spPr/>
      <dgm:t>
        <a:bodyPr/>
        <a:lstStyle/>
        <a:p>
          <a:endParaRPr lang="es-MX"/>
        </a:p>
      </dgm:t>
    </dgm:pt>
    <dgm:pt modelId="{3434B186-7FF2-4878-8B8C-DBEC810AF389}">
      <dgm:prSet phldrT="[Texto]"/>
      <dgm:spPr/>
      <dgm:t>
        <a:bodyPr/>
        <a:lstStyle/>
        <a:p>
          <a:r>
            <a:rPr lang="es-MX" dirty="0" smtClean="0"/>
            <a:t>Consider any factors that may justify a differential treatment</a:t>
          </a:r>
          <a:endParaRPr lang="es-MX" dirty="0"/>
        </a:p>
      </dgm:t>
    </dgm:pt>
    <dgm:pt modelId="{95D9F371-7EE9-4037-91EE-A96B42B2480E}" type="parTrans" cxnId="{6E283ED7-5D64-4CB7-96FC-30710BC88CF0}">
      <dgm:prSet/>
      <dgm:spPr/>
      <dgm:t>
        <a:bodyPr/>
        <a:lstStyle/>
        <a:p>
          <a:endParaRPr lang="es-MX"/>
        </a:p>
      </dgm:t>
    </dgm:pt>
    <dgm:pt modelId="{C2162FE5-A23D-4206-B135-066893A0C484}" type="sibTrans" cxnId="{6E283ED7-5D64-4CB7-96FC-30710BC88CF0}">
      <dgm:prSet/>
      <dgm:spPr/>
      <dgm:t>
        <a:bodyPr/>
        <a:lstStyle/>
        <a:p>
          <a:endParaRPr lang="es-MX"/>
        </a:p>
      </dgm:t>
    </dgm:pt>
    <dgm:pt modelId="{CFF1BBBE-D24D-497D-B7E4-81FA24648D78}">
      <dgm:prSet phldrT="[Texto]"/>
      <dgm:spPr/>
      <dgm:t>
        <a:bodyPr/>
        <a:lstStyle/>
        <a:p>
          <a:r>
            <a:rPr lang="es-MX" dirty="0" smtClean="0"/>
            <a:t>Difference must show </a:t>
          </a:r>
          <a:r>
            <a:rPr lang="es-MX" b="0" u="none" dirty="0" smtClean="0"/>
            <a:t>a less favorable treatment</a:t>
          </a:r>
          <a:endParaRPr lang="es-MX" b="0" u="none" dirty="0"/>
        </a:p>
      </dgm:t>
    </dgm:pt>
    <dgm:pt modelId="{D3B8C759-FB0B-4A46-9F09-2867A777822A}" type="parTrans" cxnId="{84B60A32-316A-489C-BD72-2AAD5173C114}">
      <dgm:prSet/>
      <dgm:spPr/>
      <dgm:t>
        <a:bodyPr/>
        <a:lstStyle/>
        <a:p>
          <a:endParaRPr lang="es-MX"/>
        </a:p>
      </dgm:t>
    </dgm:pt>
    <dgm:pt modelId="{19459740-F859-4209-827D-6751F7762A70}" type="sibTrans" cxnId="{84B60A32-316A-489C-BD72-2AAD5173C114}">
      <dgm:prSet/>
      <dgm:spPr/>
      <dgm:t>
        <a:bodyPr/>
        <a:lstStyle/>
        <a:p>
          <a:endParaRPr lang="es-MX"/>
        </a:p>
      </dgm:t>
    </dgm:pt>
    <dgm:pt modelId="{DA969041-B6A9-4C36-83C9-02E9418403A9}" type="pres">
      <dgm:prSet presAssocID="{1734BE32-B8E3-49CC-8158-FA1AD12D18C7}" presName="linearFlow" presStyleCnt="0">
        <dgm:presLayoutVars>
          <dgm:dir/>
          <dgm:animLvl val="lvl"/>
          <dgm:resizeHandles val="exact"/>
        </dgm:presLayoutVars>
      </dgm:prSet>
      <dgm:spPr/>
      <dgm:t>
        <a:bodyPr/>
        <a:lstStyle/>
        <a:p>
          <a:endParaRPr lang="es-MX"/>
        </a:p>
      </dgm:t>
    </dgm:pt>
    <dgm:pt modelId="{E49966B0-70D0-461E-ADE5-7243DD429593}" type="pres">
      <dgm:prSet presAssocID="{141CA28A-5323-48E5-84B2-795CA357F69E}" presName="composite" presStyleCnt="0"/>
      <dgm:spPr/>
    </dgm:pt>
    <dgm:pt modelId="{EF23F9D5-F3DC-4890-BD58-CC2B1C67F756}" type="pres">
      <dgm:prSet presAssocID="{141CA28A-5323-48E5-84B2-795CA357F69E}" presName="parentText" presStyleLbl="alignNode1" presStyleIdx="0" presStyleCnt="3">
        <dgm:presLayoutVars>
          <dgm:chMax val="1"/>
          <dgm:bulletEnabled val="1"/>
        </dgm:presLayoutVars>
      </dgm:prSet>
      <dgm:spPr/>
      <dgm:t>
        <a:bodyPr/>
        <a:lstStyle/>
        <a:p>
          <a:endParaRPr lang="es-MX"/>
        </a:p>
      </dgm:t>
    </dgm:pt>
    <dgm:pt modelId="{D95FFDFE-B62C-41FF-BDC5-8A3428B702DB}" type="pres">
      <dgm:prSet presAssocID="{141CA28A-5323-48E5-84B2-795CA357F69E}" presName="descendantText" presStyleLbl="alignAcc1" presStyleIdx="0" presStyleCnt="3">
        <dgm:presLayoutVars>
          <dgm:bulletEnabled val="1"/>
        </dgm:presLayoutVars>
      </dgm:prSet>
      <dgm:spPr/>
      <dgm:t>
        <a:bodyPr/>
        <a:lstStyle/>
        <a:p>
          <a:endParaRPr lang="es-MX"/>
        </a:p>
      </dgm:t>
    </dgm:pt>
    <dgm:pt modelId="{60B588EA-D1FC-4BB8-BCB1-9A4C609FE311}" type="pres">
      <dgm:prSet presAssocID="{C332C20F-5F20-4E12-99A4-DD38D1E528AD}" presName="sp" presStyleCnt="0"/>
      <dgm:spPr/>
    </dgm:pt>
    <dgm:pt modelId="{38D38FA7-F4A1-411B-8EA7-9D8C59C22414}" type="pres">
      <dgm:prSet presAssocID="{C8017C85-2FDC-4061-8F47-32FE94050ACC}" presName="composite" presStyleCnt="0"/>
      <dgm:spPr/>
    </dgm:pt>
    <dgm:pt modelId="{2AF97DF8-65FD-401E-82DC-0CDA0AAD7D6D}" type="pres">
      <dgm:prSet presAssocID="{C8017C85-2FDC-4061-8F47-32FE94050ACC}" presName="parentText" presStyleLbl="alignNode1" presStyleIdx="1" presStyleCnt="3">
        <dgm:presLayoutVars>
          <dgm:chMax val="1"/>
          <dgm:bulletEnabled val="1"/>
        </dgm:presLayoutVars>
      </dgm:prSet>
      <dgm:spPr/>
      <dgm:t>
        <a:bodyPr/>
        <a:lstStyle/>
        <a:p>
          <a:endParaRPr lang="es-MX"/>
        </a:p>
      </dgm:t>
    </dgm:pt>
    <dgm:pt modelId="{D039DE46-BAD3-4815-86C6-8BC7F3F4244C}" type="pres">
      <dgm:prSet presAssocID="{C8017C85-2FDC-4061-8F47-32FE94050ACC}" presName="descendantText" presStyleLbl="alignAcc1" presStyleIdx="1" presStyleCnt="3">
        <dgm:presLayoutVars>
          <dgm:bulletEnabled val="1"/>
        </dgm:presLayoutVars>
      </dgm:prSet>
      <dgm:spPr/>
      <dgm:t>
        <a:bodyPr/>
        <a:lstStyle/>
        <a:p>
          <a:endParaRPr lang="es-MX"/>
        </a:p>
      </dgm:t>
    </dgm:pt>
    <dgm:pt modelId="{887D8A80-712C-4D20-8D1B-7EA521368DFB}" type="pres">
      <dgm:prSet presAssocID="{C72DC2BF-7197-495C-BEAA-202AFAD5DDDA}" presName="sp" presStyleCnt="0"/>
      <dgm:spPr/>
    </dgm:pt>
    <dgm:pt modelId="{9B52A78F-C4D1-48E8-95D5-44C33E4DCE40}" type="pres">
      <dgm:prSet presAssocID="{322B181C-590F-4AC5-8BB4-433C4433BF2B}" presName="composite" presStyleCnt="0"/>
      <dgm:spPr/>
    </dgm:pt>
    <dgm:pt modelId="{4CDFAB97-24A7-4AD2-A2FD-165C0A654BAD}" type="pres">
      <dgm:prSet presAssocID="{322B181C-590F-4AC5-8BB4-433C4433BF2B}" presName="parentText" presStyleLbl="alignNode1" presStyleIdx="2" presStyleCnt="3">
        <dgm:presLayoutVars>
          <dgm:chMax val="1"/>
          <dgm:bulletEnabled val="1"/>
        </dgm:presLayoutVars>
      </dgm:prSet>
      <dgm:spPr/>
      <dgm:t>
        <a:bodyPr/>
        <a:lstStyle/>
        <a:p>
          <a:endParaRPr lang="es-MX"/>
        </a:p>
      </dgm:t>
    </dgm:pt>
    <dgm:pt modelId="{A744695B-6320-4D6D-BEC0-9775C246CD9E}" type="pres">
      <dgm:prSet presAssocID="{322B181C-590F-4AC5-8BB4-433C4433BF2B}" presName="descendantText" presStyleLbl="alignAcc1" presStyleIdx="2" presStyleCnt="3">
        <dgm:presLayoutVars>
          <dgm:bulletEnabled val="1"/>
        </dgm:presLayoutVars>
      </dgm:prSet>
      <dgm:spPr/>
      <dgm:t>
        <a:bodyPr/>
        <a:lstStyle/>
        <a:p>
          <a:endParaRPr lang="es-MX"/>
        </a:p>
      </dgm:t>
    </dgm:pt>
  </dgm:ptLst>
  <dgm:cxnLst>
    <dgm:cxn modelId="{FAA4300A-91BE-4C69-9F33-960509EAE0AB}" type="presOf" srcId="{C8017C85-2FDC-4061-8F47-32FE94050ACC}" destId="{2AF97DF8-65FD-401E-82DC-0CDA0AAD7D6D}" srcOrd="0" destOrd="0" presId="urn:microsoft.com/office/officeart/2005/8/layout/chevron2"/>
    <dgm:cxn modelId="{3FF2B5B9-E078-4665-B5D0-0FA797E42885}" srcId="{1734BE32-B8E3-49CC-8158-FA1AD12D18C7}" destId="{C8017C85-2FDC-4061-8F47-32FE94050ACC}" srcOrd="1" destOrd="0" parTransId="{340E8479-99D7-4302-9D19-61C136AE8481}" sibTransId="{C72DC2BF-7197-495C-BEAA-202AFAD5DDDA}"/>
    <dgm:cxn modelId="{70EE0E42-0BBB-45A0-92E8-FEC776DC1FE9}" type="presOf" srcId="{322B181C-590F-4AC5-8BB4-433C4433BF2B}" destId="{4CDFAB97-24A7-4AD2-A2FD-165C0A654BAD}" srcOrd="0" destOrd="0" presId="urn:microsoft.com/office/officeart/2005/8/layout/chevron2"/>
    <dgm:cxn modelId="{E0E86C30-8A81-451B-B7E4-786D5DF1C8D7}" type="presOf" srcId="{CFF1BBBE-D24D-497D-B7E4-81FA24648D78}" destId="{D039DE46-BAD3-4815-86C6-8BC7F3F4244C}" srcOrd="0" destOrd="1" presId="urn:microsoft.com/office/officeart/2005/8/layout/chevron2"/>
    <dgm:cxn modelId="{0D44359F-537A-4D67-99CF-1779A9D324B7}" type="presOf" srcId="{A4E1A4FF-1B31-4792-A37C-DC534A3A1B14}" destId="{D039DE46-BAD3-4815-86C6-8BC7F3F4244C}" srcOrd="0" destOrd="0" presId="urn:microsoft.com/office/officeart/2005/8/layout/chevron2"/>
    <dgm:cxn modelId="{2C037486-D559-42D1-A09B-87483B6C5EB8}" type="presOf" srcId="{1734BE32-B8E3-49CC-8158-FA1AD12D18C7}" destId="{DA969041-B6A9-4C36-83C9-02E9418403A9}" srcOrd="0" destOrd="0" presId="urn:microsoft.com/office/officeart/2005/8/layout/chevron2"/>
    <dgm:cxn modelId="{A73D1E42-CA1F-40D2-ABF4-A653EFD506D6}" srcId="{C8017C85-2FDC-4061-8F47-32FE94050ACC}" destId="{A4E1A4FF-1B31-4792-A37C-DC534A3A1B14}" srcOrd="0" destOrd="0" parTransId="{DDC93D98-9445-4C60-B5E5-1F11BCE5D69F}" sibTransId="{1C76BAEF-7A2C-4C26-A607-B26ABAB788D0}"/>
    <dgm:cxn modelId="{6228272B-11BB-44D2-933B-116D9997D971}" srcId="{1734BE32-B8E3-49CC-8158-FA1AD12D18C7}" destId="{322B181C-590F-4AC5-8BB4-433C4433BF2B}" srcOrd="2" destOrd="0" parTransId="{EC8153B6-640A-4FD7-AC78-FA6E2A4A7FCE}" sibTransId="{46954A23-7D7E-479D-AECB-69F02EFF1416}"/>
    <dgm:cxn modelId="{03608EDE-439C-495B-8A22-746FBF5D1CD0}" srcId="{141CA28A-5323-48E5-84B2-795CA357F69E}" destId="{78548949-27AF-4A7F-A5E2-CC2F6F577B80}" srcOrd="1" destOrd="0" parTransId="{2D948097-4905-41C8-82B4-E5F01DA30098}" sibTransId="{D25196CB-A782-4EDF-BE2A-D4DD673B3F25}"/>
    <dgm:cxn modelId="{6E283ED7-5D64-4CB7-96FC-30710BC88CF0}" srcId="{322B181C-590F-4AC5-8BB4-433C4433BF2B}" destId="{3434B186-7FF2-4878-8B8C-DBEC810AF389}" srcOrd="0" destOrd="0" parTransId="{95D9F371-7EE9-4037-91EE-A96B42B2480E}" sibTransId="{C2162FE5-A23D-4206-B135-066893A0C484}"/>
    <dgm:cxn modelId="{7402DC1A-6A19-4932-8397-C9AFC91DFAA8}" type="presOf" srcId="{22D3386B-6F90-4AF9-B054-6B87182947C3}" destId="{D95FFDFE-B62C-41FF-BDC5-8A3428B702DB}" srcOrd="0" destOrd="0" presId="urn:microsoft.com/office/officeart/2005/8/layout/chevron2"/>
    <dgm:cxn modelId="{D3C5B23A-01BA-423E-B775-ECDC9036ED89}" srcId="{141CA28A-5323-48E5-84B2-795CA357F69E}" destId="{22D3386B-6F90-4AF9-B054-6B87182947C3}" srcOrd="0" destOrd="0" parTransId="{F272AFAE-4DD6-46D2-B938-BCD09AFA968E}" sibTransId="{BB370C85-30E1-483A-8DF2-5A908113F761}"/>
    <dgm:cxn modelId="{84B60A32-316A-489C-BD72-2AAD5173C114}" srcId="{C8017C85-2FDC-4061-8F47-32FE94050ACC}" destId="{CFF1BBBE-D24D-497D-B7E4-81FA24648D78}" srcOrd="1" destOrd="0" parTransId="{D3B8C759-FB0B-4A46-9F09-2867A777822A}" sibTransId="{19459740-F859-4209-827D-6751F7762A70}"/>
    <dgm:cxn modelId="{B9AE2E46-C576-47CF-B481-7058BB25C051}" type="presOf" srcId="{141CA28A-5323-48E5-84B2-795CA357F69E}" destId="{EF23F9D5-F3DC-4890-BD58-CC2B1C67F756}" srcOrd="0" destOrd="0" presId="urn:microsoft.com/office/officeart/2005/8/layout/chevron2"/>
    <dgm:cxn modelId="{9C1AF374-7BDD-4DC7-B83D-DEE6009B5674}" type="presOf" srcId="{3434B186-7FF2-4878-8B8C-DBEC810AF389}" destId="{A744695B-6320-4D6D-BEC0-9775C246CD9E}" srcOrd="0" destOrd="0" presId="urn:microsoft.com/office/officeart/2005/8/layout/chevron2"/>
    <dgm:cxn modelId="{09019197-BED8-4765-BE7B-E86BA2DADB57}" srcId="{1734BE32-B8E3-49CC-8158-FA1AD12D18C7}" destId="{141CA28A-5323-48E5-84B2-795CA357F69E}" srcOrd="0" destOrd="0" parTransId="{0005C176-8195-4CDB-8219-C6F44B92C088}" sibTransId="{C332C20F-5F20-4E12-99A4-DD38D1E528AD}"/>
    <dgm:cxn modelId="{C6FB6B9D-0FCF-414D-8EDC-740F36C871D8}" type="presOf" srcId="{78548949-27AF-4A7F-A5E2-CC2F6F577B80}" destId="{D95FFDFE-B62C-41FF-BDC5-8A3428B702DB}" srcOrd="0" destOrd="1" presId="urn:microsoft.com/office/officeart/2005/8/layout/chevron2"/>
    <dgm:cxn modelId="{FAD1BE6E-20DB-4159-BFB6-B45DC56D95E0}" type="presParOf" srcId="{DA969041-B6A9-4C36-83C9-02E9418403A9}" destId="{E49966B0-70D0-461E-ADE5-7243DD429593}" srcOrd="0" destOrd="0" presId="urn:microsoft.com/office/officeart/2005/8/layout/chevron2"/>
    <dgm:cxn modelId="{CBF5809E-0B2A-4141-BAA6-D92E20A0B1BC}" type="presParOf" srcId="{E49966B0-70D0-461E-ADE5-7243DD429593}" destId="{EF23F9D5-F3DC-4890-BD58-CC2B1C67F756}" srcOrd="0" destOrd="0" presId="urn:microsoft.com/office/officeart/2005/8/layout/chevron2"/>
    <dgm:cxn modelId="{0FD5D285-239C-4556-91BE-D3C362E82C67}" type="presParOf" srcId="{E49966B0-70D0-461E-ADE5-7243DD429593}" destId="{D95FFDFE-B62C-41FF-BDC5-8A3428B702DB}" srcOrd="1" destOrd="0" presId="urn:microsoft.com/office/officeart/2005/8/layout/chevron2"/>
    <dgm:cxn modelId="{29E8305B-2C89-4AC6-A788-688F16A817C7}" type="presParOf" srcId="{DA969041-B6A9-4C36-83C9-02E9418403A9}" destId="{60B588EA-D1FC-4BB8-BCB1-9A4C609FE311}" srcOrd="1" destOrd="0" presId="urn:microsoft.com/office/officeart/2005/8/layout/chevron2"/>
    <dgm:cxn modelId="{A0763A6E-1CC4-44FC-BB1C-2071D410D7A8}" type="presParOf" srcId="{DA969041-B6A9-4C36-83C9-02E9418403A9}" destId="{38D38FA7-F4A1-411B-8EA7-9D8C59C22414}" srcOrd="2" destOrd="0" presId="urn:microsoft.com/office/officeart/2005/8/layout/chevron2"/>
    <dgm:cxn modelId="{CE139BB0-E401-477C-8185-5ABF13F9C7FB}" type="presParOf" srcId="{38D38FA7-F4A1-411B-8EA7-9D8C59C22414}" destId="{2AF97DF8-65FD-401E-82DC-0CDA0AAD7D6D}" srcOrd="0" destOrd="0" presId="urn:microsoft.com/office/officeart/2005/8/layout/chevron2"/>
    <dgm:cxn modelId="{D36F0363-97FF-4231-8DBE-4DA302682B32}" type="presParOf" srcId="{38D38FA7-F4A1-411B-8EA7-9D8C59C22414}" destId="{D039DE46-BAD3-4815-86C6-8BC7F3F4244C}" srcOrd="1" destOrd="0" presId="urn:microsoft.com/office/officeart/2005/8/layout/chevron2"/>
    <dgm:cxn modelId="{6AA69908-FF1E-4166-B14F-2EEA000B0493}" type="presParOf" srcId="{DA969041-B6A9-4C36-83C9-02E9418403A9}" destId="{887D8A80-712C-4D20-8D1B-7EA521368DFB}" srcOrd="3" destOrd="0" presId="urn:microsoft.com/office/officeart/2005/8/layout/chevron2"/>
    <dgm:cxn modelId="{F90BC54B-3539-41A8-BD96-D29BF59D757E}" type="presParOf" srcId="{DA969041-B6A9-4C36-83C9-02E9418403A9}" destId="{9B52A78F-C4D1-48E8-95D5-44C33E4DCE40}" srcOrd="4" destOrd="0" presId="urn:microsoft.com/office/officeart/2005/8/layout/chevron2"/>
    <dgm:cxn modelId="{D0831B16-B855-4B69-947F-F42647545642}" type="presParOf" srcId="{9B52A78F-C4D1-48E8-95D5-44C33E4DCE40}" destId="{4CDFAB97-24A7-4AD2-A2FD-165C0A654BAD}" srcOrd="0" destOrd="0" presId="urn:microsoft.com/office/officeart/2005/8/layout/chevron2"/>
    <dgm:cxn modelId="{6BF5614B-9816-43FD-B933-BB5FB4A37BE8}" type="presParOf" srcId="{9B52A78F-C4D1-48E8-95D5-44C33E4DCE40}" destId="{A744695B-6320-4D6D-BEC0-9775C246CD9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3F9D5-F3DC-4890-BD58-CC2B1C67F756}">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1</a:t>
          </a:r>
          <a:endParaRPr lang="es-MX" sz="3200" kern="1200" dirty="0"/>
        </a:p>
      </dsp:txBody>
      <dsp:txXfrm rot="-5400000">
        <a:off x="1" y="573596"/>
        <a:ext cx="1146297" cy="491270"/>
      </dsp:txXfrm>
    </dsp:sp>
    <dsp:sp modelId="{D95FFDFE-B62C-41FF-BDC5-8A3428B702DB}">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s-MX" sz="2300" kern="1200" dirty="0" smtClean="0"/>
            <a:t>Identify subjects of comparison</a:t>
          </a:r>
          <a:endParaRPr lang="es-MX" sz="2300" kern="1200" dirty="0"/>
        </a:p>
        <a:p>
          <a:pPr marL="228600" lvl="1" indent="-228600" algn="l" defTabSz="1022350">
            <a:lnSpc>
              <a:spcPct val="90000"/>
            </a:lnSpc>
            <a:spcBef>
              <a:spcPct val="0"/>
            </a:spcBef>
            <a:spcAft>
              <a:spcPct val="15000"/>
            </a:spcAft>
            <a:buChar char="••"/>
          </a:pPr>
          <a:r>
            <a:rPr lang="es-MX" sz="2300" kern="1200" dirty="0" smtClean="0"/>
            <a:t>National </a:t>
          </a:r>
          <a:r>
            <a:rPr lang="es-MX" sz="2300" i="1" kern="1200" dirty="0" smtClean="0"/>
            <a:t>versus</a:t>
          </a:r>
          <a:r>
            <a:rPr lang="es-MX" sz="2300" kern="1200" dirty="0" smtClean="0"/>
            <a:t> foreigner</a:t>
          </a:r>
          <a:endParaRPr lang="es-MX" sz="2300" kern="1200" dirty="0"/>
        </a:p>
      </dsp:txBody>
      <dsp:txXfrm rot="-5400000">
        <a:off x="1146298" y="52408"/>
        <a:ext cx="7031341" cy="960496"/>
      </dsp:txXfrm>
    </dsp:sp>
    <dsp:sp modelId="{2AF97DF8-65FD-401E-82DC-0CDA0AAD7D6D}">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2</a:t>
          </a:r>
          <a:endParaRPr lang="es-MX" sz="3200" kern="1200" dirty="0"/>
        </a:p>
      </dsp:txBody>
      <dsp:txXfrm rot="-5400000">
        <a:off x="1" y="2017346"/>
        <a:ext cx="1146297" cy="491270"/>
      </dsp:txXfrm>
    </dsp:sp>
    <dsp:sp modelId="{D039DE46-BAD3-4815-86C6-8BC7F3F4244C}">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s-MX" sz="2300" kern="1200" dirty="0" smtClean="0"/>
            <a:t>Consider the treatment each comparator receives</a:t>
          </a:r>
          <a:endParaRPr lang="es-MX" sz="2300" kern="1200" dirty="0"/>
        </a:p>
        <a:p>
          <a:pPr marL="228600" lvl="1" indent="-228600" algn="l" defTabSz="1022350">
            <a:lnSpc>
              <a:spcPct val="90000"/>
            </a:lnSpc>
            <a:spcBef>
              <a:spcPct val="0"/>
            </a:spcBef>
            <a:spcAft>
              <a:spcPct val="15000"/>
            </a:spcAft>
            <a:buChar char="••"/>
          </a:pPr>
          <a:r>
            <a:rPr lang="es-MX" sz="2300" kern="1200" dirty="0" smtClean="0"/>
            <a:t>Difference must show </a:t>
          </a:r>
          <a:r>
            <a:rPr lang="es-MX" sz="2300" b="0" u="none" kern="1200" dirty="0" smtClean="0"/>
            <a:t>a less favorable treatment</a:t>
          </a:r>
          <a:endParaRPr lang="es-MX" sz="2300" b="0" u="none" kern="1200" dirty="0"/>
        </a:p>
      </dsp:txBody>
      <dsp:txXfrm rot="-5400000">
        <a:off x="1146298" y="1496158"/>
        <a:ext cx="7031341" cy="960496"/>
      </dsp:txXfrm>
    </dsp:sp>
    <dsp:sp modelId="{4CDFAB97-24A7-4AD2-A2FD-165C0A654BAD}">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3</a:t>
          </a:r>
          <a:endParaRPr lang="es-MX" sz="3200" kern="1200" dirty="0"/>
        </a:p>
      </dsp:txBody>
      <dsp:txXfrm rot="-5400000">
        <a:off x="1" y="3461096"/>
        <a:ext cx="1146297" cy="491270"/>
      </dsp:txXfrm>
    </dsp:sp>
    <dsp:sp modelId="{A744695B-6320-4D6D-BEC0-9775C246CD9E}">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s-MX" sz="2300" kern="1200" dirty="0" smtClean="0"/>
            <a:t>Consider any factors that may justify a differential treatment</a:t>
          </a:r>
          <a:endParaRPr lang="es-MX" sz="2300" kern="1200" dirty="0"/>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A16A2-4280-43EF-A94F-7669CB0A8A6A}" type="datetimeFigureOut">
              <a:rPr lang="en-US" smtClean="0"/>
              <a:t>11/03/2014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FE95B-300A-48CB-8546-46CF72363A65}" type="slidenum">
              <a:rPr lang="en-US" smtClean="0"/>
              <a:t>‹#›</a:t>
            </a:fld>
            <a:endParaRPr lang="en-US"/>
          </a:p>
        </p:txBody>
      </p:sp>
    </p:spTree>
    <p:extLst>
      <p:ext uri="{BB962C8B-B14F-4D97-AF65-F5344CB8AC3E}">
        <p14:creationId xmlns:p14="http://schemas.microsoft.com/office/powerpoint/2010/main" val="14510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1E987F-7932-41FB-AFEE-CAECED106648}" type="slidenum">
              <a:rPr lang="en-US" sz="1200"/>
              <a:pPr eaLnBrk="1" hangingPunct="1"/>
              <a:t>4</a:t>
            </a:fld>
            <a:endParaRPr lang="en-US" sz="1200"/>
          </a:p>
        </p:txBody>
      </p:sp>
      <p:sp>
        <p:nvSpPr>
          <p:cNvPr id="105475" name="Rectangle 2"/>
          <p:cNvSpPr>
            <a:spLocks noGrp="1" noRot="1" noChangeAspect="1" noChangeArrowheads="1" noTextEdit="1"/>
          </p:cNvSpPr>
          <p:nvPr>
            <p:ph type="sldImg"/>
          </p:nvPr>
        </p:nvSpPr>
        <p:spPr>
          <a:xfrm>
            <a:off x="1135063" y="703263"/>
            <a:ext cx="4589462" cy="3441700"/>
          </a:xfrm>
          <a:ln/>
        </p:spPr>
      </p:sp>
      <p:sp>
        <p:nvSpPr>
          <p:cNvPr id="10547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74151E-CA5A-4D43-80CF-0B03A35DFA5E}" type="slidenum">
              <a:rPr lang="en-US" sz="1200"/>
              <a:pPr eaLnBrk="1" hangingPunct="1"/>
              <a:t>13</a:t>
            </a:fld>
            <a:endParaRPr lang="en-US" sz="1200"/>
          </a:p>
        </p:txBody>
      </p:sp>
      <p:sp>
        <p:nvSpPr>
          <p:cNvPr id="114691" name="Rectangle 2"/>
          <p:cNvSpPr>
            <a:spLocks noGrp="1" noRot="1" noChangeAspect="1" noChangeArrowheads="1" noTextEdit="1"/>
          </p:cNvSpPr>
          <p:nvPr>
            <p:ph type="sldImg"/>
          </p:nvPr>
        </p:nvSpPr>
        <p:spPr>
          <a:xfrm>
            <a:off x="1135063" y="703263"/>
            <a:ext cx="4589462" cy="3441700"/>
          </a:xfrm>
          <a:ln/>
        </p:spPr>
      </p:sp>
      <p:sp>
        <p:nvSpPr>
          <p:cNvPr id="114692"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153126-EFC4-4B5F-B85E-F217E45E2B28}" type="slidenum">
              <a:rPr lang="en-US" sz="1200"/>
              <a:pPr eaLnBrk="1" hangingPunct="1"/>
              <a:t>14</a:t>
            </a:fld>
            <a:endParaRPr lang="en-US" sz="1200"/>
          </a:p>
        </p:txBody>
      </p:sp>
      <p:sp>
        <p:nvSpPr>
          <p:cNvPr id="115715" name="Rectangle 2"/>
          <p:cNvSpPr>
            <a:spLocks noGrp="1" noRot="1" noChangeAspect="1" noChangeArrowheads="1" noTextEdit="1"/>
          </p:cNvSpPr>
          <p:nvPr>
            <p:ph type="sldImg"/>
          </p:nvPr>
        </p:nvSpPr>
        <p:spPr>
          <a:xfrm>
            <a:off x="1135063" y="703263"/>
            <a:ext cx="4589462" cy="3441700"/>
          </a:xfrm>
          <a:ln/>
        </p:spPr>
      </p:sp>
      <p:sp>
        <p:nvSpPr>
          <p:cNvPr id="11571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C78734-1828-4523-9145-519E47E485BC}" type="slidenum">
              <a:rPr lang="en-US" sz="1200"/>
              <a:pPr eaLnBrk="1" hangingPunct="1"/>
              <a:t>15</a:t>
            </a:fld>
            <a:endParaRPr lang="en-US" sz="1200"/>
          </a:p>
        </p:txBody>
      </p:sp>
      <p:sp>
        <p:nvSpPr>
          <p:cNvPr id="116739" name="Rectangle 2"/>
          <p:cNvSpPr>
            <a:spLocks noGrp="1" noRot="1" noChangeAspect="1" noChangeArrowheads="1" noTextEdit="1"/>
          </p:cNvSpPr>
          <p:nvPr>
            <p:ph type="sldImg"/>
          </p:nvPr>
        </p:nvSpPr>
        <p:spPr>
          <a:xfrm>
            <a:off x="1135063" y="703263"/>
            <a:ext cx="4589462" cy="3441700"/>
          </a:xfrm>
          <a:ln/>
        </p:spPr>
      </p:sp>
      <p:sp>
        <p:nvSpPr>
          <p:cNvPr id="11674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256BDA7-1955-48A4-AA31-1EA512E19F55}" type="slidenum">
              <a:rPr lang="en-US" sz="1200"/>
              <a:pPr eaLnBrk="1" hangingPunct="1"/>
              <a:t>16</a:t>
            </a:fld>
            <a:endParaRPr lang="en-US" sz="1200"/>
          </a:p>
        </p:txBody>
      </p:sp>
      <p:sp>
        <p:nvSpPr>
          <p:cNvPr id="117763" name="Rectangle 2"/>
          <p:cNvSpPr>
            <a:spLocks noGrp="1" noRot="1" noChangeAspect="1" noChangeArrowheads="1" noTextEdit="1"/>
          </p:cNvSpPr>
          <p:nvPr>
            <p:ph type="sldImg"/>
          </p:nvPr>
        </p:nvSpPr>
        <p:spPr>
          <a:xfrm>
            <a:off x="1135063" y="703263"/>
            <a:ext cx="4589462" cy="3441700"/>
          </a:xfrm>
          <a:ln/>
        </p:spPr>
      </p:sp>
      <p:sp>
        <p:nvSpPr>
          <p:cNvPr id="117764"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7C1EAD-96EB-4431-9C85-2C14567D51D3}" type="slidenum">
              <a:rPr lang="en-US" sz="1200"/>
              <a:pPr eaLnBrk="1" hangingPunct="1"/>
              <a:t>17</a:t>
            </a:fld>
            <a:endParaRPr lang="en-US" sz="1200"/>
          </a:p>
        </p:txBody>
      </p:sp>
      <p:sp>
        <p:nvSpPr>
          <p:cNvPr id="118787" name="Rectangle 2"/>
          <p:cNvSpPr>
            <a:spLocks noGrp="1" noRot="1" noChangeAspect="1" noChangeArrowheads="1" noTextEdit="1"/>
          </p:cNvSpPr>
          <p:nvPr>
            <p:ph type="sldImg"/>
          </p:nvPr>
        </p:nvSpPr>
        <p:spPr>
          <a:xfrm>
            <a:off x="1135063" y="703263"/>
            <a:ext cx="4589462" cy="3441700"/>
          </a:xfrm>
          <a:ln/>
        </p:spPr>
      </p:sp>
      <p:sp>
        <p:nvSpPr>
          <p:cNvPr id="118788"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D7A9A8-EE63-4281-BEC1-D46465C1F4C3}" type="slidenum">
              <a:rPr lang="en-US" sz="1200"/>
              <a:pPr eaLnBrk="1" hangingPunct="1"/>
              <a:t>18</a:t>
            </a:fld>
            <a:endParaRPr lang="en-US" sz="1200"/>
          </a:p>
        </p:txBody>
      </p:sp>
      <p:sp>
        <p:nvSpPr>
          <p:cNvPr id="119811" name="Rectangle 2"/>
          <p:cNvSpPr>
            <a:spLocks noGrp="1" noRot="1" noChangeAspect="1" noChangeArrowheads="1" noTextEdit="1"/>
          </p:cNvSpPr>
          <p:nvPr>
            <p:ph type="sldImg"/>
          </p:nvPr>
        </p:nvSpPr>
        <p:spPr>
          <a:xfrm>
            <a:off x="1135063" y="703263"/>
            <a:ext cx="4589462" cy="3441700"/>
          </a:xfrm>
          <a:ln/>
        </p:spPr>
      </p:sp>
      <p:sp>
        <p:nvSpPr>
          <p:cNvPr id="119812"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07B9E5-24C0-4EB2-91A1-27CB9F2178E6}" type="slidenum">
              <a:rPr lang="en-US" sz="1200"/>
              <a:pPr eaLnBrk="1" hangingPunct="1"/>
              <a:t>19</a:t>
            </a:fld>
            <a:endParaRPr lang="en-US" sz="1200"/>
          </a:p>
        </p:txBody>
      </p:sp>
      <p:sp>
        <p:nvSpPr>
          <p:cNvPr id="120835" name="Rectangle 2"/>
          <p:cNvSpPr>
            <a:spLocks noGrp="1" noRot="1" noChangeAspect="1" noChangeArrowheads="1" noTextEdit="1"/>
          </p:cNvSpPr>
          <p:nvPr>
            <p:ph type="sldImg"/>
          </p:nvPr>
        </p:nvSpPr>
        <p:spPr>
          <a:xfrm>
            <a:off x="1135063" y="703263"/>
            <a:ext cx="4589462" cy="3441700"/>
          </a:xfrm>
          <a:ln/>
        </p:spPr>
      </p:sp>
      <p:sp>
        <p:nvSpPr>
          <p:cNvPr id="12083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7BEA1B-366B-4A5E-9290-C88EDE0C3A67}" type="slidenum">
              <a:rPr lang="en-US" sz="1200"/>
              <a:pPr eaLnBrk="1" hangingPunct="1"/>
              <a:t>20</a:t>
            </a:fld>
            <a:endParaRPr lang="en-US" sz="1200"/>
          </a:p>
        </p:txBody>
      </p:sp>
      <p:sp>
        <p:nvSpPr>
          <p:cNvPr id="121859" name="Rectangle 2"/>
          <p:cNvSpPr>
            <a:spLocks noGrp="1" noRot="1" noChangeAspect="1" noChangeArrowheads="1" noTextEdit="1"/>
          </p:cNvSpPr>
          <p:nvPr>
            <p:ph type="sldImg"/>
          </p:nvPr>
        </p:nvSpPr>
        <p:spPr>
          <a:xfrm>
            <a:off x="1135063" y="703263"/>
            <a:ext cx="4589462" cy="3441700"/>
          </a:xfrm>
          <a:ln/>
        </p:spPr>
      </p:sp>
      <p:sp>
        <p:nvSpPr>
          <p:cNvPr id="12186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35343E-ECB3-4AAE-A3DD-F809808C2024}" type="slidenum">
              <a:rPr lang="en-US" sz="1200"/>
              <a:pPr eaLnBrk="1" hangingPunct="1"/>
              <a:t>21</a:t>
            </a:fld>
            <a:endParaRPr lang="en-US" sz="1200"/>
          </a:p>
        </p:txBody>
      </p:sp>
      <p:sp>
        <p:nvSpPr>
          <p:cNvPr id="122883" name="Rectangle 2"/>
          <p:cNvSpPr>
            <a:spLocks noGrp="1" noRot="1" noChangeAspect="1" noChangeArrowheads="1" noTextEdit="1"/>
          </p:cNvSpPr>
          <p:nvPr>
            <p:ph type="sldImg"/>
          </p:nvPr>
        </p:nvSpPr>
        <p:spPr>
          <a:xfrm>
            <a:off x="1135063" y="703263"/>
            <a:ext cx="4589462" cy="3441700"/>
          </a:xfrm>
          <a:ln/>
        </p:spPr>
      </p:sp>
      <p:sp>
        <p:nvSpPr>
          <p:cNvPr id="122884"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AE4B81-55D4-4F3F-9CA5-296E97EC7713}" type="slidenum">
              <a:rPr lang="en-US" sz="1200"/>
              <a:pPr eaLnBrk="1" hangingPunct="1"/>
              <a:t>22</a:t>
            </a:fld>
            <a:endParaRPr lang="en-US" sz="1200"/>
          </a:p>
        </p:txBody>
      </p:sp>
      <p:sp>
        <p:nvSpPr>
          <p:cNvPr id="123907" name="Rectangle 2"/>
          <p:cNvSpPr>
            <a:spLocks noGrp="1" noRot="1" noChangeAspect="1" noChangeArrowheads="1" noTextEdit="1"/>
          </p:cNvSpPr>
          <p:nvPr>
            <p:ph type="sldImg"/>
          </p:nvPr>
        </p:nvSpPr>
        <p:spPr>
          <a:xfrm>
            <a:off x="1135063" y="703263"/>
            <a:ext cx="4589462" cy="3441700"/>
          </a:xfrm>
          <a:ln/>
        </p:spPr>
      </p:sp>
      <p:sp>
        <p:nvSpPr>
          <p:cNvPr id="123908"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903290-FA11-4EE9-8D1A-3DA455A447BD}" type="slidenum">
              <a:rPr lang="en-US" sz="1200"/>
              <a:pPr eaLnBrk="1" hangingPunct="1"/>
              <a:t>5</a:t>
            </a:fld>
            <a:endParaRPr lang="en-US" sz="1200"/>
          </a:p>
        </p:txBody>
      </p:sp>
      <p:sp>
        <p:nvSpPr>
          <p:cNvPr id="106499" name="Rectangle 2"/>
          <p:cNvSpPr>
            <a:spLocks noGrp="1" noRot="1" noChangeAspect="1" noChangeArrowheads="1" noTextEdit="1"/>
          </p:cNvSpPr>
          <p:nvPr>
            <p:ph type="sldImg"/>
          </p:nvPr>
        </p:nvSpPr>
        <p:spPr>
          <a:xfrm>
            <a:off x="1135063" y="703263"/>
            <a:ext cx="4589462" cy="3441700"/>
          </a:xfrm>
          <a:ln/>
        </p:spPr>
      </p:sp>
      <p:sp>
        <p:nvSpPr>
          <p:cNvPr id="10650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7B95D06-81D0-4038-9134-760722040186}" type="slidenum">
              <a:rPr lang="en-US" sz="1200"/>
              <a:pPr eaLnBrk="1" hangingPunct="1"/>
              <a:t>23</a:t>
            </a:fld>
            <a:endParaRPr lang="en-US" sz="1200"/>
          </a:p>
        </p:txBody>
      </p:sp>
      <p:sp>
        <p:nvSpPr>
          <p:cNvPr id="124931" name="Rectangle 2"/>
          <p:cNvSpPr>
            <a:spLocks noGrp="1" noRot="1" noChangeAspect="1" noChangeArrowheads="1" noTextEdit="1"/>
          </p:cNvSpPr>
          <p:nvPr>
            <p:ph type="sldImg"/>
          </p:nvPr>
        </p:nvSpPr>
        <p:spPr>
          <a:xfrm>
            <a:off x="1135063" y="703263"/>
            <a:ext cx="4589462" cy="3441700"/>
          </a:xfrm>
          <a:ln/>
        </p:spPr>
      </p:sp>
      <p:sp>
        <p:nvSpPr>
          <p:cNvPr id="124932"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230E75C-9862-42A5-B96C-819DDEB1836D}" type="slidenum">
              <a:rPr lang="en-US" sz="1200"/>
              <a:pPr eaLnBrk="1" hangingPunct="1"/>
              <a:t>24</a:t>
            </a:fld>
            <a:endParaRPr lang="en-US" sz="1200"/>
          </a:p>
        </p:txBody>
      </p:sp>
      <p:sp>
        <p:nvSpPr>
          <p:cNvPr id="125955" name="Rectangle 2"/>
          <p:cNvSpPr>
            <a:spLocks noGrp="1" noRot="1" noChangeAspect="1" noChangeArrowheads="1" noTextEdit="1"/>
          </p:cNvSpPr>
          <p:nvPr>
            <p:ph type="sldImg"/>
          </p:nvPr>
        </p:nvSpPr>
        <p:spPr>
          <a:xfrm>
            <a:off x="1135063" y="703263"/>
            <a:ext cx="4589462" cy="3441700"/>
          </a:xfrm>
          <a:ln/>
        </p:spPr>
      </p:sp>
      <p:sp>
        <p:nvSpPr>
          <p:cNvPr id="12595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CDF1D47-A034-4085-BA3C-A85149916FDA}" type="slidenum">
              <a:rPr lang="en-US" sz="1200"/>
              <a:pPr eaLnBrk="1" hangingPunct="1"/>
              <a:t>26</a:t>
            </a:fld>
            <a:endParaRPr lang="en-US" sz="1200"/>
          </a:p>
        </p:txBody>
      </p:sp>
      <p:sp>
        <p:nvSpPr>
          <p:cNvPr id="126979" name="Rectangle 2"/>
          <p:cNvSpPr>
            <a:spLocks noGrp="1" noRot="1" noChangeAspect="1" noChangeArrowheads="1" noTextEdit="1"/>
          </p:cNvSpPr>
          <p:nvPr>
            <p:ph type="sldImg"/>
          </p:nvPr>
        </p:nvSpPr>
        <p:spPr>
          <a:xfrm>
            <a:off x="1135063" y="703263"/>
            <a:ext cx="4589462" cy="3441700"/>
          </a:xfrm>
          <a:ln/>
        </p:spPr>
      </p:sp>
      <p:sp>
        <p:nvSpPr>
          <p:cNvPr id="12698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BEBA03-DFC0-409A-9E2B-813DBAD3D3C3}" type="slidenum">
              <a:rPr lang="en-US" sz="1200"/>
              <a:pPr eaLnBrk="1" hangingPunct="1"/>
              <a:t>28</a:t>
            </a:fld>
            <a:endParaRPr lang="en-US" sz="1200"/>
          </a:p>
        </p:txBody>
      </p:sp>
      <p:sp>
        <p:nvSpPr>
          <p:cNvPr id="128003" name="Rectangle 2"/>
          <p:cNvSpPr>
            <a:spLocks noGrp="1" noRot="1" noChangeAspect="1" noChangeArrowheads="1" noTextEdit="1"/>
          </p:cNvSpPr>
          <p:nvPr>
            <p:ph type="sldImg"/>
          </p:nvPr>
        </p:nvSpPr>
        <p:spPr>
          <a:xfrm>
            <a:off x="1135063" y="703263"/>
            <a:ext cx="4589462" cy="3441700"/>
          </a:xfrm>
          <a:ln/>
        </p:spPr>
      </p:sp>
      <p:sp>
        <p:nvSpPr>
          <p:cNvPr id="128004"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1F9DDF-06A8-41D8-B584-3B52D4E095EE}" type="slidenum">
              <a:rPr lang="en-US" sz="1200"/>
              <a:pPr eaLnBrk="1" hangingPunct="1"/>
              <a:t>29</a:t>
            </a:fld>
            <a:endParaRPr lang="en-US" sz="1200"/>
          </a:p>
        </p:txBody>
      </p:sp>
      <p:sp>
        <p:nvSpPr>
          <p:cNvPr id="129027" name="Rectangle 2"/>
          <p:cNvSpPr>
            <a:spLocks noGrp="1" noRot="1" noChangeAspect="1" noChangeArrowheads="1" noTextEdit="1"/>
          </p:cNvSpPr>
          <p:nvPr>
            <p:ph type="sldImg"/>
          </p:nvPr>
        </p:nvSpPr>
        <p:spPr>
          <a:xfrm>
            <a:off x="1135063" y="703263"/>
            <a:ext cx="4589462" cy="3441700"/>
          </a:xfrm>
          <a:ln/>
        </p:spPr>
      </p:sp>
      <p:sp>
        <p:nvSpPr>
          <p:cNvPr id="129028"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90F705-9683-4D08-98B8-8F36748BFFA8}" type="slidenum">
              <a:rPr lang="en-US" sz="1200"/>
              <a:pPr eaLnBrk="1" hangingPunct="1"/>
              <a:t>30</a:t>
            </a:fld>
            <a:endParaRPr lang="en-US" sz="1200"/>
          </a:p>
        </p:txBody>
      </p:sp>
      <p:sp>
        <p:nvSpPr>
          <p:cNvPr id="130051" name="Rectangle 2"/>
          <p:cNvSpPr>
            <a:spLocks noGrp="1" noRot="1" noChangeAspect="1" noChangeArrowheads="1" noTextEdit="1"/>
          </p:cNvSpPr>
          <p:nvPr>
            <p:ph type="sldImg"/>
          </p:nvPr>
        </p:nvSpPr>
        <p:spPr>
          <a:xfrm>
            <a:off x="1135063" y="703263"/>
            <a:ext cx="4589462" cy="3441700"/>
          </a:xfrm>
          <a:ln/>
        </p:spPr>
      </p:sp>
      <p:sp>
        <p:nvSpPr>
          <p:cNvPr id="130052"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FDC27E-9603-4021-B315-3BD1FAD54C95}" type="slidenum">
              <a:rPr lang="en-US" sz="1200"/>
              <a:pPr eaLnBrk="1" hangingPunct="1"/>
              <a:t>31</a:t>
            </a:fld>
            <a:endParaRPr lang="en-US" sz="1200"/>
          </a:p>
        </p:txBody>
      </p:sp>
      <p:sp>
        <p:nvSpPr>
          <p:cNvPr id="131075" name="Rectangle 2"/>
          <p:cNvSpPr>
            <a:spLocks noGrp="1" noRot="1" noChangeAspect="1" noChangeArrowheads="1" noTextEdit="1"/>
          </p:cNvSpPr>
          <p:nvPr>
            <p:ph type="sldImg"/>
          </p:nvPr>
        </p:nvSpPr>
        <p:spPr>
          <a:xfrm>
            <a:off x="1135063" y="703263"/>
            <a:ext cx="4589462" cy="3441700"/>
          </a:xfrm>
          <a:ln/>
        </p:spPr>
      </p:sp>
      <p:sp>
        <p:nvSpPr>
          <p:cNvPr id="13107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01C873-4929-425A-AC9F-95A804CD2E99}" type="slidenum">
              <a:rPr lang="en-US" sz="1200"/>
              <a:pPr eaLnBrk="1" hangingPunct="1"/>
              <a:t>32</a:t>
            </a:fld>
            <a:endParaRPr lang="en-US" sz="1200"/>
          </a:p>
        </p:txBody>
      </p:sp>
      <p:sp>
        <p:nvSpPr>
          <p:cNvPr id="132099" name="Rectangle 2"/>
          <p:cNvSpPr>
            <a:spLocks noGrp="1" noRot="1" noChangeAspect="1" noChangeArrowheads="1" noTextEdit="1"/>
          </p:cNvSpPr>
          <p:nvPr>
            <p:ph type="sldImg"/>
          </p:nvPr>
        </p:nvSpPr>
        <p:spPr>
          <a:xfrm>
            <a:off x="1135063" y="703263"/>
            <a:ext cx="4589462" cy="3441700"/>
          </a:xfrm>
          <a:ln/>
        </p:spPr>
      </p:sp>
      <p:sp>
        <p:nvSpPr>
          <p:cNvPr id="13210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9233DE-E0F3-442E-A722-E58045BBA105}" type="slidenum">
              <a:rPr lang="en-US" sz="1200"/>
              <a:pPr eaLnBrk="1" hangingPunct="1"/>
              <a:t>70</a:t>
            </a:fld>
            <a:endParaRPr lang="en-US" sz="120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68B25A2-DE5B-4AA3-B3AC-CC3995F81E29}" type="slidenum">
              <a:rPr lang="en-US" sz="1200"/>
              <a:pPr eaLnBrk="1" hangingPunct="1"/>
              <a:t>71</a:t>
            </a:fld>
            <a:endParaRPr lang="en-US" sz="12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429796-6318-4D37-86CB-1EF290AE049B}" type="slidenum">
              <a:rPr lang="en-US" sz="1200"/>
              <a:pPr eaLnBrk="1" hangingPunct="1"/>
              <a:t>6</a:t>
            </a:fld>
            <a:endParaRPr lang="en-US" sz="1200"/>
          </a:p>
        </p:txBody>
      </p:sp>
      <p:sp>
        <p:nvSpPr>
          <p:cNvPr id="107523" name="Rectangle 2"/>
          <p:cNvSpPr>
            <a:spLocks noGrp="1" noRot="1" noChangeAspect="1" noChangeArrowheads="1" noTextEdit="1"/>
          </p:cNvSpPr>
          <p:nvPr>
            <p:ph type="sldImg"/>
          </p:nvPr>
        </p:nvSpPr>
        <p:spPr>
          <a:xfrm>
            <a:off x="1135063" y="703263"/>
            <a:ext cx="4589462" cy="3441700"/>
          </a:xfrm>
          <a:ln/>
        </p:spPr>
      </p:sp>
      <p:sp>
        <p:nvSpPr>
          <p:cNvPr id="107524"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415222-CE62-481F-853A-83C4629C53AC}" type="slidenum">
              <a:rPr lang="en-US" sz="1200"/>
              <a:pPr eaLnBrk="1" hangingPunct="1"/>
              <a:t>72</a:t>
            </a:fld>
            <a:endParaRPr lang="en-US" sz="120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177FCA3-9794-4385-BD61-0163885697DF}" type="slidenum">
              <a:rPr lang="en-US" sz="1200"/>
              <a:pPr eaLnBrk="1" hangingPunct="1"/>
              <a:t>73</a:t>
            </a:fld>
            <a:endParaRPr lang="en-US" sz="120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41D7F57-F060-4C99-87B7-E2EAD998DE74}" type="slidenum">
              <a:rPr lang="en-US" sz="1200"/>
              <a:pPr eaLnBrk="1" hangingPunct="1"/>
              <a:t>74</a:t>
            </a:fld>
            <a:endParaRPr lang="en-US" sz="120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F25AD1-C6CC-4C12-8A12-620CD15BE563}" type="slidenum">
              <a:rPr lang="en-US" sz="1200"/>
              <a:pPr eaLnBrk="1" hangingPunct="1"/>
              <a:t>75</a:t>
            </a:fld>
            <a:endParaRPr lang="en-US" sz="120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EEE61A-110C-4045-96B1-D230B4650AC9}" type="slidenum">
              <a:rPr lang="en-US" sz="1200"/>
              <a:pPr eaLnBrk="1" hangingPunct="1"/>
              <a:t>76</a:t>
            </a:fld>
            <a:endParaRPr lang="en-US" sz="120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B66861-01CC-438D-964A-E67A572E85C4}" type="slidenum">
              <a:rPr lang="en-US" sz="1200"/>
              <a:pPr eaLnBrk="1" hangingPunct="1"/>
              <a:t>77</a:t>
            </a:fld>
            <a:endParaRPr lang="en-US" sz="120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FD07B8-33D2-4955-802E-499317EEB52F}" type="slidenum">
              <a:rPr lang="en-US" sz="1200"/>
              <a:pPr eaLnBrk="1" hangingPunct="1"/>
              <a:t>78</a:t>
            </a:fld>
            <a:endParaRPr lang="en-US" sz="120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30B84E-DDAD-4B38-912D-1EB1F042FFE3}" type="slidenum">
              <a:rPr lang="en-US" sz="1200"/>
              <a:pPr eaLnBrk="1" hangingPunct="1"/>
              <a:t>79</a:t>
            </a:fld>
            <a:endParaRPr lang="en-US"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E8597F0-DD36-44AC-A2FE-B2F02BBA3C79}" type="slidenum">
              <a:rPr lang="en-US" sz="1200"/>
              <a:pPr eaLnBrk="1" hangingPunct="1"/>
              <a:t>80</a:t>
            </a:fld>
            <a:endParaRPr lang="en-US" sz="120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A2039F-AD93-4698-AD01-D9700F59A72B}" type="slidenum">
              <a:rPr lang="en-US" sz="1200"/>
              <a:pPr eaLnBrk="1" hangingPunct="1"/>
              <a:t>86</a:t>
            </a:fld>
            <a:endParaRPr lang="en-US" sz="120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02570E-FD00-45F0-8E7F-22BFDBCCDB45}" type="slidenum">
              <a:rPr lang="en-US" sz="1200"/>
              <a:pPr eaLnBrk="1" hangingPunct="1"/>
              <a:t>7</a:t>
            </a:fld>
            <a:endParaRPr lang="en-US" sz="1200"/>
          </a:p>
        </p:txBody>
      </p:sp>
      <p:sp>
        <p:nvSpPr>
          <p:cNvPr id="108547" name="Rectangle 2"/>
          <p:cNvSpPr>
            <a:spLocks noGrp="1" noRot="1" noChangeAspect="1" noChangeArrowheads="1" noTextEdit="1"/>
          </p:cNvSpPr>
          <p:nvPr>
            <p:ph type="sldImg"/>
          </p:nvPr>
        </p:nvSpPr>
        <p:spPr>
          <a:xfrm>
            <a:off x="1135063" y="703263"/>
            <a:ext cx="4589462" cy="3441700"/>
          </a:xfrm>
          <a:ln/>
        </p:spPr>
      </p:sp>
      <p:sp>
        <p:nvSpPr>
          <p:cNvPr id="108548"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4F24DBF-F587-4527-88F8-5DA7B8A2D4F2}" type="slidenum">
              <a:rPr lang="en-US" sz="1200"/>
              <a:pPr eaLnBrk="1" hangingPunct="1"/>
              <a:t>87</a:t>
            </a:fld>
            <a:endParaRPr lang="en-US" sz="120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9CD0A75-D353-4DA1-BF1D-2E313BDECE1F}" type="slidenum">
              <a:rPr lang="en-US" sz="1200"/>
              <a:pPr eaLnBrk="1" hangingPunct="1"/>
              <a:t>91</a:t>
            </a:fld>
            <a:endParaRPr lang="en-US" sz="120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C3D0615-BF76-42FC-A01D-EFBFEA274727}" type="slidenum">
              <a:rPr lang="en-US" sz="1200"/>
              <a:pPr eaLnBrk="1" hangingPunct="1"/>
              <a:t>92</a:t>
            </a:fld>
            <a:endParaRPr lang="en-US" sz="120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93FBF9-73A7-4E52-AC14-3AF3C91263E9}" type="slidenum">
              <a:rPr lang="en-US" sz="1200"/>
              <a:pPr eaLnBrk="1" hangingPunct="1"/>
              <a:t>93</a:t>
            </a:fld>
            <a:endParaRPr lang="en-US" sz="120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F8373F-33B4-40FB-A8AC-92B200E3454E}" type="slidenum">
              <a:rPr lang="en-US" sz="1200"/>
              <a:pPr eaLnBrk="1" hangingPunct="1"/>
              <a:t>94</a:t>
            </a:fld>
            <a:endParaRPr lang="en-US" sz="120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C78891A-9AFF-4DF4-B6C8-070B4C1C24F4}" type="slidenum">
              <a:rPr lang="en-US" sz="1200"/>
              <a:pPr eaLnBrk="1" hangingPunct="1"/>
              <a:t>95</a:t>
            </a:fld>
            <a:endParaRPr lang="en-US" sz="120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B174A3-BA78-4C08-AF79-72B01A75B40D}" type="slidenum">
              <a:rPr lang="en-US" sz="1200"/>
              <a:pPr eaLnBrk="1" hangingPunct="1"/>
              <a:t>96</a:t>
            </a:fld>
            <a:endParaRPr lang="en-US" sz="120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6D2BB1E-A974-4BD3-81A6-1BD541DF1213}" type="slidenum">
              <a:rPr lang="en-US" sz="1200"/>
              <a:pPr eaLnBrk="1" hangingPunct="1"/>
              <a:t>97</a:t>
            </a:fld>
            <a:endParaRPr lang="en-US" sz="120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D4AFAC5-CD0C-4ABA-95CB-366C23106F5B}" type="slidenum">
              <a:rPr lang="en-US" sz="1200"/>
              <a:pPr eaLnBrk="1" hangingPunct="1"/>
              <a:t>98</a:t>
            </a:fld>
            <a:endParaRPr lang="en-US" sz="120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A76D96-8C67-40F6-B108-2469CA99D0D3}" type="slidenum">
              <a:rPr lang="en-US" sz="1200"/>
              <a:pPr eaLnBrk="1" hangingPunct="1"/>
              <a:t>8</a:t>
            </a:fld>
            <a:endParaRPr lang="en-US" sz="1200"/>
          </a:p>
        </p:txBody>
      </p:sp>
      <p:sp>
        <p:nvSpPr>
          <p:cNvPr id="109571" name="Rectangle 2"/>
          <p:cNvSpPr>
            <a:spLocks noGrp="1" noRot="1" noChangeAspect="1" noChangeArrowheads="1" noTextEdit="1"/>
          </p:cNvSpPr>
          <p:nvPr>
            <p:ph type="sldImg"/>
          </p:nvPr>
        </p:nvSpPr>
        <p:spPr>
          <a:xfrm>
            <a:off x="1135063" y="703263"/>
            <a:ext cx="4589462" cy="3441700"/>
          </a:xfrm>
          <a:ln/>
        </p:spPr>
      </p:sp>
      <p:sp>
        <p:nvSpPr>
          <p:cNvPr id="109572"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1CE6CD-F4C0-48CE-8992-BA3D4C8B2F93}" type="slidenum">
              <a:rPr lang="en-US" sz="1200"/>
              <a:pPr eaLnBrk="1" hangingPunct="1"/>
              <a:t>9</a:t>
            </a:fld>
            <a:endParaRPr lang="en-US" sz="1200"/>
          </a:p>
        </p:txBody>
      </p:sp>
      <p:sp>
        <p:nvSpPr>
          <p:cNvPr id="110595" name="Rectangle 2"/>
          <p:cNvSpPr>
            <a:spLocks noGrp="1" noRot="1" noChangeAspect="1" noChangeArrowheads="1" noTextEdit="1"/>
          </p:cNvSpPr>
          <p:nvPr>
            <p:ph type="sldImg"/>
          </p:nvPr>
        </p:nvSpPr>
        <p:spPr>
          <a:xfrm>
            <a:off x="1135063" y="703263"/>
            <a:ext cx="4589462" cy="3441700"/>
          </a:xfrm>
          <a:ln/>
        </p:spPr>
      </p:sp>
      <p:sp>
        <p:nvSpPr>
          <p:cNvPr id="110596"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2DC9FC-4060-487A-B785-595D6FFD13E1}" type="slidenum">
              <a:rPr lang="en-US" sz="1200"/>
              <a:pPr eaLnBrk="1" hangingPunct="1"/>
              <a:t>10</a:t>
            </a:fld>
            <a:endParaRPr lang="en-US" sz="1200"/>
          </a:p>
        </p:txBody>
      </p:sp>
      <p:sp>
        <p:nvSpPr>
          <p:cNvPr id="111619" name="Rectangle 2"/>
          <p:cNvSpPr>
            <a:spLocks noGrp="1" noRot="1" noChangeAspect="1" noChangeArrowheads="1" noTextEdit="1"/>
          </p:cNvSpPr>
          <p:nvPr>
            <p:ph type="sldImg"/>
          </p:nvPr>
        </p:nvSpPr>
        <p:spPr>
          <a:xfrm>
            <a:off x="1135063" y="703263"/>
            <a:ext cx="4589462" cy="3441700"/>
          </a:xfrm>
          <a:ln/>
        </p:spPr>
      </p:sp>
      <p:sp>
        <p:nvSpPr>
          <p:cNvPr id="111620"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91EDC3-AA6C-4DC0-AEFD-AD536E5464E4}" type="slidenum">
              <a:rPr lang="en-US" sz="1200"/>
              <a:pPr eaLnBrk="1" hangingPunct="1"/>
              <a:t>11</a:t>
            </a:fld>
            <a:endParaRPr lang="en-US" sz="1200"/>
          </a:p>
        </p:txBody>
      </p:sp>
      <p:sp>
        <p:nvSpPr>
          <p:cNvPr id="112643" name="Rectangle 2"/>
          <p:cNvSpPr>
            <a:spLocks noGrp="1" noRot="1" noChangeAspect="1" noChangeArrowheads="1" noTextEdit="1"/>
          </p:cNvSpPr>
          <p:nvPr>
            <p:ph type="sldImg"/>
          </p:nvPr>
        </p:nvSpPr>
        <p:spPr>
          <a:xfrm>
            <a:off x="1135063" y="703263"/>
            <a:ext cx="4589462" cy="3441700"/>
          </a:xfrm>
          <a:ln/>
        </p:spPr>
      </p:sp>
      <p:sp>
        <p:nvSpPr>
          <p:cNvPr id="112644"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B28320-4449-42C3-A581-B703B1E12F20}" type="slidenum">
              <a:rPr lang="en-US" sz="1200"/>
              <a:pPr eaLnBrk="1" hangingPunct="1"/>
              <a:t>12</a:t>
            </a:fld>
            <a:endParaRPr lang="en-US" sz="1200"/>
          </a:p>
        </p:txBody>
      </p:sp>
      <p:sp>
        <p:nvSpPr>
          <p:cNvPr id="113667" name="Rectangle 2"/>
          <p:cNvSpPr>
            <a:spLocks noGrp="1" noRot="1" noChangeAspect="1" noChangeArrowheads="1" noTextEdit="1"/>
          </p:cNvSpPr>
          <p:nvPr>
            <p:ph type="sldImg"/>
          </p:nvPr>
        </p:nvSpPr>
        <p:spPr>
          <a:xfrm>
            <a:off x="1135063" y="703263"/>
            <a:ext cx="4589462" cy="3441700"/>
          </a:xfrm>
          <a:ln/>
        </p:spPr>
      </p:sp>
      <p:sp>
        <p:nvSpPr>
          <p:cNvPr id="113668" name="Rectangle 3"/>
          <p:cNvSpPr>
            <a:spLocks noGrp="1" noChangeArrowheads="1"/>
          </p:cNvSpPr>
          <p:nvPr>
            <p:ph type="body" idx="1"/>
          </p:nvPr>
        </p:nvSpPr>
        <p:spPr>
          <a:xfrm>
            <a:off x="923925" y="4356100"/>
            <a:ext cx="5010150" cy="4073525"/>
          </a:xfrm>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11 March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11 March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11 March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11 March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11 March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11 March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11 March 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11 March 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11 March 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11 March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11 March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11 March 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Training on Trade and Investment Negotiations</a:t>
            </a:r>
            <a:endParaRPr lang="en-US" sz="4000" dirty="0"/>
          </a:p>
        </p:txBody>
      </p:sp>
      <p:sp>
        <p:nvSpPr>
          <p:cNvPr id="3" name="Subtitle 2"/>
          <p:cNvSpPr>
            <a:spLocks noGrp="1"/>
          </p:cNvSpPr>
          <p:nvPr>
            <p:ph type="subTitle" idx="1"/>
          </p:nvPr>
        </p:nvSpPr>
        <p:spPr/>
        <p:txBody>
          <a:bodyPr>
            <a:normAutofit fontScale="62500" lnSpcReduction="20000"/>
          </a:bodyPr>
          <a:lstStyle/>
          <a:p>
            <a:endParaRPr lang="en-US" sz="2600" dirty="0"/>
          </a:p>
          <a:p>
            <a:r>
              <a:rPr lang="en-US" sz="2600" dirty="0" smtClean="0"/>
              <a:t>Ministry of Economic Affairs – Taipei – </a:t>
            </a:r>
          </a:p>
          <a:p>
            <a:r>
              <a:rPr lang="en-US" sz="2600" dirty="0" smtClean="0"/>
              <a:t>15-16 March 2014</a:t>
            </a:r>
            <a:endParaRPr lang="en-US" sz="2600" dirty="0" smtClean="0"/>
          </a:p>
          <a:p>
            <a:endParaRPr lang="en-US" dirty="0"/>
          </a:p>
          <a:p>
            <a:pPr algn="r"/>
            <a:r>
              <a:rPr lang="en-US" sz="2000" dirty="0"/>
              <a:t>Anna </a:t>
            </a:r>
            <a:r>
              <a:rPr lang="en-US" sz="2000" dirty="0" err="1"/>
              <a:t>Joubin</a:t>
            </a:r>
            <a:r>
              <a:rPr lang="en-US" sz="2000" dirty="0"/>
              <a:t>-Bret</a:t>
            </a:r>
          </a:p>
          <a:p>
            <a:pPr algn="r"/>
            <a:r>
              <a:rPr lang="en-US" sz="2000" dirty="0" err="1"/>
              <a:t>Joubin</a:t>
            </a:r>
            <a:r>
              <a:rPr lang="en-US" sz="2000" dirty="0"/>
              <a:t>-Bret </a:t>
            </a:r>
            <a:r>
              <a:rPr lang="en-US" sz="2000" dirty="0" smtClean="0"/>
              <a:t>-</a:t>
            </a:r>
            <a:r>
              <a:rPr lang="en-US" sz="2000" dirty="0" err="1" smtClean="0"/>
              <a:t>Avocats</a:t>
            </a:r>
            <a:r>
              <a:rPr lang="en-US" sz="2000" dirty="0" smtClean="0"/>
              <a:t>  </a:t>
            </a:r>
          </a:p>
          <a:p>
            <a:pPr algn="r"/>
            <a:r>
              <a:rPr lang="en-US" sz="2000" dirty="0" smtClean="0"/>
              <a:t>- Paris</a:t>
            </a:r>
            <a:endParaRPr lang="en-US" sz="2000" dirty="0"/>
          </a:p>
          <a:p>
            <a:endParaRPr lang="en-US" dirty="0" smtClean="0"/>
          </a:p>
        </p:txBody>
      </p:sp>
    </p:spTree>
    <p:extLst>
      <p:ext uri="{BB962C8B-B14F-4D97-AF65-F5344CB8AC3E}">
        <p14:creationId xmlns:p14="http://schemas.microsoft.com/office/powerpoint/2010/main" val="2997005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0A6A5A-D4D6-499B-8029-0F8433F072B8}" type="slidenum">
              <a:rPr lang="en-US" sz="1400">
                <a:solidFill>
                  <a:schemeClr val="bg1"/>
                </a:solidFill>
              </a:rPr>
              <a:pPr eaLnBrk="1" hangingPunct="1"/>
              <a:t>10</a:t>
            </a:fld>
            <a:endParaRPr lang="en-US" sz="1400">
              <a:solidFill>
                <a:schemeClr val="bg1"/>
              </a:solidFill>
            </a:endParaRPr>
          </a:p>
        </p:txBody>
      </p:sp>
      <p:sp>
        <p:nvSpPr>
          <p:cNvPr id="10243" name="Rectangle 2"/>
          <p:cNvSpPr>
            <a:spLocks noGrp="1" noChangeArrowheads="1"/>
          </p:cNvSpPr>
          <p:nvPr>
            <p:ph type="body" idx="1"/>
          </p:nvPr>
        </p:nvSpPr>
        <p:spPr>
          <a:xfrm>
            <a:off x="468313" y="1052513"/>
            <a:ext cx="8496300" cy="4322762"/>
          </a:xfrm>
        </p:spPr>
        <p:txBody>
          <a:bodyPr>
            <a:normAutofit fontScale="92500" lnSpcReduction="20000"/>
          </a:bodyPr>
          <a:lstStyle/>
          <a:p>
            <a:pPr eaLnBrk="1" hangingPunct="1">
              <a:lnSpc>
                <a:spcPct val="80000"/>
              </a:lnSpc>
              <a:buFontTx/>
              <a:buNone/>
            </a:pPr>
            <a:r>
              <a:rPr lang="en-US" altLang="ja-JP" sz="1800" smtClean="0">
                <a:ea typeface="MS PGothic" pitchFamily="34" charset="-128"/>
              </a:rPr>
              <a:t>‘</a:t>
            </a:r>
            <a:r>
              <a:rPr lang="en-US" altLang="ja-JP" sz="1800" b="1" smtClean="0">
                <a:ea typeface="MS PGothic" pitchFamily="34" charset="-128"/>
              </a:rPr>
              <a:t>(a) the term “investments” means every kind of asset owned or controlled, directly or indirectly, by an investor, including:</a:t>
            </a:r>
          </a:p>
          <a:p>
            <a:pPr lvl="1" eaLnBrk="1" hangingPunct="1">
              <a:lnSpc>
                <a:spcPct val="80000"/>
              </a:lnSpc>
              <a:buFontTx/>
              <a:buNone/>
            </a:pPr>
            <a:r>
              <a:rPr lang="en-US" altLang="ja-JP" sz="1600" b="1" smtClean="0">
                <a:ea typeface="MS PGothic" pitchFamily="34" charset="-128"/>
              </a:rPr>
              <a:t>(i)	an enterprise;</a:t>
            </a:r>
          </a:p>
          <a:p>
            <a:pPr lvl="1" eaLnBrk="1" hangingPunct="1">
              <a:lnSpc>
                <a:spcPct val="80000"/>
              </a:lnSpc>
              <a:buFontTx/>
              <a:buNone/>
            </a:pPr>
            <a:r>
              <a:rPr lang="en-US" altLang="ja-JP" sz="1600" b="1" smtClean="0">
                <a:ea typeface="MS PGothic" pitchFamily="34" charset="-128"/>
              </a:rPr>
              <a:t>(ii) shares, stocks or other forms of equity participation in an enterprise, including rights derived therefrom;</a:t>
            </a:r>
          </a:p>
          <a:p>
            <a:pPr lvl="1" eaLnBrk="1" hangingPunct="1">
              <a:lnSpc>
                <a:spcPct val="80000"/>
              </a:lnSpc>
              <a:buFontTx/>
              <a:buNone/>
            </a:pPr>
            <a:r>
              <a:rPr lang="en-US" altLang="ja-JP" sz="1600" b="1" smtClean="0">
                <a:ea typeface="MS PGothic" pitchFamily="34" charset="-128"/>
              </a:rPr>
              <a:t>(iii) bonds, debentures, loans and other forms of debt, including rights derived therefrom;</a:t>
            </a:r>
          </a:p>
          <a:p>
            <a:pPr lvl="1" eaLnBrk="1" hangingPunct="1">
              <a:lnSpc>
                <a:spcPct val="80000"/>
              </a:lnSpc>
              <a:buFontTx/>
              <a:buNone/>
            </a:pPr>
            <a:r>
              <a:rPr lang="en-US" altLang="ja-JP" sz="1600" b="1" smtClean="0">
                <a:ea typeface="MS PGothic" pitchFamily="34" charset="-128"/>
              </a:rPr>
              <a:t>(iv) rights under contracts, including turnkey, construction, management, production or revenue-sharing contracts;</a:t>
            </a:r>
          </a:p>
          <a:p>
            <a:pPr lvl="1" eaLnBrk="1" hangingPunct="1">
              <a:lnSpc>
                <a:spcPct val="80000"/>
              </a:lnSpc>
              <a:buFontTx/>
              <a:buNone/>
            </a:pPr>
            <a:r>
              <a:rPr lang="en-US" altLang="ja-JP" sz="1600" b="1" smtClean="0">
                <a:ea typeface="MS PGothic" pitchFamily="34" charset="-128"/>
              </a:rPr>
              <a:t>(v) claims to money and claims to any performance under contract having a financial value;</a:t>
            </a:r>
          </a:p>
          <a:p>
            <a:pPr lvl="1" eaLnBrk="1" hangingPunct="1">
              <a:lnSpc>
                <a:spcPct val="80000"/>
              </a:lnSpc>
              <a:buFontTx/>
              <a:buNone/>
            </a:pPr>
            <a:r>
              <a:rPr lang="en-US" altLang="ja-JP" sz="1600" b="1" smtClean="0">
                <a:ea typeface="MS PGothic" pitchFamily="34" charset="-128"/>
              </a:rPr>
              <a:t>(vi) intellectual property rights, including copyrights, patent rights and rights relating to utility models, trademarks, industrial designs, layout-designs of integrated circuits, new variety of plants, trade names, indications of source or geographical indications and undisclosed information;</a:t>
            </a:r>
          </a:p>
          <a:p>
            <a:pPr lvl="1" eaLnBrk="1" hangingPunct="1">
              <a:lnSpc>
                <a:spcPct val="80000"/>
              </a:lnSpc>
              <a:buFontTx/>
              <a:buNone/>
            </a:pPr>
            <a:r>
              <a:rPr lang="en-US" altLang="ja-JP" sz="1600" b="1" smtClean="0">
                <a:ea typeface="MS PGothic" pitchFamily="34" charset="-128"/>
              </a:rPr>
              <a:t>(vii) rights conferred pursuant to laws and regulations or contracts such as concessions, licenses, authorizations, and permits; and</a:t>
            </a:r>
          </a:p>
          <a:p>
            <a:pPr lvl="1" eaLnBrk="1" hangingPunct="1">
              <a:lnSpc>
                <a:spcPct val="80000"/>
              </a:lnSpc>
              <a:buFontTx/>
              <a:buNone/>
            </a:pPr>
            <a:r>
              <a:rPr lang="en-US" altLang="ja-JP" sz="1600" b="1" smtClean="0">
                <a:ea typeface="MS PGothic" pitchFamily="34" charset="-128"/>
              </a:rPr>
              <a:t>(viii) any other tangible and intangible, movable and immovable property, and any related property rights, such as leases, mortgages, liens and pledges;</a:t>
            </a:r>
          </a:p>
          <a:p>
            <a:pPr eaLnBrk="1" hangingPunct="1">
              <a:lnSpc>
                <a:spcPct val="80000"/>
              </a:lnSpc>
              <a:buFontTx/>
              <a:buNone/>
            </a:pPr>
            <a:endParaRPr lang="en-US" altLang="ja-JP" sz="1800" b="1" smtClean="0">
              <a:ea typeface="MS PGothic" pitchFamily="34" charset="-128"/>
            </a:endParaRPr>
          </a:p>
          <a:p>
            <a:pPr eaLnBrk="1" hangingPunct="1">
              <a:lnSpc>
                <a:spcPct val="80000"/>
              </a:lnSpc>
              <a:buFontTx/>
              <a:buNone/>
            </a:pPr>
            <a:r>
              <a:rPr lang="en-US" altLang="ja-JP" sz="1800" b="1" smtClean="0">
                <a:ea typeface="MS PGothic" pitchFamily="34" charset="-128"/>
              </a:rPr>
              <a:t>Note: Investments also include amounts yielded by investments, in particular, profit, interest, capital gains, dividends, royalties and fees.  </a:t>
            </a:r>
          </a:p>
          <a:p>
            <a:pPr eaLnBrk="1" hangingPunct="1">
              <a:lnSpc>
                <a:spcPct val="80000"/>
              </a:lnSpc>
              <a:buFontTx/>
              <a:buNone/>
            </a:pPr>
            <a:r>
              <a:rPr lang="en-US" altLang="ja-JP" sz="1800" b="1" smtClean="0">
                <a:ea typeface="MS PGothic" pitchFamily="34" charset="-128"/>
              </a:rPr>
              <a:t>A change in the form in which assets are invested does not affect their character as investments.</a:t>
            </a:r>
          </a:p>
        </p:txBody>
      </p:sp>
      <p:sp>
        <p:nvSpPr>
          <p:cNvPr id="114691" name="Rectangle 3"/>
          <p:cNvSpPr>
            <a:spLocks noChangeArrowheads="1"/>
          </p:cNvSpPr>
          <p:nvPr/>
        </p:nvSpPr>
        <p:spPr bwMode="auto">
          <a:xfrm>
            <a:off x="1403350" y="333375"/>
            <a:ext cx="5946775"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bg2"/>
              </a:buClr>
              <a:buSzPct val="65000"/>
              <a:buFont typeface="Wingdings" pitchFamily="2" charset="2"/>
              <a:buNone/>
              <a:defRPr/>
            </a:pPr>
            <a:r>
              <a:rPr lang="fr-CH" sz="2800" b="1" dirty="0">
                <a:solidFill>
                  <a:schemeClr val="tx2"/>
                </a:solidFill>
                <a:effectLst>
                  <a:outerShdw blurRad="38100" dist="38100" dir="2700000" algn="tl">
                    <a:srgbClr val="C0C0C0"/>
                  </a:outerShdw>
                </a:effectLst>
                <a:cs typeface="Arial" charset="0"/>
              </a:rPr>
              <a:t>JAPAN-INDONESIA EPA ART: X02</a:t>
            </a:r>
          </a:p>
        </p:txBody>
      </p:sp>
    </p:spTree>
    <p:extLst>
      <p:ext uri="{BB962C8B-B14F-4D97-AF65-F5344CB8AC3E}">
        <p14:creationId xmlns:p14="http://schemas.microsoft.com/office/powerpoint/2010/main" val="2465376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A927D5-E399-4518-9737-5D0ED9A56F20}" type="slidenum">
              <a:rPr lang="en-US" sz="1400">
                <a:solidFill>
                  <a:schemeClr val="bg1"/>
                </a:solidFill>
              </a:rPr>
              <a:pPr eaLnBrk="1" hangingPunct="1"/>
              <a:t>11</a:t>
            </a:fld>
            <a:endParaRPr lang="en-US" sz="1400">
              <a:solidFill>
                <a:schemeClr val="bg1"/>
              </a:solidFill>
            </a:endParaRPr>
          </a:p>
        </p:txBody>
      </p:sp>
      <p:sp>
        <p:nvSpPr>
          <p:cNvPr id="11267" name="Rectangle 2"/>
          <p:cNvSpPr>
            <a:spLocks noGrp="1" noChangeArrowheads="1"/>
          </p:cNvSpPr>
          <p:nvPr>
            <p:ph type="title"/>
          </p:nvPr>
        </p:nvSpPr>
        <p:spPr>
          <a:xfrm>
            <a:off x="971550" y="188913"/>
            <a:ext cx="7467600" cy="366712"/>
          </a:xfrm>
        </p:spPr>
        <p:txBody>
          <a:bodyPr>
            <a:normAutofit fontScale="90000"/>
          </a:bodyPr>
          <a:lstStyle/>
          <a:p>
            <a:pPr eaLnBrk="1" hangingPunct="1"/>
            <a:r>
              <a:rPr lang="fr-CH" sz="3600" b="1" dirty="0" smtClean="0"/>
              <a:t>DR-CAFTA : CRITERIA</a:t>
            </a:r>
            <a:endParaRPr lang="en-GB" sz="3600" b="1" dirty="0" smtClean="0"/>
          </a:p>
        </p:txBody>
      </p:sp>
      <p:sp>
        <p:nvSpPr>
          <p:cNvPr id="11268" name="Rectangle 3"/>
          <p:cNvSpPr>
            <a:spLocks noGrp="1" noChangeArrowheads="1"/>
          </p:cNvSpPr>
          <p:nvPr>
            <p:ph type="body" idx="1"/>
          </p:nvPr>
        </p:nvSpPr>
        <p:spPr>
          <a:xfrm>
            <a:off x="250825" y="1052513"/>
            <a:ext cx="8497888" cy="5329237"/>
          </a:xfrm>
        </p:spPr>
        <p:txBody>
          <a:bodyPr>
            <a:normAutofit lnSpcReduction="10000"/>
          </a:bodyPr>
          <a:lstStyle/>
          <a:p>
            <a:pPr eaLnBrk="1" hangingPunct="1">
              <a:lnSpc>
                <a:spcPct val="80000"/>
              </a:lnSpc>
              <a:buFontTx/>
              <a:buNone/>
            </a:pPr>
            <a:r>
              <a:rPr lang="en-GB" sz="900" b="1" dirty="0" smtClean="0"/>
              <a:t>	</a:t>
            </a:r>
            <a:r>
              <a:rPr lang="en-GB" sz="2200" b="1" dirty="0" smtClean="0"/>
              <a:t>‘investment means every asset that an investor owns or controls, directly or indirectly, that has the characteristics of an investment, including </a:t>
            </a:r>
            <a:r>
              <a:rPr lang="en-GB" sz="2200" b="1" dirty="0" smtClean="0">
                <a:solidFill>
                  <a:schemeClr val="tx2"/>
                </a:solidFill>
              </a:rPr>
              <a:t>such characteristics as the commitment of capital or other resources, the expectation of gain or profit, or the assumption of risk</a:t>
            </a:r>
            <a:r>
              <a:rPr lang="en-GB" sz="2200" b="1" dirty="0" smtClean="0"/>
              <a:t>. Forms that an investment may take include:</a:t>
            </a:r>
          </a:p>
          <a:p>
            <a:pPr eaLnBrk="1" hangingPunct="1">
              <a:lnSpc>
                <a:spcPct val="80000"/>
              </a:lnSpc>
              <a:buFontTx/>
              <a:buNone/>
            </a:pPr>
            <a:endParaRPr lang="en-GB" sz="2200" b="1" dirty="0" smtClean="0"/>
          </a:p>
          <a:p>
            <a:pPr lvl="1" eaLnBrk="1" hangingPunct="1">
              <a:lnSpc>
                <a:spcPct val="80000"/>
              </a:lnSpc>
              <a:buFontTx/>
              <a:buNone/>
            </a:pPr>
            <a:r>
              <a:rPr lang="en-GB" sz="2000" b="1" dirty="0" smtClean="0"/>
              <a:t>(a) an enterprise;</a:t>
            </a:r>
          </a:p>
          <a:p>
            <a:pPr lvl="1" eaLnBrk="1" hangingPunct="1">
              <a:lnSpc>
                <a:spcPct val="80000"/>
              </a:lnSpc>
              <a:buFontTx/>
              <a:buNone/>
            </a:pPr>
            <a:r>
              <a:rPr lang="en-GB" sz="2000" b="1" dirty="0" smtClean="0"/>
              <a:t>(b) shares, stock, and other forms of equity participation in an enterprise;</a:t>
            </a:r>
          </a:p>
          <a:p>
            <a:pPr lvl="1" eaLnBrk="1" hangingPunct="1">
              <a:lnSpc>
                <a:spcPct val="80000"/>
              </a:lnSpc>
              <a:buFontTx/>
              <a:buNone/>
            </a:pPr>
            <a:r>
              <a:rPr lang="en-GB" sz="2000" b="1" dirty="0" smtClean="0"/>
              <a:t>(c) bonds, debentures, other debt instruments, and loans;</a:t>
            </a:r>
          </a:p>
          <a:p>
            <a:pPr lvl="1" eaLnBrk="1" hangingPunct="1">
              <a:lnSpc>
                <a:spcPct val="80000"/>
              </a:lnSpc>
              <a:buFontTx/>
              <a:buNone/>
            </a:pPr>
            <a:r>
              <a:rPr lang="en-GB" sz="2000" b="1" dirty="0" smtClean="0"/>
              <a:t>(d) futures, options, and other derivatives;</a:t>
            </a:r>
          </a:p>
          <a:p>
            <a:pPr lvl="1" eaLnBrk="1" hangingPunct="1">
              <a:lnSpc>
                <a:spcPct val="80000"/>
              </a:lnSpc>
              <a:buFontTx/>
              <a:buNone/>
            </a:pPr>
            <a:r>
              <a:rPr lang="en-GB" sz="2000" b="1" dirty="0" smtClean="0"/>
              <a:t>(e) turnkey, construction, management, production, concession, revenue-sharing, and other similar contracts;</a:t>
            </a:r>
          </a:p>
          <a:p>
            <a:pPr lvl="1" eaLnBrk="1" hangingPunct="1">
              <a:lnSpc>
                <a:spcPct val="80000"/>
              </a:lnSpc>
              <a:buFontTx/>
              <a:buNone/>
            </a:pPr>
            <a:r>
              <a:rPr lang="en-GB" sz="2000" b="1" dirty="0" smtClean="0"/>
              <a:t>(f) intellectual property rights;</a:t>
            </a:r>
          </a:p>
          <a:p>
            <a:pPr lvl="1" eaLnBrk="1" hangingPunct="1">
              <a:lnSpc>
                <a:spcPct val="80000"/>
              </a:lnSpc>
              <a:buFontTx/>
              <a:buNone/>
            </a:pPr>
            <a:r>
              <a:rPr lang="en-GB" sz="2000" b="1" dirty="0" smtClean="0"/>
              <a:t>(g) licenses, authorizations, permits, and similar rights conferred pursuant to domestic law; and</a:t>
            </a:r>
          </a:p>
          <a:p>
            <a:pPr lvl="1" eaLnBrk="1" hangingPunct="1">
              <a:lnSpc>
                <a:spcPct val="80000"/>
              </a:lnSpc>
              <a:buFontTx/>
              <a:buNone/>
            </a:pPr>
            <a:r>
              <a:rPr lang="en-GB" sz="2000" b="1" dirty="0" smtClean="0"/>
              <a:t>(h) other tangible or intangible, movable or immovable property, and related property rights, such as leases, mortgages, liens, and pledges.</a:t>
            </a:r>
          </a:p>
        </p:txBody>
      </p:sp>
    </p:spTree>
    <p:extLst>
      <p:ext uri="{BB962C8B-B14F-4D97-AF65-F5344CB8AC3E}">
        <p14:creationId xmlns:p14="http://schemas.microsoft.com/office/powerpoint/2010/main" val="8975841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708569-A137-4A1E-9F26-1E75AB9F0BC0}" type="slidenum">
              <a:rPr lang="en-US" sz="1400">
                <a:solidFill>
                  <a:schemeClr val="bg1"/>
                </a:solidFill>
              </a:rPr>
              <a:pPr eaLnBrk="1" hangingPunct="1"/>
              <a:t>12</a:t>
            </a:fld>
            <a:endParaRPr lang="en-US" sz="1400">
              <a:solidFill>
                <a:schemeClr val="bg1"/>
              </a:solidFill>
            </a:endParaRPr>
          </a:p>
        </p:txBody>
      </p:sp>
      <p:sp>
        <p:nvSpPr>
          <p:cNvPr id="12291" name="Rectangle 2"/>
          <p:cNvSpPr>
            <a:spLocks noGrp="1" noChangeArrowheads="1"/>
          </p:cNvSpPr>
          <p:nvPr>
            <p:ph type="title"/>
          </p:nvPr>
        </p:nvSpPr>
        <p:spPr>
          <a:xfrm>
            <a:off x="0" y="304800"/>
            <a:ext cx="9144000" cy="762000"/>
          </a:xfrm>
        </p:spPr>
        <p:txBody>
          <a:bodyPr/>
          <a:lstStyle/>
          <a:p>
            <a:pPr eaLnBrk="1" hangingPunct="1"/>
            <a:r>
              <a:rPr lang="en-US" sz="2800" b="1" dirty="0" smtClean="0"/>
              <a:t>DEFINITION OF INVESTMENT</a:t>
            </a:r>
            <a:r>
              <a:rPr lang="en-US" dirty="0" smtClean="0"/>
              <a:t> </a:t>
            </a:r>
            <a:endParaRPr lang="en-GB" dirty="0" smtClean="0"/>
          </a:p>
        </p:txBody>
      </p:sp>
      <p:sp>
        <p:nvSpPr>
          <p:cNvPr id="12292" name="Rectangle 3"/>
          <p:cNvSpPr>
            <a:spLocks noGrp="1" noChangeArrowheads="1"/>
          </p:cNvSpPr>
          <p:nvPr>
            <p:ph type="body" idx="1"/>
          </p:nvPr>
        </p:nvSpPr>
        <p:spPr>
          <a:xfrm>
            <a:off x="323850" y="1125538"/>
            <a:ext cx="8424863" cy="5410200"/>
          </a:xfrm>
        </p:spPr>
        <p:txBody>
          <a:bodyPr/>
          <a:lstStyle/>
          <a:p>
            <a:pPr eaLnBrk="1" hangingPunct="1">
              <a:lnSpc>
                <a:spcPct val="90000"/>
              </a:lnSpc>
              <a:buFont typeface="Wingdings" pitchFamily="2" charset="2"/>
              <a:buNone/>
            </a:pPr>
            <a:r>
              <a:rPr lang="en-US" sz="2400" b="1" i="1" dirty="0" smtClean="0">
                <a:solidFill>
                  <a:srgbClr val="FF9900"/>
                </a:solidFill>
              </a:rPr>
              <a:t>Key issues:</a:t>
            </a:r>
          </a:p>
          <a:p>
            <a:pPr eaLnBrk="1" hangingPunct="1">
              <a:lnSpc>
                <a:spcPct val="90000"/>
              </a:lnSpc>
              <a:buFont typeface="Wingdings" pitchFamily="2" charset="2"/>
              <a:buNone/>
            </a:pPr>
            <a:endParaRPr lang="en-US" sz="1400" b="1" i="1" dirty="0" smtClean="0"/>
          </a:p>
          <a:p>
            <a:pPr eaLnBrk="1" hangingPunct="1">
              <a:lnSpc>
                <a:spcPct val="90000"/>
              </a:lnSpc>
              <a:buFont typeface="Wingdings" pitchFamily="2" charset="2"/>
              <a:buChar char="Ø"/>
            </a:pPr>
            <a:r>
              <a:rPr lang="en-US" sz="2000" b="1" u="sng" dirty="0" smtClean="0"/>
              <a:t>Claims to money</a:t>
            </a:r>
            <a:r>
              <a:rPr lang="en-US" sz="2000" b="1" dirty="0" smtClean="0"/>
              <a:t>:</a:t>
            </a:r>
            <a:r>
              <a:rPr lang="en-US" sz="2000" dirty="0" smtClean="0"/>
              <a:t> </a:t>
            </a:r>
            <a:r>
              <a:rPr lang="en-US" sz="1800" b="1" dirty="0" smtClean="0"/>
              <a:t>will all claims to money be covered? Even those claims to money not related to FDI? What about payments derived from commercial transactions or from the sale of goods and services?</a:t>
            </a:r>
          </a:p>
          <a:p>
            <a:pPr eaLnBrk="1" hangingPunct="1">
              <a:lnSpc>
                <a:spcPct val="90000"/>
              </a:lnSpc>
              <a:buFont typeface="Wingdings" pitchFamily="2" charset="2"/>
              <a:buChar char="Ø"/>
            </a:pPr>
            <a:r>
              <a:rPr lang="en-US" sz="2000" b="1" u="sng" dirty="0" smtClean="0"/>
              <a:t>Debt instruments</a:t>
            </a:r>
            <a:r>
              <a:rPr lang="en-US" sz="2000" b="1" dirty="0" smtClean="0"/>
              <a:t>:</a:t>
            </a:r>
            <a:r>
              <a:rPr lang="en-US" sz="2000" dirty="0" smtClean="0"/>
              <a:t> </a:t>
            </a:r>
            <a:r>
              <a:rPr lang="en-US" sz="1800" b="1" dirty="0" smtClean="0"/>
              <a:t>will all debt instruments be covered? What about those debt instruments with short-term maturity? Should there be a minimum maturity term specified?</a:t>
            </a:r>
            <a:endParaRPr lang="en-US" sz="1800" b="1" u="sng" dirty="0" smtClean="0"/>
          </a:p>
          <a:p>
            <a:pPr eaLnBrk="1" hangingPunct="1">
              <a:lnSpc>
                <a:spcPct val="90000"/>
              </a:lnSpc>
              <a:buFont typeface="Wingdings" pitchFamily="2" charset="2"/>
              <a:buChar char="Ø"/>
            </a:pPr>
            <a:r>
              <a:rPr lang="en-US" sz="2000" b="1" u="sng" dirty="0" smtClean="0"/>
              <a:t>Intellectual property rights (IPRs)</a:t>
            </a:r>
            <a:r>
              <a:rPr lang="en-US" sz="2000" b="1" dirty="0" smtClean="0"/>
              <a:t>:</a:t>
            </a:r>
            <a:r>
              <a:rPr lang="en-US" sz="2000" dirty="0" smtClean="0"/>
              <a:t> </a:t>
            </a:r>
            <a:r>
              <a:rPr lang="en-US" sz="1800" b="1" dirty="0" smtClean="0"/>
              <a:t>should a reference to a legal framework be included? Would only those IPRs provided in accordance to domestic legislation be considered an investment? Those IPRs existing pursuant international agreements?</a:t>
            </a:r>
          </a:p>
          <a:p>
            <a:pPr eaLnBrk="1" hangingPunct="1">
              <a:lnSpc>
                <a:spcPct val="90000"/>
              </a:lnSpc>
              <a:buFont typeface="Wingdings" pitchFamily="2" charset="2"/>
              <a:buChar char="Ø"/>
            </a:pPr>
            <a:r>
              <a:rPr lang="en-US" sz="2000" b="1" u="sng" dirty="0" smtClean="0"/>
              <a:t>State Contracts</a:t>
            </a:r>
            <a:r>
              <a:rPr lang="en-US" sz="2000" b="1" dirty="0" smtClean="0"/>
              <a:t>:</a:t>
            </a:r>
            <a:r>
              <a:rPr lang="en-US" sz="2000" dirty="0" smtClean="0"/>
              <a:t> </a:t>
            </a:r>
            <a:r>
              <a:rPr lang="en-US" sz="1800" b="1" dirty="0" smtClean="0"/>
              <a:t>need for special treatment in definitions or substantive parts of the agreement.</a:t>
            </a:r>
          </a:p>
          <a:p>
            <a:pPr eaLnBrk="1" hangingPunct="1">
              <a:lnSpc>
                <a:spcPct val="90000"/>
              </a:lnSpc>
              <a:buFont typeface="Wingdings" pitchFamily="2" charset="2"/>
              <a:buChar char="Ø"/>
            </a:pPr>
            <a:r>
              <a:rPr lang="en-US" sz="2000" b="1" u="sng" dirty="0" smtClean="0"/>
              <a:t>Exclusions</a:t>
            </a:r>
            <a:r>
              <a:rPr lang="en-US" sz="2000" b="1" dirty="0" smtClean="0"/>
              <a:t>:</a:t>
            </a:r>
            <a:r>
              <a:rPr lang="en-US" sz="2000" dirty="0" smtClean="0"/>
              <a:t> </a:t>
            </a:r>
            <a:r>
              <a:rPr lang="en-US" sz="1800" b="1" dirty="0" smtClean="0"/>
              <a:t>Public debt? Property acquired not for an economic activity (i.e. real estate)? </a:t>
            </a:r>
          </a:p>
          <a:p>
            <a:pPr eaLnBrk="1" hangingPunct="1">
              <a:lnSpc>
                <a:spcPct val="90000"/>
              </a:lnSpc>
              <a:buFont typeface="Wingdings" pitchFamily="2" charset="2"/>
              <a:buChar char="Ø"/>
            </a:pPr>
            <a:r>
              <a:rPr lang="en-GB" sz="1800" b="1" u="sng" dirty="0" smtClean="0"/>
              <a:t>Criteria:</a:t>
            </a:r>
            <a:r>
              <a:rPr lang="en-GB" sz="1800" b="1" dirty="0" smtClean="0"/>
              <a:t> what about the </a:t>
            </a:r>
            <a:r>
              <a:rPr lang="en-GB" sz="1800" b="1" dirty="0" err="1" smtClean="0"/>
              <a:t>Salini</a:t>
            </a:r>
            <a:r>
              <a:rPr lang="en-GB" sz="1800" b="1" dirty="0" smtClean="0"/>
              <a:t> test?  Contribution to development; Malaysian Historical </a:t>
            </a:r>
            <a:r>
              <a:rPr lang="en-GB" sz="1800" b="1" dirty="0" err="1" smtClean="0"/>
              <a:t>Salvors</a:t>
            </a:r>
            <a:endParaRPr lang="en-GB" sz="1800" b="1" u="sng" dirty="0" smtClean="0"/>
          </a:p>
        </p:txBody>
      </p:sp>
    </p:spTree>
    <p:extLst>
      <p:ext uri="{BB962C8B-B14F-4D97-AF65-F5344CB8AC3E}">
        <p14:creationId xmlns:p14="http://schemas.microsoft.com/office/powerpoint/2010/main" val="32210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7B02453-B99A-46EC-8104-5D889557375C}" type="slidenum">
              <a:rPr lang="en-US" sz="1400">
                <a:solidFill>
                  <a:schemeClr val="bg1"/>
                </a:solidFill>
              </a:rPr>
              <a:pPr eaLnBrk="1" hangingPunct="1"/>
              <a:t>13</a:t>
            </a:fld>
            <a:endParaRPr lang="en-US" sz="1400">
              <a:solidFill>
                <a:schemeClr val="bg1"/>
              </a:solidFill>
            </a:endParaRPr>
          </a:p>
        </p:txBody>
      </p:sp>
      <p:sp>
        <p:nvSpPr>
          <p:cNvPr id="13315" name="Rectangle 2"/>
          <p:cNvSpPr>
            <a:spLocks noGrp="1" noChangeArrowheads="1"/>
          </p:cNvSpPr>
          <p:nvPr>
            <p:ph type="title"/>
          </p:nvPr>
        </p:nvSpPr>
        <p:spPr>
          <a:xfrm>
            <a:off x="0" y="346075"/>
            <a:ext cx="9144000" cy="519113"/>
          </a:xfrm>
        </p:spPr>
        <p:txBody>
          <a:bodyPr/>
          <a:lstStyle/>
          <a:p>
            <a:pPr eaLnBrk="1" hangingPunct="1"/>
            <a:r>
              <a:rPr lang="fr-CH" sz="2800" b="1" dirty="0" smtClean="0"/>
              <a:t>DEFINITION OF INVESTMENT</a:t>
            </a:r>
            <a:endParaRPr lang="en-GB" sz="2800" b="1" dirty="0" smtClean="0"/>
          </a:p>
        </p:txBody>
      </p:sp>
      <p:sp>
        <p:nvSpPr>
          <p:cNvPr id="13316" name="Rectangle 3"/>
          <p:cNvSpPr>
            <a:spLocks noGrp="1" noChangeArrowheads="1"/>
          </p:cNvSpPr>
          <p:nvPr>
            <p:ph type="body" idx="1"/>
          </p:nvPr>
        </p:nvSpPr>
        <p:spPr>
          <a:xfrm>
            <a:off x="107950" y="908050"/>
            <a:ext cx="8893175" cy="5834063"/>
          </a:xfrm>
        </p:spPr>
        <p:txBody>
          <a:bodyPr>
            <a:normAutofit lnSpcReduction="10000"/>
          </a:bodyPr>
          <a:lstStyle/>
          <a:p>
            <a:pPr marL="660400" indent="-660400" eaLnBrk="1" hangingPunct="1">
              <a:lnSpc>
                <a:spcPct val="80000"/>
              </a:lnSpc>
              <a:buFontTx/>
              <a:buNone/>
            </a:pPr>
            <a:r>
              <a:rPr lang="en-US" sz="2400" b="1" dirty="0" smtClean="0">
                <a:solidFill>
                  <a:srgbClr val="FF9900"/>
                </a:solidFill>
              </a:rPr>
              <a:t>New trend: the Closed-list: Canada-Peru</a:t>
            </a:r>
            <a:endParaRPr lang="en-US" sz="1200" b="1" dirty="0" smtClean="0">
              <a:solidFill>
                <a:srgbClr val="FF9900"/>
              </a:solidFill>
            </a:endParaRPr>
          </a:p>
          <a:p>
            <a:pPr marL="660400" indent="-660400" eaLnBrk="1" hangingPunct="1">
              <a:lnSpc>
                <a:spcPct val="80000"/>
              </a:lnSpc>
              <a:buFont typeface="Wingdings" pitchFamily="2" charset="2"/>
              <a:buNone/>
            </a:pPr>
            <a:r>
              <a:rPr lang="en-US" sz="2000" b="1" dirty="0" smtClean="0"/>
              <a:t>Investment means:</a:t>
            </a:r>
          </a:p>
          <a:p>
            <a:pPr marL="660400" indent="-660400" eaLnBrk="1" hangingPunct="1">
              <a:lnSpc>
                <a:spcPct val="80000"/>
              </a:lnSpc>
              <a:buFont typeface="Wingdings" pitchFamily="2" charset="2"/>
              <a:buNone/>
            </a:pPr>
            <a:r>
              <a:rPr lang="en-US" sz="2000" b="1" dirty="0" smtClean="0"/>
              <a:t>(I) an enterprise;</a:t>
            </a:r>
          </a:p>
          <a:p>
            <a:pPr marL="660400" indent="-660400" eaLnBrk="1" hangingPunct="1">
              <a:lnSpc>
                <a:spcPct val="80000"/>
              </a:lnSpc>
              <a:buFont typeface="Wingdings" pitchFamily="2" charset="2"/>
              <a:buNone/>
            </a:pPr>
            <a:r>
              <a:rPr lang="en-US" sz="2000" b="1" dirty="0" smtClean="0"/>
              <a:t>(II) an equity security of an enterprise;</a:t>
            </a:r>
          </a:p>
          <a:p>
            <a:pPr marL="660400" indent="-660400" eaLnBrk="1" hangingPunct="1">
              <a:lnSpc>
                <a:spcPct val="80000"/>
              </a:lnSpc>
              <a:buFont typeface="Wingdings" pitchFamily="2" charset="2"/>
              <a:buNone/>
            </a:pPr>
            <a:r>
              <a:rPr lang="en-US" sz="2000" b="1" dirty="0" smtClean="0"/>
              <a:t>(III) a debt security of an enterprise</a:t>
            </a:r>
          </a:p>
          <a:p>
            <a:pPr marL="660400" indent="-660400" eaLnBrk="1" hangingPunct="1">
              <a:lnSpc>
                <a:spcPct val="80000"/>
              </a:lnSpc>
              <a:buFont typeface="Wingdings" pitchFamily="2" charset="2"/>
              <a:buNone/>
            </a:pPr>
            <a:r>
              <a:rPr lang="en-US" sz="1800" b="1" dirty="0" smtClean="0"/>
              <a:t>…</a:t>
            </a:r>
          </a:p>
          <a:p>
            <a:pPr marL="660400" indent="-660400" eaLnBrk="1" hangingPunct="1">
              <a:lnSpc>
                <a:spcPct val="80000"/>
              </a:lnSpc>
              <a:buFont typeface="Wingdings" pitchFamily="2" charset="2"/>
              <a:buNone/>
            </a:pPr>
            <a:r>
              <a:rPr lang="en-US" sz="1800" b="1" dirty="0" smtClean="0"/>
              <a:t>but does not include a debt security, regardless of original maturity, of a state enterprise;</a:t>
            </a:r>
          </a:p>
          <a:p>
            <a:pPr marL="660400" indent="-660400" eaLnBrk="1" hangingPunct="1">
              <a:lnSpc>
                <a:spcPct val="80000"/>
              </a:lnSpc>
              <a:buFont typeface="Wingdings" pitchFamily="2" charset="2"/>
              <a:buNone/>
            </a:pPr>
            <a:r>
              <a:rPr lang="en-US" sz="1800" b="1" dirty="0" smtClean="0"/>
              <a:t>(IV) a loan to an enterprise</a:t>
            </a:r>
          </a:p>
          <a:p>
            <a:pPr marL="660400" indent="-660400" eaLnBrk="1" hangingPunct="1">
              <a:lnSpc>
                <a:spcPct val="80000"/>
              </a:lnSpc>
              <a:buFont typeface="Wingdings" pitchFamily="2" charset="2"/>
              <a:buNone/>
            </a:pPr>
            <a:r>
              <a:rPr lang="en-US" sz="1800" b="1" dirty="0" smtClean="0"/>
              <a:t>…</a:t>
            </a:r>
          </a:p>
          <a:p>
            <a:pPr marL="660400" indent="-660400" eaLnBrk="1" hangingPunct="1">
              <a:lnSpc>
                <a:spcPct val="80000"/>
              </a:lnSpc>
              <a:buFont typeface="Wingdings" pitchFamily="2" charset="2"/>
              <a:buNone/>
            </a:pPr>
            <a:r>
              <a:rPr lang="en-US" sz="1800" b="1" dirty="0" smtClean="0"/>
              <a:t>but does not include a loan, regardless of original maturity, to a state enterprise;</a:t>
            </a:r>
          </a:p>
          <a:p>
            <a:pPr marL="660400" indent="-660400" eaLnBrk="1" hangingPunct="1">
              <a:lnSpc>
                <a:spcPct val="80000"/>
              </a:lnSpc>
              <a:buFont typeface="Wingdings" pitchFamily="2" charset="2"/>
              <a:buNone/>
            </a:pPr>
            <a:r>
              <a:rPr lang="en-US" sz="1800" b="1" dirty="0" smtClean="0"/>
              <a:t>…</a:t>
            </a:r>
          </a:p>
          <a:p>
            <a:pPr marL="660400" indent="-660400" eaLnBrk="1" hangingPunct="1">
              <a:lnSpc>
                <a:spcPct val="80000"/>
              </a:lnSpc>
              <a:buFont typeface="Wingdings" pitchFamily="2" charset="2"/>
              <a:buNone/>
            </a:pPr>
            <a:r>
              <a:rPr lang="en-US" sz="1800" b="1" dirty="0" smtClean="0"/>
              <a:t>but investment does not mean,</a:t>
            </a:r>
          </a:p>
          <a:p>
            <a:pPr marL="660400" indent="-660400" eaLnBrk="1" hangingPunct="1">
              <a:lnSpc>
                <a:spcPct val="80000"/>
              </a:lnSpc>
              <a:buFont typeface="Wingdings" pitchFamily="2" charset="2"/>
              <a:buNone/>
            </a:pPr>
            <a:r>
              <a:rPr lang="en-US" sz="1800" b="1" dirty="0" smtClean="0"/>
              <a:t>(X) claims to money that arise solely from (</a:t>
            </a:r>
            <a:r>
              <a:rPr lang="en-US" sz="1800" b="1" dirty="0" err="1" smtClean="0"/>
              <a:t>i</a:t>
            </a:r>
            <a:r>
              <a:rPr lang="en-US" sz="1800" b="1" dirty="0" smtClean="0"/>
              <a:t>) commercial contracts for the sale of goods or services by a national or enterprise in the territory of a Party to an enterprise in the territory of the other Party, or (ii) the extension of credit in connection with a commercial transaction, such as trade financing, other than a loan covered by subparagraphs (IV) or </a:t>
            </a:r>
          </a:p>
          <a:p>
            <a:pPr marL="660400" indent="-660400" eaLnBrk="1" hangingPunct="1">
              <a:lnSpc>
                <a:spcPct val="80000"/>
              </a:lnSpc>
              <a:buFont typeface="Wingdings" pitchFamily="2" charset="2"/>
              <a:buNone/>
            </a:pPr>
            <a:r>
              <a:rPr lang="en-US" sz="1800" b="1" dirty="0" smtClean="0"/>
              <a:t>...</a:t>
            </a:r>
          </a:p>
          <a:p>
            <a:pPr marL="660400" indent="-660400" eaLnBrk="1" hangingPunct="1">
              <a:lnSpc>
                <a:spcPct val="80000"/>
              </a:lnSpc>
              <a:buFont typeface="Wingdings" pitchFamily="2" charset="2"/>
              <a:buNone/>
            </a:pPr>
            <a:r>
              <a:rPr lang="en-US" sz="1800" b="1" dirty="0" smtClean="0"/>
              <a:t>(XI) any other claims to money, that do not involve the kinds of interests set out in subparagraphs (I) through (IX);</a:t>
            </a:r>
          </a:p>
        </p:txBody>
      </p:sp>
    </p:spTree>
    <p:extLst>
      <p:ext uri="{BB962C8B-B14F-4D97-AF65-F5344CB8AC3E}">
        <p14:creationId xmlns:p14="http://schemas.microsoft.com/office/powerpoint/2010/main" val="495886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5ADA18-4824-40BB-9FA5-C87DB2E630BC}" type="slidenum">
              <a:rPr lang="en-US" sz="1400">
                <a:solidFill>
                  <a:schemeClr val="bg1"/>
                </a:solidFill>
              </a:rPr>
              <a:pPr eaLnBrk="1" hangingPunct="1"/>
              <a:t>14</a:t>
            </a:fld>
            <a:endParaRPr lang="en-US" sz="1400">
              <a:solidFill>
                <a:schemeClr val="bg1"/>
              </a:solidFill>
            </a:endParaRPr>
          </a:p>
        </p:txBody>
      </p:sp>
      <p:sp>
        <p:nvSpPr>
          <p:cNvPr id="14339" name="Rectangle 2"/>
          <p:cNvSpPr>
            <a:spLocks noGrp="1" noChangeArrowheads="1"/>
          </p:cNvSpPr>
          <p:nvPr>
            <p:ph type="body" idx="1"/>
          </p:nvPr>
        </p:nvSpPr>
        <p:spPr>
          <a:xfrm>
            <a:off x="250825" y="1196975"/>
            <a:ext cx="8893175" cy="5184775"/>
          </a:xfrm>
        </p:spPr>
        <p:txBody>
          <a:bodyPr/>
          <a:lstStyle/>
          <a:p>
            <a:pPr eaLnBrk="1" hangingPunct="1">
              <a:lnSpc>
                <a:spcPct val="80000"/>
              </a:lnSpc>
              <a:buFont typeface="Wingdings" pitchFamily="2" charset="2"/>
              <a:buNone/>
            </a:pPr>
            <a:r>
              <a:rPr lang="en-US" sz="2200" b="1" dirty="0" smtClean="0">
                <a:solidFill>
                  <a:srgbClr val="FF9900"/>
                </a:solidFill>
              </a:rPr>
              <a:t>Exclusions: Republic of Korea-Singapore FTA, Chapter </a:t>
            </a:r>
          </a:p>
          <a:p>
            <a:pPr eaLnBrk="1" hangingPunct="1">
              <a:lnSpc>
                <a:spcPct val="80000"/>
              </a:lnSpc>
              <a:buFont typeface="Wingdings" pitchFamily="2" charset="2"/>
              <a:buNone/>
            </a:pPr>
            <a:r>
              <a:rPr lang="en-US" sz="2200" b="1" dirty="0" smtClean="0">
                <a:solidFill>
                  <a:srgbClr val="FF9900"/>
                </a:solidFill>
              </a:rPr>
              <a:t>10, art. 10-1 (footnote) (2005).</a:t>
            </a:r>
          </a:p>
          <a:p>
            <a:pPr eaLnBrk="1" hangingPunct="1">
              <a:lnSpc>
                <a:spcPct val="80000"/>
              </a:lnSpc>
              <a:buFontTx/>
              <a:buNone/>
            </a:pPr>
            <a:endParaRPr lang="en-US" sz="2200" b="1" dirty="0" smtClean="0">
              <a:solidFill>
                <a:srgbClr val="FF9900"/>
              </a:solidFill>
            </a:endParaRPr>
          </a:p>
          <a:p>
            <a:pPr eaLnBrk="1" hangingPunct="1">
              <a:lnSpc>
                <a:spcPct val="80000"/>
              </a:lnSpc>
              <a:buFontTx/>
              <a:buNone/>
            </a:pPr>
            <a:r>
              <a:rPr lang="en-US" sz="2200" dirty="0" smtClean="0"/>
              <a:t>Investment does not mean,</a:t>
            </a:r>
          </a:p>
          <a:p>
            <a:pPr eaLnBrk="1" hangingPunct="1">
              <a:lnSpc>
                <a:spcPct val="80000"/>
              </a:lnSpc>
              <a:buFontTx/>
              <a:buNone/>
            </a:pPr>
            <a:endParaRPr lang="en-US" sz="2200" dirty="0" smtClean="0"/>
          </a:p>
          <a:p>
            <a:pPr eaLnBrk="1" hangingPunct="1">
              <a:lnSpc>
                <a:spcPct val="80000"/>
              </a:lnSpc>
              <a:buFontTx/>
              <a:buNone/>
            </a:pPr>
            <a:r>
              <a:rPr lang="en-US" sz="2200" dirty="0" smtClean="0"/>
              <a:t>(a) claims to money that arise solely from:</a:t>
            </a:r>
          </a:p>
          <a:p>
            <a:pPr eaLnBrk="1" hangingPunct="1">
              <a:lnSpc>
                <a:spcPct val="80000"/>
              </a:lnSpc>
              <a:buFontTx/>
              <a:buNone/>
            </a:pPr>
            <a:endParaRPr lang="en-US" sz="2200" dirty="0" smtClean="0"/>
          </a:p>
          <a:p>
            <a:pPr lvl="1" eaLnBrk="1" hangingPunct="1">
              <a:lnSpc>
                <a:spcPct val="80000"/>
              </a:lnSpc>
              <a:buFontTx/>
              <a:buNone/>
            </a:pPr>
            <a:r>
              <a:rPr lang="en-US" sz="2000" dirty="0" smtClean="0"/>
              <a:t>(</a:t>
            </a:r>
            <a:r>
              <a:rPr lang="en-US" sz="2000" dirty="0" err="1" smtClean="0"/>
              <a:t>i</a:t>
            </a:r>
            <a:r>
              <a:rPr lang="en-US" sz="2000" dirty="0" smtClean="0"/>
              <a:t>) commercial contracts for the sale of goods or services by a national or </a:t>
            </a:r>
          </a:p>
          <a:p>
            <a:pPr lvl="1" eaLnBrk="1" hangingPunct="1">
              <a:lnSpc>
                <a:spcPct val="80000"/>
              </a:lnSpc>
              <a:buFontTx/>
              <a:buNone/>
            </a:pPr>
            <a:r>
              <a:rPr lang="en-US" sz="2000" dirty="0" smtClean="0"/>
              <a:t>enterprise in the territory of a Party to an enterprise in the territory of the </a:t>
            </a:r>
          </a:p>
          <a:p>
            <a:pPr lvl="1" eaLnBrk="1" hangingPunct="1">
              <a:lnSpc>
                <a:spcPct val="80000"/>
              </a:lnSpc>
              <a:buFontTx/>
              <a:buNone/>
            </a:pPr>
            <a:r>
              <a:rPr lang="en-US" sz="2000" dirty="0" smtClean="0"/>
              <a:t>other Party,</a:t>
            </a:r>
          </a:p>
          <a:p>
            <a:pPr lvl="1" eaLnBrk="1" hangingPunct="1">
              <a:lnSpc>
                <a:spcPct val="80000"/>
              </a:lnSpc>
              <a:buFontTx/>
              <a:buNone/>
            </a:pPr>
            <a:r>
              <a:rPr lang="en-US" sz="2000" dirty="0" smtClean="0"/>
              <a:t>(ii) the extension of credit in connection with a commercial transaction, </a:t>
            </a:r>
          </a:p>
          <a:p>
            <a:pPr lvl="1" eaLnBrk="1" hangingPunct="1">
              <a:lnSpc>
                <a:spcPct val="80000"/>
              </a:lnSpc>
              <a:buFontTx/>
              <a:buNone/>
            </a:pPr>
            <a:r>
              <a:rPr lang="en-US" sz="2000" dirty="0" smtClean="0"/>
              <a:t>such as trade financing, and</a:t>
            </a:r>
          </a:p>
          <a:p>
            <a:pPr eaLnBrk="1" hangingPunct="1">
              <a:lnSpc>
                <a:spcPct val="80000"/>
              </a:lnSpc>
              <a:buFontTx/>
              <a:buNone/>
            </a:pPr>
            <a:endParaRPr lang="en-US" sz="2200" dirty="0" smtClean="0"/>
          </a:p>
          <a:p>
            <a:pPr eaLnBrk="1" hangingPunct="1">
              <a:lnSpc>
                <a:spcPct val="80000"/>
              </a:lnSpc>
              <a:buFontTx/>
              <a:buNone/>
            </a:pPr>
            <a:r>
              <a:rPr lang="en-US" sz="2200" dirty="0" smtClean="0"/>
              <a:t>(b) an order entered in a judicial or administrative action and do</a:t>
            </a:r>
          </a:p>
          <a:p>
            <a:pPr eaLnBrk="1" hangingPunct="1">
              <a:lnSpc>
                <a:spcPct val="80000"/>
              </a:lnSpc>
              <a:buFontTx/>
              <a:buNone/>
            </a:pPr>
            <a:r>
              <a:rPr lang="en-US" sz="2200" dirty="0" smtClean="0"/>
              <a:t>not involve the kinds of interests set out in subparagraphs (a) to (h).</a:t>
            </a:r>
          </a:p>
        </p:txBody>
      </p:sp>
      <p:sp>
        <p:nvSpPr>
          <p:cNvPr id="14340" name="Rectangle 3"/>
          <p:cNvSpPr>
            <a:spLocks noGrp="1" noChangeArrowheads="1"/>
          </p:cNvSpPr>
          <p:nvPr>
            <p:ph type="title"/>
          </p:nvPr>
        </p:nvSpPr>
        <p:spPr>
          <a:xfrm>
            <a:off x="0" y="333375"/>
            <a:ext cx="9144000" cy="657225"/>
          </a:xfrm>
          <a:noFill/>
        </p:spPr>
        <p:txBody>
          <a:bodyPr/>
          <a:lstStyle/>
          <a:p>
            <a:pPr eaLnBrk="1" hangingPunct="1"/>
            <a:r>
              <a:rPr lang="fr-CH" sz="2800" b="1" dirty="0" smtClean="0"/>
              <a:t>DEFINITION OF INVESTMENT</a:t>
            </a:r>
            <a:endParaRPr lang="en-GB" sz="2800" b="1" dirty="0" smtClean="0"/>
          </a:p>
        </p:txBody>
      </p:sp>
    </p:spTree>
    <p:extLst>
      <p:ext uri="{BB962C8B-B14F-4D97-AF65-F5344CB8AC3E}">
        <p14:creationId xmlns:p14="http://schemas.microsoft.com/office/powerpoint/2010/main" val="18393242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B24EDA-B318-42DB-AECD-94CFF41EAD9B}" type="slidenum">
              <a:rPr lang="en-US" sz="1400">
                <a:solidFill>
                  <a:schemeClr val="bg1"/>
                </a:solidFill>
              </a:rPr>
              <a:pPr eaLnBrk="1" hangingPunct="1"/>
              <a:t>15</a:t>
            </a:fld>
            <a:endParaRPr lang="en-US" sz="1400">
              <a:solidFill>
                <a:schemeClr val="bg1"/>
              </a:solidFill>
            </a:endParaRPr>
          </a:p>
        </p:txBody>
      </p:sp>
      <p:sp>
        <p:nvSpPr>
          <p:cNvPr id="15363" name="Rectangle 2"/>
          <p:cNvSpPr>
            <a:spLocks noGrp="1" noChangeArrowheads="1"/>
          </p:cNvSpPr>
          <p:nvPr>
            <p:ph type="title"/>
          </p:nvPr>
        </p:nvSpPr>
        <p:spPr>
          <a:xfrm>
            <a:off x="0" y="404813"/>
            <a:ext cx="9144000" cy="511175"/>
          </a:xfrm>
        </p:spPr>
        <p:txBody>
          <a:bodyPr>
            <a:normAutofit fontScale="90000"/>
          </a:bodyPr>
          <a:lstStyle/>
          <a:p>
            <a:pPr eaLnBrk="1" hangingPunct="1"/>
            <a:r>
              <a:rPr lang="en-US" sz="4000" b="1" dirty="0" smtClean="0"/>
              <a:t>Recent Cases</a:t>
            </a:r>
          </a:p>
        </p:txBody>
      </p:sp>
      <p:sp>
        <p:nvSpPr>
          <p:cNvPr id="15364" name="Rectangle 3"/>
          <p:cNvSpPr>
            <a:spLocks noGrp="1" noChangeArrowheads="1"/>
          </p:cNvSpPr>
          <p:nvPr>
            <p:ph type="body" idx="1"/>
          </p:nvPr>
        </p:nvSpPr>
        <p:spPr>
          <a:xfrm>
            <a:off x="762000" y="1700213"/>
            <a:ext cx="7050088" cy="4548187"/>
          </a:xfrm>
        </p:spPr>
        <p:txBody>
          <a:bodyPr/>
          <a:lstStyle/>
          <a:p>
            <a:pPr eaLnBrk="1" hangingPunct="1">
              <a:buFont typeface="Wingdings" pitchFamily="2" charset="2"/>
              <a:buChar char="Ø"/>
            </a:pPr>
            <a:r>
              <a:rPr lang="fr-CH" dirty="0" smtClean="0">
                <a:latin typeface="Traditional Arabic" pitchFamily="2" charset="-78"/>
              </a:rPr>
              <a:t>Issue: Scope of ICSID Convention art. 25</a:t>
            </a:r>
            <a:br>
              <a:rPr lang="fr-CH" dirty="0" smtClean="0">
                <a:latin typeface="Traditional Arabic" pitchFamily="2" charset="-78"/>
              </a:rPr>
            </a:br>
            <a:r>
              <a:rPr lang="fr-CH" dirty="0" err="1" smtClean="0">
                <a:latin typeface="Traditional Arabic" pitchFamily="2" charset="-78"/>
              </a:rPr>
              <a:t>Investment</a:t>
            </a:r>
            <a:r>
              <a:rPr lang="fr-CH" dirty="0" smtClean="0">
                <a:latin typeface="Traditional Arabic" pitchFamily="2" charset="-78"/>
              </a:rPr>
              <a:t> </a:t>
            </a:r>
            <a:r>
              <a:rPr lang="fr-CH" dirty="0" err="1" smtClean="0">
                <a:latin typeface="Traditional Arabic" pitchFamily="2" charset="-78"/>
              </a:rPr>
              <a:t>is</a:t>
            </a:r>
            <a:r>
              <a:rPr lang="fr-CH" dirty="0" smtClean="0">
                <a:latin typeface="Traditional Arabic" pitchFamily="2" charset="-78"/>
              </a:rPr>
              <a:t> a </a:t>
            </a:r>
            <a:r>
              <a:rPr lang="fr-CH" dirty="0" err="1" smtClean="0">
                <a:latin typeface="Traditional Arabic" pitchFamily="2" charset="-78"/>
              </a:rPr>
              <a:t>necessary</a:t>
            </a:r>
            <a:r>
              <a:rPr lang="fr-CH" dirty="0" smtClean="0">
                <a:latin typeface="Traditional Arabic" pitchFamily="2" charset="-78"/>
              </a:rPr>
              <a:t> condition but not </a:t>
            </a:r>
            <a:r>
              <a:rPr lang="fr-CH" dirty="0" err="1" smtClean="0">
                <a:latin typeface="Traditional Arabic" pitchFamily="2" charset="-78"/>
              </a:rPr>
              <a:t>defined</a:t>
            </a:r>
            <a:endParaRPr lang="en-US" dirty="0" smtClean="0">
              <a:latin typeface="Traditional Arabic" pitchFamily="2" charset="-78"/>
            </a:endParaRPr>
          </a:p>
          <a:p>
            <a:pPr eaLnBrk="1" hangingPunct="1">
              <a:buFont typeface="Wingdings" pitchFamily="2" charset="2"/>
              <a:buChar char="Ø"/>
            </a:pPr>
            <a:endParaRPr lang="en-US" dirty="0" smtClean="0">
              <a:latin typeface="Traditional Arabic" pitchFamily="2" charset="-78"/>
            </a:endParaRPr>
          </a:p>
          <a:p>
            <a:pPr eaLnBrk="1" hangingPunct="1">
              <a:buFont typeface="Wingdings" pitchFamily="2" charset="2"/>
              <a:buChar char="Ø"/>
            </a:pPr>
            <a:r>
              <a:rPr lang="en-US" dirty="0" smtClean="0">
                <a:latin typeface="Traditional Arabic" pitchFamily="2" charset="-78"/>
              </a:rPr>
              <a:t>Double keyhole</a:t>
            </a:r>
          </a:p>
          <a:p>
            <a:pPr lvl="1" eaLnBrk="1" hangingPunct="1"/>
            <a:r>
              <a:rPr lang="fr-CH" dirty="0" err="1" smtClean="0">
                <a:latin typeface="Traditional Arabic" pitchFamily="2" charset="-78"/>
              </a:rPr>
              <a:t>Wording</a:t>
            </a:r>
            <a:endParaRPr lang="fr-CH" dirty="0" smtClean="0">
              <a:latin typeface="Traditional Arabic" pitchFamily="2" charset="-78"/>
            </a:endParaRPr>
          </a:p>
          <a:p>
            <a:pPr lvl="1" eaLnBrk="1" hangingPunct="1"/>
            <a:r>
              <a:rPr lang="fr-CH" dirty="0" err="1" smtClean="0">
                <a:latin typeface="Traditional Arabic" pitchFamily="2" charset="-78"/>
              </a:rPr>
              <a:t>Criteria</a:t>
            </a:r>
            <a:endParaRPr lang="en-US" dirty="0" smtClean="0">
              <a:latin typeface="Traditional Arabic" pitchFamily="2" charset="-78"/>
            </a:endParaRPr>
          </a:p>
        </p:txBody>
      </p:sp>
      <p:sp>
        <p:nvSpPr>
          <p:cNvPr id="15365" name="AutoShape 4"/>
          <p:cNvSpPr>
            <a:spLocks/>
          </p:cNvSpPr>
          <p:nvPr/>
        </p:nvSpPr>
        <p:spPr bwMode="auto">
          <a:xfrm>
            <a:off x="3203575" y="4941888"/>
            <a:ext cx="576263" cy="935037"/>
          </a:xfrm>
          <a:prstGeom prst="rightBrace">
            <a:avLst>
              <a:gd name="adj1" fmla="val 13522"/>
              <a:gd name="adj2" fmla="val 50000"/>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5366" name="Text Box 5"/>
          <p:cNvSpPr txBox="1">
            <a:spLocks noChangeArrowheads="1"/>
          </p:cNvSpPr>
          <p:nvPr/>
        </p:nvSpPr>
        <p:spPr bwMode="auto">
          <a:xfrm>
            <a:off x="3914775" y="5210175"/>
            <a:ext cx="4319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fr-CH" sz="2000">
                <a:solidFill>
                  <a:schemeClr val="bg1"/>
                </a:solidFill>
                <a:latin typeface="Verdana" pitchFamily="34" charset="0"/>
                <a:cs typeface="Arial" charset="0"/>
              </a:rPr>
              <a:t>Should not be contradictory</a:t>
            </a:r>
            <a:endParaRPr lang="en-US" sz="2000">
              <a:solidFill>
                <a:schemeClr val="bg1"/>
              </a:solidFill>
              <a:latin typeface="Verdana" pitchFamily="34" charset="0"/>
              <a:cs typeface="Arial" charset="0"/>
            </a:endParaRPr>
          </a:p>
        </p:txBody>
      </p:sp>
    </p:spTree>
    <p:extLst>
      <p:ext uri="{BB962C8B-B14F-4D97-AF65-F5344CB8AC3E}">
        <p14:creationId xmlns:p14="http://schemas.microsoft.com/office/powerpoint/2010/main" val="3317949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C1E05B-F912-4746-86C1-061E5292FBDC}" type="slidenum">
              <a:rPr lang="en-US" sz="1400">
                <a:solidFill>
                  <a:schemeClr val="bg1"/>
                </a:solidFill>
              </a:rPr>
              <a:pPr eaLnBrk="1" hangingPunct="1"/>
              <a:t>16</a:t>
            </a:fld>
            <a:endParaRPr lang="en-US" sz="1400">
              <a:solidFill>
                <a:schemeClr val="bg1"/>
              </a:solidFill>
            </a:endParaRPr>
          </a:p>
        </p:txBody>
      </p:sp>
      <p:sp>
        <p:nvSpPr>
          <p:cNvPr id="16387" name="Rectangle 2"/>
          <p:cNvSpPr>
            <a:spLocks noGrp="1" noChangeArrowheads="1"/>
          </p:cNvSpPr>
          <p:nvPr>
            <p:ph type="title"/>
          </p:nvPr>
        </p:nvSpPr>
        <p:spPr>
          <a:xfrm>
            <a:off x="0" y="404813"/>
            <a:ext cx="9144000" cy="511175"/>
          </a:xfrm>
        </p:spPr>
        <p:txBody>
          <a:bodyPr>
            <a:normAutofit fontScale="90000"/>
          </a:bodyPr>
          <a:lstStyle/>
          <a:p>
            <a:pPr eaLnBrk="1" hangingPunct="1"/>
            <a:r>
              <a:rPr lang="en-US" sz="4000" b="1" dirty="0" smtClean="0"/>
              <a:t>Definition of Investor</a:t>
            </a:r>
          </a:p>
        </p:txBody>
      </p:sp>
      <p:sp>
        <p:nvSpPr>
          <p:cNvPr id="16388" name="Rectangle 3"/>
          <p:cNvSpPr>
            <a:spLocks noGrp="1" noChangeArrowheads="1"/>
          </p:cNvSpPr>
          <p:nvPr>
            <p:ph type="body" idx="1"/>
          </p:nvPr>
        </p:nvSpPr>
        <p:spPr>
          <a:xfrm>
            <a:off x="1692275" y="1484313"/>
            <a:ext cx="6324600" cy="4548187"/>
          </a:xfrm>
        </p:spPr>
        <p:txBody>
          <a:bodyPr/>
          <a:lstStyle/>
          <a:p>
            <a:pPr eaLnBrk="1" hangingPunct="1">
              <a:buFont typeface="Wingdings" pitchFamily="2" charset="2"/>
              <a:buChar char="Ø"/>
            </a:pPr>
            <a:r>
              <a:rPr lang="en-US" dirty="0" smtClean="0">
                <a:latin typeface="Traditional Arabic" pitchFamily="2" charset="-78"/>
              </a:rPr>
              <a:t>Natural persons</a:t>
            </a:r>
          </a:p>
          <a:p>
            <a:pPr eaLnBrk="1" hangingPunct="1">
              <a:buFont typeface="Wingdings" pitchFamily="2" charset="2"/>
              <a:buChar char="Ø"/>
            </a:pPr>
            <a:endParaRPr lang="en-US" sz="1600" dirty="0" smtClean="0">
              <a:latin typeface="Traditional Arabic" pitchFamily="2" charset="-78"/>
            </a:endParaRPr>
          </a:p>
          <a:p>
            <a:pPr eaLnBrk="1" hangingPunct="1">
              <a:buFont typeface="Wingdings" pitchFamily="2" charset="2"/>
              <a:buChar char="Ø"/>
            </a:pPr>
            <a:r>
              <a:rPr lang="en-US" dirty="0" smtClean="0">
                <a:latin typeface="Traditional Arabic" pitchFamily="2" charset="-78"/>
              </a:rPr>
              <a:t>Juridical persons</a:t>
            </a:r>
          </a:p>
          <a:p>
            <a:pPr eaLnBrk="1" hangingPunct="1">
              <a:buFont typeface="Wingdings" pitchFamily="2" charset="2"/>
              <a:buChar char="Ø"/>
            </a:pPr>
            <a:endParaRPr lang="en-US" sz="1600" dirty="0" smtClean="0">
              <a:latin typeface="Traditional Arabic" pitchFamily="2" charset="-78"/>
            </a:endParaRPr>
          </a:p>
          <a:p>
            <a:pPr eaLnBrk="1" hangingPunct="1">
              <a:buFont typeface="Wingdings" pitchFamily="2" charset="2"/>
              <a:buChar char="Ø"/>
            </a:pPr>
            <a:r>
              <a:rPr lang="en-US" dirty="0" smtClean="0">
                <a:latin typeface="Traditional Arabic" pitchFamily="2" charset="-78"/>
              </a:rPr>
              <a:t>The link with investments: </a:t>
            </a:r>
          </a:p>
          <a:p>
            <a:pPr lvl="1" eaLnBrk="1" hangingPunct="1">
              <a:buFont typeface="Wingdings" pitchFamily="2" charset="2"/>
              <a:buChar char="§"/>
            </a:pPr>
            <a:r>
              <a:rPr lang="en-US" dirty="0" smtClean="0">
                <a:latin typeface="Traditional Arabic" pitchFamily="2" charset="-78"/>
              </a:rPr>
              <a:t>Owned and controlled</a:t>
            </a:r>
          </a:p>
          <a:p>
            <a:pPr lvl="1" eaLnBrk="1" hangingPunct="1">
              <a:buFont typeface="Wingdings" pitchFamily="2" charset="2"/>
              <a:buChar char="§"/>
            </a:pPr>
            <a:r>
              <a:rPr lang="en-US" dirty="0" smtClean="0">
                <a:latin typeface="Traditional Arabic" pitchFamily="2" charset="-78"/>
              </a:rPr>
              <a:t>Directly or indirectly</a:t>
            </a:r>
          </a:p>
        </p:txBody>
      </p:sp>
    </p:spTree>
    <p:extLst>
      <p:ext uri="{BB962C8B-B14F-4D97-AF65-F5344CB8AC3E}">
        <p14:creationId xmlns:p14="http://schemas.microsoft.com/office/powerpoint/2010/main" val="1673093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1F6A80-C3F1-452D-BC85-5B0D0DE1F675}" type="slidenum">
              <a:rPr lang="en-US" sz="1400">
                <a:solidFill>
                  <a:schemeClr val="bg1"/>
                </a:solidFill>
              </a:rPr>
              <a:pPr eaLnBrk="1" hangingPunct="1"/>
              <a:t>17</a:t>
            </a:fld>
            <a:endParaRPr lang="en-US" sz="1400">
              <a:solidFill>
                <a:schemeClr val="bg1"/>
              </a:solidFill>
            </a:endParaRPr>
          </a:p>
        </p:txBody>
      </p:sp>
      <p:sp>
        <p:nvSpPr>
          <p:cNvPr id="17411" name="Rectangle 2"/>
          <p:cNvSpPr>
            <a:spLocks noGrp="1" noChangeArrowheads="1"/>
          </p:cNvSpPr>
          <p:nvPr>
            <p:ph type="title"/>
          </p:nvPr>
        </p:nvSpPr>
        <p:spPr>
          <a:xfrm>
            <a:off x="1836738" y="636588"/>
            <a:ext cx="5686425" cy="581025"/>
          </a:xfrm>
        </p:spPr>
        <p:txBody>
          <a:bodyPr/>
          <a:lstStyle/>
          <a:p>
            <a:pPr eaLnBrk="1" hangingPunct="1"/>
            <a:r>
              <a:rPr lang="en-US" sz="3200" b="1" dirty="0" smtClean="0"/>
              <a:t>DEFINITION OF INVESTOR</a:t>
            </a:r>
            <a:endParaRPr lang="en-GB" sz="3200" b="1" dirty="0" smtClean="0"/>
          </a:p>
        </p:txBody>
      </p:sp>
      <p:sp>
        <p:nvSpPr>
          <p:cNvPr id="17412" name="Rectangle 3"/>
          <p:cNvSpPr>
            <a:spLocks noGrp="1" noChangeArrowheads="1"/>
          </p:cNvSpPr>
          <p:nvPr>
            <p:ph type="body" idx="1"/>
          </p:nvPr>
        </p:nvSpPr>
        <p:spPr>
          <a:xfrm>
            <a:off x="323850" y="1412875"/>
            <a:ext cx="8820150" cy="5181600"/>
          </a:xfrm>
        </p:spPr>
        <p:txBody>
          <a:bodyPr/>
          <a:lstStyle/>
          <a:p>
            <a:pPr eaLnBrk="1" hangingPunct="1">
              <a:buFont typeface="Wingdings" pitchFamily="2" charset="2"/>
              <a:buNone/>
            </a:pPr>
            <a:r>
              <a:rPr lang="en-US" b="1" dirty="0" smtClean="0"/>
              <a:t>	</a:t>
            </a:r>
            <a:r>
              <a:rPr lang="en-US" sz="4400" b="1" dirty="0" smtClean="0">
                <a:solidFill>
                  <a:srgbClr val="FF9900"/>
                </a:solidFill>
              </a:rPr>
              <a:t>Natural Persons</a:t>
            </a:r>
            <a:endParaRPr lang="en-US" sz="2800" b="1" dirty="0" smtClean="0">
              <a:solidFill>
                <a:srgbClr val="FF9900"/>
              </a:solidFill>
            </a:endParaRPr>
          </a:p>
          <a:p>
            <a:pPr eaLnBrk="1" hangingPunct="1">
              <a:buFont typeface="Wingdings" pitchFamily="2" charset="2"/>
              <a:buChar char="Ø"/>
            </a:pPr>
            <a:r>
              <a:rPr lang="en-US" b="1" dirty="0" smtClean="0"/>
              <a:t>Criteria: Nationals/citizens of the Parties</a:t>
            </a:r>
          </a:p>
          <a:p>
            <a:pPr eaLnBrk="1" hangingPunct="1">
              <a:buFont typeface="Wingdings" pitchFamily="2" charset="2"/>
              <a:buChar char="Ø"/>
            </a:pPr>
            <a:r>
              <a:rPr lang="en-US" b="1" dirty="0" smtClean="0"/>
              <a:t>Protection for double nationals ? dominant and effective nationality criteria</a:t>
            </a:r>
          </a:p>
          <a:p>
            <a:pPr eaLnBrk="1" hangingPunct="1">
              <a:buFont typeface="Wingdings" pitchFamily="2" charset="2"/>
              <a:buChar char="Ø"/>
            </a:pPr>
            <a:r>
              <a:rPr lang="en-US" b="1" dirty="0" smtClean="0"/>
              <a:t>Permanent residents: Canadian approach</a:t>
            </a:r>
          </a:p>
          <a:p>
            <a:pPr eaLnBrk="1" hangingPunct="1">
              <a:buFont typeface="Wingdings" pitchFamily="2" charset="2"/>
              <a:buChar char="Ø"/>
            </a:pPr>
            <a:r>
              <a:rPr lang="en-US" b="1" dirty="0" smtClean="0"/>
              <a:t>Nationality criterion more often used than residence criterion. Sometimes combination: NZ/Singapore CEP Agreement.</a:t>
            </a:r>
          </a:p>
        </p:txBody>
      </p:sp>
    </p:spTree>
    <p:extLst>
      <p:ext uri="{BB962C8B-B14F-4D97-AF65-F5344CB8AC3E}">
        <p14:creationId xmlns:p14="http://schemas.microsoft.com/office/powerpoint/2010/main" val="316546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D16F41B-D3B4-4CA8-8CB5-20A731D26E7D}" type="slidenum">
              <a:rPr lang="en-US" sz="1400">
                <a:solidFill>
                  <a:schemeClr val="bg1"/>
                </a:solidFill>
              </a:rPr>
              <a:pPr eaLnBrk="1" hangingPunct="1"/>
              <a:t>18</a:t>
            </a:fld>
            <a:endParaRPr lang="en-US" sz="1400">
              <a:solidFill>
                <a:schemeClr val="bg1"/>
              </a:solidFill>
            </a:endParaRPr>
          </a:p>
        </p:txBody>
      </p:sp>
      <p:sp>
        <p:nvSpPr>
          <p:cNvPr id="18435" name="Rectangle 2"/>
          <p:cNvSpPr>
            <a:spLocks noGrp="1" noChangeArrowheads="1"/>
          </p:cNvSpPr>
          <p:nvPr>
            <p:ph type="title"/>
          </p:nvPr>
        </p:nvSpPr>
        <p:spPr>
          <a:xfrm>
            <a:off x="0" y="685800"/>
            <a:ext cx="9144000" cy="579438"/>
          </a:xfrm>
        </p:spPr>
        <p:txBody>
          <a:bodyPr/>
          <a:lstStyle/>
          <a:p>
            <a:pPr eaLnBrk="1" hangingPunct="1"/>
            <a:r>
              <a:rPr lang="en-US" sz="3200" b="1" dirty="0" smtClean="0"/>
              <a:t>Natural Persons - Example</a:t>
            </a:r>
          </a:p>
        </p:txBody>
      </p:sp>
      <p:sp>
        <p:nvSpPr>
          <p:cNvPr id="18436" name="Rectangle 3"/>
          <p:cNvSpPr>
            <a:spLocks noGrp="1" noChangeArrowheads="1"/>
          </p:cNvSpPr>
          <p:nvPr>
            <p:ph type="body" idx="1"/>
          </p:nvPr>
        </p:nvSpPr>
        <p:spPr>
          <a:xfrm>
            <a:off x="-20782" y="1600200"/>
            <a:ext cx="9144000" cy="6092825"/>
          </a:xfrm>
        </p:spPr>
        <p:txBody>
          <a:bodyPr>
            <a:normAutofit/>
          </a:bodyPr>
          <a:lstStyle/>
          <a:p>
            <a:pPr marL="609600" indent="-609600" eaLnBrk="1" hangingPunct="1">
              <a:spcBef>
                <a:spcPct val="0"/>
              </a:spcBef>
              <a:buFont typeface="Wingdings" pitchFamily="2" charset="2"/>
              <a:buNone/>
            </a:pPr>
            <a:r>
              <a:rPr lang="en-US" b="1" dirty="0" smtClean="0">
                <a:solidFill>
                  <a:srgbClr val="FF9900"/>
                </a:solidFill>
              </a:rPr>
              <a:t>Art. 4. </a:t>
            </a:r>
            <a:r>
              <a:rPr lang="en-GB" b="1" dirty="0" smtClean="0">
                <a:solidFill>
                  <a:srgbClr val="FF9900"/>
                </a:solidFill>
              </a:rPr>
              <a:t>ASEAN Comprehensive Investment Agreement 	</a:t>
            </a:r>
          </a:p>
          <a:p>
            <a:pPr marL="609600" indent="-609600" eaLnBrk="1" hangingPunct="1">
              <a:buFontTx/>
              <a:buNone/>
            </a:pPr>
            <a:r>
              <a:rPr lang="en-US" b="1" dirty="0" smtClean="0"/>
              <a:t>For the purpose of this Agreement: </a:t>
            </a:r>
          </a:p>
          <a:p>
            <a:pPr marL="609600" indent="-609600" algn="just" eaLnBrk="1" hangingPunct="1">
              <a:spcBef>
                <a:spcPct val="0"/>
              </a:spcBef>
              <a:buFont typeface="Wingdings" pitchFamily="2" charset="2"/>
              <a:buNone/>
            </a:pPr>
            <a:r>
              <a:rPr lang="en-US" b="1" dirty="0" smtClean="0"/>
              <a:t>…</a:t>
            </a:r>
          </a:p>
          <a:p>
            <a:pPr marL="609600" indent="-609600" algn="just" eaLnBrk="1" hangingPunct="1">
              <a:spcBef>
                <a:spcPct val="0"/>
              </a:spcBef>
              <a:buFont typeface="Wingdings" pitchFamily="2" charset="2"/>
              <a:buNone/>
            </a:pPr>
            <a:r>
              <a:rPr lang="en-US" b="1" dirty="0" smtClean="0"/>
              <a:t>(d)  “investor” means a natural person of a Member State or a juridical person of a Member State that is making, or has made an investment in the territory of any other Member State;</a:t>
            </a:r>
          </a:p>
          <a:p>
            <a:pPr marL="609600" indent="-609600" algn="just" eaLnBrk="1" hangingPunct="1">
              <a:spcBef>
                <a:spcPct val="0"/>
              </a:spcBef>
              <a:buFont typeface="Wingdings" pitchFamily="2" charset="2"/>
              <a:buNone/>
            </a:pPr>
            <a:r>
              <a:rPr lang="fr-CH" b="1" dirty="0" smtClean="0"/>
              <a:t>…</a:t>
            </a:r>
            <a:endParaRPr lang="en-US" b="1" dirty="0" smtClean="0"/>
          </a:p>
          <a:p>
            <a:pPr marL="609600" indent="-609600" algn="just" eaLnBrk="1" hangingPunct="1">
              <a:spcBef>
                <a:spcPct val="0"/>
              </a:spcBef>
              <a:buFont typeface="Wingdings" pitchFamily="2" charset="2"/>
              <a:buNone/>
            </a:pPr>
            <a:r>
              <a:rPr lang="en-US" b="1" dirty="0" smtClean="0"/>
              <a:t>(g)  “natural person” means any natural person possessing the nationality or citizenship of, or right of permanent residence in the Member State in accordance with its laws, regulations and national policies;</a:t>
            </a:r>
            <a:endParaRPr lang="en-GB" b="1" dirty="0" smtClean="0"/>
          </a:p>
        </p:txBody>
      </p:sp>
    </p:spTree>
    <p:extLst>
      <p:ext uri="{BB962C8B-B14F-4D97-AF65-F5344CB8AC3E}">
        <p14:creationId xmlns:p14="http://schemas.microsoft.com/office/powerpoint/2010/main" val="1437893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5C135E-1805-45A1-B825-5C775AE8CE13}" type="slidenum">
              <a:rPr lang="en-US" sz="1400">
                <a:solidFill>
                  <a:schemeClr val="bg1"/>
                </a:solidFill>
              </a:rPr>
              <a:pPr eaLnBrk="1" hangingPunct="1"/>
              <a:t>19</a:t>
            </a:fld>
            <a:endParaRPr lang="en-US" sz="1400">
              <a:solidFill>
                <a:schemeClr val="bg1"/>
              </a:solidFill>
            </a:endParaRPr>
          </a:p>
        </p:txBody>
      </p:sp>
      <p:sp>
        <p:nvSpPr>
          <p:cNvPr id="19459" name="Rectangle 2"/>
          <p:cNvSpPr>
            <a:spLocks noGrp="1" noChangeArrowheads="1"/>
          </p:cNvSpPr>
          <p:nvPr>
            <p:ph type="title"/>
          </p:nvPr>
        </p:nvSpPr>
        <p:spPr>
          <a:xfrm>
            <a:off x="0" y="476250"/>
            <a:ext cx="9144000" cy="414338"/>
          </a:xfrm>
        </p:spPr>
        <p:txBody>
          <a:bodyPr>
            <a:normAutofit fontScale="90000"/>
          </a:bodyPr>
          <a:lstStyle/>
          <a:p>
            <a:pPr eaLnBrk="1" hangingPunct="1"/>
            <a:r>
              <a:rPr lang="en-US" sz="4000" b="1" dirty="0" smtClean="0"/>
              <a:t>Juridical Persons</a:t>
            </a:r>
          </a:p>
        </p:txBody>
      </p:sp>
      <p:sp>
        <p:nvSpPr>
          <p:cNvPr id="19460" name="Rectangle 3"/>
          <p:cNvSpPr>
            <a:spLocks noGrp="1" noChangeArrowheads="1"/>
          </p:cNvSpPr>
          <p:nvPr>
            <p:ph type="body" idx="1"/>
          </p:nvPr>
        </p:nvSpPr>
        <p:spPr>
          <a:xfrm>
            <a:off x="457200" y="1600200"/>
            <a:ext cx="8129588" cy="4800600"/>
          </a:xfrm>
        </p:spPr>
        <p:txBody>
          <a:bodyPr/>
          <a:lstStyle/>
          <a:p>
            <a:pPr marL="0" indent="0" eaLnBrk="1" hangingPunct="1">
              <a:buFont typeface="Wingdings" pitchFamily="2" charset="2"/>
              <a:buNone/>
            </a:pPr>
            <a:r>
              <a:rPr lang="en-US" sz="2800" b="1" i="1" dirty="0" smtClean="0"/>
              <a:t>Criteria to determine the nationality of the legal entity/investor:</a:t>
            </a:r>
            <a:r>
              <a:rPr lang="en-US" sz="2400" dirty="0" smtClean="0"/>
              <a:t> </a:t>
            </a:r>
          </a:p>
          <a:p>
            <a:pPr marL="1184275" lvl="2" eaLnBrk="1" hangingPunct="1">
              <a:buFont typeface="Wingdings" pitchFamily="2" charset="2"/>
              <a:buChar char="Ø"/>
            </a:pPr>
            <a:endParaRPr lang="en-US" sz="1200" dirty="0" smtClean="0"/>
          </a:p>
          <a:p>
            <a:pPr marL="1184275" lvl="2" eaLnBrk="1" hangingPunct="1">
              <a:buFont typeface="Wingdings" pitchFamily="2" charset="2"/>
              <a:buChar char="Ø"/>
            </a:pPr>
            <a:r>
              <a:rPr lang="en-US" sz="2800" dirty="0" smtClean="0"/>
              <a:t>country of organization or incorporation</a:t>
            </a:r>
          </a:p>
          <a:p>
            <a:pPr marL="1184275" lvl="2" eaLnBrk="1" hangingPunct="1">
              <a:buFont typeface="Wingdings" pitchFamily="2" charset="2"/>
              <a:buChar char="Ø"/>
            </a:pPr>
            <a:r>
              <a:rPr lang="en-US" sz="2800" dirty="0" smtClean="0"/>
              <a:t>Country of the seat</a:t>
            </a:r>
          </a:p>
          <a:p>
            <a:pPr marL="1184275" lvl="2" eaLnBrk="1" hangingPunct="1">
              <a:buFont typeface="Wingdings" pitchFamily="2" charset="2"/>
              <a:buChar char="Ø"/>
            </a:pPr>
            <a:r>
              <a:rPr lang="en-US" sz="2800" dirty="0" smtClean="0"/>
              <a:t>Combination of criteria</a:t>
            </a:r>
          </a:p>
          <a:p>
            <a:pPr marL="190500" lvl="1" indent="0" eaLnBrk="1" hangingPunct="1">
              <a:buFont typeface="Wingdings" pitchFamily="2" charset="2"/>
              <a:buNone/>
            </a:pPr>
            <a:endParaRPr lang="en-US" sz="1200" b="1" i="1" dirty="0" smtClean="0">
              <a:solidFill>
                <a:srgbClr val="FF9900"/>
              </a:solidFill>
            </a:endParaRPr>
          </a:p>
          <a:p>
            <a:pPr marL="190500" lvl="1" indent="0" eaLnBrk="1" hangingPunct="1">
              <a:buFont typeface="Wingdings" pitchFamily="2" charset="2"/>
              <a:buNone/>
            </a:pPr>
            <a:r>
              <a:rPr lang="en-US" sz="3200" b="1" i="1" dirty="0" smtClean="0">
                <a:solidFill>
                  <a:srgbClr val="FF9900"/>
                </a:solidFill>
              </a:rPr>
              <a:t>The link with investment: ownership and control</a:t>
            </a:r>
          </a:p>
        </p:txBody>
      </p:sp>
    </p:spTree>
    <p:extLst>
      <p:ext uri="{BB962C8B-B14F-4D97-AF65-F5344CB8AC3E}">
        <p14:creationId xmlns:p14="http://schemas.microsoft.com/office/powerpoint/2010/main" val="381882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curriculum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Module 1 – </a:t>
            </a:r>
            <a:r>
              <a:rPr lang="en-US" b="1" dirty="0"/>
              <a:t>Trends and developments in FDI </a:t>
            </a:r>
            <a:r>
              <a:rPr lang="en-US" b="1" dirty="0" smtClean="0"/>
              <a:t>flows</a:t>
            </a:r>
          </a:p>
          <a:p>
            <a:r>
              <a:rPr lang="en-US" dirty="0" smtClean="0"/>
              <a:t>Module 2 – </a:t>
            </a:r>
            <a:r>
              <a:rPr lang="en-US" b="1" dirty="0"/>
              <a:t>The international framework for trade and </a:t>
            </a:r>
            <a:r>
              <a:rPr lang="en-US" b="1" dirty="0" smtClean="0"/>
              <a:t>investment</a:t>
            </a:r>
            <a:endParaRPr lang="en-US" dirty="0" smtClean="0"/>
          </a:p>
          <a:p>
            <a:r>
              <a:rPr lang="en-US" dirty="0" smtClean="0"/>
              <a:t>Module 3 – </a:t>
            </a:r>
            <a:r>
              <a:rPr lang="en-US" b="1" dirty="0"/>
              <a:t>Trends in International investment, investment agreements and international dispute settlement</a:t>
            </a:r>
            <a:endParaRPr lang="en-US" dirty="0" smtClean="0"/>
          </a:p>
          <a:p>
            <a:r>
              <a:rPr lang="en-US" dirty="0" smtClean="0"/>
              <a:t>Module 4 – </a:t>
            </a:r>
            <a:r>
              <a:rPr lang="en-US" b="1" dirty="0"/>
              <a:t>Negotiation IIAs : Scope and definitions</a:t>
            </a:r>
            <a:endParaRPr lang="en-US" dirty="0" smtClean="0"/>
          </a:p>
          <a:p>
            <a:r>
              <a:rPr lang="en-US" dirty="0" smtClean="0"/>
              <a:t>Module 5 – </a:t>
            </a:r>
            <a:r>
              <a:rPr lang="en-US" b="1" dirty="0"/>
              <a:t>Negotiating IIAs: Treatment of investors and their investment</a:t>
            </a:r>
            <a:endParaRPr lang="en-US" dirty="0" smtClean="0"/>
          </a:p>
          <a:p>
            <a:r>
              <a:rPr lang="en-US" dirty="0" smtClean="0"/>
              <a:t>Module 6 - </a:t>
            </a:r>
            <a:r>
              <a:rPr lang="en-US" b="1" dirty="0"/>
              <a:t>Negotiating IIAs:</a:t>
            </a:r>
            <a:r>
              <a:rPr lang="en-US" dirty="0"/>
              <a:t> </a:t>
            </a:r>
            <a:r>
              <a:rPr lang="en-US" b="1" dirty="0"/>
              <a:t>Substantive protection </a:t>
            </a:r>
            <a:r>
              <a:rPr lang="en-US" b="1" dirty="0" smtClean="0"/>
              <a:t>provisions</a:t>
            </a:r>
          </a:p>
          <a:p>
            <a:r>
              <a:rPr lang="en-US" dirty="0" smtClean="0"/>
              <a:t>Module 7 - </a:t>
            </a:r>
            <a:r>
              <a:rPr lang="en-US" b="1" dirty="0"/>
              <a:t>Investor-State dispute settlement (ISDS) in recent </a:t>
            </a:r>
            <a:r>
              <a:rPr lang="en-US" b="1" dirty="0" smtClean="0"/>
              <a:t>IIAs</a:t>
            </a:r>
          </a:p>
          <a:p>
            <a:r>
              <a:rPr lang="en-US" dirty="0" smtClean="0"/>
              <a:t>Module 8 - </a:t>
            </a:r>
            <a:r>
              <a:rPr lang="en-US" b="1" dirty="0"/>
              <a:t>New disciplines in IIAs: including new disciplines and rebalancing IIAs. Is there a trend?</a:t>
            </a:r>
          </a:p>
          <a:p>
            <a:endParaRPr lang="en-US" dirty="0"/>
          </a:p>
        </p:txBody>
      </p:sp>
    </p:spTree>
    <p:extLst>
      <p:ext uri="{BB962C8B-B14F-4D97-AF65-F5344CB8AC3E}">
        <p14:creationId xmlns:p14="http://schemas.microsoft.com/office/powerpoint/2010/main" val="3032924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3B4AD7-6BD6-4251-BEBE-FBAA64B49E82}" type="slidenum">
              <a:rPr lang="en-US" sz="1400">
                <a:solidFill>
                  <a:schemeClr val="bg1"/>
                </a:solidFill>
              </a:rPr>
              <a:pPr eaLnBrk="1" hangingPunct="1"/>
              <a:t>20</a:t>
            </a:fld>
            <a:endParaRPr lang="en-US" sz="1400">
              <a:solidFill>
                <a:schemeClr val="bg1"/>
              </a:solidFill>
            </a:endParaRPr>
          </a:p>
        </p:txBody>
      </p:sp>
      <p:sp>
        <p:nvSpPr>
          <p:cNvPr id="20483" name="Rectangle 2"/>
          <p:cNvSpPr>
            <a:spLocks noGrp="1" noChangeArrowheads="1"/>
          </p:cNvSpPr>
          <p:nvPr>
            <p:ph type="title"/>
          </p:nvPr>
        </p:nvSpPr>
        <p:spPr>
          <a:xfrm>
            <a:off x="179388" y="385763"/>
            <a:ext cx="8785225" cy="414337"/>
          </a:xfrm>
        </p:spPr>
        <p:txBody>
          <a:bodyPr>
            <a:normAutofit fontScale="90000"/>
          </a:bodyPr>
          <a:lstStyle/>
          <a:p>
            <a:pPr eaLnBrk="1" hangingPunct="1"/>
            <a:r>
              <a:rPr lang="en-US" sz="3200" b="1" dirty="0" smtClean="0"/>
              <a:t>Juridical Persons – Example 1</a:t>
            </a:r>
          </a:p>
        </p:txBody>
      </p:sp>
      <p:sp>
        <p:nvSpPr>
          <p:cNvPr id="20484" name="Rectangle 3"/>
          <p:cNvSpPr>
            <a:spLocks noGrp="1" noChangeArrowheads="1"/>
          </p:cNvSpPr>
          <p:nvPr>
            <p:ph type="body" idx="1"/>
          </p:nvPr>
        </p:nvSpPr>
        <p:spPr>
          <a:xfrm>
            <a:off x="250825" y="1125538"/>
            <a:ext cx="8518525" cy="5064125"/>
          </a:xfrm>
        </p:spPr>
        <p:txBody>
          <a:bodyPr>
            <a:normAutofit lnSpcReduction="10000"/>
          </a:bodyPr>
          <a:lstStyle/>
          <a:p>
            <a:pPr eaLnBrk="1" hangingPunct="1">
              <a:lnSpc>
                <a:spcPct val="80000"/>
              </a:lnSpc>
              <a:buFontTx/>
              <a:buNone/>
            </a:pPr>
            <a:endParaRPr lang="en-US" sz="800" b="1" dirty="0" smtClean="0"/>
          </a:p>
          <a:p>
            <a:pPr eaLnBrk="1" hangingPunct="1">
              <a:lnSpc>
                <a:spcPct val="80000"/>
              </a:lnSpc>
              <a:buFontTx/>
              <a:buNone/>
            </a:pPr>
            <a:r>
              <a:rPr lang="en-US" sz="2400" b="1" dirty="0" smtClean="0">
                <a:solidFill>
                  <a:srgbClr val="FF9900"/>
                </a:solidFill>
              </a:rPr>
              <a:t>Traditional approach: definition of the investor</a:t>
            </a:r>
          </a:p>
          <a:p>
            <a:pPr eaLnBrk="1" hangingPunct="1">
              <a:lnSpc>
                <a:spcPct val="80000"/>
              </a:lnSpc>
              <a:buFontTx/>
              <a:buNone/>
            </a:pPr>
            <a:r>
              <a:rPr lang="en-US" sz="2400" b="1" dirty="0" smtClean="0">
                <a:solidFill>
                  <a:srgbClr val="FF9900"/>
                </a:solidFill>
              </a:rPr>
              <a:t>Article 1: Definition  (China-Germany BIT of 2003)</a:t>
            </a:r>
          </a:p>
          <a:p>
            <a:pPr eaLnBrk="1" hangingPunct="1">
              <a:lnSpc>
                <a:spcPct val="80000"/>
              </a:lnSpc>
              <a:buFontTx/>
              <a:buNone/>
            </a:pPr>
            <a:r>
              <a:rPr lang="en-US" sz="2400" dirty="0" smtClean="0"/>
              <a:t>The term "investor" means:</a:t>
            </a:r>
          </a:p>
          <a:p>
            <a:pPr eaLnBrk="1" hangingPunct="1">
              <a:lnSpc>
                <a:spcPct val="80000"/>
              </a:lnSpc>
              <a:buFontTx/>
              <a:buNone/>
            </a:pPr>
            <a:r>
              <a:rPr lang="en-US" sz="2400" dirty="0" smtClean="0"/>
              <a:t> (a) in respect of the Federal Republic of Germany: any juridical person as well as any commercial or other company or association with or without legal personality having </a:t>
            </a:r>
            <a:r>
              <a:rPr lang="en-US" sz="2400" u="sng" dirty="0" smtClean="0"/>
              <a:t>its seat</a:t>
            </a:r>
            <a:r>
              <a:rPr lang="en-US" sz="2400" dirty="0" smtClean="0"/>
              <a:t> in the territory of the Federal Republic of Germany, irrespective of whether or not its activities are directed at profit; (…).</a:t>
            </a:r>
          </a:p>
          <a:p>
            <a:pPr eaLnBrk="1" hangingPunct="1">
              <a:lnSpc>
                <a:spcPct val="80000"/>
              </a:lnSpc>
              <a:buFontTx/>
              <a:buNone/>
            </a:pPr>
            <a:r>
              <a:rPr lang="en-US" sz="2400" dirty="0" smtClean="0"/>
              <a:t>(b) in respect of the People’s Republic of China: </a:t>
            </a:r>
          </a:p>
          <a:p>
            <a:pPr eaLnBrk="1" hangingPunct="1">
              <a:lnSpc>
                <a:spcPct val="80000"/>
              </a:lnSpc>
              <a:buFontTx/>
              <a:buNone/>
            </a:pPr>
            <a:r>
              <a:rPr lang="en-US" sz="2400" dirty="0" smtClean="0"/>
              <a:t>	economic entities, including companies, corporations, associations, partnerships and other organizations, </a:t>
            </a:r>
            <a:r>
              <a:rPr lang="en-US" sz="2400" u="sng" dirty="0" smtClean="0"/>
              <a:t>incorporated and constituted under the laws and regulations of and with their seats</a:t>
            </a:r>
            <a:r>
              <a:rPr lang="en-US" sz="2400" dirty="0" smtClean="0"/>
              <a:t> in the People’s Republic of China, irrespective of whether or not for profit and whether their liabilities are limited or not.</a:t>
            </a:r>
            <a:r>
              <a:rPr lang="en-US" sz="2400" dirty="0" smtClean="0">
                <a:solidFill>
                  <a:srgbClr val="000000"/>
                </a:solidFill>
              </a:rPr>
              <a:t> 	</a:t>
            </a:r>
            <a:endParaRPr lang="en-US" sz="2800" b="1" i="1" dirty="0" smtClean="0"/>
          </a:p>
        </p:txBody>
      </p:sp>
    </p:spTree>
    <p:extLst>
      <p:ext uri="{BB962C8B-B14F-4D97-AF65-F5344CB8AC3E}">
        <p14:creationId xmlns:p14="http://schemas.microsoft.com/office/powerpoint/2010/main" val="24318175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4411D34-AE0E-41DE-9EAF-2DA9F5584EA8}" type="slidenum">
              <a:rPr lang="en-US" sz="1400">
                <a:solidFill>
                  <a:schemeClr val="bg1"/>
                </a:solidFill>
              </a:rPr>
              <a:pPr eaLnBrk="1" hangingPunct="1"/>
              <a:t>21</a:t>
            </a:fld>
            <a:endParaRPr lang="en-US" sz="1400">
              <a:solidFill>
                <a:schemeClr val="bg1"/>
              </a:solidFill>
            </a:endParaRPr>
          </a:p>
        </p:txBody>
      </p:sp>
      <p:sp>
        <p:nvSpPr>
          <p:cNvPr id="21507" name="Rectangle 2"/>
          <p:cNvSpPr>
            <a:spLocks noGrp="1" noChangeArrowheads="1"/>
          </p:cNvSpPr>
          <p:nvPr>
            <p:ph type="title"/>
          </p:nvPr>
        </p:nvSpPr>
        <p:spPr>
          <a:xfrm>
            <a:off x="0" y="333375"/>
            <a:ext cx="9144000" cy="762000"/>
          </a:xfrm>
        </p:spPr>
        <p:txBody>
          <a:bodyPr/>
          <a:lstStyle/>
          <a:p>
            <a:pPr eaLnBrk="1" hangingPunct="1"/>
            <a:r>
              <a:rPr lang="en-US" sz="3200" b="1" dirty="0" smtClean="0"/>
              <a:t>Juridical Persons</a:t>
            </a:r>
          </a:p>
        </p:txBody>
      </p:sp>
      <p:sp>
        <p:nvSpPr>
          <p:cNvPr id="21508" name="Rectangle 3"/>
          <p:cNvSpPr>
            <a:spLocks noGrp="1" noChangeArrowheads="1"/>
          </p:cNvSpPr>
          <p:nvPr>
            <p:ph type="body" idx="1"/>
          </p:nvPr>
        </p:nvSpPr>
        <p:spPr>
          <a:xfrm>
            <a:off x="0" y="1989138"/>
            <a:ext cx="9144000" cy="4868862"/>
          </a:xfrm>
        </p:spPr>
        <p:txBody>
          <a:bodyPr/>
          <a:lstStyle/>
          <a:p>
            <a:pPr eaLnBrk="1" hangingPunct="1">
              <a:lnSpc>
                <a:spcPct val="80000"/>
              </a:lnSpc>
              <a:buFontTx/>
              <a:buNone/>
            </a:pPr>
            <a:r>
              <a:rPr lang="en-US" altLang="ja-JP" sz="2000" dirty="0" smtClean="0">
                <a:ea typeface="MS PGothic" pitchFamily="34" charset="-128"/>
              </a:rPr>
              <a:t>b) 	the term “investor of a Party” means a national or an enterprise of a Party, that seeks to make, is making, or has made, investments except branch of an enterprise of a non-Party which is located in [ the territory of ] the Party;</a:t>
            </a:r>
          </a:p>
          <a:p>
            <a:pPr eaLnBrk="1" hangingPunct="1">
              <a:lnSpc>
                <a:spcPct val="80000"/>
              </a:lnSpc>
              <a:buFontTx/>
              <a:buNone/>
            </a:pPr>
            <a:r>
              <a:rPr lang="en-US" altLang="ja-JP" sz="2000" dirty="0" smtClean="0">
                <a:ea typeface="MS PGothic" pitchFamily="34" charset="-128"/>
              </a:rPr>
              <a:t>(c) the term “national of a Party” means a natural person having the nationality of a Party in accordance with its applicable laws and regulations;</a:t>
            </a:r>
          </a:p>
          <a:p>
            <a:pPr eaLnBrk="1" hangingPunct="1">
              <a:lnSpc>
                <a:spcPct val="80000"/>
              </a:lnSpc>
              <a:buFontTx/>
              <a:buNone/>
            </a:pPr>
            <a:r>
              <a:rPr lang="en-US" altLang="ja-JP" sz="2000" dirty="0" smtClean="0">
                <a:ea typeface="MS PGothic" pitchFamily="34" charset="-128"/>
              </a:rPr>
              <a:t>(d) the term “enterprise of a Party” means any legal person or any other entity duly constituted or organized under the law of a Party, whether for profit or otherwise, and whether privately owned or controlled or governmentally-owned or controlled, including any corporation, trust, partnership, joint venture, sole proprietorship, association, organization, company or branch;</a:t>
            </a:r>
          </a:p>
          <a:p>
            <a:pPr eaLnBrk="1" hangingPunct="1">
              <a:lnSpc>
                <a:spcPct val="80000"/>
              </a:lnSpc>
              <a:buFontTx/>
              <a:buNone/>
            </a:pPr>
            <a:r>
              <a:rPr lang="en-US" altLang="ja-JP" sz="2000" dirty="0" smtClean="0">
                <a:ea typeface="MS PGothic" pitchFamily="34" charset="-128"/>
              </a:rPr>
              <a:t>(e) an enterprise is:</a:t>
            </a:r>
          </a:p>
          <a:p>
            <a:pPr eaLnBrk="1" hangingPunct="1">
              <a:lnSpc>
                <a:spcPct val="80000"/>
              </a:lnSpc>
              <a:buFontTx/>
              <a:buNone/>
            </a:pPr>
            <a:r>
              <a:rPr lang="en-US" altLang="ja-JP" sz="2000" dirty="0" smtClean="0">
                <a:ea typeface="MS PGothic" pitchFamily="34" charset="-128"/>
              </a:rPr>
              <a:t>(</a:t>
            </a:r>
            <a:r>
              <a:rPr lang="en-US" altLang="ja-JP" sz="2000" dirty="0" err="1" smtClean="0">
                <a:ea typeface="MS PGothic" pitchFamily="34" charset="-128"/>
              </a:rPr>
              <a:t>i</a:t>
            </a:r>
            <a:r>
              <a:rPr lang="en-US" altLang="ja-JP" sz="2000" dirty="0" smtClean="0">
                <a:ea typeface="MS PGothic" pitchFamily="34" charset="-128"/>
              </a:rPr>
              <a:t>)	“owned” by an investor if more than 50 percent of the equity interests in it is beneficially owned by the investor; and</a:t>
            </a:r>
          </a:p>
          <a:p>
            <a:pPr eaLnBrk="1" hangingPunct="1">
              <a:lnSpc>
                <a:spcPct val="80000"/>
              </a:lnSpc>
              <a:buFontTx/>
              <a:buNone/>
            </a:pPr>
            <a:r>
              <a:rPr lang="en-US" altLang="ja-JP" sz="2000" dirty="0" smtClean="0">
                <a:ea typeface="MS PGothic" pitchFamily="34" charset="-128"/>
              </a:rPr>
              <a:t>(ii)	“controlled” by an investor if the investor has the power to name a majority of its directors or otherwise to legally direct its actions;</a:t>
            </a:r>
            <a:endParaRPr lang="en-GB" sz="2000" dirty="0" smtClean="0"/>
          </a:p>
        </p:txBody>
      </p:sp>
      <p:sp>
        <p:nvSpPr>
          <p:cNvPr id="21509" name="Rectangle 4"/>
          <p:cNvSpPr>
            <a:spLocks noChangeArrowheads="1"/>
          </p:cNvSpPr>
          <p:nvPr/>
        </p:nvSpPr>
        <p:spPr bwMode="auto">
          <a:xfrm>
            <a:off x="684213" y="1341438"/>
            <a:ext cx="4175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a:solidFill>
                  <a:srgbClr val="FF9900"/>
                </a:solidFill>
                <a:cs typeface="Times New Roman" pitchFamily="18" charset="0"/>
              </a:rPr>
              <a:t>Japan-Indonesia EPA Art.X02</a:t>
            </a:r>
          </a:p>
        </p:txBody>
      </p:sp>
    </p:spTree>
    <p:extLst>
      <p:ext uri="{BB962C8B-B14F-4D97-AF65-F5344CB8AC3E}">
        <p14:creationId xmlns:p14="http://schemas.microsoft.com/office/powerpoint/2010/main" val="3935502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0375DD-BA22-448D-8AE7-17652A67C742}" type="slidenum">
              <a:rPr lang="en-US" sz="1400">
                <a:solidFill>
                  <a:schemeClr val="bg1"/>
                </a:solidFill>
              </a:rPr>
              <a:pPr eaLnBrk="1" hangingPunct="1"/>
              <a:t>22</a:t>
            </a:fld>
            <a:endParaRPr lang="en-US" sz="1400">
              <a:solidFill>
                <a:schemeClr val="bg1"/>
              </a:solidFill>
            </a:endParaRPr>
          </a:p>
        </p:txBody>
      </p:sp>
      <p:sp>
        <p:nvSpPr>
          <p:cNvPr id="22531" name="Rectangle 2"/>
          <p:cNvSpPr>
            <a:spLocks noGrp="1" noChangeArrowheads="1"/>
          </p:cNvSpPr>
          <p:nvPr>
            <p:ph type="body" idx="1"/>
          </p:nvPr>
        </p:nvSpPr>
        <p:spPr>
          <a:xfrm>
            <a:off x="250825" y="981075"/>
            <a:ext cx="8540750" cy="5486400"/>
          </a:xfrm>
        </p:spPr>
        <p:txBody>
          <a:bodyPr>
            <a:normAutofit lnSpcReduction="10000"/>
          </a:bodyPr>
          <a:lstStyle/>
          <a:p>
            <a:pPr eaLnBrk="1" hangingPunct="1">
              <a:lnSpc>
                <a:spcPct val="90000"/>
              </a:lnSpc>
              <a:buFontTx/>
              <a:buNone/>
            </a:pPr>
            <a:endParaRPr lang="en-US" sz="1800" b="1" dirty="0" smtClean="0"/>
          </a:p>
          <a:p>
            <a:pPr eaLnBrk="1" hangingPunct="1">
              <a:lnSpc>
                <a:spcPct val="90000"/>
              </a:lnSpc>
              <a:buFontTx/>
              <a:buNone/>
            </a:pPr>
            <a:r>
              <a:rPr lang="en-US" sz="1800" b="1" u="sng" dirty="0" smtClean="0"/>
              <a:t>Approaches in recent FTAs</a:t>
            </a:r>
            <a:r>
              <a:rPr lang="en-US" sz="1800" b="1" dirty="0" smtClean="0"/>
              <a:t>: </a:t>
            </a:r>
          </a:p>
          <a:p>
            <a:pPr eaLnBrk="1" hangingPunct="1">
              <a:lnSpc>
                <a:spcPct val="90000"/>
              </a:lnSpc>
              <a:buFontTx/>
              <a:buNone/>
            </a:pPr>
            <a:endParaRPr lang="en-US" sz="1800" b="1" dirty="0" smtClean="0"/>
          </a:p>
          <a:p>
            <a:pPr eaLnBrk="1" hangingPunct="1">
              <a:lnSpc>
                <a:spcPct val="90000"/>
              </a:lnSpc>
            </a:pPr>
            <a:r>
              <a:rPr lang="en-US" sz="1800" dirty="0" smtClean="0"/>
              <a:t>Definition of investment</a:t>
            </a:r>
          </a:p>
          <a:p>
            <a:pPr eaLnBrk="1" hangingPunct="1">
              <a:lnSpc>
                <a:spcPct val="90000"/>
              </a:lnSpc>
            </a:pPr>
            <a:r>
              <a:rPr lang="en-US" sz="1800" dirty="0" smtClean="0"/>
              <a:t>Definition of investor</a:t>
            </a:r>
          </a:p>
          <a:p>
            <a:pPr eaLnBrk="1" hangingPunct="1">
              <a:lnSpc>
                <a:spcPct val="90000"/>
              </a:lnSpc>
            </a:pPr>
            <a:r>
              <a:rPr lang="en-US" sz="1800" dirty="0" smtClean="0"/>
              <a:t>Definition of an investment of an investor of a Party: investment owned or controlled directly or indirectly by an investor of such Party</a:t>
            </a:r>
          </a:p>
          <a:p>
            <a:pPr eaLnBrk="1" hangingPunct="1">
              <a:lnSpc>
                <a:spcPct val="90000"/>
              </a:lnSpc>
            </a:pPr>
            <a:r>
              <a:rPr lang="en-US" sz="1800" dirty="0" smtClean="0"/>
              <a:t>Definition of ownership and control :</a:t>
            </a:r>
          </a:p>
          <a:p>
            <a:pPr eaLnBrk="1" hangingPunct="1">
              <a:lnSpc>
                <a:spcPct val="90000"/>
              </a:lnSpc>
              <a:buFontTx/>
              <a:buNone/>
            </a:pPr>
            <a:endParaRPr lang="en-US" sz="1800" dirty="0" smtClean="0"/>
          </a:p>
          <a:p>
            <a:pPr lvl="1" eaLnBrk="1" hangingPunct="1">
              <a:lnSpc>
                <a:spcPct val="90000"/>
              </a:lnSpc>
              <a:buFontTx/>
              <a:buNone/>
            </a:pPr>
            <a:r>
              <a:rPr lang="en-US" sz="2400" b="1" dirty="0" smtClean="0">
                <a:solidFill>
                  <a:srgbClr val="FF9900"/>
                </a:solidFill>
              </a:rPr>
              <a:t>Ex: Australia-India BIT: art 1-h (</a:t>
            </a:r>
            <a:r>
              <a:rPr lang="en-US" sz="2400" b="1" dirty="0" err="1" smtClean="0">
                <a:solidFill>
                  <a:srgbClr val="FF9900"/>
                </a:solidFill>
              </a:rPr>
              <a:t>i</a:t>
            </a:r>
            <a:r>
              <a:rPr lang="en-US" sz="2400" b="1" dirty="0" smtClean="0">
                <a:solidFill>
                  <a:srgbClr val="FF9900"/>
                </a:solidFill>
              </a:rPr>
              <a:t>) and (ii) </a:t>
            </a:r>
          </a:p>
          <a:p>
            <a:pPr lvl="1" rtl="1" eaLnBrk="1" hangingPunct="1">
              <a:lnSpc>
                <a:spcPct val="90000"/>
              </a:lnSpc>
              <a:buFontTx/>
              <a:buNone/>
            </a:pPr>
            <a:r>
              <a:rPr lang="en-US" sz="1800" dirty="0" smtClean="0"/>
              <a:t>For the purposes of this Agreement, a company is regarded as being controlled by a company or by a natural person, if that company or natural person has the ability to exercise decisive influence over the management and operation of the </a:t>
            </a:r>
            <a:r>
              <a:rPr lang="en-US" sz="1800" dirty="0" err="1" smtClean="0"/>
              <a:t>firstmentioned</a:t>
            </a:r>
            <a:r>
              <a:rPr lang="en-US" sz="1800" dirty="0" smtClean="0"/>
              <a:t> company, specifically demonstrated by way of:</a:t>
            </a:r>
          </a:p>
          <a:p>
            <a:pPr lvl="1" rtl="1" eaLnBrk="1" hangingPunct="1">
              <a:lnSpc>
                <a:spcPct val="90000"/>
              </a:lnSpc>
              <a:buFontTx/>
              <a:buNone/>
            </a:pPr>
            <a:r>
              <a:rPr lang="en-US" sz="1800" dirty="0" smtClean="0"/>
              <a:t>(</a:t>
            </a:r>
            <a:r>
              <a:rPr lang="en-US" sz="1800" dirty="0" err="1" smtClean="0"/>
              <a:t>i</a:t>
            </a:r>
            <a:r>
              <a:rPr lang="en-US" sz="1800" dirty="0" smtClean="0"/>
              <a:t>) ownership of 51% of the shares or voting rights of the first mentioned company,</a:t>
            </a:r>
          </a:p>
          <a:p>
            <a:pPr lvl="1" rtl="1" eaLnBrk="1" hangingPunct="1">
              <a:lnSpc>
                <a:spcPct val="90000"/>
              </a:lnSpc>
              <a:buFontTx/>
              <a:buNone/>
            </a:pPr>
            <a:r>
              <a:rPr lang="en-US" sz="1800" dirty="0" smtClean="0"/>
              <a:t>or </a:t>
            </a:r>
          </a:p>
          <a:p>
            <a:pPr lvl="1" rtl="1" eaLnBrk="1" hangingPunct="1">
              <a:lnSpc>
                <a:spcPct val="90000"/>
              </a:lnSpc>
              <a:buFontTx/>
              <a:buNone/>
            </a:pPr>
            <a:r>
              <a:rPr lang="en-US" sz="1800" dirty="0" smtClean="0"/>
              <a:t>(ii) the ability to exercise decisive control over the selection of the majority of members of the board of directors of the first mentioned company</a:t>
            </a:r>
          </a:p>
        </p:txBody>
      </p:sp>
      <p:sp>
        <p:nvSpPr>
          <p:cNvPr id="22532" name="Rectangle 3"/>
          <p:cNvSpPr>
            <a:spLocks noGrp="1" noChangeArrowheads="1"/>
          </p:cNvSpPr>
          <p:nvPr>
            <p:ph type="title"/>
          </p:nvPr>
        </p:nvSpPr>
        <p:spPr>
          <a:xfrm>
            <a:off x="0" y="333375"/>
            <a:ext cx="9144000" cy="762000"/>
          </a:xfrm>
          <a:noFill/>
        </p:spPr>
        <p:txBody>
          <a:bodyPr anchorCtr="1"/>
          <a:lstStyle/>
          <a:p>
            <a:pPr eaLnBrk="1" hangingPunct="1"/>
            <a:r>
              <a:rPr lang="en-US" sz="3200" b="1" dirty="0" smtClean="0"/>
              <a:t>Juridical Persons</a:t>
            </a:r>
          </a:p>
        </p:txBody>
      </p:sp>
    </p:spTree>
    <p:extLst>
      <p:ext uri="{BB962C8B-B14F-4D97-AF65-F5344CB8AC3E}">
        <p14:creationId xmlns:p14="http://schemas.microsoft.com/office/powerpoint/2010/main" val="3181588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22CD423-3827-4CAE-8B48-E7CEA2A88069}" type="slidenum">
              <a:rPr lang="en-US" sz="1400">
                <a:solidFill>
                  <a:schemeClr val="bg1"/>
                </a:solidFill>
              </a:rPr>
              <a:pPr eaLnBrk="1" hangingPunct="1"/>
              <a:t>23</a:t>
            </a:fld>
            <a:endParaRPr lang="en-US" sz="1400">
              <a:solidFill>
                <a:schemeClr val="bg1"/>
              </a:solidFill>
            </a:endParaRPr>
          </a:p>
        </p:txBody>
      </p:sp>
      <p:sp>
        <p:nvSpPr>
          <p:cNvPr id="23555" name="Rectangle 2"/>
          <p:cNvSpPr>
            <a:spLocks noGrp="1" noChangeArrowheads="1"/>
          </p:cNvSpPr>
          <p:nvPr>
            <p:ph type="body" idx="1"/>
          </p:nvPr>
        </p:nvSpPr>
        <p:spPr>
          <a:xfrm>
            <a:off x="323850" y="981075"/>
            <a:ext cx="8424863" cy="5187950"/>
          </a:xfrm>
        </p:spPr>
        <p:txBody>
          <a:bodyPr/>
          <a:lstStyle/>
          <a:p>
            <a:pPr lvl="1" rtl="1" eaLnBrk="1" hangingPunct="1">
              <a:lnSpc>
                <a:spcPct val="80000"/>
              </a:lnSpc>
              <a:buFontTx/>
              <a:buNone/>
            </a:pPr>
            <a:endParaRPr lang="en-GB" sz="1000" dirty="0" smtClean="0">
              <a:solidFill>
                <a:srgbClr val="00FFFF"/>
              </a:solidFill>
            </a:endParaRPr>
          </a:p>
          <a:p>
            <a:pPr lvl="1" eaLnBrk="1" hangingPunct="1">
              <a:lnSpc>
                <a:spcPct val="80000"/>
              </a:lnSpc>
              <a:buFontTx/>
              <a:buNone/>
            </a:pPr>
            <a:r>
              <a:rPr lang="en-GB" b="1" dirty="0" smtClean="0">
                <a:solidFill>
                  <a:srgbClr val="FF9900"/>
                </a:solidFill>
              </a:rPr>
              <a:t>EX: GATS art. 28 (n)</a:t>
            </a:r>
          </a:p>
          <a:p>
            <a:pPr eaLnBrk="1" hangingPunct="1">
              <a:lnSpc>
                <a:spcPct val="80000"/>
              </a:lnSpc>
              <a:buFontTx/>
              <a:buNone/>
            </a:pPr>
            <a:r>
              <a:rPr lang="en-GB" sz="2400" b="1" dirty="0" smtClean="0"/>
              <a:t>…</a:t>
            </a:r>
          </a:p>
          <a:p>
            <a:pPr eaLnBrk="1" hangingPunct="1">
              <a:lnSpc>
                <a:spcPct val="80000"/>
              </a:lnSpc>
              <a:buFontTx/>
              <a:buNone/>
            </a:pPr>
            <a:r>
              <a:rPr lang="en-GB" sz="2400" b="1" dirty="0" smtClean="0"/>
              <a:t>(n) a juridical person is: </a:t>
            </a:r>
          </a:p>
          <a:p>
            <a:pPr eaLnBrk="1" hangingPunct="1">
              <a:lnSpc>
                <a:spcPct val="80000"/>
              </a:lnSpc>
              <a:buFontTx/>
              <a:buNone/>
            </a:pPr>
            <a:endParaRPr lang="en-GB" sz="2400" b="1" dirty="0" smtClean="0"/>
          </a:p>
          <a:p>
            <a:pPr eaLnBrk="1" hangingPunct="1">
              <a:lnSpc>
                <a:spcPct val="80000"/>
              </a:lnSpc>
              <a:buFontTx/>
              <a:buNone/>
            </a:pPr>
            <a:r>
              <a:rPr lang="en-GB" sz="2400" b="1" dirty="0" smtClean="0"/>
              <a:t>(</a:t>
            </a:r>
            <a:r>
              <a:rPr lang="en-GB" sz="2400" b="1" dirty="0" err="1" smtClean="0"/>
              <a:t>i</a:t>
            </a:r>
            <a:r>
              <a:rPr lang="en-GB" sz="2400" b="1" dirty="0" smtClean="0"/>
              <a:t>)	"owned" by persons of a Member if more than 50 per cent of the equity interest in it is beneficially owned by persons of that Member;</a:t>
            </a:r>
          </a:p>
          <a:p>
            <a:pPr eaLnBrk="1" hangingPunct="1">
              <a:lnSpc>
                <a:spcPct val="80000"/>
              </a:lnSpc>
              <a:buFontTx/>
              <a:buNone/>
            </a:pPr>
            <a:r>
              <a:rPr lang="en-GB" sz="2400" b="1" dirty="0" smtClean="0"/>
              <a:t>(ii) "controlled" by persons of a Member if such persons have the power to name a majority of its directors or otherwise to legally direct its actions;</a:t>
            </a:r>
          </a:p>
          <a:p>
            <a:pPr eaLnBrk="1" hangingPunct="1">
              <a:lnSpc>
                <a:spcPct val="80000"/>
              </a:lnSpc>
              <a:buFontTx/>
              <a:buNone/>
            </a:pPr>
            <a:r>
              <a:rPr lang="en-GB" sz="2400" b="1" dirty="0" smtClean="0"/>
              <a:t>(iii) "affiliated" with another person when it controls, or is controlled by, that other person;  or when it and the other person are both controlled by the same person;</a:t>
            </a:r>
          </a:p>
          <a:p>
            <a:pPr eaLnBrk="1" hangingPunct="1">
              <a:lnSpc>
                <a:spcPct val="80000"/>
              </a:lnSpc>
              <a:buFontTx/>
              <a:buNone/>
            </a:pPr>
            <a:r>
              <a:rPr lang="en-GB" sz="2400" b="1" dirty="0" smtClean="0"/>
              <a:t>…</a:t>
            </a:r>
          </a:p>
          <a:p>
            <a:pPr lvl="1" eaLnBrk="1" hangingPunct="1">
              <a:lnSpc>
                <a:spcPct val="80000"/>
              </a:lnSpc>
              <a:buFontTx/>
              <a:buNone/>
            </a:pPr>
            <a:endParaRPr lang="en-GB" sz="2400" b="1" dirty="0" smtClean="0">
              <a:solidFill>
                <a:srgbClr val="00FFFF"/>
              </a:solidFill>
            </a:endParaRPr>
          </a:p>
        </p:txBody>
      </p:sp>
      <p:sp>
        <p:nvSpPr>
          <p:cNvPr id="23556" name="Rectangle 3"/>
          <p:cNvSpPr>
            <a:spLocks noGrp="1" noChangeArrowheads="1"/>
          </p:cNvSpPr>
          <p:nvPr>
            <p:ph type="title"/>
          </p:nvPr>
        </p:nvSpPr>
        <p:spPr>
          <a:xfrm>
            <a:off x="0" y="260350"/>
            <a:ext cx="9144000" cy="762000"/>
          </a:xfrm>
          <a:noFill/>
        </p:spPr>
        <p:txBody>
          <a:bodyPr/>
          <a:lstStyle/>
          <a:p>
            <a:pPr eaLnBrk="1" hangingPunct="1"/>
            <a:r>
              <a:rPr lang="en-US" sz="3200" b="1" dirty="0" smtClean="0"/>
              <a:t>Juridical Persons</a:t>
            </a:r>
          </a:p>
        </p:txBody>
      </p:sp>
    </p:spTree>
    <p:extLst>
      <p:ext uri="{BB962C8B-B14F-4D97-AF65-F5344CB8AC3E}">
        <p14:creationId xmlns:p14="http://schemas.microsoft.com/office/powerpoint/2010/main" val="7056344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01276E0-E351-46F5-B9B0-EF82121C70F7}" type="slidenum">
              <a:rPr lang="en-US" sz="1400">
                <a:solidFill>
                  <a:schemeClr val="bg1"/>
                </a:solidFill>
              </a:rPr>
              <a:pPr eaLnBrk="1" hangingPunct="1"/>
              <a:t>24</a:t>
            </a:fld>
            <a:endParaRPr lang="en-US" sz="1400">
              <a:solidFill>
                <a:schemeClr val="bg1"/>
              </a:solidFill>
            </a:endParaRPr>
          </a:p>
        </p:txBody>
      </p:sp>
      <p:sp>
        <p:nvSpPr>
          <p:cNvPr id="24579" name="Rectangle 2"/>
          <p:cNvSpPr>
            <a:spLocks noGrp="1" noChangeArrowheads="1"/>
          </p:cNvSpPr>
          <p:nvPr>
            <p:ph type="body" idx="1"/>
          </p:nvPr>
        </p:nvSpPr>
        <p:spPr>
          <a:xfrm>
            <a:off x="685800" y="1981200"/>
            <a:ext cx="7537450" cy="4114800"/>
          </a:xfrm>
        </p:spPr>
        <p:txBody>
          <a:bodyPr/>
          <a:lstStyle/>
          <a:p>
            <a:pPr lvl="1" eaLnBrk="1" hangingPunct="1">
              <a:lnSpc>
                <a:spcPct val="80000"/>
              </a:lnSpc>
              <a:buFontTx/>
              <a:buNone/>
            </a:pPr>
            <a:endParaRPr lang="en-GB" dirty="0" smtClean="0"/>
          </a:p>
          <a:p>
            <a:pPr lvl="1" eaLnBrk="1" hangingPunct="1">
              <a:lnSpc>
                <a:spcPct val="80000"/>
              </a:lnSpc>
              <a:buFont typeface="Wingdings" pitchFamily="2" charset="2"/>
              <a:buChar char="Ø"/>
            </a:pPr>
            <a:r>
              <a:rPr lang="en-GB" b="1" dirty="0" smtClean="0"/>
              <a:t> Direct and indirect control: implications on dispute settlement</a:t>
            </a:r>
          </a:p>
          <a:p>
            <a:pPr lvl="1" eaLnBrk="1" hangingPunct="1">
              <a:lnSpc>
                <a:spcPct val="80000"/>
              </a:lnSpc>
              <a:buFont typeface="Wingdings" pitchFamily="2" charset="2"/>
              <a:buChar char="Ø"/>
            </a:pPr>
            <a:endParaRPr lang="en-GB" b="1" dirty="0" smtClean="0"/>
          </a:p>
          <a:p>
            <a:pPr lvl="1" eaLnBrk="1" hangingPunct="1">
              <a:lnSpc>
                <a:spcPct val="80000"/>
              </a:lnSpc>
              <a:buFont typeface="Wingdings" pitchFamily="2" charset="2"/>
              <a:buChar char="Ø"/>
            </a:pPr>
            <a:r>
              <a:rPr lang="en-GB" b="1" dirty="0" smtClean="0"/>
              <a:t> Implications on shell companies, third-Party investors,…</a:t>
            </a:r>
          </a:p>
          <a:p>
            <a:pPr lvl="1" eaLnBrk="1" hangingPunct="1">
              <a:lnSpc>
                <a:spcPct val="80000"/>
              </a:lnSpc>
              <a:buFont typeface="Wingdings" pitchFamily="2" charset="2"/>
              <a:buChar char="Ø"/>
            </a:pPr>
            <a:endParaRPr lang="en-GB" b="1" dirty="0" smtClean="0"/>
          </a:p>
          <a:p>
            <a:pPr lvl="1" eaLnBrk="1" hangingPunct="1">
              <a:lnSpc>
                <a:spcPct val="80000"/>
              </a:lnSpc>
              <a:buFont typeface="Wingdings" pitchFamily="2" charset="2"/>
              <a:buChar char="Ø"/>
            </a:pPr>
            <a:r>
              <a:rPr lang="en-GB" b="1" dirty="0" smtClean="0"/>
              <a:t> On possible technical solution: Denial of benefits clause</a:t>
            </a:r>
          </a:p>
          <a:p>
            <a:pPr eaLnBrk="1" hangingPunct="1">
              <a:lnSpc>
                <a:spcPct val="80000"/>
              </a:lnSpc>
            </a:pPr>
            <a:endParaRPr lang="fr-FR" sz="2000" b="1" dirty="0" smtClean="0"/>
          </a:p>
          <a:p>
            <a:pPr eaLnBrk="1" hangingPunct="1"/>
            <a:endParaRPr lang="en-GB" dirty="0" smtClean="0"/>
          </a:p>
        </p:txBody>
      </p:sp>
      <p:sp>
        <p:nvSpPr>
          <p:cNvPr id="24580" name="Rectangle 3"/>
          <p:cNvSpPr>
            <a:spLocks noGrp="1" noChangeArrowheads="1"/>
          </p:cNvSpPr>
          <p:nvPr>
            <p:ph type="title"/>
          </p:nvPr>
        </p:nvSpPr>
        <p:spPr>
          <a:xfrm>
            <a:off x="0" y="398463"/>
            <a:ext cx="9144000" cy="608012"/>
          </a:xfrm>
          <a:noFill/>
        </p:spPr>
        <p:txBody>
          <a:bodyPr>
            <a:normAutofit fontScale="90000"/>
          </a:bodyPr>
          <a:lstStyle/>
          <a:p>
            <a:pPr eaLnBrk="1" hangingPunct="1"/>
            <a:r>
              <a:rPr lang="en-US" b="1" dirty="0" smtClean="0"/>
              <a:t>Juridical Persons</a:t>
            </a:r>
          </a:p>
        </p:txBody>
      </p:sp>
    </p:spTree>
    <p:extLst>
      <p:ext uri="{BB962C8B-B14F-4D97-AF65-F5344CB8AC3E}">
        <p14:creationId xmlns:p14="http://schemas.microsoft.com/office/powerpoint/2010/main" val="25220529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03EAB2-2593-492C-82A8-B792AF00D17F}" type="slidenum">
              <a:rPr lang="en-US" sz="1400">
                <a:solidFill>
                  <a:schemeClr val="bg1"/>
                </a:solidFill>
              </a:rPr>
              <a:pPr eaLnBrk="1" hangingPunct="1"/>
              <a:t>25</a:t>
            </a:fld>
            <a:endParaRPr lang="en-US" sz="1400">
              <a:solidFill>
                <a:schemeClr val="bg1"/>
              </a:solidFill>
            </a:endParaRPr>
          </a:p>
        </p:txBody>
      </p:sp>
      <p:sp>
        <p:nvSpPr>
          <p:cNvPr id="25603" name="Rectangle 2"/>
          <p:cNvSpPr>
            <a:spLocks noGrp="1" noChangeArrowheads="1"/>
          </p:cNvSpPr>
          <p:nvPr>
            <p:ph type="title"/>
          </p:nvPr>
        </p:nvSpPr>
        <p:spPr>
          <a:xfrm>
            <a:off x="684213" y="260350"/>
            <a:ext cx="7772400" cy="1143000"/>
          </a:xfrm>
        </p:spPr>
        <p:txBody>
          <a:bodyPr/>
          <a:lstStyle/>
          <a:p>
            <a:pPr eaLnBrk="1" hangingPunct="1"/>
            <a:r>
              <a:rPr lang="en-US" dirty="0" smtClean="0"/>
              <a:t>Juridical Persons</a:t>
            </a:r>
          </a:p>
        </p:txBody>
      </p:sp>
      <p:sp>
        <p:nvSpPr>
          <p:cNvPr id="25604" name="Rectangle 3"/>
          <p:cNvSpPr>
            <a:spLocks noGrp="1" noChangeArrowheads="1"/>
          </p:cNvSpPr>
          <p:nvPr>
            <p:ph type="body" idx="1"/>
          </p:nvPr>
        </p:nvSpPr>
        <p:spPr>
          <a:xfrm>
            <a:off x="468313" y="1196975"/>
            <a:ext cx="8424862" cy="5111750"/>
          </a:xfrm>
        </p:spPr>
        <p:txBody>
          <a:bodyPr>
            <a:normAutofit fontScale="92500"/>
          </a:bodyPr>
          <a:lstStyle/>
          <a:p>
            <a:pPr eaLnBrk="1" hangingPunct="1">
              <a:lnSpc>
                <a:spcPct val="80000"/>
              </a:lnSpc>
              <a:buFontTx/>
              <a:buNone/>
            </a:pPr>
            <a:r>
              <a:rPr lang="en-GB" sz="2000" b="1" i="1" dirty="0" smtClean="0">
                <a:solidFill>
                  <a:srgbClr val="FF9900"/>
                </a:solidFill>
              </a:rPr>
              <a:t>USA BIT Model, 2004</a:t>
            </a:r>
            <a:r>
              <a:rPr lang="en-GB" sz="2000" b="1" i="1" dirty="0" smtClean="0"/>
              <a:t> </a:t>
            </a:r>
          </a:p>
          <a:p>
            <a:pPr eaLnBrk="1" hangingPunct="1">
              <a:lnSpc>
                <a:spcPct val="80000"/>
              </a:lnSpc>
              <a:buFontTx/>
              <a:buNone/>
            </a:pPr>
            <a:r>
              <a:rPr lang="en-GB" sz="2000" b="1" u="sng" dirty="0" smtClean="0"/>
              <a:t>Article 17: Denial of Benefits </a:t>
            </a:r>
          </a:p>
          <a:p>
            <a:pPr eaLnBrk="1" hangingPunct="1">
              <a:lnSpc>
                <a:spcPct val="80000"/>
              </a:lnSpc>
              <a:buFontTx/>
              <a:buNone/>
            </a:pPr>
            <a:r>
              <a:rPr lang="en-US" sz="2000" b="1" dirty="0" smtClean="0"/>
              <a:t>1.  A Party may deny the benefits of this Treaty to an investor of the other Party that is an enterprise of such other Party and to investments of that investor if investors of a non-Party own or control the enterprise and the denying Party: </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 </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(a)	does not maintain diplomatic relations with the non-Party; or </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 </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(b)	adopts or maintains measures with respect to the non-Party or an investor of the non-Party that prohibit transactions with the enterprise or that would be violated or circumvented if the benefits of this Treaty were accorded to the enterprise or to its investments.</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 </a:t>
            </a:r>
            <a:endParaRPr lang="en-US" sz="2000" b="1" dirty="0" smtClean="0">
              <a:ea typeface="Arial Unicode MS" pitchFamily="34" charset="-128"/>
              <a:cs typeface="Arial Unicode MS" pitchFamily="34" charset="-128"/>
            </a:endParaRPr>
          </a:p>
          <a:p>
            <a:pPr eaLnBrk="1" hangingPunct="1">
              <a:lnSpc>
                <a:spcPct val="80000"/>
              </a:lnSpc>
              <a:buFontTx/>
              <a:buNone/>
            </a:pPr>
            <a:r>
              <a:rPr lang="en-US" sz="2000" b="1" dirty="0" smtClean="0"/>
              <a:t>2.  A Party may deny the benefits of this Treaty to an investor of the other Party that is an enterprise of such other Party and to investments of that investor if the enterprise has no substantial business activities in the territory of the other Party and investors of a non-Party, or of the denying Party, own or control the enterprise. </a:t>
            </a:r>
            <a:endParaRPr lang="en-GB" sz="2000" dirty="0" smtClean="0"/>
          </a:p>
          <a:p>
            <a:pPr eaLnBrk="1" hangingPunct="1">
              <a:lnSpc>
                <a:spcPct val="80000"/>
              </a:lnSpc>
            </a:pPr>
            <a:endParaRPr lang="en-US" sz="2000" dirty="0" smtClean="0"/>
          </a:p>
        </p:txBody>
      </p:sp>
    </p:spTree>
    <p:extLst>
      <p:ext uri="{BB962C8B-B14F-4D97-AF65-F5344CB8AC3E}">
        <p14:creationId xmlns:p14="http://schemas.microsoft.com/office/powerpoint/2010/main" val="2043979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504B72E-E7B8-4864-923F-70EE87231A2D}" type="slidenum">
              <a:rPr lang="en-US" sz="1400">
                <a:solidFill>
                  <a:schemeClr val="bg1"/>
                </a:solidFill>
              </a:rPr>
              <a:pPr eaLnBrk="1" hangingPunct="1"/>
              <a:t>26</a:t>
            </a:fld>
            <a:endParaRPr lang="en-US" sz="1400">
              <a:solidFill>
                <a:schemeClr val="bg1"/>
              </a:solidFill>
            </a:endParaRPr>
          </a:p>
        </p:txBody>
      </p:sp>
      <p:sp>
        <p:nvSpPr>
          <p:cNvPr id="26627" name="Rectangle 2"/>
          <p:cNvSpPr>
            <a:spLocks noGrp="1" noChangeArrowheads="1"/>
          </p:cNvSpPr>
          <p:nvPr>
            <p:ph type="title"/>
          </p:nvPr>
        </p:nvSpPr>
        <p:spPr>
          <a:xfrm>
            <a:off x="0" y="422275"/>
            <a:ext cx="9144000" cy="509588"/>
          </a:xfrm>
        </p:spPr>
        <p:txBody>
          <a:bodyPr>
            <a:normAutofit fontScale="90000"/>
          </a:bodyPr>
          <a:lstStyle/>
          <a:p>
            <a:pPr eaLnBrk="1" hangingPunct="1"/>
            <a:r>
              <a:rPr lang="en-US" sz="4000" b="1" dirty="0" smtClean="0"/>
              <a:t>Investor</a:t>
            </a:r>
          </a:p>
        </p:txBody>
      </p:sp>
      <p:sp>
        <p:nvSpPr>
          <p:cNvPr id="26628" name="Rectangle 3"/>
          <p:cNvSpPr>
            <a:spLocks noGrp="1" noChangeArrowheads="1"/>
          </p:cNvSpPr>
          <p:nvPr>
            <p:ph type="body" idx="1"/>
          </p:nvPr>
        </p:nvSpPr>
        <p:spPr>
          <a:xfrm>
            <a:off x="323850" y="1484313"/>
            <a:ext cx="8424863" cy="4321175"/>
          </a:xfrm>
        </p:spPr>
        <p:txBody>
          <a:bodyPr/>
          <a:lstStyle/>
          <a:p>
            <a:pPr eaLnBrk="1" hangingPunct="1"/>
            <a:r>
              <a:rPr lang="en-US" dirty="0" smtClean="0"/>
              <a:t>Key issues in recent FTAs:</a:t>
            </a:r>
          </a:p>
          <a:p>
            <a:pPr eaLnBrk="1" hangingPunct="1">
              <a:buFontTx/>
              <a:buNone/>
            </a:pPr>
            <a:endParaRPr lang="en-US" sz="1600" dirty="0" smtClean="0"/>
          </a:p>
          <a:p>
            <a:pPr eaLnBrk="1" hangingPunct="1"/>
            <a:r>
              <a:rPr lang="en-US" dirty="0" smtClean="0"/>
              <a:t>Pre-establishment disciplines</a:t>
            </a:r>
          </a:p>
          <a:p>
            <a:pPr eaLnBrk="1" hangingPunct="1"/>
            <a:endParaRPr lang="en-US" sz="1600" dirty="0" smtClean="0"/>
          </a:p>
          <a:p>
            <a:pPr eaLnBrk="1" hangingPunct="1"/>
            <a:r>
              <a:rPr lang="en-US" dirty="0" smtClean="0"/>
              <a:t>Definition of the potential investor: treaty coverage for an investor that has made or is in the process of making or is seeking to (or attempts to) make an investment.</a:t>
            </a:r>
          </a:p>
        </p:txBody>
      </p:sp>
    </p:spTree>
    <p:extLst>
      <p:ext uri="{BB962C8B-B14F-4D97-AF65-F5344CB8AC3E}">
        <p14:creationId xmlns:p14="http://schemas.microsoft.com/office/powerpoint/2010/main" val="3685671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p:txBody>
          <a:bodyPr/>
          <a:lstStyle/>
          <a:p>
            <a:pPr eaLnBrk="1" hangingPunct="1"/>
            <a:r>
              <a:rPr lang="en-US" dirty="0" smtClean="0"/>
              <a:t>MODULE 4 – Definitions and Scope</a:t>
            </a:r>
          </a:p>
        </p:txBody>
      </p:sp>
      <p:sp>
        <p:nvSpPr>
          <p:cNvPr id="2" name="Subtitle 1"/>
          <p:cNvSpPr>
            <a:spLocks noGrp="1"/>
          </p:cNvSpPr>
          <p:nvPr>
            <p:ph type="subTitle" idx="1"/>
          </p:nvPr>
        </p:nvSpPr>
        <p:spPr/>
        <p:txBody>
          <a:bodyPr/>
          <a:lstStyle/>
          <a:p>
            <a:r>
              <a:rPr lang="en-US" dirty="0" smtClean="0"/>
              <a:t> II – SCOPE OF THE AGREEMENT</a:t>
            </a:r>
            <a:endParaRPr lang="en-US" dirty="0"/>
          </a:p>
        </p:txBody>
      </p:sp>
      <p:sp>
        <p:nvSpPr>
          <p:cNvPr id="30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65D41F-FC3B-41A9-AF11-A25B8C680844}" type="slidenum">
              <a:rPr lang="en-US" sz="1400">
                <a:solidFill>
                  <a:schemeClr val="bg1"/>
                </a:solidFill>
              </a:rPr>
              <a:pPr eaLnBrk="1" hangingPunct="1"/>
              <a:t>27</a:t>
            </a:fld>
            <a:endParaRPr lang="en-US" sz="1400">
              <a:solidFill>
                <a:schemeClr val="bg1"/>
              </a:solidFill>
            </a:endParaRPr>
          </a:p>
        </p:txBody>
      </p:sp>
    </p:spTree>
    <p:extLst>
      <p:ext uri="{BB962C8B-B14F-4D97-AF65-F5344CB8AC3E}">
        <p14:creationId xmlns:p14="http://schemas.microsoft.com/office/powerpoint/2010/main" val="4223684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3D7F55-74E3-43B1-858D-A504CDD51B09}" type="slidenum">
              <a:rPr lang="en-US" sz="1400">
                <a:solidFill>
                  <a:schemeClr val="bg1"/>
                </a:solidFill>
              </a:rPr>
              <a:pPr eaLnBrk="1" hangingPunct="1"/>
              <a:t>28</a:t>
            </a:fld>
            <a:endParaRPr lang="en-US" sz="1400">
              <a:solidFill>
                <a:schemeClr val="bg1"/>
              </a:solidFill>
            </a:endParaRPr>
          </a:p>
        </p:txBody>
      </p:sp>
      <p:sp>
        <p:nvSpPr>
          <p:cNvPr id="28675" name="Rectangle 2"/>
          <p:cNvSpPr>
            <a:spLocks noGrp="1" noChangeArrowheads="1"/>
          </p:cNvSpPr>
          <p:nvPr>
            <p:ph type="title"/>
          </p:nvPr>
        </p:nvSpPr>
        <p:spPr>
          <a:xfrm>
            <a:off x="0" y="568325"/>
            <a:ext cx="9144000" cy="461963"/>
          </a:xfrm>
        </p:spPr>
        <p:txBody>
          <a:bodyPr>
            <a:normAutofit fontScale="90000"/>
          </a:bodyPr>
          <a:lstStyle/>
          <a:p>
            <a:pPr eaLnBrk="1" hangingPunct="1"/>
            <a:r>
              <a:rPr lang="en-US" sz="3200" b="1" dirty="0" smtClean="0"/>
              <a:t>Scope of the Agreement</a:t>
            </a:r>
            <a:endParaRPr lang="en-GB" sz="3200" b="1" dirty="0" smtClean="0"/>
          </a:p>
        </p:txBody>
      </p:sp>
      <p:sp>
        <p:nvSpPr>
          <p:cNvPr id="28676" name="Rectangle 3"/>
          <p:cNvSpPr>
            <a:spLocks noGrp="1" noChangeArrowheads="1"/>
          </p:cNvSpPr>
          <p:nvPr>
            <p:ph type="body" idx="1"/>
          </p:nvPr>
        </p:nvSpPr>
        <p:spPr>
          <a:xfrm>
            <a:off x="684213" y="1412875"/>
            <a:ext cx="7924800" cy="4419600"/>
          </a:xfrm>
        </p:spPr>
        <p:txBody>
          <a:bodyPr/>
          <a:lstStyle/>
          <a:p>
            <a:pPr marL="101600" indent="-101600" eaLnBrk="1" hangingPunct="1">
              <a:lnSpc>
                <a:spcPct val="90000"/>
              </a:lnSpc>
              <a:buFont typeface="Wingdings" pitchFamily="2" charset="2"/>
              <a:buNone/>
            </a:pPr>
            <a:r>
              <a:rPr lang="en-US" sz="2000" b="1" u="sng" smtClean="0">
                <a:solidFill>
                  <a:srgbClr val="FF9900"/>
                </a:solidFill>
              </a:rPr>
              <a:t>Territorial coverage of the treaty</a:t>
            </a:r>
          </a:p>
          <a:p>
            <a:pPr marL="762000" lvl="2" indent="-88900" eaLnBrk="1" hangingPunct="1">
              <a:lnSpc>
                <a:spcPct val="90000"/>
              </a:lnSpc>
              <a:buFontTx/>
              <a:buChar char="-"/>
            </a:pPr>
            <a:r>
              <a:rPr lang="en-US" sz="2000" b="1" smtClean="0"/>
              <a:t>Maritime areas</a:t>
            </a:r>
          </a:p>
          <a:p>
            <a:pPr marL="762000" lvl="2" indent="-88900" eaLnBrk="1" hangingPunct="1">
              <a:lnSpc>
                <a:spcPct val="90000"/>
              </a:lnSpc>
              <a:buFontTx/>
              <a:buChar char="-"/>
            </a:pPr>
            <a:r>
              <a:rPr lang="en-US" sz="2000" b="1" smtClean="0"/>
              <a:t>Airspace</a:t>
            </a:r>
          </a:p>
          <a:p>
            <a:pPr marL="762000" lvl="2" indent="-88900" eaLnBrk="1" hangingPunct="1">
              <a:lnSpc>
                <a:spcPct val="90000"/>
              </a:lnSpc>
              <a:buFontTx/>
              <a:buChar char="-"/>
            </a:pPr>
            <a:r>
              <a:rPr lang="en-US" sz="2000" b="1" smtClean="0"/>
              <a:t>Reference to international law</a:t>
            </a:r>
          </a:p>
          <a:p>
            <a:pPr marL="101600" indent="-101600" eaLnBrk="1" hangingPunct="1">
              <a:lnSpc>
                <a:spcPct val="90000"/>
              </a:lnSpc>
              <a:buFontTx/>
              <a:buNone/>
            </a:pPr>
            <a:endParaRPr lang="en-US" sz="800" b="1" smtClean="0"/>
          </a:p>
          <a:p>
            <a:pPr marL="101600" indent="-101600" eaLnBrk="1" hangingPunct="1">
              <a:lnSpc>
                <a:spcPct val="90000"/>
              </a:lnSpc>
              <a:buFontTx/>
              <a:buNone/>
            </a:pPr>
            <a:r>
              <a:rPr lang="en-US" sz="2000" b="1" u="sng" smtClean="0">
                <a:solidFill>
                  <a:srgbClr val="FF9900"/>
                </a:solidFill>
              </a:rPr>
              <a:t>Temporal coverage</a:t>
            </a:r>
          </a:p>
          <a:p>
            <a:pPr marL="762000" lvl="2" indent="-88900" eaLnBrk="1" hangingPunct="1">
              <a:lnSpc>
                <a:spcPct val="90000"/>
              </a:lnSpc>
              <a:buFontTx/>
              <a:buChar char="-"/>
            </a:pPr>
            <a:r>
              <a:rPr lang="en-US" sz="2000" b="1" smtClean="0"/>
              <a:t>Protection of investments made prior to the entry into force</a:t>
            </a:r>
          </a:p>
          <a:p>
            <a:pPr marL="762000" lvl="2" indent="-88900" eaLnBrk="1" hangingPunct="1">
              <a:lnSpc>
                <a:spcPct val="90000"/>
              </a:lnSpc>
              <a:buFontTx/>
              <a:buChar char="-"/>
            </a:pPr>
            <a:r>
              <a:rPr lang="en-US" sz="2000" b="1" smtClean="0"/>
              <a:t>Protection after termination</a:t>
            </a:r>
          </a:p>
          <a:p>
            <a:pPr marL="762000" lvl="2" indent="-88900" eaLnBrk="1" hangingPunct="1">
              <a:lnSpc>
                <a:spcPct val="90000"/>
              </a:lnSpc>
              <a:buFontTx/>
              <a:buChar char="-"/>
            </a:pPr>
            <a:r>
              <a:rPr lang="en-US" sz="2000" b="1" smtClean="0"/>
              <a:t>Disputes arising from investments</a:t>
            </a:r>
          </a:p>
          <a:p>
            <a:pPr marL="762000" lvl="2" indent="-88900" eaLnBrk="1" hangingPunct="1">
              <a:lnSpc>
                <a:spcPct val="90000"/>
              </a:lnSpc>
              <a:buFontTx/>
              <a:buChar char="-"/>
            </a:pPr>
            <a:endParaRPr lang="fr-CH" sz="1800" b="1" smtClean="0"/>
          </a:p>
          <a:p>
            <a:pPr marL="101600" indent="-101600" eaLnBrk="1" hangingPunct="1">
              <a:lnSpc>
                <a:spcPct val="90000"/>
              </a:lnSpc>
              <a:buFontTx/>
              <a:buNone/>
            </a:pPr>
            <a:r>
              <a:rPr lang="fr-CH" sz="2000" b="1" smtClean="0"/>
              <a:t>Explicit limitations or exclusions</a:t>
            </a:r>
          </a:p>
          <a:p>
            <a:pPr marL="762000" lvl="2" indent="-88900" eaLnBrk="1" hangingPunct="1">
              <a:lnSpc>
                <a:spcPct val="90000"/>
              </a:lnSpc>
              <a:buFontTx/>
              <a:buChar char="-"/>
            </a:pPr>
            <a:r>
              <a:rPr lang="fr-CH" sz="2000" b="1" smtClean="0"/>
              <a:t>ASEAN Comprehensive Investment Agreement art. 3, 2+3 and art. 4</a:t>
            </a:r>
            <a:endParaRPr lang="en-US" sz="2000" b="1" smtClean="0"/>
          </a:p>
        </p:txBody>
      </p:sp>
    </p:spTree>
    <p:extLst>
      <p:ext uri="{BB962C8B-B14F-4D97-AF65-F5344CB8AC3E}">
        <p14:creationId xmlns:p14="http://schemas.microsoft.com/office/powerpoint/2010/main" val="18802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282B84-41AB-4FDE-B3D0-3BCA543A0449}" type="slidenum">
              <a:rPr lang="en-US" sz="1400">
                <a:solidFill>
                  <a:schemeClr val="bg1"/>
                </a:solidFill>
              </a:rPr>
              <a:pPr eaLnBrk="1" hangingPunct="1"/>
              <a:t>29</a:t>
            </a:fld>
            <a:endParaRPr lang="en-US" sz="1400">
              <a:solidFill>
                <a:schemeClr val="bg1"/>
              </a:solidFill>
            </a:endParaRPr>
          </a:p>
        </p:txBody>
      </p:sp>
      <p:sp>
        <p:nvSpPr>
          <p:cNvPr id="29699" name="Rectangle 2"/>
          <p:cNvSpPr>
            <a:spLocks noGrp="1" noChangeArrowheads="1"/>
          </p:cNvSpPr>
          <p:nvPr>
            <p:ph type="title"/>
          </p:nvPr>
        </p:nvSpPr>
        <p:spPr>
          <a:xfrm>
            <a:off x="395288" y="404813"/>
            <a:ext cx="8229600" cy="461962"/>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1">
            <a:normAutofit fontScale="90000"/>
          </a:bodyPr>
          <a:lstStyle/>
          <a:p>
            <a:pPr eaLnBrk="1" hangingPunct="1"/>
            <a:r>
              <a:rPr lang="fr-CH" sz="3600" b="1" dirty="0" smtClean="0"/>
              <a:t>Scope of the agreement</a:t>
            </a:r>
            <a:endParaRPr lang="en-GB" sz="3600" b="1" dirty="0" smtClean="0"/>
          </a:p>
        </p:txBody>
      </p:sp>
      <p:sp>
        <p:nvSpPr>
          <p:cNvPr id="29700" name="Rectangle 3"/>
          <p:cNvSpPr>
            <a:spLocks noGrp="1" noChangeArrowheads="1"/>
          </p:cNvSpPr>
          <p:nvPr>
            <p:ph type="body" idx="1"/>
          </p:nvPr>
        </p:nvSpPr>
        <p:spPr/>
        <p:txBody>
          <a:bodyPr/>
          <a:lstStyle/>
          <a:p>
            <a:pPr eaLnBrk="1" hangingPunct="1">
              <a:lnSpc>
                <a:spcPct val="90000"/>
              </a:lnSpc>
            </a:pPr>
            <a:r>
              <a:rPr lang="en-US" sz="2800" dirty="0" smtClean="0"/>
              <a:t>Application to different levels of government</a:t>
            </a:r>
          </a:p>
          <a:p>
            <a:pPr eaLnBrk="1" hangingPunct="1">
              <a:lnSpc>
                <a:spcPct val="90000"/>
              </a:lnSpc>
            </a:pPr>
            <a:r>
              <a:rPr lang="en-US" sz="2800" dirty="0" smtClean="0"/>
              <a:t>Relevant when one of the negotiating Parties has a federal system.</a:t>
            </a:r>
          </a:p>
          <a:p>
            <a:pPr eaLnBrk="1" hangingPunct="1">
              <a:lnSpc>
                <a:spcPct val="90000"/>
              </a:lnSpc>
            </a:pPr>
            <a:r>
              <a:rPr lang="en-US" sz="2800" dirty="0" smtClean="0"/>
              <a:t>The agreement will apply to all levels of government, irrespective of the domestic legal limitations that the federal government may have.</a:t>
            </a:r>
          </a:p>
          <a:p>
            <a:pPr eaLnBrk="1" hangingPunct="1">
              <a:lnSpc>
                <a:spcPct val="90000"/>
              </a:lnSpc>
            </a:pPr>
            <a:r>
              <a:rPr lang="en-US" sz="2800" dirty="0" smtClean="0"/>
              <a:t>Federal government will ensure compliance with international obligations.</a:t>
            </a:r>
          </a:p>
          <a:p>
            <a:pPr eaLnBrk="1" hangingPunct="1">
              <a:lnSpc>
                <a:spcPct val="90000"/>
              </a:lnSpc>
            </a:pPr>
            <a:r>
              <a:rPr lang="en-US" sz="2800" dirty="0" smtClean="0"/>
              <a:t>The best-in-State treatment.</a:t>
            </a:r>
          </a:p>
        </p:txBody>
      </p:sp>
    </p:spTree>
    <p:extLst>
      <p:ext uri="{BB962C8B-B14F-4D97-AF65-F5344CB8AC3E}">
        <p14:creationId xmlns:p14="http://schemas.microsoft.com/office/powerpoint/2010/main" val="239664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p:txBody>
          <a:bodyPr/>
          <a:lstStyle/>
          <a:p>
            <a:pPr eaLnBrk="1" hangingPunct="1"/>
            <a:r>
              <a:rPr lang="en-US" dirty="0" smtClean="0"/>
              <a:t>MODULE 4 – Definitions and Scope</a:t>
            </a:r>
          </a:p>
        </p:txBody>
      </p:sp>
      <p:sp>
        <p:nvSpPr>
          <p:cNvPr id="2" name="Subtitle 1"/>
          <p:cNvSpPr>
            <a:spLocks noGrp="1"/>
          </p:cNvSpPr>
          <p:nvPr>
            <p:ph type="subTitle" idx="1"/>
          </p:nvPr>
        </p:nvSpPr>
        <p:spPr/>
        <p:txBody>
          <a:bodyPr/>
          <a:lstStyle/>
          <a:p>
            <a:r>
              <a:rPr lang="en-US" dirty="0" smtClean="0"/>
              <a:t> I - DEFINITIONS</a:t>
            </a:r>
            <a:endParaRPr lang="en-US" dirty="0"/>
          </a:p>
        </p:txBody>
      </p:sp>
      <p:sp>
        <p:nvSpPr>
          <p:cNvPr id="30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65D41F-FC3B-41A9-AF11-A25B8C680844}" type="slidenum">
              <a:rPr lang="en-US" sz="1400">
                <a:solidFill>
                  <a:schemeClr val="bg1"/>
                </a:solidFill>
              </a:rPr>
              <a:pPr eaLnBrk="1" hangingPunct="1"/>
              <a:t>3</a:t>
            </a:fld>
            <a:endParaRPr lang="en-US" sz="1400">
              <a:solidFill>
                <a:schemeClr val="bg1"/>
              </a:solidFill>
            </a:endParaRPr>
          </a:p>
        </p:txBody>
      </p:sp>
    </p:spTree>
    <p:extLst>
      <p:ext uri="{BB962C8B-B14F-4D97-AF65-F5344CB8AC3E}">
        <p14:creationId xmlns:p14="http://schemas.microsoft.com/office/powerpoint/2010/main" val="2839183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69C008-394F-44FC-A522-948ED2F10129}" type="slidenum">
              <a:rPr lang="en-US" sz="1400">
                <a:solidFill>
                  <a:schemeClr val="bg1"/>
                </a:solidFill>
              </a:rPr>
              <a:pPr eaLnBrk="1" hangingPunct="1"/>
              <a:t>30</a:t>
            </a:fld>
            <a:endParaRPr lang="en-US" sz="1400">
              <a:solidFill>
                <a:schemeClr val="bg1"/>
              </a:solidFill>
            </a:endParaRPr>
          </a:p>
        </p:txBody>
      </p:sp>
      <p:sp>
        <p:nvSpPr>
          <p:cNvPr id="30723" name="Rectangle 2"/>
          <p:cNvSpPr>
            <a:spLocks noGrp="1" noChangeArrowheads="1"/>
          </p:cNvSpPr>
          <p:nvPr>
            <p:ph type="title"/>
          </p:nvPr>
        </p:nvSpPr>
        <p:spPr>
          <a:xfrm>
            <a:off x="0" y="301625"/>
            <a:ext cx="9144000" cy="461963"/>
          </a:xfrm>
        </p:spPr>
        <p:txBody>
          <a:bodyPr>
            <a:normAutofit fontScale="90000"/>
          </a:bodyPr>
          <a:lstStyle/>
          <a:p>
            <a:pPr eaLnBrk="1" hangingPunct="1"/>
            <a:r>
              <a:rPr lang="en-US" sz="3200" b="1" dirty="0" smtClean="0"/>
              <a:t>SCOPE AND COVERAGE</a:t>
            </a:r>
            <a:endParaRPr lang="en-GB" sz="3200" b="1" dirty="0" smtClean="0"/>
          </a:p>
        </p:txBody>
      </p:sp>
      <p:sp>
        <p:nvSpPr>
          <p:cNvPr id="30724" name="Rectangle 3"/>
          <p:cNvSpPr>
            <a:spLocks noGrp="1" noChangeArrowheads="1"/>
          </p:cNvSpPr>
          <p:nvPr>
            <p:ph type="body" idx="1"/>
          </p:nvPr>
        </p:nvSpPr>
        <p:spPr>
          <a:xfrm>
            <a:off x="323850" y="1196975"/>
            <a:ext cx="8382000" cy="5105400"/>
          </a:xfrm>
        </p:spPr>
        <p:txBody>
          <a:bodyPr/>
          <a:lstStyle/>
          <a:p>
            <a:pPr marL="381000" lvl="2" indent="0" eaLnBrk="1" hangingPunct="1">
              <a:lnSpc>
                <a:spcPct val="90000"/>
              </a:lnSpc>
              <a:buFont typeface="Wingdings" pitchFamily="2" charset="2"/>
              <a:buNone/>
            </a:pPr>
            <a:r>
              <a:rPr lang="en-US" b="1" dirty="0" smtClean="0"/>
              <a:t>Application </a:t>
            </a:r>
            <a:r>
              <a:rPr lang="en-US" b="1" i="1" dirty="0" err="1" smtClean="0"/>
              <a:t>ratione</a:t>
            </a:r>
            <a:r>
              <a:rPr lang="en-US" b="1" i="1" dirty="0" smtClean="0"/>
              <a:t> </a:t>
            </a:r>
            <a:r>
              <a:rPr lang="en-US" b="1" i="1" dirty="0" err="1" smtClean="0"/>
              <a:t>materiae</a:t>
            </a:r>
            <a:endParaRPr lang="en-US" b="1" i="1" dirty="0" smtClean="0"/>
          </a:p>
          <a:p>
            <a:pPr marL="381000" lvl="2" indent="0" eaLnBrk="1" hangingPunct="1">
              <a:lnSpc>
                <a:spcPct val="90000"/>
              </a:lnSpc>
              <a:buFont typeface="Wingdings" pitchFamily="2" charset="2"/>
              <a:buNone/>
            </a:pPr>
            <a:endParaRPr lang="en-US" sz="1200" b="1" i="1" dirty="0" smtClean="0"/>
          </a:p>
          <a:p>
            <a:pPr marL="381000" lvl="2" indent="0" eaLnBrk="1" hangingPunct="1">
              <a:lnSpc>
                <a:spcPct val="90000"/>
              </a:lnSpc>
              <a:buFont typeface="Wingdings" pitchFamily="2" charset="2"/>
              <a:buChar char="Ø"/>
            </a:pPr>
            <a:r>
              <a:rPr lang="en-US" b="1" dirty="0" smtClean="0"/>
              <a:t>A priori  exclusion from the coverage of the agreement  of certain economic activities or regulatory areas (such as air transport services, financial services, government procurement,  subsidies, </a:t>
            </a:r>
            <a:r>
              <a:rPr lang="en-US" b="1" dirty="0" err="1" smtClean="0"/>
              <a:t>etc</a:t>
            </a:r>
            <a:r>
              <a:rPr lang="en-US" b="1" dirty="0" smtClean="0"/>
              <a:t>)</a:t>
            </a:r>
          </a:p>
          <a:p>
            <a:pPr marL="381000" lvl="2" indent="0" eaLnBrk="1" hangingPunct="1">
              <a:lnSpc>
                <a:spcPct val="90000"/>
              </a:lnSpc>
              <a:buFont typeface="Wingdings" pitchFamily="2" charset="2"/>
              <a:buChar char="Ø"/>
            </a:pPr>
            <a:endParaRPr lang="en-US" sz="1000" b="1" dirty="0" smtClean="0"/>
          </a:p>
          <a:p>
            <a:pPr marL="381000" lvl="2" indent="0" eaLnBrk="1" hangingPunct="1">
              <a:lnSpc>
                <a:spcPct val="90000"/>
              </a:lnSpc>
              <a:buFont typeface="Wingdings" pitchFamily="2" charset="2"/>
              <a:buChar char="Ø"/>
            </a:pPr>
            <a:r>
              <a:rPr lang="en-US" b="1" dirty="0" smtClean="0"/>
              <a:t>Application to taxation matters</a:t>
            </a:r>
          </a:p>
          <a:p>
            <a:pPr marL="381000" lvl="2" indent="0" eaLnBrk="1" hangingPunct="1">
              <a:lnSpc>
                <a:spcPct val="90000"/>
              </a:lnSpc>
              <a:buFont typeface="Wingdings" pitchFamily="2" charset="2"/>
              <a:buChar char="Ø"/>
            </a:pPr>
            <a:endParaRPr lang="en-US" sz="1000" b="1" dirty="0" smtClean="0"/>
          </a:p>
          <a:p>
            <a:pPr marL="381000" lvl="2" indent="0" eaLnBrk="1" hangingPunct="1">
              <a:lnSpc>
                <a:spcPct val="90000"/>
              </a:lnSpc>
              <a:buFont typeface="Wingdings" pitchFamily="2" charset="2"/>
              <a:buChar char="Ø"/>
            </a:pPr>
            <a:r>
              <a:rPr lang="en-US" b="1" dirty="0" smtClean="0"/>
              <a:t>Exclusions: portfolio investment not covered (Framework Agreement on the ASEAN Investment Area), limitation to certain sectors ( Energy Charter Treaty)</a:t>
            </a:r>
          </a:p>
          <a:p>
            <a:pPr marL="1695450" lvl="3" eaLnBrk="1" hangingPunct="1">
              <a:lnSpc>
                <a:spcPct val="90000"/>
              </a:lnSpc>
              <a:buFont typeface="Wingdings" pitchFamily="2" charset="2"/>
              <a:buChar char="Ø"/>
            </a:pPr>
            <a:endParaRPr lang="en-US" sz="800" b="1" dirty="0" smtClean="0"/>
          </a:p>
          <a:p>
            <a:pPr marL="381000" lvl="2" indent="0" eaLnBrk="1" hangingPunct="1">
              <a:lnSpc>
                <a:spcPct val="90000"/>
              </a:lnSpc>
              <a:buFont typeface="Wingdings" pitchFamily="2" charset="2"/>
              <a:buChar char="Ø"/>
            </a:pPr>
            <a:r>
              <a:rPr lang="en-US" b="1" dirty="0" smtClean="0"/>
              <a:t>Critical issue: services/investment.</a:t>
            </a:r>
          </a:p>
        </p:txBody>
      </p:sp>
    </p:spTree>
    <p:extLst>
      <p:ext uri="{BB962C8B-B14F-4D97-AF65-F5344CB8AC3E}">
        <p14:creationId xmlns:p14="http://schemas.microsoft.com/office/powerpoint/2010/main" val="1750820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BC15CD-57C4-40B6-906F-208E5F83C82F}" type="slidenum">
              <a:rPr lang="en-US" sz="1400">
                <a:solidFill>
                  <a:schemeClr val="bg1"/>
                </a:solidFill>
              </a:rPr>
              <a:pPr eaLnBrk="1" hangingPunct="1"/>
              <a:t>31</a:t>
            </a:fld>
            <a:endParaRPr lang="en-US" sz="1400">
              <a:solidFill>
                <a:schemeClr val="bg1"/>
              </a:solidFill>
            </a:endParaRPr>
          </a:p>
        </p:txBody>
      </p:sp>
      <p:sp>
        <p:nvSpPr>
          <p:cNvPr id="31747" name="Rectangle 2"/>
          <p:cNvSpPr>
            <a:spLocks noGrp="1" noChangeArrowheads="1"/>
          </p:cNvSpPr>
          <p:nvPr>
            <p:ph type="title"/>
          </p:nvPr>
        </p:nvSpPr>
        <p:spPr>
          <a:xfrm>
            <a:off x="0" y="260350"/>
            <a:ext cx="9144000" cy="641350"/>
          </a:xfrm>
        </p:spPr>
        <p:txBody>
          <a:bodyPr/>
          <a:lstStyle/>
          <a:p>
            <a:pPr eaLnBrk="1" hangingPunct="1"/>
            <a:r>
              <a:rPr lang="en-US" sz="3600" b="1" dirty="0" smtClean="0"/>
              <a:t>Investment and Services</a:t>
            </a:r>
          </a:p>
        </p:txBody>
      </p:sp>
      <p:sp>
        <p:nvSpPr>
          <p:cNvPr id="31748" name="Rectangle 3"/>
          <p:cNvSpPr>
            <a:spLocks noGrp="1" noChangeArrowheads="1"/>
          </p:cNvSpPr>
          <p:nvPr>
            <p:ph type="body" idx="1"/>
          </p:nvPr>
        </p:nvSpPr>
        <p:spPr>
          <a:xfrm>
            <a:off x="468313" y="1125538"/>
            <a:ext cx="8496300" cy="4967287"/>
          </a:xfrm>
        </p:spPr>
        <p:txBody>
          <a:bodyPr/>
          <a:lstStyle/>
          <a:p>
            <a:pPr marL="0" indent="0" eaLnBrk="1" hangingPunct="1">
              <a:buFontTx/>
              <a:buNone/>
            </a:pPr>
            <a:r>
              <a:rPr lang="en-US" b="1" dirty="0" smtClean="0">
                <a:solidFill>
                  <a:srgbClr val="FF9900"/>
                </a:solidFill>
              </a:rPr>
              <a:t>Three approaches for investment in services:</a:t>
            </a:r>
          </a:p>
          <a:p>
            <a:pPr marL="0" indent="0" eaLnBrk="1" hangingPunct="1">
              <a:buFontTx/>
              <a:buNone/>
            </a:pPr>
            <a:endParaRPr lang="en-US" b="1" dirty="0" smtClean="0">
              <a:solidFill>
                <a:srgbClr val="FF9900"/>
              </a:solidFill>
            </a:endParaRPr>
          </a:p>
          <a:p>
            <a:pPr marL="0" indent="0" eaLnBrk="1" hangingPunct="1"/>
            <a:r>
              <a:rPr lang="en-US" sz="2800" b="1" dirty="0" smtClean="0"/>
              <a:t>Investment-based approach: </a:t>
            </a:r>
          </a:p>
          <a:p>
            <a:pPr marL="0" indent="0" eaLnBrk="1" hangingPunct="1">
              <a:buFontTx/>
              <a:buNone/>
            </a:pPr>
            <a:r>
              <a:rPr lang="en-US" sz="2800" b="1" dirty="0" smtClean="0"/>
              <a:t>investment is exclusively covered by the disciplines of the investment chapter ( NAFTA) or by an investment agreement. This approach does not make a difference between services investments and non-services investments. Usual BITs self-contained approach. Also ASEAN Comprehensive Investment Agreement, art. 3.5</a:t>
            </a:r>
          </a:p>
        </p:txBody>
      </p:sp>
    </p:spTree>
    <p:extLst>
      <p:ext uri="{BB962C8B-B14F-4D97-AF65-F5344CB8AC3E}">
        <p14:creationId xmlns:p14="http://schemas.microsoft.com/office/powerpoint/2010/main" val="734531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1F85B88-8A45-401A-843F-ABF4CE797A2F}" type="slidenum">
              <a:rPr lang="en-US" sz="1400">
                <a:solidFill>
                  <a:schemeClr val="bg1"/>
                </a:solidFill>
              </a:rPr>
              <a:pPr eaLnBrk="1" hangingPunct="1"/>
              <a:t>32</a:t>
            </a:fld>
            <a:endParaRPr lang="en-US" sz="1400">
              <a:solidFill>
                <a:schemeClr val="bg1"/>
              </a:solidFill>
            </a:endParaRPr>
          </a:p>
        </p:txBody>
      </p:sp>
      <p:sp>
        <p:nvSpPr>
          <p:cNvPr id="32771" name="Rectangle 2"/>
          <p:cNvSpPr>
            <a:spLocks noGrp="1" noChangeArrowheads="1"/>
          </p:cNvSpPr>
          <p:nvPr>
            <p:ph type="title"/>
          </p:nvPr>
        </p:nvSpPr>
        <p:spPr>
          <a:xfrm>
            <a:off x="0" y="325438"/>
            <a:ext cx="9144000" cy="461962"/>
          </a:xfrm>
        </p:spPr>
        <p:txBody>
          <a:bodyPr>
            <a:normAutofit fontScale="90000"/>
          </a:bodyPr>
          <a:lstStyle/>
          <a:p>
            <a:pPr eaLnBrk="1" hangingPunct="1"/>
            <a:r>
              <a:rPr lang="en-US" sz="3600" b="1" dirty="0" smtClean="0"/>
              <a:t>Investment and Services</a:t>
            </a:r>
          </a:p>
        </p:txBody>
      </p:sp>
      <p:sp>
        <p:nvSpPr>
          <p:cNvPr id="32772" name="Rectangle 3"/>
          <p:cNvSpPr>
            <a:spLocks noGrp="1" noChangeArrowheads="1"/>
          </p:cNvSpPr>
          <p:nvPr>
            <p:ph type="body" idx="1"/>
          </p:nvPr>
        </p:nvSpPr>
        <p:spPr>
          <a:xfrm>
            <a:off x="152400" y="1524000"/>
            <a:ext cx="8740775" cy="5105400"/>
          </a:xfrm>
        </p:spPr>
        <p:txBody>
          <a:bodyPr/>
          <a:lstStyle/>
          <a:p>
            <a:pPr eaLnBrk="1" hangingPunct="1">
              <a:lnSpc>
                <a:spcPct val="90000"/>
              </a:lnSpc>
            </a:pPr>
            <a:r>
              <a:rPr lang="en-US" b="1" dirty="0" smtClean="0"/>
              <a:t>Services-based approach: services FDI is exclusively covered by the disciplines of the services chapter of an agreement or an agreement on trade in services: GATs, </a:t>
            </a:r>
            <a:r>
              <a:rPr lang="en-US" b="1" dirty="0" err="1" smtClean="0"/>
              <a:t>Asean</a:t>
            </a:r>
            <a:r>
              <a:rPr lang="en-US" b="1" dirty="0" smtClean="0"/>
              <a:t> Framework Agreement on Services</a:t>
            </a:r>
          </a:p>
          <a:p>
            <a:pPr eaLnBrk="1" hangingPunct="1">
              <a:lnSpc>
                <a:spcPct val="90000"/>
              </a:lnSpc>
            </a:pPr>
            <a:endParaRPr lang="en-US" sz="1800" b="1" dirty="0" smtClean="0"/>
          </a:p>
          <a:p>
            <a:pPr eaLnBrk="1" hangingPunct="1">
              <a:lnSpc>
                <a:spcPct val="90000"/>
              </a:lnSpc>
            </a:pPr>
            <a:r>
              <a:rPr lang="en-US" b="1" dirty="0" smtClean="0"/>
              <a:t>Mixed approach: in most FTAs-RTAs: services investment is covered in both investment and services chapters. Liberalization provisions/protection provisions.</a:t>
            </a:r>
          </a:p>
          <a:p>
            <a:pPr eaLnBrk="1" hangingPunct="1">
              <a:lnSpc>
                <a:spcPct val="90000"/>
              </a:lnSpc>
              <a:buFontTx/>
              <a:buNone/>
            </a:pPr>
            <a:r>
              <a:rPr lang="fr-CH" b="1" dirty="0" smtClean="0"/>
              <a:t>	</a:t>
            </a:r>
            <a:r>
              <a:rPr lang="fr-CH" b="1" dirty="0" err="1" smtClean="0"/>
              <a:t>E.g</a:t>
            </a:r>
            <a:r>
              <a:rPr lang="fr-CH" b="1" dirty="0" smtClean="0"/>
              <a:t>. </a:t>
            </a:r>
            <a:r>
              <a:rPr lang="fr-CH" b="1" dirty="0" err="1" smtClean="0"/>
              <a:t>Thailand-Australia</a:t>
            </a:r>
            <a:r>
              <a:rPr lang="fr-CH" b="1" dirty="0" smtClean="0"/>
              <a:t> (structure of </a:t>
            </a:r>
            <a:r>
              <a:rPr lang="fr-CH" b="1" dirty="0" err="1" smtClean="0"/>
              <a:t>chapters</a:t>
            </a:r>
            <a:r>
              <a:rPr lang="fr-CH" b="1" dirty="0" smtClean="0"/>
              <a:t>)</a:t>
            </a:r>
            <a:endParaRPr lang="en-US" b="1" dirty="0" smtClean="0"/>
          </a:p>
        </p:txBody>
      </p:sp>
    </p:spTree>
    <p:extLst>
      <p:ext uri="{BB962C8B-B14F-4D97-AF65-F5344CB8AC3E}">
        <p14:creationId xmlns:p14="http://schemas.microsoft.com/office/powerpoint/2010/main" val="3188019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049107-C7B4-4A9F-8D65-FA549888FCF0}" type="slidenum">
              <a:rPr lang="en-US" sz="1400">
                <a:solidFill>
                  <a:schemeClr val="bg1"/>
                </a:solidFill>
              </a:rPr>
              <a:pPr eaLnBrk="1" hangingPunct="1"/>
              <a:t>33</a:t>
            </a:fld>
            <a:endParaRPr lang="en-US" sz="1400">
              <a:solidFill>
                <a:schemeClr val="bg1"/>
              </a:solidFill>
            </a:endParaRPr>
          </a:p>
        </p:txBody>
      </p:sp>
      <p:sp>
        <p:nvSpPr>
          <p:cNvPr id="33795" name="Rectangle 2"/>
          <p:cNvSpPr>
            <a:spLocks noGrp="1" noChangeArrowheads="1"/>
          </p:cNvSpPr>
          <p:nvPr>
            <p:ph type="ctrTitle"/>
          </p:nvPr>
        </p:nvSpPr>
        <p:spPr/>
        <p:txBody>
          <a:bodyPr/>
          <a:lstStyle/>
          <a:p>
            <a:pPr eaLnBrk="1" hangingPunct="1"/>
            <a:r>
              <a:rPr lang="en-US" dirty="0" smtClean="0"/>
              <a:t>ADMISSION AND ESTABLISHMENT</a:t>
            </a:r>
          </a:p>
        </p:txBody>
      </p:sp>
    </p:spTree>
    <p:extLst>
      <p:ext uri="{BB962C8B-B14F-4D97-AF65-F5344CB8AC3E}">
        <p14:creationId xmlns:p14="http://schemas.microsoft.com/office/powerpoint/2010/main" val="828144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0879A5-563C-440F-BA3B-8F41799AC581}" type="slidenum">
              <a:rPr lang="en-US" sz="1400">
                <a:solidFill>
                  <a:schemeClr val="bg1"/>
                </a:solidFill>
              </a:rPr>
              <a:pPr eaLnBrk="1" hangingPunct="1"/>
              <a:t>34</a:t>
            </a:fld>
            <a:endParaRPr lang="en-US" sz="1400">
              <a:solidFill>
                <a:schemeClr val="bg1"/>
              </a:solidFill>
            </a:endParaRPr>
          </a:p>
        </p:txBody>
      </p:sp>
      <p:sp>
        <p:nvSpPr>
          <p:cNvPr id="34819" name="Rectangle 2"/>
          <p:cNvSpPr>
            <a:spLocks noGrp="1" noChangeArrowheads="1"/>
          </p:cNvSpPr>
          <p:nvPr>
            <p:ph type="title"/>
          </p:nvPr>
        </p:nvSpPr>
        <p:spPr>
          <a:xfrm>
            <a:off x="0" y="685800"/>
            <a:ext cx="9144000" cy="579438"/>
          </a:xfrm>
        </p:spPr>
        <p:txBody>
          <a:bodyPr>
            <a:normAutofit fontScale="90000"/>
          </a:bodyPr>
          <a:lstStyle/>
          <a:p>
            <a:pPr eaLnBrk="1" hangingPunct="1"/>
            <a:r>
              <a:rPr lang="en-US" sz="4800" b="1" dirty="0" smtClean="0"/>
              <a:t>Entry of Foreign Investment</a:t>
            </a:r>
          </a:p>
        </p:txBody>
      </p:sp>
      <p:sp>
        <p:nvSpPr>
          <p:cNvPr id="34820" name="Rectangle 3"/>
          <p:cNvSpPr>
            <a:spLocks noGrp="1" noChangeArrowheads="1"/>
          </p:cNvSpPr>
          <p:nvPr>
            <p:ph type="body" idx="1"/>
          </p:nvPr>
        </p:nvSpPr>
        <p:spPr>
          <a:xfrm>
            <a:off x="228600" y="1447800"/>
            <a:ext cx="8915400" cy="5410200"/>
          </a:xfrm>
        </p:spPr>
        <p:txBody>
          <a:bodyPr>
            <a:normAutofit lnSpcReduction="10000"/>
          </a:bodyPr>
          <a:lstStyle/>
          <a:p>
            <a:pPr marL="0" indent="0" eaLnBrk="1" hangingPunct="1">
              <a:buFont typeface="Wingdings" pitchFamily="2" charset="2"/>
              <a:buNone/>
            </a:pPr>
            <a:endParaRPr lang="en-US" sz="2800" b="1" dirty="0" smtClean="0">
              <a:solidFill>
                <a:srgbClr val="FF9900"/>
              </a:solidFill>
            </a:endParaRPr>
          </a:p>
          <a:p>
            <a:pPr marL="0" indent="0" eaLnBrk="1" hangingPunct="1">
              <a:buFont typeface="Wingdings" pitchFamily="2" charset="2"/>
              <a:buNone/>
            </a:pPr>
            <a:r>
              <a:rPr lang="en-US" sz="2800" b="1" dirty="0" smtClean="0"/>
              <a:t>Two approaches in IIAs:</a:t>
            </a:r>
          </a:p>
          <a:p>
            <a:pPr marL="0" indent="0" eaLnBrk="1" hangingPunct="1">
              <a:buFont typeface="Wingdings" pitchFamily="2" charset="2"/>
              <a:buNone/>
            </a:pPr>
            <a:endParaRPr lang="en-US" sz="2800" b="1" dirty="0" smtClean="0"/>
          </a:p>
          <a:p>
            <a:pPr marL="381000" lvl="2" indent="0" eaLnBrk="1" hangingPunct="1">
              <a:buFont typeface="Wingdings" pitchFamily="2" charset="2"/>
              <a:buChar char="Ø"/>
            </a:pPr>
            <a:r>
              <a:rPr lang="en-US" sz="2800" b="1" dirty="0" smtClean="0"/>
              <a:t>Admission model: entry in accordance with laws and regulations of the host country: </a:t>
            </a:r>
          </a:p>
          <a:p>
            <a:pPr marL="381000" lvl="2" indent="0" eaLnBrk="1" hangingPunct="1">
              <a:buFont typeface="Wingdings" pitchFamily="2" charset="2"/>
              <a:buNone/>
            </a:pPr>
            <a:r>
              <a:rPr lang="en-US" sz="2800" b="1" dirty="0" smtClean="0"/>
              <a:t>NO LIBERALIZATION</a:t>
            </a:r>
          </a:p>
          <a:p>
            <a:pPr marL="381000" lvl="2" indent="0" eaLnBrk="1" hangingPunct="1">
              <a:buFont typeface="Wingdings" pitchFamily="2" charset="2"/>
              <a:buChar char="Ø"/>
            </a:pPr>
            <a:endParaRPr lang="en-US" sz="2800" b="1" dirty="0" smtClean="0"/>
          </a:p>
          <a:p>
            <a:pPr marL="381000" lvl="2" indent="0" eaLnBrk="1" hangingPunct="1">
              <a:buFont typeface="Wingdings" pitchFamily="2" charset="2"/>
              <a:buChar char="Ø"/>
            </a:pPr>
            <a:r>
              <a:rPr lang="en-US" sz="2800" b="1" dirty="0" smtClean="0"/>
              <a:t>Pre-establishment model: right of establishment . National treatment at the pre-establishment stage (Western Hemisphere, Japan, Korea): LIBERALIZATION : removal of barriers to access</a:t>
            </a:r>
          </a:p>
        </p:txBody>
      </p:sp>
    </p:spTree>
    <p:extLst>
      <p:ext uri="{BB962C8B-B14F-4D97-AF65-F5344CB8AC3E}">
        <p14:creationId xmlns:p14="http://schemas.microsoft.com/office/powerpoint/2010/main" val="4074757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2D217E-44A9-4393-98B4-AB477FD97E0E}" type="slidenum">
              <a:rPr lang="en-US" sz="1400">
                <a:solidFill>
                  <a:schemeClr val="bg1"/>
                </a:solidFill>
              </a:rPr>
              <a:pPr eaLnBrk="1" hangingPunct="1"/>
              <a:t>35</a:t>
            </a:fld>
            <a:endParaRPr lang="en-US" sz="1400">
              <a:solidFill>
                <a:schemeClr val="bg1"/>
              </a:solidFill>
            </a:endParaRPr>
          </a:p>
        </p:txBody>
      </p:sp>
      <p:sp>
        <p:nvSpPr>
          <p:cNvPr id="35843" name="Rectangle 2"/>
          <p:cNvSpPr>
            <a:spLocks noGrp="1" noChangeArrowheads="1"/>
          </p:cNvSpPr>
          <p:nvPr>
            <p:ph type="title"/>
          </p:nvPr>
        </p:nvSpPr>
        <p:spPr>
          <a:xfrm>
            <a:off x="0" y="385763"/>
            <a:ext cx="9144000" cy="511175"/>
          </a:xfrm>
        </p:spPr>
        <p:txBody>
          <a:bodyPr>
            <a:normAutofit fontScale="90000"/>
          </a:bodyPr>
          <a:lstStyle/>
          <a:p>
            <a:pPr eaLnBrk="1" hangingPunct="1"/>
            <a:r>
              <a:rPr lang="en-US" sz="4800" b="1" dirty="0" smtClean="0"/>
              <a:t>Admission Model</a:t>
            </a:r>
          </a:p>
        </p:txBody>
      </p:sp>
      <p:sp>
        <p:nvSpPr>
          <p:cNvPr id="35844" name="Rectangle 3"/>
          <p:cNvSpPr>
            <a:spLocks noGrp="1" noChangeArrowheads="1"/>
          </p:cNvSpPr>
          <p:nvPr>
            <p:ph type="body" idx="1"/>
          </p:nvPr>
        </p:nvSpPr>
        <p:spPr>
          <a:xfrm>
            <a:off x="228600" y="1676400"/>
            <a:ext cx="8915400" cy="4572000"/>
          </a:xfrm>
        </p:spPr>
        <p:txBody>
          <a:bodyPr/>
          <a:lstStyle/>
          <a:p>
            <a:pPr eaLnBrk="1" hangingPunct="1">
              <a:buFont typeface="Wingdings" pitchFamily="2" charset="2"/>
              <a:buChar char="Ø"/>
              <a:tabLst>
                <a:tab pos="850900" algn="l"/>
              </a:tabLst>
            </a:pPr>
            <a:r>
              <a:rPr lang="en-US" b="1" dirty="0" smtClean="0"/>
              <a:t>Host country discretion: laws and regulations relating to entry may change.</a:t>
            </a:r>
          </a:p>
          <a:p>
            <a:pPr marL="927100" lvl="1" indent="-469900" eaLnBrk="1" hangingPunct="1">
              <a:buFont typeface="Wingdings" pitchFamily="2" charset="2"/>
              <a:buNone/>
              <a:tabLst>
                <a:tab pos="850900" algn="l"/>
              </a:tabLst>
            </a:pPr>
            <a:r>
              <a:rPr lang="en-US" sz="3200" b="1" dirty="0" smtClean="0"/>
              <a:t>Ex: old Australian treaties: laws and regulations from time to time applicable</a:t>
            </a:r>
          </a:p>
          <a:p>
            <a:pPr eaLnBrk="1" hangingPunct="1">
              <a:buFont typeface="Wingdings" pitchFamily="2" charset="2"/>
              <a:buChar char="Ø"/>
              <a:tabLst>
                <a:tab pos="850900" algn="l"/>
              </a:tabLst>
            </a:pPr>
            <a:r>
              <a:rPr lang="en-US" b="1" dirty="0" smtClean="0"/>
              <a:t>Once admitted, foreign investment is granted treatment (NT, MFN) and protection</a:t>
            </a:r>
          </a:p>
          <a:p>
            <a:pPr eaLnBrk="1" hangingPunct="1">
              <a:buFont typeface="Wingdings" pitchFamily="2" charset="2"/>
              <a:buChar char="Ø"/>
              <a:tabLst>
                <a:tab pos="850900" algn="l"/>
              </a:tabLst>
            </a:pPr>
            <a:r>
              <a:rPr lang="en-US" b="1" dirty="0" smtClean="0"/>
              <a:t>No (or only few) exceptions to NT and MFN in the treaty: no need.</a:t>
            </a:r>
          </a:p>
          <a:p>
            <a:pPr marL="0" indent="0" eaLnBrk="1" hangingPunct="1">
              <a:buNone/>
              <a:tabLst>
                <a:tab pos="850900" algn="l"/>
              </a:tabLst>
            </a:pPr>
            <a:r>
              <a:rPr lang="en-US" b="1" dirty="0"/>
              <a:t>	</a:t>
            </a:r>
            <a:r>
              <a:rPr lang="en-US" b="1" dirty="0" smtClean="0"/>
              <a:t>EX: ASEAN ACIA Annex on Approval in Writing.</a:t>
            </a:r>
          </a:p>
        </p:txBody>
      </p:sp>
    </p:spTree>
    <p:extLst>
      <p:ext uri="{BB962C8B-B14F-4D97-AF65-F5344CB8AC3E}">
        <p14:creationId xmlns:p14="http://schemas.microsoft.com/office/powerpoint/2010/main" val="3472557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67ECA1-8AA7-4BEE-88E5-BBD191A476D1}" type="slidenum">
              <a:rPr lang="en-US" sz="1400">
                <a:solidFill>
                  <a:schemeClr val="bg1"/>
                </a:solidFill>
              </a:rPr>
              <a:pPr eaLnBrk="1" hangingPunct="1"/>
              <a:t>36</a:t>
            </a:fld>
            <a:endParaRPr lang="en-US" sz="1400">
              <a:solidFill>
                <a:schemeClr val="bg1"/>
              </a:solidFill>
            </a:endParaRPr>
          </a:p>
        </p:txBody>
      </p:sp>
      <p:sp>
        <p:nvSpPr>
          <p:cNvPr id="36867" name="Rectangle 2"/>
          <p:cNvSpPr>
            <a:spLocks noGrp="1" noChangeArrowheads="1"/>
          </p:cNvSpPr>
          <p:nvPr>
            <p:ph type="title"/>
          </p:nvPr>
        </p:nvSpPr>
        <p:spPr>
          <a:xfrm>
            <a:off x="0" y="381000"/>
            <a:ext cx="9144000" cy="519113"/>
          </a:xfrm>
        </p:spPr>
        <p:txBody>
          <a:bodyPr>
            <a:normAutofit fontScale="90000"/>
          </a:bodyPr>
          <a:lstStyle/>
          <a:p>
            <a:pPr eaLnBrk="1" hangingPunct="1"/>
            <a:r>
              <a:rPr lang="en-US" sz="4800" b="1" dirty="0" smtClean="0"/>
              <a:t>Pre-Establishment </a:t>
            </a:r>
            <a:br>
              <a:rPr lang="en-US" sz="4800" b="1" dirty="0" smtClean="0"/>
            </a:br>
            <a:r>
              <a:rPr lang="en-US" sz="4800" b="1" dirty="0" smtClean="0"/>
              <a:t>NT and MFN</a:t>
            </a:r>
          </a:p>
        </p:txBody>
      </p:sp>
      <p:sp>
        <p:nvSpPr>
          <p:cNvPr id="36868" name="Rectangle 3"/>
          <p:cNvSpPr>
            <a:spLocks noGrp="1" noChangeArrowheads="1"/>
          </p:cNvSpPr>
          <p:nvPr>
            <p:ph type="body" idx="1"/>
          </p:nvPr>
        </p:nvSpPr>
        <p:spPr>
          <a:xfrm>
            <a:off x="457200" y="1600200"/>
            <a:ext cx="8305800" cy="4953000"/>
          </a:xfrm>
        </p:spPr>
        <p:txBody>
          <a:bodyPr>
            <a:normAutofit lnSpcReduction="10000"/>
          </a:bodyPr>
          <a:lstStyle/>
          <a:p>
            <a:pPr eaLnBrk="1" hangingPunct="1">
              <a:lnSpc>
                <a:spcPct val="90000"/>
              </a:lnSpc>
              <a:buFont typeface="Wingdings" pitchFamily="2" charset="2"/>
              <a:buChar char="Ø"/>
            </a:pPr>
            <a:r>
              <a:rPr lang="en-US" sz="2800" b="1" smtClean="0"/>
              <a:t>NT and MFN at all stages of the investment, including at the pre-establishment stage: establishment, acquisition and expansion (FTA Peru-EE.UU.)</a:t>
            </a:r>
          </a:p>
          <a:p>
            <a:pPr eaLnBrk="1" hangingPunct="1">
              <a:lnSpc>
                <a:spcPct val="90000"/>
              </a:lnSpc>
              <a:buFont typeface="Wingdings" pitchFamily="2" charset="2"/>
              <a:buChar char="Ø"/>
            </a:pPr>
            <a:endParaRPr lang="en-US" sz="900" b="1" smtClean="0"/>
          </a:p>
          <a:p>
            <a:pPr eaLnBrk="1" hangingPunct="1">
              <a:lnSpc>
                <a:spcPct val="90000"/>
              </a:lnSpc>
              <a:buFont typeface="Wingdings" pitchFamily="2" charset="2"/>
              <a:buChar char="Ø"/>
            </a:pPr>
            <a:r>
              <a:rPr lang="en-US" sz="2800" b="1" smtClean="0"/>
              <a:t>Lists of exceptions: all countries have closed sectors or non conforming measures.</a:t>
            </a:r>
          </a:p>
          <a:p>
            <a:pPr eaLnBrk="1" hangingPunct="1">
              <a:lnSpc>
                <a:spcPct val="90000"/>
              </a:lnSpc>
              <a:buFont typeface="Wingdings" pitchFamily="2" charset="2"/>
              <a:buChar char="Ø"/>
            </a:pPr>
            <a:endParaRPr lang="en-US" sz="900" b="1" smtClean="0"/>
          </a:p>
          <a:p>
            <a:pPr eaLnBrk="1" hangingPunct="1">
              <a:lnSpc>
                <a:spcPct val="90000"/>
              </a:lnSpc>
              <a:buFont typeface="Wingdings" pitchFamily="2" charset="2"/>
              <a:buChar char="Ø"/>
            </a:pPr>
            <a:r>
              <a:rPr lang="en-US" sz="2800" b="1" smtClean="0"/>
              <a:t>Mostly negative lists. Very few exceptions (TAFTA)</a:t>
            </a:r>
          </a:p>
          <a:p>
            <a:pPr eaLnBrk="1" hangingPunct="1">
              <a:lnSpc>
                <a:spcPct val="90000"/>
              </a:lnSpc>
              <a:buFont typeface="Wingdings" pitchFamily="2" charset="2"/>
              <a:buChar char="Ø"/>
            </a:pPr>
            <a:endParaRPr lang="en-US" sz="900" b="1" smtClean="0"/>
          </a:p>
          <a:p>
            <a:pPr eaLnBrk="1" hangingPunct="1">
              <a:lnSpc>
                <a:spcPct val="90000"/>
              </a:lnSpc>
              <a:buFont typeface="Wingdings" pitchFamily="2" charset="2"/>
              <a:buChar char="Ø"/>
            </a:pPr>
            <a:r>
              <a:rPr lang="en-US" sz="2800" b="1" smtClean="0"/>
              <a:t>The right of establishment is granted in the Treaty, the national laws must be in conformity with Treaty obligations</a:t>
            </a:r>
          </a:p>
        </p:txBody>
      </p:sp>
    </p:spTree>
    <p:extLst>
      <p:ext uri="{BB962C8B-B14F-4D97-AF65-F5344CB8AC3E}">
        <p14:creationId xmlns:p14="http://schemas.microsoft.com/office/powerpoint/2010/main" val="928594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E741D4-A54B-4165-A9A1-E5C18E827D6B}" type="slidenum">
              <a:rPr lang="en-US" sz="1400">
                <a:solidFill>
                  <a:schemeClr val="bg1"/>
                </a:solidFill>
              </a:rPr>
              <a:pPr eaLnBrk="1" hangingPunct="1"/>
              <a:t>37</a:t>
            </a:fld>
            <a:endParaRPr lang="en-US" sz="1400">
              <a:solidFill>
                <a:schemeClr val="bg1"/>
              </a:solidFill>
            </a:endParaRPr>
          </a:p>
        </p:txBody>
      </p:sp>
      <p:sp>
        <p:nvSpPr>
          <p:cNvPr id="37891" name="Rectangle 2"/>
          <p:cNvSpPr>
            <a:spLocks noGrp="1" noChangeArrowheads="1"/>
          </p:cNvSpPr>
          <p:nvPr>
            <p:ph type="title"/>
          </p:nvPr>
        </p:nvSpPr>
        <p:spPr>
          <a:xfrm>
            <a:off x="684213" y="333375"/>
            <a:ext cx="7772400" cy="1143000"/>
          </a:xfrm>
        </p:spPr>
        <p:txBody>
          <a:bodyPr/>
          <a:lstStyle/>
          <a:p>
            <a:pPr eaLnBrk="1" hangingPunct="1"/>
            <a:r>
              <a:rPr lang="fr-CH" b="1" dirty="0" err="1" smtClean="0"/>
              <a:t>Two</a:t>
            </a:r>
            <a:r>
              <a:rPr lang="fr-CH" b="1" dirty="0" smtClean="0"/>
              <a:t> issues for discussion</a:t>
            </a:r>
            <a:endParaRPr lang="en-GB" b="1" dirty="0" smtClean="0"/>
          </a:p>
        </p:txBody>
      </p:sp>
      <p:sp>
        <p:nvSpPr>
          <p:cNvPr id="37892" name="Rectangle 3"/>
          <p:cNvSpPr>
            <a:spLocks noGrp="1" noChangeArrowheads="1"/>
          </p:cNvSpPr>
          <p:nvPr>
            <p:ph type="body" idx="1"/>
          </p:nvPr>
        </p:nvSpPr>
        <p:spPr>
          <a:xfrm>
            <a:off x="457200" y="1600200"/>
            <a:ext cx="8229600" cy="5029200"/>
          </a:xfrm>
        </p:spPr>
        <p:txBody>
          <a:bodyPr/>
          <a:lstStyle/>
          <a:p>
            <a:pPr eaLnBrk="1" hangingPunct="1">
              <a:buFontTx/>
              <a:buNone/>
            </a:pPr>
            <a:r>
              <a:rPr lang="fr-CH" sz="3600" dirty="0" smtClean="0"/>
              <a:t>	</a:t>
            </a:r>
            <a:r>
              <a:rPr lang="fr-CH" dirty="0" smtClean="0"/>
              <a:t>In the light of </a:t>
            </a:r>
            <a:r>
              <a:rPr lang="fr-CH" dirty="0" err="1" smtClean="0"/>
              <a:t>recent</a:t>
            </a:r>
            <a:r>
              <a:rPr lang="fr-CH" dirty="0" smtClean="0"/>
              <a:t> jurisprudence and </a:t>
            </a:r>
            <a:r>
              <a:rPr lang="fr-CH" dirty="0" err="1" smtClean="0"/>
              <a:t>treaty</a:t>
            </a:r>
            <a:r>
              <a:rPr lang="fr-CH" dirty="0" smtClean="0"/>
              <a:t> practice of States:</a:t>
            </a:r>
          </a:p>
          <a:p>
            <a:pPr eaLnBrk="1" hangingPunct="1">
              <a:buFontTx/>
              <a:buNone/>
            </a:pPr>
            <a:endParaRPr lang="fr-CH" sz="1600" dirty="0" smtClean="0"/>
          </a:p>
          <a:p>
            <a:pPr lvl="1" eaLnBrk="1" hangingPunct="1"/>
            <a:r>
              <a:rPr lang="en-GB" sz="3200" dirty="0" smtClean="0"/>
              <a:t>Admission in accordance with the laws and regulations of the host State the trigger of investment protection ?</a:t>
            </a:r>
          </a:p>
          <a:p>
            <a:pPr lvl="1" eaLnBrk="1" hangingPunct="1"/>
            <a:endParaRPr lang="en-GB" sz="1600" dirty="0" smtClean="0"/>
          </a:p>
          <a:p>
            <a:pPr lvl="1" eaLnBrk="1" hangingPunct="1"/>
            <a:r>
              <a:rPr lang="en-GB" sz="3200" dirty="0" smtClean="0"/>
              <a:t>What is the level of protection granted to “pre-investors” ?</a:t>
            </a:r>
          </a:p>
        </p:txBody>
      </p:sp>
    </p:spTree>
    <p:extLst>
      <p:ext uri="{BB962C8B-B14F-4D97-AF65-F5344CB8AC3E}">
        <p14:creationId xmlns:p14="http://schemas.microsoft.com/office/powerpoint/2010/main" val="3515729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8A9800-BDFB-4A20-A208-895CE1EE690F}" type="slidenum">
              <a:rPr lang="en-US" sz="1400">
                <a:solidFill>
                  <a:schemeClr val="bg1"/>
                </a:solidFill>
              </a:rPr>
              <a:pPr eaLnBrk="1" hangingPunct="1"/>
              <a:t>38</a:t>
            </a:fld>
            <a:endParaRPr lang="en-US" sz="1400">
              <a:solidFill>
                <a:schemeClr val="bg1"/>
              </a:solidFill>
            </a:endParaRPr>
          </a:p>
        </p:txBody>
      </p:sp>
      <p:sp>
        <p:nvSpPr>
          <p:cNvPr id="38915" name="Rectangle 2"/>
          <p:cNvSpPr>
            <a:spLocks noGrp="1" noChangeArrowheads="1"/>
          </p:cNvSpPr>
          <p:nvPr>
            <p:ph type="title"/>
          </p:nvPr>
        </p:nvSpPr>
        <p:spPr>
          <a:xfrm>
            <a:off x="684213" y="260350"/>
            <a:ext cx="7772400" cy="1143000"/>
          </a:xfrm>
        </p:spPr>
        <p:txBody>
          <a:bodyPr>
            <a:normAutofit fontScale="90000"/>
          </a:bodyPr>
          <a:lstStyle/>
          <a:p>
            <a:pPr eaLnBrk="1" hangingPunct="1"/>
            <a:r>
              <a:rPr lang="en-US" b="1" dirty="0" smtClean="0"/>
              <a:t>Admission in conformity with the laws and regulations</a:t>
            </a:r>
            <a:endParaRPr lang="en-GB" b="1" dirty="0" smtClean="0"/>
          </a:p>
        </p:txBody>
      </p:sp>
      <p:sp>
        <p:nvSpPr>
          <p:cNvPr id="38916" name="Rectangle 3"/>
          <p:cNvSpPr>
            <a:spLocks noGrp="1" noChangeArrowheads="1"/>
          </p:cNvSpPr>
          <p:nvPr>
            <p:ph type="body" idx="1"/>
          </p:nvPr>
        </p:nvSpPr>
        <p:spPr>
          <a:xfrm>
            <a:off x="395288" y="1557338"/>
            <a:ext cx="8534400" cy="5105400"/>
          </a:xfrm>
        </p:spPr>
        <p:txBody>
          <a:bodyPr/>
          <a:lstStyle/>
          <a:p>
            <a:pPr eaLnBrk="1" hangingPunct="1">
              <a:lnSpc>
                <a:spcPct val="90000"/>
              </a:lnSpc>
              <a:buFontTx/>
              <a:buNone/>
            </a:pPr>
            <a:r>
              <a:rPr lang="fr-CH" sz="3600" dirty="0" err="1" smtClean="0"/>
              <a:t>Two</a:t>
            </a:r>
            <a:r>
              <a:rPr lang="fr-CH" sz="3600" dirty="0" smtClean="0"/>
              <a:t> </a:t>
            </a:r>
            <a:r>
              <a:rPr lang="fr-CH" sz="3600" dirty="0" err="1" smtClean="0"/>
              <a:t>preliminary</a:t>
            </a:r>
            <a:r>
              <a:rPr lang="fr-CH" sz="3600" dirty="0" smtClean="0"/>
              <a:t> questions:</a:t>
            </a:r>
          </a:p>
          <a:p>
            <a:pPr eaLnBrk="1" hangingPunct="1">
              <a:lnSpc>
                <a:spcPct val="90000"/>
              </a:lnSpc>
              <a:buFontTx/>
              <a:buNone/>
            </a:pPr>
            <a:endParaRPr lang="fr-CH" sz="1600" dirty="0" smtClean="0"/>
          </a:p>
          <a:p>
            <a:pPr eaLnBrk="1" hangingPunct="1">
              <a:lnSpc>
                <a:spcPct val="90000"/>
              </a:lnSpc>
            </a:pPr>
            <a:r>
              <a:rPr lang="fr-CH" sz="3600" dirty="0" smtClean="0"/>
              <a:t>Reference to the </a:t>
            </a:r>
            <a:r>
              <a:rPr lang="fr-CH" sz="3600" dirty="0" err="1" smtClean="0"/>
              <a:t>laws</a:t>
            </a:r>
            <a:r>
              <a:rPr lang="fr-CH" sz="3600" dirty="0" smtClean="0"/>
              <a:t> and </a:t>
            </a:r>
            <a:r>
              <a:rPr lang="fr-CH" sz="3600" dirty="0" err="1" smtClean="0"/>
              <a:t>regulations</a:t>
            </a:r>
            <a:r>
              <a:rPr lang="fr-CH" sz="3600" dirty="0" smtClean="0"/>
              <a:t> of the host country in </a:t>
            </a:r>
            <a:r>
              <a:rPr lang="fr-CH" sz="3600" dirty="0" err="1" smtClean="0"/>
              <a:t>several</a:t>
            </a:r>
            <a:r>
              <a:rPr lang="fr-CH" sz="3600" dirty="0" smtClean="0"/>
              <a:t> places in the </a:t>
            </a:r>
            <a:r>
              <a:rPr lang="fr-CH" sz="3600" dirty="0" err="1" smtClean="0"/>
              <a:t>treaty</a:t>
            </a:r>
            <a:r>
              <a:rPr lang="fr-CH" sz="3600" dirty="0" smtClean="0"/>
              <a:t>: </a:t>
            </a:r>
            <a:r>
              <a:rPr lang="fr-CH" sz="3600" dirty="0" err="1" smtClean="0"/>
              <a:t>definitions</a:t>
            </a:r>
            <a:r>
              <a:rPr lang="fr-CH" sz="3600" dirty="0" smtClean="0"/>
              <a:t>, admission, </a:t>
            </a:r>
            <a:r>
              <a:rPr lang="fr-CH" sz="3600" dirty="0" err="1" smtClean="0"/>
              <a:t>other</a:t>
            </a:r>
            <a:r>
              <a:rPr lang="fr-CH" sz="3600" dirty="0" smtClean="0"/>
              <a:t> provisions.</a:t>
            </a:r>
          </a:p>
          <a:p>
            <a:pPr eaLnBrk="1" hangingPunct="1">
              <a:lnSpc>
                <a:spcPct val="90000"/>
              </a:lnSpc>
            </a:pPr>
            <a:endParaRPr lang="fr-CH" sz="1600" dirty="0" smtClean="0"/>
          </a:p>
          <a:p>
            <a:pPr eaLnBrk="1" hangingPunct="1">
              <a:lnSpc>
                <a:spcPct val="90000"/>
              </a:lnSpc>
            </a:pPr>
            <a:r>
              <a:rPr lang="fr-CH" sz="3600" dirty="0" err="1" smtClean="0"/>
              <a:t>What</a:t>
            </a:r>
            <a:r>
              <a:rPr lang="fr-CH" sz="3600" dirty="0" smtClean="0"/>
              <a:t> are the </a:t>
            </a:r>
            <a:r>
              <a:rPr lang="fr-CH" sz="3600" dirty="0" err="1" smtClean="0"/>
              <a:t>laws</a:t>
            </a:r>
            <a:r>
              <a:rPr lang="fr-CH" sz="3600" dirty="0" smtClean="0"/>
              <a:t> and </a:t>
            </a:r>
            <a:r>
              <a:rPr lang="fr-CH" sz="3600" dirty="0" err="1" smtClean="0"/>
              <a:t>regulations</a:t>
            </a:r>
            <a:r>
              <a:rPr lang="fr-CH" sz="3600" dirty="0" smtClean="0"/>
              <a:t> of the host country: </a:t>
            </a:r>
            <a:r>
              <a:rPr lang="fr-CH" sz="3600" dirty="0" err="1" smtClean="0"/>
              <a:t>investment</a:t>
            </a:r>
            <a:r>
              <a:rPr lang="fr-CH" sz="3600" dirty="0" smtClean="0"/>
              <a:t> </a:t>
            </a:r>
            <a:r>
              <a:rPr lang="fr-CH" sz="3600" dirty="0" err="1" smtClean="0"/>
              <a:t>laws</a:t>
            </a:r>
            <a:r>
              <a:rPr lang="fr-CH" sz="3600" dirty="0" smtClean="0"/>
              <a:t>, </a:t>
            </a:r>
            <a:r>
              <a:rPr lang="fr-CH" sz="3600" dirty="0" err="1" smtClean="0"/>
              <a:t>formalities</a:t>
            </a:r>
            <a:r>
              <a:rPr lang="fr-CH" sz="3600" dirty="0" smtClean="0"/>
              <a:t>, </a:t>
            </a:r>
            <a:r>
              <a:rPr lang="fr-CH" sz="3600" dirty="0" err="1" smtClean="0"/>
              <a:t>general</a:t>
            </a:r>
            <a:r>
              <a:rPr lang="fr-CH" sz="3600" dirty="0" smtClean="0"/>
              <a:t> </a:t>
            </a:r>
            <a:r>
              <a:rPr lang="fr-CH" sz="3600" dirty="0" err="1" smtClean="0"/>
              <a:t>legal</a:t>
            </a:r>
            <a:r>
              <a:rPr lang="fr-CH" sz="3600" dirty="0" smtClean="0"/>
              <a:t> </a:t>
            </a:r>
            <a:r>
              <a:rPr lang="fr-CH" sz="3600" dirty="0" err="1" smtClean="0"/>
              <a:t>framework</a:t>
            </a:r>
            <a:r>
              <a:rPr lang="fr-CH" sz="3600" dirty="0" smtClean="0"/>
              <a:t> ?</a:t>
            </a:r>
            <a:endParaRPr lang="en-GB" dirty="0" smtClean="0"/>
          </a:p>
        </p:txBody>
      </p:sp>
    </p:spTree>
    <p:extLst>
      <p:ext uri="{BB962C8B-B14F-4D97-AF65-F5344CB8AC3E}">
        <p14:creationId xmlns:p14="http://schemas.microsoft.com/office/powerpoint/2010/main" val="3660577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A030EE-570E-492F-93E2-FC7C7F2D8767}" type="slidenum">
              <a:rPr lang="en-US" sz="1400">
                <a:solidFill>
                  <a:schemeClr val="bg1"/>
                </a:solidFill>
              </a:rPr>
              <a:pPr eaLnBrk="1" hangingPunct="1"/>
              <a:t>39</a:t>
            </a:fld>
            <a:endParaRPr lang="en-US" sz="1400">
              <a:solidFill>
                <a:schemeClr val="bg1"/>
              </a:solidFill>
            </a:endParaRPr>
          </a:p>
        </p:txBody>
      </p:sp>
      <p:sp>
        <p:nvSpPr>
          <p:cNvPr id="39939" name="Rectangle 2"/>
          <p:cNvSpPr>
            <a:spLocks noGrp="1" noChangeArrowheads="1"/>
          </p:cNvSpPr>
          <p:nvPr>
            <p:ph type="title"/>
          </p:nvPr>
        </p:nvSpPr>
        <p:spPr>
          <a:xfrm>
            <a:off x="684213" y="188913"/>
            <a:ext cx="7772400" cy="1143000"/>
          </a:xfrm>
        </p:spPr>
        <p:txBody>
          <a:bodyPr>
            <a:normAutofit fontScale="90000"/>
          </a:bodyPr>
          <a:lstStyle/>
          <a:p>
            <a:pPr eaLnBrk="1" hangingPunct="1"/>
            <a:r>
              <a:rPr lang="en-US" b="1" dirty="0" smtClean="0"/>
              <a:t>Admission in conformity with the laws and regulations</a:t>
            </a:r>
          </a:p>
        </p:txBody>
      </p:sp>
      <p:sp>
        <p:nvSpPr>
          <p:cNvPr id="39940" name="Rectangle 3"/>
          <p:cNvSpPr>
            <a:spLocks noGrp="1" noChangeArrowheads="1"/>
          </p:cNvSpPr>
          <p:nvPr>
            <p:ph type="body" idx="1"/>
          </p:nvPr>
        </p:nvSpPr>
        <p:spPr>
          <a:xfrm>
            <a:off x="395288" y="1628775"/>
            <a:ext cx="8424862" cy="4114800"/>
          </a:xfrm>
        </p:spPr>
        <p:txBody>
          <a:bodyPr/>
          <a:lstStyle/>
          <a:p>
            <a:pPr eaLnBrk="1" hangingPunct="1">
              <a:lnSpc>
                <a:spcPct val="90000"/>
              </a:lnSpc>
            </a:pPr>
            <a:r>
              <a:rPr lang="en-US" i="1" smtClean="0"/>
              <a:t>Salini vs. Morocco</a:t>
            </a:r>
            <a:r>
              <a:rPr lang="en-US" smtClean="0"/>
              <a:t>: Definition “in accordance with the laws and regulations of the aforementioned party”.</a:t>
            </a:r>
          </a:p>
          <a:p>
            <a:pPr eaLnBrk="1" hangingPunct="1">
              <a:lnSpc>
                <a:spcPct val="90000"/>
              </a:lnSpc>
            </a:pPr>
            <a:endParaRPr lang="en-US" sz="1400" smtClean="0"/>
          </a:p>
          <a:p>
            <a:pPr eaLnBrk="1" hangingPunct="1">
              <a:lnSpc>
                <a:spcPct val="90000"/>
              </a:lnSpc>
            </a:pPr>
            <a:r>
              <a:rPr lang="en-US" smtClean="0"/>
              <a:t>Tribunal found that it is not a definitional issue but a validity issue.</a:t>
            </a:r>
          </a:p>
          <a:p>
            <a:pPr eaLnBrk="1" hangingPunct="1">
              <a:lnSpc>
                <a:spcPct val="90000"/>
              </a:lnSpc>
            </a:pPr>
            <a:endParaRPr lang="en-US" sz="1400" smtClean="0"/>
          </a:p>
          <a:p>
            <a:pPr eaLnBrk="1" hangingPunct="1">
              <a:lnSpc>
                <a:spcPct val="90000"/>
              </a:lnSpc>
            </a:pPr>
            <a:r>
              <a:rPr lang="en-US" smtClean="0"/>
              <a:t>“Seeks to prevent the Bilateral Treaty from protecting investments that should not be protected, particularly because they would be illegal.”</a:t>
            </a:r>
          </a:p>
        </p:txBody>
      </p:sp>
    </p:spTree>
    <p:extLst>
      <p:ext uri="{BB962C8B-B14F-4D97-AF65-F5344CB8AC3E}">
        <p14:creationId xmlns:p14="http://schemas.microsoft.com/office/powerpoint/2010/main" val="213526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3F0308-94B0-476A-8C50-7F555E39F99A}" type="slidenum">
              <a:rPr lang="en-US" sz="1400">
                <a:solidFill>
                  <a:schemeClr val="bg1"/>
                </a:solidFill>
              </a:rPr>
              <a:pPr eaLnBrk="1" hangingPunct="1"/>
              <a:t>4</a:t>
            </a:fld>
            <a:endParaRPr lang="en-US" sz="1400">
              <a:solidFill>
                <a:schemeClr val="bg1"/>
              </a:solidFill>
            </a:endParaRPr>
          </a:p>
        </p:txBody>
      </p:sp>
      <p:sp>
        <p:nvSpPr>
          <p:cNvPr id="4099" name="Rectangle 2"/>
          <p:cNvSpPr>
            <a:spLocks noGrp="1" noChangeArrowheads="1"/>
          </p:cNvSpPr>
          <p:nvPr>
            <p:ph type="title"/>
          </p:nvPr>
        </p:nvSpPr>
        <p:spPr>
          <a:xfrm>
            <a:off x="685800" y="1239838"/>
            <a:ext cx="7772400" cy="512762"/>
          </a:xfrm>
        </p:spPr>
        <p:txBody>
          <a:bodyPr>
            <a:normAutofit fontScale="90000"/>
          </a:bodyPr>
          <a:lstStyle/>
          <a:p>
            <a:pPr eaLnBrk="1" hangingPunct="1"/>
            <a:r>
              <a:rPr lang="en-US" b="1" dirty="0" smtClean="0"/>
              <a:t>DEFINITIONS</a:t>
            </a:r>
            <a:endParaRPr lang="en-GB" b="1" dirty="0" smtClean="0"/>
          </a:p>
        </p:txBody>
      </p:sp>
      <p:sp>
        <p:nvSpPr>
          <p:cNvPr id="4100" name="Rectangle 3"/>
          <p:cNvSpPr>
            <a:spLocks noGrp="1" noChangeArrowheads="1"/>
          </p:cNvSpPr>
          <p:nvPr>
            <p:ph type="body" idx="1"/>
          </p:nvPr>
        </p:nvSpPr>
        <p:spPr/>
        <p:txBody>
          <a:bodyPr/>
          <a:lstStyle/>
          <a:p>
            <a:pPr marL="609600" indent="-609600" eaLnBrk="1" hangingPunct="1">
              <a:buFont typeface="Wingdings" pitchFamily="2" charset="2"/>
              <a:buNone/>
            </a:pPr>
            <a:r>
              <a:rPr lang="en-US" sz="3600" b="1" dirty="0" smtClean="0">
                <a:cs typeface="Times New Roman" pitchFamily="18" charset="0"/>
              </a:rPr>
              <a:t>Definitions are key:</a:t>
            </a:r>
          </a:p>
          <a:p>
            <a:pPr marL="609600" indent="-609600" eaLnBrk="1" hangingPunct="1">
              <a:buFont typeface="Wingdings" pitchFamily="2" charset="2"/>
              <a:buChar char="Ø"/>
            </a:pPr>
            <a:r>
              <a:rPr lang="en-US" sz="3600" b="1" dirty="0" smtClean="0">
                <a:cs typeface="Times New Roman" pitchFamily="18" charset="0"/>
              </a:rPr>
              <a:t>What/who are we talking about?</a:t>
            </a:r>
          </a:p>
          <a:p>
            <a:pPr marL="609600" indent="-609600" eaLnBrk="1" hangingPunct="1">
              <a:buFont typeface="Wingdings" pitchFamily="2" charset="2"/>
              <a:buChar char="Ø"/>
            </a:pPr>
            <a:r>
              <a:rPr lang="en-US" sz="3600" b="1" dirty="0" smtClean="0">
                <a:cs typeface="Times New Roman" pitchFamily="18" charset="0"/>
              </a:rPr>
              <a:t>Who benefits from investment liberalization policies?</a:t>
            </a:r>
          </a:p>
          <a:p>
            <a:pPr marL="609600" indent="-609600" eaLnBrk="1" hangingPunct="1">
              <a:buFont typeface="Wingdings" pitchFamily="2" charset="2"/>
              <a:buChar char="Ø"/>
            </a:pPr>
            <a:r>
              <a:rPr lang="en-US" sz="3600" b="1" dirty="0" smtClean="0">
                <a:cs typeface="Times New Roman" pitchFamily="18" charset="0"/>
              </a:rPr>
              <a:t>Who is protected?</a:t>
            </a:r>
          </a:p>
          <a:p>
            <a:pPr marL="609600" indent="-609600" eaLnBrk="1" hangingPunct="1">
              <a:buFont typeface="Wingdings" pitchFamily="2" charset="2"/>
              <a:buChar char="Ø"/>
            </a:pPr>
            <a:r>
              <a:rPr lang="en-US" sz="3600" b="1" dirty="0" smtClean="0">
                <a:cs typeface="Times New Roman" pitchFamily="18" charset="0"/>
              </a:rPr>
              <a:t>Who is entitled to claim?</a:t>
            </a:r>
          </a:p>
        </p:txBody>
      </p:sp>
    </p:spTree>
    <p:extLst>
      <p:ext uri="{BB962C8B-B14F-4D97-AF65-F5344CB8AC3E}">
        <p14:creationId xmlns:p14="http://schemas.microsoft.com/office/powerpoint/2010/main" val="2085781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A66D5C-A775-46B5-8C96-DF949AD0A886}" type="slidenum">
              <a:rPr lang="en-US" sz="1400">
                <a:solidFill>
                  <a:schemeClr val="bg1"/>
                </a:solidFill>
              </a:rPr>
              <a:pPr eaLnBrk="1" hangingPunct="1"/>
              <a:t>40</a:t>
            </a:fld>
            <a:endParaRPr lang="en-US" sz="1400">
              <a:solidFill>
                <a:schemeClr val="bg1"/>
              </a:solidFill>
            </a:endParaRPr>
          </a:p>
        </p:txBody>
      </p:sp>
      <p:sp>
        <p:nvSpPr>
          <p:cNvPr id="40963" name="Rectangle 2"/>
          <p:cNvSpPr>
            <a:spLocks noGrp="1" noChangeArrowheads="1"/>
          </p:cNvSpPr>
          <p:nvPr>
            <p:ph type="title"/>
          </p:nvPr>
        </p:nvSpPr>
        <p:spPr>
          <a:xfrm>
            <a:off x="684213" y="260350"/>
            <a:ext cx="7772400" cy="1143000"/>
          </a:xfrm>
        </p:spPr>
        <p:txBody>
          <a:bodyPr>
            <a:normAutofit fontScale="90000"/>
          </a:bodyPr>
          <a:lstStyle/>
          <a:p>
            <a:pPr eaLnBrk="1" hangingPunct="1"/>
            <a:r>
              <a:rPr lang="en-US" b="1" dirty="0" smtClean="0"/>
              <a:t>Admission in conformity with the laws and regulations</a:t>
            </a:r>
          </a:p>
        </p:txBody>
      </p:sp>
      <p:sp>
        <p:nvSpPr>
          <p:cNvPr id="40964" name="Rectangle 3"/>
          <p:cNvSpPr>
            <a:spLocks noGrp="1" noChangeArrowheads="1"/>
          </p:cNvSpPr>
          <p:nvPr>
            <p:ph type="body" idx="1"/>
          </p:nvPr>
        </p:nvSpPr>
        <p:spPr>
          <a:xfrm>
            <a:off x="539750" y="1989138"/>
            <a:ext cx="8208963" cy="4511675"/>
          </a:xfrm>
        </p:spPr>
        <p:txBody>
          <a:bodyPr/>
          <a:lstStyle/>
          <a:p>
            <a:pPr eaLnBrk="1" hangingPunct="1"/>
            <a:r>
              <a:rPr lang="en-US" dirty="0" smtClean="0"/>
              <a:t>Same approach in </a:t>
            </a:r>
            <a:r>
              <a:rPr lang="en-US" i="1" dirty="0" err="1" smtClean="0"/>
              <a:t>Tokios</a:t>
            </a:r>
            <a:r>
              <a:rPr lang="en-US" i="1" dirty="0" smtClean="0"/>
              <a:t> </a:t>
            </a:r>
            <a:r>
              <a:rPr lang="en-US" i="1" dirty="0" err="1" smtClean="0"/>
              <a:t>Tokeles</a:t>
            </a:r>
            <a:r>
              <a:rPr lang="en-US" i="1" dirty="0" smtClean="0"/>
              <a:t> vs. Ukraine</a:t>
            </a:r>
            <a:r>
              <a:rPr lang="en-US" dirty="0" smtClean="0"/>
              <a:t>: severity of deviations from national law.</a:t>
            </a:r>
          </a:p>
          <a:p>
            <a:pPr eaLnBrk="1" hangingPunct="1"/>
            <a:endParaRPr lang="en-US" dirty="0" smtClean="0"/>
          </a:p>
          <a:p>
            <a:pPr eaLnBrk="1" hangingPunct="1"/>
            <a:r>
              <a:rPr lang="en-US" dirty="0" smtClean="0"/>
              <a:t>In </a:t>
            </a:r>
            <a:r>
              <a:rPr lang="en-US" i="1" dirty="0" err="1" smtClean="0"/>
              <a:t>Bayindir</a:t>
            </a:r>
            <a:r>
              <a:rPr lang="en-US" i="1" dirty="0" smtClean="0"/>
              <a:t> vs. Pakistan</a:t>
            </a:r>
            <a:r>
              <a:rPr lang="en-US" dirty="0" smtClean="0"/>
              <a:t>: reference to host State laws refers to legality and since it did not violate Pakistani laws and regulations: tribunal had jurisdiction.</a:t>
            </a:r>
          </a:p>
        </p:txBody>
      </p:sp>
    </p:spTree>
    <p:extLst>
      <p:ext uri="{BB962C8B-B14F-4D97-AF65-F5344CB8AC3E}">
        <p14:creationId xmlns:p14="http://schemas.microsoft.com/office/powerpoint/2010/main" val="2983080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1F9558-BEEC-409A-8469-4228067A4F16}" type="slidenum">
              <a:rPr lang="en-US" sz="1400">
                <a:solidFill>
                  <a:schemeClr val="bg1"/>
                </a:solidFill>
              </a:rPr>
              <a:pPr eaLnBrk="1" hangingPunct="1"/>
              <a:t>41</a:t>
            </a:fld>
            <a:endParaRPr lang="en-US" sz="1400">
              <a:solidFill>
                <a:schemeClr val="bg1"/>
              </a:solidFill>
            </a:endParaRPr>
          </a:p>
        </p:txBody>
      </p:sp>
      <p:sp>
        <p:nvSpPr>
          <p:cNvPr id="41987" name="Rectangle 2"/>
          <p:cNvSpPr>
            <a:spLocks noGrp="1" noChangeArrowheads="1"/>
          </p:cNvSpPr>
          <p:nvPr>
            <p:ph type="title"/>
          </p:nvPr>
        </p:nvSpPr>
        <p:spPr>
          <a:xfrm>
            <a:off x="684213" y="333375"/>
            <a:ext cx="7772400" cy="1143000"/>
          </a:xfrm>
        </p:spPr>
        <p:txBody>
          <a:bodyPr>
            <a:normAutofit fontScale="90000"/>
          </a:bodyPr>
          <a:lstStyle/>
          <a:p>
            <a:pPr eaLnBrk="1" hangingPunct="1"/>
            <a:r>
              <a:rPr lang="en-US" b="1" dirty="0" smtClean="0"/>
              <a:t>Admission in conformity with laws and regulations</a:t>
            </a:r>
          </a:p>
        </p:txBody>
      </p:sp>
      <p:sp>
        <p:nvSpPr>
          <p:cNvPr id="41988" name="Rectangle 3"/>
          <p:cNvSpPr>
            <a:spLocks noGrp="1" noChangeArrowheads="1"/>
          </p:cNvSpPr>
          <p:nvPr>
            <p:ph type="body" idx="1"/>
          </p:nvPr>
        </p:nvSpPr>
        <p:spPr>
          <a:xfrm>
            <a:off x="152400" y="1844675"/>
            <a:ext cx="8451850" cy="4286250"/>
          </a:xfrm>
        </p:spPr>
        <p:txBody>
          <a:bodyPr>
            <a:normAutofit lnSpcReduction="10000"/>
          </a:bodyPr>
          <a:lstStyle/>
          <a:p>
            <a:pPr eaLnBrk="1" hangingPunct="1"/>
            <a:r>
              <a:rPr lang="en-US" sz="2800" i="1" dirty="0" err="1" smtClean="0"/>
              <a:t>Aguas</a:t>
            </a:r>
            <a:r>
              <a:rPr lang="en-US" sz="2800" i="1" dirty="0" smtClean="0"/>
              <a:t> del </a:t>
            </a:r>
            <a:r>
              <a:rPr lang="en-US" sz="2800" i="1" dirty="0" err="1" smtClean="0"/>
              <a:t>Tunari</a:t>
            </a:r>
            <a:r>
              <a:rPr lang="en-US" sz="2800" i="1" dirty="0" smtClean="0"/>
              <a:t> vs. Bolivia</a:t>
            </a:r>
            <a:r>
              <a:rPr lang="en-US" sz="2800" dirty="0" smtClean="0"/>
              <a:t>: included in the admission clause:  “Subject to its right to exercise powers conferred by its laws and regulations, each Party shall admit such investment”.</a:t>
            </a:r>
          </a:p>
          <a:p>
            <a:pPr eaLnBrk="1" hangingPunct="1"/>
            <a:endParaRPr lang="en-US" sz="1400" dirty="0" smtClean="0"/>
          </a:p>
          <a:p>
            <a:pPr eaLnBrk="1" hangingPunct="1"/>
            <a:r>
              <a:rPr lang="en-US" sz="2800" dirty="0" smtClean="0"/>
              <a:t>Tribunal interprets reference to the “framework of its laws and regulations” as a reference “limited to the details of how each contracting party undertakes in its national laws and regulations to promote economic cooperation through the protection of investments”.</a:t>
            </a:r>
          </a:p>
          <a:p>
            <a:pPr eaLnBrk="1" hangingPunct="1"/>
            <a:endParaRPr lang="en-GB" sz="2800" dirty="0" smtClean="0"/>
          </a:p>
        </p:txBody>
      </p:sp>
    </p:spTree>
    <p:extLst>
      <p:ext uri="{BB962C8B-B14F-4D97-AF65-F5344CB8AC3E}">
        <p14:creationId xmlns:p14="http://schemas.microsoft.com/office/powerpoint/2010/main" val="867486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75D0EF5-B94B-4C7E-8881-12213F8E2A37}" type="slidenum">
              <a:rPr lang="en-US" sz="1400">
                <a:solidFill>
                  <a:schemeClr val="bg1"/>
                </a:solidFill>
              </a:rPr>
              <a:pPr eaLnBrk="1" hangingPunct="1"/>
              <a:t>42</a:t>
            </a:fld>
            <a:endParaRPr lang="en-US" sz="1400">
              <a:solidFill>
                <a:schemeClr val="bg1"/>
              </a:solidFill>
            </a:endParaRPr>
          </a:p>
        </p:txBody>
      </p:sp>
      <p:sp>
        <p:nvSpPr>
          <p:cNvPr id="43011" name="Rectangle 2"/>
          <p:cNvSpPr>
            <a:spLocks noGrp="1" noChangeArrowheads="1"/>
          </p:cNvSpPr>
          <p:nvPr>
            <p:ph type="title"/>
          </p:nvPr>
        </p:nvSpPr>
        <p:spPr>
          <a:xfrm>
            <a:off x="684213" y="333375"/>
            <a:ext cx="7772400" cy="1143000"/>
          </a:xfrm>
        </p:spPr>
        <p:txBody>
          <a:bodyPr>
            <a:normAutofit fontScale="90000"/>
          </a:bodyPr>
          <a:lstStyle/>
          <a:p>
            <a:pPr eaLnBrk="1" hangingPunct="1"/>
            <a:r>
              <a:rPr lang="en-US" sz="4000" b="1" dirty="0" smtClean="0"/>
              <a:t>Admission in conformity with the laws and regulations</a:t>
            </a:r>
          </a:p>
        </p:txBody>
      </p:sp>
      <p:sp>
        <p:nvSpPr>
          <p:cNvPr id="43012" name="Rectangle 3"/>
          <p:cNvSpPr>
            <a:spLocks noGrp="1" noChangeArrowheads="1"/>
          </p:cNvSpPr>
          <p:nvPr>
            <p:ph type="body" idx="1"/>
          </p:nvPr>
        </p:nvSpPr>
        <p:spPr>
          <a:xfrm>
            <a:off x="457200" y="1773238"/>
            <a:ext cx="8291513" cy="4357687"/>
          </a:xfrm>
        </p:spPr>
        <p:txBody>
          <a:bodyPr>
            <a:normAutofit lnSpcReduction="10000"/>
          </a:bodyPr>
          <a:lstStyle/>
          <a:p>
            <a:pPr eaLnBrk="1" hangingPunct="1">
              <a:lnSpc>
                <a:spcPct val="90000"/>
              </a:lnSpc>
            </a:pPr>
            <a:r>
              <a:rPr lang="en-US" sz="2800" i="1" smtClean="0"/>
              <a:t>Fraport vs. Philippines</a:t>
            </a:r>
            <a:r>
              <a:rPr lang="en-US" sz="2800" smtClean="0"/>
              <a:t>: Violation of the Anti Dummy Law (secret shareholders agreement). </a:t>
            </a:r>
          </a:p>
          <a:p>
            <a:pPr eaLnBrk="1" hangingPunct="1">
              <a:lnSpc>
                <a:spcPct val="90000"/>
              </a:lnSpc>
            </a:pPr>
            <a:endParaRPr lang="en-US" sz="1400" smtClean="0"/>
          </a:p>
          <a:p>
            <a:pPr eaLnBrk="1" hangingPunct="1">
              <a:lnSpc>
                <a:spcPct val="90000"/>
              </a:lnSpc>
            </a:pPr>
            <a:r>
              <a:rPr lang="en-US" sz="2800" smtClean="0"/>
              <a:t>Tribunal found a violation of the ADL. Found that a failure to comply with the national law to which a treaty refers will have an international legal effect.</a:t>
            </a:r>
          </a:p>
          <a:p>
            <a:pPr eaLnBrk="1" hangingPunct="1">
              <a:lnSpc>
                <a:spcPct val="90000"/>
              </a:lnSpc>
            </a:pPr>
            <a:r>
              <a:rPr lang="en-US" sz="2800" smtClean="0"/>
              <a:t>Subjective assessment: good faith or intentional violation.</a:t>
            </a:r>
          </a:p>
          <a:p>
            <a:pPr eaLnBrk="1" hangingPunct="1">
              <a:lnSpc>
                <a:spcPct val="90000"/>
              </a:lnSpc>
            </a:pPr>
            <a:endParaRPr lang="en-US" sz="1400" smtClean="0"/>
          </a:p>
          <a:p>
            <a:pPr eaLnBrk="1" hangingPunct="1">
              <a:lnSpc>
                <a:spcPct val="90000"/>
              </a:lnSpc>
            </a:pPr>
            <a:r>
              <a:rPr lang="en-US" sz="2800" smtClean="0"/>
              <a:t>No jurisdiction. Jurisdictional matter vs. Issue belonging to the merits (Cremades dissenting opinion).</a:t>
            </a:r>
          </a:p>
        </p:txBody>
      </p:sp>
    </p:spTree>
    <p:extLst>
      <p:ext uri="{BB962C8B-B14F-4D97-AF65-F5344CB8AC3E}">
        <p14:creationId xmlns:p14="http://schemas.microsoft.com/office/powerpoint/2010/main" val="2453721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A71FE7-C658-46FF-8EB9-2E106F4CE72B}" type="slidenum">
              <a:rPr lang="en-US" sz="1400">
                <a:solidFill>
                  <a:schemeClr val="bg1"/>
                </a:solidFill>
              </a:rPr>
              <a:pPr eaLnBrk="1" hangingPunct="1"/>
              <a:t>43</a:t>
            </a:fld>
            <a:endParaRPr lang="en-US" sz="1400">
              <a:solidFill>
                <a:schemeClr val="bg1"/>
              </a:solidFill>
            </a:endParaRPr>
          </a:p>
        </p:txBody>
      </p:sp>
      <p:sp>
        <p:nvSpPr>
          <p:cNvPr id="44035" name="Rectangle 2"/>
          <p:cNvSpPr>
            <a:spLocks noGrp="1" noChangeArrowheads="1"/>
          </p:cNvSpPr>
          <p:nvPr>
            <p:ph type="title"/>
          </p:nvPr>
        </p:nvSpPr>
        <p:spPr>
          <a:xfrm>
            <a:off x="0" y="304800"/>
            <a:ext cx="9144000" cy="606425"/>
          </a:xfrm>
        </p:spPr>
        <p:txBody>
          <a:bodyPr>
            <a:normAutofit fontScale="90000"/>
          </a:bodyPr>
          <a:lstStyle/>
          <a:p>
            <a:pPr eaLnBrk="1" hangingPunct="1"/>
            <a:r>
              <a:rPr lang="en-US" b="1" dirty="0" smtClean="0"/>
              <a:t>Admission in conformity with the laws and regulations</a:t>
            </a:r>
          </a:p>
        </p:txBody>
      </p:sp>
      <p:sp>
        <p:nvSpPr>
          <p:cNvPr id="44036" name="Rectangle 3"/>
          <p:cNvSpPr>
            <a:spLocks noGrp="1" noChangeArrowheads="1"/>
          </p:cNvSpPr>
          <p:nvPr>
            <p:ph type="body" idx="1"/>
          </p:nvPr>
        </p:nvSpPr>
        <p:spPr>
          <a:xfrm>
            <a:off x="0" y="1371600"/>
            <a:ext cx="9144000" cy="5105400"/>
          </a:xfrm>
        </p:spPr>
        <p:txBody>
          <a:bodyPr>
            <a:normAutofit lnSpcReduction="10000"/>
          </a:bodyPr>
          <a:lstStyle/>
          <a:p>
            <a:pPr eaLnBrk="1" hangingPunct="1">
              <a:lnSpc>
                <a:spcPct val="80000"/>
              </a:lnSpc>
            </a:pPr>
            <a:r>
              <a:rPr lang="en-US" sz="2400" i="1" dirty="0" err="1" smtClean="0"/>
              <a:t>Inceysa</a:t>
            </a:r>
            <a:r>
              <a:rPr lang="en-US" sz="2400" i="1" dirty="0" smtClean="0"/>
              <a:t> V. Republic of El Salvador</a:t>
            </a:r>
            <a:r>
              <a:rPr lang="en-US" sz="2400" dirty="0" smtClean="0"/>
              <a:t> (6August 2006, ICSID ARB/0326)</a:t>
            </a:r>
          </a:p>
          <a:p>
            <a:pPr eaLnBrk="1" hangingPunct="1">
              <a:lnSpc>
                <a:spcPct val="80000"/>
              </a:lnSpc>
            </a:pPr>
            <a:r>
              <a:rPr lang="en-US" sz="2400" dirty="0" smtClean="0"/>
              <a:t> </a:t>
            </a:r>
          </a:p>
          <a:p>
            <a:pPr eaLnBrk="1" hangingPunct="1">
              <a:lnSpc>
                <a:spcPct val="80000"/>
              </a:lnSpc>
            </a:pPr>
            <a:r>
              <a:rPr lang="en-US" sz="2400" dirty="0" err="1" smtClean="0"/>
              <a:t>Inceysa</a:t>
            </a:r>
            <a:r>
              <a:rPr lang="en-US" sz="2400" dirty="0" smtClean="0"/>
              <a:t> argued that denial of exclusivity was an expropriation of its rights under the contract and violated El Salvador-Spain BIT</a:t>
            </a:r>
          </a:p>
          <a:p>
            <a:pPr eaLnBrk="1" hangingPunct="1">
              <a:lnSpc>
                <a:spcPct val="80000"/>
              </a:lnSpc>
            </a:pPr>
            <a:endParaRPr lang="en-US" sz="1400" dirty="0" smtClean="0"/>
          </a:p>
          <a:p>
            <a:pPr algn="just" eaLnBrk="1" hangingPunct="1">
              <a:lnSpc>
                <a:spcPct val="80000"/>
              </a:lnSpc>
            </a:pPr>
            <a:r>
              <a:rPr lang="en-US" sz="2400" dirty="0" smtClean="0"/>
              <a:t>Tribunal found that </a:t>
            </a:r>
            <a:r>
              <a:rPr lang="en-US" sz="2400" dirty="0" err="1" smtClean="0"/>
              <a:t>Inceysa</a:t>
            </a:r>
            <a:r>
              <a:rPr lang="en-US" sz="2400" dirty="0" smtClean="0"/>
              <a:t> had made false representations to secure the contract</a:t>
            </a:r>
          </a:p>
          <a:p>
            <a:pPr algn="just" eaLnBrk="1" hangingPunct="1">
              <a:lnSpc>
                <a:spcPct val="80000"/>
              </a:lnSpc>
            </a:pPr>
            <a:endParaRPr lang="en-US" sz="1400" dirty="0" smtClean="0"/>
          </a:p>
          <a:p>
            <a:pPr algn="just" eaLnBrk="1" hangingPunct="1">
              <a:lnSpc>
                <a:spcPct val="80000"/>
              </a:lnSpc>
            </a:pPr>
            <a:r>
              <a:rPr lang="en-US" sz="2400" dirty="0" smtClean="0"/>
              <a:t>Thus the investment violated the laws of El Salvador and could not be arbitrated pursuant to the BIT.</a:t>
            </a:r>
          </a:p>
          <a:p>
            <a:pPr algn="just" eaLnBrk="1" hangingPunct="1">
              <a:lnSpc>
                <a:spcPct val="80000"/>
              </a:lnSpc>
            </a:pPr>
            <a:endParaRPr lang="en-US" sz="1400" dirty="0" smtClean="0"/>
          </a:p>
          <a:p>
            <a:pPr eaLnBrk="1" hangingPunct="1">
              <a:lnSpc>
                <a:spcPct val="80000"/>
              </a:lnSpc>
            </a:pPr>
            <a:r>
              <a:rPr lang="en-US" sz="2400" dirty="0" smtClean="0">
                <a:solidFill>
                  <a:schemeClr val="tx2"/>
                </a:solidFill>
              </a:rPr>
              <a:t>CONTRAST: </a:t>
            </a:r>
            <a:r>
              <a:rPr lang="en-CA" sz="2400" i="1" dirty="0" err="1" smtClean="0"/>
              <a:t>Ioannis</a:t>
            </a:r>
            <a:r>
              <a:rPr lang="en-CA" sz="2400" i="1" dirty="0" smtClean="0"/>
              <a:t> </a:t>
            </a:r>
            <a:r>
              <a:rPr lang="en-CA" sz="2400" i="1" dirty="0" err="1" smtClean="0"/>
              <a:t>Kardassopoulos</a:t>
            </a:r>
            <a:r>
              <a:rPr lang="en-CA" sz="2400" i="1" dirty="0" smtClean="0"/>
              <a:t> v. Georgia </a:t>
            </a:r>
            <a:r>
              <a:rPr lang="en-CA" sz="2400" dirty="0" smtClean="0"/>
              <a:t>(</a:t>
            </a:r>
            <a:r>
              <a:rPr lang="en-US" sz="2400" dirty="0" smtClean="0"/>
              <a:t>6 July 2007, ICSID Case No. ARB/05/18)</a:t>
            </a:r>
          </a:p>
          <a:p>
            <a:pPr eaLnBrk="1" hangingPunct="1">
              <a:lnSpc>
                <a:spcPct val="80000"/>
              </a:lnSpc>
            </a:pPr>
            <a:endParaRPr lang="en-US" sz="1400" dirty="0" smtClean="0"/>
          </a:p>
          <a:p>
            <a:pPr lvl="1" eaLnBrk="1" hangingPunct="1">
              <a:lnSpc>
                <a:spcPct val="80000"/>
              </a:lnSpc>
            </a:pPr>
            <a:r>
              <a:rPr lang="en-US" sz="2400" dirty="0" smtClean="0"/>
              <a:t>Where it was the </a:t>
            </a:r>
            <a:r>
              <a:rPr lang="en-US" sz="2400" i="1" dirty="0" smtClean="0"/>
              <a:t>host state’s own actions</a:t>
            </a:r>
            <a:r>
              <a:rPr lang="en-US" sz="2400" dirty="0" smtClean="0"/>
              <a:t> that may have rendered the agreement illegal, the investment does not lose protection under the BIT.</a:t>
            </a:r>
          </a:p>
        </p:txBody>
      </p:sp>
    </p:spTree>
    <p:extLst>
      <p:ext uri="{BB962C8B-B14F-4D97-AF65-F5344CB8AC3E}">
        <p14:creationId xmlns:p14="http://schemas.microsoft.com/office/powerpoint/2010/main" val="1369768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C869299-A753-4AA7-A03C-ED747429A9E3}" type="slidenum">
              <a:rPr lang="en-US" sz="1400">
                <a:solidFill>
                  <a:schemeClr val="bg1"/>
                </a:solidFill>
              </a:rPr>
              <a:pPr eaLnBrk="1" hangingPunct="1"/>
              <a:t>44</a:t>
            </a:fld>
            <a:endParaRPr lang="en-US" sz="1400">
              <a:solidFill>
                <a:schemeClr val="bg1"/>
              </a:solidFill>
            </a:endParaRPr>
          </a:p>
        </p:txBody>
      </p:sp>
      <p:sp>
        <p:nvSpPr>
          <p:cNvPr id="45059" name="Rectangle 2"/>
          <p:cNvSpPr>
            <a:spLocks noGrp="1" noChangeArrowheads="1"/>
          </p:cNvSpPr>
          <p:nvPr>
            <p:ph type="title"/>
          </p:nvPr>
        </p:nvSpPr>
        <p:spPr>
          <a:xfrm>
            <a:off x="0" y="457200"/>
            <a:ext cx="9144000" cy="606425"/>
          </a:xfrm>
        </p:spPr>
        <p:txBody>
          <a:bodyPr>
            <a:normAutofit fontScale="90000"/>
          </a:bodyPr>
          <a:lstStyle/>
          <a:p>
            <a:pPr eaLnBrk="1" hangingPunct="1"/>
            <a:r>
              <a:rPr lang="en-US" sz="3600" b="1" dirty="0" smtClean="0"/>
              <a:t>Compensation for pre-investment costs</a:t>
            </a:r>
          </a:p>
        </p:txBody>
      </p:sp>
      <p:sp>
        <p:nvSpPr>
          <p:cNvPr id="45060" name="Rectangle 3"/>
          <p:cNvSpPr>
            <a:spLocks noGrp="1" noChangeArrowheads="1"/>
          </p:cNvSpPr>
          <p:nvPr>
            <p:ph type="body" idx="1"/>
          </p:nvPr>
        </p:nvSpPr>
        <p:spPr>
          <a:xfrm>
            <a:off x="539750" y="1700213"/>
            <a:ext cx="8135938" cy="4395787"/>
          </a:xfrm>
        </p:spPr>
        <p:txBody>
          <a:bodyPr/>
          <a:lstStyle/>
          <a:p>
            <a:pPr eaLnBrk="1" hangingPunct="1">
              <a:buFontTx/>
              <a:buNone/>
            </a:pPr>
            <a:r>
              <a:rPr lang="en-US" sz="3600" b="1" i="1" dirty="0" smtClean="0"/>
              <a:t>	</a:t>
            </a:r>
            <a:r>
              <a:rPr lang="en-US" sz="2800" b="1" i="1" dirty="0" err="1" smtClean="0"/>
              <a:t>Mihaly</a:t>
            </a:r>
            <a:r>
              <a:rPr lang="en-US" sz="2800" b="1" i="1" dirty="0" smtClean="0"/>
              <a:t> v. Sri Lanka </a:t>
            </a:r>
            <a:r>
              <a:rPr lang="en-US" sz="2800" dirty="0" smtClean="0"/>
              <a:t>(ICSID case number ARB/00/2, decision 15 March 2002) </a:t>
            </a:r>
          </a:p>
          <a:p>
            <a:pPr eaLnBrk="1" hangingPunct="1">
              <a:buFontTx/>
              <a:buNone/>
            </a:pPr>
            <a:endParaRPr lang="en-US" sz="2800" dirty="0" smtClean="0"/>
          </a:p>
          <a:p>
            <a:pPr eaLnBrk="1" hangingPunct="1"/>
            <a:r>
              <a:rPr lang="en-US" sz="2800" dirty="0" smtClean="0"/>
              <a:t>BOT project. Letter of intent. No formal contract was signed.</a:t>
            </a:r>
          </a:p>
          <a:p>
            <a:pPr eaLnBrk="1" hangingPunct="1"/>
            <a:endParaRPr lang="en-US" sz="2800" dirty="0" smtClean="0"/>
          </a:p>
          <a:p>
            <a:pPr eaLnBrk="1" hangingPunct="1"/>
            <a:r>
              <a:rPr lang="en-US" sz="2800" dirty="0" smtClean="0"/>
              <a:t>Claim for reimbursement of expenditures made pursuing a possible investment…that never happened. No State consent in this case.</a:t>
            </a:r>
          </a:p>
        </p:txBody>
      </p:sp>
    </p:spTree>
    <p:extLst>
      <p:ext uri="{BB962C8B-B14F-4D97-AF65-F5344CB8AC3E}">
        <p14:creationId xmlns:p14="http://schemas.microsoft.com/office/powerpoint/2010/main" val="91113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817005-1B56-46C6-A043-0D69FBAA7C5F}" type="slidenum">
              <a:rPr lang="en-US" sz="1400">
                <a:solidFill>
                  <a:schemeClr val="bg1"/>
                </a:solidFill>
              </a:rPr>
              <a:pPr eaLnBrk="1" hangingPunct="1"/>
              <a:t>45</a:t>
            </a:fld>
            <a:endParaRPr lang="en-US" sz="1400">
              <a:solidFill>
                <a:schemeClr val="bg1"/>
              </a:solidFill>
            </a:endParaRPr>
          </a:p>
        </p:txBody>
      </p:sp>
      <p:sp>
        <p:nvSpPr>
          <p:cNvPr id="46083" name="Rectangle 2"/>
          <p:cNvSpPr>
            <a:spLocks noGrp="1" noChangeArrowheads="1"/>
          </p:cNvSpPr>
          <p:nvPr>
            <p:ph type="body" idx="1"/>
          </p:nvPr>
        </p:nvSpPr>
        <p:spPr>
          <a:xfrm>
            <a:off x="323850" y="1341438"/>
            <a:ext cx="8686800" cy="4530725"/>
          </a:xfrm>
        </p:spPr>
        <p:txBody>
          <a:bodyPr>
            <a:normAutofit fontScale="92500" lnSpcReduction="10000"/>
          </a:bodyPr>
          <a:lstStyle/>
          <a:p>
            <a:pPr eaLnBrk="1" hangingPunct="1">
              <a:buFontTx/>
              <a:buNone/>
            </a:pPr>
            <a:r>
              <a:rPr lang="en-US" b="1" i="1" smtClean="0"/>
              <a:t>	</a:t>
            </a:r>
            <a:r>
              <a:rPr lang="en-US" sz="2800" b="1" i="1" smtClean="0"/>
              <a:t>Zhinvali Development Limited v. Georgia</a:t>
            </a:r>
            <a:r>
              <a:rPr lang="en-US" sz="2800" i="1" smtClean="0"/>
              <a:t/>
            </a:r>
            <a:br>
              <a:rPr lang="en-US" sz="2800" i="1" smtClean="0"/>
            </a:br>
            <a:r>
              <a:rPr lang="en-US" sz="2800" smtClean="0"/>
              <a:t>(ICSID N°Case No. ARB/00/1)</a:t>
            </a:r>
          </a:p>
          <a:p>
            <a:pPr eaLnBrk="1" hangingPunct="1">
              <a:buFontTx/>
              <a:buNone/>
            </a:pPr>
            <a:endParaRPr lang="en-US" sz="1400" smtClean="0"/>
          </a:p>
          <a:p>
            <a:pPr eaLnBrk="1" hangingPunct="1"/>
            <a:r>
              <a:rPr lang="en-US" sz="2800" smtClean="0"/>
              <a:t>Rehabilitation of a hydro-electric power plant in Georgia. Pressure from international financial institutions for transparent bidding process.</a:t>
            </a:r>
          </a:p>
          <a:p>
            <a:pPr eaLnBrk="1" hangingPunct="1"/>
            <a:endParaRPr lang="en-US" sz="1400" smtClean="0"/>
          </a:p>
          <a:p>
            <a:pPr eaLnBrk="1" hangingPunct="1"/>
            <a:r>
              <a:rPr lang="en-US" sz="2800" smtClean="0"/>
              <a:t>Expenses such as feasibility studies, consultancy costs, travel expenses, legal fees, lost profit.</a:t>
            </a:r>
          </a:p>
          <a:p>
            <a:pPr eaLnBrk="1" hangingPunct="1"/>
            <a:endParaRPr lang="en-US" sz="1400" smtClean="0"/>
          </a:p>
          <a:p>
            <a:pPr eaLnBrk="1" hangingPunct="1"/>
            <a:r>
              <a:rPr lang="en-US" sz="2800" smtClean="0"/>
              <a:t>Definition of investment in the 1996 Georgia investment law and compliance with art. 25 of ICSID Convention. </a:t>
            </a:r>
          </a:p>
        </p:txBody>
      </p:sp>
      <p:sp>
        <p:nvSpPr>
          <p:cNvPr id="46084" name="Rectangle 3"/>
          <p:cNvSpPr>
            <a:spLocks noGrp="1" noChangeArrowheads="1"/>
          </p:cNvSpPr>
          <p:nvPr>
            <p:ph type="title"/>
          </p:nvPr>
        </p:nvSpPr>
        <p:spPr>
          <a:xfrm>
            <a:off x="0" y="304800"/>
            <a:ext cx="9144000" cy="1112838"/>
          </a:xfrm>
          <a:noFill/>
        </p:spPr>
        <p:txBody>
          <a:bodyPr anchorCtr="1"/>
          <a:lstStyle/>
          <a:p>
            <a:pPr eaLnBrk="1" hangingPunct="1"/>
            <a:r>
              <a:rPr lang="en-US" sz="3600" b="1" dirty="0" smtClean="0"/>
              <a:t>Compensation for pre-investment costs</a:t>
            </a:r>
          </a:p>
        </p:txBody>
      </p:sp>
    </p:spTree>
    <p:extLst>
      <p:ext uri="{BB962C8B-B14F-4D97-AF65-F5344CB8AC3E}">
        <p14:creationId xmlns:p14="http://schemas.microsoft.com/office/powerpoint/2010/main" val="455582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FC0891-0F28-4B3C-A2C0-A53C5B1BFB89}" type="slidenum">
              <a:rPr lang="en-US" sz="1400">
                <a:solidFill>
                  <a:schemeClr val="bg1"/>
                </a:solidFill>
              </a:rPr>
              <a:pPr eaLnBrk="1" hangingPunct="1"/>
              <a:t>46</a:t>
            </a:fld>
            <a:endParaRPr lang="en-US" sz="1400">
              <a:solidFill>
                <a:schemeClr val="bg1"/>
              </a:solidFill>
            </a:endParaRPr>
          </a:p>
        </p:txBody>
      </p:sp>
      <p:sp>
        <p:nvSpPr>
          <p:cNvPr id="47107" name="Rectangle 2"/>
          <p:cNvSpPr>
            <a:spLocks noGrp="1" noChangeArrowheads="1"/>
          </p:cNvSpPr>
          <p:nvPr>
            <p:ph type="title"/>
          </p:nvPr>
        </p:nvSpPr>
        <p:spPr>
          <a:xfrm>
            <a:off x="0" y="381000"/>
            <a:ext cx="9144000" cy="606425"/>
          </a:xfrm>
        </p:spPr>
        <p:txBody>
          <a:bodyPr>
            <a:normAutofit fontScale="90000"/>
          </a:bodyPr>
          <a:lstStyle/>
          <a:p>
            <a:pPr eaLnBrk="1" hangingPunct="1"/>
            <a:r>
              <a:rPr lang="en-US" sz="3600" b="1" dirty="0" smtClean="0"/>
              <a:t>Compensation for pre-investment costs</a:t>
            </a:r>
            <a:endParaRPr lang="en-GB" sz="3600" b="1" dirty="0" smtClean="0"/>
          </a:p>
        </p:txBody>
      </p:sp>
      <p:sp>
        <p:nvSpPr>
          <p:cNvPr id="47108" name="Rectangle 3"/>
          <p:cNvSpPr>
            <a:spLocks noGrp="1" noChangeArrowheads="1"/>
          </p:cNvSpPr>
          <p:nvPr>
            <p:ph type="body" idx="1"/>
          </p:nvPr>
        </p:nvSpPr>
        <p:spPr>
          <a:xfrm>
            <a:off x="323850" y="1557338"/>
            <a:ext cx="8534400" cy="5068887"/>
          </a:xfrm>
        </p:spPr>
        <p:txBody>
          <a:bodyPr/>
          <a:lstStyle/>
          <a:p>
            <a:pPr eaLnBrk="1" hangingPunct="1">
              <a:lnSpc>
                <a:spcPct val="90000"/>
              </a:lnSpc>
              <a:buFontTx/>
              <a:buNone/>
            </a:pPr>
            <a:r>
              <a:rPr lang="en-GB" sz="2800" i="1" dirty="0" smtClean="0"/>
              <a:t>	Willy Nagel vs. Czech Republic</a:t>
            </a:r>
            <a:r>
              <a:rPr lang="en-GB" sz="2800" dirty="0" smtClean="0"/>
              <a:t> (SCC. Case 049/2002)</a:t>
            </a:r>
          </a:p>
          <a:p>
            <a:pPr eaLnBrk="1" hangingPunct="1">
              <a:lnSpc>
                <a:spcPct val="90000"/>
              </a:lnSpc>
              <a:buFontTx/>
              <a:buNone/>
            </a:pPr>
            <a:endParaRPr lang="en-GB" sz="1200" dirty="0" smtClean="0"/>
          </a:p>
          <a:p>
            <a:pPr eaLnBrk="1" hangingPunct="1">
              <a:lnSpc>
                <a:spcPct val="90000"/>
              </a:lnSpc>
            </a:pPr>
            <a:r>
              <a:rPr lang="en-GB" sz="2800" dirty="0" smtClean="0"/>
              <a:t>Cooperation agreement between </a:t>
            </a:r>
            <a:r>
              <a:rPr lang="en-GB" sz="2800" dirty="0" err="1" smtClean="0"/>
              <a:t>Mr.</a:t>
            </a:r>
            <a:r>
              <a:rPr lang="en-GB" sz="2800" dirty="0" smtClean="0"/>
              <a:t> Nagel (GB) and the national telecommunications agency</a:t>
            </a:r>
          </a:p>
          <a:p>
            <a:pPr eaLnBrk="1" hangingPunct="1">
              <a:lnSpc>
                <a:spcPct val="90000"/>
              </a:lnSpc>
            </a:pPr>
            <a:endParaRPr lang="en-GB" sz="1200" dirty="0" smtClean="0"/>
          </a:p>
          <a:p>
            <a:pPr eaLnBrk="1" hangingPunct="1">
              <a:lnSpc>
                <a:spcPct val="90000"/>
              </a:lnSpc>
            </a:pPr>
            <a:r>
              <a:rPr lang="en-GB" sz="2800" dirty="0" smtClean="0"/>
              <a:t>Consortium for licences for telephone mobile operators. Not awarded. </a:t>
            </a:r>
          </a:p>
          <a:p>
            <a:pPr eaLnBrk="1" hangingPunct="1">
              <a:lnSpc>
                <a:spcPct val="90000"/>
              </a:lnSpc>
            </a:pPr>
            <a:endParaRPr lang="en-GB" sz="1200" dirty="0" smtClean="0"/>
          </a:p>
          <a:p>
            <a:pPr eaLnBrk="1" hangingPunct="1">
              <a:lnSpc>
                <a:spcPct val="90000"/>
              </a:lnSpc>
            </a:pPr>
            <a:r>
              <a:rPr lang="en-GB" sz="2800" dirty="0" smtClean="0"/>
              <a:t>Deprived by the Czech </a:t>
            </a:r>
            <a:r>
              <a:rPr lang="en-GB" sz="2800" dirty="0" err="1" smtClean="0"/>
              <a:t>Govt</a:t>
            </a:r>
            <a:r>
              <a:rPr lang="en-GB" sz="2800" dirty="0" smtClean="0"/>
              <a:t> of rights under the cooperation agreement: “claims to money or to any performance under contract having a financial value” </a:t>
            </a:r>
            <a:r>
              <a:rPr lang="en-GB" sz="2800" b="1" dirty="0" smtClean="0"/>
              <a:t>= </a:t>
            </a:r>
            <a:r>
              <a:rPr lang="en-GB" sz="2800" dirty="0" smtClean="0"/>
              <a:t>Investment</a:t>
            </a:r>
          </a:p>
        </p:txBody>
      </p:sp>
    </p:spTree>
    <p:extLst>
      <p:ext uri="{BB962C8B-B14F-4D97-AF65-F5344CB8AC3E}">
        <p14:creationId xmlns:p14="http://schemas.microsoft.com/office/powerpoint/2010/main" val="150894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E24863-1070-4A5E-9E3F-B1FA75F7C575}" type="slidenum">
              <a:rPr lang="en-US" sz="1400">
                <a:solidFill>
                  <a:schemeClr val="bg1"/>
                </a:solidFill>
              </a:rPr>
              <a:pPr eaLnBrk="1" hangingPunct="1"/>
              <a:t>47</a:t>
            </a:fld>
            <a:endParaRPr lang="en-US" sz="1400">
              <a:solidFill>
                <a:schemeClr val="bg1"/>
              </a:solidFill>
            </a:endParaRPr>
          </a:p>
        </p:txBody>
      </p:sp>
      <p:sp>
        <p:nvSpPr>
          <p:cNvPr id="48131" name="Rectangle 2"/>
          <p:cNvSpPr>
            <a:spLocks noGrp="1" noChangeArrowheads="1"/>
          </p:cNvSpPr>
          <p:nvPr>
            <p:ph type="title"/>
          </p:nvPr>
        </p:nvSpPr>
        <p:spPr>
          <a:xfrm>
            <a:off x="611188" y="692150"/>
            <a:ext cx="7772400" cy="608013"/>
          </a:xfrm>
        </p:spPr>
        <p:txBody>
          <a:bodyPr>
            <a:normAutofit fontScale="90000"/>
          </a:bodyPr>
          <a:lstStyle/>
          <a:p>
            <a:pPr eaLnBrk="1" hangingPunct="1"/>
            <a:r>
              <a:rPr lang="en-GB" sz="4000" b="1" i="1" dirty="0" smtClean="0"/>
              <a:t>William Nagel v. Czech Republic</a:t>
            </a:r>
            <a:r>
              <a:rPr lang="fr-CH" sz="3600" b="1" dirty="0" smtClean="0"/>
              <a:t> </a:t>
            </a:r>
            <a:r>
              <a:rPr lang="fr-CH" sz="3600" dirty="0" smtClean="0"/>
              <a:t>(</a:t>
            </a:r>
            <a:r>
              <a:rPr lang="fr-CH" sz="3600" dirty="0" err="1" smtClean="0"/>
              <a:t>cont’d</a:t>
            </a:r>
            <a:r>
              <a:rPr lang="fr-CH" sz="3600" dirty="0" smtClean="0"/>
              <a:t>)</a:t>
            </a:r>
            <a:endParaRPr lang="en-GB" sz="3600" dirty="0" smtClean="0"/>
          </a:p>
        </p:txBody>
      </p:sp>
      <p:sp>
        <p:nvSpPr>
          <p:cNvPr id="48132" name="Rectangle 3"/>
          <p:cNvSpPr>
            <a:spLocks noGrp="1" noChangeArrowheads="1"/>
          </p:cNvSpPr>
          <p:nvPr>
            <p:ph type="body" idx="1"/>
          </p:nvPr>
        </p:nvSpPr>
        <p:spPr>
          <a:xfrm>
            <a:off x="457200" y="1828800"/>
            <a:ext cx="8229600" cy="4530725"/>
          </a:xfrm>
        </p:spPr>
        <p:txBody>
          <a:bodyPr/>
          <a:lstStyle/>
          <a:p>
            <a:pPr eaLnBrk="1" hangingPunct="1">
              <a:lnSpc>
                <a:spcPct val="90000"/>
              </a:lnSpc>
              <a:buFontTx/>
              <a:buNone/>
            </a:pPr>
            <a:r>
              <a:rPr lang="en-GB" dirty="0" smtClean="0"/>
              <a:t>Tribunal: “Financial value” requires two basic features:</a:t>
            </a:r>
          </a:p>
          <a:p>
            <a:pPr eaLnBrk="1" hangingPunct="1">
              <a:lnSpc>
                <a:spcPct val="90000"/>
              </a:lnSpc>
            </a:pPr>
            <a:endParaRPr lang="en-GB" sz="1400" dirty="0" smtClean="0"/>
          </a:p>
          <a:p>
            <a:pPr eaLnBrk="1" hangingPunct="1">
              <a:lnSpc>
                <a:spcPct val="90000"/>
              </a:lnSpc>
            </a:pPr>
            <a:r>
              <a:rPr lang="en-GB" dirty="0" smtClean="0"/>
              <a:t>Value has to be real, not just potential; &amp;</a:t>
            </a:r>
          </a:p>
          <a:p>
            <a:pPr eaLnBrk="1" hangingPunct="1">
              <a:lnSpc>
                <a:spcPct val="90000"/>
              </a:lnSpc>
            </a:pPr>
            <a:endParaRPr lang="en-GB" sz="1400" dirty="0" smtClean="0"/>
          </a:p>
          <a:p>
            <a:pPr eaLnBrk="1" hangingPunct="1">
              <a:lnSpc>
                <a:spcPct val="90000"/>
              </a:lnSpc>
            </a:pPr>
            <a:r>
              <a:rPr lang="en-GB" dirty="0" smtClean="0"/>
              <a:t>Concept of financial value has to be interpreted in accordance with domestic laws.</a:t>
            </a:r>
          </a:p>
          <a:p>
            <a:pPr eaLnBrk="1" hangingPunct="1">
              <a:lnSpc>
                <a:spcPct val="90000"/>
              </a:lnSpc>
            </a:pPr>
            <a:endParaRPr lang="en-GB" sz="1400" dirty="0" smtClean="0"/>
          </a:p>
          <a:p>
            <a:pPr eaLnBrk="1" hangingPunct="1">
              <a:lnSpc>
                <a:spcPct val="90000"/>
              </a:lnSpc>
              <a:buFontTx/>
              <a:buNone/>
            </a:pPr>
            <a:r>
              <a:rPr lang="en-GB" dirty="0" smtClean="0"/>
              <a:t>Rights derived from cooperation agreement did not have financial value: no investment.</a:t>
            </a:r>
          </a:p>
        </p:txBody>
      </p:sp>
    </p:spTree>
    <p:extLst>
      <p:ext uri="{BB962C8B-B14F-4D97-AF65-F5344CB8AC3E}">
        <p14:creationId xmlns:p14="http://schemas.microsoft.com/office/powerpoint/2010/main" val="310616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E2FA98-3183-4FED-88FB-8D19E0357A76}" type="slidenum">
              <a:rPr lang="en-US" sz="1400">
                <a:solidFill>
                  <a:schemeClr val="bg1"/>
                </a:solidFill>
              </a:rPr>
              <a:pPr eaLnBrk="1" hangingPunct="1"/>
              <a:t>48</a:t>
            </a:fld>
            <a:endParaRPr lang="en-US" sz="1400">
              <a:solidFill>
                <a:schemeClr val="bg1"/>
              </a:solidFill>
            </a:endParaRPr>
          </a:p>
        </p:txBody>
      </p:sp>
      <p:sp>
        <p:nvSpPr>
          <p:cNvPr id="49155" name="Rectangle 2"/>
          <p:cNvSpPr>
            <a:spLocks noGrp="1" noChangeArrowheads="1"/>
          </p:cNvSpPr>
          <p:nvPr>
            <p:ph type="title"/>
          </p:nvPr>
        </p:nvSpPr>
        <p:spPr>
          <a:xfrm>
            <a:off x="533400" y="228600"/>
            <a:ext cx="8229600" cy="606425"/>
          </a:xfrm>
        </p:spPr>
        <p:txBody>
          <a:bodyPr>
            <a:normAutofit fontScale="90000"/>
          </a:bodyPr>
          <a:lstStyle/>
          <a:p>
            <a:pPr eaLnBrk="1" hangingPunct="1"/>
            <a:r>
              <a:rPr lang="en-GB" dirty="0" smtClean="0">
                <a:solidFill>
                  <a:schemeClr val="accent1"/>
                </a:solidFill>
              </a:rPr>
              <a:t>     </a:t>
            </a:r>
            <a:r>
              <a:rPr lang="en-GB" sz="4000" b="1" dirty="0" smtClean="0"/>
              <a:t>Recent cases: conclusions?</a:t>
            </a:r>
          </a:p>
        </p:txBody>
      </p:sp>
      <p:sp>
        <p:nvSpPr>
          <p:cNvPr id="49156" name="Rectangle 3"/>
          <p:cNvSpPr>
            <a:spLocks noGrp="1" noChangeArrowheads="1"/>
          </p:cNvSpPr>
          <p:nvPr>
            <p:ph type="body" idx="1"/>
          </p:nvPr>
        </p:nvSpPr>
        <p:spPr>
          <a:xfrm>
            <a:off x="304800" y="990600"/>
            <a:ext cx="8839200" cy="5638800"/>
          </a:xfrm>
        </p:spPr>
        <p:txBody>
          <a:bodyPr/>
          <a:lstStyle/>
          <a:p>
            <a:pPr eaLnBrk="1" hangingPunct="1">
              <a:lnSpc>
                <a:spcPct val="90000"/>
              </a:lnSpc>
            </a:pPr>
            <a:r>
              <a:rPr lang="en-GB" dirty="0" smtClean="0"/>
              <a:t>Admission by the host State in accordance with its laws and regulations deserves further attention. Not a definitional issue but a validity issue. </a:t>
            </a:r>
          </a:p>
          <a:p>
            <a:pPr eaLnBrk="1" hangingPunct="1">
              <a:lnSpc>
                <a:spcPct val="90000"/>
              </a:lnSpc>
            </a:pPr>
            <a:endParaRPr lang="en-GB" sz="1600" dirty="0" smtClean="0"/>
          </a:p>
          <a:p>
            <a:pPr eaLnBrk="1" hangingPunct="1">
              <a:lnSpc>
                <a:spcPct val="90000"/>
              </a:lnSpc>
            </a:pPr>
            <a:r>
              <a:rPr lang="en-GB" dirty="0" smtClean="0"/>
              <a:t>Analysis in relation to the purpose of a BIT: not meant to protect unlawful investments.</a:t>
            </a:r>
          </a:p>
          <a:p>
            <a:pPr eaLnBrk="1" hangingPunct="1">
              <a:lnSpc>
                <a:spcPct val="90000"/>
              </a:lnSpc>
            </a:pPr>
            <a:endParaRPr lang="en-GB" sz="1600" dirty="0" smtClean="0"/>
          </a:p>
          <a:p>
            <a:pPr eaLnBrk="1" hangingPunct="1">
              <a:lnSpc>
                <a:spcPct val="90000"/>
              </a:lnSpc>
            </a:pPr>
            <a:r>
              <a:rPr lang="en-GB" dirty="0" smtClean="0"/>
              <a:t>Not many cases addressing pre-establishment rights.</a:t>
            </a:r>
          </a:p>
          <a:p>
            <a:pPr eaLnBrk="1" hangingPunct="1">
              <a:lnSpc>
                <a:spcPct val="90000"/>
              </a:lnSpc>
            </a:pPr>
            <a:endParaRPr lang="en-GB" sz="1600" dirty="0" smtClean="0"/>
          </a:p>
          <a:p>
            <a:pPr eaLnBrk="1" hangingPunct="1">
              <a:lnSpc>
                <a:spcPct val="90000"/>
              </a:lnSpc>
            </a:pPr>
            <a:r>
              <a:rPr lang="en-GB" dirty="0" smtClean="0"/>
              <a:t>Tribunals reluctant to consider pre-establishment expenditures as an ‘investment’ under the ICSID Convention.</a:t>
            </a:r>
          </a:p>
        </p:txBody>
      </p:sp>
    </p:spTree>
    <p:extLst>
      <p:ext uri="{BB962C8B-B14F-4D97-AF65-F5344CB8AC3E}">
        <p14:creationId xmlns:p14="http://schemas.microsoft.com/office/powerpoint/2010/main" val="19296327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p:txBody>
          <a:bodyPr/>
          <a:lstStyle/>
          <a:p>
            <a:pPr eaLnBrk="1" hangingPunct="1"/>
            <a:r>
              <a:rPr lang="en-US" dirty="0" smtClean="0"/>
              <a:t>MODULE 5 - TREATMENT</a:t>
            </a:r>
          </a:p>
        </p:txBody>
      </p:sp>
      <p:sp>
        <p:nvSpPr>
          <p:cNvPr id="2" name="Subtitle 1"/>
          <p:cNvSpPr>
            <a:spLocks noGrp="1"/>
          </p:cNvSpPr>
          <p:nvPr>
            <p:ph type="subTitle" idx="1"/>
          </p:nvPr>
        </p:nvSpPr>
        <p:spPr/>
        <p:txBody>
          <a:bodyPr/>
          <a:lstStyle/>
          <a:p>
            <a:r>
              <a:rPr lang="en-US" dirty="0" smtClean="0"/>
              <a:t> I – NATIONAL TREATMENT</a:t>
            </a:r>
            <a:endParaRPr lang="en-US" dirty="0"/>
          </a:p>
        </p:txBody>
      </p:sp>
      <p:sp>
        <p:nvSpPr>
          <p:cNvPr id="307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65D41F-FC3B-41A9-AF11-A25B8C680844}" type="slidenum">
              <a:rPr lang="en-US" sz="1400">
                <a:solidFill>
                  <a:schemeClr val="bg1"/>
                </a:solidFill>
              </a:rPr>
              <a:pPr eaLnBrk="1" hangingPunct="1"/>
              <a:t>49</a:t>
            </a:fld>
            <a:endParaRPr lang="en-US" sz="1400">
              <a:solidFill>
                <a:schemeClr val="bg1"/>
              </a:solidFill>
            </a:endParaRPr>
          </a:p>
        </p:txBody>
      </p:sp>
    </p:spTree>
    <p:extLst>
      <p:ext uri="{BB962C8B-B14F-4D97-AF65-F5344CB8AC3E}">
        <p14:creationId xmlns:p14="http://schemas.microsoft.com/office/powerpoint/2010/main" val="422368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18E1A1-EBB9-44F5-9AA1-B83AAC7717B4}" type="slidenum">
              <a:rPr lang="en-US" sz="1400">
                <a:solidFill>
                  <a:schemeClr val="bg1"/>
                </a:solidFill>
              </a:rPr>
              <a:pPr eaLnBrk="1" hangingPunct="1"/>
              <a:t>5</a:t>
            </a:fld>
            <a:endParaRPr lang="en-US" sz="1400">
              <a:solidFill>
                <a:schemeClr val="bg1"/>
              </a:solidFill>
            </a:endParaRPr>
          </a:p>
        </p:txBody>
      </p:sp>
      <p:sp>
        <p:nvSpPr>
          <p:cNvPr id="5123" name="Rectangle 2"/>
          <p:cNvSpPr>
            <a:spLocks noGrp="1" noChangeArrowheads="1"/>
          </p:cNvSpPr>
          <p:nvPr>
            <p:ph type="title"/>
          </p:nvPr>
        </p:nvSpPr>
        <p:spPr>
          <a:xfrm>
            <a:off x="611188" y="692150"/>
            <a:ext cx="7772400" cy="560388"/>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pPr eaLnBrk="1" hangingPunct="1"/>
            <a:r>
              <a:rPr lang="en-US" sz="4000" b="1" dirty="0" smtClean="0"/>
              <a:t>DEFINITIONS</a:t>
            </a:r>
            <a:endParaRPr lang="en-GB" sz="4000" b="1" dirty="0" smtClean="0"/>
          </a:p>
        </p:txBody>
      </p:sp>
      <p:sp>
        <p:nvSpPr>
          <p:cNvPr id="5124" name="Rectangle 3"/>
          <p:cNvSpPr>
            <a:spLocks noGrp="1" noChangeArrowheads="1"/>
          </p:cNvSpPr>
          <p:nvPr>
            <p:ph type="body" idx="1"/>
          </p:nvPr>
        </p:nvSpPr>
        <p:spPr>
          <a:xfrm>
            <a:off x="685800" y="2060575"/>
            <a:ext cx="7772400" cy="4035425"/>
          </a:xfrm>
        </p:spPr>
        <p:txBody>
          <a:bodyPr/>
          <a:lstStyle/>
          <a:p>
            <a:pPr eaLnBrk="1" hangingPunct="1">
              <a:buFont typeface="Wingdings" pitchFamily="2" charset="2"/>
              <a:buChar char="Ø"/>
            </a:pPr>
            <a:r>
              <a:rPr lang="en-US" sz="2800" b="1" dirty="0" smtClean="0">
                <a:cs typeface="Times New Roman" pitchFamily="18" charset="0"/>
              </a:rPr>
              <a:t>Definition of ‘investment’</a:t>
            </a:r>
          </a:p>
          <a:p>
            <a:pPr eaLnBrk="1" hangingPunct="1">
              <a:buFont typeface="Wingdings" pitchFamily="2" charset="2"/>
              <a:buChar char="Ø"/>
            </a:pPr>
            <a:r>
              <a:rPr lang="en-US" sz="2800" b="1" dirty="0" smtClean="0">
                <a:cs typeface="Times New Roman" pitchFamily="18" charset="0"/>
              </a:rPr>
              <a:t>Definition of ‘investor’</a:t>
            </a:r>
          </a:p>
          <a:p>
            <a:pPr eaLnBrk="1" hangingPunct="1">
              <a:buFont typeface="Wingdings" pitchFamily="2" charset="2"/>
              <a:buChar char="Ø"/>
            </a:pPr>
            <a:r>
              <a:rPr lang="en-US" sz="2800" b="1" dirty="0" smtClean="0">
                <a:cs typeface="Times New Roman" pitchFamily="18" charset="0"/>
              </a:rPr>
              <a:t>Link investment of an investor: ownership and control</a:t>
            </a:r>
          </a:p>
          <a:p>
            <a:pPr eaLnBrk="1" hangingPunct="1">
              <a:buFont typeface="Wingdings" pitchFamily="2" charset="2"/>
              <a:buChar char="Ø"/>
            </a:pPr>
            <a:r>
              <a:rPr lang="fr-CH" sz="2800" b="1" dirty="0" smtClean="0">
                <a:cs typeface="Times New Roman" pitchFamily="18" charset="0"/>
              </a:rPr>
              <a:t>The </a:t>
            </a:r>
            <a:r>
              <a:rPr lang="fr-CH" sz="2800" b="1" dirty="0" err="1" smtClean="0">
                <a:cs typeface="Times New Roman" pitchFamily="18" charset="0"/>
              </a:rPr>
              <a:t>laws</a:t>
            </a:r>
            <a:r>
              <a:rPr lang="fr-CH" sz="2800" b="1" dirty="0" smtClean="0">
                <a:cs typeface="Times New Roman" pitchFamily="18" charset="0"/>
              </a:rPr>
              <a:t> and </a:t>
            </a:r>
            <a:r>
              <a:rPr lang="fr-CH" sz="2800" b="1" dirty="0" err="1" smtClean="0">
                <a:cs typeface="Times New Roman" pitchFamily="18" charset="0"/>
              </a:rPr>
              <a:t>regulations</a:t>
            </a:r>
            <a:r>
              <a:rPr lang="fr-CH" sz="2800" b="1" dirty="0" smtClean="0">
                <a:cs typeface="Times New Roman" pitchFamily="18" charset="0"/>
              </a:rPr>
              <a:t> of the host country</a:t>
            </a:r>
            <a:endParaRPr lang="en-US" sz="2800" b="1" dirty="0" smtClean="0">
              <a:cs typeface="Times New Roman" pitchFamily="18" charset="0"/>
            </a:endParaRPr>
          </a:p>
          <a:p>
            <a:pPr eaLnBrk="1" hangingPunct="1">
              <a:buFont typeface="Wingdings" pitchFamily="2" charset="2"/>
              <a:buChar char="Ø"/>
            </a:pPr>
            <a:r>
              <a:rPr lang="en-US" sz="2800" b="1" dirty="0" smtClean="0">
                <a:cs typeface="Times New Roman" pitchFamily="18" charset="0"/>
              </a:rPr>
              <a:t>Definition of ‘territory’</a:t>
            </a:r>
          </a:p>
          <a:p>
            <a:pPr eaLnBrk="1" hangingPunct="1">
              <a:buFont typeface="Wingdings" pitchFamily="2" charset="2"/>
              <a:buChar char="Ø"/>
            </a:pPr>
            <a:r>
              <a:rPr lang="en-US" sz="2800" b="1" dirty="0" smtClean="0">
                <a:cs typeface="Times New Roman" pitchFamily="18" charset="0"/>
              </a:rPr>
              <a:t>Other definitions</a:t>
            </a:r>
          </a:p>
        </p:txBody>
      </p:sp>
    </p:spTree>
    <p:extLst>
      <p:ext uri="{BB962C8B-B14F-4D97-AF65-F5344CB8AC3E}">
        <p14:creationId xmlns:p14="http://schemas.microsoft.com/office/powerpoint/2010/main" val="1934240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ACF315-FA0C-46FD-90C2-FCB92390CC6B}" type="slidenum">
              <a:rPr lang="en-US" sz="1400">
                <a:solidFill>
                  <a:schemeClr val="bg1"/>
                </a:solidFill>
              </a:rPr>
              <a:pPr eaLnBrk="1" hangingPunct="1"/>
              <a:t>50</a:t>
            </a:fld>
            <a:endParaRPr lang="en-US" sz="1400">
              <a:solidFill>
                <a:schemeClr val="bg1"/>
              </a:solidFill>
            </a:endParaRPr>
          </a:p>
        </p:txBody>
      </p:sp>
      <p:sp>
        <p:nvSpPr>
          <p:cNvPr id="50179" name="Rectangle 4"/>
          <p:cNvSpPr>
            <a:spLocks noGrp="1" noChangeArrowheads="1"/>
          </p:cNvSpPr>
          <p:nvPr>
            <p:ph type="ctrTitle"/>
          </p:nvPr>
        </p:nvSpPr>
        <p:spPr>
          <a:xfrm>
            <a:off x="684213" y="2276475"/>
            <a:ext cx="7772400" cy="1470025"/>
          </a:xfrm>
        </p:spPr>
        <p:txBody>
          <a:bodyPr/>
          <a:lstStyle/>
          <a:p>
            <a:pPr eaLnBrk="1" hangingPunct="1"/>
            <a:r>
              <a:rPr lang="en-US" dirty="0" smtClean="0"/>
              <a:t>NATIONAL TREATMENT</a:t>
            </a:r>
          </a:p>
        </p:txBody>
      </p:sp>
    </p:spTree>
    <p:extLst>
      <p:ext uri="{BB962C8B-B14F-4D97-AF65-F5344CB8AC3E}">
        <p14:creationId xmlns:p14="http://schemas.microsoft.com/office/powerpoint/2010/main" val="1513290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1D0342-E764-4914-9638-EDEC24C06E59}" type="slidenum">
              <a:rPr lang="en-US" sz="1400">
                <a:solidFill>
                  <a:schemeClr val="bg1"/>
                </a:solidFill>
              </a:rPr>
              <a:pPr eaLnBrk="1" hangingPunct="1"/>
              <a:t>51</a:t>
            </a:fld>
            <a:endParaRPr lang="en-US" sz="1400">
              <a:solidFill>
                <a:schemeClr val="bg1"/>
              </a:solidFill>
            </a:endParaRPr>
          </a:p>
        </p:txBody>
      </p:sp>
      <p:sp>
        <p:nvSpPr>
          <p:cNvPr id="52227" name="1 Título"/>
          <p:cNvSpPr>
            <a:spLocks noGrp="1"/>
          </p:cNvSpPr>
          <p:nvPr>
            <p:ph type="title" idx="4294967295"/>
          </p:nvPr>
        </p:nvSpPr>
        <p:spPr/>
        <p:txBody>
          <a:bodyPr/>
          <a:lstStyle/>
          <a:p>
            <a:pPr eaLnBrk="1" hangingPunct="1"/>
            <a:r>
              <a:rPr lang="en-US" sz="4000" dirty="0" smtClean="0"/>
              <a:t>Legal conditions</a:t>
            </a:r>
          </a:p>
        </p:txBody>
      </p:sp>
      <p:sp>
        <p:nvSpPr>
          <p:cNvPr id="52228" name="2 Marcador de contenido"/>
          <p:cNvSpPr>
            <a:spLocks noGrp="1"/>
          </p:cNvSpPr>
          <p:nvPr>
            <p:ph idx="4294967295"/>
          </p:nvPr>
        </p:nvSpPr>
        <p:spPr>
          <a:xfrm>
            <a:off x="457200" y="1773238"/>
            <a:ext cx="8229600" cy="4352925"/>
          </a:xfrm>
        </p:spPr>
        <p:txBody>
          <a:bodyPr/>
          <a:lstStyle/>
          <a:p>
            <a:r>
              <a:rPr lang="en-US" sz="2800" b="1" dirty="0" smtClean="0"/>
              <a:t>Relative standard: </a:t>
            </a:r>
            <a:r>
              <a:rPr lang="en-US" sz="2800" dirty="0" smtClean="0"/>
              <a:t>case-by-case comparison </a:t>
            </a:r>
          </a:p>
          <a:p>
            <a:pPr eaLnBrk="1" hangingPunct="1">
              <a:buFontTx/>
              <a:buNone/>
            </a:pPr>
            <a:endParaRPr lang="en-US" sz="2800" dirty="0" smtClean="0"/>
          </a:p>
          <a:p>
            <a:pPr eaLnBrk="1" hangingPunct="1">
              <a:buFont typeface="Wingdings" pitchFamily="2" charset="2"/>
              <a:buChar char="ü"/>
            </a:pPr>
            <a:r>
              <a:rPr lang="en-US" sz="2800" b="1" dirty="0" smtClean="0"/>
              <a:t>Similar objective situations</a:t>
            </a:r>
          </a:p>
          <a:p>
            <a:pPr eaLnBrk="1" hangingPunct="1">
              <a:buFont typeface="Wingdings" pitchFamily="2" charset="2"/>
              <a:buChar char="ü"/>
            </a:pPr>
            <a:endParaRPr lang="en-US" sz="2800" b="1" dirty="0" smtClean="0"/>
          </a:p>
          <a:p>
            <a:pPr eaLnBrk="1" hangingPunct="1">
              <a:buFont typeface="Wingdings" pitchFamily="2" charset="2"/>
              <a:buChar char="ü"/>
            </a:pPr>
            <a:r>
              <a:rPr lang="en-US" sz="2800" b="1" dirty="0" smtClean="0"/>
              <a:t> Discrimination by reason of nationality</a:t>
            </a:r>
          </a:p>
          <a:p>
            <a:pPr eaLnBrk="1" hangingPunct="1">
              <a:buFont typeface="Wingdings" pitchFamily="2" charset="2"/>
              <a:buChar char="ü"/>
            </a:pPr>
            <a:endParaRPr lang="en-US" sz="2800" b="1" dirty="0" smtClean="0"/>
          </a:p>
          <a:p>
            <a:pPr eaLnBrk="1" hangingPunct="1">
              <a:buFont typeface="Wingdings" pitchFamily="2" charset="2"/>
              <a:buChar char="ü"/>
            </a:pPr>
            <a:endParaRPr lang="en-US" sz="2800" b="1" dirty="0" smtClean="0"/>
          </a:p>
          <a:p>
            <a:pPr eaLnBrk="1" hangingPunct="1">
              <a:buFontTx/>
              <a:buNone/>
            </a:pPr>
            <a:endParaRPr lang="en-US" sz="1800" dirty="0" smtClean="0"/>
          </a:p>
          <a:p>
            <a:pPr eaLnBrk="1" hangingPunct="1">
              <a:buFontTx/>
              <a:buNone/>
            </a:pPr>
            <a:endParaRPr lang="en-US" sz="1800" dirty="0" smtClean="0"/>
          </a:p>
          <a:p>
            <a:pPr eaLnBrk="1" hangingPunct="1">
              <a:buFont typeface="Wingdings" pitchFamily="2" charset="2"/>
              <a:buChar char="ü"/>
            </a:pPr>
            <a:endParaRPr lang="en-US" sz="1800" dirty="0" smtClean="0"/>
          </a:p>
        </p:txBody>
      </p:sp>
    </p:spTree>
    <p:extLst>
      <p:ext uri="{BB962C8B-B14F-4D97-AF65-F5344CB8AC3E}">
        <p14:creationId xmlns:p14="http://schemas.microsoft.com/office/powerpoint/2010/main" val="374251405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BF698F-36DA-418E-B020-64F4CD367F51}" type="slidenum">
              <a:rPr lang="en-US" sz="1400">
                <a:solidFill>
                  <a:schemeClr val="bg1"/>
                </a:solidFill>
              </a:rPr>
              <a:pPr eaLnBrk="1" hangingPunct="1"/>
              <a:t>52</a:t>
            </a:fld>
            <a:endParaRPr lang="en-US" sz="1400">
              <a:solidFill>
                <a:schemeClr val="bg1"/>
              </a:solidFill>
            </a:endParaRPr>
          </a:p>
        </p:txBody>
      </p:sp>
      <p:sp>
        <p:nvSpPr>
          <p:cNvPr id="53251" name="1 Título"/>
          <p:cNvSpPr>
            <a:spLocks noGrp="1"/>
          </p:cNvSpPr>
          <p:nvPr>
            <p:ph type="title" idx="4294967295"/>
          </p:nvPr>
        </p:nvSpPr>
        <p:spPr>
          <a:xfrm>
            <a:off x="428625" y="214313"/>
            <a:ext cx="8229600" cy="1143000"/>
          </a:xfrm>
        </p:spPr>
        <p:txBody>
          <a:bodyPr/>
          <a:lstStyle/>
          <a:p>
            <a:pPr eaLnBrk="1" hangingPunct="1"/>
            <a:r>
              <a:rPr lang="es-MX" sz="3600" dirty="0" err="1" smtClean="0"/>
              <a:t>Negotiation</a:t>
            </a:r>
            <a:r>
              <a:rPr lang="es-MX" sz="3600" dirty="0" smtClean="0"/>
              <a:t> </a:t>
            </a:r>
            <a:r>
              <a:rPr lang="es-MX" sz="3600" dirty="0" err="1" smtClean="0"/>
              <a:t>approaches</a:t>
            </a:r>
            <a:r>
              <a:rPr lang="es-MX" sz="3600" dirty="0" smtClean="0"/>
              <a:t>: “</a:t>
            </a:r>
            <a:r>
              <a:rPr lang="es-MX" sz="3600" dirty="0" err="1" smtClean="0"/>
              <a:t>basic</a:t>
            </a:r>
            <a:r>
              <a:rPr lang="es-MX" sz="3600" dirty="0" smtClean="0"/>
              <a:t> </a:t>
            </a:r>
            <a:r>
              <a:rPr lang="es-MX" sz="3600" dirty="0" err="1" smtClean="0"/>
              <a:t>coverage</a:t>
            </a:r>
            <a:r>
              <a:rPr lang="es-MX" sz="3600" dirty="0" smtClean="0">
                <a:solidFill>
                  <a:srgbClr val="FFFF99"/>
                </a:solidFill>
              </a:rPr>
              <a:t>”</a:t>
            </a:r>
          </a:p>
        </p:txBody>
      </p:sp>
      <p:sp>
        <p:nvSpPr>
          <p:cNvPr id="53252" name="2 Marcador de contenido"/>
          <p:cNvSpPr>
            <a:spLocks noGrp="1"/>
          </p:cNvSpPr>
          <p:nvPr>
            <p:ph idx="4294967295"/>
          </p:nvPr>
        </p:nvSpPr>
        <p:spPr>
          <a:xfrm>
            <a:off x="571500" y="1143000"/>
            <a:ext cx="8229600" cy="4911725"/>
          </a:xfrm>
        </p:spPr>
        <p:txBody>
          <a:bodyPr/>
          <a:lstStyle/>
          <a:p>
            <a:pPr eaLnBrk="1" hangingPunct="1">
              <a:buFontTx/>
              <a:buNone/>
            </a:pPr>
            <a:r>
              <a:rPr lang="es-ES" sz="1800" smtClean="0"/>
              <a:t>	</a:t>
            </a:r>
          </a:p>
          <a:p>
            <a:pPr eaLnBrk="1" hangingPunct="1">
              <a:buFontTx/>
              <a:buNone/>
            </a:pPr>
            <a:endParaRPr lang="es-ES" sz="1800" smtClean="0"/>
          </a:p>
          <a:p>
            <a:pPr eaLnBrk="1" hangingPunct="1">
              <a:buFontTx/>
              <a:buNone/>
            </a:pPr>
            <a:r>
              <a:rPr lang="es-ES" sz="1800" smtClean="0"/>
              <a:t>	</a:t>
            </a:r>
          </a:p>
          <a:p>
            <a:pPr eaLnBrk="1" hangingPunct="1">
              <a:buFontTx/>
              <a:buNone/>
            </a:pPr>
            <a:endParaRPr lang="es-ES" sz="1800" smtClean="0"/>
          </a:p>
          <a:p>
            <a:pPr eaLnBrk="1" hangingPunct="1">
              <a:buFontTx/>
              <a:buNone/>
            </a:pPr>
            <a:endParaRPr lang="es-ES" sz="1800" smtClean="0"/>
          </a:p>
          <a:p>
            <a:pPr eaLnBrk="1" hangingPunct="1">
              <a:buFontTx/>
              <a:buNone/>
            </a:pPr>
            <a:endParaRPr lang="es-ES" sz="1800" smtClean="0"/>
          </a:p>
          <a:p>
            <a:pPr eaLnBrk="1" hangingPunct="1">
              <a:buFontTx/>
              <a:buNone/>
            </a:pPr>
            <a:endParaRPr lang="es-ES" sz="1800" smtClean="0"/>
          </a:p>
          <a:p>
            <a:pPr eaLnBrk="1" hangingPunct="1">
              <a:buFontTx/>
              <a:buNone/>
            </a:pPr>
            <a:endParaRPr lang="es-ES" sz="1800" smtClean="0"/>
          </a:p>
          <a:p>
            <a:pPr eaLnBrk="1" hangingPunct="1">
              <a:buFontTx/>
              <a:buNone/>
            </a:pPr>
            <a:endParaRPr lang="es-MX" sz="1800" smtClean="0"/>
          </a:p>
        </p:txBody>
      </p:sp>
      <p:graphicFrame>
        <p:nvGraphicFramePr>
          <p:cNvPr id="238622" name="Group 30"/>
          <p:cNvGraphicFramePr>
            <a:graphicFrameLocks noGrp="1"/>
          </p:cNvGraphicFramePr>
          <p:nvPr>
            <p:extLst>
              <p:ext uri="{D42A27DB-BD31-4B8C-83A1-F6EECF244321}">
                <p14:modId xmlns:p14="http://schemas.microsoft.com/office/powerpoint/2010/main" val="1574822748"/>
              </p:ext>
            </p:extLst>
          </p:nvPr>
        </p:nvGraphicFramePr>
        <p:xfrm>
          <a:off x="571500" y="1714500"/>
          <a:ext cx="7715250" cy="5012432"/>
        </p:xfrm>
        <a:graphic>
          <a:graphicData uri="http://schemas.openxmlformats.org/drawingml/2006/table">
            <a:tbl>
              <a:tblPr/>
              <a:tblGrid>
                <a:gridCol w="2786063"/>
                <a:gridCol w="4929187"/>
              </a:tblGrid>
              <a:tr h="36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Element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Effect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92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Pre-establishment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charset="0"/>
                        </a:rPr>
                        <a:t>Grants right of establishment to the foreign investor. Applies to the following activities “establishment, expansion and acquisition”.</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3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Post-establishment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charset="0"/>
                        </a:rPr>
                        <a:t>One the investment is made “under the laws and regulations of the host State”. Applies to activities such as the “administration, use, operation, administration and disposal”.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44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Investment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charset="0"/>
                        </a:rPr>
                        <a:t>The protection is restricted to investors (</a:t>
                      </a:r>
                      <a:r>
                        <a:rPr kumimoji="0" lang="en-US" sz="1600" b="0" i="0" u="sng" strike="noStrike" cap="none" normalizeH="0" baseline="0" dirty="0" smtClean="0">
                          <a:ln>
                            <a:noFill/>
                          </a:ln>
                          <a:solidFill>
                            <a:srgbClr val="000000"/>
                          </a:solidFill>
                          <a:effectLst/>
                          <a:latin typeface="Times New Roman" pitchFamily="18" charset="0"/>
                          <a:cs typeface="Arial" charset="0"/>
                        </a:rPr>
                        <a:t>e.g</a:t>
                      </a:r>
                      <a:r>
                        <a:rPr kumimoji="0" lang="en-US" sz="1600" b="0" i="0" u="none" strike="noStrike" cap="none" normalizeH="0" baseline="0" dirty="0" smtClean="0">
                          <a:ln>
                            <a:noFill/>
                          </a:ln>
                          <a:solidFill>
                            <a:srgbClr val="000000"/>
                          </a:solidFill>
                          <a:effectLst/>
                          <a:latin typeface="Times New Roman" pitchFamily="18" charset="0"/>
                          <a:cs typeface="Arial" charset="0"/>
                        </a:rPr>
                        <a:t>. China and Australia).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4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Investment/investor</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charset="0"/>
                        </a:rPr>
                        <a:t>The protection covers both vehicles (common practice).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44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Like circumstances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charset="0"/>
                        </a:rPr>
                        <a:t>Part of the normal functioning of the NT clause, whether included or not. Advisable to include reference but not necessary.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4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cs typeface="Arial" charset="0"/>
                        </a:rPr>
                        <a:t>Exceptions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charset="0"/>
                        </a:rPr>
                        <a:t>They differ depending on the pre or post-establishment approach. General and specific exceptions.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27466547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FB49849-91B0-471A-BC35-D60A828B7015}" type="slidenum">
              <a:rPr lang="en-US" sz="1400">
                <a:solidFill>
                  <a:schemeClr val="bg1"/>
                </a:solidFill>
              </a:rPr>
              <a:pPr eaLnBrk="1" hangingPunct="1"/>
              <a:t>53</a:t>
            </a:fld>
            <a:endParaRPr lang="en-US" sz="1400">
              <a:solidFill>
                <a:schemeClr val="bg1"/>
              </a:solidFill>
            </a:endParaRPr>
          </a:p>
        </p:txBody>
      </p:sp>
      <p:sp>
        <p:nvSpPr>
          <p:cNvPr id="54275" name="1 Título"/>
          <p:cNvSpPr>
            <a:spLocks noGrp="1"/>
          </p:cNvSpPr>
          <p:nvPr>
            <p:ph type="title" idx="4294967295"/>
          </p:nvPr>
        </p:nvSpPr>
        <p:spPr/>
        <p:txBody>
          <a:bodyPr/>
          <a:lstStyle/>
          <a:p>
            <a:pPr eaLnBrk="1" hangingPunct="1"/>
            <a:r>
              <a:rPr lang="en-US" sz="4000" dirty="0" smtClean="0"/>
              <a:t>Article 75 Japan-Malaysia FTA</a:t>
            </a:r>
          </a:p>
        </p:txBody>
      </p:sp>
      <p:sp>
        <p:nvSpPr>
          <p:cNvPr id="54276" name="2 Marcador de contenido"/>
          <p:cNvSpPr>
            <a:spLocks noGrp="1"/>
          </p:cNvSpPr>
          <p:nvPr>
            <p:ph idx="4294967295"/>
          </p:nvPr>
        </p:nvSpPr>
        <p:spPr>
          <a:xfrm>
            <a:off x="457200" y="2133600"/>
            <a:ext cx="8229600" cy="3992563"/>
          </a:xfrm>
        </p:spPr>
        <p:txBody>
          <a:bodyPr/>
          <a:lstStyle/>
          <a:p>
            <a:pPr eaLnBrk="1" hangingPunct="1">
              <a:buFontTx/>
              <a:buNone/>
            </a:pPr>
            <a:r>
              <a:rPr lang="en-US" sz="1800" dirty="0" smtClean="0"/>
              <a:t>	</a:t>
            </a:r>
            <a:r>
              <a:rPr lang="en-US" sz="1800" i="1" dirty="0" smtClean="0"/>
              <a:t>	</a:t>
            </a:r>
            <a:r>
              <a:rPr lang="en-US" sz="2400" dirty="0" smtClean="0"/>
              <a:t>1. </a:t>
            </a:r>
            <a:r>
              <a:rPr lang="en-US" sz="2400" i="1" dirty="0" smtClean="0"/>
              <a:t>Each Country shall accord to </a:t>
            </a:r>
            <a:r>
              <a:rPr lang="en-US" sz="2400" b="1" i="1" dirty="0" smtClean="0">
                <a:solidFill>
                  <a:srgbClr val="FF6600"/>
                </a:solidFill>
              </a:rPr>
              <a:t>investor</a:t>
            </a:r>
            <a:r>
              <a:rPr lang="en-US" sz="2400" i="1" dirty="0" smtClean="0">
                <a:solidFill>
                  <a:srgbClr val="FF6600"/>
                </a:solidFill>
              </a:rPr>
              <a:t>s</a:t>
            </a:r>
            <a:r>
              <a:rPr lang="en-US" sz="2400" i="1" dirty="0" smtClean="0"/>
              <a:t> of the other Country and </a:t>
            </a:r>
            <a:r>
              <a:rPr lang="en-US" sz="2400" b="1" i="1" dirty="0" smtClean="0"/>
              <a:t>to their </a:t>
            </a:r>
            <a:r>
              <a:rPr lang="en-US" sz="2400" b="1" i="1" dirty="0" smtClean="0">
                <a:solidFill>
                  <a:srgbClr val="FF6600"/>
                </a:solidFill>
              </a:rPr>
              <a:t>investment</a:t>
            </a:r>
            <a:r>
              <a:rPr lang="en-US" sz="2400" i="1" dirty="0" smtClean="0">
                <a:solidFill>
                  <a:srgbClr val="FF6600"/>
                </a:solidFill>
              </a:rPr>
              <a:t>s</a:t>
            </a:r>
            <a:r>
              <a:rPr lang="en-US" sz="2400" i="1" dirty="0" smtClean="0"/>
              <a:t> treatment no less </a:t>
            </a:r>
            <a:r>
              <a:rPr lang="en-US" sz="2400" i="1" dirty="0" err="1" smtClean="0"/>
              <a:t>favourable</a:t>
            </a:r>
            <a:r>
              <a:rPr lang="en-US" sz="2400" i="1" dirty="0" smtClean="0"/>
              <a:t> than that it accords </a:t>
            </a:r>
            <a:r>
              <a:rPr lang="en-US" sz="2400" b="1" i="1" dirty="0" smtClean="0">
                <a:solidFill>
                  <a:srgbClr val="FF6600"/>
                </a:solidFill>
              </a:rPr>
              <a:t>in like circumstances</a:t>
            </a:r>
            <a:r>
              <a:rPr lang="en-US" sz="2400" b="1" i="1" dirty="0" smtClean="0">
                <a:solidFill>
                  <a:srgbClr val="0000FF"/>
                </a:solidFill>
              </a:rPr>
              <a:t> </a:t>
            </a:r>
            <a:r>
              <a:rPr lang="en-US" sz="2400" i="1" dirty="0" smtClean="0"/>
              <a:t>to its own investors and to their investments with respect to</a:t>
            </a:r>
            <a:r>
              <a:rPr lang="en-US" sz="2400" b="1" i="1" dirty="0" smtClean="0"/>
              <a:t> </a:t>
            </a:r>
            <a:r>
              <a:rPr lang="en-US" sz="2400" i="1" dirty="0" smtClean="0"/>
              <a:t>the</a:t>
            </a:r>
            <a:r>
              <a:rPr lang="en-US" sz="2400" b="1" i="1" dirty="0" smtClean="0">
                <a:solidFill>
                  <a:srgbClr val="FF0000"/>
                </a:solidFill>
              </a:rPr>
              <a:t> </a:t>
            </a:r>
            <a:r>
              <a:rPr lang="en-US" sz="2400" b="1" i="1" dirty="0" smtClean="0">
                <a:solidFill>
                  <a:schemeClr val="tx2"/>
                </a:solidFill>
              </a:rPr>
              <a:t>establishment, acquisition, expansion</a:t>
            </a:r>
            <a:r>
              <a:rPr lang="en-US" sz="2400" i="1" dirty="0" smtClean="0">
                <a:solidFill>
                  <a:schemeClr val="tx2"/>
                </a:solidFill>
              </a:rPr>
              <a:t>, </a:t>
            </a:r>
            <a:r>
              <a:rPr lang="en-US" sz="2400" b="1" i="1" dirty="0" smtClean="0">
                <a:solidFill>
                  <a:schemeClr val="tx2"/>
                </a:solidFill>
              </a:rPr>
              <a:t>management, operation, maintenance, use, possession, liquidation, sale, or other disposition </a:t>
            </a:r>
            <a:r>
              <a:rPr lang="en-US" sz="2400" i="1" dirty="0" smtClean="0"/>
              <a:t>of investments (hereinafter referred to in this Chapter as “investment activities”).</a:t>
            </a:r>
          </a:p>
          <a:p>
            <a:pPr eaLnBrk="1" hangingPunct="1">
              <a:buFontTx/>
              <a:buNone/>
            </a:pPr>
            <a:endParaRPr lang="en-US" sz="2400" dirty="0" smtClean="0"/>
          </a:p>
          <a:p>
            <a:pPr eaLnBrk="1" hangingPunct="1">
              <a:buFontTx/>
              <a:buNone/>
            </a:pPr>
            <a:endParaRPr lang="en-US" sz="1800" dirty="0" smtClean="0"/>
          </a:p>
        </p:txBody>
      </p:sp>
      <p:cxnSp>
        <p:nvCxnSpPr>
          <p:cNvPr id="8" name="Conector recto de flecha 7"/>
          <p:cNvCxnSpPr/>
          <p:nvPr/>
        </p:nvCxnSpPr>
        <p:spPr>
          <a:xfrm rot="16200000" flipH="1">
            <a:off x="4787900" y="1484313"/>
            <a:ext cx="762000" cy="76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Conector recto de flecha 9"/>
          <p:cNvCxnSpPr/>
          <p:nvPr/>
        </p:nvCxnSpPr>
        <p:spPr>
          <a:xfrm rot="16200000" flipH="1">
            <a:off x="2733675" y="1666875"/>
            <a:ext cx="9144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940432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5E4580-3C7B-4E37-9675-0419F54A60DB}" type="slidenum">
              <a:rPr lang="en-US" sz="1400">
                <a:solidFill>
                  <a:schemeClr val="bg1"/>
                </a:solidFill>
              </a:rPr>
              <a:pPr eaLnBrk="1" hangingPunct="1"/>
              <a:t>54</a:t>
            </a:fld>
            <a:endParaRPr lang="en-US" sz="1400">
              <a:solidFill>
                <a:schemeClr val="bg1"/>
              </a:solidFill>
            </a:endParaRPr>
          </a:p>
        </p:txBody>
      </p:sp>
      <p:sp>
        <p:nvSpPr>
          <p:cNvPr id="55299" name="1 Título"/>
          <p:cNvSpPr>
            <a:spLocks noGrp="1"/>
          </p:cNvSpPr>
          <p:nvPr>
            <p:ph type="title" idx="4294967295"/>
          </p:nvPr>
        </p:nvSpPr>
        <p:spPr/>
        <p:txBody>
          <a:bodyPr/>
          <a:lstStyle/>
          <a:p>
            <a:pPr eaLnBrk="1" hangingPunct="1"/>
            <a:r>
              <a:rPr lang="en-US" sz="4000" dirty="0" smtClean="0"/>
              <a:t>Russia-Thailand BIT (2002)</a:t>
            </a:r>
          </a:p>
        </p:txBody>
      </p:sp>
      <p:sp>
        <p:nvSpPr>
          <p:cNvPr id="55300" name="2 Marcador de contenido"/>
          <p:cNvSpPr>
            <a:spLocks noGrp="1"/>
          </p:cNvSpPr>
          <p:nvPr>
            <p:ph idx="4294967295"/>
          </p:nvPr>
        </p:nvSpPr>
        <p:spPr>
          <a:xfrm>
            <a:off x="457200" y="1214438"/>
            <a:ext cx="8229600" cy="4911725"/>
          </a:xfrm>
        </p:spPr>
        <p:txBody>
          <a:bodyPr/>
          <a:lstStyle/>
          <a:p>
            <a:pPr algn="ctr" eaLnBrk="1" hangingPunct="1">
              <a:buFontTx/>
              <a:buNone/>
            </a:pPr>
            <a:r>
              <a:rPr lang="en-US" sz="1800" b="1" dirty="0" smtClean="0"/>
              <a:t>	</a:t>
            </a:r>
          </a:p>
          <a:p>
            <a:pPr algn="ctr" eaLnBrk="1" hangingPunct="1">
              <a:buFontTx/>
              <a:buNone/>
            </a:pPr>
            <a:r>
              <a:rPr lang="en-US" sz="1800" b="1" dirty="0" smtClean="0"/>
              <a:t> Article 3</a:t>
            </a:r>
          </a:p>
          <a:p>
            <a:pPr algn="ctr" eaLnBrk="1" hangingPunct="1">
              <a:buFontTx/>
              <a:buNone/>
            </a:pPr>
            <a:r>
              <a:rPr lang="en-US" sz="1800" b="1" dirty="0" smtClean="0"/>
              <a:t>Treatment of Investments</a:t>
            </a:r>
          </a:p>
          <a:p>
            <a:pPr algn="ctr" eaLnBrk="1" hangingPunct="1">
              <a:buFontTx/>
              <a:buNone/>
            </a:pPr>
            <a:endParaRPr lang="en-US" sz="1800" b="1" dirty="0" smtClean="0"/>
          </a:p>
          <a:p>
            <a:pPr eaLnBrk="1" hangingPunct="1">
              <a:buFont typeface="Arial" charset="0"/>
              <a:buAutoNum type="arabicPeriod"/>
            </a:pPr>
            <a:r>
              <a:rPr lang="en-US" sz="1800" i="1" dirty="0" smtClean="0"/>
              <a:t>Each Contracting Party shall accord in its territory to </a:t>
            </a:r>
            <a:r>
              <a:rPr lang="en-US" sz="1800" i="1" dirty="0" smtClean="0">
                <a:solidFill>
                  <a:srgbClr val="FF6600"/>
                </a:solidFill>
              </a:rPr>
              <a:t>investments</a:t>
            </a:r>
            <a:r>
              <a:rPr lang="en-US" sz="1800" i="1" dirty="0" smtClean="0"/>
              <a:t> made in accordance with its laws by investors of the other Contracting Party </a:t>
            </a:r>
            <a:r>
              <a:rPr lang="en-US" sz="1800" b="1" i="1" dirty="0" smtClean="0"/>
              <a:t>treatment no less </a:t>
            </a:r>
            <a:r>
              <a:rPr lang="en-US" sz="1800" b="1" i="1" dirty="0" err="1" smtClean="0"/>
              <a:t>favourable</a:t>
            </a:r>
            <a:r>
              <a:rPr lang="en-US" sz="1800" i="1" dirty="0" smtClean="0"/>
              <a:t> than that it accords to </a:t>
            </a:r>
            <a:r>
              <a:rPr lang="en-US" sz="1800" i="1" dirty="0" smtClean="0">
                <a:solidFill>
                  <a:srgbClr val="FF6600"/>
                </a:solidFill>
              </a:rPr>
              <a:t>investments</a:t>
            </a:r>
            <a:r>
              <a:rPr lang="en-US" sz="1800" i="1" dirty="0" smtClean="0"/>
              <a:t> of its own investors or to investments of investors of any third State, whichever is more </a:t>
            </a:r>
            <a:r>
              <a:rPr lang="en-US" sz="1800" i="1" dirty="0" err="1" smtClean="0"/>
              <a:t>favourable</a:t>
            </a:r>
            <a:r>
              <a:rPr lang="en-US" sz="1800" i="1" dirty="0" smtClean="0"/>
              <a:t>.</a:t>
            </a:r>
          </a:p>
          <a:p>
            <a:pPr eaLnBrk="1" hangingPunct="1">
              <a:buFont typeface="Arial" charset="0"/>
              <a:buAutoNum type="arabicPeriod"/>
            </a:pPr>
            <a:endParaRPr lang="en-US" sz="1800" i="1" dirty="0" smtClean="0"/>
          </a:p>
          <a:p>
            <a:pPr eaLnBrk="1" hangingPunct="1">
              <a:buFont typeface="Arial" charset="0"/>
              <a:buAutoNum type="arabicPeriod"/>
            </a:pPr>
            <a:r>
              <a:rPr lang="en-US" sz="1800" i="1" dirty="0" smtClean="0"/>
              <a:t>Each Contracting Party shall in its territory accord </a:t>
            </a:r>
            <a:r>
              <a:rPr lang="en-US" sz="1800" i="1" dirty="0" smtClean="0">
                <a:solidFill>
                  <a:srgbClr val="FF6600"/>
                </a:solidFill>
              </a:rPr>
              <a:t>investors </a:t>
            </a:r>
            <a:r>
              <a:rPr lang="en-US" sz="1800" i="1" dirty="0" smtClean="0"/>
              <a:t>of the other Contracting Party, </a:t>
            </a:r>
            <a:r>
              <a:rPr lang="en-US" sz="1800" b="1" i="1" dirty="0" smtClean="0">
                <a:solidFill>
                  <a:schemeClr val="tx2"/>
                </a:solidFill>
              </a:rPr>
              <a:t>as regards management, maintenance, use, enjoyment or disposal of their investments</a:t>
            </a:r>
            <a:r>
              <a:rPr lang="en-US" sz="1800" i="1" dirty="0" smtClean="0">
                <a:solidFill>
                  <a:schemeClr val="tx2"/>
                </a:solidFill>
              </a:rPr>
              <a:t>, </a:t>
            </a:r>
            <a:r>
              <a:rPr lang="en-US" sz="1800" b="1" i="1" dirty="0" smtClean="0"/>
              <a:t>treatment no less </a:t>
            </a:r>
            <a:r>
              <a:rPr lang="en-US" sz="1800" b="1" i="1" dirty="0" err="1" smtClean="0"/>
              <a:t>favourable</a:t>
            </a:r>
            <a:r>
              <a:rPr lang="en-US" sz="1800" b="1" i="1" dirty="0" smtClean="0"/>
              <a:t> </a:t>
            </a:r>
            <a:r>
              <a:rPr lang="en-US" sz="1800" i="1" dirty="0" smtClean="0"/>
              <a:t>than that which it accords to its own investors or investors of any third State, whichever is more </a:t>
            </a:r>
            <a:r>
              <a:rPr lang="en-US" sz="1800" i="1" dirty="0" err="1" smtClean="0"/>
              <a:t>favourable</a:t>
            </a:r>
            <a:r>
              <a:rPr lang="en-US" sz="1800" i="1" dirty="0" smtClean="0"/>
              <a:t>.</a:t>
            </a:r>
          </a:p>
          <a:p>
            <a:pPr eaLnBrk="1" hangingPunct="1">
              <a:buFontTx/>
              <a:buNone/>
            </a:pPr>
            <a:r>
              <a:rPr lang="en-US" sz="1800" dirty="0" smtClean="0"/>
              <a:t>	</a:t>
            </a:r>
          </a:p>
          <a:p>
            <a:pPr eaLnBrk="1" hangingPunct="1">
              <a:buFontTx/>
              <a:buNone/>
            </a:pPr>
            <a:endParaRPr lang="en-US" sz="1800" dirty="0" smtClean="0"/>
          </a:p>
        </p:txBody>
      </p:sp>
      <p:cxnSp>
        <p:nvCxnSpPr>
          <p:cNvPr id="7" name="Conector recto de flecha 6"/>
          <p:cNvCxnSpPr/>
          <p:nvPr/>
        </p:nvCxnSpPr>
        <p:spPr>
          <a:xfrm>
            <a:off x="4572000" y="2286000"/>
            <a:ext cx="1219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p:nvPr/>
        </p:nvCxnSpPr>
        <p:spPr>
          <a:xfrm>
            <a:off x="4648200" y="3733800"/>
            <a:ext cx="1219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464495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3A9738-DBCD-4D10-9687-17B00E724186}" type="slidenum">
              <a:rPr lang="en-US" sz="1400">
                <a:solidFill>
                  <a:schemeClr val="bg1"/>
                </a:solidFill>
              </a:rPr>
              <a:pPr eaLnBrk="1" hangingPunct="1"/>
              <a:t>55</a:t>
            </a:fld>
            <a:endParaRPr lang="en-US" sz="1400">
              <a:solidFill>
                <a:schemeClr val="bg1"/>
              </a:solidFill>
            </a:endParaRPr>
          </a:p>
        </p:txBody>
      </p:sp>
      <p:sp>
        <p:nvSpPr>
          <p:cNvPr id="56323" name="1 Título"/>
          <p:cNvSpPr>
            <a:spLocks noGrp="1"/>
          </p:cNvSpPr>
          <p:nvPr>
            <p:ph type="title" idx="4294967295"/>
          </p:nvPr>
        </p:nvSpPr>
        <p:spPr>
          <a:xfrm>
            <a:off x="457200" y="152400"/>
            <a:ext cx="8229600" cy="1143000"/>
          </a:xfrm>
        </p:spPr>
        <p:txBody>
          <a:bodyPr/>
          <a:lstStyle/>
          <a:p>
            <a:pPr eaLnBrk="1" hangingPunct="1"/>
            <a:r>
              <a:rPr lang="en-US" sz="4000" dirty="0" smtClean="0"/>
              <a:t>Exceptions</a:t>
            </a:r>
          </a:p>
        </p:txBody>
      </p:sp>
      <p:sp>
        <p:nvSpPr>
          <p:cNvPr id="56324" name="2 Marcador de contenido"/>
          <p:cNvSpPr>
            <a:spLocks noGrp="1"/>
          </p:cNvSpPr>
          <p:nvPr>
            <p:ph idx="4294967295"/>
          </p:nvPr>
        </p:nvSpPr>
        <p:spPr>
          <a:xfrm>
            <a:off x="457200" y="1066800"/>
            <a:ext cx="8229600" cy="5334000"/>
          </a:xfrm>
        </p:spPr>
        <p:txBody>
          <a:bodyPr/>
          <a:lstStyle/>
          <a:p>
            <a:pPr eaLnBrk="1" hangingPunct="1">
              <a:lnSpc>
                <a:spcPct val="90000"/>
              </a:lnSpc>
              <a:buFontTx/>
              <a:buNone/>
            </a:pPr>
            <a:endParaRPr lang="en-US" sz="2400" dirty="0" smtClean="0"/>
          </a:p>
          <a:p>
            <a:pPr eaLnBrk="1" hangingPunct="1">
              <a:lnSpc>
                <a:spcPct val="90000"/>
              </a:lnSpc>
              <a:buFontTx/>
              <a:buNone/>
            </a:pPr>
            <a:r>
              <a:rPr lang="en-US" sz="2400" dirty="0" smtClean="0"/>
              <a:t>	</a:t>
            </a:r>
            <a:r>
              <a:rPr lang="en-US" sz="2400" u="sng" dirty="0" smtClean="0">
                <a:solidFill>
                  <a:srgbClr val="FF6600"/>
                </a:solidFill>
              </a:rPr>
              <a:t>Pre-establishment</a:t>
            </a:r>
          </a:p>
          <a:p>
            <a:pPr eaLnBrk="1" hangingPunct="1">
              <a:lnSpc>
                <a:spcPct val="90000"/>
              </a:lnSpc>
              <a:buFontTx/>
              <a:buNone/>
            </a:pPr>
            <a:endParaRPr lang="en-US" sz="1200" u="sng" dirty="0" smtClean="0">
              <a:solidFill>
                <a:srgbClr val="FF6600"/>
              </a:solidFill>
            </a:endParaRPr>
          </a:p>
          <a:p>
            <a:pPr eaLnBrk="1" hangingPunct="1">
              <a:lnSpc>
                <a:spcPct val="90000"/>
              </a:lnSpc>
              <a:buFont typeface="Wingdings" pitchFamily="2" charset="2"/>
              <a:buChar char="ü"/>
            </a:pPr>
            <a:r>
              <a:rPr lang="en-US" sz="2400" b="1" dirty="0" smtClean="0"/>
              <a:t>Existing and future measures</a:t>
            </a:r>
            <a:endParaRPr lang="en-US" sz="2400" dirty="0" smtClean="0"/>
          </a:p>
          <a:p>
            <a:pPr eaLnBrk="1" hangingPunct="1">
              <a:lnSpc>
                <a:spcPct val="90000"/>
              </a:lnSpc>
              <a:buFont typeface="Wingdings" pitchFamily="2" charset="2"/>
              <a:buChar char="ü"/>
            </a:pPr>
            <a:r>
              <a:rPr lang="en-US" sz="2400" b="1" dirty="0" smtClean="0"/>
              <a:t>Government procurement</a:t>
            </a:r>
          </a:p>
          <a:p>
            <a:pPr eaLnBrk="1" hangingPunct="1">
              <a:lnSpc>
                <a:spcPct val="90000"/>
              </a:lnSpc>
              <a:buFont typeface="Wingdings" pitchFamily="2" charset="2"/>
              <a:buChar char="ü"/>
            </a:pPr>
            <a:r>
              <a:rPr lang="en-US" sz="2400" b="1" dirty="0" smtClean="0"/>
              <a:t>Subsidies</a:t>
            </a:r>
          </a:p>
          <a:p>
            <a:pPr eaLnBrk="1" hangingPunct="1">
              <a:lnSpc>
                <a:spcPct val="90000"/>
              </a:lnSpc>
              <a:buFontTx/>
              <a:buNone/>
            </a:pPr>
            <a:r>
              <a:rPr lang="en-US" sz="2400" b="1" dirty="0" smtClean="0"/>
              <a:t> </a:t>
            </a:r>
          </a:p>
          <a:p>
            <a:pPr eaLnBrk="1" hangingPunct="1">
              <a:lnSpc>
                <a:spcPct val="90000"/>
              </a:lnSpc>
              <a:buFontTx/>
              <a:buNone/>
            </a:pPr>
            <a:r>
              <a:rPr lang="en-US" sz="2400" dirty="0" smtClean="0">
                <a:solidFill>
                  <a:srgbClr val="FF0000"/>
                </a:solidFill>
              </a:rPr>
              <a:t>	</a:t>
            </a:r>
            <a:r>
              <a:rPr lang="en-US" sz="2400" u="sng" dirty="0" smtClean="0">
                <a:solidFill>
                  <a:srgbClr val="FF6600"/>
                </a:solidFill>
              </a:rPr>
              <a:t>Post-establishment</a:t>
            </a:r>
          </a:p>
          <a:p>
            <a:pPr eaLnBrk="1" hangingPunct="1">
              <a:lnSpc>
                <a:spcPct val="90000"/>
              </a:lnSpc>
              <a:buFontTx/>
              <a:buNone/>
            </a:pPr>
            <a:endParaRPr lang="en-US" sz="1200" dirty="0" smtClean="0">
              <a:solidFill>
                <a:srgbClr val="FF6600"/>
              </a:solidFill>
            </a:endParaRPr>
          </a:p>
          <a:p>
            <a:pPr eaLnBrk="1" hangingPunct="1">
              <a:lnSpc>
                <a:spcPct val="90000"/>
              </a:lnSpc>
              <a:buFont typeface="Wingdings" pitchFamily="2" charset="2"/>
              <a:buChar char="ü"/>
            </a:pPr>
            <a:r>
              <a:rPr lang="en-US" sz="2400" b="1" dirty="0" smtClean="0"/>
              <a:t>Regional Economic Integration Organizations </a:t>
            </a:r>
            <a:r>
              <a:rPr lang="en-US" sz="2400" dirty="0" smtClean="0"/>
              <a:t>(“REIO”): </a:t>
            </a:r>
            <a:r>
              <a:rPr lang="en-US" sz="2400" u="sng" dirty="0" smtClean="0"/>
              <a:t>e.g</a:t>
            </a:r>
            <a:r>
              <a:rPr lang="en-US" sz="2400" dirty="0" smtClean="0"/>
              <a:t>. free trade areas, customs or monetary unions, labor markets</a:t>
            </a:r>
          </a:p>
          <a:p>
            <a:pPr eaLnBrk="1" hangingPunct="1">
              <a:lnSpc>
                <a:spcPct val="90000"/>
              </a:lnSpc>
              <a:buFont typeface="Wingdings" pitchFamily="2" charset="2"/>
              <a:buChar char="ü"/>
            </a:pPr>
            <a:r>
              <a:rPr lang="en-US" sz="2400" b="1" dirty="0" smtClean="0"/>
              <a:t>Taxation:</a:t>
            </a:r>
            <a:r>
              <a:rPr lang="en-US" sz="2400" dirty="0" smtClean="0"/>
              <a:t> International agreements and/or domestic law </a:t>
            </a:r>
            <a:endParaRPr lang="en-US" sz="1500" dirty="0" smtClean="0"/>
          </a:p>
          <a:p>
            <a:pPr eaLnBrk="1" hangingPunct="1">
              <a:lnSpc>
                <a:spcPct val="90000"/>
              </a:lnSpc>
              <a:buFontTx/>
              <a:buNone/>
            </a:pPr>
            <a:endParaRPr lang="en-US" sz="1500" dirty="0" smtClean="0"/>
          </a:p>
        </p:txBody>
      </p:sp>
    </p:spTree>
    <p:extLst>
      <p:ext uri="{BB962C8B-B14F-4D97-AF65-F5344CB8AC3E}">
        <p14:creationId xmlns:p14="http://schemas.microsoft.com/office/powerpoint/2010/main" val="20594729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C11C72-00AC-411B-864E-FA1E81BBD2FA}" type="slidenum">
              <a:rPr lang="en-US" sz="1400">
                <a:solidFill>
                  <a:schemeClr val="bg1"/>
                </a:solidFill>
              </a:rPr>
              <a:pPr eaLnBrk="1" hangingPunct="1"/>
              <a:t>56</a:t>
            </a:fld>
            <a:endParaRPr lang="en-US" sz="1400">
              <a:solidFill>
                <a:schemeClr val="bg1"/>
              </a:solidFill>
            </a:endParaRPr>
          </a:p>
        </p:txBody>
      </p:sp>
      <p:sp>
        <p:nvSpPr>
          <p:cNvPr id="57347" name="1 Título"/>
          <p:cNvSpPr>
            <a:spLocks noGrp="1"/>
          </p:cNvSpPr>
          <p:nvPr>
            <p:ph type="title" idx="4294967295"/>
          </p:nvPr>
        </p:nvSpPr>
        <p:spPr>
          <a:xfrm>
            <a:off x="457200" y="152400"/>
            <a:ext cx="8229600" cy="1143000"/>
          </a:xfrm>
        </p:spPr>
        <p:txBody>
          <a:bodyPr/>
          <a:lstStyle/>
          <a:p>
            <a:pPr eaLnBrk="1" hangingPunct="1"/>
            <a:r>
              <a:rPr lang="en-US" sz="4000" dirty="0" smtClean="0"/>
              <a:t>Article 10.9 Korea-Singapore EFTA</a:t>
            </a:r>
          </a:p>
        </p:txBody>
      </p:sp>
      <p:sp>
        <p:nvSpPr>
          <p:cNvPr id="57348" name="2 Marcador de contenido"/>
          <p:cNvSpPr>
            <a:spLocks noGrp="1"/>
          </p:cNvSpPr>
          <p:nvPr>
            <p:ph idx="4294967295"/>
          </p:nvPr>
        </p:nvSpPr>
        <p:spPr>
          <a:xfrm>
            <a:off x="228600" y="1066800"/>
            <a:ext cx="8686800" cy="5791200"/>
          </a:xfrm>
        </p:spPr>
        <p:txBody>
          <a:bodyPr/>
          <a:lstStyle/>
          <a:p>
            <a:pPr algn="ctr" eaLnBrk="1" hangingPunct="1">
              <a:buFontTx/>
              <a:buNone/>
            </a:pPr>
            <a:r>
              <a:rPr lang="en-US" sz="3700" i="1" smtClean="0"/>
              <a:t>	 </a:t>
            </a:r>
          </a:p>
          <a:p>
            <a:pPr eaLnBrk="1" hangingPunct="1">
              <a:buFontTx/>
              <a:buNone/>
            </a:pPr>
            <a:endParaRPr lang="en-US" sz="2400" i="1" smtClean="0"/>
          </a:p>
          <a:p>
            <a:pPr eaLnBrk="1" hangingPunct="1">
              <a:buFontTx/>
              <a:buNone/>
            </a:pPr>
            <a:endParaRPr lang="en-US" sz="2400" i="1" smtClean="0"/>
          </a:p>
          <a:p>
            <a:pPr eaLnBrk="1" hangingPunct="1">
              <a:buFontTx/>
              <a:buNone/>
            </a:pPr>
            <a:endParaRPr lang="en-US" sz="1800" smtClean="0"/>
          </a:p>
          <a:p>
            <a:pPr eaLnBrk="1" hangingPunct="1">
              <a:buFontTx/>
              <a:buNone/>
            </a:pPr>
            <a:endParaRPr lang="en-US" sz="1800" smtClean="0"/>
          </a:p>
        </p:txBody>
      </p:sp>
      <p:sp>
        <p:nvSpPr>
          <p:cNvPr id="57349" name="Rectángulo 11"/>
          <p:cNvSpPr>
            <a:spLocks noChangeArrowheads="1"/>
          </p:cNvSpPr>
          <p:nvPr/>
        </p:nvSpPr>
        <p:spPr bwMode="auto">
          <a:xfrm>
            <a:off x="228600" y="1371600"/>
            <a:ext cx="8610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Tx/>
              <a:buAutoNum type="arabicPeriod"/>
            </a:pPr>
            <a:r>
              <a:rPr lang="en-US" sz="1800" i="1" dirty="0">
                <a:latin typeface="Calibri" pitchFamily="34" charset="0"/>
                <a:cs typeface="Arial" charset="0"/>
              </a:rPr>
              <a:t>Articles 10.4, 10.7, and 10.8 shall not apply to:    </a:t>
            </a:r>
          </a:p>
          <a:p>
            <a:pPr marL="800100" lvl="1" indent="-342900">
              <a:buFontTx/>
              <a:buAutoNum type="alphaLcParenBoth"/>
            </a:pPr>
            <a:r>
              <a:rPr lang="en-US" sz="1800" i="1" dirty="0">
                <a:latin typeface="Calibri" pitchFamily="34" charset="0"/>
                <a:cs typeface="Arial" charset="0"/>
              </a:rPr>
              <a:t>any </a:t>
            </a:r>
            <a:r>
              <a:rPr lang="en-US" sz="1800" b="1" i="1" dirty="0">
                <a:latin typeface="Calibri" pitchFamily="34" charset="0"/>
                <a:cs typeface="Arial" charset="0"/>
              </a:rPr>
              <a:t>existing non-conforming measure </a:t>
            </a:r>
            <a:r>
              <a:rPr lang="en-US" sz="1800" i="1" dirty="0">
                <a:latin typeface="Calibri" pitchFamily="34" charset="0"/>
                <a:cs typeface="Arial" charset="0"/>
              </a:rPr>
              <a:t>that is maintained by a Party </a:t>
            </a:r>
            <a:r>
              <a:rPr lang="en-US" sz="1800" b="1" i="1" dirty="0">
                <a:latin typeface="Calibri" pitchFamily="34" charset="0"/>
                <a:cs typeface="Arial" charset="0"/>
              </a:rPr>
              <a:t>as set out in its Schedule to Annex 9A;  </a:t>
            </a:r>
          </a:p>
          <a:p>
            <a:pPr marL="800100" lvl="1" indent="-342900">
              <a:buFontTx/>
              <a:buAutoNum type="alphaLcParenBoth"/>
            </a:pPr>
            <a:r>
              <a:rPr lang="en-US" sz="1800" i="1" dirty="0">
                <a:latin typeface="Calibri" pitchFamily="34" charset="0"/>
                <a:cs typeface="Arial" charset="0"/>
              </a:rPr>
              <a:t>the continuation or prompt renewal of any non-conforming measure referred to in paragraph (a); or</a:t>
            </a:r>
          </a:p>
          <a:p>
            <a:pPr marL="800100" lvl="1" indent="-342900">
              <a:buFontTx/>
              <a:buAutoNum type="alphaLcParenBoth"/>
            </a:pPr>
            <a:r>
              <a:rPr lang="en-US" sz="1800" i="1" dirty="0">
                <a:latin typeface="Calibri" pitchFamily="34" charset="0"/>
                <a:cs typeface="Arial" charset="0"/>
              </a:rPr>
              <a:t>…  </a:t>
            </a:r>
          </a:p>
          <a:p>
            <a:pPr marL="800100" lvl="1" indent="-342900">
              <a:buFontTx/>
              <a:buAutoNum type="alphaLcParenBoth"/>
            </a:pPr>
            <a:endParaRPr lang="en-US" sz="1800" i="1" dirty="0">
              <a:latin typeface="Calibri" pitchFamily="34" charset="0"/>
              <a:cs typeface="Arial" charset="0"/>
            </a:endParaRPr>
          </a:p>
          <a:p>
            <a:pPr marL="342900" indent="-342900">
              <a:buFontTx/>
              <a:buAutoNum type="arabicPeriod"/>
            </a:pPr>
            <a:r>
              <a:rPr lang="en-US" sz="1800" i="1" dirty="0">
                <a:latin typeface="Calibri" pitchFamily="34" charset="0"/>
                <a:cs typeface="Arial" charset="0"/>
              </a:rPr>
              <a:t>Articles 10.4, 10.7 and 10.8 shall not apply to any measure that a Party adopts or maintains with respect to </a:t>
            </a:r>
            <a:r>
              <a:rPr lang="en-US" sz="1800" b="1" i="1" dirty="0">
                <a:latin typeface="Calibri" pitchFamily="34" charset="0"/>
                <a:cs typeface="Arial" charset="0"/>
              </a:rPr>
              <a:t>sectors, sub-sectors or activities, as set out in its Schedule to Annex 9B</a:t>
            </a:r>
          </a:p>
          <a:p>
            <a:pPr marL="342900" indent="-342900"/>
            <a:endParaRPr lang="en-US" sz="1800" i="1" dirty="0">
              <a:latin typeface="Calibri" pitchFamily="34" charset="0"/>
              <a:cs typeface="Arial" charset="0"/>
            </a:endParaRPr>
          </a:p>
          <a:p>
            <a:pPr marL="342900" indent="-342900">
              <a:buFontTx/>
              <a:buAutoNum type="arabicPeriod"/>
            </a:pPr>
            <a:r>
              <a:rPr lang="en-US" sz="1800" i="1" dirty="0">
                <a:latin typeface="Calibri" pitchFamily="34" charset="0"/>
                <a:cs typeface="Arial" charset="0"/>
              </a:rPr>
              <a:t>Articles 10.4 and 10.8 shall not apply to:</a:t>
            </a:r>
          </a:p>
          <a:p>
            <a:pPr marL="800100" lvl="1" indent="-342900">
              <a:buFontTx/>
              <a:buAutoNum type="alphaLcParenBoth"/>
            </a:pPr>
            <a:r>
              <a:rPr lang="en-US" sz="1800" b="1" i="1" dirty="0">
                <a:latin typeface="Calibri" pitchFamily="34" charset="0"/>
                <a:cs typeface="Arial" charset="0"/>
              </a:rPr>
              <a:t>government procurement </a:t>
            </a:r>
            <a:r>
              <a:rPr lang="en-US" sz="1800" i="1" dirty="0">
                <a:latin typeface="Calibri" pitchFamily="34" charset="0"/>
                <a:cs typeface="Arial" charset="0"/>
              </a:rPr>
              <a:t>by a Party; or </a:t>
            </a:r>
          </a:p>
          <a:p>
            <a:pPr marL="800100" lvl="1" indent="-342900">
              <a:buFontTx/>
              <a:buAutoNum type="alphaLcParenBoth"/>
            </a:pPr>
            <a:r>
              <a:rPr lang="en-US" sz="1800" b="1" i="1" dirty="0">
                <a:latin typeface="Calibri" pitchFamily="34" charset="0"/>
                <a:cs typeface="Arial" charset="0"/>
              </a:rPr>
              <a:t>subsidies</a:t>
            </a:r>
            <a:r>
              <a:rPr lang="en-US" sz="1800" i="1" dirty="0">
                <a:latin typeface="Calibri" pitchFamily="34" charset="0"/>
                <a:cs typeface="Arial" charset="0"/>
              </a:rPr>
              <a:t> or grants </a:t>
            </a:r>
            <a:r>
              <a:rPr lang="en-US" sz="1800" i="1" dirty="0" err="1">
                <a:latin typeface="Calibri" pitchFamily="34" charset="0"/>
                <a:cs typeface="Arial" charset="0"/>
              </a:rPr>
              <a:t>provied</a:t>
            </a:r>
            <a:r>
              <a:rPr lang="en-US" sz="1800" i="1" dirty="0">
                <a:latin typeface="Calibri" pitchFamily="34" charset="0"/>
                <a:cs typeface="Arial" charset="0"/>
              </a:rPr>
              <a:t> by a Party, or to any conditions attached to the receipt or continued receipt of such subsidies or grants, whether or not such subsidies or grants are offered exclusively to investors of the Party or investments of investors of the Party, including government-supported loans, guarantees and insurance.   </a:t>
            </a:r>
          </a:p>
          <a:p>
            <a:pPr marL="342900" indent="-342900"/>
            <a:r>
              <a:rPr lang="en-US" sz="1800" i="1" dirty="0">
                <a:latin typeface="Calibri" pitchFamily="34" charset="0"/>
                <a:cs typeface="Arial" charset="0"/>
              </a:rPr>
              <a:t> </a:t>
            </a:r>
          </a:p>
        </p:txBody>
      </p:sp>
      <p:cxnSp>
        <p:nvCxnSpPr>
          <p:cNvPr id="16" name="Conector recto de flecha 15"/>
          <p:cNvCxnSpPr/>
          <p:nvPr/>
        </p:nvCxnSpPr>
        <p:spPr>
          <a:xfrm>
            <a:off x="685800" y="838200"/>
            <a:ext cx="68580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ector recto de flecha 18"/>
          <p:cNvCxnSpPr/>
          <p:nvPr/>
        </p:nvCxnSpPr>
        <p:spPr>
          <a:xfrm>
            <a:off x="609600" y="2514600"/>
            <a:ext cx="76200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ector recto de flecha 20"/>
          <p:cNvCxnSpPr/>
          <p:nvPr/>
        </p:nvCxnSpPr>
        <p:spPr>
          <a:xfrm>
            <a:off x="609600" y="3581400"/>
            <a:ext cx="838200"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9676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5786777-AB77-4049-9A73-664BABF12953}" type="slidenum">
              <a:rPr lang="en-US" sz="1400">
                <a:solidFill>
                  <a:schemeClr val="bg1"/>
                </a:solidFill>
              </a:rPr>
              <a:pPr eaLnBrk="1" hangingPunct="1"/>
              <a:t>57</a:t>
            </a:fld>
            <a:endParaRPr lang="en-US" sz="1400">
              <a:solidFill>
                <a:schemeClr val="bg1"/>
              </a:solidFill>
            </a:endParaRPr>
          </a:p>
        </p:txBody>
      </p:sp>
      <p:sp>
        <p:nvSpPr>
          <p:cNvPr id="58371" name="1 Título"/>
          <p:cNvSpPr>
            <a:spLocks noGrp="1"/>
          </p:cNvSpPr>
          <p:nvPr>
            <p:ph type="title" idx="4294967295"/>
          </p:nvPr>
        </p:nvSpPr>
        <p:spPr>
          <a:xfrm>
            <a:off x="457200" y="152400"/>
            <a:ext cx="8229600" cy="1143000"/>
          </a:xfrm>
        </p:spPr>
        <p:txBody>
          <a:bodyPr/>
          <a:lstStyle/>
          <a:p>
            <a:pPr eaLnBrk="1" hangingPunct="1"/>
            <a:r>
              <a:rPr lang="es-MX" sz="4000" dirty="0" err="1" smtClean="0"/>
              <a:t>Article</a:t>
            </a:r>
            <a:r>
              <a:rPr lang="es-MX" sz="4000" dirty="0" smtClean="0"/>
              <a:t> 129 </a:t>
            </a:r>
            <a:r>
              <a:rPr lang="es-MX" sz="4000" dirty="0" err="1" smtClean="0"/>
              <a:t>Peru</a:t>
            </a:r>
            <a:r>
              <a:rPr lang="es-MX" sz="4000" dirty="0" smtClean="0"/>
              <a:t>-China FTA</a:t>
            </a:r>
          </a:p>
        </p:txBody>
      </p:sp>
      <p:sp>
        <p:nvSpPr>
          <p:cNvPr id="58372" name="2 Marcador de contenido"/>
          <p:cNvSpPr>
            <a:spLocks noGrp="1"/>
          </p:cNvSpPr>
          <p:nvPr>
            <p:ph idx="4294967295"/>
          </p:nvPr>
        </p:nvSpPr>
        <p:spPr>
          <a:xfrm>
            <a:off x="611188" y="1412875"/>
            <a:ext cx="7848600" cy="4248150"/>
          </a:xfrm>
        </p:spPr>
        <p:txBody>
          <a:bodyPr>
            <a:normAutofit lnSpcReduction="10000"/>
          </a:bodyPr>
          <a:lstStyle/>
          <a:p>
            <a:pPr eaLnBrk="1" hangingPunct="1">
              <a:buFontTx/>
              <a:buNone/>
            </a:pPr>
            <a:endParaRPr lang="en-US" sz="1800" b="1" smtClean="0"/>
          </a:p>
          <a:p>
            <a:pPr eaLnBrk="1" hangingPunct="1">
              <a:buFont typeface="Arial" charset="0"/>
              <a:buAutoNum type="arabicPeriod"/>
            </a:pPr>
            <a:r>
              <a:rPr lang="en-US" sz="2400" smtClean="0"/>
              <a:t>Notwithstanding paragraphs 1 and 2, the Parties reserve the right to adopt or maintain any measure that accords differential treatment:</a:t>
            </a:r>
          </a:p>
          <a:p>
            <a:pPr eaLnBrk="1" hangingPunct="1">
              <a:buFontTx/>
              <a:buNone/>
            </a:pPr>
            <a:r>
              <a:rPr lang="en-US" sz="2400" smtClean="0"/>
              <a:t>  </a:t>
            </a:r>
          </a:p>
          <a:p>
            <a:pPr eaLnBrk="1" hangingPunct="1">
              <a:buFontTx/>
              <a:buNone/>
            </a:pPr>
            <a:r>
              <a:rPr lang="en-US" sz="2400" smtClean="0"/>
              <a:t>		(a) </a:t>
            </a:r>
            <a:r>
              <a:rPr lang="en-US" sz="2400" b="1" smtClean="0"/>
              <a:t>to socially or economically disadvantaged minorities and ethnic groups</a:t>
            </a:r>
            <a:r>
              <a:rPr lang="en-US" sz="2400" smtClean="0"/>
              <a:t>; or</a:t>
            </a:r>
          </a:p>
          <a:p>
            <a:pPr eaLnBrk="1" hangingPunct="1">
              <a:buFontTx/>
              <a:buNone/>
            </a:pPr>
            <a:r>
              <a:rPr lang="en-US" sz="2400" smtClean="0"/>
              <a:t>		(b) involving </a:t>
            </a:r>
            <a:r>
              <a:rPr lang="en-US" sz="2400" b="1" smtClean="0"/>
              <a:t>cultural industries</a:t>
            </a:r>
            <a:r>
              <a:rPr lang="en-US" sz="2400" smtClean="0"/>
              <a:t> related to the production of books, magazines, 	periodical publications, or printed or electronic newspapers and music scores. </a:t>
            </a:r>
          </a:p>
          <a:p>
            <a:pPr eaLnBrk="1" hangingPunct="1">
              <a:buFontTx/>
              <a:buNone/>
            </a:pPr>
            <a:endParaRPr lang="en-US" sz="2400" smtClean="0"/>
          </a:p>
        </p:txBody>
      </p:sp>
    </p:spTree>
    <p:extLst>
      <p:ext uri="{BB962C8B-B14F-4D97-AF65-F5344CB8AC3E}">
        <p14:creationId xmlns:p14="http://schemas.microsoft.com/office/powerpoint/2010/main" val="420836169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109483-B670-475D-9EC3-032347FA7999}" type="slidenum">
              <a:rPr lang="en-US" sz="1400">
                <a:solidFill>
                  <a:schemeClr val="bg1"/>
                </a:solidFill>
              </a:rPr>
              <a:pPr eaLnBrk="1" hangingPunct="1"/>
              <a:t>58</a:t>
            </a:fld>
            <a:endParaRPr lang="en-US" sz="1400">
              <a:solidFill>
                <a:schemeClr val="bg1"/>
              </a:solidFill>
            </a:endParaRPr>
          </a:p>
        </p:txBody>
      </p:sp>
      <p:sp>
        <p:nvSpPr>
          <p:cNvPr id="59395" name="1 Título"/>
          <p:cNvSpPr>
            <a:spLocks noGrp="1"/>
          </p:cNvSpPr>
          <p:nvPr>
            <p:ph type="title" idx="4294967295"/>
          </p:nvPr>
        </p:nvSpPr>
        <p:spPr/>
        <p:txBody>
          <a:bodyPr/>
          <a:lstStyle/>
          <a:p>
            <a:pPr eaLnBrk="1" hangingPunct="1"/>
            <a:r>
              <a:rPr lang="en-US" sz="4000" dirty="0" smtClean="0"/>
              <a:t>Jurisprudence</a:t>
            </a:r>
          </a:p>
        </p:txBody>
      </p:sp>
      <p:graphicFrame>
        <p:nvGraphicFramePr>
          <p:cNvPr id="4" name="3 Marcador de contenido"/>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8364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A0DC184-0607-4F75-9184-91A7F482D696}" type="slidenum">
              <a:rPr lang="en-US" sz="1400">
                <a:solidFill>
                  <a:schemeClr val="bg1"/>
                </a:solidFill>
              </a:rPr>
              <a:pPr eaLnBrk="1" hangingPunct="1"/>
              <a:t>59</a:t>
            </a:fld>
            <a:endParaRPr lang="en-US" sz="1400">
              <a:solidFill>
                <a:schemeClr val="bg1"/>
              </a:solidFill>
            </a:endParaRPr>
          </a:p>
        </p:txBody>
      </p:sp>
      <p:sp>
        <p:nvSpPr>
          <p:cNvPr id="60419" name="1 Título"/>
          <p:cNvSpPr>
            <a:spLocks noGrp="1"/>
          </p:cNvSpPr>
          <p:nvPr>
            <p:ph type="title" idx="4294967295"/>
          </p:nvPr>
        </p:nvSpPr>
        <p:spPr/>
        <p:txBody>
          <a:bodyPr/>
          <a:lstStyle/>
          <a:p>
            <a:pPr eaLnBrk="1" hangingPunct="1"/>
            <a:r>
              <a:rPr lang="en-US" dirty="0" smtClean="0"/>
              <a:t>STEP 1: basis of comparison</a:t>
            </a:r>
          </a:p>
        </p:txBody>
      </p:sp>
      <p:sp>
        <p:nvSpPr>
          <p:cNvPr id="60420" name="2 Marcador de contenido"/>
          <p:cNvSpPr>
            <a:spLocks noGrp="1"/>
          </p:cNvSpPr>
          <p:nvPr>
            <p:ph idx="4294967295"/>
          </p:nvPr>
        </p:nvSpPr>
        <p:spPr>
          <a:xfrm>
            <a:off x="457200" y="1500188"/>
            <a:ext cx="8229600" cy="4625975"/>
          </a:xfrm>
        </p:spPr>
        <p:txBody>
          <a:bodyPr/>
          <a:lstStyle/>
          <a:p>
            <a:pPr eaLnBrk="1" hangingPunct="1">
              <a:lnSpc>
                <a:spcPct val="90000"/>
              </a:lnSpc>
              <a:buFontTx/>
              <a:buNone/>
            </a:pPr>
            <a:endParaRPr lang="en-US" dirty="0" smtClean="0"/>
          </a:p>
          <a:p>
            <a:pPr eaLnBrk="1" hangingPunct="1">
              <a:lnSpc>
                <a:spcPct val="90000"/>
              </a:lnSpc>
              <a:buFont typeface="Calibri" pitchFamily="34" charset="0"/>
              <a:buAutoNum type="arabicPeriod"/>
            </a:pPr>
            <a:r>
              <a:rPr lang="en-US" b="1" dirty="0" smtClean="0"/>
              <a:t>Same business or economic sector</a:t>
            </a:r>
          </a:p>
          <a:p>
            <a:pPr eaLnBrk="1" hangingPunct="1">
              <a:lnSpc>
                <a:spcPct val="90000"/>
              </a:lnSpc>
              <a:buFontTx/>
              <a:buNone/>
            </a:pPr>
            <a:endParaRPr lang="en-US" u="sng" dirty="0" smtClean="0"/>
          </a:p>
          <a:p>
            <a:pPr eaLnBrk="1" hangingPunct="1">
              <a:lnSpc>
                <a:spcPct val="90000"/>
              </a:lnSpc>
              <a:buFontTx/>
              <a:buNone/>
            </a:pPr>
            <a:r>
              <a:rPr lang="en-US" dirty="0" smtClean="0"/>
              <a:t>	</a:t>
            </a:r>
            <a:r>
              <a:rPr lang="en-US" sz="2400" dirty="0" smtClean="0"/>
              <a:t>…article 1102 [NAFTA] “</a:t>
            </a:r>
            <a:r>
              <a:rPr lang="en-US" sz="2400" i="1" dirty="0" smtClean="0"/>
              <a:t>invites an examination of whether a non-national investor complaining of less favorable treatment is in the </a:t>
            </a:r>
            <a:r>
              <a:rPr lang="en-US" sz="2400" b="1" i="1" dirty="0" smtClean="0"/>
              <a:t>same business sector or economic sector </a:t>
            </a:r>
            <a:r>
              <a:rPr lang="en-US" sz="2400" i="1" dirty="0" smtClean="0"/>
              <a:t>as the local investor…</a:t>
            </a:r>
            <a:r>
              <a:rPr lang="en-US" sz="2400" dirty="0" smtClean="0"/>
              <a:t>”</a:t>
            </a:r>
            <a:r>
              <a:rPr lang="en-US" sz="2400" b="1" dirty="0" smtClean="0">
                <a:solidFill>
                  <a:srgbClr val="008000"/>
                </a:solidFill>
              </a:rPr>
              <a:t> </a:t>
            </a:r>
            <a:r>
              <a:rPr lang="en-US" sz="2400" b="1" dirty="0" smtClean="0">
                <a:solidFill>
                  <a:srgbClr val="FF6600"/>
                </a:solidFill>
              </a:rPr>
              <a:t>PCB waste</a:t>
            </a:r>
          </a:p>
          <a:p>
            <a:pPr eaLnBrk="1" hangingPunct="1">
              <a:lnSpc>
                <a:spcPct val="90000"/>
              </a:lnSpc>
              <a:buFontTx/>
              <a:buNone/>
            </a:pPr>
            <a:r>
              <a:rPr lang="en-US" sz="2400" dirty="0" smtClean="0"/>
              <a:t>                         </a:t>
            </a:r>
          </a:p>
          <a:p>
            <a:pPr eaLnBrk="1" hangingPunct="1">
              <a:lnSpc>
                <a:spcPct val="90000"/>
              </a:lnSpc>
              <a:buFontTx/>
              <a:buNone/>
            </a:pPr>
            <a:r>
              <a:rPr lang="en-US" sz="2400" dirty="0" smtClean="0">
                <a:solidFill>
                  <a:srgbClr val="FF0000"/>
                </a:solidFill>
              </a:rPr>
              <a:t>						</a:t>
            </a:r>
            <a:r>
              <a:rPr lang="en-US" sz="2400" dirty="0" smtClean="0">
                <a:solidFill>
                  <a:srgbClr val="FF6600"/>
                </a:solidFill>
              </a:rPr>
              <a:t>SD Myers v Canada</a:t>
            </a:r>
          </a:p>
          <a:p>
            <a:pPr eaLnBrk="1" hangingPunct="1">
              <a:lnSpc>
                <a:spcPct val="90000"/>
              </a:lnSpc>
              <a:buFontTx/>
              <a:buNone/>
            </a:pPr>
            <a:r>
              <a:rPr lang="en-US" sz="2400" dirty="0" smtClean="0">
                <a:solidFill>
                  <a:srgbClr val="FF0000"/>
                </a:solidFill>
              </a:rPr>
              <a:t>	</a:t>
            </a:r>
          </a:p>
        </p:txBody>
      </p:sp>
    </p:spTree>
    <p:extLst>
      <p:ext uri="{BB962C8B-B14F-4D97-AF65-F5344CB8AC3E}">
        <p14:creationId xmlns:p14="http://schemas.microsoft.com/office/powerpoint/2010/main" val="166114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3C653C-B87B-4C06-804B-31FDFD343009}" type="slidenum">
              <a:rPr lang="en-US" sz="1400">
                <a:solidFill>
                  <a:schemeClr val="bg1"/>
                </a:solidFill>
              </a:rPr>
              <a:pPr eaLnBrk="1" hangingPunct="1"/>
              <a:t>6</a:t>
            </a:fld>
            <a:endParaRPr lang="en-US" sz="1400">
              <a:solidFill>
                <a:schemeClr val="bg1"/>
              </a:solidFill>
            </a:endParaRPr>
          </a:p>
        </p:txBody>
      </p:sp>
      <p:sp>
        <p:nvSpPr>
          <p:cNvPr id="6147" name="Rectangle 2"/>
          <p:cNvSpPr>
            <a:spLocks noGrp="1" noChangeArrowheads="1"/>
          </p:cNvSpPr>
          <p:nvPr>
            <p:ph type="title"/>
          </p:nvPr>
        </p:nvSpPr>
        <p:spPr>
          <a:xfrm>
            <a:off x="539750" y="476250"/>
            <a:ext cx="7848600" cy="947738"/>
          </a:xfrm>
        </p:spPr>
        <p:txBody>
          <a:bodyPr/>
          <a:lstStyle/>
          <a:p>
            <a:pPr eaLnBrk="1" hangingPunct="1"/>
            <a:r>
              <a:rPr lang="en-US" sz="4000" b="1" dirty="0" smtClean="0"/>
              <a:t>DEFINITION OF INVESTMENT</a:t>
            </a:r>
            <a:endParaRPr lang="fr-FR" sz="4000" b="1" dirty="0" smtClean="0"/>
          </a:p>
        </p:txBody>
      </p:sp>
      <p:sp>
        <p:nvSpPr>
          <p:cNvPr id="6148" name="Rectangle 3"/>
          <p:cNvSpPr>
            <a:spLocks noGrp="1" noChangeArrowheads="1"/>
          </p:cNvSpPr>
          <p:nvPr>
            <p:ph type="body" idx="1"/>
          </p:nvPr>
        </p:nvSpPr>
        <p:spPr>
          <a:xfrm>
            <a:off x="755650" y="1989138"/>
            <a:ext cx="7942263" cy="3200400"/>
          </a:xfrm>
        </p:spPr>
        <p:txBody>
          <a:bodyPr>
            <a:normAutofit fontScale="92500" lnSpcReduction="10000"/>
          </a:bodyPr>
          <a:lstStyle/>
          <a:p>
            <a:pPr eaLnBrk="1" hangingPunct="1">
              <a:lnSpc>
                <a:spcPct val="90000"/>
              </a:lnSpc>
              <a:buFontTx/>
              <a:buNone/>
            </a:pPr>
            <a:r>
              <a:rPr lang="en-US" sz="3600" b="1" dirty="0" smtClean="0">
                <a:cs typeface="Times New Roman" pitchFamily="18" charset="0"/>
              </a:rPr>
              <a:t>Depending on the purpose of the treaty:</a:t>
            </a:r>
          </a:p>
          <a:p>
            <a:pPr eaLnBrk="1" hangingPunct="1">
              <a:lnSpc>
                <a:spcPct val="90000"/>
              </a:lnSpc>
              <a:buFontTx/>
              <a:buNone/>
            </a:pPr>
            <a:endParaRPr lang="en-US" sz="1800" b="1" dirty="0" smtClean="0">
              <a:cs typeface="Times New Roman" pitchFamily="18" charset="0"/>
            </a:endParaRPr>
          </a:p>
          <a:p>
            <a:pPr eaLnBrk="1" hangingPunct="1">
              <a:lnSpc>
                <a:spcPct val="90000"/>
              </a:lnSpc>
              <a:buFont typeface="Wingdings" pitchFamily="2" charset="2"/>
              <a:buChar char="Ø"/>
            </a:pPr>
            <a:r>
              <a:rPr lang="en-US" sz="3600" b="1" dirty="0" smtClean="0">
                <a:cs typeface="Times New Roman" pitchFamily="18" charset="0"/>
              </a:rPr>
              <a:t>Open-ended asset-based definition</a:t>
            </a:r>
            <a:endParaRPr lang="en-US" sz="1800" b="1" dirty="0" smtClean="0">
              <a:cs typeface="Times New Roman" pitchFamily="18" charset="0"/>
            </a:endParaRPr>
          </a:p>
          <a:p>
            <a:pPr eaLnBrk="1" hangingPunct="1">
              <a:lnSpc>
                <a:spcPct val="90000"/>
              </a:lnSpc>
              <a:buFont typeface="Wingdings" pitchFamily="2" charset="2"/>
              <a:buChar char="Ø"/>
            </a:pPr>
            <a:r>
              <a:rPr lang="en-US" sz="3600" b="1" dirty="0" smtClean="0">
                <a:cs typeface="Times New Roman" pitchFamily="18" charset="0"/>
              </a:rPr>
              <a:t>Enterprise-based </a:t>
            </a:r>
          </a:p>
          <a:p>
            <a:pPr eaLnBrk="1" hangingPunct="1">
              <a:lnSpc>
                <a:spcPct val="90000"/>
              </a:lnSpc>
              <a:buFont typeface="Wingdings" pitchFamily="2" charset="2"/>
              <a:buChar char="Ø"/>
            </a:pPr>
            <a:r>
              <a:rPr lang="en-US" sz="3600" b="1" dirty="0" smtClean="0">
                <a:cs typeface="Times New Roman" pitchFamily="18" charset="0"/>
              </a:rPr>
              <a:t>Additional criteria</a:t>
            </a:r>
            <a:endParaRPr lang="en-US" sz="1800" b="1" dirty="0" smtClean="0">
              <a:cs typeface="Times New Roman" pitchFamily="18" charset="0"/>
            </a:endParaRPr>
          </a:p>
          <a:p>
            <a:pPr eaLnBrk="1" hangingPunct="1">
              <a:lnSpc>
                <a:spcPct val="90000"/>
              </a:lnSpc>
              <a:buFont typeface="Wingdings" pitchFamily="2" charset="2"/>
              <a:buChar char="Ø"/>
            </a:pPr>
            <a:r>
              <a:rPr lang="en-US" sz="3600" b="1" dirty="0" smtClean="0">
                <a:cs typeface="Times New Roman" pitchFamily="18" charset="0"/>
              </a:rPr>
              <a:t>Closed list and/or exceptions</a:t>
            </a:r>
          </a:p>
        </p:txBody>
      </p:sp>
    </p:spTree>
    <p:extLst>
      <p:ext uri="{BB962C8B-B14F-4D97-AF65-F5344CB8AC3E}">
        <p14:creationId xmlns:p14="http://schemas.microsoft.com/office/powerpoint/2010/main" val="5350935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8A73B9-CAD8-45F0-A817-8F59D7A2ADC8}" type="slidenum">
              <a:rPr lang="en-US" sz="1400">
                <a:solidFill>
                  <a:schemeClr val="bg1"/>
                </a:solidFill>
              </a:rPr>
              <a:pPr eaLnBrk="1" hangingPunct="1"/>
              <a:t>60</a:t>
            </a:fld>
            <a:endParaRPr lang="en-US" sz="1400">
              <a:solidFill>
                <a:schemeClr val="bg1"/>
              </a:solidFill>
            </a:endParaRPr>
          </a:p>
        </p:txBody>
      </p:sp>
      <p:sp>
        <p:nvSpPr>
          <p:cNvPr id="61443" name="1 Título"/>
          <p:cNvSpPr>
            <a:spLocks noGrp="1"/>
          </p:cNvSpPr>
          <p:nvPr>
            <p:ph type="title" idx="4294967295"/>
          </p:nvPr>
        </p:nvSpPr>
        <p:spPr>
          <a:xfrm>
            <a:off x="684213" y="260350"/>
            <a:ext cx="7772400" cy="1143000"/>
          </a:xfrm>
        </p:spPr>
        <p:txBody>
          <a:bodyPr/>
          <a:lstStyle/>
          <a:p>
            <a:pPr eaLnBrk="1" hangingPunct="1"/>
            <a:r>
              <a:rPr lang="en-US" dirty="0" smtClean="0"/>
              <a:t>STEP 1: basis of comparison</a:t>
            </a:r>
          </a:p>
        </p:txBody>
      </p:sp>
      <p:sp>
        <p:nvSpPr>
          <p:cNvPr id="61444" name="2 Marcador de contenido"/>
          <p:cNvSpPr>
            <a:spLocks noGrp="1"/>
          </p:cNvSpPr>
          <p:nvPr>
            <p:ph idx="4294967295"/>
          </p:nvPr>
        </p:nvSpPr>
        <p:spPr>
          <a:xfrm>
            <a:off x="457200" y="1557338"/>
            <a:ext cx="8229600" cy="4568825"/>
          </a:xfrm>
        </p:spPr>
        <p:txBody>
          <a:bodyPr/>
          <a:lstStyle/>
          <a:p>
            <a:pPr eaLnBrk="1" hangingPunct="1">
              <a:buFontTx/>
              <a:buNone/>
            </a:pPr>
            <a:r>
              <a:rPr lang="en-US" b="1" smtClean="0"/>
              <a:t>Same economic sector &amp; activity</a:t>
            </a:r>
          </a:p>
          <a:p>
            <a:pPr marL="914400" lvl="1" indent="-514350" eaLnBrk="1" hangingPunct="1">
              <a:buFontTx/>
              <a:buNone/>
            </a:pPr>
            <a:r>
              <a:rPr lang="en-US" sz="2600" smtClean="0"/>
              <a:t>			</a:t>
            </a:r>
            <a:endParaRPr lang="en-US" sz="2200" smtClean="0"/>
          </a:p>
          <a:p>
            <a:pPr eaLnBrk="1" hangingPunct="1">
              <a:buFontTx/>
              <a:buAutoNum type="arabicPeriod" startAt="2"/>
            </a:pPr>
            <a:endParaRPr lang="en-US" sz="2600" smtClean="0"/>
          </a:p>
          <a:p>
            <a:pPr eaLnBrk="1" hangingPunct="1">
              <a:buFontTx/>
              <a:buNone/>
            </a:pPr>
            <a:r>
              <a:rPr lang="en-US" sz="2600" smtClean="0"/>
              <a:t> </a:t>
            </a:r>
            <a:endParaRPr lang="en-US" sz="2400" smtClean="0">
              <a:solidFill>
                <a:srgbClr val="FF0000"/>
              </a:solidFill>
            </a:endParaRPr>
          </a:p>
        </p:txBody>
      </p:sp>
      <p:graphicFrame>
        <p:nvGraphicFramePr>
          <p:cNvPr id="4" name="3 Tabla"/>
          <p:cNvGraphicFramePr>
            <a:graphicFrameLocks noGrp="1"/>
          </p:cNvGraphicFramePr>
          <p:nvPr/>
        </p:nvGraphicFramePr>
        <p:xfrm>
          <a:off x="1447800" y="2286000"/>
          <a:ext cx="6096000" cy="4395787"/>
        </p:xfrm>
        <a:graphic>
          <a:graphicData uri="http://schemas.openxmlformats.org/drawingml/2006/table">
            <a:tbl>
              <a:tblPr/>
              <a:tblGrid>
                <a:gridCol w="3048000"/>
                <a:gridCol w="3048000"/>
              </a:tblGrid>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SECTOR &amp; ACTIVITY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Arial" charset="0"/>
                        </a:rPr>
                        <a:t>CASE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smtClean="0">
                          <a:ln>
                            <a:noFill/>
                          </a:ln>
                          <a:solidFill>
                            <a:srgbClr val="000000"/>
                          </a:solidFill>
                          <a:effectLst/>
                          <a:latin typeface="Times New Roman" pitchFamily="18" charset="0"/>
                          <a:cs typeface="Arial" charset="0"/>
                        </a:rPr>
                        <a:t>cigarretes</a:t>
                      </a:r>
                      <a:r>
                        <a:rPr kumimoji="0" lang="en-US" sz="1800" b="0" i="0" u="none" strike="noStrike" cap="none" normalizeH="0" baseline="0" smtClean="0">
                          <a:ln>
                            <a:noFill/>
                          </a:ln>
                          <a:solidFill>
                            <a:srgbClr val="000000"/>
                          </a:solidFill>
                          <a:effectLst/>
                          <a:latin typeface="Times New Roman" pitchFamily="18" charset="0"/>
                          <a:cs typeface="Arial" charset="0"/>
                        </a:rPr>
                        <a:t>: producers/resellers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6600"/>
                          </a:solidFill>
                          <a:effectLst/>
                          <a:latin typeface="Times New Roman" pitchFamily="18" charset="0"/>
                          <a:cs typeface="Arial" charset="0"/>
                        </a:rPr>
                        <a:t>Feldman v Mexico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26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smtClean="0">
                          <a:ln>
                            <a:noFill/>
                          </a:ln>
                          <a:solidFill>
                            <a:srgbClr val="000000"/>
                          </a:solidFill>
                          <a:effectLst/>
                          <a:latin typeface="Times New Roman" pitchFamily="18" charset="0"/>
                          <a:cs typeface="Arial" charset="0"/>
                        </a:rPr>
                        <a:t>cotton commercialization</a:t>
                      </a:r>
                      <a:r>
                        <a:rPr kumimoji="0" lang="en-US" sz="1800" b="0" i="0" u="none" strike="noStrike" cap="none" normalizeH="0" baseline="0" smtClean="0">
                          <a:ln>
                            <a:noFill/>
                          </a:ln>
                          <a:solidFill>
                            <a:srgbClr val="000000"/>
                          </a:solidFill>
                          <a:effectLst/>
                          <a:latin typeface="Times New Roman" pitchFamily="18" charset="0"/>
                          <a:cs typeface="Arial" charset="0"/>
                        </a:rPr>
                        <a:t>: free market / fixed price governmental programs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6600"/>
                          </a:solidFill>
                          <a:effectLst/>
                          <a:latin typeface="Times New Roman" pitchFamily="18" charset="0"/>
                          <a:cs typeface="Arial" charset="0"/>
                        </a:rPr>
                        <a:t>Champion Trading v Egypt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smtClean="0">
                          <a:ln>
                            <a:noFill/>
                          </a:ln>
                          <a:solidFill>
                            <a:srgbClr val="000000"/>
                          </a:solidFill>
                          <a:effectLst/>
                          <a:latin typeface="Times New Roman" pitchFamily="18" charset="0"/>
                          <a:cs typeface="Arial" charset="0"/>
                        </a:rPr>
                        <a:t>Package delivering</a:t>
                      </a:r>
                      <a:r>
                        <a:rPr kumimoji="0" lang="en-US" sz="1800" b="0" i="0" u="none" strike="noStrike" cap="none" normalizeH="0" baseline="0" smtClean="0">
                          <a:ln>
                            <a:noFill/>
                          </a:ln>
                          <a:solidFill>
                            <a:srgbClr val="000000"/>
                          </a:solidFill>
                          <a:effectLst/>
                          <a:latin typeface="Times New Roman" pitchFamily="18" charset="0"/>
                          <a:cs typeface="Arial" charset="0"/>
                        </a:rPr>
                        <a:t>: postal / courier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6600"/>
                          </a:solidFill>
                          <a:effectLst/>
                          <a:latin typeface="Times New Roman" pitchFamily="18" charset="0"/>
                          <a:cs typeface="Arial" charset="0"/>
                        </a:rPr>
                        <a:t>UPS v Canada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6600"/>
                          </a:solidFill>
                          <a:effectLst/>
                          <a:latin typeface="Times New Roman" pitchFamily="18" charset="0"/>
                          <a:cs typeface="Arial" charset="0"/>
                        </a:rPr>
                        <a:t>* With dissident opinion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smtClean="0">
                          <a:ln>
                            <a:noFill/>
                          </a:ln>
                          <a:solidFill>
                            <a:srgbClr val="000000"/>
                          </a:solidFill>
                          <a:effectLst/>
                          <a:latin typeface="Times New Roman" pitchFamily="18" charset="0"/>
                          <a:cs typeface="Arial" charset="0"/>
                        </a:rPr>
                        <a:t>steel producers</a:t>
                      </a:r>
                      <a:r>
                        <a:rPr kumimoji="0" lang="en-US" sz="1800" b="0" i="0" u="none" strike="noStrike" cap="none" normalizeH="0" baseline="0" smtClean="0">
                          <a:ln>
                            <a:noFill/>
                          </a:ln>
                          <a:solidFill>
                            <a:srgbClr val="000000"/>
                          </a:solidFill>
                          <a:effectLst/>
                          <a:latin typeface="Times New Roman" pitchFamily="18" charset="0"/>
                          <a:cs typeface="Arial" charset="0"/>
                        </a:rPr>
                        <a:t>: with respect to their potential use in a highway project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6600"/>
                          </a:solidFill>
                          <a:effectLst/>
                          <a:latin typeface="Times New Roman" pitchFamily="18" charset="0"/>
                          <a:cs typeface="Arial" charset="0"/>
                        </a:rPr>
                        <a:t>ADF v USA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21406311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E031C1-C0CF-413B-B5C7-B25474609F1E}" type="slidenum">
              <a:rPr lang="en-US" sz="1400">
                <a:solidFill>
                  <a:schemeClr val="bg1"/>
                </a:solidFill>
              </a:rPr>
              <a:pPr eaLnBrk="1" hangingPunct="1"/>
              <a:t>61</a:t>
            </a:fld>
            <a:endParaRPr lang="en-US" sz="1400">
              <a:solidFill>
                <a:schemeClr val="bg1"/>
              </a:solidFill>
            </a:endParaRPr>
          </a:p>
        </p:txBody>
      </p:sp>
      <p:sp>
        <p:nvSpPr>
          <p:cNvPr id="62467" name="1 Título"/>
          <p:cNvSpPr>
            <a:spLocks noGrp="1"/>
          </p:cNvSpPr>
          <p:nvPr>
            <p:ph type="title" idx="4294967295"/>
          </p:nvPr>
        </p:nvSpPr>
        <p:spPr>
          <a:xfrm>
            <a:off x="457200" y="609600"/>
            <a:ext cx="8229600" cy="990600"/>
          </a:xfrm>
        </p:spPr>
        <p:txBody>
          <a:bodyPr/>
          <a:lstStyle/>
          <a:p>
            <a:pPr eaLnBrk="1" hangingPunct="1"/>
            <a:r>
              <a:rPr lang="en-US" dirty="0" smtClean="0"/>
              <a:t>STEP 1: basis of comparison</a:t>
            </a:r>
          </a:p>
        </p:txBody>
      </p:sp>
      <p:sp>
        <p:nvSpPr>
          <p:cNvPr id="62468" name="2 Marcador de contenido"/>
          <p:cNvSpPr>
            <a:spLocks noGrp="1"/>
          </p:cNvSpPr>
          <p:nvPr>
            <p:ph idx="4294967295"/>
          </p:nvPr>
        </p:nvSpPr>
        <p:spPr>
          <a:xfrm>
            <a:off x="457200" y="1500188"/>
            <a:ext cx="8229600" cy="5357812"/>
          </a:xfrm>
        </p:spPr>
        <p:txBody>
          <a:bodyPr/>
          <a:lstStyle/>
          <a:p>
            <a:pPr eaLnBrk="1" hangingPunct="1">
              <a:lnSpc>
                <a:spcPct val="80000"/>
              </a:lnSpc>
              <a:buFontTx/>
              <a:buNone/>
            </a:pPr>
            <a:endParaRPr lang="en-US" sz="1000" dirty="0" smtClean="0"/>
          </a:p>
          <a:p>
            <a:pPr eaLnBrk="1" hangingPunct="1">
              <a:lnSpc>
                <a:spcPct val="80000"/>
              </a:lnSpc>
              <a:buFontTx/>
              <a:buNone/>
            </a:pPr>
            <a:r>
              <a:rPr lang="en-US" dirty="0" smtClean="0"/>
              <a:t>3.	“</a:t>
            </a:r>
            <a:r>
              <a:rPr lang="en-US" b="1" dirty="0" smtClean="0"/>
              <a:t>Less like” but available comparators</a:t>
            </a:r>
          </a:p>
          <a:p>
            <a:pPr eaLnBrk="1" hangingPunct="1">
              <a:lnSpc>
                <a:spcPct val="80000"/>
              </a:lnSpc>
              <a:buFontTx/>
              <a:buNone/>
            </a:pPr>
            <a:endParaRPr lang="en-US" sz="2200" b="1" dirty="0" smtClean="0"/>
          </a:p>
          <a:p>
            <a:pPr eaLnBrk="1" hangingPunct="1">
              <a:buFontTx/>
              <a:buNone/>
            </a:pPr>
            <a:r>
              <a:rPr lang="en-US" sz="1000" dirty="0" smtClean="0"/>
              <a:t>	</a:t>
            </a:r>
            <a:endParaRPr lang="en-US" sz="1100" dirty="0" smtClean="0"/>
          </a:p>
          <a:p>
            <a:pPr eaLnBrk="1" hangingPunct="1">
              <a:buFontTx/>
              <a:buNone/>
            </a:pPr>
            <a:r>
              <a:rPr lang="en-US" sz="1200" dirty="0" smtClean="0"/>
              <a:t>	</a:t>
            </a:r>
            <a:r>
              <a:rPr lang="en-US" sz="1800" dirty="0" smtClean="0"/>
              <a:t>“…</a:t>
            </a:r>
            <a:r>
              <a:rPr lang="en-US" sz="1800" i="1" dirty="0" smtClean="0"/>
              <a:t>it would be as perverse to ignore identical comparators if they were available and use comparators that were less like, as </a:t>
            </a:r>
            <a:r>
              <a:rPr lang="en-US" sz="1800" b="1" i="1" dirty="0" smtClean="0"/>
              <a:t>it would be perverse to refuse to find and apply less like comparators when no identical comparators exist</a:t>
            </a:r>
            <a:r>
              <a:rPr lang="en-US" sz="1800" dirty="0" smtClean="0"/>
              <a:t>”.</a:t>
            </a:r>
            <a:r>
              <a:rPr lang="en-US" sz="1800" b="1" dirty="0" smtClean="0">
                <a:solidFill>
                  <a:srgbClr val="008000"/>
                </a:solidFill>
              </a:rPr>
              <a:t> </a:t>
            </a:r>
            <a:r>
              <a:rPr lang="en-US" sz="1800" b="1" dirty="0" smtClean="0">
                <a:solidFill>
                  <a:srgbClr val="FF6600"/>
                </a:solidFill>
              </a:rPr>
              <a:t>Methanol/Ethanol</a:t>
            </a:r>
            <a:r>
              <a:rPr lang="en-US" sz="1800" dirty="0" smtClean="0">
                <a:solidFill>
                  <a:srgbClr val="FF6600"/>
                </a:solidFill>
              </a:rPr>
              <a:t>     </a:t>
            </a:r>
            <a:r>
              <a:rPr lang="en-US" sz="1800" dirty="0" smtClean="0"/>
              <a:t>                  </a:t>
            </a:r>
            <a:endParaRPr lang="en-US" sz="1800" dirty="0" smtClean="0">
              <a:solidFill>
                <a:srgbClr val="FF0000"/>
              </a:solidFill>
            </a:endParaRPr>
          </a:p>
          <a:p>
            <a:pPr eaLnBrk="1" hangingPunct="1">
              <a:lnSpc>
                <a:spcPct val="80000"/>
              </a:lnSpc>
              <a:buFontTx/>
              <a:buNone/>
            </a:pPr>
            <a:r>
              <a:rPr lang="en-US" sz="1800" dirty="0" smtClean="0">
                <a:solidFill>
                  <a:srgbClr val="FF0000"/>
                </a:solidFill>
              </a:rPr>
              <a:t>						</a:t>
            </a:r>
            <a:r>
              <a:rPr lang="en-US" sz="1800" dirty="0" smtClean="0"/>
              <a:t>                         </a:t>
            </a:r>
            <a:r>
              <a:rPr lang="en-US" sz="1800" dirty="0" err="1" smtClean="0"/>
              <a:t>Methanex</a:t>
            </a:r>
            <a:r>
              <a:rPr lang="en-US" sz="1800" dirty="0" smtClean="0"/>
              <a:t> v USA</a:t>
            </a:r>
          </a:p>
          <a:p>
            <a:pPr eaLnBrk="1" hangingPunct="1">
              <a:lnSpc>
                <a:spcPct val="80000"/>
              </a:lnSpc>
              <a:buFontTx/>
              <a:buNone/>
            </a:pPr>
            <a:r>
              <a:rPr lang="en-US" sz="1800" dirty="0" smtClean="0">
                <a:solidFill>
                  <a:srgbClr val="FF0000"/>
                </a:solidFill>
              </a:rPr>
              <a:t>							</a:t>
            </a:r>
            <a:endParaRPr lang="en-US" sz="1800" b="1" dirty="0" smtClean="0">
              <a:solidFill>
                <a:srgbClr val="008000"/>
              </a:solidFill>
            </a:endParaRPr>
          </a:p>
          <a:p>
            <a:pPr eaLnBrk="1" hangingPunct="1">
              <a:lnSpc>
                <a:spcPct val="80000"/>
              </a:lnSpc>
              <a:buFontTx/>
              <a:buNone/>
            </a:pPr>
            <a:r>
              <a:rPr lang="en-US" sz="1800" dirty="0" smtClean="0"/>
              <a:t>	“</a:t>
            </a:r>
            <a:r>
              <a:rPr lang="en-US" sz="1800" i="1" dirty="0" smtClean="0"/>
              <a:t>In like situations cannot be interpreted in the narrow sense advanced by Ecuador as the purpose is to protect investors as compared to local producers, and </a:t>
            </a:r>
            <a:r>
              <a:rPr lang="en-US" sz="1800" b="1" i="1" dirty="0" smtClean="0"/>
              <a:t>this cannot be done by addressing exclusively the sector in which that particular activity is undertaken</a:t>
            </a:r>
            <a:r>
              <a:rPr lang="en-US" sz="1800" dirty="0" smtClean="0"/>
              <a:t>”.</a:t>
            </a:r>
            <a:r>
              <a:rPr lang="en-US" sz="1800" b="1" dirty="0" smtClean="0">
                <a:solidFill>
                  <a:srgbClr val="008000"/>
                </a:solidFill>
              </a:rPr>
              <a:t> </a:t>
            </a:r>
            <a:r>
              <a:rPr lang="en-US" sz="1800" b="1" dirty="0" smtClean="0">
                <a:solidFill>
                  <a:srgbClr val="FF6600"/>
                </a:solidFill>
              </a:rPr>
              <a:t>Local producers/exporters of cigarettes</a:t>
            </a:r>
          </a:p>
          <a:p>
            <a:pPr eaLnBrk="1" hangingPunct="1">
              <a:lnSpc>
                <a:spcPct val="80000"/>
              </a:lnSpc>
              <a:buFontTx/>
              <a:buNone/>
            </a:pPr>
            <a:r>
              <a:rPr lang="en-US" sz="1800" dirty="0" smtClean="0"/>
              <a:t>  </a:t>
            </a:r>
          </a:p>
          <a:p>
            <a:pPr eaLnBrk="1" hangingPunct="1">
              <a:lnSpc>
                <a:spcPct val="80000"/>
              </a:lnSpc>
              <a:buFontTx/>
              <a:buNone/>
            </a:pPr>
            <a:r>
              <a:rPr lang="en-US" sz="1800" dirty="0" smtClean="0"/>
              <a:t>							      Occidental v Ecuador</a:t>
            </a:r>
          </a:p>
          <a:p>
            <a:pPr eaLnBrk="1" hangingPunct="1">
              <a:lnSpc>
                <a:spcPct val="80000"/>
              </a:lnSpc>
              <a:buFontTx/>
              <a:buNone/>
            </a:pPr>
            <a:r>
              <a:rPr lang="en-US" sz="1800" dirty="0" smtClean="0"/>
              <a:t>					</a:t>
            </a:r>
            <a:endParaRPr lang="en-US" sz="1800" b="1" dirty="0" smtClean="0"/>
          </a:p>
        </p:txBody>
      </p:sp>
    </p:spTree>
    <p:extLst>
      <p:ext uri="{BB962C8B-B14F-4D97-AF65-F5344CB8AC3E}">
        <p14:creationId xmlns:p14="http://schemas.microsoft.com/office/powerpoint/2010/main" val="605172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156403-7CD8-4806-A6D8-A587365C3983}" type="slidenum">
              <a:rPr lang="en-US" sz="1400">
                <a:solidFill>
                  <a:schemeClr val="bg1"/>
                </a:solidFill>
              </a:rPr>
              <a:pPr eaLnBrk="1" hangingPunct="1"/>
              <a:t>62</a:t>
            </a:fld>
            <a:endParaRPr lang="en-US" sz="1400">
              <a:solidFill>
                <a:schemeClr val="bg1"/>
              </a:solidFill>
            </a:endParaRPr>
          </a:p>
        </p:txBody>
      </p:sp>
      <p:sp>
        <p:nvSpPr>
          <p:cNvPr id="63491" name="1 Título"/>
          <p:cNvSpPr>
            <a:spLocks noGrp="1"/>
          </p:cNvSpPr>
          <p:nvPr>
            <p:ph type="title" idx="4294967295"/>
          </p:nvPr>
        </p:nvSpPr>
        <p:spPr>
          <a:xfrm>
            <a:off x="684213" y="333375"/>
            <a:ext cx="7772400" cy="1143000"/>
          </a:xfrm>
        </p:spPr>
        <p:txBody>
          <a:bodyPr/>
          <a:lstStyle/>
          <a:p>
            <a:pPr eaLnBrk="1" hangingPunct="1"/>
            <a:r>
              <a:rPr lang="en-US" dirty="0" smtClean="0"/>
              <a:t>STEP 1: basis of comparison</a:t>
            </a:r>
          </a:p>
        </p:txBody>
      </p:sp>
      <p:sp>
        <p:nvSpPr>
          <p:cNvPr id="63492" name="2 Marcador de contenido"/>
          <p:cNvSpPr>
            <a:spLocks noGrp="1"/>
          </p:cNvSpPr>
          <p:nvPr>
            <p:ph idx="4294967295"/>
          </p:nvPr>
        </p:nvSpPr>
        <p:spPr>
          <a:xfrm>
            <a:off x="468313" y="1412875"/>
            <a:ext cx="8229600" cy="4905375"/>
          </a:xfrm>
        </p:spPr>
        <p:txBody>
          <a:bodyPr/>
          <a:lstStyle/>
          <a:p>
            <a:pPr eaLnBrk="1" hangingPunct="1">
              <a:lnSpc>
                <a:spcPct val="80000"/>
              </a:lnSpc>
              <a:buFontTx/>
              <a:buNone/>
            </a:pPr>
            <a:endParaRPr lang="en-US" sz="800" dirty="0" smtClean="0"/>
          </a:p>
          <a:p>
            <a:pPr eaLnBrk="1" hangingPunct="1">
              <a:buFontTx/>
              <a:buNone/>
            </a:pPr>
            <a:r>
              <a:rPr lang="en-US" b="1" dirty="0" smtClean="0"/>
              <a:t>4.	Direct competitors</a:t>
            </a:r>
          </a:p>
          <a:p>
            <a:pPr eaLnBrk="1" hangingPunct="1">
              <a:buFontTx/>
              <a:buNone/>
            </a:pPr>
            <a:endParaRPr lang="en-US" sz="1100" dirty="0" smtClean="0"/>
          </a:p>
          <a:p>
            <a:pPr eaLnBrk="1" hangingPunct="1">
              <a:buFontTx/>
              <a:buNone/>
            </a:pPr>
            <a:r>
              <a:rPr lang="en-US" sz="1100" dirty="0" smtClean="0"/>
              <a:t>	</a:t>
            </a:r>
            <a:r>
              <a:rPr lang="en-US" sz="2000" dirty="0" smtClean="0"/>
              <a:t> “</a:t>
            </a:r>
            <a:r>
              <a:rPr lang="en-US" sz="2000" i="1" dirty="0" smtClean="0"/>
              <a:t>ALMEX and the Mexican sugar industry are in like circumstances. Both are part of the same sector, </a:t>
            </a:r>
            <a:r>
              <a:rPr lang="en-US" sz="2000" b="1" i="1" dirty="0" smtClean="0"/>
              <a:t>competing face to face</a:t>
            </a:r>
            <a:r>
              <a:rPr lang="en-US" sz="2000" i="1" dirty="0" smtClean="0"/>
              <a:t> in supplying sweeteners to the soft drink and processed food markets</a:t>
            </a:r>
            <a:r>
              <a:rPr lang="en-US" sz="2000" dirty="0" smtClean="0"/>
              <a:t>”.</a:t>
            </a:r>
          </a:p>
          <a:p>
            <a:pPr eaLnBrk="1" hangingPunct="1">
              <a:buFontTx/>
              <a:buNone/>
            </a:pPr>
            <a:r>
              <a:rPr lang="en-US" sz="2000" dirty="0" smtClean="0">
                <a:solidFill>
                  <a:srgbClr val="FF0000"/>
                </a:solidFill>
              </a:rPr>
              <a:t>							            </a:t>
            </a:r>
            <a:r>
              <a:rPr lang="en-US" sz="2000" dirty="0" smtClean="0">
                <a:solidFill>
                  <a:schemeClr val="tx2"/>
                </a:solidFill>
              </a:rPr>
              <a:t>ADM v Mexico</a:t>
            </a:r>
          </a:p>
          <a:p>
            <a:pPr eaLnBrk="1" hangingPunct="1">
              <a:buFontTx/>
              <a:buNone/>
            </a:pPr>
            <a:r>
              <a:rPr lang="en-US" sz="2000" dirty="0" smtClean="0"/>
              <a:t>	“</a:t>
            </a:r>
            <a:r>
              <a:rPr lang="en-US" sz="2000" i="1" dirty="0" smtClean="0"/>
              <a:t>We conclude that </a:t>
            </a:r>
            <a:r>
              <a:rPr lang="en-US" sz="2000" b="1" i="1" dirty="0" smtClean="0"/>
              <a:t>where the products at issue are interchangeable and indistinguishable from the point of view of the end-users</a:t>
            </a:r>
            <a:r>
              <a:rPr lang="en-US" sz="2000" i="1" dirty="0" smtClean="0"/>
              <a:t>, the products, and therefore the respective investments, are in like circumstances. Any other interpretation would negate the effect of the non-discriminatory provisions…</a:t>
            </a:r>
            <a:r>
              <a:rPr lang="en-US" sz="2000" dirty="0" smtClean="0"/>
              <a:t>” </a:t>
            </a:r>
          </a:p>
          <a:p>
            <a:pPr eaLnBrk="1" hangingPunct="1">
              <a:buFontTx/>
              <a:buNone/>
            </a:pPr>
            <a:r>
              <a:rPr lang="en-US" sz="2000" b="1" dirty="0" smtClean="0">
                <a:solidFill>
                  <a:srgbClr val="008000"/>
                </a:solidFill>
              </a:rPr>
              <a:t>								</a:t>
            </a:r>
            <a:r>
              <a:rPr lang="en-US" sz="2000" dirty="0" smtClean="0">
                <a:solidFill>
                  <a:schemeClr val="tx2"/>
                </a:solidFill>
              </a:rPr>
              <a:t>CPI v Mexico</a:t>
            </a:r>
            <a:endParaRPr lang="en-US" sz="2000" b="1" dirty="0" smtClean="0">
              <a:solidFill>
                <a:schemeClr val="tx2"/>
              </a:solidFill>
            </a:endParaRPr>
          </a:p>
          <a:p>
            <a:pPr eaLnBrk="1" hangingPunct="1">
              <a:buFontTx/>
              <a:buNone/>
            </a:pPr>
            <a:r>
              <a:rPr lang="en-US" sz="2000" b="1" dirty="0" smtClean="0">
                <a:solidFill>
                  <a:srgbClr val="008000"/>
                </a:solidFill>
              </a:rPr>
              <a:t>	</a:t>
            </a:r>
            <a:r>
              <a:rPr lang="en-US" sz="2000" b="1" dirty="0" smtClean="0">
                <a:solidFill>
                  <a:srgbClr val="FF6600"/>
                </a:solidFill>
              </a:rPr>
              <a:t>Sugar/High fructose corn syrup</a:t>
            </a:r>
            <a:r>
              <a:rPr lang="en-US" sz="2400" dirty="0" smtClean="0">
                <a:solidFill>
                  <a:srgbClr val="FF0000"/>
                </a:solidFill>
              </a:rPr>
              <a:t>				</a:t>
            </a:r>
            <a:endParaRPr lang="en-US" sz="2400" b="1" dirty="0" smtClean="0">
              <a:solidFill>
                <a:srgbClr val="008000"/>
              </a:solidFill>
            </a:endParaRPr>
          </a:p>
        </p:txBody>
      </p:sp>
    </p:spTree>
    <p:extLst>
      <p:ext uri="{BB962C8B-B14F-4D97-AF65-F5344CB8AC3E}">
        <p14:creationId xmlns:p14="http://schemas.microsoft.com/office/powerpoint/2010/main" val="4117098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90DB205-A9DA-4C20-98F2-9035C8329992}" type="slidenum">
              <a:rPr lang="en-US" sz="1400">
                <a:solidFill>
                  <a:schemeClr val="bg1"/>
                </a:solidFill>
              </a:rPr>
              <a:pPr eaLnBrk="1" hangingPunct="1"/>
              <a:t>63</a:t>
            </a:fld>
            <a:endParaRPr lang="en-US" sz="1400">
              <a:solidFill>
                <a:schemeClr val="bg1"/>
              </a:solidFill>
            </a:endParaRPr>
          </a:p>
        </p:txBody>
      </p:sp>
      <p:sp>
        <p:nvSpPr>
          <p:cNvPr id="64515" name="1 Título"/>
          <p:cNvSpPr>
            <a:spLocks noGrp="1"/>
          </p:cNvSpPr>
          <p:nvPr>
            <p:ph type="title" idx="4294967295"/>
          </p:nvPr>
        </p:nvSpPr>
        <p:spPr>
          <a:xfrm>
            <a:off x="684213" y="333375"/>
            <a:ext cx="7772400" cy="1143000"/>
          </a:xfrm>
        </p:spPr>
        <p:txBody>
          <a:bodyPr/>
          <a:lstStyle/>
          <a:p>
            <a:pPr eaLnBrk="1" hangingPunct="1"/>
            <a:r>
              <a:rPr lang="es-MX" dirty="0" smtClean="0"/>
              <a:t>STEP 2: </a:t>
            </a:r>
            <a:r>
              <a:rPr lang="es-MX" dirty="0" err="1" smtClean="0"/>
              <a:t>less</a:t>
            </a:r>
            <a:r>
              <a:rPr lang="es-MX" dirty="0" smtClean="0"/>
              <a:t> favorable </a:t>
            </a:r>
            <a:r>
              <a:rPr lang="es-MX" dirty="0" err="1" smtClean="0"/>
              <a:t>treatment</a:t>
            </a:r>
            <a:endParaRPr lang="es-MX" dirty="0" smtClean="0"/>
          </a:p>
        </p:txBody>
      </p:sp>
      <p:sp>
        <p:nvSpPr>
          <p:cNvPr id="64516" name="2 Marcador de contenido"/>
          <p:cNvSpPr>
            <a:spLocks noGrp="1"/>
          </p:cNvSpPr>
          <p:nvPr>
            <p:ph idx="4294967295"/>
          </p:nvPr>
        </p:nvSpPr>
        <p:spPr>
          <a:xfrm>
            <a:off x="457200" y="1571625"/>
            <a:ext cx="8229600" cy="4554538"/>
          </a:xfrm>
        </p:spPr>
        <p:txBody>
          <a:bodyPr/>
          <a:lstStyle/>
          <a:p>
            <a:pPr eaLnBrk="1" hangingPunct="1">
              <a:lnSpc>
                <a:spcPct val="80000"/>
              </a:lnSpc>
              <a:buFontTx/>
              <a:buNone/>
            </a:pPr>
            <a:endParaRPr lang="en-US" sz="800" dirty="0" smtClean="0"/>
          </a:p>
          <a:p>
            <a:pPr eaLnBrk="1" hangingPunct="1">
              <a:lnSpc>
                <a:spcPct val="80000"/>
              </a:lnSpc>
              <a:buFontTx/>
              <a:buNone/>
            </a:pPr>
            <a:endParaRPr lang="en-US" sz="2200" dirty="0" smtClean="0"/>
          </a:p>
          <a:p>
            <a:pPr eaLnBrk="1" hangingPunct="1">
              <a:lnSpc>
                <a:spcPct val="80000"/>
              </a:lnSpc>
            </a:pPr>
            <a:r>
              <a:rPr lang="en-US" sz="2400" b="1" dirty="0" smtClean="0"/>
              <a:t>Damage must be </a:t>
            </a:r>
          </a:p>
          <a:p>
            <a:pPr eaLnBrk="1" hangingPunct="1">
              <a:lnSpc>
                <a:spcPct val="80000"/>
              </a:lnSpc>
            </a:pPr>
            <a:endParaRPr lang="en-US" sz="2400" dirty="0" smtClean="0"/>
          </a:p>
          <a:p>
            <a:pPr marL="914400" lvl="1" indent="-514350" eaLnBrk="1" hangingPunct="1">
              <a:lnSpc>
                <a:spcPct val="80000"/>
              </a:lnSpc>
            </a:pPr>
            <a:r>
              <a:rPr lang="en-US" sz="2200" dirty="0" smtClean="0"/>
              <a:t>real, not hypothetical, and</a:t>
            </a:r>
          </a:p>
          <a:p>
            <a:pPr marL="914400" lvl="1" indent="-514350" eaLnBrk="1" hangingPunct="1">
              <a:lnSpc>
                <a:spcPct val="80000"/>
              </a:lnSpc>
            </a:pPr>
            <a:r>
              <a:rPr lang="en-US" sz="2200" dirty="0" smtClean="0"/>
              <a:t>verifiable</a:t>
            </a:r>
          </a:p>
          <a:p>
            <a:pPr eaLnBrk="1" hangingPunct="1">
              <a:lnSpc>
                <a:spcPct val="80000"/>
              </a:lnSpc>
              <a:buFontTx/>
              <a:buNone/>
            </a:pPr>
            <a:endParaRPr lang="en-US" sz="1000" dirty="0" smtClean="0">
              <a:solidFill>
                <a:srgbClr val="FF0000"/>
              </a:solidFill>
            </a:endParaRPr>
          </a:p>
          <a:p>
            <a:pPr eaLnBrk="1" hangingPunct="1">
              <a:lnSpc>
                <a:spcPct val="80000"/>
              </a:lnSpc>
              <a:buFontTx/>
              <a:buNone/>
            </a:pPr>
            <a:endParaRPr lang="en-US" sz="1500" dirty="0" smtClean="0">
              <a:solidFill>
                <a:srgbClr val="FF0000"/>
              </a:solidFill>
            </a:endParaRPr>
          </a:p>
          <a:p>
            <a:pPr eaLnBrk="1" hangingPunct="1">
              <a:lnSpc>
                <a:spcPct val="80000"/>
              </a:lnSpc>
              <a:buFontTx/>
              <a:buNone/>
            </a:pPr>
            <a:r>
              <a:rPr lang="en-US" sz="2500" dirty="0" smtClean="0">
                <a:solidFill>
                  <a:srgbClr val="FF0000"/>
                </a:solidFill>
              </a:rPr>
              <a:t>	</a:t>
            </a:r>
            <a:r>
              <a:rPr lang="en-US" sz="2500" i="1" dirty="0" smtClean="0"/>
              <a:t>“The question may be raised whether the equality of treatment accorded by the Respondent to the Investor and to US steel manufacturers and steel fabricators was more apparent than real… </a:t>
            </a:r>
            <a:r>
              <a:rPr lang="en-US" sz="2500" b="1" i="1" dirty="0" smtClean="0"/>
              <a:t>evidence of discrimination, however, is required</a:t>
            </a:r>
            <a:r>
              <a:rPr lang="en-US" sz="2500" i="1" dirty="0" smtClean="0"/>
              <a:t>”.</a:t>
            </a:r>
          </a:p>
          <a:p>
            <a:pPr eaLnBrk="1" hangingPunct="1">
              <a:lnSpc>
                <a:spcPct val="80000"/>
              </a:lnSpc>
              <a:buFontTx/>
              <a:buNone/>
            </a:pPr>
            <a:r>
              <a:rPr lang="en-US" sz="2500" dirty="0" smtClean="0"/>
              <a:t>								</a:t>
            </a:r>
            <a:r>
              <a:rPr lang="en-US" sz="2500" dirty="0" smtClean="0">
                <a:solidFill>
                  <a:srgbClr val="FF6600"/>
                </a:solidFill>
              </a:rPr>
              <a:t>ADF v USA</a:t>
            </a:r>
          </a:p>
          <a:p>
            <a:pPr eaLnBrk="1" hangingPunct="1">
              <a:lnSpc>
                <a:spcPct val="80000"/>
              </a:lnSpc>
              <a:buFontTx/>
              <a:buNone/>
            </a:pPr>
            <a:r>
              <a:rPr lang="en-US" sz="1500" dirty="0" smtClean="0"/>
              <a:t>	</a:t>
            </a:r>
          </a:p>
        </p:txBody>
      </p:sp>
    </p:spTree>
    <p:extLst>
      <p:ext uri="{BB962C8B-B14F-4D97-AF65-F5344CB8AC3E}">
        <p14:creationId xmlns:p14="http://schemas.microsoft.com/office/powerpoint/2010/main" val="41493139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A599F6E-3418-4FF0-BEFD-5497E86C0A8B}" type="slidenum">
              <a:rPr lang="en-US" sz="1400">
                <a:solidFill>
                  <a:schemeClr val="bg1"/>
                </a:solidFill>
              </a:rPr>
              <a:pPr eaLnBrk="1" hangingPunct="1"/>
              <a:t>64</a:t>
            </a:fld>
            <a:endParaRPr lang="en-US" sz="1400">
              <a:solidFill>
                <a:schemeClr val="bg1"/>
              </a:solidFill>
            </a:endParaRPr>
          </a:p>
        </p:txBody>
      </p:sp>
      <p:sp>
        <p:nvSpPr>
          <p:cNvPr id="65539" name="1 Título"/>
          <p:cNvSpPr>
            <a:spLocks noGrp="1"/>
          </p:cNvSpPr>
          <p:nvPr>
            <p:ph type="title" idx="4294967295"/>
          </p:nvPr>
        </p:nvSpPr>
        <p:spPr/>
        <p:txBody>
          <a:bodyPr>
            <a:normAutofit fontScale="90000"/>
          </a:bodyPr>
          <a:lstStyle/>
          <a:p>
            <a:pPr eaLnBrk="1" hangingPunct="1"/>
            <a:r>
              <a:rPr lang="en-US" sz="4000" dirty="0" smtClean="0"/>
              <a:t>STEP 3: finding legitimate causes for differentiated treatment</a:t>
            </a:r>
          </a:p>
        </p:txBody>
      </p:sp>
      <p:sp>
        <p:nvSpPr>
          <p:cNvPr id="65540" name="2 Marcador de contenido"/>
          <p:cNvSpPr>
            <a:spLocks noGrp="1"/>
          </p:cNvSpPr>
          <p:nvPr>
            <p:ph idx="4294967295"/>
          </p:nvPr>
        </p:nvSpPr>
        <p:spPr>
          <a:xfrm>
            <a:off x="457200" y="1571625"/>
            <a:ext cx="8229600" cy="5072063"/>
          </a:xfrm>
        </p:spPr>
        <p:txBody>
          <a:bodyPr/>
          <a:lstStyle/>
          <a:p>
            <a:pPr eaLnBrk="1" hangingPunct="1">
              <a:lnSpc>
                <a:spcPct val="80000"/>
              </a:lnSpc>
              <a:buFontTx/>
              <a:buNone/>
            </a:pPr>
            <a:endParaRPr lang="en-US" sz="800" dirty="0" smtClean="0"/>
          </a:p>
          <a:p>
            <a:pPr eaLnBrk="1" hangingPunct="1">
              <a:lnSpc>
                <a:spcPct val="80000"/>
              </a:lnSpc>
              <a:buFontTx/>
              <a:buNone/>
            </a:pPr>
            <a:endParaRPr lang="en-US" sz="800" dirty="0" smtClean="0"/>
          </a:p>
          <a:p>
            <a:pPr eaLnBrk="1" hangingPunct="1">
              <a:buFontTx/>
              <a:buNone/>
            </a:pPr>
            <a:r>
              <a:rPr lang="en-US" sz="1100" dirty="0" smtClean="0"/>
              <a:t>	</a:t>
            </a:r>
            <a:r>
              <a:rPr lang="en-US" sz="2000" dirty="0" smtClean="0"/>
              <a:t>“…</a:t>
            </a:r>
            <a:r>
              <a:rPr lang="en-US" sz="2000" i="1" dirty="0" smtClean="0"/>
              <a:t>the interpretation of the phrase </a:t>
            </a:r>
            <a:r>
              <a:rPr lang="en-US" sz="2000" i="1" u="sng" dirty="0" smtClean="0"/>
              <a:t>like circumstance</a:t>
            </a:r>
            <a:r>
              <a:rPr lang="en-US" sz="2000" i="1" dirty="0" smtClean="0"/>
              <a:t>s in Article 1102 must take into account…the legal context of the NAFTA, including both its concern with the environment and the need to avoid trade distortions that are not justified by environmental concerns. </a:t>
            </a:r>
            <a:r>
              <a:rPr lang="en-US" sz="2000" b="1" i="1" dirty="0" smtClean="0"/>
              <a:t>The assessment of like circumstances must also take into account circumstances that would justify governmental regulations that treat them differently in order to protect the public interest</a:t>
            </a:r>
            <a:r>
              <a:rPr lang="en-US" sz="2000" i="1" dirty="0" smtClean="0"/>
              <a:t>”. </a:t>
            </a:r>
            <a:r>
              <a:rPr lang="en-US" sz="2000" dirty="0" smtClean="0">
                <a:solidFill>
                  <a:srgbClr val="FF0000"/>
                </a:solidFill>
              </a:rPr>
              <a:t>							</a:t>
            </a:r>
          </a:p>
          <a:p>
            <a:pPr eaLnBrk="1" hangingPunct="1">
              <a:lnSpc>
                <a:spcPct val="80000"/>
              </a:lnSpc>
              <a:buFontTx/>
              <a:buNone/>
            </a:pPr>
            <a:r>
              <a:rPr lang="en-US" sz="2000" dirty="0" smtClean="0">
                <a:solidFill>
                  <a:srgbClr val="FF0000"/>
                </a:solidFill>
              </a:rPr>
              <a:t>						                </a:t>
            </a:r>
            <a:r>
              <a:rPr lang="en-US" sz="2000" dirty="0" smtClean="0">
                <a:solidFill>
                  <a:srgbClr val="FF6600"/>
                </a:solidFill>
              </a:rPr>
              <a:t>SD Myers v Canada</a:t>
            </a:r>
          </a:p>
          <a:p>
            <a:pPr eaLnBrk="1" hangingPunct="1">
              <a:lnSpc>
                <a:spcPct val="80000"/>
              </a:lnSpc>
              <a:buFontTx/>
              <a:buNone/>
            </a:pPr>
            <a:endParaRPr lang="en-US" sz="2000" dirty="0" smtClean="0">
              <a:solidFill>
                <a:srgbClr val="FF0000"/>
              </a:solidFill>
            </a:endParaRPr>
          </a:p>
          <a:p>
            <a:pPr eaLnBrk="1" hangingPunct="1">
              <a:buFontTx/>
              <a:buNone/>
            </a:pPr>
            <a:r>
              <a:rPr lang="en-US" sz="2000" dirty="0" smtClean="0"/>
              <a:t>	“…</a:t>
            </a:r>
            <a:r>
              <a:rPr lang="en-US" sz="2000" i="1" dirty="0" smtClean="0"/>
              <a:t>it is clear that the concept of national treatment as embodies in NAFTA and similar arrangements is designed </a:t>
            </a:r>
            <a:r>
              <a:rPr lang="en-US" sz="2000" b="1" i="1" dirty="0" smtClean="0"/>
              <a:t>to prevent discrimination on the basis of nationality, or by reasons of nationality</a:t>
            </a:r>
            <a:r>
              <a:rPr lang="en-US" sz="2000" dirty="0" smtClean="0"/>
              <a:t>”.</a:t>
            </a:r>
          </a:p>
          <a:p>
            <a:pPr eaLnBrk="1" hangingPunct="1">
              <a:buFontTx/>
              <a:buNone/>
            </a:pPr>
            <a:r>
              <a:rPr lang="en-US" sz="2000" dirty="0" smtClean="0"/>
              <a:t>							    </a:t>
            </a:r>
            <a:r>
              <a:rPr lang="en-US" sz="2000" dirty="0" smtClean="0">
                <a:solidFill>
                  <a:srgbClr val="FF6600"/>
                </a:solidFill>
              </a:rPr>
              <a:t>Feldman v Mexico</a:t>
            </a:r>
            <a:endParaRPr lang="en-US" sz="2400" dirty="0" smtClean="0">
              <a:solidFill>
                <a:srgbClr val="FF6600"/>
              </a:solidFill>
            </a:endParaRPr>
          </a:p>
        </p:txBody>
      </p:sp>
    </p:spTree>
    <p:extLst>
      <p:ext uri="{BB962C8B-B14F-4D97-AF65-F5344CB8AC3E}">
        <p14:creationId xmlns:p14="http://schemas.microsoft.com/office/powerpoint/2010/main" val="7375188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A4B638-40AE-4CBE-AF28-12F3AFF487AF}" type="slidenum">
              <a:rPr lang="en-US" sz="1400">
                <a:solidFill>
                  <a:schemeClr val="bg1"/>
                </a:solidFill>
              </a:rPr>
              <a:pPr eaLnBrk="1" hangingPunct="1"/>
              <a:t>65</a:t>
            </a:fld>
            <a:endParaRPr lang="en-US" sz="1400">
              <a:solidFill>
                <a:schemeClr val="bg1"/>
              </a:solidFill>
            </a:endParaRPr>
          </a:p>
        </p:txBody>
      </p:sp>
      <p:sp>
        <p:nvSpPr>
          <p:cNvPr id="66563" name="1 Título"/>
          <p:cNvSpPr>
            <a:spLocks noGrp="1"/>
          </p:cNvSpPr>
          <p:nvPr>
            <p:ph type="title" idx="4294967295"/>
          </p:nvPr>
        </p:nvSpPr>
        <p:spPr/>
        <p:txBody>
          <a:bodyPr>
            <a:normAutofit fontScale="90000"/>
          </a:bodyPr>
          <a:lstStyle/>
          <a:p>
            <a:pPr eaLnBrk="1" hangingPunct="1"/>
            <a:r>
              <a:rPr lang="en-US" sz="4000" dirty="0" smtClean="0"/>
              <a:t>STEP 3: Finding legitimate causes for </a:t>
            </a:r>
            <a:r>
              <a:rPr lang="en-US" sz="4000" dirty="0" err="1" smtClean="0"/>
              <a:t>differentiatted</a:t>
            </a:r>
            <a:r>
              <a:rPr lang="en-US" sz="4000" dirty="0" smtClean="0"/>
              <a:t> treatment</a:t>
            </a:r>
          </a:p>
        </p:txBody>
      </p:sp>
      <p:sp>
        <p:nvSpPr>
          <p:cNvPr id="66564" name="2 Marcador de contenido"/>
          <p:cNvSpPr>
            <a:spLocks noGrp="1"/>
          </p:cNvSpPr>
          <p:nvPr>
            <p:ph idx="4294967295"/>
          </p:nvPr>
        </p:nvSpPr>
        <p:spPr>
          <a:xfrm>
            <a:off x="457200" y="1571625"/>
            <a:ext cx="8229600" cy="5057775"/>
          </a:xfrm>
        </p:spPr>
        <p:txBody>
          <a:bodyPr/>
          <a:lstStyle/>
          <a:p>
            <a:pPr eaLnBrk="1" hangingPunct="1">
              <a:lnSpc>
                <a:spcPct val="80000"/>
              </a:lnSpc>
              <a:buFontTx/>
              <a:buNone/>
            </a:pPr>
            <a:endParaRPr lang="en-US" sz="800" dirty="0" smtClean="0"/>
          </a:p>
          <a:p>
            <a:pPr eaLnBrk="1" hangingPunct="1">
              <a:lnSpc>
                <a:spcPct val="80000"/>
              </a:lnSpc>
              <a:buFontTx/>
              <a:buNone/>
            </a:pPr>
            <a:endParaRPr lang="en-US" sz="800" dirty="0" smtClean="0"/>
          </a:p>
          <a:p>
            <a:pPr eaLnBrk="1" hangingPunct="1">
              <a:buFontTx/>
              <a:buNone/>
            </a:pPr>
            <a:r>
              <a:rPr lang="en-US" sz="1100" dirty="0" smtClean="0"/>
              <a:t>	</a:t>
            </a:r>
          </a:p>
          <a:p>
            <a:pPr eaLnBrk="1" hangingPunct="1">
              <a:buFontTx/>
              <a:buNone/>
            </a:pPr>
            <a:r>
              <a:rPr lang="en-US" sz="1100" dirty="0" smtClean="0"/>
              <a:t>	</a:t>
            </a:r>
            <a:r>
              <a:rPr lang="en-US" sz="2200" dirty="0" smtClean="0"/>
              <a:t> “Differences in treatment will presumptively violate Article 1102(2), unless they have a reasonable nexus to rational government policies that</a:t>
            </a:r>
            <a:r>
              <a:rPr lang="en-US" sz="2200" i="1" dirty="0" smtClean="0"/>
              <a:t>: (</a:t>
            </a:r>
            <a:r>
              <a:rPr lang="en-US" sz="2200" i="1" dirty="0" err="1" smtClean="0"/>
              <a:t>i</a:t>
            </a:r>
            <a:r>
              <a:rPr lang="en-US" sz="2200" i="1" dirty="0" smtClean="0"/>
              <a:t>) </a:t>
            </a:r>
            <a:r>
              <a:rPr lang="en-US" sz="2200" b="1" i="1" u="sng" dirty="0" smtClean="0"/>
              <a:t>do not distinguish, on their face or de facto, between foreign-owned and domestic companie</a:t>
            </a:r>
            <a:r>
              <a:rPr lang="en-US" sz="2200" i="1" u="sng" dirty="0" smtClean="0"/>
              <a:t>s</a:t>
            </a:r>
            <a:r>
              <a:rPr lang="en-US" sz="2200" i="1" dirty="0" smtClean="0"/>
              <a:t>, and (2) do not otherwise unduly undermine the investment liberalizing objectives of NAFTA</a:t>
            </a:r>
            <a:r>
              <a:rPr lang="en-US" sz="2200" dirty="0" smtClean="0"/>
              <a:t>”.</a:t>
            </a:r>
            <a:endParaRPr lang="en-US" sz="2200" dirty="0" smtClean="0">
              <a:solidFill>
                <a:srgbClr val="FF0000"/>
              </a:solidFill>
            </a:endParaRPr>
          </a:p>
          <a:p>
            <a:pPr eaLnBrk="1" hangingPunct="1">
              <a:lnSpc>
                <a:spcPct val="80000"/>
              </a:lnSpc>
              <a:buFontTx/>
              <a:buNone/>
            </a:pPr>
            <a:r>
              <a:rPr lang="en-US" sz="2200" dirty="0" smtClean="0">
                <a:solidFill>
                  <a:srgbClr val="FF0000"/>
                </a:solidFill>
              </a:rPr>
              <a:t>						     </a:t>
            </a:r>
            <a:r>
              <a:rPr lang="en-US" sz="2200" dirty="0" smtClean="0">
                <a:solidFill>
                  <a:srgbClr val="FF6600"/>
                </a:solidFill>
              </a:rPr>
              <a:t>Pope &amp; Talbot v Canada</a:t>
            </a:r>
          </a:p>
          <a:p>
            <a:pPr eaLnBrk="1" hangingPunct="1">
              <a:lnSpc>
                <a:spcPct val="80000"/>
              </a:lnSpc>
              <a:buFontTx/>
              <a:buNone/>
            </a:pPr>
            <a:endParaRPr lang="en-US" sz="2200" dirty="0" smtClean="0">
              <a:solidFill>
                <a:srgbClr val="FF6600"/>
              </a:solidFill>
            </a:endParaRPr>
          </a:p>
          <a:p>
            <a:pPr eaLnBrk="1" hangingPunct="1">
              <a:lnSpc>
                <a:spcPct val="80000"/>
              </a:lnSpc>
              <a:buFontTx/>
              <a:buNone/>
            </a:pPr>
            <a:endParaRPr lang="en-US" sz="2200" dirty="0" smtClean="0">
              <a:solidFill>
                <a:srgbClr val="FF6600"/>
              </a:solidFill>
            </a:endParaRPr>
          </a:p>
          <a:p>
            <a:pPr marL="914400" lvl="1" indent="-514350" eaLnBrk="1" hangingPunct="1">
              <a:lnSpc>
                <a:spcPct val="80000"/>
              </a:lnSpc>
              <a:buFontTx/>
              <a:buNone/>
            </a:pPr>
            <a:r>
              <a:rPr lang="en-US" sz="2200" b="1" dirty="0" smtClean="0"/>
              <a:t>No equality when it comes to illegality!</a:t>
            </a:r>
          </a:p>
          <a:p>
            <a:pPr marL="914400" lvl="1" indent="-514350" eaLnBrk="1" hangingPunct="1">
              <a:lnSpc>
                <a:spcPct val="80000"/>
              </a:lnSpc>
              <a:buFontTx/>
              <a:buNone/>
            </a:pPr>
            <a:r>
              <a:rPr lang="en-US" sz="2200" dirty="0" smtClean="0">
                <a:solidFill>
                  <a:srgbClr val="FF0000"/>
                </a:solidFill>
              </a:rPr>
              <a:t>					       </a:t>
            </a:r>
            <a:r>
              <a:rPr lang="en-US" sz="2200" dirty="0" smtClean="0">
                <a:solidFill>
                  <a:srgbClr val="FF6600"/>
                </a:solidFill>
              </a:rPr>
              <a:t>Thunderbird v Mexico</a:t>
            </a:r>
          </a:p>
          <a:p>
            <a:pPr eaLnBrk="1" hangingPunct="1">
              <a:lnSpc>
                <a:spcPct val="80000"/>
              </a:lnSpc>
              <a:buFontTx/>
              <a:buNone/>
            </a:pPr>
            <a:endParaRPr lang="en-US" sz="2400" dirty="0" smtClean="0">
              <a:solidFill>
                <a:srgbClr val="FF0000"/>
              </a:solidFill>
            </a:endParaRPr>
          </a:p>
        </p:txBody>
      </p:sp>
    </p:spTree>
    <p:extLst>
      <p:ext uri="{BB962C8B-B14F-4D97-AF65-F5344CB8AC3E}">
        <p14:creationId xmlns:p14="http://schemas.microsoft.com/office/powerpoint/2010/main" val="5311395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B9CC3F-5319-4FBE-9362-F9755ACF6573}" type="slidenum">
              <a:rPr lang="en-US" sz="1400">
                <a:solidFill>
                  <a:schemeClr val="bg1"/>
                </a:solidFill>
              </a:rPr>
              <a:pPr eaLnBrk="1" hangingPunct="1"/>
              <a:t>66</a:t>
            </a:fld>
            <a:endParaRPr lang="en-US" sz="1400">
              <a:solidFill>
                <a:schemeClr val="bg1"/>
              </a:solidFill>
            </a:endParaRPr>
          </a:p>
        </p:txBody>
      </p:sp>
      <p:sp>
        <p:nvSpPr>
          <p:cNvPr id="68611" name="1 Título"/>
          <p:cNvSpPr>
            <a:spLocks noGrp="1"/>
          </p:cNvSpPr>
          <p:nvPr>
            <p:ph type="title" idx="4294967295"/>
          </p:nvPr>
        </p:nvSpPr>
        <p:spPr>
          <a:xfrm>
            <a:off x="684213" y="404813"/>
            <a:ext cx="7772400" cy="1143000"/>
          </a:xfrm>
        </p:spPr>
        <p:txBody>
          <a:bodyPr/>
          <a:lstStyle/>
          <a:p>
            <a:pPr eaLnBrk="1" hangingPunct="1"/>
            <a:r>
              <a:rPr lang="en-US" dirty="0" smtClean="0"/>
              <a:t>Other relevant elements</a:t>
            </a:r>
          </a:p>
        </p:txBody>
      </p:sp>
      <p:sp>
        <p:nvSpPr>
          <p:cNvPr id="68612" name="2 Marcador de contenido"/>
          <p:cNvSpPr>
            <a:spLocks noGrp="1"/>
          </p:cNvSpPr>
          <p:nvPr>
            <p:ph idx="4294967295"/>
          </p:nvPr>
        </p:nvSpPr>
        <p:spPr/>
        <p:txBody>
          <a:bodyPr/>
          <a:lstStyle/>
          <a:p>
            <a:pPr eaLnBrk="1" hangingPunct="1">
              <a:lnSpc>
                <a:spcPct val="90000"/>
              </a:lnSpc>
            </a:pPr>
            <a:r>
              <a:rPr lang="en-US" sz="2700" b="1" smtClean="0"/>
              <a:t>Burden of proof:</a:t>
            </a:r>
          </a:p>
          <a:p>
            <a:pPr lvl="1" eaLnBrk="1" hangingPunct="1">
              <a:lnSpc>
                <a:spcPct val="90000"/>
              </a:lnSpc>
            </a:pPr>
            <a:r>
              <a:rPr lang="en-US" sz="2400" smtClean="0"/>
              <a:t>The investor must establish at least a “</a:t>
            </a:r>
            <a:r>
              <a:rPr lang="en-US" sz="2400" i="1" smtClean="0"/>
              <a:t>prima facie</a:t>
            </a:r>
            <a:r>
              <a:rPr lang="en-US" sz="2400" smtClean="0"/>
              <a:t>” case</a:t>
            </a:r>
          </a:p>
          <a:p>
            <a:pPr lvl="1" eaLnBrk="1" hangingPunct="1">
              <a:lnSpc>
                <a:spcPct val="90000"/>
              </a:lnSpc>
            </a:pPr>
            <a:r>
              <a:rPr lang="en-US" sz="2400" smtClean="0"/>
              <a:t>The burden then shifts to the State as to justify any legitimate ground for differentiated treatment  </a:t>
            </a:r>
          </a:p>
          <a:p>
            <a:pPr lvl="1" eaLnBrk="1" hangingPunct="1">
              <a:lnSpc>
                <a:spcPct val="90000"/>
              </a:lnSpc>
              <a:buFontTx/>
              <a:buNone/>
            </a:pPr>
            <a:endParaRPr lang="en-US" sz="2400" smtClean="0"/>
          </a:p>
          <a:p>
            <a:pPr eaLnBrk="1" hangingPunct="1">
              <a:lnSpc>
                <a:spcPct val="90000"/>
              </a:lnSpc>
            </a:pPr>
            <a:r>
              <a:rPr lang="en-US" sz="2700" b="1" smtClean="0"/>
              <a:t>Intent: </a:t>
            </a:r>
          </a:p>
          <a:p>
            <a:pPr lvl="1" eaLnBrk="1" hangingPunct="1">
              <a:lnSpc>
                <a:spcPct val="90000"/>
              </a:lnSpc>
            </a:pPr>
            <a:r>
              <a:rPr lang="en-US" sz="2400" smtClean="0"/>
              <a:t>Highly important for evidence purposes</a:t>
            </a:r>
          </a:p>
          <a:p>
            <a:pPr lvl="1" eaLnBrk="1" hangingPunct="1">
              <a:lnSpc>
                <a:spcPct val="90000"/>
              </a:lnSpc>
            </a:pPr>
            <a:r>
              <a:rPr lang="en-US" sz="2400" smtClean="0"/>
              <a:t>However, no need to prove a “subjective intent”, as the “effect test” may be enough </a:t>
            </a:r>
          </a:p>
          <a:p>
            <a:pPr lvl="1" eaLnBrk="1" hangingPunct="1">
              <a:lnSpc>
                <a:spcPct val="90000"/>
              </a:lnSpc>
            </a:pPr>
            <a:r>
              <a:rPr lang="en-US" sz="2400" smtClean="0"/>
              <a:t>But necessity of evidence on the negative effect remains </a:t>
            </a:r>
          </a:p>
          <a:p>
            <a:pPr lvl="1" eaLnBrk="1" hangingPunct="1">
              <a:lnSpc>
                <a:spcPct val="90000"/>
              </a:lnSpc>
            </a:pPr>
            <a:endParaRPr lang="en-US" sz="2400" smtClean="0"/>
          </a:p>
          <a:p>
            <a:pPr lvl="1" eaLnBrk="1" hangingPunct="1">
              <a:lnSpc>
                <a:spcPct val="90000"/>
              </a:lnSpc>
            </a:pPr>
            <a:endParaRPr lang="en-US" sz="2400" smtClean="0"/>
          </a:p>
        </p:txBody>
      </p:sp>
    </p:spTree>
    <p:extLst>
      <p:ext uri="{BB962C8B-B14F-4D97-AF65-F5344CB8AC3E}">
        <p14:creationId xmlns:p14="http://schemas.microsoft.com/office/powerpoint/2010/main" val="9858438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EB1017-886A-4689-995D-D318F4A327B5}" type="slidenum">
              <a:rPr lang="en-US" sz="1400">
                <a:solidFill>
                  <a:schemeClr val="bg1"/>
                </a:solidFill>
              </a:rPr>
              <a:pPr eaLnBrk="1" hangingPunct="1"/>
              <a:t>67</a:t>
            </a:fld>
            <a:endParaRPr lang="en-US" sz="1400">
              <a:solidFill>
                <a:schemeClr val="bg1"/>
              </a:solidFill>
            </a:endParaRPr>
          </a:p>
        </p:txBody>
      </p:sp>
      <p:sp>
        <p:nvSpPr>
          <p:cNvPr id="69635" name="1 Título"/>
          <p:cNvSpPr>
            <a:spLocks noGrp="1"/>
          </p:cNvSpPr>
          <p:nvPr>
            <p:ph type="title" idx="4294967295"/>
          </p:nvPr>
        </p:nvSpPr>
        <p:spPr/>
        <p:txBody>
          <a:bodyPr/>
          <a:lstStyle/>
          <a:p>
            <a:pPr eaLnBrk="1" hangingPunct="1"/>
            <a:r>
              <a:rPr lang="es-MX" dirty="0" err="1" smtClean="0"/>
              <a:t>The</a:t>
            </a:r>
            <a:r>
              <a:rPr lang="es-MX" dirty="0" smtClean="0"/>
              <a:t> NT </a:t>
            </a:r>
            <a:r>
              <a:rPr lang="es-MX" dirty="0" err="1" smtClean="0"/>
              <a:t>Clause</a:t>
            </a:r>
            <a:endParaRPr lang="es-MX" dirty="0" smtClean="0"/>
          </a:p>
        </p:txBody>
      </p:sp>
      <p:sp>
        <p:nvSpPr>
          <p:cNvPr id="69636" name="2 Marcador de contenido"/>
          <p:cNvSpPr>
            <a:spLocks noGrp="1"/>
          </p:cNvSpPr>
          <p:nvPr>
            <p:ph idx="4294967295"/>
          </p:nvPr>
        </p:nvSpPr>
        <p:spPr/>
        <p:txBody>
          <a:bodyPr/>
          <a:lstStyle/>
          <a:p>
            <a:pPr eaLnBrk="1" hangingPunct="1">
              <a:lnSpc>
                <a:spcPct val="80000"/>
              </a:lnSpc>
            </a:pPr>
            <a:r>
              <a:rPr lang="en-US" sz="2200" smtClean="0"/>
              <a:t>The NT clause continues to be an essential element of BITs. Its purpose is to guarantee </a:t>
            </a:r>
            <a:r>
              <a:rPr lang="en-US" sz="2200" u="sng" smtClean="0"/>
              <a:t>equality of competitive conditions, linked to material treatment</a:t>
            </a:r>
            <a:endParaRPr lang="en-US" sz="2200" smtClean="0"/>
          </a:p>
          <a:p>
            <a:pPr eaLnBrk="1" hangingPunct="1">
              <a:lnSpc>
                <a:spcPct val="80000"/>
              </a:lnSpc>
            </a:pPr>
            <a:endParaRPr lang="en-US" sz="2200" smtClean="0"/>
          </a:p>
          <a:p>
            <a:pPr eaLnBrk="1" hangingPunct="1">
              <a:lnSpc>
                <a:spcPct val="80000"/>
              </a:lnSpc>
            </a:pPr>
            <a:r>
              <a:rPr lang="en-US" sz="2200" smtClean="0"/>
              <a:t>Advisable to draft the standard in a precise manner </a:t>
            </a:r>
          </a:p>
          <a:p>
            <a:pPr eaLnBrk="1" hangingPunct="1">
              <a:lnSpc>
                <a:spcPct val="80000"/>
              </a:lnSpc>
            </a:pPr>
            <a:endParaRPr lang="en-US" sz="2200" smtClean="0"/>
          </a:p>
          <a:p>
            <a:pPr eaLnBrk="1" hangingPunct="1">
              <a:lnSpc>
                <a:spcPct val="80000"/>
              </a:lnSpc>
            </a:pPr>
            <a:r>
              <a:rPr lang="en-US" sz="2200" smtClean="0"/>
              <a:t>When pre-establishment is granted, exceptions do provide an important degree of flexibility for governmental public policies </a:t>
            </a:r>
          </a:p>
          <a:p>
            <a:pPr eaLnBrk="1" hangingPunct="1">
              <a:lnSpc>
                <a:spcPct val="80000"/>
              </a:lnSpc>
            </a:pPr>
            <a:endParaRPr lang="en-US" sz="2200" smtClean="0"/>
          </a:p>
          <a:p>
            <a:pPr eaLnBrk="1" hangingPunct="1">
              <a:lnSpc>
                <a:spcPct val="80000"/>
              </a:lnSpc>
            </a:pPr>
            <a:r>
              <a:rPr lang="en-US" sz="2200" smtClean="0"/>
              <a:t>When it comes to the standard application, there is an interesting jurisprudential pattern (3-Steps), mainly from the NAFTA</a:t>
            </a:r>
          </a:p>
          <a:p>
            <a:pPr eaLnBrk="1" hangingPunct="1">
              <a:lnSpc>
                <a:spcPct val="80000"/>
              </a:lnSpc>
            </a:pPr>
            <a:endParaRPr lang="en-US" sz="2200" smtClean="0"/>
          </a:p>
          <a:p>
            <a:pPr eaLnBrk="1" hangingPunct="1">
              <a:lnSpc>
                <a:spcPct val="80000"/>
              </a:lnSpc>
            </a:pPr>
            <a:endParaRPr lang="en-US" sz="2200" smtClean="0"/>
          </a:p>
          <a:p>
            <a:pPr eaLnBrk="1" hangingPunct="1">
              <a:lnSpc>
                <a:spcPct val="80000"/>
              </a:lnSpc>
            </a:pPr>
            <a:endParaRPr lang="en-US" sz="2200" smtClean="0"/>
          </a:p>
        </p:txBody>
      </p:sp>
    </p:spTree>
    <p:extLst>
      <p:ext uri="{BB962C8B-B14F-4D97-AF65-F5344CB8AC3E}">
        <p14:creationId xmlns:p14="http://schemas.microsoft.com/office/powerpoint/2010/main" val="42537962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64BF69-F088-47D2-92D9-8BE894A04FD2}" type="slidenum">
              <a:rPr lang="en-US" sz="1400">
                <a:solidFill>
                  <a:schemeClr val="bg1"/>
                </a:solidFill>
              </a:rPr>
              <a:pPr eaLnBrk="1" hangingPunct="1"/>
              <a:t>68</a:t>
            </a:fld>
            <a:endParaRPr lang="en-US" sz="1400">
              <a:solidFill>
                <a:schemeClr val="bg1"/>
              </a:solidFill>
            </a:endParaRPr>
          </a:p>
        </p:txBody>
      </p:sp>
      <p:sp>
        <p:nvSpPr>
          <p:cNvPr id="70659" name="1 Título"/>
          <p:cNvSpPr>
            <a:spLocks noGrp="1"/>
          </p:cNvSpPr>
          <p:nvPr>
            <p:ph type="title" idx="4294967295"/>
          </p:nvPr>
        </p:nvSpPr>
        <p:spPr/>
        <p:txBody>
          <a:bodyPr/>
          <a:lstStyle/>
          <a:p>
            <a:pPr eaLnBrk="1" hangingPunct="1"/>
            <a:r>
              <a:rPr lang="en-US" dirty="0" smtClean="0"/>
              <a:t>The NT Clause</a:t>
            </a:r>
          </a:p>
        </p:txBody>
      </p:sp>
      <p:sp>
        <p:nvSpPr>
          <p:cNvPr id="70660" name="2 Marcador de contenido"/>
          <p:cNvSpPr>
            <a:spLocks noGrp="1"/>
          </p:cNvSpPr>
          <p:nvPr>
            <p:ph idx="4294967295"/>
          </p:nvPr>
        </p:nvSpPr>
        <p:spPr>
          <a:xfrm>
            <a:off x="457200" y="1371600"/>
            <a:ext cx="8229600" cy="4754563"/>
          </a:xfrm>
        </p:spPr>
        <p:txBody>
          <a:bodyPr/>
          <a:lstStyle/>
          <a:p>
            <a:pPr eaLnBrk="1" hangingPunct="1">
              <a:buFontTx/>
              <a:buNone/>
            </a:pPr>
            <a:endParaRPr lang="en-US" dirty="0" smtClean="0"/>
          </a:p>
          <a:p>
            <a:pPr eaLnBrk="1" hangingPunct="1"/>
            <a:r>
              <a:rPr lang="en-US" sz="2300" dirty="0" smtClean="0"/>
              <a:t>However, there is an important degree of flexibility, especially for Step 1 (identifying the comparators) </a:t>
            </a:r>
          </a:p>
          <a:p>
            <a:pPr eaLnBrk="1" hangingPunct="1">
              <a:buFontTx/>
              <a:buNone/>
            </a:pPr>
            <a:endParaRPr lang="en-US" sz="2300" dirty="0" smtClean="0"/>
          </a:p>
          <a:p>
            <a:pPr eaLnBrk="1" hangingPunct="1"/>
            <a:r>
              <a:rPr lang="en-US" sz="2300" b="1" dirty="0" smtClean="0"/>
              <a:t>Of paramount importance:</a:t>
            </a:r>
          </a:p>
          <a:p>
            <a:pPr eaLnBrk="1" hangingPunct="1"/>
            <a:endParaRPr lang="en-US" sz="2300" dirty="0" smtClean="0"/>
          </a:p>
          <a:p>
            <a:pPr lvl="1" eaLnBrk="1" hangingPunct="1"/>
            <a:r>
              <a:rPr lang="en-US" sz="2300" dirty="0" smtClean="0"/>
              <a:t>to compare what it is reasonably comparable, and </a:t>
            </a:r>
          </a:p>
          <a:p>
            <a:pPr lvl="1" eaLnBrk="1" hangingPunct="1"/>
            <a:r>
              <a:rPr lang="en-US" sz="2300" dirty="0" smtClean="0"/>
              <a:t>safeguard measures and policies that do not discriminate by reason of nationality  </a:t>
            </a:r>
          </a:p>
          <a:p>
            <a:pPr lvl="4" eaLnBrk="1" hangingPunct="1">
              <a:buFontTx/>
              <a:buNone/>
            </a:pPr>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9899860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EB4CBFB-7286-488C-907B-409FE8F508DB}" type="slidenum">
              <a:rPr lang="en-US" sz="1400">
                <a:solidFill>
                  <a:schemeClr val="bg1"/>
                </a:solidFill>
              </a:rPr>
              <a:pPr eaLnBrk="1" hangingPunct="1"/>
              <a:t>69</a:t>
            </a:fld>
            <a:endParaRPr lang="en-US" sz="1400">
              <a:solidFill>
                <a:schemeClr val="bg1"/>
              </a:solidFill>
            </a:endParaRPr>
          </a:p>
        </p:txBody>
      </p:sp>
      <p:sp>
        <p:nvSpPr>
          <p:cNvPr id="71683" name="Rectangle 4"/>
          <p:cNvSpPr>
            <a:spLocks noGrp="1" noChangeArrowheads="1"/>
          </p:cNvSpPr>
          <p:nvPr>
            <p:ph type="ctrTitle"/>
          </p:nvPr>
        </p:nvSpPr>
        <p:spPr/>
        <p:txBody>
          <a:bodyPr/>
          <a:lstStyle/>
          <a:p>
            <a:pPr eaLnBrk="1" hangingPunct="1"/>
            <a:r>
              <a:rPr lang="en-US" dirty="0" smtClean="0"/>
              <a:t>MOST FAVOURED NATION TREATMENT (MFN)</a:t>
            </a:r>
          </a:p>
        </p:txBody>
      </p:sp>
    </p:spTree>
    <p:extLst>
      <p:ext uri="{BB962C8B-B14F-4D97-AF65-F5344CB8AC3E}">
        <p14:creationId xmlns:p14="http://schemas.microsoft.com/office/powerpoint/2010/main" val="117463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03E3D9-0CA2-4494-AA3F-01C02731BCAA}" type="slidenum">
              <a:rPr lang="en-US" sz="1400">
                <a:solidFill>
                  <a:schemeClr val="bg1"/>
                </a:solidFill>
              </a:rPr>
              <a:pPr eaLnBrk="1" hangingPunct="1"/>
              <a:t>7</a:t>
            </a:fld>
            <a:endParaRPr lang="en-US" sz="1400">
              <a:solidFill>
                <a:schemeClr val="bg1"/>
              </a:solidFill>
            </a:endParaRPr>
          </a:p>
        </p:txBody>
      </p:sp>
      <p:sp>
        <p:nvSpPr>
          <p:cNvPr id="7171" name="Rectangle 2"/>
          <p:cNvSpPr>
            <a:spLocks noGrp="1" noChangeArrowheads="1"/>
          </p:cNvSpPr>
          <p:nvPr>
            <p:ph type="title"/>
          </p:nvPr>
        </p:nvSpPr>
        <p:spPr>
          <a:xfrm>
            <a:off x="539750" y="881063"/>
            <a:ext cx="8208963" cy="581025"/>
          </a:xfrm>
        </p:spPr>
        <p:txBody>
          <a:bodyPr>
            <a:normAutofit fontScale="90000"/>
          </a:bodyPr>
          <a:lstStyle/>
          <a:p>
            <a:pPr eaLnBrk="1" hangingPunct="1"/>
            <a:r>
              <a:rPr lang="en-US" sz="3600" b="1" dirty="0" smtClean="0"/>
              <a:t>DEFINITION OF INVESTMENT</a:t>
            </a:r>
          </a:p>
        </p:txBody>
      </p:sp>
      <p:sp>
        <p:nvSpPr>
          <p:cNvPr id="7172" name="Rectangle 3"/>
          <p:cNvSpPr>
            <a:spLocks noGrp="1" noChangeArrowheads="1"/>
          </p:cNvSpPr>
          <p:nvPr>
            <p:ph type="body" idx="1"/>
          </p:nvPr>
        </p:nvSpPr>
        <p:spPr>
          <a:xfrm>
            <a:off x="304800" y="1295400"/>
            <a:ext cx="8588375" cy="5229225"/>
          </a:xfrm>
        </p:spPr>
        <p:txBody>
          <a:bodyPr>
            <a:normAutofit lnSpcReduction="10000"/>
          </a:bodyPr>
          <a:lstStyle/>
          <a:p>
            <a:pPr marL="0" indent="0" eaLnBrk="1" hangingPunct="1">
              <a:lnSpc>
                <a:spcPct val="90000"/>
              </a:lnSpc>
              <a:buFontTx/>
              <a:buNone/>
            </a:pPr>
            <a:endParaRPr lang="en-US" sz="2000" b="1" dirty="0" smtClean="0">
              <a:solidFill>
                <a:srgbClr val="FF9900"/>
              </a:solidFill>
            </a:endParaRPr>
          </a:p>
          <a:p>
            <a:pPr marL="0" indent="0" eaLnBrk="1" hangingPunct="1">
              <a:lnSpc>
                <a:spcPct val="90000"/>
              </a:lnSpc>
              <a:buFontTx/>
              <a:buNone/>
            </a:pPr>
            <a:r>
              <a:rPr lang="en-US" sz="2800" b="1" dirty="0" smtClean="0">
                <a:solidFill>
                  <a:srgbClr val="FF9900"/>
                </a:solidFill>
                <a:cs typeface="Times New Roman" pitchFamily="18" charset="0"/>
              </a:rPr>
              <a:t>Open-ended asset-based definition : broad protection</a:t>
            </a:r>
          </a:p>
          <a:p>
            <a:pPr marL="0" indent="0" eaLnBrk="1" hangingPunct="1">
              <a:lnSpc>
                <a:spcPct val="90000"/>
              </a:lnSpc>
              <a:buFont typeface="Wingdings" pitchFamily="2" charset="2"/>
              <a:buNone/>
            </a:pPr>
            <a:endParaRPr lang="en-US" sz="2400" b="1" dirty="0" smtClean="0">
              <a:solidFill>
                <a:srgbClr val="FF9900"/>
              </a:solidFill>
              <a:cs typeface="Times New Roman" pitchFamily="18" charset="0"/>
            </a:endParaRPr>
          </a:p>
          <a:p>
            <a:pPr marL="0" indent="0" eaLnBrk="1" hangingPunct="1">
              <a:lnSpc>
                <a:spcPct val="90000"/>
              </a:lnSpc>
              <a:buFont typeface="Wingdings" pitchFamily="2" charset="2"/>
              <a:buNone/>
            </a:pPr>
            <a:r>
              <a:rPr lang="en-US" sz="2400" b="1" dirty="0" smtClean="0">
                <a:cs typeface="Times New Roman" pitchFamily="18" charset="0"/>
              </a:rPr>
              <a:t>Illustrative list including usually:</a:t>
            </a:r>
          </a:p>
          <a:p>
            <a:pPr marL="0" indent="0" eaLnBrk="1" hangingPunct="1">
              <a:lnSpc>
                <a:spcPct val="90000"/>
              </a:lnSpc>
              <a:buFont typeface="Wingdings" pitchFamily="2" charset="2"/>
              <a:buNone/>
            </a:pPr>
            <a:endParaRPr lang="en-US" sz="900" b="1" dirty="0" smtClean="0">
              <a:cs typeface="Times New Roman" pitchFamily="18" charset="0"/>
            </a:endParaRPr>
          </a:p>
          <a:p>
            <a:pPr marL="0" indent="0" eaLnBrk="1" hangingPunct="1">
              <a:lnSpc>
                <a:spcPct val="90000"/>
              </a:lnSpc>
              <a:buFont typeface="Wingdings" pitchFamily="2" charset="2"/>
              <a:buChar char="Ø"/>
            </a:pPr>
            <a:r>
              <a:rPr lang="en-US" sz="2400" b="1" dirty="0" smtClean="0">
                <a:cs typeface="Times New Roman" pitchFamily="18" charset="0"/>
              </a:rPr>
              <a:t>Movable and immovable property rights</a:t>
            </a:r>
          </a:p>
          <a:p>
            <a:pPr marL="0" indent="0" eaLnBrk="1" hangingPunct="1">
              <a:lnSpc>
                <a:spcPct val="90000"/>
              </a:lnSpc>
              <a:buFont typeface="Wingdings" pitchFamily="2" charset="2"/>
              <a:buNone/>
            </a:pPr>
            <a:endParaRPr lang="en-US" sz="1200" b="1" dirty="0" smtClean="0">
              <a:cs typeface="Times New Roman" pitchFamily="18" charset="0"/>
            </a:endParaRPr>
          </a:p>
          <a:p>
            <a:pPr marL="0" indent="0" eaLnBrk="1" hangingPunct="1">
              <a:lnSpc>
                <a:spcPct val="90000"/>
              </a:lnSpc>
              <a:buFont typeface="Wingdings" pitchFamily="2" charset="2"/>
              <a:buChar char="Ø"/>
            </a:pPr>
            <a:r>
              <a:rPr lang="en-US" sz="2400" b="1" dirty="0" smtClean="0">
                <a:cs typeface="Times New Roman" pitchFamily="18" charset="0"/>
              </a:rPr>
              <a:t>Various types of interest in companies </a:t>
            </a:r>
          </a:p>
          <a:p>
            <a:pPr marL="0" indent="0" eaLnBrk="1" hangingPunct="1">
              <a:lnSpc>
                <a:spcPct val="90000"/>
              </a:lnSpc>
              <a:buFont typeface="Wingdings" pitchFamily="2" charset="2"/>
              <a:buNone/>
            </a:pPr>
            <a:endParaRPr lang="en-US" sz="1200" b="1" dirty="0" smtClean="0">
              <a:cs typeface="Times New Roman" pitchFamily="18" charset="0"/>
            </a:endParaRPr>
          </a:p>
          <a:p>
            <a:pPr marL="0" indent="0" eaLnBrk="1" hangingPunct="1">
              <a:lnSpc>
                <a:spcPct val="90000"/>
              </a:lnSpc>
              <a:buFont typeface="Wingdings" pitchFamily="2" charset="2"/>
              <a:buChar char="Ø"/>
            </a:pPr>
            <a:r>
              <a:rPr lang="en-US" sz="2400" b="1" dirty="0" smtClean="0">
                <a:cs typeface="Times New Roman" pitchFamily="18" charset="0"/>
              </a:rPr>
              <a:t>Claims to money and claims under a contract having a financial value</a:t>
            </a:r>
          </a:p>
          <a:p>
            <a:pPr marL="0" indent="0" eaLnBrk="1" hangingPunct="1">
              <a:lnSpc>
                <a:spcPct val="90000"/>
              </a:lnSpc>
              <a:buFont typeface="Wingdings" pitchFamily="2" charset="2"/>
              <a:buNone/>
            </a:pPr>
            <a:endParaRPr lang="en-US" sz="1200" b="1" dirty="0" smtClean="0">
              <a:cs typeface="Times New Roman" pitchFamily="18" charset="0"/>
            </a:endParaRPr>
          </a:p>
          <a:p>
            <a:pPr marL="0" indent="0" eaLnBrk="1" hangingPunct="1">
              <a:lnSpc>
                <a:spcPct val="90000"/>
              </a:lnSpc>
              <a:buFont typeface="Wingdings" pitchFamily="2" charset="2"/>
              <a:buChar char="Ø"/>
            </a:pPr>
            <a:r>
              <a:rPr lang="en-US" sz="2400" b="1" dirty="0" smtClean="0">
                <a:cs typeface="Times New Roman" pitchFamily="18" charset="0"/>
              </a:rPr>
              <a:t>Intellectual Property Rights</a:t>
            </a:r>
          </a:p>
          <a:p>
            <a:pPr marL="0" indent="0" eaLnBrk="1" hangingPunct="1">
              <a:lnSpc>
                <a:spcPct val="90000"/>
              </a:lnSpc>
              <a:buFont typeface="Wingdings" pitchFamily="2" charset="2"/>
              <a:buNone/>
            </a:pPr>
            <a:endParaRPr lang="en-US" sz="1200" b="1" dirty="0" smtClean="0">
              <a:cs typeface="Times New Roman" pitchFamily="18" charset="0"/>
            </a:endParaRPr>
          </a:p>
          <a:p>
            <a:pPr marL="0" indent="0" eaLnBrk="1" hangingPunct="1">
              <a:lnSpc>
                <a:spcPct val="90000"/>
              </a:lnSpc>
              <a:buFont typeface="Wingdings" pitchFamily="2" charset="2"/>
              <a:buChar char="Ø"/>
            </a:pPr>
            <a:r>
              <a:rPr lang="en-US" sz="2400" b="1" dirty="0" smtClean="0">
                <a:cs typeface="Times New Roman" pitchFamily="18" charset="0"/>
              </a:rPr>
              <a:t>Business concessions and other contractual rights</a:t>
            </a:r>
          </a:p>
        </p:txBody>
      </p:sp>
    </p:spTree>
    <p:extLst>
      <p:ext uri="{BB962C8B-B14F-4D97-AF65-F5344CB8AC3E}">
        <p14:creationId xmlns:p14="http://schemas.microsoft.com/office/powerpoint/2010/main" val="190909578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82A0E9-9FB6-4C4D-935A-EC534F58645A}" type="slidenum">
              <a:rPr lang="en-US" sz="1400">
                <a:solidFill>
                  <a:schemeClr val="bg1"/>
                </a:solidFill>
              </a:rPr>
              <a:pPr eaLnBrk="1" hangingPunct="1"/>
              <a:t>70</a:t>
            </a:fld>
            <a:endParaRPr lang="en-US" sz="1400">
              <a:solidFill>
                <a:schemeClr val="bg1"/>
              </a:solidFill>
            </a:endParaRPr>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AD6231B7-714F-4E60-B3B8-ADE44B32A54B}" type="slidenum">
              <a:rPr lang="en-US" sz="1000">
                <a:effectLst>
                  <a:outerShdw blurRad="38100" dist="38100" dir="2700000" algn="tl">
                    <a:srgbClr val="000000"/>
                  </a:outerShdw>
                </a:effectLst>
                <a:latin typeface="Verdana" pitchFamily="34" charset="0"/>
              </a:rPr>
              <a:pPr algn="r">
                <a:defRPr/>
              </a:pPr>
              <a:t>70</a:t>
            </a:fld>
            <a:endParaRPr lang="en-US" sz="1000">
              <a:effectLst>
                <a:outerShdw blurRad="38100" dist="38100" dir="2700000" algn="tl">
                  <a:srgbClr val="000000"/>
                </a:outerShdw>
              </a:effectLst>
              <a:latin typeface="Verdana" pitchFamily="34" charset="0"/>
            </a:endParaRPr>
          </a:p>
        </p:txBody>
      </p:sp>
      <p:sp>
        <p:nvSpPr>
          <p:cNvPr id="49154" name="Rectangle 2"/>
          <p:cNvSpPr>
            <a:spLocks noGrp="1" noChangeArrowheads="1"/>
          </p:cNvSpPr>
          <p:nvPr>
            <p:ph type="title" idx="4294967295"/>
          </p:nvPr>
        </p:nvSpPr>
        <p:spPr/>
        <p:txBody>
          <a:bodyPr anchorCtr="1"/>
          <a:lstStyle/>
          <a:p>
            <a:pPr eaLnBrk="1" hangingPunct="1">
              <a:defRPr/>
            </a:pPr>
            <a:r>
              <a:rPr lang="en-US" dirty="0" smtClean="0">
                <a:effectLst>
                  <a:outerShdw blurRad="38100" dist="38100" dir="2700000" algn="tl">
                    <a:srgbClr val="C0C0C0"/>
                  </a:outerShdw>
                </a:effectLst>
              </a:rPr>
              <a:t>Historical Overview</a:t>
            </a:r>
          </a:p>
        </p:txBody>
      </p:sp>
      <p:sp>
        <p:nvSpPr>
          <p:cNvPr id="49155" name="Rectangle 3"/>
          <p:cNvSpPr>
            <a:spLocks noGrp="1" noChangeArrowheads="1"/>
          </p:cNvSpPr>
          <p:nvPr>
            <p:ph type="body" idx="4294967295"/>
          </p:nvPr>
        </p:nvSpPr>
        <p:spPr>
          <a:xfrm>
            <a:off x="685800" y="2189163"/>
            <a:ext cx="7772400" cy="3906837"/>
          </a:xfrm>
        </p:spPr>
        <p:txBody>
          <a:bodyPr/>
          <a:lstStyle/>
          <a:p>
            <a:pPr eaLnBrk="1" hangingPunct="1">
              <a:buFont typeface="Wingdings" pitchFamily="2" charset="2"/>
              <a:buChar char="ü"/>
              <a:defRPr/>
            </a:pPr>
            <a:r>
              <a:rPr lang="en-US" dirty="0" smtClean="0">
                <a:effectLst>
                  <a:outerShdw blurRad="38100" dist="38100" dir="2700000" algn="tl">
                    <a:srgbClr val="C0C0C0"/>
                  </a:outerShdw>
                </a:effectLst>
              </a:rPr>
              <a:t>FCN Treaties</a:t>
            </a:r>
          </a:p>
          <a:p>
            <a:pPr eaLnBrk="1" hangingPunct="1">
              <a:buFont typeface="Wingdings" pitchFamily="2" charset="2"/>
              <a:buChar char="ü"/>
              <a:defRPr/>
            </a:pPr>
            <a:endParaRPr lang="en-US" sz="1000" dirty="0" smtClean="0">
              <a:effectLst>
                <a:outerShdw blurRad="38100" dist="38100" dir="2700000" algn="tl">
                  <a:srgbClr val="C0C0C0"/>
                </a:outerShdw>
              </a:effectLst>
            </a:endParaRPr>
          </a:p>
          <a:p>
            <a:pPr eaLnBrk="1" hangingPunct="1">
              <a:buFont typeface="Wingdings" pitchFamily="2" charset="2"/>
              <a:buChar char="ü"/>
              <a:defRPr/>
            </a:pPr>
            <a:r>
              <a:rPr lang="en-US" dirty="0" smtClean="0">
                <a:effectLst>
                  <a:outerShdw blurRad="38100" dist="38100" dir="2700000" algn="tl">
                    <a:srgbClr val="C0C0C0"/>
                  </a:outerShdw>
                </a:effectLst>
              </a:rPr>
              <a:t>GATT</a:t>
            </a:r>
          </a:p>
          <a:p>
            <a:pPr eaLnBrk="1" hangingPunct="1">
              <a:buFont typeface="Wingdings" pitchFamily="2" charset="2"/>
              <a:buChar char="ü"/>
              <a:defRPr/>
            </a:pPr>
            <a:endParaRPr lang="en-US" sz="1000" dirty="0" smtClean="0">
              <a:effectLst>
                <a:outerShdw blurRad="38100" dist="38100" dir="2700000" algn="tl">
                  <a:srgbClr val="C0C0C0"/>
                </a:outerShdw>
              </a:effectLst>
            </a:endParaRPr>
          </a:p>
          <a:p>
            <a:pPr eaLnBrk="1" hangingPunct="1">
              <a:buFont typeface="Wingdings" pitchFamily="2" charset="2"/>
              <a:buChar char="ü"/>
              <a:defRPr/>
            </a:pPr>
            <a:r>
              <a:rPr lang="en-US" dirty="0" smtClean="0">
                <a:effectLst>
                  <a:outerShdw blurRad="38100" dist="38100" dir="2700000" algn="tl">
                    <a:srgbClr val="C0C0C0"/>
                  </a:outerShdw>
                </a:effectLst>
              </a:rPr>
              <a:t>International Law Commission</a:t>
            </a:r>
          </a:p>
          <a:p>
            <a:pPr eaLnBrk="1" hangingPunct="1">
              <a:buFont typeface="Wingdings" pitchFamily="2" charset="2"/>
              <a:buChar char="ü"/>
              <a:defRPr/>
            </a:pPr>
            <a:endParaRPr lang="en-US" sz="1000" dirty="0" smtClean="0">
              <a:effectLst>
                <a:outerShdw blurRad="38100" dist="38100" dir="2700000" algn="tl">
                  <a:srgbClr val="C0C0C0"/>
                </a:outerShdw>
              </a:effectLst>
            </a:endParaRPr>
          </a:p>
          <a:p>
            <a:pPr eaLnBrk="1" hangingPunct="1">
              <a:buFont typeface="Wingdings" pitchFamily="2" charset="2"/>
              <a:buChar char="ü"/>
              <a:defRPr/>
            </a:pPr>
            <a:r>
              <a:rPr lang="en-US" dirty="0" smtClean="0">
                <a:effectLst>
                  <a:outerShdw blurRad="38100" dist="38100" dir="2700000" algn="tl">
                    <a:srgbClr val="C0C0C0"/>
                  </a:outerShdw>
                </a:effectLst>
              </a:rPr>
              <a:t>GATS</a:t>
            </a:r>
          </a:p>
          <a:p>
            <a:pPr eaLnBrk="1" hangingPunct="1">
              <a:buFont typeface="Wingdings" pitchFamily="2" charset="2"/>
              <a:buChar char="ü"/>
              <a:defRPr/>
            </a:pPr>
            <a:endParaRPr lang="en-US" sz="1000" dirty="0" smtClean="0">
              <a:effectLst>
                <a:outerShdw blurRad="38100" dist="38100" dir="2700000" algn="tl">
                  <a:srgbClr val="C0C0C0"/>
                </a:outerShdw>
              </a:effectLst>
            </a:endParaRPr>
          </a:p>
          <a:p>
            <a:pPr eaLnBrk="1" hangingPunct="1">
              <a:buFont typeface="Wingdings" pitchFamily="2" charset="2"/>
              <a:buChar char="ü"/>
              <a:defRPr/>
            </a:pPr>
            <a:r>
              <a:rPr lang="en-US" dirty="0" smtClean="0">
                <a:effectLst>
                  <a:outerShdw blurRad="38100" dist="38100" dir="2700000" algn="tl">
                    <a:srgbClr val="C0C0C0"/>
                  </a:outerShdw>
                </a:effectLst>
              </a:rPr>
              <a:t>BITs / FTAs / EPAs</a:t>
            </a:r>
          </a:p>
        </p:txBody>
      </p:sp>
    </p:spTree>
    <p:extLst>
      <p:ext uri="{BB962C8B-B14F-4D97-AF65-F5344CB8AC3E}">
        <p14:creationId xmlns:p14="http://schemas.microsoft.com/office/powerpoint/2010/main" val="3093393120"/>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F3363A-AF4F-40D8-A70F-490957FC539D}" type="slidenum">
              <a:rPr lang="en-US" sz="1400">
                <a:solidFill>
                  <a:schemeClr val="bg1"/>
                </a:solidFill>
              </a:rPr>
              <a:pPr eaLnBrk="1" hangingPunct="1"/>
              <a:t>71</a:t>
            </a:fld>
            <a:endParaRPr lang="en-US" sz="1400">
              <a:solidFill>
                <a:schemeClr val="bg1"/>
              </a:solidFill>
            </a:endParaRPr>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8BF52E93-73BC-4F17-B415-F63D6A5313E3}" type="slidenum">
              <a:rPr lang="en-US" sz="1000">
                <a:effectLst>
                  <a:outerShdw blurRad="38100" dist="38100" dir="2700000" algn="tl">
                    <a:srgbClr val="000000"/>
                  </a:outerShdw>
                </a:effectLst>
                <a:latin typeface="Verdana" pitchFamily="34" charset="0"/>
              </a:rPr>
              <a:pPr algn="r">
                <a:defRPr/>
              </a:pPr>
              <a:t>71</a:t>
            </a:fld>
            <a:endParaRPr lang="en-US" sz="1000">
              <a:effectLst>
                <a:outerShdw blurRad="38100" dist="38100" dir="2700000" algn="tl">
                  <a:srgbClr val="000000"/>
                </a:outerShdw>
              </a:effectLst>
              <a:latin typeface="Verdana" pitchFamily="34" charset="0"/>
            </a:endParaRPr>
          </a:p>
        </p:txBody>
      </p:sp>
      <p:sp>
        <p:nvSpPr>
          <p:cNvPr id="50178" name="Rectangle 2"/>
          <p:cNvSpPr>
            <a:spLocks noGrp="1" noChangeArrowheads="1"/>
          </p:cNvSpPr>
          <p:nvPr>
            <p:ph type="title" idx="4294967295"/>
          </p:nvPr>
        </p:nvSpPr>
        <p:spPr/>
        <p:txBody>
          <a:bodyPr anchorCtr="1">
            <a:normAutofit fontScale="90000"/>
          </a:bodyPr>
          <a:lstStyle/>
          <a:p>
            <a:pPr eaLnBrk="1" hangingPunct="1">
              <a:defRPr/>
            </a:pPr>
            <a:r>
              <a:rPr lang="en-US" sz="4000" dirty="0" smtClean="0">
                <a:effectLst>
                  <a:outerShdw blurRad="38100" dist="38100" dir="2700000" algn="tl">
                    <a:srgbClr val="C0C0C0"/>
                  </a:outerShdw>
                </a:effectLst>
              </a:rPr>
              <a:t>Rationale for an MFN provision in IIAs:</a:t>
            </a:r>
          </a:p>
        </p:txBody>
      </p:sp>
      <p:sp>
        <p:nvSpPr>
          <p:cNvPr id="50179" name="Rectangle 3"/>
          <p:cNvSpPr>
            <a:spLocks noGrp="1" noChangeArrowheads="1"/>
          </p:cNvSpPr>
          <p:nvPr>
            <p:ph type="body" idx="4294967295"/>
          </p:nvPr>
        </p:nvSpPr>
        <p:spPr>
          <a:xfrm>
            <a:off x="685800" y="2335213"/>
            <a:ext cx="7772400" cy="3760787"/>
          </a:xfrm>
        </p:spPr>
        <p:txBody>
          <a:bodyPr>
            <a:normAutofit fontScale="92500" lnSpcReduction="10000"/>
          </a:bodyPr>
          <a:lstStyle/>
          <a:p>
            <a:pPr algn="just" eaLnBrk="1" hangingPunct="1">
              <a:spcBef>
                <a:spcPct val="0"/>
              </a:spcBef>
              <a:buFontTx/>
              <a:buNone/>
              <a:defRPr/>
            </a:pPr>
            <a:r>
              <a:rPr lang="en-US" sz="2000" i="1" dirty="0" smtClean="0">
                <a:latin typeface="Arial" charset="0"/>
              </a:rPr>
              <a:t>“…establishment of </a:t>
            </a:r>
            <a:r>
              <a:rPr lang="en-US" sz="2000" i="1" u="sng" dirty="0" smtClean="0">
                <a:latin typeface="Arial" charset="0"/>
              </a:rPr>
              <a:t>equality of competitive opportunitie</a:t>
            </a:r>
            <a:r>
              <a:rPr lang="en-US" sz="2000" i="1" dirty="0" smtClean="0">
                <a:latin typeface="Arial" charset="0"/>
              </a:rPr>
              <a:t>s between investors from different foreign countries</a:t>
            </a:r>
            <a:r>
              <a:rPr lang="en-US" sz="2000" i="1" dirty="0" smtClean="0">
                <a:solidFill>
                  <a:schemeClr val="tx2"/>
                </a:solidFill>
                <a:latin typeface="Arial" charset="0"/>
              </a:rPr>
              <a:t>” </a:t>
            </a:r>
            <a:r>
              <a:rPr lang="en-US" sz="2000" b="1" dirty="0" smtClean="0">
                <a:solidFill>
                  <a:schemeClr val="tx2"/>
                </a:solidFill>
                <a:latin typeface="Arial" charset="0"/>
              </a:rPr>
              <a:t>UNCTAD PINK SERIES Sequel 2011</a:t>
            </a:r>
          </a:p>
          <a:p>
            <a:pPr eaLnBrk="1" hangingPunct="1">
              <a:spcBef>
                <a:spcPct val="0"/>
              </a:spcBef>
              <a:buFontTx/>
              <a:buNone/>
              <a:defRPr/>
            </a:pPr>
            <a:endParaRPr lang="en-US" sz="2000" b="1" dirty="0" smtClean="0">
              <a:solidFill>
                <a:srgbClr val="FFFF00"/>
              </a:solidFill>
              <a:latin typeface="Arial" charset="0"/>
            </a:endParaRPr>
          </a:p>
          <a:p>
            <a:pPr algn="just" eaLnBrk="1" hangingPunct="1">
              <a:buFontTx/>
              <a:buNone/>
              <a:defRPr/>
            </a:pPr>
            <a:r>
              <a:rPr lang="en-US" sz="2000" i="1" dirty="0" smtClean="0">
                <a:latin typeface="Arial" charset="0"/>
              </a:rPr>
              <a:t>“…avoids economic distortions that would occur through </a:t>
            </a:r>
            <a:r>
              <a:rPr lang="en-US" sz="2000" i="1" u="sng" dirty="0" smtClean="0">
                <a:latin typeface="Arial" charset="0"/>
              </a:rPr>
              <a:t>selective country-by-country liberalization</a:t>
            </a:r>
            <a:r>
              <a:rPr lang="en-US" sz="2000" i="1" dirty="0" smtClean="0">
                <a:latin typeface="Arial" charset="0"/>
              </a:rPr>
              <a:t>”  </a:t>
            </a:r>
            <a:r>
              <a:rPr lang="en-US" sz="2000" b="1" dirty="0" smtClean="0">
                <a:solidFill>
                  <a:schemeClr val="tx2"/>
                </a:solidFill>
                <a:latin typeface="Arial" charset="0"/>
              </a:rPr>
              <a:t>OECD 2005</a:t>
            </a:r>
          </a:p>
          <a:p>
            <a:pPr algn="just" eaLnBrk="1" hangingPunct="1">
              <a:buFontTx/>
              <a:buNone/>
              <a:defRPr/>
            </a:pPr>
            <a:endParaRPr lang="en-US" sz="2000" b="1" dirty="0" smtClean="0">
              <a:solidFill>
                <a:srgbClr val="FFFF00"/>
              </a:solidFill>
              <a:latin typeface="Arial" charset="0"/>
            </a:endParaRPr>
          </a:p>
          <a:p>
            <a:pPr algn="just" eaLnBrk="1" hangingPunct="1">
              <a:buFontTx/>
              <a:buNone/>
              <a:defRPr/>
            </a:pPr>
            <a:r>
              <a:rPr lang="en-US" sz="2000" b="1" dirty="0" smtClean="0">
                <a:solidFill>
                  <a:schemeClr val="tx2"/>
                </a:solidFill>
                <a:latin typeface="Arial" charset="0"/>
              </a:rPr>
              <a:t>Important </a:t>
            </a:r>
            <a:r>
              <a:rPr lang="en-US" sz="2000" dirty="0" smtClean="0">
                <a:latin typeface="Arial" charset="0"/>
              </a:rPr>
              <a:t>- 3 Objectives of IIAs:</a:t>
            </a:r>
          </a:p>
          <a:p>
            <a:pPr lvl="1" eaLnBrk="1" hangingPunct="1">
              <a:buFont typeface="Wingdings" pitchFamily="2" charset="2"/>
              <a:buChar char="ü"/>
              <a:defRPr/>
            </a:pPr>
            <a:r>
              <a:rPr lang="en-US" sz="2000" dirty="0" smtClean="0">
                <a:effectLst>
                  <a:outerShdw blurRad="38100" dist="38100" dir="2700000" algn="tl">
                    <a:srgbClr val="C0C0C0"/>
                  </a:outerShdw>
                </a:effectLst>
                <a:latin typeface="Arial" charset="0"/>
              </a:rPr>
              <a:t>Liberalization</a:t>
            </a:r>
          </a:p>
          <a:p>
            <a:pPr lvl="1" eaLnBrk="1" hangingPunct="1">
              <a:buFont typeface="Wingdings" pitchFamily="2" charset="2"/>
              <a:buNone/>
              <a:defRPr/>
            </a:pPr>
            <a:endParaRPr lang="en-US" sz="1200" dirty="0" smtClean="0">
              <a:effectLst>
                <a:outerShdw blurRad="38100" dist="38100" dir="2700000" algn="tl">
                  <a:srgbClr val="C0C0C0"/>
                </a:outerShdw>
              </a:effectLst>
              <a:latin typeface="Arial" charset="0"/>
            </a:endParaRPr>
          </a:p>
          <a:p>
            <a:pPr lvl="1" eaLnBrk="1" hangingPunct="1">
              <a:buFont typeface="Wingdings" pitchFamily="2" charset="2"/>
              <a:buChar char="ü"/>
              <a:defRPr/>
            </a:pPr>
            <a:r>
              <a:rPr lang="en-US" sz="2000" dirty="0" smtClean="0">
                <a:effectLst>
                  <a:outerShdw blurRad="38100" dist="38100" dir="2700000" algn="tl">
                    <a:srgbClr val="C0C0C0"/>
                  </a:outerShdw>
                </a:effectLst>
                <a:latin typeface="Arial" charset="0"/>
              </a:rPr>
              <a:t> Protection</a:t>
            </a:r>
          </a:p>
          <a:p>
            <a:pPr lvl="1" eaLnBrk="1" hangingPunct="1">
              <a:buFont typeface="Wingdings" pitchFamily="2" charset="2"/>
              <a:buNone/>
              <a:defRPr/>
            </a:pPr>
            <a:endParaRPr lang="en-US" sz="1200" dirty="0" smtClean="0">
              <a:effectLst>
                <a:outerShdw blurRad="38100" dist="38100" dir="2700000" algn="tl">
                  <a:srgbClr val="C0C0C0"/>
                </a:outerShdw>
              </a:effectLst>
              <a:latin typeface="Arial" charset="0"/>
            </a:endParaRPr>
          </a:p>
          <a:p>
            <a:pPr lvl="1" eaLnBrk="1" hangingPunct="1">
              <a:buFont typeface="Wingdings" pitchFamily="2" charset="2"/>
              <a:buChar char="ü"/>
              <a:defRPr/>
            </a:pPr>
            <a:r>
              <a:rPr lang="en-US" sz="2000" dirty="0" smtClean="0">
                <a:effectLst>
                  <a:outerShdw blurRad="38100" dist="38100" dir="2700000" algn="tl">
                    <a:srgbClr val="C0C0C0"/>
                  </a:outerShdw>
                </a:effectLst>
                <a:latin typeface="Arial" charset="0"/>
              </a:rPr>
              <a:t> Promotion</a:t>
            </a:r>
          </a:p>
          <a:p>
            <a:pPr algn="just" eaLnBrk="1" hangingPunct="1">
              <a:buFontTx/>
              <a:buNone/>
              <a:defRPr/>
            </a:pPr>
            <a:endParaRPr lang="en-US" sz="2000" b="1" dirty="0" smtClean="0">
              <a:solidFill>
                <a:srgbClr val="FFFF00"/>
              </a:solidFill>
              <a:latin typeface="Arial" charset="0"/>
            </a:endParaRPr>
          </a:p>
        </p:txBody>
      </p:sp>
    </p:spTree>
    <p:extLst>
      <p:ext uri="{BB962C8B-B14F-4D97-AF65-F5344CB8AC3E}">
        <p14:creationId xmlns:p14="http://schemas.microsoft.com/office/powerpoint/2010/main" val="38594974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26C907-E147-4573-B737-20D3AD9B456F}" type="slidenum">
              <a:rPr lang="en-US" sz="1400">
                <a:solidFill>
                  <a:schemeClr val="bg1"/>
                </a:solidFill>
              </a:rPr>
              <a:pPr eaLnBrk="1" hangingPunct="1"/>
              <a:t>72</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602F662A-F47B-4469-ADB9-4E47B2238CCD}" type="slidenum">
              <a:rPr lang="en-US" sz="1000">
                <a:effectLst>
                  <a:outerShdw blurRad="38100" dist="38100" dir="2700000" algn="tl">
                    <a:srgbClr val="000000"/>
                  </a:outerShdw>
                </a:effectLst>
                <a:latin typeface="Verdana" pitchFamily="34" charset="0"/>
              </a:rPr>
              <a:pPr algn="r">
                <a:defRPr/>
              </a:pPr>
              <a:t>72</a:t>
            </a:fld>
            <a:endParaRPr lang="en-US" sz="1000">
              <a:effectLst>
                <a:outerShdw blurRad="38100" dist="38100" dir="2700000" algn="tl">
                  <a:srgbClr val="000000"/>
                </a:outerShdw>
              </a:effectLst>
              <a:latin typeface="Verdana" pitchFamily="34" charset="0"/>
            </a:endParaRPr>
          </a:p>
        </p:txBody>
      </p:sp>
      <p:sp>
        <p:nvSpPr>
          <p:cNvPr id="15361" name="1 Título"/>
          <p:cNvSpPr>
            <a:spLocks noGrp="1"/>
          </p:cNvSpPr>
          <p:nvPr>
            <p:ph type="title" idx="4294967295"/>
          </p:nvPr>
        </p:nvSpPr>
        <p:spPr/>
        <p:txBody>
          <a:bodyPr>
            <a:normAutofit fontScale="90000"/>
          </a:bodyPr>
          <a:lstStyle/>
          <a:p>
            <a:pPr eaLnBrk="1" hangingPunct="1">
              <a:defRPr/>
            </a:pPr>
            <a:r>
              <a:rPr lang="en-US" sz="4000" dirty="0" smtClean="0">
                <a:effectLst>
                  <a:outerShdw blurRad="38100" dist="38100" dir="2700000" algn="tl">
                    <a:srgbClr val="C0C0C0"/>
                  </a:outerShdw>
                </a:effectLst>
              </a:rPr>
              <a:t>Legal Nature of MFN treatment Clause</a:t>
            </a:r>
          </a:p>
        </p:txBody>
      </p:sp>
      <p:sp>
        <p:nvSpPr>
          <p:cNvPr id="15362" name="2 Marcador de contenido"/>
          <p:cNvSpPr>
            <a:spLocks noGrp="1"/>
          </p:cNvSpPr>
          <p:nvPr>
            <p:ph idx="4294967295"/>
          </p:nvPr>
        </p:nvSpPr>
        <p:spPr>
          <a:xfrm>
            <a:off x="457200" y="1214438"/>
            <a:ext cx="8229600" cy="4911725"/>
          </a:xfrm>
        </p:spPr>
        <p:txBody>
          <a:bodyPr/>
          <a:lstStyle/>
          <a:p>
            <a:pPr eaLnBrk="1" hangingPunct="1">
              <a:buFontTx/>
              <a:buNone/>
              <a:defRPr/>
            </a:pPr>
            <a:r>
              <a:rPr lang="en-US" sz="1800" smtClean="0">
                <a:effectLst>
                  <a:outerShdw blurRad="38100" dist="38100" dir="2700000" algn="tl">
                    <a:srgbClr val="C0C0C0"/>
                  </a:outerShdw>
                </a:effectLst>
                <a:latin typeface="Arial" charset="0"/>
              </a:rPr>
              <a:t>	</a:t>
            </a: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Discrimination on grounds of nationality</a:t>
            </a:r>
            <a:endParaRPr lang="en-US" sz="1800" smtClean="0">
              <a:effectLst>
                <a:outerShdw blurRad="38100" dist="38100" dir="2700000" algn="tl">
                  <a:srgbClr val="C0C0C0"/>
                </a:outerShdw>
              </a:effectLst>
              <a:latin typeface="Arial" charset="0"/>
            </a:endParaRP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Treaty-based</a:t>
            </a: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Relative standard: </a:t>
            </a:r>
            <a:r>
              <a:rPr lang="en-US" sz="2800" smtClean="0">
                <a:effectLst>
                  <a:outerShdw blurRad="38100" dist="38100" dir="2700000" algn="tl">
                    <a:srgbClr val="C0C0C0"/>
                  </a:outerShdw>
                </a:effectLst>
                <a:latin typeface="Arial" charset="0"/>
              </a:rPr>
              <a:t>requires comparison </a:t>
            </a: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De facto and de jure</a:t>
            </a:r>
            <a:r>
              <a:rPr lang="en-US" sz="2800" smtClean="0">
                <a:effectLst>
                  <a:outerShdw blurRad="38100" dist="38100" dir="2700000" algn="tl">
                    <a:srgbClr val="C0C0C0"/>
                  </a:outerShdw>
                </a:effectLst>
                <a:latin typeface="Arial" charset="0"/>
              </a:rPr>
              <a:t> discrimination</a:t>
            </a: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Ejusdem generis: </a:t>
            </a:r>
            <a:r>
              <a:rPr lang="en-US" sz="2800" smtClean="0">
                <a:effectLst>
                  <a:outerShdw blurRad="38100" dist="38100" dir="2700000" algn="tl">
                    <a:srgbClr val="C0C0C0"/>
                  </a:outerShdw>
                </a:effectLst>
                <a:latin typeface="Arial" charset="0"/>
              </a:rPr>
              <a:t>applies to “same category” matters</a:t>
            </a:r>
          </a:p>
          <a:p>
            <a:pPr eaLnBrk="1" hangingPunct="1">
              <a:buFont typeface="Wingdings" pitchFamily="2" charset="2"/>
              <a:buChar char="ü"/>
              <a:defRPr/>
            </a:pPr>
            <a:r>
              <a:rPr lang="en-US" sz="2800" b="1" smtClean="0">
                <a:effectLst>
                  <a:outerShdw blurRad="38100" dist="38100" dir="2700000" algn="tl">
                    <a:srgbClr val="C0C0C0"/>
                  </a:outerShdw>
                </a:effectLst>
                <a:latin typeface="Arial" charset="0"/>
              </a:rPr>
              <a:t>Similar objective situations: like “circumstances” </a:t>
            </a:r>
            <a:endParaRPr lang="en-US" sz="1800" smtClean="0">
              <a:effectLst>
                <a:outerShdw blurRad="38100" dist="38100" dir="2700000" algn="tl">
                  <a:srgbClr val="C0C0C0"/>
                </a:outerShdw>
              </a:effectLst>
              <a:latin typeface="Arial" charset="0"/>
            </a:endParaRPr>
          </a:p>
          <a:p>
            <a:pPr eaLnBrk="1" hangingPunct="1">
              <a:buFont typeface="Wingdings" pitchFamily="2" charset="2"/>
              <a:buChar char="ü"/>
              <a:defRPr/>
            </a:pPr>
            <a:endParaRPr lang="en-US" sz="1800" smtClean="0">
              <a:effectLst>
                <a:outerShdw blurRad="38100" dist="38100" dir="2700000" algn="tl">
                  <a:srgbClr val="C0C0C0"/>
                </a:outerShdw>
              </a:effectLst>
              <a:latin typeface="Arial" charset="0"/>
            </a:endParaRPr>
          </a:p>
          <a:p>
            <a:pPr eaLnBrk="1" hangingPunct="1">
              <a:buFont typeface="Wingdings" pitchFamily="2" charset="2"/>
              <a:buChar char="ü"/>
              <a:defRPr/>
            </a:pPr>
            <a:endParaRPr lang="en-US" sz="1800" smtClean="0">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6002828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0C959D-1A34-48BE-B42C-1DED82D6A2E7}" type="slidenum">
              <a:rPr lang="en-US" sz="1400">
                <a:solidFill>
                  <a:schemeClr val="bg1"/>
                </a:solidFill>
              </a:rPr>
              <a:pPr eaLnBrk="1" hangingPunct="1"/>
              <a:t>73</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D47F65CC-9B16-464A-940B-382F1077CA7B}" type="slidenum">
              <a:rPr lang="en-US" sz="1000">
                <a:effectLst>
                  <a:outerShdw blurRad="38100" dist="38100" dir="2700000" algn="tl">
                    <a:srgbClr val="000000"/>
                  </a:outerShdw>
                </a:effectLst>
                <a:latin typeface="Verdana" pitchFamily="34" charset="0"/>
              </a:rPr>
              <a:pPr algn="r">
                <a:defRPr/>
              </a:pPr>
              <a:t>73</a:t>
            </a:fld>
            <a:endParaRPr lang="en-US" sz="1000">
              <a:effectLst>
                <a:outerShdw blurRad="38100" dist="38100" dir="2700000" algn="tl">
                  <a:srgbClr val="000000"/>
                </a:outerShdw>
              </a:effectLst>
              <a:latin typeface="Verdana" pitchFamily="34" charset="0"/>
            </a:endParaRPr>
          </a:p>
        </p:txBody>
      </p:sp>
      <p:sp>
        <p:nvSpPr>
          <p:cNvPr id="16385" name="1 Título"/>
          <p:cNvSpPr>
            <a:spLocks noGrp="1"/>
          </p:cNvSpPr>
          <p:nvPr>
            <p:ph type="title" idx="4294967295"/>
          </p:nvPr>
        </p:nvSpPr>
        <p:spPr>
          <a:xfrm>
            <a:off x="468313" y="260350"/>
            <a:ext cx="8229600" cy="1139825"/>
          </a:xfrm>
        </p:spPr>
        <p:txBody>
          <a:bodyPr>
            <a:normAutofit fontScale="90000"/>
          </a:bodyPr>
          <a:lstStyle/>
          <a:p>
            <a:pPr eaLnBrk="1" hangingPunct="1">
              <a:defRPr/>
            </a:pPr>
            <a:r>
              <a:rPr lang="en-US" sz="3600" dirty="0" smtClean="0">
                <a:effectLst>
                  <a:outerShdw blurRad="38100" dist="38100" dir="2700000" algn="tl">
                    <a:srgbClr val="C0C0C0"/>
                  </a:outerShdw>
                </a:effectLst>
              </a:rPr>
              <a:t>International Law Commission Draft Articles on Most-</a:t>
            </a:r>
            <a:r>
              <a:rPr lang="en-US" sz="3600" dirty="0" err="1" smtClean="0">
                <a:effectLst>
                  <a:outerShdw blurRad="38100" dist="38100" dir="2700000" algn="tl">
                    <a:srgbClr val="C0C0C0"/>
                  </a:outerShdw>
                </a:effectLst>
              </a:rPr>
              <a:t>Favoured</a:t>
            </a:r>
            <a:r>
              <a:rPr lang="en-US" sz="3600" dirty="0" smtClean="0">
                <a:effectLst>
                  <a:outerShdw blurRad="38100" dist="38100" dir="2700000" algn="tl">
                    <a:srgbClr val="C0C0C0"/>
                  </a:outerShdw>
                </a:effectLst>
              </a:rPr>
              <a:t>-Nation</a:t>
            </a:r>
          </a:p>
        </p:txBody>
      </p:sp>
      <p:sp>
        <p:nvSpPr>
          <p:cNvPr id="16386" name="2 Marcador de contenido"/>
          <p:cNvSpPr>
            <a:spLocks noGrp="1"/>
          </p:cNvSpPr>
          <p:nvPr>
            <p:ph idx="4294967295"/>
          </p:nvPr>
        </p:nvSpPr>
        <p:spPr>
          <a:xfrm>
            <a:off x="457200" y="1214438"/>
            <a:ext cx="8229600" cy="4911725"/>
          </a:xfrm>
        </p:spPr>
        <p:txBody>
          <a:bodyPr>
            <a:normAutofit lnSpcReduction="10000"/>
          </a:bodyPr>
          <a:lstStyle/>
          <a:p>
            <a:pPr eaLnBrk="1" hangingPunct="1">
              <a:buFontTx/>
              <a:buNone/>
              <a:defRPr/>
            </a:pPr>
            <a:r>
              <a:rPr lang="en-US" sz="2400" dirty="0" smtClean="0">
                <a:effectLst>
                  <a:outerShdw blurRad="38100" dist="38100" dir="2700000" algn="tl">
                    <a:srgbClr val="C0C0C0"/>
                  </a:outerShdw>
                </a:effectLst>
                <a:latin typeface="Arial" charset="0"/>
              </a:rPr>
              <a:t>	</a:t>
            </a:r>
          </a:p>
          <a:p>
            <a:pPr eaLnBrk="1" hangingPunct="1">
              <a:buFontTx/>
              <a:buNone/>
              <a:defRPr/>
            </a:pPr>
            <a:r>
              <a:rPr lang="en-US" sz="2400" dirty="0" smtClean="0">
                <a:effectLst>
                  <a:outerShdw blurRad="38100" dist="38100" dir="2700000" algn="tl">
                    <a:srgbClr val="C0C0C0"/>
                  </a:outerShdw>
                </a:effectLst>
                <a:latin typeface="Arial" charset="0"/>
              </a:rPr>
              <a:t>	</a:t>
            </a:r>
            <a:r>
              <a:rPr lang="en-US" sz="2400" b="1" dirty="0" smtClean="0">
                <a:effectLst>
                  <a:outerShdw blurRad="38100" dist="38100" dir="2700000" algn="tl">
                    <a:srgbClr val="C0C0C0"/>
                  </a:outerShdw>
                </a:effectLst>
                <a:latin typeface="Arial" charset="0"/>
              </a:rPr>
              <a:t>MFN Treatment Provision: </a:t>
            </a:r>
          </a:p>
          <a:p>
            <a:pPr algn="just" eaLnBrk="1" hangingPunct="1">
              <a:buFontTx/>
              <a:buNone/>
              <a:defRPr/>
            </a:pPr>
            <a:r>
              <a:rPr lang="en-US" sz="2400" dirty="0" smtClean="0">
                <a:effectLst>
                  <a:outerShdw blurRad="38100" dist="38100" dir="2700000" algn="tl">
                    <a:srgbClr val="C0C0C0"/>
                  </a:outerShdw>
                </a:effectLst>
                <a:latin typeface="Arial" charset="0"/>
              </a:rPr>
              <a:t>	“...</a:t>
            </a:r>
            <a:r>
              <a:rPr lang="en-US" sz="2400" i="1" dirty="0" smtClean="0">
                <a:effectLst>
                  <a:outerShdw blurRad="38100" dist="38100" dir="2700000" algn="tl">
                    <a:srgbClr val="C0C0C0"/>
                  </a:outerShdw>
                </a:effectLst>
                <a:latin typeface="Arial" charset="0"/>
              </a:rPr>
              <a:t>a treaty provision whereby a State undertakes an obligation towards another State to accord most-favored treatment in an agreed sphere of relationships...</a:t>
            </a:r>
            <a:r>
              <a:rPr lang="en-US" sz="2400" dirty="0" smtClean="0">
                <a:effectLst>
                  <a:outerShdw blurRad="38100" dist="38100" dir="2700000" algn="tl">
                    <a:srgbClr val="C0C0C0"/>
                  </a:outerShdw>
                </a:effectLst>
                <a:latin typeface="Arial" charset="0"/>
              </a:rPr>
              <a:t>”</a:t>
            </a:r>
            <a:endParaRPr lang="en-US" sz="2400" dirty="0" smtClean="0">
              <a:solidFill>
                <a:srgbClr val="FF0000"/>
              </a:solidFill>
              <a:effectLst>
                <a:outerShdw blurRad="38100" dist="38100" dir="2700000" algn="tl">
                  <a:srgbClr val="C0C0C0"/>
                </a:outerShdw>
              </a:effectLst>
              <a:latin typeface="Arial" charset="0"/>
            </a:endParaRPr>
          </a:p>
          <a:p>
            <a:pPr eaLnBrk="1" hangingPunct="1">
              <a:buFontTx/>
              <a:buNone/>
              <a:defRPr/>
            </a:pPr>
            <a:endParaRPr lang="en-US" sz="1400" dirty="0" smtClean="0">
              <a:effectLst>
                <a:outerShdw blurRad="38100" dist="38100" dir="2700000" algn="tl">
                  <a:srgbClr val="C0C0C0"/>
                </a:outerShdw>
              </a:effectLst>
              <a:latin typeface="Arial" charset="0"/>
            </a:endParaRPr>
          </a:p>
          <a:p>
            <a:pPr eaLnBrk="1" hangingPunct="1">
              <a:buFontTx/>
              <a:buNone/>
              <a:defRPr/>
            </a:pPr>
            <a:r>
              <a:rPr lang="en-US" sz="2400" b="1" dirty="0" smtClean="0">
                <a:effectLst>
                  <a:outerShdw blurRad="38100" dist="38100" dir="2700000" algn="tl">
                    <a:srgbClr val="C0C0C0"/>
                  </a:outerShdw>
                </a:effectLst>
                <a:latin typeface="Arial" charset="0"/>
              </a:rPr>
              <a:t>	MFN treatment being such:</a:t>
            </a:r>
            <a:endParaRPr lang="en-US" sz="2400" dirty="0" smtClean="0">
              <a:effectLst>
                <a:outerShdw blurRad="38100" dist="38100" dir="2700000" algn="tl">
                  <a:srgbClr val="C0C0C0"/>
                </a:outerShdw>
              </a:effectLst>
              <a:latin typeface="Arial" charset="0"/>
            </a:endParaRPr>
          </a:p>
          <a:p>
            <a:pPr algn="just" eaLnBrk="1" hangingPunct="1">
              <a:buFontTx/>
              <a:buNone/>
              <a:defRPr/>
            </a:pPr>
            <a:r>
              <a:rPr lang="en-US" sz="2400" dirty="0" smtClean="0">
                <a:effectLst>
                  <a:outerShdw blurRad="38100" dist="38100" dir="2700000" algn="tl">
                    <a:srgbClr val="C0C0C0"/>
                  </a:outerShdw>
                </a:effectLst>
                <a:latin typeface="Arial" charset="0"/>
              </a:rPr>
              <a:t>	“...</a:t>
            </a:r>
            <a:r>
              <a:rPr lang="en-US" sz="2400" i="1" dirty="0" smtClean="0">
                <a:effectLst>
                  <a:outerShdw blurRad="38100" dist="38100" dir="2700000" algn="tl">
                    <a:srgbClr val="C0C0C0"/>
                  </a:outerShdw>
                </a:effectLst>
                <a:latin typeface="Arial" charset="0"/>
              </a:rPr>
              <a:t>treatment accorded by the granting State to the beneficiary State, or to persons or things in a determined relationship with that State, not less favorable that treatment extended by the granting State to a third State or to persons or things in the same relationship with that third State</a:t>
            </a:r>
            <a:r>
              <a:rPr lang="en-US" sz="2400" dirty="0" smtClean="0">
                <a:effectLst>
                  <a:outerShdw blurRad="38100" dist="38100" dir="2700000" algn="tl">
                    <a:srgbClr val="C0C0C0"/>
                  </a:outerShdw>
                </a:effectLst>
                <a:latin typeface="Arial" charset="0"/>
              </a:rPr>
              <a:t>”.</a:t>
            </a:r>
          </a:p>
        </p:txBody>
      </p:sp>
    </p:spTree>
    <p:extLst>
      <p:ext uri="{BB962C8B-B14F-4D97-AF65-F5344CB8AC3E}">
        <p14:creationId xmlns:p14="http://schemas.microsoft.com/office/powerpoint/2010/main" val="6300410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60E084C-A365-4169-8DEF-9B5E5F9BADED}" type="slidenum">
              <a:rPr lang="en-US" sz="1400">
                <a:solidFill>
                  <a:schemeClr val="bg1"/>
                </a:solidFill>
              </a:rPr>
              <a:pPr eaLnBrk="1" hangingPunct="1"/>
              <a:t>74</a:t>
            </a:fld>
            <a:endParaRPr lang="en-US" sz="1400">
              <a:solidFill>
                <a:schemeClr val="bg1"/>
              </a:solidFill>
            </a:endParaRPr>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C94A20A1-A2FA-44CE-986C-2DED12C1848A}" type="slidenum">
              <a:rPr lang="en-US" sz="1000">
                <a:effectLst>
                  <a:outerShdw blurRad="38100" dist="38100" dir="2700000" algn="tl">
                    <a:srgbClr val="000000"/>
                  </a:outerShdw>
                </a:effectLst>
                <a:latin typeface="Verdana" pitchFamily="34" charset="0"/>
              </a:rPr>
              <a:pPr algn="r">
                <a:defRPr/>
              </a:pPr>
              <a:t>74</a:t>
            </a:fld>
            <a:endParaRPr lang="en-US" sz="1000">
              <a:effectLst>
                <a:outerShdw blurRad="38100" dist="38100" dir="2700000" algn="tl">
                  <a:srgbClr val="000000"/>
                </a:outerShdw>
              </a:effectLst>
              <a:latin typeface="Verdana" pitchFamily="34" charset="0"/>
            </a:endParaRPr>
          </a:p>
        </p:txBody>
      </p:sp>
      <p:sp>
        <p:nvSpPr>
          <p:cNvPr id="52226" name="Rectangle 2"/>
          <p:cNvSpPr>
            <a:spLocks noGrp="1" noChangeArrowheads="1"/>
          </p:cNvSpPr>
          <p:nvPr>
            <p:ph type="title" idx="4294967295"/>
          </p:nvPr>
        </p:nvSpPr>
        <p:spPr/>
        <p:txBody>
          <a:bodyPr anchorCtr="1"/>
          <a:lstStyle/>
          <a:p>
            <a:pPr eaLnBrk="1" hangingPunct="1">
              <a:defRPr/>
            </a:pPr>
            <a:r>
              <a:rPr lang="fr-CH" dirty="0" smtClean="0">
                <a:effectLst>
                  <a:outerShdw blurRad="38100" dist="38100" dir="2700000" algn="tl">
                    <a:srgbClr val="C0C0C0"/>
                  </a:outerShdw>
                </a:effectLst>
              </a:rPr>
              <a:t>Life Cycle of </a:t>
            </a:r>
            <a:r>
              <a:rPr lang="en-US" dirty="0" smtClean="0">
                <a:effectLst>
                  <a:outerShdw blurRad="38100" dist="38100" dir="2700000" algn="tl">
                    <a:srgbClr val="C0C0C0"/>
                  </a:outerShdw>
                </a:effectLst>
              </a:rPr>
              <a:t>Investment</a:t>
            </a:r>
          </a:p>
        </p:txBody>
      </p:sp>
      <p:sp>
        <p:nvSpPr>
          <p:cNvPr id="52227" name="Rectangle 3"/>
          <p:cNvSpPr>
            <a:spLocks noGrp="1" noChangeArrowheads="1"/>
          </p:cNvSpPr>
          <p:nvPr>
            <p:ph type="body" idx="4294967295"/>
          </p:nvPr>
        </p:nvSpPr>
        <p:spPr/>
        <p:txBody>
          <a:bodyPr/>
          <a:lstStyle/>
          <a:p>
            <a:pPr eaLnBrk="1" hangingPunct="1">
              <a:buFontTx/>
              <a:buNone/>
              <a:defRPr/>
            </a:pPr>
            <a:r>
              <a:rPr lang="en-US" sz="2400" dirty="0" smtClean="0">
                <a:effectLst>
                  <a:outerShdw blurRad="38100" dist="38100" dir="2700000" algn="tl">
                    <a:srgbClr val="C0C0C0"/>
                  </a:outerShdw>
                </a:effectLst>
              </a:rPr>
              <a:t>						    	Sale</a:t>
            </a:r>
          </a:p>
          <a:p>
            <a:pPr eaLnBrk="1" hangingPunct="1">
              <a:buFontTx/>
              <a:buNone/>
              <a:defRPr/>
            </a:pPr>
            <a:r>
              <a:rPr lang="en-US" sz="2400" dirty="0" smtClean="0">
                <a:effectLst>
                  <a:outerShdw blurRad="38100" dist="38100" dir="2700000" algn="tl">
                    <a:srgbClr val="C0C0C0"/>
                  </a:outerShdw>
                </a:effectLst>
              </a:rPr>
              <a:t>Post establishment		Operation</a:t>
            </a:r>
          </a:p>
          <a:p>
            <a:pPr lvl="2" eaLnBrk="1" hangingPunct="1">
              <a:buFontTx/>
              <a:buNone/>
              <a:defRPr/>
            </a:pPr>
            <a:endParaRPr lang="en-US" sz="1200" dirty="0" smtClean="0">
              <a:effectLst>
                <a:outerShdw blurRad="38100" dist="38100" dir="2700000" algn="tl">
                  <a:srgbClr val="C0C0C0"/>
                </a:outerShdw>
              </a:effectLst>
            </a:endParaRPr>
          </a:p>
          <a:p>
            <a:pPr eaLnBrk="1" hangingPunct="1">
              <a:buFontTx/>
              <a:buNone/>
              <a:defRPr/>
            </a:pPr>
            <a:r>
              <a:rPr lang="en-US" sz="2400" dirty="0" smtClean="0">
                <a:effectLst>
                  <a:outerShdw blurRad="38100" dist="38100" dir="2700000" algn="tl">
                    <a:srgbClr val="C0C0C0"/>
                  </a:outerShdw>
                </a:effectLst>
              </a:rPr>
              <a:t>					Management</a:t>
            </a:r>
          </a:p>
          <a:p>
            <a:pPr eaLnBrk="1" hangingPunct="1">
              <a:buFontTx/>
              <a:buNone/>
              <a:defRPr/>
            </a:pPr>
            <a:endParaRPr lang="en-US" sz="1200" dirty="0" smtClean="0">
              <a:effectLst>
                <a:outerShdw blurRad="38100" dist="38100" dir="2700000" algn="tl">
                  <a:srgbClr val="C0C0C0"/>
                </a:outerShdw>
              </a:effectLst>
            </a:endParaRPr>
          </a:p>
          <a:p>
            <a:pPr eaLnBrk="1" hangingPunct="1">
              <a:buFontTx/>
              <a:buNone/>
              <a:defRPr/>
            </a:pPr>
            <a:r>
              <a:rPr lang="en-US" sz="2400" dirty="0" smtClean="0">
                <a:effectLst>
                  <a:outerShdw blurRad="38100" dist="38100" dir="2700000" algn="tl">
                    <a:srgbClr val="C0C0C0"/>
                  </a:outerShdw>
                </a:effectLst>
              </a:rPr>
              <a:t>---------------------------------Expansion</a:t>
            </a:r>
          </a:p>
          <a:p>
            <a:pPr eaLnBrk="1" hangingPunct="1">
              <a:buFontTx/>
              <a:buNone/>
              <a:defRPr/>
            </a:pPr>
            <a:endParaRPr lang="en-US" sz="1200" dirty="0" smtClean="0">
              <a:effectLst>
                <a:outerShdw blurRad="38100" dist="38100" dir="2700000" algn="tl">
                  <a:srgbClr val="C0C0C0"/>
                </a:outerShdw>
              </a:effectLst>
            </a:endParaRPr>
          </a:p>
          <a:p>
            <a:pPr eaLnBrk="1" hangingPunct="1">
              <a:buFontTx/>
              <a:buNone/>
              <a:defRPr/>
            </a:pPr>
            <a:r>
              <a:rPr lang="en-US" sz="2400" dirty="0" smtClean="0">
                <a:effectLst>
                  <a:outerShdw blurRad="38100" dist="38100" dir="2700000" algn="tl">
                    <a:srgbClr val="C0C0C0"/>
                  </a:outerShdw>
                </a:effectLst>
              </a:rPr>
              <a:t>Pre-establishment    		   Acquisition</a:t>
            </a:r>
          </a:p>
          <a:p>
            <a:pPr eaLnBrk="1" hangingPunct="1">
              <a:buFontTx/>
              <a:buNone/>
              <a:defRPr/>
            </a:pPr>
            <a:r>
              <a:rPr lang="fr-CH" sz="2400" dirty="0" smtClean="0">
                <a:effectLst>
                  <a:outerShdw blurRad="38100" dist="38100" dir="2700000" algn="tl">
                    <a:srgbClr val="C0C0C0"/>
                  </a:outerShdw>
                </a:effectLst>
              </a:rPr>
              <a:t>					</a:t>
            </a:r>
          </a:p>
          <a:p>
            <a:pPr eaLnBrk="1" hangingPunct="1">
              <a:buFontTx/>
              <a:buNone/>
              <a:defRPr/>
            </a:pPr>
            <a:r>
              <a:rPr lang="fr-CH" sz="2400" dirty="0" smtClean="0">
                <a:effectLst>
                  <a:outerShdw blurRad="38100" dist="38100" dir="2700000" algn="tl">
                    <a:srgbClr val="C0C0C0"/>
                  </a:outerShdw>
                </a:effectLst>
              </a:rPr>
              <a:t>							Establishment</a:t>
            </a:r>
            <a:endParaRPr lang="en-US" sz="2400" dirty="0" smtClean="0">
              <a:effectLst>
                <a:outerShdw blurRad="38100" dist="38100" dir="2700000" algn="tl">
                  <a:srgbClr val="C0C0C0"/>
                </a:outerShdw>
              </a:effectLst>
            </a:endParaRPr>
          </a:p>
          <a:p>
            <a:pPr eaLnBrk="1" hangingPunct="1">
              <a:buFontTx/>
              <a:buNone/>
              <a:defRPr/>
            </a:pPr>
            <a:endParaRPr lang="fr-CH" sz="2400" dirty="0" smtClean="0">
              <a:effectLst>
                <a:outerShdw blurRad="38100" dist="38100" dir="2700000" algn="tl">
                  <a:srgbClr val="C0C0C0"/>
                </a:outerShdw>
              </a:effectLst>
            </a:endParaRPr>
          </a:p>
          <a:p>
            <a:pPr eaLnBrk="1" hangingPunct="1">
              <a:buFontTx/>
              <a:buNone/>
              <a:defRPr/>
            </a:pPr>
            <a:endParaRPr lang="en-US" sz="2400" dirty="0" smtClean="0">
              <a:effectLst>
                <a:outerShdw blurRad="38100" dist="38100" dir="2700000" algn="tl">
                  <a:srgbClr val="C0C0C0"/>
                </a:outerShdw>
              </a:effectLst>
            </a:endParaRPr>
          </a:p>
        </p:txBody>
      </p:sp>
      <p:sp>
        <p:nvSpPr>
          <p:cNvPr id="76806" name="Line 6"/>
          <p:cNvSpPr>
            <a:spLocks noChangeShapeType="1"/>
          </p:cNvSpPr>
          <p:nvPr/>
        </p:nvSpPr>
        <p:spPr bwMode="auto">
          <a:xfrm flipV="1">
            <a:off x="3779838" y="1773238"/>
            <a:ext cx="4032250" cy="3816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8520011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231EB12-4695-4393-81D1-802EA4CBB7F7}" type="slidenum">
              <a:rPr lang="en-US" sz="1400">
                <a:solidFill>
                  <a:schemeClr val="bg1"/>
                </a:solidFill>
              </a:rPr>
              <a:pPr eaLnBrk="1" hangingPunct="1"/>
              <a:t>75</a:t>
            </a:fld>
            <a:endParaRPr lang="en-US" sz="1400">
              <a:solidFill>
                <a:schemeClr val="bg1"/>
              </a:solidFill>
            </a:endParaRPr>
          </a:p>
        </p:txBody>
      </p:sp>
      <p:sp>
        <p:nvSpPr>
          <p:cNvPr id="5"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2FA54826-64A8-45EC-AA90-F1E383561BF1}" type="slidenum">
              <a:rPr lang="en-US" sz="1000">
                <a:effectLst>
                  <a:outerShdw blurRad="38100" dist="38100" dir="2700000" algn="tl">
                    <a:srgbClr val="000000"/>
                  </a:outerShdw>
                </a:effectLst>
                <a:latin typeface="Verdana" pitchFamily="34" charset="0"/>
              </a:rPr>
              <a:pPr algn="r">
                <a:defRPr/>
              </a:pPr>
              <a:t>75</a:t>
            </a:fld>
            <a:endParaRPr lang="en-US" sz="1000">
              <a:effectLst>
                <a:outerShdw blurRad="38100" dist="38100" dir="2700000" algn="tl">
                  <a:srgbClr val="000000"/>
                </a:outerShdw>
              </a:effectLst>
              <a:latin typeface="Verdana" pitchFamily="34" charset="0"/>
            </a:endParaRPr>
          </a:p>
        </p:txBody>
      </p:sp>
      <p:sp>
        <p:nvSpPr>
          <p:cNvPr id="2" name="1 Título"/>
          <p:cNvSpPr>
            <a:spLocks noGrp="1"/>
          </p:cNvSpPr>
          <p:nvPr>
            <p:ph type="title" idx="4294967295"/>
          </p:nvPr>
        </p:nvSpPr>
        <p:spPr>
          <a:xfrm>
            <a:off x="428625" y="214313"/>
            <a:ext cx="8229600" cy="1143000"/>
          </a:xfrm>
        </p:spPr>
        <p:txBody>
          <a:bodyPr>
            <a:normAutofit/>
          </a:bodyPr>
          <a:lstStyle/>
          <a:p>
            <a:pPr eaLnBrk="1" hangingPunct="1">
              <a:defRPr/>
            </a:pPr>
            <a:r>
              <a:rPr lang="en-US" sz="3600" dirty="0" smtClean="0">
                <a:effectLst>
                  <a:outerShdw blurRad="38100" dist="38100" dir="2700000" algn="tl">
                    <a:srgbClr val="C0C0C0"/>
                  </a:outerShdw>
                </a:effectLst>
              </a:rPr>
              <a:t>Different approaches: “basic coverage”</a:t>
            </a:r>
          </a:p>
        </p:txBody>
      </p:sp>
      <p:sp>
        <p:nvSpPr>
          <p:cNvPr id="17410" name="2 Marcador de contenido"/>
          <p:cNvSpPr>
            <a:spLocks noGrp="1"/>
          </p:cNvSpPr>
          <p:nvPr>
            <p:ph idx="4294967295"/>
          </p:nvPr>
        </p:nvSpPr>
        <p:spPr>
          <a:xfrm>
            <a:off x="571500" y="1143000"/>
            <a:ext cx="8229600" cy="4911725"/>
          </a:xfrm>
        </p:spPr>
        <p:txBody>
          <a:bodyPr/>
          <a:lstStyle/>
          <a:p>
            <a:pPr eaLnBrk="1" hangingPunct="1">
              <a:buFontTx/>
              <a:buNone/>
              <a:defRPr/>
            </a:pPr>
            <a:r>
              <a:rPr lang="en-US" sz="1800" smtClean="0">
                <a:effectLst>
                  <a:outerShdw blurRad="38100" dist="38100" dir="2700000" algn="tl">
                    <a:srgbClr val="C0C0C0"/>
                  </a:outerShdw>
                </a:effectLst>
                <a:latin typeface="Arial" charset="0"/>
              </a:rPr>
              <a:t>	</a:t>
            </a: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r>
              <a:rPr lang="en-US" sz="1800" smtClean="0">
                <a:effectLst>
                  <a:outerShdw blurRad="38100" dist="38100" dir="2700000" algn="tl">
                    <a:srgbClr val="C0C0C0"/>
                  </a:outerShdw>
                </a:effectLst>
                <a:latin typeface="Arial" charset="0"/>
              </a:rPr>
              <a:t>	</a:t>
            </a: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endParaRPr lang="en-US" sz="1800" smtClean="0">
              <a:effectLst>
                <a:outerShdw blurRad="38100" dist="38100" dir="2700000" algn="tl">
                  <a:srgbClr val="C0C0C0"/>
                </a:outerShdw>
              </a:effectLst>
              <a:latin typeface="Arial" charset="0"/>
            </a:endParaRPr>
          </a:p>
          <a:p>
            <a:pPr eaLnBrk="1" hangingPunct="1">
              <a:buFontTx/>
              <a:buNone/>
              <a:defRPr/>
            </a:pPr>
            <a:endParaRPr lang="en-US" sz="1800" smtClean="0">
              <a:effectLst>
                <a:outerShdw blurRad="38100" dist="38100" dir="2700000" algn="tl">
                  <a:srgbClr val="C0C0C0"/>
                </a:outerShdw>
              </a:effectLst>
              <a:latin typeface="Arial" charset="0"/>
            </a:endParaRPr>
          </a:p>
        </p:txBody>
      </p:sp>
      <p:graphicFrame>
        <p:nvGraphicFramePr>
          <p:cNvPr id="191493" name="Group 5"/>
          <p:cNvGraphicFramePr>
            <a:graphicFrameLocks noGrp="1"/>
          </p:cNvGraphicFramePr>
          <p:nvPr/>
        </p:nvGraphicFramePr>
        <p:xfrm>
          <a:off x="571500" y="1714500"/>
          <a:ext cx="7715250" cy="4768851"/>
        </p:xfrm>
        <a:graphic>
          <a:graphicData uri="http://schemas.openxmlformats.org/drawingml/2006/table">
            <a:tbl>
              <a:tblPr/>
              <a:tblGrid>
                <a:gridCol w="2786063"/>
                <a:gridCol w="4929187"/>
              </a:tblGrid>
              <a:tr h="3658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Arial" charset="0"/>
                        </a:rPr>
                        <a:t>Element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Arial" charset="0"/>
                        </a:rPr>
                        <a:t>Effect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5791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Pre-establishment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Grants right of establishment. It applies to the “establishment, expansion and acquisition”.</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669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Post-establishment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Once the investment is made “in conformity with the host State’s laws and regulations”. Applies to activities such as the “administration, use, operation, administration and disposal”. </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44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Investment</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MFN applies only to “investment” i (</a:t>
                      </a:r>
                      <a:r>
                        <a:rPr kumimoji="0" lang="en-US" sz="1600" b="0" i="0" u="sng" strike="noStrike" cap="none" normalizeH="0" baseline="0" smtClean="0">
                          <a:ln>
                            <a:noFill/>
                          </a:ln>
                          <a:solidFill>
                            <a:srgbClr val="000000"/>
                          </a:solidFill>
                          <a:effectLst>
                            <a:outerShdw blurRad="38100" dist="38100" dir="2700000" algn="tl">
                              <a:srgbClr val="FFFFFF"/>
                            </a:outerShdw>
                          </a:effectLst>
                          <a:latin typeface="Arial" charset="0"/>
                        </a:rPr>
                        <a:t>e.g</a:t>
                      </a: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 China and Australia). Narrow scope.</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4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Investment/investor</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MFN treatment applies to both (common practice).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H" sz="1600" b="0" i="0" u="none" strike="noStrike" cap="none" normalizeH="0" baseline="0" smtClean="0">
                          <a:ln>
                            <a:noFill/>
                          </a:ln>
                          <a:solidFill>
                            <a:srgbClr val="000000"/>
                          </a:solidFill>
                          <a:effectLst>
                            <a:outerShdw blurRad="38100" dist="38100" dir="2700000" algn="tl">
                              <a:srgbClr val="FFFFFF"/>
                            </a:outerShdw>
                          </a:effectLst>
                          <a:latin typeface="Arial" charset="0"/>
                        </a:rPr>
                        <a:t>Sometimes two separate paragraphs.</a:t>
                      </a: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44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Like circumstances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Part of the normal functioning of the MFN clause, whether included or not.  </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30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Arial" charset="0"/>
                        </a:rPr>
                        <a:t>Exceptions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rPr>
                        <a:t>They differ depending on the pre or post-establishment approach. Systemic (REIO, taxation) and  country specific exceptions.  </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2215636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A6A32B-AB79-44FA-B073-9CDD592BB556}" type="slidenum">
              <a:rPr lang="en-US" sz="1400">
                <a:solidFill>
                  <a:schemeClr val="bg1"/>
                </a:solidFill>
              </a:rPr>
              <a:pPr eaLnBrk="1" hangingPunct="1"/>
              <a:t>76</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59BBAD0-897D-49A9-A684-5BDB477DDB9E}" type="slidenum">
              <a:rPr lang="en-US" sz="1000">
                <a:effectLst>
                  <a:outerShdw blurRad="38100" dist="38100" dir="2700000" algn="tl">
                    <a:srgbClr val="000000"/>
                  </a:outerShdw>
                </a:effectLst>
                <a:latin typeface="Verdana" pitchFamily="34" charset="0"/>
              </a:rPr>
              <a:pPr algn="r">
                <a:defRPr/>
              </a:pPr>
              <a:t>76</a:t>
            </a:fld>
            <a:endParaRPr lang="en-US" sz="1000">
              <a:effectLst>
                <a:outerShdw blurRad="38100" dist="38100" dir="2700000" algn="tl">
                  <a:srgbClr val="000000"/>
                </a:outerShdw>
              </a:effectLst>
              <a:latin typeface="Verdana" pitchFamily="34" charset="0"/>
            </a:endParaRPr>
          </a:p>
        </p:txBody>
      </p:sp>
      <p:sp>
        <p:nvSpPr>
          <p:cNvPr id="18433" name="1 Título"/>
          <p:cNvSpPr>
            <a:spLocks noGrp="1"/>
          </p:cNvSpPr>
          <p:nvPr>
            <p:ph type="title" idx="4294967295"/>
          </p:nvPr>
        </p:nvSpPr>
        <p:spPr/>
        <p:txBody>
          <a:bodyPr/>
          <a:lstStyle/>
          <a:p>
            <a:pPr eaLnBrk="1" hangingPunct="1">
              <a:defRPr/>
            </a:pPr>
            <a:r>
              <a:rPr lang="en-US" sz="4000" dirty="0" smtClean="0">
                <a:effectLst>
                  <a:outerShdw blurRad="38100" dist="38100" dir="2700000" algn="tl">
                    <a:srgbClr val="C0C0C0"/>
                  </a:outerShdw>
                </a:effectLst>
                <a:ea typeface="Arial Unicode MS" pitchFamily="34" charset="-128"/>
                <a:cs typeface="Arial Unicode MS" pitchFamily="34" charset="-128"/>
              </a:rPr>
              <a:t>Pre - Establishment</a:t>
            </a:r>
          </a:p>
        </p:txBody>
      </p:sp>
      <p:sp>
        <p:nvSpPr>
          <p:cNvPr id="18434" name="2 Marcador de contenido"/>
          <p:cNvSpPr>
            <a:spLocks noGrp="1"/>
          </p:cNvSpPr>
          <p:nvPr>
            <p:ph idx="4294967295"/>
          </p:nvPr>
        </p:nvSpPr>
        <p:spPr>
          <a:xfrm>
            <a:off x="457200" y="1557338"/>
            <a:ext cx="8229600" cy="4568825"/>
          </a:xfrm>
        </p:spPr>
        <p:txBody>
          <a:bodyPr>
            <a:normAutofit lnSpcReduction="10000"/>
          </a:bodyPr>
          <a:lstStyle/>
          <a:p>
            <a:pPr marL="609600" indent="-609600" eaLnBrk="1" hangingPunct="1">
              <a:buFontTx/>
              <a:buNone/>
              <a:defRPr/>
            </a:pPr>
            <a:r>
              <a:rPr lang="en-US" sz="2000" i="1" smtClean="0">
                <a:effectLst>
                  <a:outerShdw blurRad="38100" dist="38100" dir="2700000" algn="tl">
                    <a:srgbClr val="C0C0C0"/>
                  </a:outerShdw>
                </a:effectLst>
                <a:latin typeface="Arial" charset="0"/>
                <a:ea typeface="Arial Unicode MS" pitchFamily="34" charset="-128"/>
                <a:cs typeface="Arial Unicode MS" pitchFamily="34" charset="-128"/>
              </a:rPr>
              <a:t>CAFTA Article 10.4: Most-Favored-Nation Treatment</a:t>
            </a:r>
          </a:p>
          <a:p>
            <a:pPr marL="609600" indent="-609600" eaLnBrk="1" hangingPunct="1">
              <a:buFontTx/>
              <a:buNone/>
              <a:defRPr/>
            </a:pPr>
            <a:endParaRPr lang="en-US" sz="2000" i="1" smtClean="0">
              <a:effectLst>
                <a:outerShdw blurRad="38100" dist="38100" dir="2700000" algn="tl">
                  <a:srgbClr val="C0C0C0"/>
                </a:outerShdw>
              </a:effectLst>
              <a:latin typeface="Arial" charset="0"/>
              <a:ea typeface="Arial Unicode MS" pitchFamily="34" charset="-128"/>
              <a:cs typeface="Arial Unicode MS" pitchFamily="34" charset="-128"/>
            </a:endParaRPr>
          </a:p>
          <a:p>
            <a:pPr marL="609600" indent="-609600" algn="just" eaLnBrk="1" hangingPunct="1">
              <a:buFont typeface="Wingdings" pitchFamily="2" charset="2"/>
              <a:buAutoNum type="arabicPeriod"/>
              <a:defRPr/>
            </a:pPr>
            <a:r>
              <a:rPr lang="en-US" sz="2000" i="1" smtClean="0">
                <a:effectLst>
                  <a:outerShdw blurRad="38100" dist="38100" dir="2700000" algn="tl">
                    <a:srgbClr val="C0C0C0"/>
                  </a:outerShdw>
                </a:effectLst>
                <a:latin typeface="Arial" charset="0"/>
                <a:ea typeface="Arial Unicode MS" pitchFamily="34" charset="-128"/>
                <a:cs typeface="Arial Unicode MS" pitchFamily="34" charset="-128"/>
              </a:rPr>
              <a:t>Each Party shall accord to investors of another Party treatment no less favorable than that it accords, in like circumstances, to investors of any other Party or of any non-Party with respect to the establishment, acquisition, expansion, management, conduct, operation, and sale or other disposition of investments in its territory.</a:t>
            </a:r>
          </a:p>
          <a:p>
            <a:pPr marL="609600" indent="-609600" eaLnBrk="1" hangingPunct="1">
              <a:buFont typeface="Wingdings" pitchFamily="2" charset="2"/>
              <a:buAutoNum type="arabicPeriod"/>
              <a:defRPr/>
            </a:pPr>
            <a:endParaRPr lang="en-US" sz="2000" i="1" smtClean="0">
              <a:effectLst>
                <a:outerShdw blurRad="38100" dist="38100" dir="2700000" algn="tl">
                  <a:srgbClr val="C0C0C0"/>
                </a:outerShdw>
              </a:effectLst>
              <a:latin typeface="Arial" charset="0"/>
              <a:ea typeface="Arial Unicode MS" pitchFamily="34" charset="-128"/>
              <a:cs typeface="Arial Unicode MS" pitchFamily="34" charset="-128"/>
            </a:endParaRPr>
          </a:p>
          <a:p>
            <a:pPr marL="609600" indent="-609600" algn="just" eaLnBrk="1" hangingPunct="1">
              <a:buFont typeface="Wingdings" pitchFamily="2" charset="2"/>
              <a:buAutoNum type="arabicPeriod"/>
              <a:defRPr/>
            </a:pPr>
            <a:r>
              <a:rPr lang="en-US" sz="2000" i="1" smtClean="0">
                <a:effectLst>
                  <a:outerShdw blurRad="38100" dist="38100" dir="2700000" algn="tl">
                    <a:srgbClr val="C0C0C0"/>
                  </a:outerShdw>
                </a:effectLst>
                <a:latin typeface="Arial" charset="0"/>
                <a:ea typeface="Arial Unicode MS" pitchFamily="34" charset="-128"/>
                <a:cs typeface="Arial Unicode MS" pitchFamily="34" charset="-128"/>
              </a:rPr>
              <a:t>Each Party shall accord to covered investments treatment no less favorable than that it accords, in like circumstances, to investments in its territory of investors of any other Party or of any non-Party with respect to the establishment, acquisition, expansion, management, conduct, operation, and sale or other disposition of investments</a:t>
            </a:r>
          </a:p>
        </p:txBody>
      </p:sp>
    </p:spTree>
    <p:extLst>
      <p:ext uri="{BB962C8B-B14F-4D97-AF65-F5344CB8AC3E}">
        <p14:creationId xmlns:p14="http://schemas.microsoft.com/office/powerpoint/2010/main" val="25414552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AE661B9-5A26-4902-8B80-C5179354A425}" type="slidenum">
              <a:rPr lang="en-US" sz="1400">
                <a:solidFill>
                  <a:schemeClr val="bg1"/>
                </a:solidFill>
              </a:rPr>
              <a:pPr eaLnBrk="1" hangingPunct="1"/>
              <a:t>77</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2CE367EE-FC37-4CF8-9F1F-53F660DF1229}" type="slidenum">
              <a:rPr lang="en-US" sz="1000">
                <a:effectLst>
                  <a:outerShdw blurRad="38100" dist="38100" dir="2700000" algn="tl">
                    <a:srgbClr val="000000"/>
                  </a:outerShdw>
                </a:effectLst>
                <a:latin typeface="Verdana" pitchFamily="34" charset="0"/>
              </a:rPr>
              <a:pPr algn="r">
                <a:defRPr/>
              </a:pPr>
              <a:t>77</a:t>
            </a:fld>
            <a:endParaRPr lang="en-US" sz="1000">
              <a:effectLst>
                <a:outerShdw blurRad="38100" dist="38100" dir="2700000" algn="tl">
                  <a:srgbClr val="000000"/>
                </a:outerShdw>
              </a:effectLst>
              <a:latin typeface="Verdana" pitchFamily="34" charset="0"/>
            </a:endParaRPr>
          </a:p>
        </p:txBody>
      </p:sp>
      <p:sp>
        <p:nvSpPr>
          <p:cNvPr id="19457" name="1 Título"/>
          <p:cNvSpPr>
            <a:spLocks noGrp="1"/>
          </p:cNvSpPr>
          <p:nvPr>
            <p:ph type="title" idx="4294967295"/>
          </p:nvPr>
        </p:nvSpPr>
        <p:spPr/>
        <p:txBody>
          <a:bodyPr/>
          <a:lstStyle/>
          <a:p>
            <a:pPr eaLnBrk="1" hangingPunct="1">
              <a:defRPr/>
            </a:pPr>
            <a:r>
              <a:rPr lang="en-US" sz="4000" dirty="0" smtClean="0">
                <a:effectLst>
                  <a:outerShdw blurRad="38100" dist="38100" dir="2700000" algn="tl">
                    <a:srgbClr val="C0C0C0"/>
                  </a:outerShdw>
                </a:effectLst>
              </a:rPr>
              <a:t>Post Establishment</a:t>
            </a:r>
          </a:p>
        </p:txBody>
      </p:sp>
      <p:sp>
        <p:nvSpPr>
          <p:cNvPr id="3" name="2 Marcador de contenido"/>
          <p:cNvSpPr>
            <a:spLocks noGrp="1"/>
          </p:cNvSpPr>
          <p:nvPr>
            <p:ph idx="4294967295"/>
          </p:nvPr>
        </p:nvSpPr>
        <p:spPr>
          <a:xfrm>
            <a:off x="457200" y="1214438"/>
            <a:ext cx="8229600" cy="5186362"/>
          </a:xfrm>
        </p:spPr>
        <p:txBody>
          <a:bodyPr>
            <a:normAutofit/>
          </a:bodyPr>
          <a:lstStyle/>
          <a:p>
            <a:pPr eaLnBrk="1" hangingPunct="1">
              <a:lnSpc>
                <a:spcPct val="80000"/>
              </a:lnSpc>
              <a:buFontTx/>
              <a:buNone/>
              <a:defRPr/>
            </a:pPr>
            <a:r>
              <a:rPr lang="en-US" sz="600" dirty="0" smtClean="0">
                <a:effectLst>
                  <a:outerShdw blurRad="38100" dist="38100" dir="2700000" algn="tl">
                    <a:srgbClr val="C0C0C0"/>
                  </a:outerShdw>
                </a:effectLst>
              </a:rPr>
              <a:t>	</a:t>
            </a:r>
          </a:p>
          <a:p>
            <a:pPr algn="ctr" eaLnBrk="1" hangingPunct="1">
              <a:lnSpc>
                <a:spcPct val="80000"/>
              </a:lnSpc>
              <a:buFontTx/>
              <a:buNone/>
              <a:defRPr/>
            </a:pPr>
            <a:r>
              <a:rPr lang="en-US" sz="1800" b="1" dirty="0" smtClean="0">
                <a:latin typeface="Arial" charset="0"/>
              </a:rPr>
              <a:t>Mexico-UK BIT (2007) </a:t>
            </a:r>
          </a:p>
          <a:p>
            <a:pPr eaLnBrk="1" hangingPunct="1">
              <a:lnSpc>
                <a:spcPct val="80000"/>
              </a:lnSpc>
              <a:buFontTx/>
              <a:buNone/>
              <a:defRPr/>
            </a:pPr>
            <a:r>
              <a:rPr lang="en-US" sz="1800" dirty="0" smtClean="0">
                <a:latin typeface="Arial" charset="0"/>
              </a:rPr>
              <a:t>ARTICLE 2 Admission of Investments</a:t>
            </a:r>
          </a:p>
          <a:p>
            <a:pPr eaLnBrk="1" hangingPunct="1">
              <a:lnSpc>
                <a:spcPct val="80000"/>
              </a:lnSpc>
              <a:buFontTx/>
              <a:buNone/>
              <a:defRPr/>
            </a:pPr>
            <a:r>
              <a:rPr lang="en-US" sz="1800" dirty="0" smtClean="0">
                <a:latin typeface="Arial" charset="0"/>
              </a:rPr>
              <a:t> </a:t>
            </a:r>
          </a:p>
          <a:p>
            <a:pPr eaLnBrk="1" hangingPunct="1">
              <a:lnSpc>
                <a:spcPct val="80000"/>
              </a:lnSpc>
              <a:buFontTx/>
              <a:buNone/>
              <a:defRPr/>
            </a:pPr>
            <a:r>
              <a:rPr lang="en-US" sz="1800" dirty="0" smtClean="0">
                <a:latin typeface="Arial" charset="0"/>
              </a:rPr>
              <a:t>	</a:t>
            </a:r>
            <a:r>
              <a:rPr lang="en-US" sz="1800" i="1" dirty="0" smtClean="0">
                <a:latin typeface="Arial" charset="0"/>
              </a:rPr>
              <a:t>Each Contracting Party shall admit investments in accordance with its laws and regulations. </a:t>
            </a:r>
          </a:p>
          <a:p>
            <a:pPr eaLnBrk="1" hangingPunct="1">
              <a:lnSpc>
                <a:spcPct val="80000"/>
              </a:lnSpc>
              <a:buFontTx/>
              <a:buNone/>
              <a:defRPr/>
            </a:pPr>
            <a:r>
              <a:rPr lang="en-US" sz="1800" dirty="0" smtClean="0">
                <a:latin typeface="Arial" charset="0"/>
              </a:rPr>
              <a:t> 	…</a:t>
            </a:r>
          </a:p>
          <a:p>
            <a:pPr eaLnBrk="1" hangingPunct="1">
              <a:lnSpc>
                <a:spcPct val="80000"/>
              </a:lnSpc>
              <a:buFontTx/>
              <a:buNone/>
              <a:defRPr/>
            </a:pPr>
            <a:r>
              <a:rPr lang="en-US" sz="1800" dirty="0" smtClean="0">
                <a:latin typeface="Arial" charset="0"/>
              </a:rPr>
              <a:t>ARTICLE 4 National Treatment and Most-</a:t>
            </a:r>
            <a:r>
              <a:rPr lang="en-US" sz="1800" dirty="0" err="1" smtClean="0">
                <a:latin typeface="Arial" charset="0"/>
              </a:rPr>
              <a:t>Favoured</a:t>
            </a:r>
            <a:r>
              <a:rPr lang="en-US" sz="1800" dirty="0" smtClean="0">
                <a:latin typeface="Arial" charset="0"/>
              </a:rPr>
              <a:t>-Nation Provision</a:t>
            </a:r>
          </a:p>
          <a:p>
            <a:pPr eaLnBrk="1" hangingPunct="1">
              <a:lnSpc>
                <a:spcPct val="80000"/>
              </a:lnSpc>
              <a:buFontTx/>
              <a:buNone/>
              <a:defRPr/>
            </a:pPr>
            <a:r>
              <a:rPr lang="en-US" sz="1800" dirty="0" smtClean="0">
                <a:latin typeface="Arial" charset="0"/>
              </a:rPr>
              <a:t> </a:t>
            </a:r>
          </a:p>
          <a:p>
            <a:pPr algn="just" eaLnBrk="1" hangingPunct="1">
              <a:lnSpc>
                <a:spcPct val="80000"/>
              </a:lnSpc>
              <a:buFontTx/>
              <a:buNone/>
              <a:defRPr/>
            </a:pPr>
            <a:r>
              <a:rPr lang="en-US" sz="1800" dirty="0" smtClean="0">
                <a:latin typeface="Arial" charset="0"/>
              </a:rPr>
              <a:t>	</a:t>
            </a:r>
            <a:r>
              <a:rPr lang="en-US" sz="1800" i="1" dirty="0" smtClean="0">
                <a:latin typeface="Arial" charset="0"/>
              </a:rPr>
              <a:t>Neither Contracting Party shall in its territory subject investments or returns of nationals or companies of the other Contracting Party to treatment less </a:t>
            </a:r>
            <a:r>
              <a:rPr lang="en-US" sz="1800" i="1" dirty="0" err="1" smtClean="0">
                <a:latin typeface="Arial" charset="0"/>
              </a:rPr>
              <a:t>favourable</a:t>
            </a:r>
            <a:r>
              <a:rPr lang="en-US" sz="1800" i="1" dirty="0" smtClean="0">
                <a:latin typeface="Arial" charset="0"/>
              </a:rPr>
              <a:t> than that which it accords, in like circumstances, to investments or returns of its own nationals or companies or to investments or returns of nationals or companies of any third State.</a:t>
            </a:r>
          </a:p>
          <a:p>
            <a:pPr algn="just" eaLnBrk="1" hangingPunct="1">
              <a:lnSpc>
                <a:spcPct val="80000"/>
              </a:lnSpc>
              <a:buFontTx/>
              <a:buNone/>
              <a:defRPr/>
            </a:pPr>
            <a:r>
              <a:rPr lang="en-US" sz="1800" i="1" dirty="0" smtClean="0">
                <a:latin typeface="Arial" charset="0"/>
              </a:rPr>
              <a:t> </a:t>
            </a:r>
          </a:p>
          <a:p>
            <a:pPr algn="just" eaLnBrk="1" hangingPunct="1">
              <a:lnSpc>
                <a:spcPct val="80000"/>
              </a:lnSpc>
              <a:buFontTx/>
              <a:buNone/>
              <a:defRPr/>
            </a:pPr>
            <a:r>
              <a:rPr lang="en-US" sz="1800" i="1" dirty="0" smtClean="0">
                <a:latin typeface="Arial" charset="0"/>
              </a:rPr>
              <a:t>	Neither Contracting Party shall in its territory subject nationals or companies of the other Contracting Party, as regards the management, maintenance, use, enjoyment or disposal of their investments, to treatment less </a:t>
            </a:r>
            <a:r>
              <a:rPr lang="en-US" sz="1800" i="1" dirty="0" err="1" smtClean="0">
                <a:latin typeface="Arial" charset="0"/>
              </a:rPr>
              <a:t>favourable</a:t>
            </a:r>
            <a:r>
              <a:rPr lang="en-US" sz="1800" i="1" dirty="0" smtClean="0">
                <a:latin typeface="Arial" charset="0"/>
              </a:rPr>
              <a:t> than that which it accords, in like circumstances, to its own nationals or companies or to nationals or companies of any third State.</a:t>
            </a:r>
          </a:p>
          <a:p>
            <a:pPr eaLnBrk="1" hangingPunct="1">
              <a:lnSpc>
                <a:spcPct val="80000"/>
              </a:lnSpc>
              <a:buFontTx/>
              <a:buNone/>
              <a:defRPr/>
            </a:pPr>
            <a:endParaRPr lang="en-US" sz="1800" dirty="0" smtClean="0"/>
          </a:p>
          <a:p>
            <a:pPr eaLnBrk="1" hangingPunct="1">
              <a:lnSpc>
                <a:spcPct val="80000"/>
              </a:lnSpc>
              <a:buFontTx/>
              <a:buNone/>
              <a:defRPr/>
            </a:pPr>
            <a:endParaRPr lang="en-US" sz="600" dirty="0" smtClean="0">
              <a:effectLst>
                <a:outerShdw blurRad="38100" dist="38100" dir="2700000" algn="tl">
                  <a:srgbClr val="C0C0C0"/>
                </a:outerShdw>
              </a:effectLst>
            </a:endParaRPr>
          </a:p>
          <a:p>
            <a:pPr eaLnBrk="1" hangingPunct="1">
              <a:lnSpc>
                <a:spcPct val="80000"/>
              </a:lnSpc>
              <a:buFontTx/>
              <a:buNone/>
              <a:defRPr/>
            </a:pPr>
            <a:endParaRPr lang="en-US" sz="6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14074496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9833EC-9F16-4CE1-8B88-4E3E4E0C0FDF}" type="slidenum">
              <a:rPr lang="en-US" sz="1400">
                <a:solidFill>
                  <a:schemeClr val="bg1"/>
                </a:solidFill>
              </a:rPr>
              <a:pPr eaLnBrk="1" hangingPunct="1"/>
              <a:t>78</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D6C19347-246B-49CA-B25D-52C14C91D864}" type="slidenum">
              <a:rPr lang="en-US" sz="1000">
                <a:effectLst>
                  <a:outerShdw blurRad="38100" dist="38100" dir="2700000" algn="tl">
                    <a:srgbClr val="000000"/>
                  </a:outerShdw>
                </a:effectLst>
                <a:latin typeface="Verdana" pitchFamily="34" charset="0"/>
              </a:rPr>
              <a:pPr algn="r">
                <a:defRPr/>
              </a:pPr>
              <a:t>78</a:t>
            </a:fld>
            <a:endParaRPr lang="en-US" sz="1000">
              <a:effectLst>
                <a:outerShdw blurRad="38100" dist="38100" dir="2700000" algn="tl">
                  <a:srgbClr val="000000"/>
                </a:outerShdw>
              </a:effectLst>
              <a:latin typeface="Verdana" pitchFamily="34" charset="0"/>
            </a:endParaRPr>
          </a:p>
        </p:txBody>
      </p:sp>
      <p:sp>
        <p:nvSpPr>
          <p:cNvPr id="20481" name="1 Título"/>
          <p:cNvSpPr>
            <a:spLocks noGrp="1"/>
          </p:cNvSpPr>
          <p:nvPr>
            <p:ph type="title" idx="4294967295"/>
          </p:nvPr>
        </p:nvSpPr>
        <p:spPr>
          <a:xfrm>
            <a:off x="457200" y="152400"/>
            <a:ext cx="8229600" cy="1143000"/>
          </a:xfrm>
        </p:spPr>
        <p:txBody>
          <a:bodyPr/>
          <a:lstStyle/>
          <a:p>
            <a:pPr eaLnBrk="1" hangingPunct="1">
              <a:defRPr/>
            </a:pPr>
            <a:r>
              <a:rPr lang="en-US" sz="4000" dirty="0" smtClean="0">
                <a:effectLst>
                  <a:outerShdw blurRad="38100" dist="38100" dir="2700000" algn="tl">
                    <a:srgbClr val="C0C0C0"/>
                  </a:outerShdw>
                </a:effectLst>
              </a:rPr>
              <a:t>Exceptions</a:t>
            </a:r>
          </a:p>
        </p:txBody>
      </p:sp>
      <p:sp>
        <p:nvSpPr>
          <p:cNvPr id="3" name="2 Marcador de contenido"/>
          <p:cNvSpPr>
            <a:spLocks noGrp="1"/>
          </p:cNvSpPr>
          <p:nvPr>
            <p:ph idx="4294967295"/>
          </p:nvPr>
        </p:nvSpPr>
        <p:spPr>
          <a:xfrm>
            <a:off x="457200" y="1066800"/>
            <a:ext cx="8229600" cy="5334000"/>
          </a:xfrm>
        </p:spPr>
        <p:txBody>
          <a:bodyPr>
            <a:normAutofit/>
          </a:bodyPr>
          <a:lstStyle/>
          <a:p>
            <a:pPr eaLnBrk="1" hangingPunct="1">
              <a:lnSpc>
                <a:spcPct val="80000"/>
              </a:lnSpc>
              <a:buFontTx/>
              <a:buNone/>
              <a:defRPr/>
            </a:pPr>
            <a:endParaRPr lang="en-US" sz="2400" dirty="0" smtClean="0">
              <a:effectLst>
                <a:outerShdw blurRad="38100" dist="38100" dir="2700000" algn="tl">
                  <a:srgbClr val="C0C0C0"/>
                </a:outerShdw>
              </a:effectLst>
            </a:endParaRPr>
          </a:p>
          <a:p>
            <a:pPr eaLnBrk="1" hangingPunct="1">
              <a:lnSpc>
                <a:spcPct val="80000"/>
              </a:lnSpc>
              <a:buFontTx/>
              <a:buNone/>
              <a:defRPr/>
            </a:pPr>
            <a:r>
              <a:rPr lang="en-US" sz="2400" dirty="0" smtClean="0">
                <a:effectLst>
                  <a:outerShdw blurRad="38100" dist="38100" dir="2700000" algn="tl">
                    <a:srgbClr val="C0C0C0"/>
                  </a:outerShdw>
                </a:effectLst>
              </a:rPr>
              <a:t>	</a:t>
            </a:r>
            <a:r>
              <a:rPr lang="en-US" sz="2400" u="sng" dirty="0" smtClean="0">
                <a:solidFill>
                  <a:schemeClr val="tx2"/>
                </a:solidFill>
                <a:effectLst>
                  <a:outerShdw blurRad="38100" dist="38100" dir="2700000" algn="tl">
                    <a:srgbClr val="C0C0C0"/>
                  </a:outerShdw>
                </a:effectLst>
              </a:rPr>
              <a:t>Pre-establishment</a:t>
            </a:r>
          </a:p>
          <a:p>
            <a:pPr eaLnBrk="1" hangingPunct="1">
              <a:lnSpc>
                <a:spcPct val="80000"/>
              </a:lnSpc>
              <a:buFontTx/>
              <a:buNone/>
              <a:defRPr/>
            </a:pPr>
            <a:endParaRPr lang="en-US" sz="1000" u="sng" dirty="0" smtClean="0">
              <a:solidFill>
                <a:srgbClr val="FFFF00"/>
              </a:solidFill>
              <a:effectLst>
                <a:outerShdw blurRad="38100" dist="38100" dir="2700000" algn="tl">
                  <a:srgbClr val="C0C0C0"/>
                </a:outerShdw>
              </a:effectLst>
            </a:endParaRP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Existing and future measures</a:t>
            </a:r>
            <a:endParaRPr lang="en-US" sz="2400" dirty="0" smtClean="0">
              <a:effectLst>
                <a:outerShdw blurRad="38100" dist="38100" dir="2700000" algn="tl">
                  <a:srgbClr val="C0C0C0"/>
                </a:outerShdw>
              </a:effectLst>
            </a:endParaRP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International agreements</a:t>
            </a:r>
            <a:endParaRPr lang="en-US" sz="2400" dirty="0" smtClean="0">
              <a:effectLst>
                <a:outerShdw blurRad="38100" dist="38100" dir="2700000" algn="tl">
                  <a:srgbClr val="C0C0C0"/>
                </a:outerShdw>
              </a:effectLst>
            </a:endParaRP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Intellectual property rights</a:t>
            </a: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Government procurement</a:t>
            </a: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Subsidies</a:t>
            </a:r>
          </a:p>
          <a:p>
            <a:pPr eaLnBrk="1" hangingPunct="1">
              <a:lnSpc>
                <a:spcPct val="80000"/>
              </a:lnSpc>
              <a:buFontTx/>
              <a:buNone/>
              <a:defRPr/>
            </a:pPr>
            <a:r>
              <a:rPr lang="en-US" sz="2400" b="1" dirty="0" smtClean="0">
                <a:effectLst>
                  <a:outerShdw blurRad="38100" dist="38100" dir="2700000" algn="tl">
                    <a:srgbClr val="C0C0C0"/>
                  </a:outerShdw>
                </a:effectLst>
              </a:rPr>
              <a:t> </a:t>
            </a:r>
            <a:endParaRPr lang="en-US" sz="2400" b="1" dirty="0" smtClean="0">
              <a:solidFill>
                <a:schemeClr val="tx2"/>
              </a:solidFill>
              <a:effectLst>
                <a:outerShdw blurRad="38100" dist="38100" dir="2700000" algn="tl">
                  <a:srgbClr val="C0C0C0"/>
                </a:outerShdw>
              </a:effectLst>
            </a:endParaRPr>
          </a:p>
          <a:p>
            <a:pPr eaLnBrk="1" hangingPunct="1">
              <a:lnSpc>
                <a:spcPct val="80000"/>
              </a:lnSpc>
              <a:buFontTx/>
              <a:buNone/>
              <a:defRPr/>
            </a:pPr>
            <a:r>
              <a:rPr lang="en-US" sz="2400" dirty="0" smtClean="0">
                <a:solidFill>
                  <a:schemeClr val="tx2"/>
                </a:solidFill>
                <a:effectLst>
                  <a:outerShdw blurRad="38100" dist="38100" dir="2700000" algn="tl">
                    <a:srgbClr val="C0C0C0"/>
                  </a:outerShdw>
                </a:effectLst>
              </a:rPr>
              <a:t>	</a:t>
            </a:r>
            <a:r>
              <a:rPr lang="en-US" sz="2400" u="sng" dirty="0" smtClean="0">
                <a:solidFill>
                  <a:schemeClr val="tx2"/>
                </a:solidFill>
                <a:effectLst>
                  <a:outerShdw blurRad="38100" dist="38100" dir="2700000" algn="tl">
                    <a:srgbClr val="C0C0C0"/>
                  </a:outerShdw>
                </a:effectLst>
              </a:rPr>
              <a:t>Post-establishment</a:t>
            </a:r>
          </a:p>
          <a:p>
            <a:pPr eaLnBrk="1" hangingPunct="1">
              <a:lnSpc>
                <a:spcPct val="80000"/>
              </a:lnSpc>
              <a:buFontTx/>
              <a:buNone/>
              <a:defRPr/>
            </a:pPr>
            <a:endParaRPr lang="en-US" sz="1000" dirty="0" smtClean="0">
              <a:solidFill>
                <a:srgbClr val="FFFF00"/>
              </a:solidFill>
              <a:effectLst>
                <a:outerShdw blurRad="38100" dist="38100" dir="2700000" algn="tl">
                  <a:srgbClr val="C0C0C0"/>
                </a:outerShdw>
              </a:effectLst>
            </a:endParaRP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Regional Economic Integration Organizations </a:t>
            </a:r>
            <a:r>
              <a:rPr lang="en-US" sz="2400" dirty="0" smtClean="0">
                <a:effectLst>
                  <a:outerShdw blurRad="38100" dist="38100" dir="2700000" algn="tl">
                    <a:srgbClr val="C0C0C0"/>
                  </a:outerShdw>
                </a:effectLst>
              </a:rPr>
              <a:t>(“REIO”): </a:t>
            </a:r>
            <a:r>
              <a:rPr lang="en-US" sz="2400" u="sng" dirty="0" smtClean="0">
                <a:effectLst>
                  <a:outerShdw blurRad="38100" dist="38100" dir="2700000" algn="tl">
                    <a:srgbClr val="C0C0C0"/>
                  </a:outerShdw>
                </a:effectLst>
              </a:rPr>
              <a:t>e.g</a:t>
            </a:r>
            <a:r>
              <a:rPr lang="en-US" sz="2400" dirty="0" smtClean="0">
                <a:effectLst>
                  <a:outerShdw blurRad="38100" dist="38100" dir="2700000" algn="tl">
                    <a:srgbClr val="C0C0C0"/>
                  </a:outerShdw>
                </a:effectLst>
              </a:rPr>
              <a:t>. free trade areas, customs or monetary unions, labor markets</a:t>
            </a:r>
          </a:p>
          <a:p>
            <a:pPr eaLnBrk="1" hangingPunct="1">
              <a:lnSpc>
                <a:spcPct val="80000"/>
              </a:lnSpc>
              <a:buFont typeface="Wingdings" pitchFamily="2" charset="2"/>
              <a:buChar char="ü"/>
              <a:defRPr/>
            </a:pPr>
            <a:r>
              <a:rPr lang="en-US" sz="2400" b="1" dirty="0" smtClean="0">
                <a:effectLst>
                  <a:outerShdw blurRad="38100" dist="38100" dir="2700000" algn="tl">
                    <a:srgbClr val="C0C0C0"/>
                  </a:outerShdw>
                </a:effectLst>
              </a:rPr>
              <a:t>Taxation:</a:t>
            </a:r>
            <a:r>
              <a:rPr lang="en-US" sz="2400" dirty="0" smtClean="0">
                <a:effectLst>
                  <a:outerShdw blurRad="38100" dist="38100" dir="2700000" algn="tl">
                    <a:srgbClr val="C0C0C0"/>
                  </a:outerShdw>
                </a:effectLst>
              </a:rPr>
              <a:t> International agreements and/or domestic law</a:t>
            </a:r>
          </a:p>
          <a:p>
            <a:pPr eaLnBrk="1" hangingPunct="1">
              <a:lnSpc>
                <a:spcPct val="80000"/>
              </a:lnSpc>
              <a:buFont typeface="Wingdings" pitchFamily="2" charset="2"/>
              <a:buChar char="ü"/>
              <a:defRPr/>
            </a:pPr>
            <a:r>
              <a:rPr lang="en-US" dirty="0" smtClean="0">
                <a:effectLst>
                  <a:outerShdw blurRad="38100" dist="38100" dir="2700000" algn="tl">
                    <a:srgbClr val="C0C0C0"/>
                  </a:outerShdw>
                </a:effectLst>
              </a:rPr>
              <a:t>ISDS: </a:t>
            </a:r>
            <a:r>
              <a:rPr lang="en-US" dirty="0" smtClean="0">
                <a:solidFill>
                  <a:schemeClr val="tx2"/>
                </a:solidFill>
                <a:effectLst>
                  <a:outerShdw blurRad="38100" dist="38100" dir="2700000" algn="tl">
                    <a:srgbClr val="C0C0C0"/>
                  </a:outerShdw>
                </a:effectLst>
              </a:rPr>
              <a:t>NEW</a:t>
            </a:r>
            <a:r>
              <a:rPr lang="en-US" sz="2400" dirty="0" smtClean="0">
                <a:effectLst>
                  <a:outerShdw blurRad="38100" dist="38100" dir="2700000" algn="tl">
                    <a:srgbClr val="C0C0C0"/>
                  </a:outerShdw>
                </a:effectLst>
              </a:rPr>
              <a:t>	</a:t>
            </a:r>
            <a:endParaRPr lang="en-US" sz="1500" dirty="0" smtClean="0">
              <a:effectLst>
                <a:outerShdw blurRad="38100" dist="38100" dir="2700000" algn="tl">
                  <a:srgbClr val="C0C0C0"/>
                </a:outerShdw>
              </a:effectLst>
            </a:endParaRPr>
          </a:p>
          <a:p>
            <a:pPr eaLnBrk="1" hangingPunct="1">
              <a:lnSpc>
                <a:spcPct val="80000"/>
              </a:lnSpc>
              <a:buFontTx/>
              <a:buNone/>
              <a:defRPr/>
            </a:pPr>
            <a:endParaRPr lang="en-US" sz="15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18404534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54790C-10CB-4AFA-B0A5-FF1F56A3D4DA}" type="slidenum">
              <a:rPr lang="en-US" sz="1400">
                <a:solidFill>
                  <a:schemeClr val="bg1"/>
                </a:solidFill>
              </a:rPr>
              <a:pPr eaLnBrk="1" hangingPunct="1"/>
              <a:t>79</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4588E98F-30D2-42F4-8888-F5A494C66C48}" type="slidenum">
              <a:rPr lang="en-US" sz="1000">
                <a:effectLst>
                  <a:outerShdw blurRad="38100" dist="38100" dir="2700000" algn="tl">
                    <a:srgbClr val="000000"/>
                  </a:outerShdw>
                </a:effectLst>
                <a:latin typeface="Verdana" pitchFamily="34" charset="0"/>
              </a:rPr>
              <a:pPr algn="r">
                <a:defRPr/>
              </a:pPr>
              <a:t>79</a:t>
            </a:fld>
            <a:endParaRPr lang="en-US" sz="1000">
              <a:effectLst>
                <a:outerShdw blurRad="38100" dist="38100" dir="2700000" algn="tl">
                  <a:srgbClr val="000000"/>
                </a:outerShdw>
              </a:effectLst>
              <a:latin typeface="Verdana" pitchFamily="34" charset="0"/>
            </a:endParaRPr>
          </a:p>
        </p:txBody>
      </p:sp>
      <p:sp>
        <p:nvSpPr>
          <p:cNvPr id="21505" name="1 Título"/>
          <p:cNvSpPr>
            <a:spLocks noGrp="1"/>
          </p:cNvSpPr>
          <p:nvPr>
            <p:ph type="title" idx="4294967295"/>
          </p:nvPr>
        </p:nvSpPr>
        <p:spPr>
          <a:xfrm>
            <a:off x="468313" y="0"/>
            <a:ext cx="8229600" cy="1143000"/>
          </a:xfrm>
        </p:spPr>
        <p:txBody>
          <a:bodyPr/>
          <a:lstStyle/>
          <a:p>
            <a:pPr eaLnBrk="1" hangingPunct="1">
              <a:defRPr/>
            </a:pPr>
            <a:r>
              <a:rPr lang="en-US" sz="4000" dirty="0" smtClean="0">
                <a:effectLst>
                  <a:outerShdw blurRad="38100" dist="38100" dir="2700000" algn="tl">
                    <a:srgbClr val="C0C0C0"/>
                  </a:outerShdw>
                </a:effectLst>
              </a:rPr>
              <a:t>Canada  - Peru FTA ()</a:t>
            </a:r>
          </a:p>
        </p:txBody>
      </p:sp>
      <p:sp>
        <p:nvSpPr>
          <p:cNvPr id="81925" name="2 Marcador de contenido"/>
          <p:cNvSpPr>
            <a:spLocks noGrp="1"/>
          </p:cNvSpPr>
          <p:nvPr>
            <p:ph idx="4294967295"/>
          </p:nvPr>
        </p:nvSpPr>
        <p:spPr>
          <a:xfrm>
            <a:off x="250825" y="1052513"/>
            <a:ext cx="8686800" cy="5646737"/>
          </a:xfrm>
        </p:spPr>
        <p:txBody>
          <a:bodyPr/>
          <a:lstStyle/>
          <a:p>
            <a:pPr algn="ctr" eaLnBrk="1" hangingPunct="1">
              <a:buFontTx/>
              <a:buNone/>
            </a:pPr>
            <a:r>
              <a:rPr lang="en-US" sz="1600" b="1" dirty="0" smtClean="0"/>
              <a:t>Article 808: Reservations and Exceptions</a:t>
            </a:r>
          </a:p>
          <a:p>
            <a:pPr algn="ctr" eaLnBrk="1" hangingPunct="1">
              <a:buFontTx/>
              <a:buNone/>
            </a:pPr>
            <a:endParaRPr lang="en-US" sz="1600" b="1" dirty="0" smtClean="0"/>
          </a:p>
          <a:p>
            <a:pPr algn="just" eaLnBrk="1" hangingPunct="1">
              <a:buFontTx/>
              <a:buNone/>
            </a:pPr>
            <a:r>
              <a:rPr lang="en-US" sz="1600" i="1" dirty="0" smtClean="0"/>
              <a:t>1. Articles 803, 804, 806, and 807 do not apply to: </a:t>
            </a:r>
          </a:p>
          <a:p>
            <a:pPr lvl="1" algn="just" eaLnBrk="1" hangingPunct="1">
              <a:buFontTx/>
              <a:buNone/>
            </a:pPr>
            <a:r>
              <a:rPr lang="en-US" sz="1600" i="1" dirty="0" smtClean="0"/>
              <a:t>(a) any existing non-conforming measure that is maintained by</a:t>
            </a:r>
          </a:p>
          <a:p>
            <a:pPr lvl="2" algn="just" eaLnBrk="1" hangingPunct="1">
              <a:buFontTx/>
              <a:buNone/>
            </a:pPr>
            <a:r>
              <a:rPr lang="en-US" sz="1600" i="1" dirty="0" smtClean="0"/>
              <a:t>(</a:t>
            </a:r>
            <a:r>
              <a:rPr lang="en-US" sz="1600" i="1" dirty="0" err="1" smtClean="0"/>
              <a:t>i</a:t>
            </a:r>
            <a:r>
              <a:rPr lang="en-US" sz="1600" i="1" dirty="0" smtClean="0"/>
              <a:t>) a national government, as set out in Schedule to Annex I, or</a:t>
            </a:r>
          </a:p>
          <a:p>
            <a:pPr lvl="2" algn="just" eaLnBrk="1" hangingPunct="1">
              <a:buFontTx/>
              <a:buNone/>
            </a:pPr>
            <a:r>
              <a:rPr lang="en-US" sz="1600" i="1" dirty="0" smtClean="0"/>
              <a:t>(ii) a sub-national government;</a:t>
            </a:r>
          </a:p>
          <a:p>
            <a:pPr lvl="1" algn="just" eaLnBrk="1" hangingPunct="1">
              <a:buFontTx/>
              <a:buNone/>
            </a:pPr>
            <a:r>
              <a:rPr lang="en-US" sz="1600" i="1" dirty="0" smtClean="0"/>
              <a:t>(…) </a:t>
            </a:r>
          </a:p>
          <a:p>
            <a:pPr algn="just" eaLnBrk="1" hangingPunct="1">
              <a:buFontTx/>
              <a:buNone/>
            </a:pPr>
            <a:r>
              <a:rPr lang="en-US" sz="1600" i="1" dirty="0" smtClean="0"/>
              <a:t>2. Articles 803, 804, 806, and 807 do not apply to any measure that a Party adopts or maintains with respect to sectors, sub / sectors or activities, as set out in its schedule to Annex II. </a:t>
            </a:r>
          </a:p>
          <a:p>
            <a:pPr algn="just" eaLnBrk="1" hangingPunct="1">
              <a:buFontTx/>
              <a:buNone/>
            </a:pPr>
            <a:endParaRPr lang="en-US" sz="900" i="1" dirty="0" smtClean="0"/>
          </a:p>
          <a:p>
            <a:pPr algn="just" eaLnBrk="1" hangingPunct="1">
              <a:buFontTx/>
              <a:buNone/>
            </a:pPr>
            <a:r>
              <a:rPr lang="en-US" sz="1600" i="1" dirty="0" smtClean="0"/>
              <a:t>3. In respect of intellectual property rights, a Party may derogate from Articles 803, 804 and subparagraph 1 (f) of Article 807 in a manner that is consistent with the TRIPS Agreement and waivers to the TRIPS Agreement adopted pursuant to Article IX of the WTO Agreement. </a:t>
            </a:r>
          </a:p>
          <a:p>
            <a:pPr algn="just" eaLnBrk="1" hangingPunct="1">
              <a:buFontTx/>
              <a:buNone/>
            </a:pPr>
            <a:endParaRPr lang="en-US" sz="900" i="1" dirty="0" smtClean="0"/>
          </a:p>
          <a:p>
            <a:pPr algn="just" eaLnBrk="1" hangingPunct="1">
              <a:buFontTx/>
              <a:buNone/>
            </a:pPr>
            <a:r>
              <a:rPr lang="en-US" sz="1600" i="1" dirty="0" smtClean="0"/>
              <a:t>4. The provisions of Articles 803, 804 and 806 do not apply to: </a:t>
            </a:r>
          </a:p>
          <a:p>
            <a:pPr lvl="1" algn="just" eaLnBrk="1" hangingPunct="1">
              <a:buFontTx/>
              <a:buNone/>
            </a:pPr>
            <a:r>
              <a:rPr lang="en-US" sz="1600" i="1" dirty="0" smtClean="0"/>
              <a:t>(a) procurement by a Party or a state enterprise; or</a:t>
            </a:r>
          </a:p>
          <a:p>
            <a:pPr lvl="1" algn="just" eaLnBrk="1" hangingPunct="1">
              <a:buFontTx/>
              <a:buNone/>
            </a:pPr>
            <a:r>
              <a:rPr lang="en-US" sz="1600" i="1" dirty="0" smtClean="0"/>
              <a:t>(b) subsidies or grants provided by a Party or a state enterprise, including government-supported loans, guarantees and insurance.</a:t>
            </a:r>
            <a:endParaRPr lang="en-US" sz="1600" dirty="0" smtClean="0"/>
          </a:p>
          <a:p>
            <a:pPr eaLnBrk="1" hangingPunct="1">
              <a:lnSpc>
                <a:spcPct val="80000"/>
              </a:lnSpc>
              <a:buFontTx/>
              <a:buNone/>
            </a:pPr>
            <a:endParaRPr lang="en-US" sz="1600" dirty="0" smtClean="0"/>
          </a:p>
        </p:txBody>
      </p:sp>
    </p:spTree>
    <p:extLst>
      <p:ext uri="{BB962C8B-B14F-4D97-AF65-F5344CB8AC3E}">
        <p14:creationId xmlns:p14="http://schemas.microsoft.com/office/powerpoint/2010/main" val="197354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FAAEC1-C246-4D44-A638-D3B9148D9CEE}" type="slidenum">
              <a:rPr lang="en-US" sz="1400">
                <a:solidFill>
                  <a:schemeClr val="bg1"/>
                </a:solidFill>
              </a:rPr>
              <a:pPr eaLnBrk="1" hangingPunct="1"/>
              <a:t>8</a:t>
            </a:fld>
            <a:endParaRPr lang="en-US" sz="1400">
              <a:solidFill>
                <a:schemeClr val="bg1"/>
              </a:solidFill>
            </a:endParaRPr>
          </a:p>
        </p:txBody>
      </p:sp>
      <p:sp>
        <p:nvSpPr>
          <p:cNvPr id="8195" name="Rectangle 2"/>
          <p:cNvSpPr>
            <a:spLocks noGrp="1" noChangeArrowheads="1"/>
          </p:cNvSpPr>
          <p:nvPr>
            <p:ph type="title"/>
          </p:nvPr>
        </p:nvSpPr>
        <p:spPr>
          <a:xfrm>
            <a:off x="0" y="260350"/>
            <a:ext cx="9144000" cy="461963"/>
          </a:xfrm>
        </p:spPr>
        <p:txBody>
          <a:bodyPr>
            <a:normAutofit fontScale="90000"/>
          </a:bodyPr>
          <a:lstStyle/>
          <a:p>
            <a:pPr eaLnBrk="1" hangingPunct="1"/>
            <a:r>
              <a:rPr lang="en-US" b="1" dirty="0" smtClean="0"/>
              <a:t>DEFINITION OF INVESTMENT</a:t>
            </a:r>
          </a:p>
        </p:txBody>
      </p:sp>
      <p:sp>
        <p:nvSpPr>
          <p:cNvPr id="8196" name="Rectangle 3"/>
          <p:cNvSpPr>
            <a:spLocks noGrp="1" noChangeArrowheads="1"/>
          </p:cNvSpPr>
          <p:nvPr>
            <p:ph type="body" idx="1"/>
          </p:nvPr>
        </p:nvSpPr>
        <p:spPr>
          <a:xfrm>
            <a:off x="468313" y="1268413"/>
            <a:ext cx="8135937" cy="4968875"/>
          </a:xfrm>
        </p:spPr>
        <p:txBody>
          <a:bodyPr>
            <a:normAutofit lnSpcReduction="10000"/>
          </a:bodyPr>
          <a:lstStyle/>
          <a:p>
            <a:pPr marL="0" indent="0" eaLnBrk="1" hangingPunct="1">
              <a:lnSpc>
                <a:spcPct val="80000"/>
              </a:lnSpc>
              <a:buFontTx/>
              <a:buNone/>
            </a:pPr>
            <a:r>
              <a:rPr lang="en-GB" sz="2000" b="1" dirty="0" smtClean="0">
                <a:solidFill>
                  <a:srgbClr val="FF9900"/>
                </a:solidFill>
              </a:rPr>
              <a:t>Example of asset-based definition: art. 1.3 Agreement among the Government of Brunei, Indonesia, Malaysia, Philippines, Singapore and Thailand for the Promotion and Protection of Investments (1987)	</a:t>
            </a:r>
          </a:p>
          <a:p>
            <a:pPr marL="0" indent="0" eaLnBrk="1" hangingPunct="1">
              <a:lnSpc>
                <a:spcPct val="80000"/>
              </a:lnSpc>
              <a:buFontTx/>
              <a:buNone/>
            </a:pPr>
            <a:endParaRPr lang="en-GB" sz="1200" b="1" dirty="0" smtClean="0">
              <a:solidFill>
                <a:srgbClr val="FF9900"/>
              </a:solidFill>
            </a:endParaRPr>
          </a:p>
          <a:p>
            <a:pPr marL="0" indent="0" eaLnBrk="1" hangingPunct="1">
              <a:lnSpc>
                <a:spcPct val="80000"/>
              </a:lnSpc>
              <a:buFontTx/>
              <a:buNone/>
            </a:pPr>
            <a:r>
              <a:rPr lang="en-GB" sz="2000" b="1" dirty="0" smtClean="0"/>
              <a:t>For the purpose of this Agreement: </a:t>
            </a:r>
          </a:p>
          <a:p>
            <a:pPr marL="0" indent="0" eaLnBrk="1" hangingPunct="1">
              <a:lnSpc>
                <a:spcPct val="80000"/>
              </a:lnSpc>
              <a:buFontTx/>
              <a:buNone/>
            </a:pPr>
            <a:r>
              <a:rPr lang="en-GB" sz="2000" b="1" dirty="0" smtClean="0"/>
              <a:t>… 3. The term "investment" shall mean every kind of asset and in </a:t>
            </a:r>
          </a:p>
          <a:p>
            <a:pPr marL="0" indent="0" eaLnBrk="1" hangingPunct="1">
              <a:lnSpc>
                <a:spcPct val="80000"/>
              </a:lnSpc>
              <a:buFontTx/>
              <a:buNone/>
            </a:pPr>
            <a:r>
              <a:rPr lang="en-GB" sz="2000" b="1" dirty="0" smtClean="0"/>
              <a:t>particular shall include, though not exclusively: </a:t>
            </a:r>
          </a:p>
          <a:p>
            <a:pPr marL="0" indent="0" eaLnBrk="1" hangingPunct="1">
              <a:lnSpc>
                <a:spcPct val="80000"/>
              </a:lnSpc>
              <a:buFontTx/>
              <a:buNone/>
            </a:pPr>
            <a:endParaRPr lang="en-GB" sz="1400" b="1" dirty="0" smtClean="0"/>
          </a:p>
          <a:p>
            <a:pPr marL="0" indent="0" eaLnBrk="1" hangingPunct="1">
              <a:lnSpc>
                <a:spcPct val="80000"/>
              </a:lnSpc>
              <a:buFontTx/>
              <a:buNone/>
            </a:pPr>
            <a:r>
              <a:rPr lang="en-GB" sz="2000" b="1" dirty="0" smtClean="0"/>
              <a:t>a) movable and immovable property and any other property rights such as mortgages, liens and pledges; </a:t>
            </a:r>
            <a:endParaRPr lang="en-GB" sz="1400" b="1" dirty="0" smtClean="0"/>
          </a:p>
          <a:p>
            <a:pPr marL="0" indent="0" eaLnBrk="1" hangingPunct="1">
              <a:lnSpc>
                <a:spcPct val="80000"/>
              </a:lnSpc>
              <a:buFontTx/>
              <a:buNone/>
            </a:pPr>
            <a:r>
              <a:rPr lang="en-GB" sz="2000" b="1" dirty="0" smtClean="0"/>
              <a:t>b) shares, stocks and debentures of companies or interests in the property of such companies; </a:t>
            </a:r>
            <a:endParaRPr lang="en-GB" sz="1400" b="1" dirty="0" smtClean="0"/>
          </a:p>
          <a:p>
            <a:pPr marL="0" indent="0" eaLnBrk="1" hangingPunct="1">
              <a:lnSpc>
                <a:spcPct val="80000"/>
              </a:lnSpc>
              <a:buFontTx/>
              <a:buNone/>
            </a:pPr>
            <a:r>
              <a:rPr lang="en-GB" sz="2000" b="1" dirty="0" smtClean="0"/>
              <a:t>c) claims to money or to any performance under contract having a financial value; </a:t>
            </a:r>
            <a:endParaRPr lang="en-GB" sz="1400" b="1" dirty="0" smtClean="0"/>
          </a:p>
          <a:p>
            <a:pPr marL="0" indent="0" eaLnBrk="1" hangingPunct="1">
              <a:lnSpc>
                <a:spcPct val="80000"/>
              </a:lnSpc>
              <a:buFontTx/>
              <a:buNone/>
            </a:pPr>
            <a:r>
              <a:rPr lang="en-GB" sz="2000" b="1" dirty="0" smtClean="0"/>
              <a:t>d) intellectual property rights and goodwill; </a:t>
            </a:r>
            <a:endParaRPr lang="en-GB" sz="1400" b="1" dirty="0" smtClean="0"/>
          </a:p>
          <a:p>
            <a:pPr marL="0" indent="0" eaLnBrk="1" hangingPunct="1">
              <a:lnSpc>
                <a:spcPct val="80000"/>
              </a:lnSpc>
              <a:buFontTx/>
              <a:buNone/>
            </a:pPr>
            <a:r>
              <a:rPr lang="en-GB" sz="2000" b="1" dirty="0" smtClean="0"/>
              <a:t>e) business concessions conferred by law or under contract including concessions to search for, cultivate, extract, or exploit natural resources.</a:t>
            </a:r>
            <a:endParaRPr lang="fr-CH" sz="2000" b="1" dirty="0" smtClean="0"/>
          </a:p>
        </p:txBody>
      </p:sp>
    </p:spTree>
    <p:extLst>
      <p:ext uri="{BB962C8B-B14F-4D97-AF65-F5344CB8AC3E}">
        <p14:creationId xmlns:p14="http://schemas.microsoft.com/office/powerpoint/2010/main" val="663821548"/>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26C3B3F-3AD1-44AA-AD8B-4236AE11953D}" type="slidenum">
              <a:rPr lang="en-US" sz="1400">
                <a:solidFill>
                  <a:schemeClr val="bg1"/>
                </a:solidFill>
              </a:rPr>
              <a:pPr eaLnBrk="1" hangingPunct="1"/>
              <a:t>80</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AFAD9C67-08EF-4D0B-AF86-19C9A09120E0}" type="slidenum">
              <a:rPr lang="en-US" sz="1000">
                <a:effectLst>
                  <a:outerShdw blurRad="38100" dist="38100" dir="2700000" algn="tl">
                    <a:srgbClr val="000000"/>
                  </a:outerShdw>
                </a:effectLst>
                <a:latin typeface="Verdana" pitchFamily="34" charset="0"/>
              </a:rPr>
              <a:pPr algn="r">
                <a:defRPr/>
              </a:pPr>
              <a:t>80</a:t>
            </a:fld>
            <a:endParaRPr lang="en-US" sz="1000">
              <a:effectLst>
                <a:outerShdw blurRad="38100" dist="38100" dir="2700000" algn="tl">
                  <a:srgbClr val="000000"/>
                </a:outerShdw>
              </a:effectLst>
              <a:latin typeface="Verdana" pitchFamily="34" charset="0"/>
            </a:endParaRPr>
          </a:p>
        </p:txBody>
      </p:sp>
      <p:sp>
        <p:nvSpPr>
          <p:cNvPr id="22529" name="1 Título"/>
          <p:cNvSpPr>
            <a:spLocks noGrp="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Recent Cases</a:t>
            </a:r>
          </a:p>
        </p:txBody>
      </p:sp>
      <p:sp>
        <p:nvSpPr>
          <p:cNvPr id="22530" name="2 Marcador de contenido"/>
          <p:cNvSpPr>
            <a:spLocks noGrp="1"/>
          </p:cNvSpPr>
          <p:nvPr>
            <p:ph idx="4294967295"/>
          </p:nvPr>
        </p:nvSpPr>
        <p:spPr/>
        <p:txBody>
          <a:bodyPr/>
          <a:lstStyle/>
          <a:p>
            <a:pPr eaLnBrk="1" hangingPunct="1">
              <a:defRPr/>
            </a:pPr>
            <a:r>
              <a:rPr lang="en-US" sz="2800" dirty="0" smtClean="0">
                <a:effectLst>
                  <a:outerShdw blurRad="38100" dist="38100" dir="2700000" algn="tl">
                    <a:srgbClr val="C0C0C0"/>
                  </a:outerShdw>
                </a:effectLst>
                <a:latin typeface="Arial" charset="0"/>
              </a:rPr>
              <a:t>Very few cases about material / effective treatment. Why ? Not much discrimination ?</a:t>
            </a:r>
          </a:p>
          <a:p>
            <a:pPr eaLnBrk="1" hangingPunct="1">
              <a:defRPr/>
            </a:pPr>
            <a:endParaRPr lang="en-US" sz="1600" dirty="0" smtClean="0">
              <a:effectLst>
                <a:outerShdw blurRad="38100" dist="38100" dir="2700000" algn="tl">
                  <a:srgbClr val="C0C0C0"/>
                </a:outerShdw>
              </a:effectLst>
              <a:latin typeface="Arial" charset="0"/>
            </a:endParaRPr>
          </a:p>
          <a:p>
            <a:pPr eaLnBrk="1" hangingPunct="1">
              <a:defRPr/>
            </a:pPr>
            <a:r>
              <a:rPr lang="en-US" sz="2800" dirty="0" smtClean="0">
                <a:effectLst>
                  <a:outerShdw blurRad="38100" dist="38100" dir="2700000" algn="tl">
                    <a:srgbClr val="C0C0C0"/>
                  </a:outerShdw>
                </a:effectLst>
                <a:latin typeface="Arial" charset="0"/>
              </a:rPr>
              <a:t>“material treatment” </a:t>
            </a:r>
          </a:p>
          <a:p>
            <a:pPr eaLnBrk="1" hangingPunct="1">
              <a:defRPr/>
            </a:pPr>
            <a:endParaRPr lang="en-US" sz="1600" dirty="0" smtClean="0">
              <a:effectLst>
                <a:outerShdw blurRad="38100" dist="38100" dir="2700000" algn="tl">
                  <a:srgbClr val="C0C0C0"/>
                </a:outerShdw>
              </a:effectLst>
              <a:latin typeface="Arial" charset="0"/>
            </a:endParaRPr>
          </a:p>
          <a:p>
            <a:pPr eaLnBrk="1" hangingPunct="1">
              <a:defRPr/>
            </a:pPr>
            <a:r>
              <a:rPr lang="en-US" sz="2800" dirty="0" smtClean="0">
                <a:effectLst>
                  <a:outerShdw blurRad="38100" dist="38100" dir="2700000" algn="tl">
                    <a:srgbClr val="C0C0C0"/>
                  </a:outerShdw>
                </a:effectLst>
                <a:latin typeface="Arial" charset="0"/>
              </a:rPr>
              <a:t>Importing (Attracting) more </a:t>
            </a:r>
            <a:r>
              <a:rPr lang="en-US" sz="2800" dirty="0" err="1" smtClean="0">
                <a:effectLst>
                  <a:outerShdw blurRad="38100" dist="38100" dir="2700000" algn="tl">
                    <a:srgbClr val="C0C0C0"/>
                  </a:outerShdw>
                </a:effectLst>
                <a:latin typeface="Arial" charset="0"/>
              </a:rPr>
              <a:t>favourable</a:t>
            </a:r>
            <a:r>
              <a:rPr lang="en-US" sz="2800" dirty="0" smtClean="0">
                <a:effectLst>
                  <a:outerShdw blurRad="38100" dist="38100" dir="2700000" algn="tl">
                    <a:srgbClr val="C0C0C0"/>
                  </a:outerShdw>
                </a:effectLst>
                <a:latin typeface="Arial" charset="0"/>
              </a:rPr>
              <a:t> conditions from other treaties. </a:t>
            </a:r>
          </a:p>
          <a:p>
            <a:pPr eaLnBrk="1" hangingPunct="1">
              <a:defRPr/>
            </a:pPr>
            <a:endParaRPr lang="en-US" sz="1600" dirty="0" smtClean="0">
              <a:effectLst>
                <a:outerShdw blurRad="38100" dist="38100" dir="2700000" algn="tl">
                  <a:srgbClr val="C0C0C0"/>
                </a:outerShdw>
              </a:effectLst>
              <a:latin typeface="Arial" charset="0"/>
            </a:endParaRPr>
          </a:p>
          <a:p>
            <a:pPr eaLnBrk="1" hangingPunct="1">
              <a:defRPr/>
            </a:pPr>
            <a:r>
              <a:rPr lang="en-US" sz="2800" dirty="0" smtClean="0">
                <a:effectLst>
                  <a:outerShdw blurRad="38100" dist="38100" dir="2700000" algn="tl">
                    <a:srgbClr val="C0C0C0"/>
                  </a:outerShdw>
                </a:effectLst>
                <a:latin typeface="Arial" charset="0"/>
              </a:rPr>
              <a:t>Importing (Attracting) procedural provisions (ISDS provisions) from other treaties</a:t>
            </a:r>
          </a:p>
        </p:txBody>
      </p:sp>
    </p:spTree>
    <p:extLst>
      <p:ext uri="{BB962C8B-B14F-4D97-AF65-F5344CB8AC3E}">
        <p14:creationId xmlns:p14="http://schemas.microsoft.com/office/powerpoint/2010/main" val="2942225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49A554-0AA8-40C6-822F-F1B41304FF63}" type="slidenum">
              <a:rPr lang="en-US" sz="1400">
                <a:solidFill>
                  <a:schemeClr val="bg1"/>
                </a:solidFill>
              </a:rPr>
              <a:pPr eaLnBrk="1" hangingPunct="1"/>
              <a:t>81</a:t>
            </a:fld>
            <a:endParaRPr lang="en-US" sz="1400">
              <a:solidFill>
                <a:schemeClr val="bg1"/>
              </a:solidFill>
            </a:endParaRPr>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23299080-9208-410E-8855-266A91F42539}" type="slidenum">
              <a:rPr lang="en-US" sz="1000">
                <a:effectLst>
                  <a:outerShdw blurRad="38100" dist="38100" dir="2700000" algn="tl">
                    <a:srgbClr val="000000"/>
                  </a:outerShdw>
                </a:effectLst>
                <a:latin typeface="Verdana" pitchFamily="34" charset="0"/>
              </a:rPr>
              <a:pPr algn="r">
                <a:defRPr/>
              </a:pPr>
              <a:t>81</a:t>
            </a:fld>
            <a:endParaRPr lang="en-US" sz="1000">
              <a:effectLst>
                <a:outerShdw blurRad="38100" dist="38100" dir="2700000" algn="tl">
                  <a:srgbClr val="000000"/>
                </a:outerShdw>
              </a:effectLst>
              <a:latin typeface="Verdana" pitchFamily="34" charset="0"/>
            </a:endParaRPr>
          </a:p>
        </p:txBody>
      </p:sp>
      <p:sp>
        <p:nvSpPr>
          <p:cNvPr id="79874" name="Rectangle 2"/>
          <p:cNvSpPr>
            <a:spLocks noGrp="1" noChangeArrowheads="1"/>
          </p:cNvSpPr>
          <p:nvPr>
            <p:ph type="title" idx="4294967295"/>
          </p:nvPr>
        </p:nvSpPr>
        <p:spPr/>
        <p:txBody>
          <a:bodyPr anchorCtr="1"/>
          <a:lstStyle/>
          <a:p>
            <a:pPr eaLnBrk="1" hangingPunct="1">
              <a:defRPr/>
            </a:pPr>
            <a:r>
              <a:rPr lang="en-US" dirty="0" smtClean="0">
                <a:effectLst>
                  <a:outerShdw blurRad="38100" dist="38100" dir="2700000" algn="tl">
                    <a:srgbClr val="C0C0C0"/>
                  </a:outerShdw>
                </a:effectLst>
              </a:rPr>
              <a:t>Note: Substantive v. Procedural</a:t>
            </a:r>
          </a:p>
        </p:txBody>
      </p:sp>
      <p:sp>
        <p:nvSpPr>
          <p:cNvPr id="79875" name="Rectangle 3"/>
          <p:cNvSpPr>
            <a:spLocks noGrp="1" noChangeArrowheads="1"/>
          </p:cNvSpPr>
          <p:nvPr>
            <p:ph type="body" idx="4294967295"/>
          </p:nvPr>
        </p:nvSpPr>
        <p:spPr/>
        <p:txBody>
          <a:bodyPr/>
          <a:lstStyle/>
          <a:p>
            <a:pPr eaLnBrk="1" hangingPunct="1">
              <a:defRPr/>
            </a:pPr>
            <a:r>
              <a:rPr lang="en-US" dirty="0" smtClean="0">
                <a:effectLst>
                  <a:outerShdw blurRad="38100" dist="38100" dir="2700000" algn="tl">
                    <a:srgbClr val="C0C0C0"/>
                  </a:outerShdw>
                </a:effectLst>
                <a:latin typeface="Arial" charset="0"/>
              </a:rPr>
              <a:t>Divide in interpretation between:</a:t>
            </a:r>
          </a:p>
          <a:p>
            <a:pPr eaLnBrk="1" hangingPunct="1">
              <a:buFontTx/>
              <a:buNone/>
              <a:defRPr/>
            </a:pPr>
            <a:endParaRPr lang="en-US" dirty="0" smtClean="0">
              <a:effectLst>
                <a:outerShdw blurRad="38100" dist="38100" dir="2700000" algn="tl">
                  <a:srgbClr val="C0C0C0"/>
                </a:outerShdw>
              </a:effectLst>
              <a:latin typeface="Arial" charset="0"/>
            </a:endParaRPr>
          </a:p>
          <a:p>
            <a:pPr lvl="1" eaLnBrk="1" hangingPunct="1">
              <a:defRPr/>
            </a:pPr>
            <a:r>
              <a:rPr lang="en-US" dirty="0" smtClean="0">
                <a:effectLst>
                  <a:outerShdw blurRad="38100" dist="38100" dir="2700000" algn="tl">
                    <a:srgbClr val="C0C0C0"/>
                  </a:outerShdw>
                </a:effectLst>
                <a:latin typeface="Arial" charset="0"/>
              </a:rPr>
              <a:t> </a:t>
            </a:r>
            <a:r>
              <a:rPr lang="en-US" dirty="0" err="1" smtClean="0">
                <a:effectLst>
                  <a:outerShdw blurRad="38100" dist="38100" dir="2700000" algn="tl">
                    <a:srgbClr val="C0C0C0"/>
                  </a:outerShdw>
                </a:effectLst>
                <a:latin typeface="Arial" charset="0"/>
              </a:rPr>
              <a:t>Maffezzini</a:t>
            </a:r>
            <a:r>
              <a:rPr lang="en-US" dirty="0" smtClean="0">
                <a:effectLst>
                  <a:outerShdw blurRad="38100" dist="38100" dir="2700000" algn="tl">
                    <a:srgbClr val="C0C0C0"/>
                  </a:outerShdw>
                </a:effectLst>
                <a:latin typeface="Arial" charset="0"/>
              </a:rPr>
              <a:t>, Siemens</a:t>
            </a:r>
          </a:p>
          <a:p>
            <a:pPr lvl="1" eaLnBrk="1" hangingPunct="1">
              <a:buFontTx/>
              <a:buNone/>
              <a:defRPr/>
            </a:pPr>
            <a:endParaRPr lang="en-US" dirty="0" smtClean="0">
              <a:effectLst>
                <a:outerShdw blurRad="38100" dist="38100" dir="2700000" algn="tl">
                  <a:srgbClr val="C0C0C0"/>
                </a:outerShdw>
              </a:effectLst>
              <a:latin typeface="Arial" charset="0"/>
            </a:endParaRPr>
          </a:p>
          <a:p>
            <a:pPr lvl="1" eaLnBrk="1" hangingPunct="1">
              <a:defRPr/>
            </a:pPr>
            <a:r>
              <a:rPr lang="en-US" dirty="0" smtClean="0">
                <a:effectLst>
                  <a:outerShdw blurRad="38100" dist="38100" dir="2700000" algn="tl">
                    <a:srgbClr val="C0C0C0"/>
                  </a:outerShdw>
                </a:effectLst>
                <a:latin typeface="Arial" charset="0"/>
              </a:rPr>
              <a:t>Gas Natural, Suez, Natural Grid. </a:t>
            </a:r>
          </a:p>
        </p:txBody>
      </p:sp>
    </p:spTree>
    <p:extLst>
      <p:ext uri="{BB962C8B-B14F-4D97-AF65-F5344CB8AC3E}">
        <p14:creationId xmlns:p14="http://schemas.microsoft.com/office/powerpoint/2010/main" val="8492089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618E51-AA8F-45BA-8E4C-F95BD5D91242}" type="slidenum">
              <a:rPr lang="en-US" sz="1400">
                <a:solidFill>
                  <a:schemeClr val="bg1"/>
                </a:solidFill>
              </a:rPr>
              <a:pPr eaLnBrk="1" hangingPunct="1"/>
              <a:t>82</a:t>
            </a:fld>
            <a:endParaRPr lang="en-US" sz="1400">
              <a:solidFill>
                <a:schemeClr val="bg1"/>
              </a:solidFill>
            </a:endParaRPr>
          </a:p>
        </p:txBody>
      </p:sp>
      <p:sp>
        <p:nvSpPr>
          <p:cNvPr id="84995" name="Rectangle 2"/>
          <p:cNvSpPr>
            <a:spLocks noGrp="1" noChangeArrowheads="1"/>
          </p:cNvSpPr>
          <p:nvPr>
            <p:ph type="title"/>
          </p:nvPr>
        </p:nvSpPr>
        <p:spPr/>
        <p:txBody>
          <a:bodyPr/>
          <a:lstStyle/>
          <a:p>
            <a:pPr eaLnBrk="1" hangingPunct="1"/>
            <a:r>
              <a:rPr lang="fr-CH" dirty="0" err="1" smtClean="0"/>
              <a:t>Two</a:t>
            </a:r>
            <a:r>
              <a:rPr lang="fr-CH" dirty="0" smtClean="0"/>
              <a:t> issues for discussion</a:t>
            </a:r>
            <a:endParaRPr lang="en-US" dirty="0" smtClean="0"/>
          </a:p>
        </p:txBody>
      </p:sp>
      <p:sp>
        <p:nvSpPr>
          <p:cNvPr id="84996" name="Rectangle 3"/>
          <p:cNvSpPr>
            <a:spLocks noGrp="1" noChangeArrowheads="1"/>
          </p:cNvSpPr>
          <p:nvPr>
            <p:ph type="body" idx="1"/>
          </p:nvPr>
        </p:nvSpPr>
        <p:spPr/>
        <p:txBody>
          <a:bodyPr/>
          <a:lstStyle/>
          <a:p>
            <a:pPr eaLnBrk="1" hangingPunct="1"/>
            <a:r>
              <a:rPr lang="fr-CH" sz="2800" dirty="0" smtClean="0"/>
              <a:t>MFN </a:t>
            </a:r>
            <a:r>
              <a:rPr lang="fr-CH" sz="2800" dirty="0" err="1" smtClean="0"/>
              <a:t>treatment</a:t>
            </a:r>
            <a:r>
              <a:rPr lang="fr-CH" sz="2800" dirty="0" smtClean="0"/>
              <a:t> </a:t>
            </a:r>
            <a:r>
              <a:rPr lang="fr-CH" sz="2800" dirty="0" err="1" smtClean="0"/>
              <a:t>interpreted</a:t>
            </a:r>
            <a:r>
              <a:rPr lang="fr-CH" sz="2800" dirty="0" smtClean="0"/>
              <a:t> and </a:t>
            </a:r>
            <a:r>
              <a:rPr lang="fr-CH" sz="2800" dirty="0" err="1" smtClean="0"/>
              <a:t>analyzed</a:t>
            </a:r>
            <a:r>
              <a:rPr lang="fr-CH" sz="2800" dirty="0" smtClean="0"/>
              <a:t> by </a:t>
            </a:r>
            <a:r>
              <a:rPr lang="fr-CH" sz="2800" dirty="0" err="1" smtClean="0"/>
              <a:t>tribunals</a:t>
            </a:r>
            <a:r>
              <a:rPr lang="fr-CH" sz="2800" dirty="0" smtClean="0"/>
              <a:t>: </a:t>
            </a:r>
            <a:r>
              <a:rPr lang="fr-CH" sz="2800" dirty="0" err="1" smtClean="0"/>
              <a:t>what</a:t>
            </a:r>
            <a:r>
              <a:rPr lang="fr-CH" sz="2800" dirty="0" smtClean="0"/>
              <a:t> </a:t>
            </a:r>
            <a:r>
              <a:rPr lang="fr-CH" sz="2800" dirty="0" err="1" smtClean="0"/>
              <a:t>is</a:t>
            </a:r>
            <a:r>
              <a:rPr lang="fr-CH" sz="2800" dirty="0" smtClean="0"/>
              <a:t> </a:t>
            </a:r>
            <a:r>
              <a:rPr lang="fr-CH" sz="2800" dirty="0" err="1" smtClean="0"/>
              <a:t>treatment</a:t>
            </a:r>
            <a:r>
              <a:rPr lang="fr-CH" sz="2800" dirty="0" smtClean="0"/>
              <a:t> ? </a:t>
            </a:r>
            <a:r>
              <a:rPr lang="fr-CH" sz="2800" dirty="0" err="1" smtClean="0"/>
              <a:t>What</a:t>
            </a:r>
            <a:r>
              <a:rPr lang="fr-CH" sz="2800" dirty="0" smtClean="0"/>
              <a:t> </a:t>
            </a:r>
            <a:r>
              <a:rPr lang="fr-CH" sz="2800" dirty="0" err="1" smtClean="0"/>
              <a:t>is</a:t>
            </a:r>
            <a:r>
              <a:rPr lang="fr-CH" sz="2800" dirty="0" smtClean="0"/>
              <a:t> more </a:t>
            </a:r>
            <a:r>
              <a:rPr lang="fr-CH" sz="2800" dirty="0" err="1" smtClean="0"/>
              <a:t>favourable</a:t>
            </a:r>
            <a:r>
              <a:rPr lang="fr-CH" sz="2800" dirty="0" smtClean="0"/>
              <a:t>? </a:t>
            </a:r>
            <a:r>
              <a:rPr lang="fr-CH" sz="2800" dirty="0" err="1" smtClean="0">
                <a:solidFill>
                  <a:schemeClr val="tx2"/>
                </a:solidFill>
              </a:rPr>
              <a:t>Comparison</a:t>
            </a:r>
            <a:r>
              <a:rPr lang="fr-CH" sz="2800" dirty="0" smtClean="0">
                <a:solidFill>
                  <a:schemeClr val="tx2"/>
                </a:solidFill>
              </a:rPr>
              <a:t> </a:t>
            </a:r>
            <a:r>
              <a:rPr lang="fr-CH" sz="2800" dirty="0" err="1" smtClean="0">
                <a:solidFill>
                  <a:schemeClr val="tx2"/>
                </a:solidFill>
              </a:rPr>
              <a:t>between</a:t>
            </a:r>
            <a:r>
              <a:rPr lang="fr-CH" sz="2800" dirty="0" smtClean="0">
                <a:solidFill>
                  <a:schemeClr val="tx2"/>
                </a:solidFill>
              </a:rPr>
              <a:t> </a:t>
            </a:r>
            <a:r>
              <a:rPr lang="fr-CH" sz="2800" dirty="0" err="1" smtClean="0">
                <a:solidFill>
                  <a:schemeClr val="tx2"/>
                </a:solidFill>
              </a:rPr>
              <a:t>two</a:t>
            </a:r>
            <a:r>
              <a:rPr lang="fr-CH" sz="2800" dirty="0" smtClean="0">
                <a:solidFill>
                  <a:schemeClr val="tx2"/>
                </a:solidFill>
              </a:rPr>
              <a:t> </a:t>
            </a:r>
            <a:r>
              <a:rPr lang="fr-CH" sz="2800" dirty="0" err="1" smtClean="0">
                <a:solidFill>
                  <a:schemeClr val="tx2"/>
                </a:solidFill>
              </a:rPr>
              <a:t>investors</a:t>
            </a:r>
            <a:r>
              <a:rPr lang="fr-CH" sz="2800" dirty="0" smtClean="0">
                <a:solidFill>
                  <a:schemeClr val="tx2"/>
                </a:solidFill>
              </a:rPr>
              <a:t> </a:t>
            </a:r>
            <a:r>
              <a:rPr lang="fr-CH" sz="2800" dirty="0" smtClean="0"/>
              <a:t>of </a:t>
            </a:r>
            <a:r>
              <a:rPr lang="fr-CH" sz="2800" dirty="0" err="1" smtClean="0"/>
              <a:t>different</a:t>
            </a:r>
            <a:r>
              <a:rPr lang="fr-CH" sz="2800" dirty="0" smtClean="0"/>
              <a:t> </a:t>
            </a:r>
            <a:r>
              <a:rPr lang="fr-CH" sz="2800" dirty="0" err="1" smtClean="0"/>
              <a:t>nationality</a:t>
            </a:r>
            <a:r>
              <a:rPr lang="fr-CH" sz="2800" dirty="0" smtClean="0"/>
              <a:t> and </a:t>
            </a:r>
            <a:r>
              <a:rPr lang="fr-CH" sz="2800" dirty="0" err="1" smtClean="0"/>
              <a:t>caracterize</a:t>
            </a:r>
            <a:r>
              <a:rPr lang="fr-CH" sz="2800" dirty="0" smtClean="0"/>
              <a:t> the State </a:t>
            </a:r>
            <a:r>
              <a:rPr lang="fr-CH" sz="2800" dirty="0" err="1" smtClean="0"/>
              <a:t>measures</a:t>
            </a:r>
            <a:r>
              <a:rPr lang="fr-CH" sz="2800" dirty="0" smtClean="0"/>
              <a:t>.</a:t>
            </a:r>
          </a:p>
          <a:p>
            <a:pPr eaLnBrk="1" hangingPunct="1"/>
            <a:r>
              <a:rPr lang="fr-CH" sz="2800" dirty="0" smtClean="0"/>
              <a:t>MFN </a:t>
            </a:r>
            <a:r>
              <a:rPr lang="fr-CH" sz="2800" dirty="0" err="1" smtClean="0"/>
              <a:t>treatment</a:t>
            </a:r>
            <a:r>
              <a:rPr lang="fr-CH" sz="2800" dirty="0" smtClean="0"/>
              <a:t> </a:t>
            </a:r>
            <a:r>
              <a:rPr lang="fr-CH" sz="2800" dirty="0" err="1" smtClean="0"/>
              <a:t>used</a:t>
            </a:r>
            <a:r>
              <a:rPr lang="fr-CH" sz="2800" dirty="0" smtClean="0"/>
              <a:t> to import content </a:t>
            </a:r>
            <a:r>
              <a:rPr lang="fr-CH" sz="2800" dirty="0" err="1" smtClean="0"/>
              <a:t>from</a:t>
            </a:r>
            <a:r>
              <a:rPr lang="fr-CH" sz="2800" dirty="0" smtClean="0"/>
              <a:t> </a:t>
            </a:r>
            <a:r>
              <a:rPr lang="fr-CH" sz="2800" dirty="0" err="1" smtClean="0"/>
              <a:t>another</a:t>
            </a:r>
            <a:r>
              <a:rPr lang="fr-CH" sz="2800" dirty="0" smtClean="0"/>
              <a:t> </a:t>
            </a:r>
            <a:r>
              <a:rPr lang="fr-CH" sz="2800" dirty="0" err="1" smtClean="0"/>
              <a:t>treaty</a:t>
            </a:r>
            <a:r>
              <a:rPr lang="fr-CH" sz="2800" dirty="0" smtClean="0"/>
              <a:t> </a:t>
            </a:r>
            <a:r>
              <a:rPr lang="fr-CH" sz="2800" dirty="0" err="1" smtClean="0"/>
              <a:t>either</a:t>
            </a:r>
            <a:r>
              <a:rPr lang="fr-CH" sz="2800" dirty="0" smtClean="0"/>
              <a:t> to </a:t>
            </a:r>
            <a:r>
              <a:rPr lang="fr-CH" sz="2800" dirty="0" err="1" smtClean="0"/>
              <a:t>derogate</a:t>
            </a:r>
            <a:r>
              <a:rPr lang="fr-CH" sz="2800" dirty="0" smtClean="0"/>
              <a:t> or </a:t>
            </a:r>
            <a:r>
              <a:rPr lang="fr-CH" sz="2800" dirty="0" err="1" smtClean="0"/>
              <a:t>add</a:t>
            </a:r>
            <a:r>
              <a:rPr lang="fr-CH" sz="2800" dirty="0" smtClean="0"/>
              <a:t> to the basic </a:t>
            </a:r>
            <a:r>
              <a:rPr lang="fr-CH" sz="2800" dirty="0" err="1" smtClean="0"/>
              <a:t>treaty</a:t>
            </a:r>
            <a:r>
              <a:rPr lang="fr-CH" sz="2800" dirty="0" smtClean="0"/>
              <a:t>. </a:t>
            </a:r>
            <a:r>
              <a:rPr lang="fr-CH" sz="2800" dirty="0" err="1" smtClean="0">
                <a:solidFill>
                  <a:schemeClr val="tx2"/>
                </a:solidFill>
              </a:rPr>
              <a:t>Comparison</a:t>
            </a:r>
            <a:r>
              <a:rPr lang="fr-CH" sz="2800" dirty="0" smtClean="0">
                <a:solidFill>
                  <a:schemeClr val="tx2"/>
                </a:solidFill>
              </a:rPr>
              <a:t> </a:t>
            </a:r>
            <a:r>
              <a:rPr lang="fr-CH" sz="2800" dirty="0" err="1" smtClean="0">
                <a:solidFill>
                  <a:schemeClr val="tx2"/>
                </a:solidFill>
              </a:rPr>
              <a:t>between</a:t>
            </a:r>
            <a:r>
              <a:rPr lang="fr-CH" sz="2800" dirty="0" smtClean="0">
                <a:solidFill>
                  <a:schemeClr val="tx2"/>
                </a:solidFill>
              </a:rPr>
              <a:t> </a:t>
            </a:r>
            <a:r>
              <a:rPr lang="fr-CH" sz="2800" dirty="0" err="1" smtClean="0">
                <a:solidFill>
                  <a:schemeClr val="tx2"/>
                </a:solidFill>
              </a:rPr>
              <a:t>treaties</a:t>
            </a:r>
            <a:r>
              <a:rPr lang="fr-CH" sz="2800" dirty="0" smtClean="0">
                <a:solidFill>
                  <a:schemeClr val="tx2"/>
                </a:solidFill>
              </a:rPr>
              <a:t>.</a:t>
            </a:r>
            <a:endParaRPr lang="en-US" sz="2800" dirty="0" smtClean="0">
              <a:solidFill>
                <a:schemeClr val="tx2"/>
              </a:solidFill>
            </a:endParaRPr>
          </a:p>
        </p:txBody>
      </p:sp>
    </p:spTree>
    <p:extLst>
      <p:ext uri="{BB962C8B-B14F-4D97-AF65-F5344CB8AC3E}">
        <p14:creationId xmlns:p14="http://schemas.microsoft.com/office/powerpoint/2010/main" val="2234238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AD35C9-ACA6-4362-80E1-07735DE6D828}" type="slidenum">
              <a:rPr lang="en-US" sz="1400">
                <a:solidFill>
                  <a:schemeClr val="bg1"/>
                </a:solidFill>
              </a:rPr>
              <a:pPr eaLnBrk="1" hangingPunct="1"/>
              <a:t>83</a:t>
            </a:fld>
            <a:endParaRPr lang="en-US" sz="1400">
              <a:solidFill>
                <a:schemeClr val="bg1"/>
              </a:solidFill>
            </a:endParaRPr>
          </a:p>
        </p:txBody>
      </p:sp>
      <p:sp>
        <p:nvSpPr>
          <p:cNvPr id="86019" name="Rectangle 2"/>
          <p:cNvSpPr>
            <a:spLocks noGrp="1" noChangeArrowheads="1"/>
          </p:cNvSpPr>
          <p:nvPr>
            <p:ph type="title"/>
          </p:nvPr>
        </p:nvSpPr>
        <p:spPr/>
        <p:txBody>
          <a:bodyPr/>
          <a:lstStyle/>
          <a:p>
            <a:pPr eaLnBrk="1" hangingPunct="1"/>
            <a:r>
              <a:rPr lang="fr-CH" dirty="0" smtClean="0"/>
              <a:t>MFN </a:t>
            </a:r>
            <a:r>
              <a:rPr lang="fr-CH" dirty="0" err="1" smtClean="0"/>
              <a:t>treatment</a:t>
            </a:r>
            <a:r>
              <a:rPr lang="fr-CH" dirty="0" smtClean="0"/>
              <a:t> : 2 cases</a:t>
            </a:r>
            <a:endParaRPr lang="en-US" dirty="0" smtClean="0"/>
          </a:p>
        </p:txBody>
      </p:sp>
      <p:sp>
        <p:nvSpPr>
          <p:cNvPr id="86020" name="Rectangle 3"/>
          <p:cNvSpPr>
            <a:spLocks noGrp="1" noChangeArrowheads="1"/>
          </p:cNvSpPr>
          <p:nvPr>
            <p:ph type="body" idx="1"/>
          </p:nvPr>
        </p:nvSpPr>
        <p:spPr/>
        <p:txBody>
          <a:bodyPr/>
          <a:lstStyle/>
          <a:p>
            <a:pPr eaLnBrk="1" hangingPunct="1">
              <a:lnSpc>
                <a:spcPct val="80000"/>
              </a:lnSpc>
            </a:pPr>
            <a:r>
              <a:rPr lang="fr-CH" sz="2000" dirty="0" err="1" smtClean="0">
                <a:solidFill>
                  <a:schemeClr val="tx2"/>
                </a:solidFill>
              </a:rPr>
              <a:t>Parkerings</a:t>
            </a:r>
            <a:r>
              <a:rPr lang="fr-CH" sz="2000" dirty="0" smtClean="0">
                <a:solidFill>
                  <a:schemeClr val="tx2"/>
                </a:solidFill>
              </a:rPr>
              <a:t> v. </a:t>
            </a:r>
            <a:r>
              <a:rPr lang="fr-CH" sz="2000" dirty="0" err="1" smtClean="0">
                <a:solidFill>
                  <a:schemeClr val="tx2"/>
                </a:solidFill>
              </a:rPr>
              <a:t>Lithuania</a:t>
            </a:r>
            <a:r>
              <a:rPr lang="fr-CH" sz="2000" dirty="0" smtClean="0">
                <a:solidFill>
                  <a:schemeClr val="tx2"/>
                </a:solidFill>
              </a:rPr>
              <a:t> (2007)</a:t>
            </a:r>
          </a:p>
          <a:p>
            <a:pPr eaLnBrk="1" hangingPunct="1">
              <a:lnSpc>
                <a:spcPct val="80000"/>
              </a:lnSpc>
            </a:pPr>
            <a:r>
              <a:rPr lang="fr-CH" sz="2000" dirty="0" smtClean="0"/>
              <a:t>The </a:t>
            </a:r>
            <a:r>
              <a:rPr lang="fr-CH" sz="2000" dirty="0" err="1" smtClean="0"/>
              <a:t>Norvegian</a:t>
            </a:r>
            <a:r>
              <a:rPr lang="fr-CH" sz="2000" dirty="0" smtClean="0"/>
              <a:t> </a:t>
            </a:r>
            <a:r>
              <a:rPr lang="fr-CH" sz="2000" dirty="0" err="1" smtClean="0"/>
              <a:t>investor</a:t>
            </a:r>
            <a:r>
              <a:rPr lang="fr-CH" sz="2000" dirty="0" smtClean="0"/>
              <a:t> challenges the allocation of a </a:t>
            </a:r>
            <a:r>
              <a:rPr lang="fr-CH" sz="2000" dirty="0" err="1" smtClean="0"/>
              <a:t>project</a:t>
            </a:r>
            <a:r>
              <a:rPr lang="fr-CH" sz="2000" dirty="0" smtClean="0"/>
              <a:t> to a </a:t>
            </a:r>
            <a:r>
              <a:rPr lang="fr-CH" sz="2000" dirty="0" err="1" smtClean="0"/>
              <a:t>Dutch</a:t>
            </a:r>
            <a:r>
              <a:rPr lang="fr-CH" sz="2000" dirty="0" smtClean="0"/>
              <a:t> </a:t>
            </a:r>
            <a:r>
              <a:rPr lang="fr-CH" sz="2000" dirty="0" err="1" smtClean="0"/>
              <a:t>investor</a:t>
            </a:r>
            <a:r>
              <a:rPr lang="fr-CH" sz="2000" dirty="0" smtClean="0"/>
              <a:t>.</a:t>
            </a:r>
          </a:p>
          <a:p>
            <a:pPr eaLnBrk="1" hangingPunct="1">
              <a:lnSpc>
                <a:spcPct val="80000"/>
              </a:lnSpc>
            </a:pPr>
            <a:r>
              <a:rPr lang="fr-CH" sz="2000" dirty="0" smtClean="0"/>
              <a:t>« Discrimination </a:t>
            </a:r>
            <a:r>
              <a:rPr lang="fr-CH" sz="2000" dirty="0" err="1" smtClean="0"/>
              <a:t>is</a:t>
            </a:r>
            <a:r>
              <a:rPr lang="fr-CH" sz="2000" dirty="0" smtClean="0"/>
              <a:t> to </a:t>
            </a:r>
            <a:r>
              <a:rPr lang="fr-CH" sz="2000" dirty="0" err="1" smtClean="0"/>
              <a:t>be</a:t>
            </a:r>
            <a:r>
              <a:rPr lang="fr-CH" sz="2000" dirty="0" smtClean="0"/>
              <a:t> </a:t>
            </a:r>
            <a:r>
              <a:rPr lang="fr-CH" sz="2000" dirty="0" err="1" smtClean="0"/>
              <a:t>ascertained</a:t>
            </a:r>
            <a:r>
              <a:rPr lang="fr-CH" sz="2000" dirty="0" smtClean="0"/>
              <a:t> by </a:t>
            </a:r>
            <a:r>
              <a:rPr lang="fr-CH" sz="2000" dirty="0" err="1" smtClean="0"/>
              <a:t>looking</a:t>
            </a:r>
            <a:r>
              <a:rPr lang="fr-CH" sz="2000" dirty="0" smtClean="0"/>
              <a:t> </a:t>
            </a:r>
            <a:r>
              <a:rPr lang="fr-CH" sz="2000" dirty="0" err="1" smtClean="0"/>
              <a:t>at</a:t>
            </a:r>
            <a:r>
              <a:rPr lang="fr-CH" sz="2000" dirty="0" smtClean="0"/>
              <a:t> the </a:t>
            </a:r>
            <a:r>
              <a:rPr lang="fr-CH" sz="2000" dirty="0" err="1" smtClean="0"/>
              <a:t>circumstances</a:t>
            </a:r>
            <a:r>
              <a:rPr lang="fr-CH" sz="2000" dirty="0" smtClean="0"/>
              <a:t> of the </a:t>
            </a:r>
            <a:r>
              <a:rPr lang="fr-CH" sz="2000" dirty="0" err="1" smtClean="0"/>
              <a:t>individual</a:t>
            </a:r>
            <a:r>
              <a:rPr lang="fr-CH" sz="2000" dirty="0" smtClean="0"/>
              <a:t> cases. Discrimination </a:t>
            </a:r>
            <a:r>
              <a:rPr lang="fr-CH" sz="2000" dirty="0" err="1" smtClean="0"/>
              <a:t>involves</a:t>
            </a:r>
            <a:r>
              <a:rPr lang="fr-CH" sz="2000" dirty="0" smtClean="0"/>
              <a:t> </a:t>
            </a:r>
            <a:r>
              <a:rPr lang="fr-CH" sz="2000" dirty="0" err="1" smtClean="0"/>
              <a:t>either</a:t>
            </a:r>
            <a:r>
              <a:rPr lang="fr-CH" sz="2000" dirty="0" smtClean="0"/>
              <a:t> issues of </a:t>
            </a:r>
            <a:r>
              <a:rPr lang="fr-CH" sz="2000" dirty="0" err="1" smtClean="0"/>
              <a:t>law</a:t>
            </a:r>
            <a:r>
              <a:rPr lang="fr-CH" sz="2000" dirty="0" smtClean="0"/>
              <a:t>, </a:t>
            </a:r>
            <a:r>
              <a:rPr lang="fr-CH" sz="2000" dirty="0" err="1" smtClean="0"/>
              <a:t>such</a:t>
            </a:r>
            <a:r>
              <a:rPr lang="fr-CH" sz="2000" dirty="0" smtClean="0"/>
              <a:t> as </a:t>
            </a:r>
            <a:r>
              <a:rPr lang="fr-CH" sz="2000" dirty="0" err="1" smtClean="0"/>
              <a:t>legislation</a:t>
            </a:r>
            <a:r>
              <a:rPr lang="fr-CH" sz="2000" dirty="0" smtClean="0"/>
              <a:t> </a:t>
            </a:r>
            <a:r>
              <a:rPr lang="fr-CH" sz="2000" dirty="0" err="1" smtClean="0"/>
              <a:t>affording</a:t>
            </a:r>
            <a:r>
              <a:rPr lang="fr-CH" sz="2000" dirty="0" smtClean="0"/>
              <a:t> </a:t>
            </a:r>
            <a:r>
              <a:rPr lang="fr-CH" sz="2000" dirty="0" err="1" smtClean="0"/>
              <a:t>different</a:t>
            </a:r>
            <a:r>
              <a:rPr lang="fr-CH" sz="2000" dirty="0" smtClean="0"/>
              <a:t> </a:t>
            </a:r>
            <a:r>
              <a:rPr lang="fr-CH" sz="2000" dirty="0" err="1" smtClean="0"/>
              <a:t>treatments</a:t>
            </a:r>
            <a:r>
              <a:rPr lang="fr-CH" sz="2000" dirty="0" smtClean="0"/>
              <a:t> in </a:t>
            </a:r>
            <a:r>
              <a:rPr lang="fr-CH" sz="2000" dirty="0" err="1" smtClean="0"/>
              <a:t>function</a:t>
            </a:r>
            <a:r>
              <a:rPr lang="fr-CH" sz="2000" dirty="0" smtClean="0"/>
              <a:t> of </a:t>
            </a:r>
            <a:r>
              <a:rPr lang="fr-CH" sz="2000" dirty="0" err="1" smtClean="0"/>
              <a:t>citizenship</a:t>
            </a:r>
            <a:r>
              <a:rPr lang="fr-CH" sz="2000" dirty="0" smtClean="0"/>
              <a:t>, or issues of </a:t>
            </a:r>
            <a:r>
              <a:rPr lang="fr-CH" sz="2000" dirty="0" err="1" smtClean="0"/>
              <a:t>fact</a:t>
            </a:r>
            <a:r>
              <a:rPr lang="fr-CH" sz="2000" dirty="0" smtClean="0"/>
              <a:t> </a:t>
            </a:r>
            <a:r>
              <a:rPr lang="fr-CH" sz="2000" dirty="0" err="1" smtClean="0"/>
              <a:t>where</a:t>
            </a:r>
            <a:r>
              <a:rPr lang="fr-CH" sz="2000" dirty="0" smtClean="0"/>
              <a:t> a State </a:t>
            </a:r>
            <a:r>
              <a:rPr lang="fr-CH" sz="2000" dirty="0" err="1" smtClean="0"/>
              <a:t>unduly</a:t>
            </a:r>
            <a:r>
              <a:rPr lang="fr-CH" sz="2000" dirty="0" smtClean="0"/>
              <a:t> </a:t>
            </a:r>
            <a:r>
              <a:rPr lang="fr-CH" sz="2000" dirty="0" err="1" smtClean="0"/>
              <a:t>treats</a:t>
            </a:r>
            <a:r>
              <a:rPr lang="fr-CH" sz="2000" dirty="0" smtClean="0"/>
              <a:t> </a:t>
            </a:r>
            <a:r>
              <a:rPr lang="fr-CH" sz="2000" dirty="0" err="1" smtClean="0"/>
              <a:t>differently</a:t>
            </a:r>
            <a:r>
              <a:rPr lang="fr-CH" sz="2000" dirty="0" smtClean="0"/>
              <a:t> </a:t>
            </a:r>
            <a:r>
              <a:rPr lang="fr-CH" sz="2000" dirty="0" err="1" smtClean="0"/>
              <a:t>investors</a:t>
            </a:r>
            <a:r>
              <a:rPr lang="fr-CH" sz="2000" dirty="0" smtClean="0"/>
              <a:t> </a:t>
            </a:r>
            <a:r>
              <a:rPr lang="fr-CH" sz="2000" dirty="0" err="1" smtClean="0"/>
              <a:t>who</a:t>
            </a:r>
            <a:r>
              <a:rPr lang="fr-CH" sz="2000" dirty="0" smtClean="0"/>
              <a:t> are in </a:t>
            </a:r>
            <a:r>
              <a:rPr lang="fr-CH" sz="2000" dirty="0" err="1" smtClean="0"/>
              <a:t>similar</a:t>
            </a:r>
            <a:r>
              <a:rPr lang="fr-CH" sz="2000" dirty="0" smtClean="0"/>
              <a:t> </a:t>
            </a:r>
            <a:r>
              <a:rPr lang="fr-CH" sz="2000" dirty="0" err="1" smtClean="0"/>
              <a:t>circumstances</a:t>
            </a:r>
            <a:r>
              <a:rPr lang="fr-CH" sz="2000" dirty="0" smtClean="0"/>
              <a:t>. </a:t>
            </a:r>
            <a:r>
              <a:rPr lang="fr-CH" sz="2000" dirty="0" err="1" smtClean="0"/>
              <a:t>However</a:t>
            </a:r>
            <a:r>
              <a:rPr lang="fr-CH" sz="2000" dirty="0" smtClean="0"/>
              <a:t>, to </a:t>
            </a:r>
            <a:r>
              <a:rPr lang="fr-CH" sz="2000" dirty="0" err="1" smtClean="0"/>
              <a:t>violate</a:t>
            </a:r>
            <a:r>
              <a:rPr lang="fr-CH" sz="2000" dirty="0" smtClean="0"/>
              <a:t> </a:t>
            </a:r>
            <a:r>
              <a:rPr lang="fr-CH" sz="2000" dirty="0" err="1" smtClean="0"/>
              <a:t>internaitonal</a:t>
            </a:r>
            <a:r>
              <a:rPr lang="fr-CH" sz="2000" dirty="0" smtClean="0"/>
              <a:t>, </a:t>
            </a:r>
            <a:r>
              <a:rPr lang="fr-CH" sz="2000" dirty="0" err="1" smtClean="0"/>
              <a:t>discriminiation</a:t>
            </a:r>
            <a:r>
              <a:rPr lang="fr-CH" sz="2000" dirty="0" smtClean="0"/>
              <a:t> must </a:t>
            </a:r>
            <a:r>
              <a:rPr lang="fr-CH" sz="2000" dirty="0" err="1" smtClean="0"/>
              <a:t>be</a:t>
            </a:r>
            <a:r>
              <a:rPr lang="fr-CH" sz="2000" dirty="0" smtClean="0"/>
              <a:t> </a:t>
            </a:r>
            <a:r>
              <a:rPr lang="fr-CH" sz="2000" dirty="0" err="1" smtClean="0"/>
              <a:t>unreasonable</a:t>
            </a:r>
            <a:r>
              <a:rPr lang="fr-CH" sz="2000" dirty="0" smtClean="0"/>
              <a:t> or </a:t>
            </a:r>
            <a:r>
              <a:rPr lang="fr-CH" sz="2000" dirty="0" err="1" smtClean="0"/>
              <a:t>lacking</a:t>
            </a:r>
            <a:r>
              <a:rPr lang="fr-CH" sz="2000" dirty="0" smtClean="0"/>
              <a:t> </a:t>
            </a:r>
            <a:r>
              <a:rPr lang="fr-CH" sz="2000" dirty="0" err="1" smtClean="0"/>
              <a:t>proportionality</a:t>
            </a:r>
            <a:r>
              <a:rPr lang="fr-CH" sz="2000" dirty="0" smtClean="0"/>
              <a:t>. For instance, </a:t>
            </a:r>
            <a:r>
              <a:rPr lang="fr-CH" sz="2000" dirty="0" err="1" smtClean="0"/>
              <a:t>it</a:t>
            </a:r>
            <a:r>
              <a:rPr lang="fr-CH" sz="2000" dirty="0" smtClean="0"/>
              <a:t> must </a:t>
            </a:r>
            <a:r>
              <a:rPr lang="fr-CH" sz="2000" dirty="0" err="1" smtClean="0"/>
              <a:t>be</a:t>
            </a:r>
            <a:r>
              <a:rPr lang="fr-CH" sz="2000" dirty="0" smtClean="0"/>
              <a:t> </a:t>
            </a:r>
            <a:r>
              <a:rPr lang="fr-CH" sz="2000" dirty="0" err="1" smtClean="0"/>
              <a:t>inapposite</a:t>
            </a:r>
            <a:r>
              <a:rPr lang="fr-CH" sz="2000" dirty="0" smtClean="0"/>
              <a:t> or excessive to </a:t>
            </a:r>
            <a:r>
              <a:rPr lang="fr-CH" sz="2000" dirty="0" err="1" smtClean="0"/>
              <a:t>achieve</a:t>
            </a:r>
            <a:r>
              <a:rPr lang="fr-CH" sz="2000" dirty="0" smtClean="0"/>
              <a:t> an </a:t>
            </a:r>
            <a:r>
              <a:rPr lang="fr-CH" sz="2000" dirty="0" err="1" smtClean="0"/>
              <a:t>otherwise</a:t>
            </a:r>
            <a:r>
              <a:rPr lang="fr-CH" sz="2000" dirty="0" smtClean="0"/>
              <a:t> </a:t>
            </a:r>
            <a:r>
              <a:rPr lang="fr-CH" sz="2000" dirty="0" err="1" smtClean="0"/>
              <a:t>legitimate</a:t>
            </a:r>
            <a:r>
              <a:rPr lang="fr-CH" sz="2000" dirty="0" smtClean="0"/>
              <a:t> objective of the State. An objective justification </a:t>
            </a:r>
            <a:r>
              <a:rPr lang="fr-CH" sz="2000" dirty="0" err="1" smtClean="0"/>
              <a:t>may</a:t>
            </a:r>
            <a:r>
              <a:rPr lang="fr-CH" sz="2000" dirty="0" smtClean="0"/>
              <a:t> </a:t>
            </a:r>
            <a:r>
              <a:rPr lang="fr-CH" sz="2000" dirty="0" err="1" smtClean="0"/>
              <a:t>justify</a:t>
            </a:r>
            <a:r>
              <a:rPr lang="fr-CH" sz="2000" dirty="0" smtClean="0"/>
              <a:t> </a:t>
            </a:r>
            <a:r>
              <a:rPr lang="fr-CH" sz="2000" dirty="0" err="1" smtClean="0"/>
              <a:t>differentiated</a:t>
            </a:r>
            <a:r>
              <a:rPr lang="fr-CH" sz="2000" dirty="0" smtClean="0"/>
              <a:t> </a:t>
            </a:r>
            <a:r>
              <a:rPr lang="fr-CH" sz="2000" dirty="0" err="1" smtClean="0"/>
              <a:t>treatments</a:t>
            </a:r>
            <a:r>
              <a:rPr lang="fr-CH" sz="2000" dirty="0" smtClean="0"/>
              <a:t> of </a:t>
            </a:r>
            <a:r>
              <a:rPr lang="fr-CH" sz="2000" dirty="0" err="1" smtClean="0"/>
              <a:t>similar</a:t>
            </a:r>
            <a:r>
              <a:rPr lang="fr-CH" sz="2000" dirty="0" smtClean="0"/>
              <a:t> cases. It </a:t>
            </a:r>
            <a:r>
              <a:rPr lang="fr-CH" sz="2000" dirty="0" err="1" smtClean="0"/>
              <a:t>would</a:t>
            </a:r>
            <a:r>
              <a:rPr lang="fr-CH" sz="2000" dirty="0" smtClean="0"/>
              <a:t> </a:t>
            </a:r>
            <a:r>
              <a:rPr lang="fr-CH" sz="2000" dirty="0" err="1" smtClean="0"/>
              <a:t>be</a:t>
            </a:r>
            <a:r>
              <a:rPr lang="fr-CH" sz="2000" dirty="0" smtClean="0"/>
              <a:t> </a:t>
            </a:r>
            <a:r>
              <a:rPr lang="fr-CH" sz="2000" dirty="0" err="1" smtClean="0"/>
              <a:t>necessary</a:t>
            </a:r>
            <a:r>
              <a:rPr lang="fr-CH" sz="2000" dirty="0" smtClean="0"/>
              <a:t> in </a:t>
            </a:r>
            <a:r>
              <a:rPr lang="fr-CH" sz="2000" dirty="0" err="1" smtClean="0"/>
              <a:t>each</a:t>
            </a:r>
            <a:r>
              <a:rPr lang="fr-CH" sz="2000" dirty="0" smtClean="0"/>
              <a:t> case, to </a:t>
            </a:r>
            <a:r>
              <a:rPr lang="fr-CH" sz="2000" dirty="0" err="1" smtClean="0"/>
              <a:t>evaluation</a:t>
            </a:r>
            <a:r>
              <a:rPr lang="fr-CH" sz="2000" dirty="0" smtClean="0"/>
              <a:t> the exact </a:t>
            </a:r>
            <a:r>
              <a:rPr lang="fr-CH" sz="2000" dirty="0" err="1" smtClean="0"/>
              <a:t>circumstances</a:t>
            </a:r>
            <a:r>
              <a:rPr lang="fr-CH" sz="2000" dirty="0" smtClean="0"/>
              <a:t> and the </a:t>
            </a:r>
            <a:r>
              <a:rPr lang="fr-CH" sz="2000" dirty="0" err="1" smtClean="0"/>
              <a:t>context</a:t>
            </a:r>
            <a:r>
              <a:rPr lang="fr-CH" sz="2000" dirty="0" smtClean="0"/>
              <a:t>. » [para 368 – p. 78]</a:t>
            </a:r>
            <a:endParaRPr lang="en-US" sz="2000" dirty="0" smtClean="0"/>
          </a:p>
        </p:txBody>
      </p:sp>
    </p:spTree>
    <p:extLst>
      <p:ext uri="{BB962C8B-B14F-4D97-AF65-F5344CB8AC3E}">
        <p14:creationId xmlns:p14="http://schemas.microsoft.com/office/powerpoint/2010/main" val="25929392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5ED5808-6F2C-425F-A900-828636155700}" type="slidenum">
              <a:rPr lang="en-US" sz="1400">
                <a:solidFill>
                  <a:schemeClr val="bg1"/>
                </a:solidFill>
              </a:rPr>
              <a:pPr eaLnBrk="1" hangingPunct="1"/>
              <a:t>84</a:t>
            </a:fld>
            <a:endParaRPr lang="en-US" sz="1400">
              <a:solidFill>
                <a:schemeClr val="bg1"/>
              </a:solidFill>
            </a:endParaRPr>
          </a:p>
        </p:txBody>
      </p:sp>
      <p:sp>
        <p:nvSpPr>
          <p:cNvPr id="87043" name="Rectangle 2"/>
          <p:cNvSpPr>
            <a:spLocks noGrp="1" noChangeArrowheads="1"/>
          </p:cNvSpPr>
          <p:nvPr>
            <p:ph type="title"/>
          </p:nvPr>
        </p:nvSpPr>
        <p:spPr/>
        <p:txBody>
          <a:bodyPr/>
          <a:lstStyle/>
          <a:p>
            <a:pPr eaLnBrk="1" hangingPunct="1"/>
            <a:r>
              <a:rPr lang="fr-CH" dirty="0" smtClean="0"/>
              <a:t>MFN </a:t>
            </a:r>
            <a:r>
              <a:rPr lang="fr-CH" dirty="0" err="1" smtClean="0"/>
              <a:t>treatment</a:t>
            </a:r>
            <a:r>
              <a:rPr lang="fr-CH" dirty="0" smtClean="0"/>
              <a:t>: 2 cases (2)</a:t>
            </a:r>
            <a:endParaRPr lang="en-US" dirty="0" smtClean="0"/>
          </a:p>
        </p:txBody>
      </p:sp>
      <p:sp>
        <p:nvSpPr>
          <p:cNvPr id="87044" name="Rectangle 3"/>
          <p:cNvSpPr>
            <a:spLocks noGrp="1" noChangeArrowheads="1"/>
          </p:cNvSpPr>
          <p:nvPr>
            <p:ph type="body" idx="1"/>
          </p:nvPr>
        </p:nvSpPr>
        <p:spPr/>
        <p:txBody>
          <a:bodyPr/>
          <a:lstStyle/>
          <a:p>
            <a:pPr eaLnBrk="1" hangingPunct="1">
              <a:lnSpc>
                <a:spcPct val="80000"/>
              </a:lnSpc>
            </a:pPr>
            <a:r>
              <a:rPr lang="fr-CH" sz="2800" dirty="0" err="1" smtClean="0">
                <a:solidFill>
                  <a:schemeClr val="tx2"/>
                </a:solidFill>
              </a:rPr>
              <a:t>Bayindir</a:t>
            </a:r>
            <a:r>
              <a:rPr lang="fr-CH" sz="2800" dirty="0" smtClean="0">
                <a:solidFill>
                  <a:schemeClr val="tx2"/>
                </a:solidFill>
              </a:rPr>
              <a:t> v. Pakistan (2009)</a:t>
            </a:r>
          </a:p>
          <a:p>
            <a:pPr eaLnBrk="1" hangingPunct="1">
              <a:lnSpc>
                <a:spcPct val="80000"/>
              </a:lnSpc>
            </a:pPr>
            <a:r>
              <a:rPr lang="fr-CH" sz="2800" dirty="0" smtClean="0"/>
              <a:t>An </a:t>
            </a:r>
            <a:r>
              <a:rPr lang="fr-CH" sz="2800" dirty="0" err="1" smtClean="0"/>
              <a:t>turkish</a:t>
            </a:r>
            <a:r>
              <a:rPr lang="fr-CH" sz="2800" dirty="0" smtClean="0"/>
              <a:t> </a:t>
            </a:r>
            <a:r>
              <a:rPr lang="fr-CH" sz="2800" dirty="0" err="1" smtClean="0"/>
              <a:t>investor</a:t>
            </a:r>
            <a:r>
              <a:rPr lang="fr-CH" sz="2800" dirty="0" smtClean="0"/>
              <a:t> claims </a:t>
            </a:r>
            <a:r>
              <a:rPr lang="fr-CH" sz="2800" dirty="0" err="1" smtClean="0"/>
              <a:t>that</a:t>
            </a:r>
            <a:r>
              <a:rPr lang="fr-CH" sz="2800" dirty="0" smtClean="0"/>
              <a:t> </a:t>
            </a:r>
            <a:r>
              <a:rPr lang="fr-CH" sz="2800" dirty="0" err="1" smtClean="0"/>
              <a:t>he</a:t>
            </a:r>
            <a:r>
              <a:rPr lang="fr-CH" sz="2800" dirty="0" smtClean="0"/>
              <a:t> has been </a:t>
            </a:r>
            <a:r>
              <a:rPr lang="fr-CH" sz="2800" dirty="0" err="1" smtClean="0"/>
              <a:t>expelled</a:t>
            </a:r>
            <a:r>
              <a:rPr lang="fr-CH" sz="2800" dirty="0" smtClean="0"/>
              <a:t> </a:t>
            </a:r>
            <a:r>
              <a:rPr lang="fr-CH" sz="2800" dirty="0" err="1" smtClean="0"/>
              <a:t>from</a:t>
            </a:r>
            <a:r>
              <a:rPr lang="fr-CH" sz="2800" dirty="0" smtClean="0"/>
              <a:t> a </a:t>
            </a:r>
            <a:r>
              <a:rPr lang="fr-CH" sz="2800" dirty="0" err="1" smtClean="0"/>
              <a:t>project</a:t>
            </a:r>
            <a:r>
              <a:rPr lang="fr-CH" sz="2800" dirty="0" smtClean="0"/>
              <a:t> on grounds of </a:t>
            </a:r>
            <a:r>
              <a:rPr lang="fr-CH" sz="2800" dirty="0" err="1" smtClean="0"/>
              <a:t>costs</a:t>
            </a:r>
            <a:r>
              <a:rPr lang="fr-CH" sz="2800" dirty="0" smtClean="0"/>
              <a:t> and </a:t>
            </a:r>
            <a:r>
              <a:rPr lang="fr-CH" sz="2800" dirty="0" err="1" smtClean="0"/>
              <a:t>favoritism</a:t>
            </a:r>
            <a:r>
              <a:rPr lang="fr-CH" sz="2800" dirty="0" smtClean="0"/>
              <a:t> for </a:t>
            </a:r>
            <a:r>
              <a:rPr lang="fr-CH" sz="2800" dirty="0" err="1" smtClean="0"/>
              <a:t>other</a:t>
            </a:r>
            <a:r>
              <a:rPr lang="fr-CH" sz="2800" dirty="0" smtClean="0"/>
              <a:t> </a:t>
            </a:r>
            <a:r>
              <a:rPr lang="fr-CH" sz="2800" dirty="0" err="1" smtClean="0"/>
              <a:t>contractors</a:t>
            </a:r>
            <a:r>
              <a:rPr lang="fr-CH" sz="2800" dirty="0" smtClean="0"/>
              <a:t> (national and </a:t>
            </a:r>
            <a:r>
              <a:rPr lang="fr-CH" sz="2800" dirty="0" err="1" smtClean="0"/>
              <a:t>foreign</a:t>
            </a:r>
            <a:r>
              <a:rPr lang="fr-CH" sz="2800" dirty="0" smtClean="0"/>
              <a:t>).</a:t>
            </a:r>
          </a:p>
          <a:p>
            <a:pPr eaLnBrk="1" hangingPunct="1">
              <a:lnSpc>
                <a:spcPct val="80000"/>
              </a:lnSpc>
            </a:pPr>
            <a:r>
              <a:rPr lang="fr-CH" sz="2800" dirty="0" smtClean="0"/>
              <a:t>The tribunal </a:t>
            </a:r>
            <a:r>
              <a:rPr lang="fr-CH" sz="2800" dirty="0" err="1" smtClean="0"/>
              <a:t>establishes</a:t>
            </a:r>
            <a:r>
              <a:rPr lang="fr-CH" sz="2800" dirty="0" smtClean="0"/>
              <a:t> </a:t>
            </a:r>
            <a:r>
              <a:rPr lang="fr-CH" sz="2800" dirty="0" err="1" smtClean="0"/>
              <a:t>that</a:t>
            </a:r>
            <a:r>
              <a:rPr lang="fr-CH" sz="2800" dirty="0" smtClean="0"/>
              <a:t> the </a:t>
            </a:r>
            <a:r>
              <a:rPr lang="fr-CH" sz="2800" dirty="0" err="1" smtClean="0"/>
              <a:t>similarity</a:t>
            </a:r>
            <a:r>
              <a:rPr lang="fr-CH" sz="2800" dirty="0" smtClean="0"/>
              <a:t> (of </a:t>
            </a:r>
            <a:r>
              <a:rPr lang="fr-CH" sz="2800" dirty="0" err="1" smtClean="0"/>
              <a:t>circumstances</a:t>
            </a:r>
            <a:r>
              <a:rPr lang="fr-CH" sz="2800" dirty="0" smtClean="0"/>
              <a:t>) must </a:t>
            </a:r>
            <a:r>
              <a:rPr lang="fr-CH" sz="2800" dirty="0" err="1" smtClean="0"/>
              <a:t>be</a:t>
            </a:r>
            <a:r>
              <a:rPr lang="fr-CH" sz="2800" dirty="0" smtClean="0"/>
              <a:t> </a:t>
            </a:r>
            <a:r>
              <a:rPr lang="fr-CH" sz="2800" dirty="0" err="1" smtClean="0"/>
              <a:t>examined</a:t>
            </a:r>
            <a:r>
              <a:rPr lang="fr-CH" sz="2800" dirty="0" smtClean="0"/>
              <a:t> as far as the </a:t>
            </a:r>
            <a:r>
              <a:rPr lang="fr-CH" sz="2800" dirty="0" err="1" smtClean="0"/>
              <a:t>contractual</a:t>
            </a:r>
            <a:r>
              <a:rPr lang="fr-CH" sz="2800" dirty="0" smtClean="0"/>
              <a:t> </a:t>
            </a:r>
            <a:r>
              <a:rPr lang="fr-CH" sz="2800" dirty="0" err="1" smtClean="0"/>
              <a:t>terms</a:t>
            </a:r>
            <a:r>
              <a:rPr lang="fr-CH" sz="2800" dirty="0" smtClean="0"/>
              <a:t> and conditions are </a:t>
            </a:r>
            <a:r>
              <a:rPr lang="fr-CH" sz="2800" dirty="0" err="1" smtClean="0"/>
              <a:t>concerned</a:t>
            </a:r>
            <a:endParaRPr lang="fr-CH" sz="2800" dirty="0" smtClean="0"/>
          </a:p>
          <a:p>
            <a:pPr eaLnBrk="1" hangingPunct="1">
              <a:lnSpc>
                <a:spcPct val="80000"/>
              </a:lnSpc>
            </a:pPr>
            <a:r>
              <a:rPr lang="fr-CH" sz="2800" dirty="0" err="1" smtClean="0"/>
              <a:t>Lack</a:t>
            </a:r>
            <a:r>
              <a:rPr lang="fr-CH" sz="2800" dirty="0" smtClean="0"/>
              <a:t> of </a:t>
            </a:r>
            <a:r>
              <a:rPr lang="fr-CH" sz="2800" dirty="0" err="1" smtClean="0"/>
              <a:t>evidence</a:t>
            </a:r>
            <a:r>
              <a:rPr lang="fr-CH" sz="2800" dirty="0" smtClean="0"/>
              <a:t> of a discrimination. The claim </a:t>
            </a:r>
            <a:r>
              <a:rPr lang="fr-CH" sz="2800" dirty="0" err="1" smtClean="0"/>
              <a:t>is</a:t>
            </a:r>
            <a:r>
              <a:rPr lang="fr-CH" sz="2800" dirty="0" smtClean="0"/>
              <a:t> not </a:t>
            </a:r>
            <a:r>
              <a:rPr lang="fr-CH" sz="2800" dirty="0" err="1" smtClean="0"/>
              <a:t>sustained</a:t>
            </a:r>
            <a:r>
              <a:rPr lang="fr-CH" sz="2800" dirty="0" smtClean="0"/>
              <a:t>.</a:t>
            </a:r>
            <a:endParaRPr lang="en-US" sz="2800" dirty="0" smtClean="0"/>
          </a:p>
        </p:txBody>
      </p:sp>
    </p:spTree>
    <p:extLst>
      <p:ext uri="{BB962C8B-B14F-4D97-AF65-F5344CB8AC3E}">
        <p14:creationId xmlns:p14="http://schemas.microsoft.com/office/powerpoint/2010/main" val="28425165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98220A-F13C-4BDB-BA3B-00476F2F29CE}" type="slidenum">
              <a:rPr lang="en-US" sz="1400">
                <a:solidFill>
                  <a:schemeClr val="bg1"/>
                </a:solidFill>
              </a:rPr>
              <a:pPr eaLnBrk="1" hangingPunct="1"/>
              <a:t>85</a:t>
            </a:fld>
            <a:endParaRPr lang="en-US" sz="1400">
              <a:solidFill>
                <a:schemeClr val="bg1"/>
              </a:solidFill>
            </a:endParaRPr>
          </a:p>
        </p:txBody>
      </p:sp>
      <p:sp>
        <p:nvSpPr>
          <p:cNvPr id="88067" name="Rectangle 2"/>
          <p:cNvSpPr>
            <a:spLocks noGrp="1" noChangeArrowheads="1"/>
          </p:cNvSpPr>
          <p:nvPr>
            <p:ph type="title"/>
          </p:nvPr>
        </p:nvSpPr>
        <p:spPr/>
        <p:txBody>
          <a:bodyPr>
            <a:normAutofit fontScale="90000"/>
          </a:bodyPr>
          <a:lstStyle/>
          <a:p>
            <a:pPr eaLnBrk="1" hangingPunct="1"/>
            <a:r>
              <a:rPr lang="fr-CH" sz="4000" dirty="0" smtClean="0"/>
              <a:t>MFN </a:t>
            </a:r>
            <a:r>
              <a:rPr lang="fr-CH" sz="4000" dirty="0" err="1" smtClean="0"/>
              <a:t>treatment</a:t>
            </a:r>
            <a:r>
              <a:rPr lang="fr-CH" sz="4000" dirty="0" smtClean="0"/>
              <a:t> to </a:t>
            </a:r>
            <a:r>
              <a:rPr lang="fr-CH" sz="4000" dirty="0" err="1" smtClean="0"/>
              <a:t>attract</a:t>
            </a:r>
            <a:r>
              <a:rPr lang="fr-CH" sz="4000" dirty="0" smtClean="0"/>
              <a:t> </a:t>
            </a:r>
            <a:r>
              <a:rPr lang="fr-CH" sz="4000" dirty="0" err="1" smtClean="0"/>
              <a:t>from</a:t>
            </a:r>
            <a:r>
              <a:rPr lang="fr-CH" sz="4000" dirty="0" smtClean="0"/>
              <a:t> </a:t>
            </a:r>
            <a:r>
              <a:rPr lang="fr-CH" sz="4000" dirty="0" err="1" smtClean="0"/>
              <a:t>another</a:t>
            </a:r>
            <a:r>
              <a:rPr lang="fr-CH" sz="4000" dirty="0" smtClean="0"/>
              <a:t> </a:t>
            </a:r>
            <a:r>
              <a:rPr lang="fr-CH" sz="4000" dirty="0" err="1" smtClean="0"/>
              <a:t>treaty</a:t>
            </a:r>
            <a:endParaRPr lang="en-US" sz="4000" dirty="0" smtClean="0"/>
          </a:p>
        </p:txBody>
      </p:sp>
      <p:sp>
        <p:nvSpPr>
          <p:cNvPr id="88068" name="Rectangle 3"/>
          <p:cNvSpPr>
            <a:spLocks noGrp="1" noChangeArrowheads="1"/>
          </p:cNvSpPr>
          <p:nvPr>
            <p:ph type="body" idx="1"/>
          </p:nvPr>
        </p:nvSpPr>
        <p:spPr/>
        <p:txBody>
          <a:bodyPr/>
          <a:lstStyle/>
          <a:p>
            <a:pPr eaLnBrk="1" hangingPunct="1"/>
            <a:r>
              <a:rPr lang="fr-CH" dirty="0" err="1" smtClean="0"/>
              <a:t>Unclear</a:t>
            </a:r>
            <a:r>
              <a:rPr lang="fr-CH" dirty="0" smtClean="0"/>
              <a:t> « jurisprudence ». </a:t>
            </a:r>
          </a:p>
          <a:p>
            <a:pPr eaLnBrk="1" hangingPunct="1"/>
            <a:r>
              <a:rPr lang="fr-CH" dirty="0" err="1" smtClean="0"/>
              <a:t>Wording</a:t>
            </a:r>
            <a:r>
              <a:rPr lang="fr-CH" dirty="0" smtClean="0"/>
              <a:t> of the basic </a:t>
            </a:r>
            <a:r>
              <a:rPr lang="fr-CH" dirty="0" err="1" smtClean="0"/>
              <a:t>treaty</a:t>
            </a:r>
            <a:r>
              <a:rPr lang="fr-CH" dirty="0" smtClean="0"/>
              <a:t>: </a:t>
            </a:r>
            <a:r>
              <a:rPr lang="fr-CH" dirty="0" err="1" smtClean="0"/>
              <a:t>generally</a:t>
            </a:r>
            <a:r>
              <a:rPr lang="fr-CH" dirty="0" smtClean="0"/>
              <a:t> vague. In all </a:t>
            </a:r>
            <a:r>
              <a:rPr lang="fr-CH" dirty="0" err="1" smtClean="0"/>
              <a:t>matters</a:t>
            </a:r>
            <a:r>
              <a:rPr lang="fr-CH" dirty="0" smtClean="0"/>
              <a:t>…</a:t>
            </a:r>
          </a:p>
          <a:p>
            <a:pPr eaLnBrk="1" hangingPunct="1"/>
            <a:r>
              <a:rPr lang="fr-CH" dirty="0" smtClean="0"/>
              <a:t> Objectives of </a:t>
            </a:r>
            <a:r>
              <a:rPr lang="fr-CH" dirty="0" err="1" smtClean="0"/>
              <a:t>investment</a:t>
            </a:r>
            <a:r>
              <a:rPr lang="fr-CH" dirty="0" smtClean="0"/>
              <a:t> </a:t>
            </a:r>
            <a:r>
              <a:rPr lang="fr-CH" dirty="0" err="1" smtClean="0"/>
              <a:t>treaties</a:t>
            </a:r>
            <a:endParaRPr lang="fr-CH" dirty="0" smtClean="0"/>
          </a:p>
          <a:p>
            <a:pPr eaLnBrk="1" hangingPunct="1"/>
            <a:r>
              <a:rPr lang="fr-CH" dirty="0" smtClean="0"/>
              <a:t> Intention of the Parties</a:t>
            </a:r>
          </a:p>
          <a:p>
            <a:pPr eaLnBrk="1" hangingPunct="1"/>
            <a:r>
              <a:rPr lang="fr-CH" dirty="0" err="1" smtClean="0"/>
              <a:t>Investment</a:t>
            </a:r>
            <a:r>
              <a:rPr lang="fr-CH" dirty="0" smtClean="0"/>
              <a:t>/Trade. In Trade MFN </a:t>
            </a:r>
            <a:r>
              <a:rPr lang="fr-CH" dirty="0" err="1" smtClean="0"/>
              <a:t>is</a:t>
            </a:r>
            <a:r>
              <a:rPr lang="fr-CH" dirty="0" smtClean="0"/>
              <a:t> key, in </a:t>
            </a:r>
            <a:r>
              <a:rPr lang="fr-CH" dirty="0" err="1" smtClean="0"/>
              <a:t>Investment</a:t>
            </a:r>
            <a:r>
              <a:rPr lang="fr-CH" dirty="0" smtClean="0"/>
              <a:t> NT </a:t>
            </a:r>
            <a:r>
              <a:rPr lang="fr-CH" dirty="0" err="1" smtClean="0"/>
              <a:t>is</a:t>
            </a:r>
            <a:r>
              <a:rPr lang="fr-CH" dirty="0" smtClean="0"/>
              <a:t> key. </a:t>
            </a:r>
            <a:r>
              <a:rPr lang="fr-CH" dirty="0" err="1" smtClean="0"/>
              <a:t>Behind</a:t>
            </a:r>
            <a:r>
              <a:rPr lang="fr-CH" dirty="0" smtClean="0"/>
              <a:t> the border..</a:t>
            </a:r>
            <a:endParaRPr lang="en-US" dirty="0" smtClean="0"/>
          </a:p>
        </p:txBody>
      </p:sp>
    </p:spTree>
    <p:extLst>
      <p:ext uri="{BB962C8B-B14F-4D97-AF65-F5344CB8AC3E}">
        <p14:creationId xmlns:p14="http://schemas.microsoft.com/office/powerpoint/2010/main" val="33054505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835F3D-0CF4-48E3-9385-CE51C5CF3786}" type="slidenum">
              <a:rPr lang="en-US" sz="1400">
                <a:solidFill>
                  <a:schemeClr val="bg1"/>
                </a:solidFill>
              </a:rPr>
              <a:pPr eaLnBrk="1" hangingPunct="1"/>
              <a:t>86</a:t>
            </a:fld>
            <a:endParaRPr lang="en-US" sz="1400">
              <a:solidFill>
                <a:schemeClr val="bg1"/>
              </a:solidFill>
            </a:endParaRPr>
          </a:p>
        </p:txBody>
      </p:sp>
      <p:sp>
        <p:nvSpPr>
          <p:cNvPr id="3"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9F1EDA25-2866-42BE-8719-0DFABD7AF062}" type="slidenum">
              <a:rPr lang="en-US" sz="1000">
                <a:effectLst>
                  <a:outerShdw blurRad="38100" dist="38100" dir="2700000" algn="tl">
                    <a:srgbClr val="000000"/>
                  </a:outerShdw>
                </a:effectLst>
                <a:latin typeface="Verdana" pitchFamily="34" charset="0"/>
              </a:rPr>
              <a:pPr algn="r">
                <a:defRPr/>
              </a:pPr>
              <a:t>86</a:t>
            </a:fld>
            <a:endParaRPr lang="en-US" sz="1000">
              <a:effectLst>
                <a:outerShdw blurRad="38100" dist="38100" dir="2700000" algn="tl">
                  <a:srgbClr val="000000"/>
                </a:outerShdw>
              </a:effectLst>
              <a:latin typeface="Verdana" pitchFamily="34" charset="0"/>
            </a:endParaRPr>
          </a:p>
        </p:txBody>
      </p:sp>
      <p:graphicFrame>
        <p:nvGraphicFramePr>
          <p:cNvPr id="23583" name="Group 31"/>
          <p:cNvGraphicFramePr>
            <a:graphicFrameLocks noGrp="1"/>
          </p:cNvGraphicFramePr>
          <p:nvPr>
            <p:ph idx="4294967295"/>
          </p:nvPr>
        </p:nvGraphicFramePr>
        <p:xfrm>
          <a:off x="381000" y="381000"/>
          <a:ext cx="8229600" cy="5811839"/>
        </p:xfrm>
        <a:graphic>
          <a:graphicData uri="http://schemas.openxmlformats.org/drawingml/2006/table">
            <a:tbl>
              <a:tblPr/>
              <a:tblGrid>
                <a:gridCol w="4114800"/>
                <a:gridCol w="4114800"/>
              </a:tblGrid>
              <a:tr h="496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rPr>
                        <a:t>EFFECT SOUGHT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rPr>
                        <a:t>CASES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119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Override a procedural prerequisite for the submission of a claim to arbitration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Maffezini v Spain, Siemens, Gas Natural, Suez, National Grid, Wintershall v Argentina.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19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Alter the jurisdictional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Plama v Bulgary, Salini v Jordan, Telenor Mobile v Hungary, RosInvestCo v Russia, Berschader v Russia.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Benefit from “broader” or additional substantive content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AAPL v Sri Lanka, ADF v United States, Bayindir v Pakistan, MTD Equity v Chile.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4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Alter the BIT’s time dimension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Tecmed v Mexico, MCI v Ecuador.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Override a general emergency exception clause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CMS v Argentina.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Change the standard of compensation for expropriation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CME v Czech Republic.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8563915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B3C89B9-55E8-4A00-B088-B817425C1877}" type="slidenum">
              <a:rPr lang="en-US" sz="1400">
                <a:solidFill>
                  <a:schemeClr val="bg1"/>
                </a:solidFill>
              </a:rPr>
              <a:pPr eaLnBrk="1" hangingPunct="1"/>
              <a:t>87</a:t>
            </a:fld>
            <a:endParaRPr lang="en-US" sz="1400">
              <a:solidFill>
                <a:schemeClr val="bg1"/>
              </a:solidFill>
            </a:endParaRPr>
          </a:p>
        </p:txBody>
      </p:sp>
      <p:sp>
        <p:nvSpPr>
          <p:cNvPr id="3"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DDD4E5C1-E939-4F31-980B-A56FE58B7C5C}" type="slidenum">
              <a:rPr lang="en-US" sz="1000">
                <a:effectLst>
                  <a:outerShdw blurRad="38100" dist="38100" dir="2700000" algn="tl">
                    <a:srgbClr val="000000"/>
                  </a:outerShdw>
                </a:effectLst>
                <a:latin typeface="Verdana" pitchFamily="34" charset="0"/>
              </a:rPr>
              <a:pPr algn="r">
                <a:defRPr/>
              </a:pPr>
              <a:t>87</a:t>
            </a:fld>
            <a:endParaRPr lang="en-US" sz="1000">
              <a:effectLst>
                <a:outerShdw blurRad="38100" dist="38100" dir="2700000" algn="tl">
                  <a:srgbClr val="000000"/>
                </a:outerShdw>
              </a:effectLst>
              <a:latin typeface="Verdana" pitchFamily="34" charset="0"/>
            </a:endParaRPr>
          </a:p>
        </p:txBody>
      </p:sp>
      <p:graphicFrame>
        <p:nvGraphicFramePr>
          <p:cNvPr id="24605" name="Group 29"/>
          <p:cNvGraphicFramePr>
            <a:graphicFrameLocks noGrp="1"/>
          </p:cNvGraphicFramePr>
          <p:nvPr>
            <p:ph idx="4294967295"/>
          </p:nvPr>
        </p:nvGraphicFramePr>
        <p:xfrm>
          <a:off x="381000" y="457200"/>
          <a:ext cx="8229600" cy="5854701"/>
        </p:xfrm>
        <a:graphic>
          <a:graphicData uri="http://schemas.openxmlformats.org/drawingml/2006/table">
            <a:tbl>
              <a:tblPr/>
              <a:tblGrid>
                <a:gridCol w="4114800"/>
                <a:gridCol w="4114800"/>
              </a:tblGrid>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rPr>
                        <a:t>EFFECT SOUGHT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rPr>
                        <a:t>RESULT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solidFill>
                  </a:tcPr>
                </a:tc>
              </a:tr>
              <a:tr h="1101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Override a procedural prerequisite for the submission of a claim to arbitration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Mostly allowed (except for Wintershall v Argentina)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101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Alter the jurisdictional threshold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Mostly denied (except for RosInvestCo v Russia)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Benefit from additional substantive content.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Allowed when the effect is “additive”. Denied when the third benefit is hypothetical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Alter the BIT’s time dimension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Denied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77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Override a general emergency exception clause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Denied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77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Change the standard of compensation for expropriation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rPr>
                        <a:t>Allowed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0738120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2711B1-CA8E-4CD3-B9E2-3D53EFDAAC6B}" type="slidenum">
              <a:rPr lang="en-US" sz="1400">
                <a:solidFill>
                  <a:schemeClr val="bg1"/>
                </a:solidFill>
              </a:rPr>
              <a:pPr eaLnBrk="1" hangingPunct="1"/>
              <a:t>88</a:t>
            </a:fld>
            <a:endParaRPr lang="en-US" sz="1400">
              <a:solidFill>
                <a:schemeClr val="bg1"/>
              </a:solidFill>
            </a:endParaRPr>
          </a:p>
        </p:txBody>
      </p:sp>
      <p:sp>
        <p:nvSpPr>
          <p:cNvPr id="4" name="Slide Number Placeholder 5"/>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E3B170BF-575C-4BF7-AEFA-85E6E00A4D0F}" type="slidenum">
              <a:rPr lang="en-US" sz="1000">
                <a:effectLst>
                  <a:outerShdw blurRad="38100" dist="38100" dir="2700000" algn="tl">
                    <a:srgbClr val="000000"/>
                  </a:outerShdw>
                </a:effectLst>
                <a:latin typeface="Verdana" pitchFamily="34" charset="0"/>
              </a:rPr>
              <a:pPr algn="r">
                <a:defRPr/>
              </a:pPr>
              <a:t>88</a:t>
            </a:fld>
            <a:endParaRPr lang="en-US" sz="1000">
              <a:effectLst>
                <a:outerShdw blurRad="38100" dist="38100" dir="2700000" algn="tl">
                  <a:srgbClr val="000000"/>
                </a:outerShdw>
              </a:effectLst>
              <a:latin typeface="Verdana" pitchFamily="34" charset="0"/>
            </a:endParaRPr>
          </a:p>
        </p:txBody>
      </p:sp>
      <p:sp>
        <p:nvSpPr>
          <p:cNvPr id="80898" name="Rectangle 2"/>
          <p:cNvSpPr>
            <a:spLocks noGrp="1" noChangeArrowheads="1"/>
          </p:cNvSpPr>
          <p:nvPr>
            <p:ph type="title" idx="4294967295"/>
          </p:nvPr>
        </p:nvSpPr>
        <p:spPr/>
        <p:txBody>
          <a:bodyPr anchorCtr="1">
            <a:normAutofit fontScale="90000"/>
          </a:bodyPr>
          <a:lstStyle/>
          <a:p>
            <a:pPr eaLnBrk="1" hangingPunct="1">
              <a:defRPr/>
            </a:pPr>
            <a:r>
              <a:rPr lang="en-US" sz="4000" dirty="0" smtClean="0">
                <a:effectLst>
                  <a:outerShdw blurRad="38100" dist="38100" dir="2700000" algn="tl">
                    <a:srgbClr val="C0C0C0"/>
                  </a:outerShdw>
                </a:effectLst>
              </a:rPr>
              <a:t>What can Countries do?</a:t>
            </a:r>
            <a:br>
              <a:rPr lang="en-US" sz="4000" dirty="0" smtClean="0">
                <a:effectLst>
                  <a:outerShdw blurRad="38100" dist="38100" dir="2700000" algn="tl">
                    <a:srgbClr val="C0C0C0"/>
                  </a:outerShdw>
                </a:effectLst>
              </a:rPr>
            </a:br>
            <a:r>
              <a:rPr lang="en-US" sz="4000" dirty="0" smtClean="0">
                <a:effectLst>
                  <a:outerShdw blurRad="38100" dist="38100" dir="2700000" algn="tl">
                    <a:srgbClr val="C0C0C0"/>
                  </a:outerShdw>
                </a:effectLst>
              </a:rPr>
              <a:t>Assessment and policy options</a:t>
            </a:r>
          </a:p>
        </p:txBody>
      </p:sp>
      <p:sp>
        <p:nvSpPr>
          <p:cNvPr id="80899" name="Rectangle 3"/>
          <p:cNvSpPr>
            <a:spLocks noGrp="1" noChangeArrowheads="1"/>
          </p:cNvSpPr>
          <p:nvPr>
            <p:ph type="body" idx="4294967295"/>
          </p:nvPr>
        </p:nvSpPr>
        <p:spPr/>
        <p:txBody>
          <a:bodyPr/>
          <a:lstStyle/>
          <a:p>
            <a:pPr marL="990600" lvl="1" indent="-533400" eaLnBrk="1" hangingPunct="1">
              <a:buFontTx/>
              <a:buAutoNum type="arabicPeriod"/>
              <a:defRPr/>
            </a:pPr>
            <a:r>
              <a:rPr lang="en-US" smtClean="0">
                <a:effectLst>
                  <a:outerShdw blurRad="38100" dist="38100" dir="2700000" algn="tl">
                    <a:srgbClr val="C0C0C0"/>
                  </a:outerShdw>
                </a:effectLst>
              </a:rPr>
              <a:t>Wide and Unconditional MFN Clause</a:t>
            </a:r>
          </a:p>
          <a:p>
            <a:pPr marL="990600" lvl="1" indent="-533400" eaLnBrk="1" hangingPunct="1">
              <a:buFontTx/>
              <a:buAutoNum type="arabicPeriod"/>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Application to pre-establishment</a:t>
            </a:r>
          </a:p>
          <a:p>
            <a:pPr marL="1371600" lvl="2" indent="-457200" eaLnBrk="1" hangingPunct="1">
              <a:buClr>
                <a:schemeClr val="tx1"/>
              </a:buClr>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Application to MFN to post-entry MFN</a:t>
            </a:r>
          </a:p>
          <a:p>
            <a:pPr marL="1371600" lvl="2" indent="-457200" eaLnBrk="1" hangingPunct="1">
              <a:buClr>
                <a:schemeClr val="tx1"/>
              </a:buClr>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Qualifiers such as “like circumstances” </a:t>
            </a:r>
          </a:p>
          <a:p>
            <a:pPr marL="1371600" lvl="2" indent="-457200" eaLnBrk="1" hangingPunct="1">
              <a:buClr>
                <a:schemeClr val="tx1"/>
              </a:buClr>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Systemic exceptions: REIO, taxation</a:t>
            </a:r>
          </a:p>
          <a:p>
            <a:pPr marL="1371600" lvl="2" indent="-457200" eaLnBrk="1" hangingPunct="1">
              <a:buClr>
                <a:schemeClr val="tx1"/>
              </a:buClr>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Country / Sector specific exceptions</a:t>
            </a:r>
          </a:p>
          <a:p>
            <a:pPr marL="1371600" lvl="2" indent="-457200" eaLnBrk="1" hangingPunct="1">
              <a:buClr>
                <a:schemeClr val="tx1"/>
              </a:buClr>
              <a:defRPr/>
            </a:pPr>
            <a:endParaRPr lang="en-US" sz="900" smtClean="0">
              <a:effectLst>
                <a:outerShdw blurRad="38100" dist="38100" dir="2700000" algn="tl">
                  <a:srgbClr val="C0C0C0"/>
                </a:outerShdw>
              </a:effectLst>
            </a:endParaRPr>
          </a:p>
          <a:p>
            <a:pPr marL="1371600" lvl="2" indent="-457200" eaLnBrk="1" hangingPunct="1">
              <a:buClr>
                <a:schemeClr val="tx1"/>
              </a:buClr>
              <a:defRPr/>
            </a:pPr>
            <a:r>
              <a:rPr lang="en-US" smtClean="0">
                <a:effectLst>
                  <a:outerShdw blurRad="38100" dist="38100" dir="2700000" algn="tl">
                    <a:srgbClr val="C0C0C0"/>
                  </a:outerShdw>
                </a:effectLst>
              </a:rPr>
              <a:t>Exceptions for past or future treaties</a:t>
            </a:r>
          </a:p>
        </p:txBody>
      </p:sp>
    </p:spTree>
    <p:extLst>
      <p:ext uri="{BB962C8B-B14F-4D97-AF65-F5344CB8AC3E}">
        <p14:creationId xmlns:p14="http://schemas.microsoft.com/office/powerpoint/2010/main" val="17240815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2FB528-9C78-4871-8192-10741AB7B151}" type="slidenum">
              <a:rPr lang="en-US" sz="1400">
                <a:solidFill>
                  <a:schemeClr val="bg1"/>
                </a:solidFill>
              </a:rPr>
              <a:pPr eaLnBrk="1" hangingPunct="1"/>
              <a:t>89</a:t>
            </a:fld>
            <a:endParaRPr lang="en-US" sz="1400">
              <a:solidFill>
                <a:schemeClr val="bg1"/>
              </a:solidFill>
            </a:endParaRPr>
          </a:p>
        </p:txBody>
      </p:sp>
      <p:sp>
        <p:nvSpPr>
          <p:cNvPr id="65538" name="Rectangle 2"/>
          <p:cNvSpPr>
            <a:spLocks noGrp="1" noChangeArrowheads="1"/>
          </p:cNvSpPr>
          <p:nvPr>
            <p:ph type="title" idx="4294967295"/>
          </p:nvPr>
        </p:nvSpPr>
        <p:spPr>
          <a:xfrm>
            <a:off x="395288" y="549275"/>
            <a:ext cx="8229600" cy="1139825"/>
          </a:xfrm>
        </p:spPr>
        <p:txBody>
          <a:bodyPr anchorCtr="1">
            <a:normAutofit fontScale="90000"/>
          </a:bodyPr>
          <a:lstStyle/>
          <a:p>
            <a:pPr eaLnBrk="1" hangingPunct="1">
              <a:defRPr/>
            </a:pPr>
            <a:r>
              <a:rPr lang="en-US" sz="4000" dirty="0" smtClean="0">
                <a:effectLst>
                  <a:outerShdw blurRad="38100" dist="38100" dir="2700000" algn="tl">
                    <a:srgbClr val="C0C0C0"/>
                  </a:outerShdw>
                </a:effectLst>
              </a:rPr>
              <a:t>What can Countries do?</a:t>
            </a:r>
            <a:br>
              <a:rPr lang="en-US" sz="4000" dirty="0" smtClean="0">
                <a:effectLst>
                  <a:outerShdw blurRad="38100" dist="38100" dir="2700000" algn="tl">
                    <a:srgbClr val="C0C0C0"/>
                  </a:outerShdw>
                </a:effectLst>
              </a:rPr>
            </a:br>
            <a:r>
              <a:rPr lang="en-US" sz="4000" dirty="0" smtClean="0">
                <a:effectLst>
                  <a:outerShdw blurRad="38100" dist="38100" dir="2700000" algn="tl">
                    <a:srgbClr val="C0C0C0"/>
                  </a:outerShdw>
                </a:effectLst>
              </a:rPr>
              <a:t>Assessment and policy options (</a:t>
            </a:r>
            <a:r>
              <a:rPr lang="en-US" sz="4000" dirty="0" err="1" smtClean="0">
                <a:effectLst>
                  <a:outerShdw blurRad="38100" dist="38100" dir="2700000" algn="tl">
                    <a:srgbClr val="C0C0C0"/>
                  </a:outerShdw>
                </a:effectLst>
              </a:rPr>
              <a:t>Cont</a:t>
            </a:r>
            <a:r>
              <a:rPr lang="en-US" sz="4000" dirty="0" smtClean="0">
                <a:effectLst>
                  <a:outerShdw blurRad="38100" dist="38100" dir="2700000" algn="tl">
                    <a:srgbClr val="C0C0C0"/>
                  </a:outerShdw>
                </a:effectLst>
              </a:rPr>
              <a:t>)</a:t>
            </a:r>
          </a:p>
        </p:txBody>
      </p:sp>
      <p:sp>
        <p:nvSpPr>
          <p:cNvPr id="92164" name="Rectangle 3"/>
          <p:cNvSpPr>
            <a:spLocks noGrp="1" noChangeArrowheads="1"/>
          </p:cNvSpPr>
          <p:nvPr>
            <p:ph type="body" idx="4294967295"/>
          </p:nvPr>
        </p:nvSpPr>
        <p:spPr>
          <a:xfrm>
            <a:off x="468313" y="2708275"/>
            <a:ext cx="8229600" cy="3925888"/>
          </a:xfrm>
        </p:spPr>
        <p:txBody>
          <a:bodyPr/>
          <a:lstStyle/>
          <a:p>
            <a:pPr marL="609600" indent="-609600" eaLnBrk="1" hangingPunct="1">
              <a:buFontTx/>
              <a:buNone/>
            </a:pPr>
            <a:r>
              <a:rPr lang="en-US" dirty="0" smtClean="0"/>
              <a:t>2. Clarifying the Scope of MFN – Narrowing its application</a:t>
            </a:r>
          </a:p>
          <a:p>
            <a:pPr marL="609600" indent="-609600" eaLnBrk="1" hangingPunct="1">
              <a:buFontTx/>
              <a:buNone/>
            </a:pPr>
            <a:endParaRPr lang="en-US" sz="1200" dirty="0" smtClean="0"/>
          </a:p>
          <a:p>
            <a:pPr marL="990600" lvl="1" indent="-533400" eaLnBrk="1" hangingPunct="1"/>
            <a:r>
              <a:rPr lang="en-US" dirty="0" smtClean="0"/>
              <a:t>Details regarding the meaning of treatment: phases, activities, investment activities,…</a:t>
            </a:r>
          </a:p>
          <a:p>
            <a:pPr marL="990600" lvl="1" indent="-533400" eaLnBrk="1" hangingPunct="1"/>
            <a:endParaRPr lang="en-US" sz="1200" dirty="0" smtClean="0"/>
          </a:p>
          <a:p>
            <a:pPr marL="990600" lvl="1" indent="-533400" eaLnBrk="1" hangingPunct="1"/>
            <a:r>
              <a:rPr lang="en-US" dirty="0" smtClean="0"/>
              <a:t>Specifically ruling out treaty shopping: the “</a:t>
            </a:r>
            <a:r>
              <a:rPr lang="en-US" dirty="0" err="1" smtClean="0"/>
              <a:t>Maffezini</a:t>
            </a:r>
            <a:r>
              <a:rPr lang="en-US" dirty="0" smtClean="0"/>
              <a:t> footnote”.</a:t>
            </a:r>
          </a:p>
        </p:txBody>
      </p:sp>
    </p:spTree>
    <p:extLst>
      <p:ext uri="{BB962C8B-B14F-4D97-AF65-F5344CB8AC3E}">
        <p14:creationId xmlns:p14="http://schemas.microsoft.com/office/powerpoint/2010/main" val="293719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934E62-8458-4890-A972-56D925BBFAFF}" type="slidenum">
              <a:rPr lang="en-US" sz="1400">
                <a:solidFill>
                  <a:schemeClr val="bg1"/>
                </a:solidFill>
              </a:rPr>
              <a:pPr eaLnBrk="1" hangingPunct="1"/>
              <a:t>9</a:t>
            </a:fld>
            <a:endParaRPr lang="en-US" sz="1400">
              <a:solidFill>
                <a:schemeClr val="bg1"/>
              </a:solidFill>
            </a:endParaRPr>
          </a:p>
        </p:txBody>
      </p:sp>
      <p:sp>
        <p:nvSpPr>
          <p:cNvPr id="9219" name="Rectangle 2"/>
          <p:cNvSpPr>
            <a:spLocks noGrp="1" noChangeArrowheads="1"/>
          </p:cNvSpPr>
          <p:nvPr>
            <p:ph type="title"/>
          </p:nvPr>
        </p:nvSpPr>
        <p:spPr>
          <a:xfrm>
            <a:off x="0" y="908050"/>
            <a:ext cx="9144000" cy="414338"/>
          </a:xfrm>
        </p:spPr>
        <p:txBody>
          <a:bodyPr>
            <a:normAutofit fontScale="90000"/>
          </a:bodyPr>
          <a:lstStyle/>
          <a:p>
            <a:pPr eaLnBrk="1" hangingPunct="1"/>
            <a:r>
              <a:rPr lang="en-US" b="1" dirty="0" smtClean="0"/>
              <a:t>DEFINITION OF INVESTMENT</a:t>
            </a:r>
          </a:p>
        </p:txBody>
      </p:sp>
      <p:sp>
        <p:nvSpPr>
          <p:cNvPr id="9220" name="Rectangle 3"/>
          <p:cNvSpPr>
            <a:spLocks noGrp="1" noChangeArrowheads="1"/>
          </p:cNvSpPr>
          <p:nvPr>
            <p:ph type="body" idx="1"/>
          </p:nvPr>
        </p:nvSpPr>
        <p:spPr>
          <a:xfrm>
            <a:off x="684213" y="1773238"/>
            <a:ext cx="7799387" cy="5503862"/>
          </a:xfrm>
        </p:spPr>
        <p:txBody>
          <a:bodyPr/>
          <a:lstStyle/>
          <a:p>
            <a:pPr marL="0" indent="0" eaLnBrk="1" hangingPunct="1">
              <a:lnSpc>
                <a:spcPct val="80000"/>
              </a:lnSpc>
              <a:buFontTx/>
              <a:buNone/>
            </a:pPr>
            <a:endParaRPr lang="en-US" sz="2400" b="1" dirty="0" smtClean="0"/>
          </a:p>
          <a:p>
            <a:pPr marL="0" indent="0" eaLnBrk="1" hangingPunct="1">
              <a:lnSpc>
                <a:spcPct val="80000"/>
              </a:lnSpc>
              <a:buFontTx/>
              <a:buNone/>
            </a:pPr>
            <a:r>
              <a:rPr lang="en-US" sz="2800" b="1" dirty="0" smtClean="0"/>
              <a:t>Enterprise-based definition: </a:t>
            </a:r>
          </a:p>
          <a:p>
            <a:pPr marL="0" indent="0" eaLnBrk="1" hangingPunct="1">
              <a:lnSpc>
                <a:spcPct val="80000"/>
              </a:lnSpc>
              <a:buFontTx/>
              <a:buNone/>
            </a:pPr>
            <a:endParaRPr lang="en-US" sz="2800" b="1" dirty="0" smtClean="0"/>
          </a:p>
          <a:p>
            <a:pPr marL="0" indent="0" eaLnBrk="1" hangingPunct="1">
              <a:lnSpc>
                <a:spcPct val="80000"/>
              </a:lnSpc>
              <a:buFontTx/>
              <a:buNone/>
            </a:pPr>
            <a:r>
              <a:rPr lang="en-US" sz="2800" b="1" dirty="0" smtClean="0"/>
              <a:t>targeted investment liberalization + protection</a:t>
            </a:r>
          </a:p>
          <a:p>
            <a:pPr marL="0" indent="0" algn="ctr" eaLnBrk="1" hangingPunct="1">
              <a:lnSpc>
                <a:spcPct val="80000"/>
              </a:lnSpc>
              <a:buFontTx/>
              <a:buNone/>
            </a:pPr>
            <a:endParaRPr lang="en-US" sz="2000" b="1" dirty="0" smtClean="0"/>
          </a:p>
          <a:p>
            <a:pPr marL="0" indent="0" eaLnBrk="1" hangingPunct="1">
              <a:lnSpc>
                <a:spcPct val="80000"/>
              </a:lnSpc>
              <a:buFontTx/>
              <a:buNone/>
            </a:pPr>
            <a:endParaRPr lang="en-US" sz="2000" b="1" dirty="0" smtClean="0"/>
          </a:p>
        </p:txBody>
      </p:sp>
    </p:spTree>
    <p:extLst>
      <p:ext uri="{BB962C8B-B14F-4D97-AF65-F5344CB8AC3E}">
        <p14:creationId xmlns:p14="http://schemas.microsoft.com/office/powerpoint/2010/main" val="6815549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A3AB82-F0B7-4905-8D89-42BA6BEE3527}" type="slidenum">
              <a:rPr lang="en-US" sz="1400">
                <a:solidFill>
                  <a:schemeClr val="bg1"/>
                </a:solidFill>
              </a:rPr>
              <a:pPr eaLnBrk="1" hangingPunct="1"/>
              <a:t>90</a:t>
            </a:fld>
            <a:endParaRPr lang="en-US" sz="1400">
              <a:solidFill>
                <a:schemeClr val="bg1"/>
              </a:solidFill>
            </a:endParaRPr>
          </a:p>
        </p:txBody>
      </p:sp>
      <p:sp>
        <p:nvSpPr>
          <p:cNvPr id="66562" name="Rectangle 2"/>
          <p:cNvSpPr>
            <a:spLocks noGrp="1" noChangeArrowheads="1"/>
          </p:cNvSpPr>
          <p:nvPr>
            <p:ph type="title" idx="4294967295"/>
          </p:nvPr>
        </p:nvSpPr>
        <p:spPr>
          <a:xfrm>
            <a:off x="468313" y="476250"/>
            <a:ext cx="8229600" cy="1139825"/>
          </a:xfrm>
        </p:spPr>
        <p:txBody>
          <a:bodyPr anchorCtr="1">
            <a:normAutofit fontScale="90000"/>
          </a:bodyPr>
          <a:lstStyle/>
          <a:p>
            <a:pPr eaLnBrk="1" hangingPunct="1">
              <a:defRPr/>
            </a:pPr>
            <a:r>
              <a:rPr lang="en-US" sz="4000" dirty="0" smtClean="0">
                <a:effectLst>
                  <a:outerShdw blurRad="38100" dist="38100" dir="2700000" algn="tl">
                    <a:srgbClr val="C0C0C0"/>
                  </a:outerShdw>
                </a:effectLst>
              </a:rPr>
              <a:t>What can Countries do?</a:t>
            </a:r>
            <a:br>
              <a:rPr lang="en-US" sz="4000" dirty="0" smtClean="0">
                <a:effectLst>
                  <a:outerShdw blurRad="38100" dist="38100" dir="2700000" algn="tl">
                    <a:srgbClr val="C0C0C0"/>
                  </a:outerShdw>
                </a:effectLst>
              </a:rPr>
            </a:br>
            <a:r>
              <a:rPr lang="en-US" sz="4000" dirty="0" smtClean="0">
                <a:effectLst>
                  <a:outerShdw blurRad="38100" dist="38100" dir="2700000" algn="tl">
                    <a:srgbClr val="C0C0C0"/>
                  </a:outerShdw>
                </a:effectLst>
              </a:rPr>
              <a:t>Assessment and policy options (</a:t>
            </a:r>
            <a:r>
              <a:rPr lang="en-US" sz="4000" dirty="0" err="1" smtClean="0">
                <a:effectLst>
                  <a:outerShdw blurRad="38100" dist="38100" dir="2700000" algn="tl">
                    <a:srgbClr val="C0C0C0"/>
                  </a:outerShdw>
                </a:effectLst>
              </a:rPr>
              <a:t>Cont</a:t>
            </a:r>
            <a:r>
              <a:rPr lang="en-US" sz="4000" dirty="0" smtClean="0">
                <a:effectLst>
                  <a:outerShdw blurRad="38100" dist="38100" dir="2700000" algn="tl">
                    <a:srgbClr val="C0C0C0"/>
                  </a:outerShdw>
                </a:effectLst>
              </a:rPr>
              <a:t>)</a:t>
            </a:r>
          </a:p>
        </p:txBody>
      </p:sp>
      <p:sp>
        <p:nvSpPr>
          <p:cNvPr id="93188" name="Rectangle 3"/>
          <p:cNvSpPr>
            <a:spLocks noGrp="1" noChangeArrowheads="1"/>
          </p:cNvSpPr>
          <p:nvPr>
            <p:ph type="body" idx="4294967295"/>
          </p:nvPr>
        </p:nvSpPr>
        <p:spPr>
          <a:xfrm>
            <a:off x="468313" y="2276475"/>
            <a:ext cx="8229600" cy="4141788"/>
          </a:xfrm>
        </p:spPr>
        <p:txBody>
          <a:bodyPr/>
          <a:lstStyle/>
          <a:p>
            <a:pPr eaLnBrk="1" hangingPunct="1">
              <a:lnSpc>
                <a:spcPct val="80000"/>
              </a:lnSpc>
              <a:buFontTx/>
              <a:buNone/>
            </a:pPr>
            <a:r>
              <a:rPr lang="en-US" sz="2800" dirty="0" smtClean="0"/>
              <a:t>3. No MFN Clause</a:t>
            </a:r>
          </a:p>
          <a:p>
            <a:pPr eaLnBrk="1" hangingPunct="1">
              <a:lnSpc>
                <a:spcPct val="80000"/>
              </a:lnSpc>
              <a:buFontTx/>
              <a:buNone/>
            </a:pPr>
            <a:endParaRPr lang="en-US" sz="900" dirty="0" smtClean="0"/>
          </a:p>
          <a:p>
            <a:pPr lvl="1" eaLnBrk="1" hangingPunct="1">
              <a:lnSpc>
                <a:spcPct val="80000"/>
              </a:lnSpc>
            </a:pPr>
            <a:r>
              <a:rPr lang="en-US" sz="2400" dirty="0" smtClean="0"/>
              <a:t>This approach notes de difference between trade agreements and investment agreements.</a:t>
            </a:r>
          </a:p>
          <a:p>
            <a:pPr lvl="1" eaLnBrk="1" hangingPunct="1">
              <a:lnSpc>
                <a:spcPct val="80000"/>
              </a:lnSpc>
              <a:buFontTx/>
              <a:buNone/>
            </a:pPr>
            <a:r>
              <a:rPr lang="en-US" sz="2400" dirty="0" smtClean="0"/>
              <a:t> </a:t>
            </a:r>
          </a:p>
          <a:p>
            <a:pPr eaLnBrk="1" hangingPunct="1">
              <a:lnSpc>
                <a:spcPct val="80000"/>
              </a:lnSpc>
              <a:buFontTx/>
              <a:buNone/>
            </a:pPr>
            <a:r>
              <a:rPr lang="en-US" sz="2800" dirty="0" smtClean="0"/>
              <a:t>4. Addressing the Past </a:t>
            </a:r>
            <a:r>
              <a:rPr lang="en-US" sz="2800" i="1" dirty="0" err="1" smtClean="0"/>
              <a:t>vis</a:t>
            </a:r>
            <a:r>
              <a:rPr lang="en-US" sz="2800" i="1" dirty="0" smtClean="0"/>
              <a:t> a </a:t>
            </a:r>
            <a:r>
              <a:rPr lang="en-US" sz="2800" i="1" dirty="0" err="1" smtClean="0"/>
              <a:t>vis</a:t>
            </a:r>
            <a:r>
              <a:rPr lang="en-US" sz="2800" dirty="0" smtClean="0"/>
              <a:t> Preserving the Future</a:t>
            </a:r>
          </a:p>
          <a:p>
            <a:pPr eaLnBrk="1" hangingPunct="1">
              <a:lnSpc>
                <a:spcPct val="80000"/>
              </a:lnSpc>
              <a:buFontTx/>
              <a:buNone/>
            </a:pPr>
            <a:endParaRPr lang="en-US" sz="900" dirty="0" smtClean="0"/>
          </a:p>
          <a:p>
            <a:pPr lvl="1" eaLnBrk="1" hangingPunct="1">
              <a:lnSpc>
                <a:spcPct val="80000"/>
              </a:lnSpc>
            </a:pPr>
            <a:r>
              <a:rPr lang="en-US" sz="2400" dirty="0" smtClean="0"/>
              <a:t>Bilateral Exercise – Parties amend treaty. </a:t>
            </a:r>
          </a:p>
          <a:p>
            <a:pPr lvl="1" eaLnBrk="1" hangingPunct="1">
              <a:lnSpc>
                <a:spcPct val="80000"/>
              </a:lnSpc>
              <a:buFontTx/>
              <a:buNone/>
            </a:pPr>
            <a:endParaRPr lang="en-US" sz="800" dirty="0" smtClean="0"/>
          </a:p>
          <a:p>
            <a:pPr lvl="1" eaLnBrk="1" hangingPunct="1">
              <a:lnSpc>
                <a:spcPct val="80000"/>
              </a:lnSpc>
            </a:pPr>
            <a:r>
              <a:rPr lang="en-US" sz="2400" dirty="0" smtClean="0"/>
              <a:t>Unilateral Exercise – make a statement. </a:t>
            </a:r>
          </a:p>
          <a:p>
            <a:pPr lvl="1" eaLnBrk="1" hangingPunct="1">
              <a:lnSpc>
                <a:spcPct val="80000"/>
              </a:lnSpc>
            </a:pPr>
            <a:endParaRPr lang="en-US" sz="800" dirty="0" smtClean="0"/>
          </a:p>
          <a:p>
            <a:pPr lvl="1" eaLnBrk="1" hangingPunct="1">
              <a:lnSpc>
                <a:spcPct val="80000"/>
              </a:lnSpc>
            </a:pPr>
            <a:r>
              <a:rPr lang="en-US" sz="2400" dirty="0" smtClean="0"/>
              <a:t>In the future: revise approach.  </a:t>
            </a:r>
          </a:p>
        </p:txBody>
      </p:sp>
    </p:spTree>
    <p:extLst>
      <p:ext uri="{BB962C8B-B14F-4D97-AF65-F5344CB8AC3E}">
        <p14:creationId xmlns:p14="http://schemas.microsoft.com/office/powerpoint/2010/main" val="25616045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203196-0290-4A29-8BB3-D8357B3C2503}" type="slidenum">
              <a:rPr lang="en-US" sz="1400">
                <a:solidFill>
                  <a:schemeClr val="bg1"/>
                </a:solidFill>
              </a:rPr>
              <a:pPr eaLnBrk="1" hangingPunct="1"/>
              <a:t>91</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5316F577-8F56-4A1E-9D01-266E2E38F373}" type="slidenum">
              <a:rPr lang="en-US" sz="1000">
                <a:effectLst>
                  <a:outerShdw blurRad="38100" dist="38100" dir="2700000" algn="tl">
                    <a:srgbClr val="000000"/>
                  </a:outerShdw>
                </a:effectLst>
                <a:latin typeface="Verdana" pitchFamily="34" charset="0"/>
              </a:rPr>
              <a:pPr algn="r">
                <a:defRPr/>
              </a:pPr>
              <a:t>91</a:t>
            </a:fld>
            <a:endParaRPr lang="en-US" sz="1000">
              <a:effectLst>
                <a:outerShdw blurRad="38100" dist="38100" dir="2700000" algn="tl">
                  <a:srgbClr val="000000"/>
                </a:outerShdw>
              </a:effectLst>
              <a:latin typeface="Verdana" pitchFamily="34" charset="0"/>
            </a:endParaRPr>
          </a:p>
        </p:txBody>
      </p:sp>
      <p:sp>
        <p:nvSpPr>
          <p:cNvPr id="2" name="1 Título"/>
          <p:cNvSpPr>
            <a:spLocks noGrp="1"/>
          </p:cNvSpPr>
          <p:nvPr>
            <p:ph type="title" idx="4294967295"/>
          </p:nvPr>
        </p:nvSpPr>
        <p:spPr/>
        <p:txBody>
          <a:bodyPr>
            <a:normAutofit fontScale="90000"/>
          </a:bodyPr>
          <a:lstStyle/>
          <a:p>
            <a:pPr eaLnBrk="1" hangingPunct="1">
              <a:defRPr/>
            </a:pPr>
            <a:r>
              <a:rPr lang="en-US" sz="4000" dirty="0" smtClean="0">
                <a:effectLst>
                  <a:outerShdw blurRad="38100" dist="38100" dir="2700000" algn="tl">
                    <a:srgbClr val="C0C0C0"/>
                  </a:outerShdw>
                </a:effectLst>
              </a:rPr>
              <a:t>Arguments for an expansive approach</a:t>
            </a:r>
          </a:p>
        </p:txBody>
      </p:sp>
      <p:sp>
        <p:nvSpPr>
          <p:cNvPr id="3" name="2 Marcador de contenido"/>
          <p:cNvSpPr>
            <a:spLocks noGrp="1"/>
          </p:cNvSpPr>
          <p:nvPr>
            <p:ph idx="4294967295"/>
          </p:nvPr>
        </p:nvSpPr>
        <p:spPr/>
        <p:txBody>
          <a:bodyPr>
            <a:normAutofit/>
          </a:bodyPr>
          <a:lstStyle/>
          <a:p>
            <a:pPr eaLnBrk="1" hangingPunct="1">
              <a:lnSpc>
                <a:spcPct val="80000"/>
              </a:lnSpc>
              <a:buFontTx/>
              <a:buNone/>
              <a:defRPr/>
            </a:pPr>
            <a:endParaRPr lang="en-US" sz="2800" dirty="0" smtClean="0">
              <a:solidFill>
                <a:srgbClr val="FFFF00"/>
              </a:solidFill>
              <a:effectLst>
                <a:outerShdw blurRad="38100" dist="38100" dir="2700000" algn="tl">
                  <a:srgbClr val="C0C0C0"/>
                </a:outerShdw>
              </a:effectLst>
            </a:endParaRPr>
          </a:p>
          <a:p>
            <a:pPr eaLnBrk="1" hangingPunct="1">
              <a:lnSpc>
                <a:spcPct val="80000"/>
              </a:lnSpc>
              <a:defRPr/>
            </a:pPr>
            <a:r>
              <a:rPr lang="en-US" sz="2800" dirty="0" smtClean="0">
                <a:effectLst>
                  <a:outerShdw blurRad="38100" dist="38100" dir="2700000" algn="tl">
                    <a:srgbClr val="C0C0C0"/>
                  </a:outerShdw>
                </a:effectLst>
              </a:rPr>
              <a:t>MFN clause broad wording</a:t>
            </a:r>
          </a:p>
          <a:p>
            <a:pPr eaLnBrk="1" hangingPunct="1">
              <a:lnSpc>
                <a:spcPct val="80000"/>
              </a:lnSpc>
              <a:buFontTx/>
              <a:buNone/>
              <a:defRPr/>
            </a:pPr>
            <a:r>
              <a:rPr lang="en-US" sz="2800" dirty="0" smtClean="0">
                <a:effectLst>
                  <a:outerShdw blurRad="38100" dist="38100" dir="2700000" algn="tl">
                    <a:srgbClr val="C0C0C0"/>
                  </a:outerShdw>
                </a:effectLst>
              </a:rPr>
              <a:t>		</a:t>
            </a:r>
            <a:r>
              <a:rPr lang="en-US" sz="2800" dirty="0" err="1" smtClean="0">
                <a:effectLst>
                  <a:outerShdw blurRad="38100" dist="38100" dir="2700000" algn="tl">
                    <a:srgbClr val="C0C0C0"/>
                  </a:outerShdw>
                </a:effectLst>
              </a:rPr>
              <a:t>Maffezini</a:t>
            </a:r>
            <a:r>
              <a:rPr lang="en-US" sz="2800" dirty="0" smtClean="0">
                <a:effectLst>
                  <a:outerShdw blurRad="38100" dist="38100" dir="2700000" algn="tl">
                    <a:srgbClr val="C0C0C0"/>
                  </a:outerShdw>
                </a:effectLst>
              </a:rPr>
              <a:t>, Suez, Natural Grid</a:t>
            </a:r>
          </a:p>
          <a:p>
            <a:pPr eaLnBrk="1" hangingPunct="1">
              <a:lnSpc>
                <a:spcPct val="80000"/>
              </a:lnSpc>
              <a:buFontTx/>
              <a:buNone/>
              <a:defRPr/>
            </a:pPr>
            <a:r>
              <a:rPr lang="en-US" sz="2800" dirty="0" smtClean="0">
                <a:effectLst>
                  <a:outerShdw blurRad="38100" dist="38100" dir="2700000" algn="tl">
                    <a:srgbClr val="C0C0C0"/>
                  </a:outerShdw>
                </a:effectLst>
              </a:rPr>
              <a:t> </a:t>
            </a:r>
          </a:p>
          <a:p>
            <a:pPr eaLnBrk="1" hangingPunct="1">
              <a:lnSpc>
                <a:spcPct val="80000"/>
              </a:lnSpc>
              <a:defRPr/>
            </a:pPr>
            <a:r>
              <a:rPr lang="en-US" sz="2800" dirty="0" smtClean="0">
                <a:effectLst>
                  <a:outerShdw blurRad="38100" dist="38100" dir="2700000" algn="tl">
                    <a:srgbClr val="C0C0C0"/>
                  </a:outerShdw>
                </a:effectLst>
              </a:rPr>
              <a:t>Relation between dispute settlement and protection afforded to foreign investors</a:t>
            </a:r>
          </a:p>
          <a:p>
            <a:pPr lvl="2" eaLnBrk="1" hangingPunct="1">
              <a:lnSpc>
                <a:spcPct val="80000"/>
              </a:lnSpc>
              <a:buFontTx/>
              <a:buNone/>
              <a:defRPr/>
            </a:pPr>
            <a:r>
              <a:rPr lang="en-US" sz="2800" dirty="0" err="1" smtClean="0">
                <a:effectLst>
                  <a:outerShdw blurRad="38100" dist="38100" dir="2700000" algn="tl">
                    <a:srgbClr val="C0C0C0"/>
                  </a:outerShdw>
                </a:effectLst>
              </a:rPr>
              <a:t>Maffezini</a:t>
            </a:r>
            <a:r>
              <a:rPr lang="en-US" sz="2800" dirty="0" smtClean="0">
                <a:effectLst>
                  <a:outerShdw blurRad="38100" dist="38100" dir="2700000" algn="tl">
                    <a:srgbClr val="C0C0C0"/>
                  </a:outerShdw>
                </a:effectLst>
              </a:rPr>
              <a:t>, Siemens, Gas Natural, Suez, Natural Grid </a:t>
            </a:r>
            <a:endParaRPr lang="en-US" sz="20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5435759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A06B84-48AD-44D4-B3C0-44A63A3ED32B}" type="slidenum">
              <a:rPr lang="en-US" sz="1400">
                <a:solidFill>
                  <a:schemeClr val="bg1"/>
                </a:solidFill>
              </a:rPr>
              <a:pPr eaLnBrk="1" hangingPunct="1"/>
              <a:t>92</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438400F5-C486-4938-BE5C-6351382151CF}" type="slidenum">
              <a:rPr lang="en-US" sz="1000">
                <a:effectLst>
                  <a:outerShdw blurRad="38100" dist="38100" dir="2700000" algn="tl">
                    <a:srgbClr val="000000"/>
                  </a:outerShdw>
                </a:effectLst>
                <a:latin typeface="Verdana" pitchFamily="34" charset="0"/>
              </a:rPr>
              <a:pPr algn="r">
                <a:defRPr/>
              </a:pPr>
              <a:t>92</a:t>
            </a:fld>
            <a:endParaRPr lang="en-US" sz="1000">
              <a:effectLst>
                <a:outerShdw blurRad="38100" dist="38100" dir="2700000" algn="tl">
                  <a:srgbClr val="000000"/>
                </a:outerShdw>
              </a:effectLst>
              <a:latin typeface="Verdana" pitchFamily="34" charset="0"/>
            </a:endParaRPr>
          </a:p>
        </p:txBody>
      </p:sp>
      <p:sp>
        <p:nvSpPr>
          <p:cNvPr id="2" name="1 Título"/>
          <p:cNvSpPr>
            <a:spLocks noGrp="1"/>
          </p:cNvSpPr>
          <p:nvPr>
            <p:ph type="title" idx="4294967295"/>
          </p:nvPr>
        </p:nvSpPr>
        <p:spPr/>
        <p:txBody>
          <a:bodyPr>
            <a:normAutofit/>
          </a:bodyPr>
          <a:lstStyle/>
          <a:p>
            <a:pPr eaLnBrk="1" hangingPunct="1">
              <a:defRPr/>
            </a:pPr>
            <a:r>
              <a:rPr lang="en-US" sz="4000" dirty="0" smtClean="0">
                <a:effectLst>
                  <a:outerShdw blurRad="38100" dist="38100" dir="2700000" algn="tl">
                    <a:srgbClr val="C0C0C0"/>
                  </a:outerShdw>
                </a:effectLst>
              </a:rPr>
              <a:t>Arguments for a restrictive approach</a:t>
            </a:r>
          </a:p>
        </p:txBody>
      </p:sp>
      <p:sp>
        <p:nvSpPr>
          <p:cNvPr id="3" name="2 Marcador de contenido"/>
          <p:cNvSpPr>
            <a:spLocks noGrp="1"/>
          </p:cNvSpPr>
          <p:nvPr>
            <p:ph idx="4294967295"/>
          </p:nvPr>
        </p:nvSpPr>
        <p:spPr/>
        <p:txBody>
          <a:bodyPr>
            <a:normAutofit/>
          </a:bodyPr>
          <a:lstStyle/>
          <a:p>
            <a:pPr eaLnBrk="1" hangingPunct="1">
              <a:defRPr/>
            </a:pPr>
            <a:r>
              <a:rPr lang="en-US" sz="2400" dirty="0" smtClean="0">
                <a:effectLst>
                  <a:outerShdw blurRad="38100" dist="38100" dir="2700000" algn="tl">
                    <a:srgbClr val="C0C0C0"/>
                  </a:outerShdw>
                </a:effectLst>
              </a:rPr>
              <a:t>Lack of evidence of a “less favorable treatment”</a:t>
            </a:r>
          </a:p>
          <a:p>
            <a:pPr lvl="2" eaLnBrk="1" hangingPunct="1">
              <a:buFontTx/>
              <a:buNone/>
              <a:defRPr/>
            </a:pPr>
            <a:r>
              <a:rPr lang="en-US" dirty="0" smtClean="0">
                <a:effectLst>
                  <a:outerShdw blurRad="38100" dist="38100" dir="2700000" algn="tl">
                    <a:srgbClr val="C0C0C0"/>
                  </a:outerShdw>
                </a:effectLst>
              </a:rPr>
              <a:t>AAPL, ADF, </a:t>
            </a:r>
            <a:r>
              <a:rPr lang="en-US" dirty="0" err="1" smtClean="0">
                <a:effectLst>
                  <a:outerShdw blurRad="38100" dist="38100" dir="2700000" algn="tl">
                    <a:srgbClr val="C0C0C0"/>
                  </a:outerShdw>
                </a:effectLst>
              </a:rPr>
              <a:t>Plama</a:t>
            </a:r>
            <a:endParaRPr lang="en-US" dirty="0" smtClean="0">
              <a:effectLst>
                <a:outerShdw blurRad="38100" dist="38100" dir="2700000" algn="tl">
                  <a:srgbClr val="C0C0C0"/>
                </a:outerShdw>
              </a:effectLst>
            </a:endParaRPr>
          </a:p>
          <a:p>
            <a:pPr lvl="2" eaLnBrk="1" hangingPunct="1">
              <a:buFontTx/>
              <a:buNone/>
              <a:defRPr/>
            </a:pPr>
            <a:endParaRPr lang="en-US" dirty="0" smtClean="0">
              <a:effectLst>
                <a:outerShdw blurRad="38100" dist="38100" dir="2700000" algn="tl">
                  <a:srgbClr val="C0C0C0"/>
                </a:outerShdw>
              </a:effectLst>
            </a:endParaRPr>
          </a:p>
          <a:p>
            <a:pPr eaLnBrk="1" hangingPunct="1">
              <a:defRPr/>
            </a:pPr>
            <a:r>
              <a:rPr lang="en-US" sz="2400" dirty="0" smtClean="0">
                <a:effectLst>
                  <a:outerShdw blurRad="38100" dist="38100" dir="2700000" algn="tl">
                    <a:srgbClr val="C0C0C0"/>
                  </a:outerShdw>
                </a:effectLst>
              </a:rPr>
              <a:t>Importance of specific negotiated arrangements</a:t>
            </a:r>
          </a:p>
          <a:p>
            <a:pPr eaLnBrk="1" hangingPunct="1">
              <a:buFontTx/>
              <a:buNone/>
              <a:defRPr/>
            </a:pP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Tecmed</a:t>
            </a:r>
            <a:r>
              <a:rPr lang="en-US" sz="2400" dirty="0" smtClean="0">
                <a:effectLst>
                  <a:outerShdw blurRad="38100" dist="38100" dir="2700000" algn="tl">
                    <a:srgbClr val="C0C0C0"/>
                  </a:outerShdw>
                </a:effectLst>
              </a:rPr>
              <a:t>, MCI</a:t>
            </a:r>
          </a:p>
          <a:p>
            <a:pPr eaLnBrk="1" hangingPunct="1">
              <a:buFontTx/>
              <a:buNone/>
              <a:defRPr/>
            </a:pPr>
            <a:endParaRPr lang="en-US" sz="2400" dirty="0" smtClean="0">
              <a:effectLst>
                <a:outerShdw blurRad="38100" dist="38100" dir="2700000" algn="tl">
                  <a:srgbClr val="C0C0C0"/>
                </a:outerShdw>
              </a:effectLst>
            </a:endParaRPr>
          </a:p>
          <a:p>
            <a:pPr eaLnBrk="1" hangingPunct="1">
              <a:defRPr/>
            </a:pPr>
            <a:r>
              <a:rPr lang="en-US" sz="2400" dirty="0" smtClean="0">
                <a:effectLst>
                  <a:outerShdw blurRad="38100" dist="38100" dir="2700000" algn="tl">
                    <a:srgbClr val="C0C0C0"/>
                  </a:outerShdw>
                </a:effectLst>
              </a:rPr>
              <a:t>Risks of “treaty shopping”</a:t>
            </a:r>
          </a:p>
          <a:p>
            <a:pPr eaLnBrk="1" hangingPunct="1">
              <a:buFontTx/>
              <a:buNone/>
              <a:defRPr/>
            </a:pP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Saini</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Plama</a:t>
            </a:r>
            <a:r>
              <a:rPr lang="en-US" sz="2400" dirty="0" smtClean="0">
                <a:effectLst>
                  <a:outerShdw blurRad="38100" dist="38100" dir="2700000" algn="tl">
                    <a:srgbClr val="C0C0C0"/>
                  </a:outerShdw>
                </a:effectLst>
              </a:rPr>
              <a:t>, Telenor, </a:t>
            </a:r>
            <a:r>
              <a:rPr lang="en-US" sz="2400" dirty="0" err="1" smtClean="0">
                <a:effectLst>
                  <a:outerShdw blurRad="38100" dist="38100" dir="2700000" algn="tl">
                    <a:srgbClr val="C0C0C0"/>
                  </a:outerShdw>
                </a:effectLst>
              </a:rPr>
              <a:t>Wintershall</a:t>
            </a:r>
            <a:r>
              <a:rPr lang="en-US" sz="2400" dirty="0" smtClean="0">
                <a:effectLst>
                  <a:outerShdw blurRad="38100" dist="38100" dir="2700000" algn="tl">
                    <a:srgbClr val="C0C0C0"/>
                  </a:outerShdw>
                </a:effectLst>
              </a:rPr>
              <a:t> </a:t>
            </a:r>
          </a:p>
        </p:txBody>
      </p:sp>
    </p:spTree>
    <p:extLst>
      <p:ext uri="{BB962C8B-B14F-4D97-AF65-F5344CB8AC3E}">
        <p14:creationId xmlns:p14="http://schemas.microsoft.com/office/powerpoint/2010/main" val="25470176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6E2891-B887-4809-8F14-7935B6D82367}" type="slidenum">
              <a:rPr lang="en-US" sz="1400">
                <a:solidFill>
                  <a:schemeClr val="bg1"/>
                </a:solidFill>
              </a:rPr>
              <a:pPr eaLnBrk="1" hangingPunct="1"/>
              <a:t>93</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BD434CA-75CB-427C-8892-1DF9B858E7D9}" type="slidenum">
              <a:rPr lang="en-US" sz="1000">
                <a:effectLst>
                  <a:outerShdw blurRad="38100" dist="38100" dir="2700000" algn="tl">
                    <a:srgbClr val="000000"/>
                  </a:outerShdw>
                </a:effectLst>
                <a:latin typeface="Verdana" pitchFamily="34" charset="0"/>
              </a:rPr>
              <a:pPr algn="r">
                <a:defRPr/>
              </a:pPr>
              <a:t>93</a:t>
            </a:fld>
            <a:endParaRPr lang="en-US" sz="1000">
              <a:effectLst>
                <a:outerShdw blurRad="38100" dist="38100" dir="2700000" algn="tl">
                  <a:srgbClr val="000000"/>
                </a:outerShdw>
              </a:effectLst>
              <a:latin typeface="Verdana" pitchFamily="34" charset="0"/>
            </a:endParaRPr>
          </a:p>
        </p:txBody>
      </p:sp>
      <p:sp>
        <p:nvSpPr>
          <p:cNvPr id="2" name="1 Título"/>
          <p:cNvSpPr>
            <a:spLocks noGrp="1"/>
          </p:cNvSpPr>
          <p:nvPr>
            <p:ph type="title" idx="4294967295"/>
          </p:nvPr>
        </p:nvSpPr>
        <p:spPr/>
        <p:txBody>
          <a:bodyPr>
            <a:normAutofit/>
          </a:bodyPr>
          <a:lstStyle/>
          <a:p>
            <a:pPr eaLnBrk="1" hangingPunct="1">
              <a:defRPr/>
            </a:pPr>
            <a:r>
              <a:rPr lang="en-US" sz="4000" dirty="0" smtClean="0">
                <a:effectLst>
                  <a:outerShdw blurRad="38100" dist="38100" dir="2700000" algn="tl">
                    <a:srgbClr val="C0C0C0"/>
                  </a:outerShdw>
                </a:effectLst>
              </a:rPr>
              <a:t>Arguments for a restrictive approach</a:t>
            </a:r>
          </a:p>
        </p:txBody>
      </p:sp>
      <p:sp>
        <p:nvSpPr>
          <p:cNvPr id="3" name="2 Marcador de contenido"/>
          <p:cNvSpPr>
            <a:spLocks noGrp="1"/>
          </p:cNvSpPr>
          <p:nvPr>
            <p:ph idx="4294967295"/>
          </p:nvPr>
        </p:nvSpPr>
        <p:spPr>
          <a:xfrm>
            <a:off x="457200" y="1628775"/>
            <a:ext cx="8382000" cy="4497388"/>
          </a:xfrm>
        </p:spPr>
        <p:txBody>
          <a:bodyPr>
            <a:normAutofit/>
          </a:bodyPr>
          <a:lstStyle/>
          <a:p>
            <a:pPr eaLnBrk="1" hangingPunct="1">
              <a:lnSpc>
                <a:spcPct val="80000"/>
              </a:lnSpc>
              <a:buFontTx/>
              <a:buNone/>
              <a:defRPr/>
            </a:pPr>
            <a:endParaRPr lang="en-US" sz="3000" dirty="0" smtClean="0">
              <a:effectLst>
                <a:outerShdw blurRad="38100" dist="38100" dir="2700000" algn="tl">
                  <a:srgbClr val="C0C0C0"/>
                </a:outerShdw>
              </a:effectLst>
            </a:endParaRPr>
          </a:p>
          <a:p>
            <a:pPr eaLnBrk="1" hangingPunct="1">
              <a:lnSpc>
                <a:spcPct val="80000"/>
              </a:lnSpc>
              <a:defRPr/>
            </a:pPr>
            <a:r>
              <a:rPr lang="en-US" sz="2400" dirty="0" smtClean="0">
                <a:effectLst>
                  <a:outerShdw blurRad="38100" dist="38100" dir="2700000" algn="tl">
                    <a:srgbClr val="C0C0C0"/>
                  </a:outerShdw>
                </a:effectLst>
              </a:rPr>
              <a:t>Intent of the parties as deduced from a reasonable interpretation</a:t>
            </a:r>
          </a:p>
          <a:p>
            <a:pPr lvl="2" eaLnBrk="1" hangingPunct="1">
              <a:lnSpc>
                <a:spcPct val="80000"/>
              </a:lnSpc>
              <a:buFontTx/>
              <a:buNone/>
              <a:defRPr/>
            </a:pPr>
            <a:r>
              <a:rPr lang="en-US" dirty="0" err="1" smtClean="0">
                <a:effectLst>
                  <a:outerShdw blurRad="38100" dist="38100" dir="2700000" algn="tl">
                    <a:srgbClr val="C0C0C0"/>
                  </a:outerShdw>
                </a:effectLst>
              </a:rPr>
              <a:t>Salini</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Plama</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Berschader</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Wintershall</a:t>
            </a:r>
            <a:endParaRPr lang="en-US" dirty="0" smtClean="0">
              <a:effectLst>
                <a:outerShdw blurRad="38100" dist="38100" dir="2700000" algn="tl">
                  <a:srgbClr val="C0C0C0"/>
                </a:outerShdw>
              </a:effectLst>
            </a:endParaRPr>
          </a:p>
          <a:p>
            <a:pPr lvl="2" eaLnBrk="1" hangingPunct="1">
              <a:lnSpc>
                <a:spcPct val="80000"/>
              </a:lnSpc>
              <a:buFontTx/>
              <a:buNone/>
              <a:defRPr/>
            </a:pPr>
            <a:endParaRPr lang="en-US" dirty="0" smtClean="0">
              <a:effectLst>
                <a:outerShdw blurRad="38100" dist="38100" dir="2700000" algn="tl">
                  <a:srgbClr val="C0C0C0"/>
                </a:outerShdw>
              </a:effectLst>
            </a:endParaRPr>
          </a:p>
          <a:p>
            <a:pPr eaLnBrk="1" hangingPunct="1">
              <a:lnSpc>
                <a:spcPct val="80000"/>
              </a:lnSpc>
              <a:defRPr/>
            </a:pPr>
            <a:r>
              <a:rPr lang="en-US" sz="2400" dirty="0" smtClean="0">
                <a:effectLst>
                  <a:outerShdw blurRad="38100" dist="38100" dir="2700000" algn="tl">
                    <a:srgbClr val="C0C0C0"/>
                  </a:outerShdw>
                </a:effectLst>
              </a:rPr>
              <a:t>Necessity of an unambiguous consent to arbitration</a:t>
            </a:r>
          </a:p>
          <a:p>
            <a:pPr lvl="2" eaLnBrk="1" hangingPunct="1">
              <a:lnSpc>
                <a:spcPct val="80000"/>
              </a:lnSpc>
              <a:buFontTx/>
              <a:buNone/>
              <a:defRPr/>
            </a:pPr>
            <a:r>
              <a:rPr lang="en-US" dirty="0" err="1" smtClean="0">
                <a:effectLst>
                  <a:outerShdw blurRad="38100" dist="38100" dir="2700000" algn="tl">
                    <a:srgbClr val="C0C0C0"/>
                  </a:outerShdw>
                </a:effectLst>
              </a:rPr>
              <a:t>Plama</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Berschader</a:t>
            </a:r>
            <a:r>
              <a:rPr lang="en-US" dirty="0" smtClean="0">
                <a:effectLst>
                  <a:outerShdw blurRad="38100" dist="38100" dir="2700000" algn="tl">
                    <a:srgbClr val="C0C0C0"/>
                  </a:outerShdw>
                </a:effectLst>
              </a:rPr>
              <a:t>, Telenor, </a:t>
            </a:r>
            <a:r>
              <a:rPr lang="en-US" dirty="0" err="1" smtClean="0">
                <a:effectLst>
                  <a:outerShdw blurRad="38100" dist="38100" dir="2700000" algn="tl">
                    <a:srgbClr val="C0C0C0"/>
                  </a:outerShdw>
                </a:effectLst>
              </a:rPr>
              <a:t>Wintershall</a:t>
            </a:r>
            <a:r>
              <a:rPr lang="en-US" dirty="0" smtClean="0">
                <a:effectLst>
                  <a:outerShdw blurRad="38100" dist="38100" dir="2700000" algn="tl">
                    <a:srgbClr val="C0C0C0"/>
                  </a:outerShdw>
                </a:effectLst>
              </a:rPr>
              <a:t> </a:t>
            </a:r>
          </a:p>
          <a:p>
            <a:pPr lvl="2" eaLnBrk="1" hangingPunct="1">
              <a:lnSpc>
                <a:spcPct val="80000"/>
              </a:lnSpc>
              <a:buFontTx/>
              <a:buNone/>
              <a:defRPr/>
            </a:pPr>
            <a:r>
              <a:rPr lang="en-US" dirty="0" smtClean="0">
                <a:effectLst>
                  <a:outerShdw blurRad="38100" dist="38100" dir="2700000" algn="tl">
                    <a:srgbClr val="C0C0C0"/>
                  </a:outerShdw>
                </a:effectLst>
              </a:rPr>
              <a:t>   </a:t>
            </a:r>
          </a:p>
          <a:p>
            <a:pPr eaLnBrk="1" hangingPunct="1">
              <a:lnSpc>
                <a:spcPct val="80000"/>
              </a:lnSpc>
              <a:defRPr/>
            </a:pPr>
            <a:r>
              <a:rPr lang="en-US" sz="2400" i="1" dirty="0" err="1" smtClean="0">
                <a:effectLst>
                  <a:outerShdw blurRad="38100" dist="38100" dir="2700000" algn="tl">
                    <a:srgbClr val="C0C0C0"/>
                  </a:outerShdw>
                </a:effectLst>
              </a:rPr>
              <a:t>Ejusdem</a:t>
            </a:r>
            <a:r>
              <a:rPr lang="en-US" sz="2400" i="1" dirty="0" smtClean="0">
                <a:effectLst>
                  <a:outerShdw blurRad="38100" dist="38100" dir="2700000" algn="tl">
                    <a:srgbClr val="C0C0C0"/>
                  </a:outerShdw>
                </a:effectLst>
              </a:rPr>
              <a:t> generis </a:t>
            </a:r>
            <a:r>
              <a:rPr lang="en-US" sz="2400" dirty="0" smtClean="0">
                <a:effectLst>
                  <a:outerShdw blurRad="38100" dist="38100" dir="2700000" algn="tl">
                    <a:srgbClr val="C0C0C0"/>
                  </a:outerShdw>
                </a:effectLst>
              </a:rPr>
              <a:t>principle</a:t>
            </a:r>
          </a:p>
          <a:p>
            <a:pPr lvl="2" eaLnBrk="1" hangingPunct="1">
              <a:lnSpc>
                <a:spcPct val="80000"/>
              </a:lnSpc>
              <a:buFontTx/>
              <a:buNone/>
              <a:defRPr/>
            </a:pPr>
            <a:r>
              <a:rPr lang="en-US" dirty="0" smtClean="0">
                <a:effectLst>
                  <a:outerShdw blurRad="38100" dist="38100" dir="2700000" algn="tl">
                    <a:srgbClr val="C0C0C0"/>
                  </a:outerShdw>
                </a:effectLst>
              </a:rPr>
              <a:t>CMS </a:t>
            </a:r>
          </a:p>
          <a:p>
            <a:pPr eaLnBrk="1" hangingPunct="1">
              <a:lnSpc>
                <a:spcPct val="80000"/>
              </a:lnSpc>
              <a:defRPr/>
            </a:pPr>
            <a:endParaRPr lang="en-US" sz="24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265606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A25FFE-3253-469E-8EC2-803E805C6BF4}" type="slidenum">
              <a:rPr lang="en-US" sz="1400">
                <a:solidFill>
                  <a:schemeClr val="bg1"/>
                </a:solidFill>
              </a:rPr>
              <a:pPr eaLnBrk="1" hangingPunct="1"/>
              <a:t>94</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580785EB-AFCF-437D-925A-2AF465A3AE18}" type="slidenum">
              <a:rPr lang="en-US" sz="1000">
                <a:effectLst>
                  <a:outerShdw blurRad="38100" dist="38100" dir="2700000" algn="tl">
                    <a:srgbClr val="000000"/>
                  </a:outerShdw>
                </a:effectLst>
                <a:latin typeface="Verdana" pitchFamily="34" charset="0"/>
              </a:rPr>
              <a:pPr algn="r">
                <a:defRPr/>
              </a:pPr>
              <a:t>94</a:t>
            </a:fld>
            <a:endParaRPr lang="en-US" sz="1000">
              <a:effectLst>
                <a:outerShdw blurRad="38100" dist="38100" dir="2700000" algn="tl">
                  <a:srgbClr val="000000"/>
                </a:outerShdw>
              </a:effectLst>
              <a:latin typeface="Verdana" pitchFamily="34" charset="0"/>
            </a:endParaRPr>
          </a:p>
        </p:txBody>
      </p:sp>
      <p:sp>
        <p:nvSpPr>
          <p:cNvPr id="30721" name="1 Título"/>
          <p:cNvSpPr>
            <a:spLocks noGrp="1"/>
          </p:cNvSpPr>
          <p:nvPr>
            <p:ph type="title" idx="4294967295"/>
          </p:nvPr>
        </p:nvSpPr>
        <p:spPr>
          <a:xfrm>
            <a:off x="381000" y="274638"/>
            <a:ext cx="8229600" cy="1143000"/>
          </a:xfrm>
        </p:spPr>
        <p:txBody>
          <a:bodyPr/>
          <a:lstStyle/>
          <a:p>
            <a:pPr eaLnBrk="1" hangingPunct="1">
              <a:defRPr/>
            </a:pPr>
            <a:r>
              <a:rPr lang="en-US" dirty="0" smtClean="0">
                <a:effectLst>
                  <a:outerShdw blurRad="38100" dist="38100" dir="2700000" algn="tl">
                    <a:srgbClr val="C0C0C0"/>
                  </a:outerShdw>
                </a:effectLst>
              </a:rPr>
              <a:t>The debate - procedure</a:t>
            </a:r>
          </a:p>
        </p:txBody>
      </p:sp>
      <p:sp>
        <p:nvSpPr>
          <p:cNvPr id="3" name="2 Marcador de contenido"/>
          <p:cNvSpPr>
            <a:spLocks noGrp="1"/>
          </p:cNvSpPr>
          <p:nvPr>
            <p:ph idx="4294967295"/>
          </p:nvPr>
        </p:nvSpPr>
        <p:spPr>
          <a:xfrm>
            <a:off x="381000" y="1371600"/>
            <a:ext cx="8382000" cy="4754563"/>
          </a:xfrm>
        </p:spPr>
        <p:txBody>
          <a:bodyPr>
            <a:normAutofit lnSpcReduction="10000"/>
          </a:bodyPr>
          <a:lstStyle/>
          <a:p>
            <a:pPr eaLnBrk="1" hangingPunct="1">
              <a:lnSpc>
                <a:spcPct val="90000"/>
              </a:lnSpc>
              <a:buFontTx/>
              <a:buNone/>
              <a:defRPr/>
            </a:pPr>
            <a:endParaRPr lang="en-US" sz="3000" dirty="0" smtClean="0">
              <a:effectLst>
                <a:outerShdw blurRad="38100" dist="38100" dir="2700000" algn="tl">
                  <a:srgbClr val="C0C0C0"/>
                </a:outerShdw>
              </a:effectLst>
            </a:endParaRPr>
          </a:p>
          <a:p>
            <a:pPr eaLnBrk="1" hangingPunct="1">
              <a:lnSpc>
                <a:spcPct val="90000"/>
              </a:lnSpc>
              <a:defRPr/>
            </a:pPr>
            <a:r>
              <a:rPr lang="en-US" sz="3000" b="1" dirty="0" smtClean="0">
                <a:effectLst>
                  <a:outerShdw blurRad="38100" dist="38100" dir="2700000" algn="tl">
                    <a:srgbClr val="C0C0C0"/>
                  </a:outerShdw>
                </a:effectLst>
              </a:rPr>
              <a:t>Positive approach: </a:t>
            </a:r>
            <a:r>
              <a:rPr lang="en-US" sz="3000" dirty="0" smtClean="0">
                <a:effectLst>
                  <a:outerShdw blurRad="38100" dist="38100" dir="2700000" algn="tl">
                    <a:srgbClr val="C0C0C0"/>
                  </a:outerShdw>
                </a:effectLst>
              </a:rPr>
              <a:t>the MFN clause does extend to procedural aspects, unless the basic treaty leaves no doubt that the Contracting Parties intended to exclude them. Depends on the type of provision: waiting period, exhaustion of local remedies,….</a:t>
            </a:r>
          </a:p>
          <a:p>
            <a:pPr lvl="2" eaLnBrk="1" hangingPunct="1">
              <a:lnSpc>
                <a:spcPct val="90000"/>
              </a:lnSpc>
              <a:buFontTx/>
              <a:buNone/>
              <a:defRPr/>
            </a:pPr>
            <a:endParaRPr lang="en-US" sz="2200" dirty="0" smtClean="0">
              <a:effectLst>
                <a:outerShdw blurRad="38100" dist="38100" dir="2700000" algn="tl">
                  <a:srgbClr val="C0C0C0"/>
                </a:outerShdw>
              </a:effectLst>
            </a:endParaRPr>
          </a:p>
          <a:p>
            <a:pPr eaLnBrk="1" hangingPunct="1">
              <a:lnSpc>
                <a:spcPct val="90000"/>
              </a:lnSpc>
              <a:defRPr/>
            </a:pPr>
            <a:r>
              <a:rPr lang="en-US" sz="3000" b="1" dirty="0" smtClean="0">
                <a:effectLst>
                  <a:outerShdw blurRad="38100" dist="38100" dir="2700000" algn="tl">
                    <a:srgbClr val="C0C0C0"/>
                  </a:outerShdw>
                </a:effectLst>
              </a:rPr>
              <a:t>Negative approach: </a:t>
            </a:r>
            <a:r>
              <a:rPr lang="en-US" sz="3000" dirty="0" smtClean="0">
                <a:effectLst>
                  <a:outerShdw blurRad="38100" dist="38100" dir="2700000" algn="tl">
                    <a:srgbClr val="C0C0C0"/>
                  </a:outerShdw>
                </a:effectLst>
              </a:rPr>
              <a:t>the MFN clause does not extend to procedural aspects, unless the basic treaty leaves no doubt that the Contracting Parties intended to include them</a:t>
            </a:r>
          </a:p>
          <a:p>
            <a:pPr eaLnBrk="1" hangingPunct="1">
              <a:lnSpc>
                <a:spcPct val="90000"/>
              </a:lnSpc>
              <a:defRPr/>
            </a:pPr>
            <a:endParaRPr lang="en-US" sz="30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7814344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7694882-9FAE-430F-87DB-E4B68EE8C9E7}" type="slidenum">
              <a:rPr lang="en-US" sz="1400">
                <a:solidFill>
                  <a:schemeClr val="bg1"/>
                </a:solidFill>
              </a:rPr>
              <a:pPr eaLnBrk="1" hangingPunct="1"/>
              <a:t>95</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F695F39A-BC8C-4AC7-A504-1A5DCBE1C7D3}" type="slidenum">
              <a:rPr lang="en-US" sz="1000">
                <a:effectLst>
                  <a:outerShdw blurRad="38100" dist="38100" dir="2700000" algn="tl">
                    <a:srgbClr val="000000"/>
                  </a:outerShdw>
                </a:effectLst>
                <a:latin typeface="Verdana" pitchFamily="34" charset="0"/>
              </a:rPr>
              <a:pPr algn="r">
                <a:defRPr/>
              </a:pPr>
              <a:t>95</a:t>
            </a:fld>
            <a:endParaRPr lang="en-US" sz="1000">
              <a:effectLst>
                <a:outerShdw blurRad="38100" dist="38100" dir="2700000" algn="tl">
                  <a:srgbClr val="000000"/>
                </a:outerShdw>
              </a:effectLst>
              <a:latin typeface="Verdana" pitchFamily="34" charset="0"/>
            </a:endParaRPr>
          </a:p>
        </p:txBody>
      </p:sp>
      <p:sp>
        <p:nvSpPr>
          <p:cNvPr id="31745" name="1 Título"/>
          <p:cNvSpPr>
            <a:spLocks noGrp="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The debate - substance</a:t>
            </a:r>
          </a:p>
        </p:txBody>
      </p:sp>
      <p:sp>
        <p:nvSpPr>
          <p:cNvPr id="3" name="2 Marcador de contenido"/>
          <p:cNvSpPr>
            <a:spLocks noGrp="1"/>
          </p:cNvSpPr>
          <p:nvPr>
            <p:ph idx="4294967295"/>
          </p:nvPr>
        </p:nvSpPr>
        <p:spPr>
          <a:xfrm>
            <a:off x="457200" y="1371600"/>
            <a:ext cx="8382000" cy="4754563"/>
          </a:xfrm>
        </p:spPr>
        <p:txBody>
          <a:bodyPr>
            <a:normAutofit/>
          </a:bodyPr>
          <a:lstStyle/>
          <a:p>
            <a:pPr eaLnBrk="1" hangingPunct="1">
              <a:lnSpc>
                <a:spcPct val="80000"/>
              </a:lnSpc>
              <a:buFontTx/>
              <a:buNone/>
              <a:defRPr/>
            </a:pPr>
            <a:endParaRPr lang="en-US" sz="1800" dirty="0" smtClean="0">
              <a:effectLst>
                <a:outerShdw blurRad="38100" dist="38100" dir="2700000" algn="tl">
                  <a:srgbClr val="C0C0C0"/>
                </a:outerShdw>
              </a:effectLst>
            </a:endParaRPr>
          </a:p>
          <a:p>
            <a:pPr eaLnBrk="1" hangingPunct="1">
              <a:lnSpc>
                <a:spcPct val="80000"/>
              </a:lnSpc>
              <a:buFontTx/>
              <a:buNone/>
              <a:defRPr/>
            </a:pPr>
            <a:r>
              <a:rPr lang="en-US" sz="2200" dirty="0" smtClean="0">
                <a:effectLst>
                  <a:outerShdw blurRad="38100" dist="38100" dir="2700000" algn="tl">
                    <a:srgbClr val="C0C0C0"/>
                  </a:outerShdw>
                </a:effectLst>
              </a:rPr>
              <a:t>Arbitral tribunals have gone in divergent directions as far the possibility to import different substantive conditions…</a:t>
            </a:r>
          </a:p>
          <a:p>
            <a:pPr eaLnBrk="1" hangingPunct="1">
              <a:lnSpc>
                <a:spcPct val="80000"/>
              </a:lnSpc>
              <a:buFontTx/>
              <a:buNone/>
              <a:defRPr/>
            </a:pPr>
            <a:endParaRPr lang="en-US" sz="1800" dirty="0" smtClean="0">
              <a:effectLst>
                <a:outerShdw blurRad="38100" dist="38100" dir="2700000" algn="tl">
                  <a:srgbClr val="C0C0C0"/>
                </a:outerShdw>
              </a:effectLst>
            </a:endParaRPr>
          </a:p>
          <a:p>
            <a:pPr eaLnBrk="1" hangingPunct="1">
              <a:lnSpc>
                <a:spcPct val="80000"/>
              </a:lnSpc>
              <a:buFontTx/>
              <a:buNone/>
              <a:defRPr/>
            </a:pPr>
            <a:r>
              <a:rPr lang="en-US" sz="2200" b="1" dirty="0" err="1" smtClean="0">
                <a:solidFill>
                  <a:schemeClr val="tx2"/>
                </a:solidFill>
                <a:effectLst>
                  <a:outerShdw blurRad="38100" dist="38100" dir="2700000" algn="tl">
                    <a:srgbClr val="C0C0C0"/>
                  </a:outerShdw>
                </a:effectLst>
              </a:rPr>
              <a:t>Tecmed</a:t>
            </a:r>
            <a:r>
              <a:rPr lang="en-US" sz="2200" b="1" dirty="0" smtClean="0">
                <a:solidFill>
                  <a:schemeClr val="tx2"/>
                </a:solidFill>
                <a:effectLst>
                  <a:outerShdw blurRad="38100" dist="38100" dir="2700000" algn="tl">
                    <a:srgbClr val="C0C0C0"/>
                  </a:outerShdw>
                </a:effectLst>
              </a:rPr>
              <a:t> approach</a:t>
            </a:r>
          </a:p>
          <a:p>
            <a:pPr eaLnBrk="1" hangingPunct="1">
              <a:lnSpc>
                <a:spcPct val="80000"/>
              </a:lnSpc>
              <a:buFontTx/>
              <a:buNone/>
              <a:defRPr/>
            </a:pPr>
            <a:endParaRPr lang="en-US" sz="1800" dirty="0" smtClean="0">
              <a:effectLst>
                <a:outerShdw blurRad="38100" dist="38100" dir="2700000" algn="tl">
                  <a:srgbClr val="C0C0C0"/>
                </a:outerShdw>
              </a:effectLst>
            </a:endParaRPr>
          </a:p>
          <a:p>
            <a:pPr algn="just" eaLnBrk="1" hangingPunct="1">
              <a:lnSpc>
                <a:spcPct val="80000"/>
              </a:lnSpc>
              <a:buFontTx/>
              <a:buNone/>
              <a:defRPr/>
            </a:pPr>
            <a:r>
              <a:rPr lang="en-US" sz="1800" dirty="0" smtClean="0">
                <a:effectLst>
                  <a:outerShdw blurRad="38100" dist="38100" dir="2700000" algn="tl">
                    <a:srgbClr val="C0C0C0"/>
                  </a:outerShdw>
                </a:effectLst>
              </a:rPr>
              <a:t>	“…</a:t>
            </a:r>
            <a:r>
              <a:rPr lang="en-US" sz="1800" i="1" u="sng" dirty="0" smtClean="0">
                <a:effectLst>
                  <a:outerShdw blurRad="38100" dist="38100" dir="2700000" algn="tl">
                    <a:srgbClr val="C0C0C0"/>
                  </a:outerShdw>
                </a:effectLst>
              </a:rPr>
              <a:t>matters relating to the application over time of the Agreement,</a:t>
            </a:r>
            <a:r>
              <a:rPr lang="en-US" sz="1800" i="1" dirty="0" smtClean="0">
                <a:effectLst>
                  <a:outerShdw blurRad="38100" dist="38100" dir="2700000" algn="tl">
                    <a:srgbClr val="C0C0C0"/>
                  </a:outerShdw>
                </a:effectLst>
              </a:rPr>
              <a:t> which involve more the time dimension of application of its substantive provisions rather than matters of procedure or jurisdiction, </a:t>
            </a:r>
            <a:r>
              <a:rPr lang="en-US" sz="1800" i="1" u="sng" dirty="0" smtClean="0">
                <a:effectLst>
                  <a:outerShdw blurRad="38100" dist="38100" dir="2700000" algn="tl">
                    <a:srgbClr val="C0C0C0"/>
                  </a:outerShdw>
                </a:effectLst>
              </a:rPr>
              <a:t>due to their significance and importance, go to the core of matters that must be deemed to be specifically negotiated by the Contracting Parties. These are determining factors for their acceptance of the Agreement,</a:t>
            </a:r>
            <a:r>
              <a:rPr lang="en-US" sz="1800" i="1" dirty="0" smtClean="0">
                <a:effectLst>
                  <a:outerShdw blurRad="38100" dist="38100" dir="2700000" algn="tl">
                    <a:srgbClr val="C0C0C0"/>
                  </a:outerShdw>
                </a:effectLst>
              </a:rPr>
              <a:t> as they are directly linked to the identification of the substantive protection regime applicable to the foreign investor and, particularly, to the general (national or international) legal context within which such regime operates, as well as to the access of the foreign investor to the substantive provisions of such regime. </a:t>
            </a:r>
            <a:r>
              <a:rPr lang="en-US" sz="1800" i="1" u="sng" dirty="0" smtClean="0">
                <a:effectLst>
                  <a:outerShdw blurRad="38100" dist="38100" dir="2700000" algn="tl">
                    <a:srgbClr val="C0C0C0"/>
                  </a:outerShdw>
                </a:effectLst>
              </a:rPr>
              <a:t>Their application cannot therefore be impaired by the principle contained in the most favored nation clause</a:t>
            </a:r>
            <a:r>
              <a:rPr lang="en-US" sz="1800" i="1" dirty="0" smtClean="0">
                <a:effectLst>
                  <a:outerShdw blurRad="38100" dist="38100" dir="2700000" algn="tl">
                    <a:srgbClr val="C0C0C0"/>
                  </a:outerShdw>
                </a:effectLst>
              </a:rPr>
              <a:t>”.</a:t>
            </a:r>
            <a:endParaRPr lang="en-US" sz="1800" dirty="0" smtClean="0">
              <a:effectLst>
                <a:outerShdw blurRad="38100" dist="38100" dir="2700000" algn="tl">
                  <a:srgbClr val="C0C0C0"/>
                </a:outerShdw>
              </a:effectLst>
            </a:endParaRPr>
          </a:p>
          <a:p>
            <a:pPr eaLnBrk="1" hangingPunct="1">
              <a:lnSpc>
                <a:spcPct val="80000"/>
              </a:lnSpc>
              <a:buFontTx/>
              <a:buNone/>
              <a:defRPr/>
            </a:pPr>
            <a:r>
              <a:rPr lang="en-US" sz="1800" dirty="0" smtClean="0">
                <a:effectLst>
                  <a:outerShdw blurRad="38100" dist="38100" dir="2700000" algn="tl">
                    <a:srgbClr val="C0C0C0"/>
                  </a:outerShdw>
                </a:effectLst>
              </a:rPr>
              <a:t>  </a:t>
            </a:r>
          </a:p>
          <a:p>
            <a:pPr eaLnBrk="1" hangingPunct="1">
              <a:lnSpc>
                <a:spcPct val="80000"/>
              </a:lnSpc>
              <a:defRPr/>
            </a:pPr>
            <a:endParaRPr lang="en-US" sz="18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911303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90760B-5AB4-4E89-A617-DBBAC4266E05}" type="slidenum">
              <a:rPr lang="en-US" sz="1400">
                <a:solidFill>
                  <a:schemeClr val="bg1"/>
                </a:solidFill>
              </a:rPr>
              <a:pPr eaLnBrk="1" hangingPunct="1"/>
              <a:t>96</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ECFBABD-0617-4B6E-BED7-5B99174295A8}" type="slidenum">
              <a:rPr lang="en-US" sz="1000">
                <a:effectLst>
                  <a:outerShdw blurRad="38100" dist="38100" dir="2700000" algn="tl">
                    <a:srgbClr val="000000"/>
                  </a:outerShdw>
                </a:effectLst>
                <a:latin typeface="Verdana" pitchFamily="34" charset="0"/>
              </a:rPr>
              <a:pPr algn="r">
                <a:defRPr/>
              </a:pPr>
              <a:t>96</a:t>
            </a:fld>
            <a:endParaRPr lang="en-US" sz="1000">
              <a:effectLst>
                <a:outerShdw blurRad="38100" dist="38100" dir="2700000" algn="tl">
                  <a:srgbClr val="000000"/>
                </a:outerShdw>
              </a:effectLst>
              <a:latin typeface="Verdana" pitchFamily="34" charset="0"/>
            </a:endParaRPr>
          </a:p>
        </p:txBody>
      </p:sp>
      <p:sp>
        <p:nvSpPr>
          <p:cNvPr id="32769" name="1 Título"/>
          <p:cNvSpPr>
            <a:spLocks noGrp="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The debate - substance</a:t>
            </a:r>
          </a:p>
        </p:txBody>
      </p:sp>
      <p:sp>
        <p:nvSpPr>
          <p:cNvPr id="32770" name="2 Marcador de contenido"/>
          <p:cNvSpPr>
            <a:spLocks noGrp="1"/>
          </p:cNvSpPr>
          <p:nvPr>
            <p:ph idx="4294967295"/>
          </p:nvPr>
        </p:nvSpPr>
        <p:spPr>
          <a:xfrm>
            <a:off x="457200" y="1371600"/>
            <a:ext cx="8382000" cy="4191917"/>
          </a:xfrm>
        </p:spPr>
        <p:txBody>
          <a:bodyPr>
            <a:spAutoFit/>
          </a:bodyPr>
          <a:lstStyle/>
          <a:p>
            <a:pPr eaLnBrk="1" hangingPunct="1">
              <a:buFontTx/>
              <a:buNone/>
              <a:defRPr/>
            </a:pPr>
            <a:endParaRPr lang="en-US" dirty="0" smtClean="0">
              <a:solidFill>
                <a:schemeClr val="tx2"/>
              </a:solidFill>
              <a:effectLst>
                <a:outerShdw blurRad="38100" dist="38100" dir="2700000" algn="tl">
                  <a:srgbClr val="C0C0C0"/>
                </a:outerShdw>
              </a:effectLst>
            </a:endParaRPr>
          </a:p>
          <a:p>
            <a:pPr eaLnBrk="1" hangingPunct="1">
              <a:buFontTx/>
              <a:buNone/>
              <a:defRPr/>
            </a:pPr>
            <a:r>
              <a:rPr lang="en-US" sz="2200" b="1" dirty="0" smtClean="0">
                <a:solidFill>
                  <a:schemeClr val="tx2"/>
                </a:solidFill>
                <a:effectLst>
                  <a:outerShdw blurRad="38100" dist="38100" dir="2700000" algn="tl">
                    <a:srgbClr val="C0C0C0"/>
                  </a:outerShdw>
                </a:effectLst>
              </a:rPr>
              <a:t>Siemens approach</a:t>
            </a:r>
          </a:p>
          <a:p>
            <a:pPr eaLnBrk="1" hangingPunct="1">
              <a:buFontTx/>
              <a:buNone/>
              <a:defRPr/>
            </a:pPr>
            <a:endParaRPr lang="en-US" dirty="0" smtClean="0">
              <a:solidFill>
                <a:srgbClr val="FFFF00"/>
              </a:solidFill>
              <a:effectLst>
                <a:outerShdw blurRad="38100" dist="38100" dir="2700000" algn="tl">
                  <a:srgbClr val="C0C0C0"/>
                </a:outerShdw>
              </a:effectLst>
            </a:endParaRPr>
          </a:p>
          <a:p>
            <a:pPr eaLnBrk="1" hangingPunct="1">
              <a:buFontTx/>
              <a:buNone/>
              <a:defRPr/>
            </a:pPr>
            <a:r>
              <a:rPr lang="en-US" sz="2400" dirty="0" smtClean="0">
                <a:effectLst>
                  <a:outerShdw blurRad="38100" dist="38100" dir="2700000" algn="tl">
                    <a:srgbClr val="C0C0C0"/>
                  </a:outerShdw>
                </a:effectLst>
              </a:rPr>
              <a:t>	“…</a:t>
            </a:r>
            <a:r>
              <a:rPr lang="en-US" sz="2400" i="1" dirty="0" smtClean="0">
                <a:effectLst>
                  <a:outerShdw blurRad="38100" dist="38100" dir="2700000" algn="tl">
                    <a:srgbClr val="C0C0C0"/>
                  </a:outerShdw>
                </a:effectLst>
              </a:rPr>
              <a:t>the purpose of the MFN clause is to </a:t>
            </a:r>
            <a:r>
              <a:rPr lang="en-US" sz="2400" b="1" i="1" dirty="0" smtClean="0">
                <a:effectLst>
                  <a:outerShdw blurRad="38100" dist="38100" dir="2700000" algn="tl">
                    <a:srgbClr val="C0C0C0"/>
                  </a:outerShdw>
                </a:effectLst>
              </a:rPr>
              <a:t>eliminate the effect of specially negotiated provisions</a:t>
            </a:r>
            <a:r>
              <a:rPr lang="en-US" sz="2400" i="1" dirty="0" smtClean="0">
                <a:effectLst>
                  <a:outerShdw blurRad="38100" dist="38100" dir="2700000" algn="tl">
                    <a:srgbClr val="C0C0C0"/>
                  </a:outerShdw>
                </a:effectLst>
              </a:rPr>
              <a:t> unless they have been excepted…</a:t>
            </a:r>
            <a:r>
              <a:rPr lang="en-US" sz="2400" dirty="0" smtClean="0">
                <a:effectLst>
                  <a:outerShdw blurRad="38100" dist="38100" dir="2700000" algn="tl">
                    <a:srgbClr val="C0C0C0"/>
                  </a:outerShdw>
                </a:effectLst>
              </a:rPr>
              <a:t>”</a:t>
            </a:r>
            <a:r>
              <a:rPr lang="es-ES_tradnl" sz="2400" dirty="0" smtClean="0">
                <a:effectLst>
                  <a:outerShdw blurRad="38100" dist="38100" dir="2700000" algn="tl">
                    <a:srgbClr val="C0C0C0"/>
                  </a:outerShdw>
                </a:effectLst>
              </a:rPr>
              <a:t> </a:t>
            </a:r>
          </a:p>
          <a:p>
            <a:pPr eaLnBrk="1" hangingPunct="1">
              <a:buFontTx/>
              <a:buNone/>
              <a:defRPr/>
            </a:pPr>
            <a:r>
              <a:rPr lang="en-US" dirty="0" smtClean="0">
                <a:effectLst>
                  <a:outerShdw blurRad="38100" dist="38100" dir="2700000" algn="tl">
                    <a:srgbClr val="C0C0C0"/>
                  </a:outerShdw>
                </a:effectLst>
              </a:rPr>
              <a:t> </a:t>
            </a:r>
          </a:p>
          <a:p>
            <a:pPr eaLnBrk="1" hangingPunct="1">
              <a:buFontTx/>
              <a:buNone/>
              <a:defRPr/>
            </a:pPr>
            <a:endParaRPr lang="en-US" dirty="0" smtClean="0">
              <a:effectLst>
                <a:outerShdw blurRad="38100" dist="38100" dir="2700000" algn="tl">
                  <a:srgbClr val="C0C0C0"/>
                </a:outerShdw>
              </a:effectLst>
            </a:endParaRPr>
          </a:p>
          <a:p>
            <a:pPr eaLnBrk="1" hangingPunct="1">
              <a:defRPr/>
            </a:pPr>
            <a:r>
              <a:rPr lang="en-US" dirty="0" smtClean="0">
                <a:effectLst>
                  <a:outerShdw blurRad="38100" dist="38100" dir="2700000" algn="tl">
                    <a:srgbClr val="C0C0C0"/>
                  </a:outerShdw>
                </a:effectLst>
              </a:rPr>
              <a:t>Not the intention of the parties. At least in early treaties. With some exceptions such as UK treaties.</a:t>
            </a:r>
          </a:p>
        </p:txBody>
      </p:sp>
    </p:spTree>
    <p:extLst>
      <p:ext uri="{BB962C8B-B14F-4D97-AF65-F5344CB8AC3E}">
        <p14:creationId xmlns:p14="http://schemas.microsoft.com/office/powerpoint/2010/main" val="23347614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D5FBE2-C7B3-4441-92A6-E9CD47E152B0}" type="slidenum">
              <a:rPr lang="en-US" sz="1400">
                <a:solidFill>
                  <a:schemeClr val="bg1"/>
                </a:solidFill>
              </a:rPr>
              <a:pPr eaLnBrk="1" hangingPunct="1"/>
              <a:t>97</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77A77017-840F-4DC2-A72C-A294D36F2198}" type="slidenum">
              <a:rPr lang="en-US" sz="1000">
                <a:effectLst>
                  <a:outerShdw blurRad="38100" dist="38100" dir="2700000" algn="tl">
                    <a:srgbClr val="000000"/>
                  </a:outerShdw>
                </a:effectLst>
                <a:latin typeface="Verdana" pitchFamily="34" charset="0"/>
              </a:rPr>
              <a:pPr algn="r">
                <a:defRPr/>
              </a:pPr>
              <a:t>97</a:t>
            </a:fld>
            <a:endParaRPr lang="en-US" sz="1000">
              <a:effectLst>
                <a:outerShdw blurRad="38100" dist="38100" dir="2700000" algn="tl">
                  <a:srgbClr val="000000"/>
                </a:outerShdw>
              </a:effectLst>
              <a:latin typeface="Verdana" pitchFamily="34" charset="0"/>
            </a:endParaRPr>
          </a:p>
        </p:txBody>
      </p:sp>
      <p:sp>
        <p:nvSpPr>
          <p:cNvPr id="33793" name="1 Título"/>
          <p:cNvSpPr>
            <a:spLocks noGrp="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Concerns for States</a:t>
            </a:r>
          </a:p>
        </p:txBody>
      </p:sp>
      <p:sp>
        <p:nvSpPr>
          <p:cNvPr id="3" name="2 Marcador de contenido"/>
          <p:cNvSpPr>
            <a:spLocks noGrp="1"/>
          </p:cNvSpPr>
          <p:nvPr>
            <p:ph idx="4294967295"/>
          </p:nvPr>
        </p:nvSpPr>
        <p:spPr>
          <a:xfrm>
            <a:off x="457200" y="1371600"/>
            <a:ext cx="8382000" cy="4754563"/>
          </a:xfrm>
        </p:spPr>
        <p:txBody>
          <a:bodyPr>
            <a:normAutofit/>
          </a:bodyPr>
          <a:lstStyle/>
          <a:p>
            <a:pPr eaLnBrk="1" hangingPunct="1">
              <a:lnSpc>
                <a:spcPct val="80000"/>
              </a:lnSpc>
              <a:buFontTx/>
              <a:buNone/>
              <a:defRPr/>
            </a:pPr>
            <a:endParaRPr lang="en-US" sz="1800" dirty="0" smtClean="0">
              <a:effectLst>
                <a:outerShdw blurRad="38100" dist="38100" dir="2700000" algn="tl">
                  <a:srgbClr val="C0C0C0"/>
                </a:outerShdw>
              </a:effectLst>
            </a:endParaRPr>
          </a:p>
          <a:p>
            <a:pPr algn="just" eaLnBrk="1" hangingPunct="1">
              <a:lnSpc>
                <a:spcPct val="80000"/>
              </a:lnSpc>
              <a:buFontTx/>
              <a:buNone/>
              <a:defRPr/>
            </a:pPr>
            <a:r>
              <a:rPr lang="en-US" sz="1800" dirty="0" smtClean="0">
                <a:effectLst>
                  <a:outerShdw blurRad="38100" dist="38100" dir="2700000" algn="tl">
                    <a:srgbClr val="C0C0C0"/>
                  </a:outerShdw>
                </a:effectLst>
              </a:rPr>
              <a:t>	“</a:t>
            </a:r>
            <a:r>
              <a:rPr lang="en-US" sz="1800" i="1" dirty="0" smtClean="0">
                <a:effectLst>
                  <a:outerShdw blurRad="38100" dist="38100" dir="2700000" algn="tl">
                    <a:srgbClr val="C0C0C0"/>
                  </a:outerShdw>
                </a:effectLst>
              </a:rPr>
              <a:t>… </a:t>
            </a:r>
            <a:r>
              <a:rPr lang="en-US" sz="1800" i="1" u="sng" dirty="0" smtClean="0">
                <a:effectLst>
                  <a:outerShdw blurRad="38100" dist="38100" dir="2700000" algn="tl">
                    <a:srgbClr val="C0C0C0"/>
                  </a:outerShdw>
                </a:effectLst>
              </a:rPr>
              <a:t>When concluding a multilateral or bilateral investment treaty with specific dispute resolution provisions, states cannot be expected to leave those provisions to future (partial) replacement</a:t>
            </a:r>
            <a:r>
              <a:rPr lang="en-US" sz="1800" i="1" dirty="0" smtClean="0">
                <a:effectLst>
                  <a:outerShdw blurRad="38100" dist="38100" dir="2700000" algn="tl">
                    <a:srgbClr val="C0C0C0"/>
                  </a:outerShdw>
                </a:effectLst>
              </a:rPr>
              <a:t> by different dispute resolution provisions through the operation of an MFN provision, unless the States have explicitly agreed…</a:t>
            </a:r>
            <a:r>
              <a:rPr lang="en-US" sz="1800" dirty="0" smtClean="0">
                <a:effectLst>
                  <a:outerShdw blurRad="38100" dist="38100" dir="2700000" algn="tl">
                    <a:srgbClr val="C0C0C0"/>
                  </a:outerShdw>
                </a:effectLst>
              </a:rPr>
              <a:t>”</a:t>
            </a:r>
            <a:endParaRPr lang="es-ES_tradnl" sz="1800" dirty="0" smtClean="0">
              <a:effectLst>
                <a:outerShdw blurRad="38100" dist="38100" dir="2700000" algn="tl">
                  <a:srgbClr val="C0C0C0"/>
                </a:outerShdw>
              </a:effectLst>
            </a:endParaRPr>
          </a:p>
          <a:p>
            <a:pPr algn="just" eaLnBrk="1" hangingPunct="1">
              <a:lnSpc>
                <a:spcPct val="80000"/>
              </a:lnSpc>
              <a:buFontTx/>
              <a:buNone/>
              <a:defRPr/>
            </a:pPr>
            <a:r>
              <a:rPr lang="en-US" sz="1800" dirty="0" smtClean="0">
                <a:effectLst>
                  <a:outerShdw blurRad="38100" dist="38100" dir="2700000" algn="tl">
                    <a:srgbClr val="C0C0C0"/>
                  </a:outerShdw>
                </a:effectLst>
              </a:rPr>
              <a:t> </a:t>
            </a:r>
            <a:endParaRPr lang="es-ES_tradnl" sz="1800" dirty="0" smtClean="0">
              <a:effectLst>
                <a:outerShdw blurRad="38100" dist="38100" dir="2700000" algn="tl">
                  <a:srgbClr val="C0C0C0"/>
                </a:outerShdw>
              </a:effectLst>
            </a:endParaRPr>
          </a:p>
          <a:p>
            <a:pPr algn="just" eaLnBrk="1" hangingPunct="1">
              <a:lnSpc>
                <a:spcPct val="80000"/>
              </a:lnSpc>
              <a:buFontTx/>
              <a:buNone/>
              <a:defRPr/>
            </a:pPr>
            <a:r>
              <a:rPr lang="en-US" sz="1800" dirty="0" smtClean="0">
                <a:effectLst>
                  <a:outerShdw blurRad="38100" dist="38100" dir="2700000" algn="tl">
                    <a:srgbClr val="C0C0C0"/>
                  </a:outerShdw>
                </a:effectLst>
              </a:rPr>
              <a:t>	“</a:t>
            </a:r>
            <a:r>
              <a:rPr lang="en-US" sz="1800" i="1" dirty="0" smtClean="0">
                <a:effectLst>
                  <a:outerShdw blurRad="38100" dist="38100" dir="2700000" algn="tl">
                    <a:srgbClr val="C0C0C0"/>
                  </a:outerShdw>
                </a:effectLst>
              </a:rPr>
              <a:t>… The present Tribunal fails to see how harmonization of dispute settlement provisions can be achieved by reliance on the MFN provision. Rather, </a:t>
            </a:r>
            <a:r>
              <a:rPr lang="en-US" sz="1800" i="1" u="sng" dirty="0" smtClean="0">
                <a:effectLst>
                  <a:outerShdw blurRad="38100" dist="38100" dir="2700000" algn="tl">
                    <a:srgbClr val="C0C0C0"/>
                  </a:outerShdw>
                </a:effectLst>
              </a:rPr>
              <a:t>the “basket of treatment” and “self-adaptation of an MFN provision”</a:t>
            </a:r>
            <a:r>
              <a:rPr lang="en-US" sz="1800" i="1" dirty="0" smtClean="0">
                <a:effectLst>
                  <a:outerShdw blurRad="38100" dist="38100" dir="2700000" algn="tl">
                    <a:srgbClr val="C0C0C0"/>
                  </a:outerShdw>
                </a:effectLst>
              </a:rPr>
              <a:t> in relation to dispute settlement provisions (as alleged by the Claimant) </a:t>
            </a:r>
            <a:r>
              <a:rPr lang="en-US" sz="1800" i="1" u="sng" dirty="0" smtClean="0">
                <a:effectLst>
                  <a:outerShdw blurRad="38100" dist="38100" dir="2700000" algn="tl">
                    <a:srgbClr val="C0C0C0"/>
                  </a:outerShdw>
                </a:effectLst>
              </a:rPr>
              <a:t>has as effect that an investor has the option to pick and choose provisions from the various BITs</a:t>
            </a:r>
            <a:r>
              <a:rPr lang="en-US" sz="1800" b="1" i="1" dirty="0" smtClean="0">
                <a:effectLst>
                  <a:outerShdw blurRad="38100" dist="38100" dir="2700000" algn="tl">
                    <a:srgbClr val="C0C0C0"/>
                  </a:outerShdw>
                </a:effectLst>
              </a:rPr>
              <a:t>.</a:t>
            </a:r>
            <a:r>
              <a:rPr lang="en-US" sz="1800" i="1" dirty="0" smtClean="0">
                <a:effectLst>
                  <a:outerShdw blurRad="38100" dist="38100" dir="2700000" algn="tl">
                    <a:srgbClr val="C0C0C0"/>
                  </a:outerShdw>
                </a:effectLst>
              </a:rPr>
              <a:t> If that were true, a host state which has not specifically agreed thereto can be confronted with a large number of permutations of dispute settlement provisions from the various BITs which it has concluded. </a:t>
            </a:r>
            <a:r>
              <a:rPr lang="en-US" sz="1800" i="1" u="sng" dirty="0" smtClean="0">
                <a:effectLst>
                  <a:outerShdw blurRad="38100" dist="38100" dir="2700000" algn="tl">
                    <a:srgbClr val="C0C0C0"/>
                  </a:outerShdw>
                </a:effectLst>
              </a:rPr>
              <a:t>Such a chaotic situation—actually counterproductive to harmonization—cannot be the presumed intent of Contracting Parties</a:t>
            </a:r>
            <a:r>
              <a:rPr lang="en-US" sz="1800" u="sng" dirty="0" smtClean="0">
                <a:effectLst>
                  <a:outerShdw blurRad="38100" dist="38100" dir="2700000" algn="tl">
                    <a:srgbClr val="C0C0C0"/>
                  </a:outerShdw>
                </a:effectLst>
              </a:rPr>
              <a:t>”.</a:t>
            </a:r>
          </a:p>
          <a:p>
            <a:pPr eaLnBrk="1" hangingPunct="1">
              <a:lnSpc>
                <a:spcPct val="80000"/>
              </a:lnSpc>
              <a:buFontTx/>
              <a:buNone/>
              <a:defRPr/>
            </a:pPr>
            <a:r>
              <a:rPr lang="en-US" sz="1800" dirty="0" smtClean="0">
                <a:effectLst>
                  <a:outerShdw blurRad="38100" dist="38100" dir="2700000" algn="tl">
                    <a:srgbClr val="C0C0C0"/>
                  </a:outerShdw>
                </a:effectLst>
              </a:rPr>
              <a:t>							</a:t>
            </a:r>
            <a:r>
              <a:rPr lang="en-US" sz="1800" dirty="0" smtClean="0">
                <a:solidFill>
                  <a:schemeClr val="tx2"/>
                </a:solidFill>
                <a:effectLst>
                  <a:outerShdw blurRad="38100" dist="38100" dir="2700000" algn="tl">
                    <a:srgbClr val="C0C0C0"/>
                  </a:outerShdw>
                </a:effectLst>
              </a:rPr>
              <a:t>	</a:t>
            </a:r>
          </a:p>
          <a:p>
            <a:pPr eaLnBrk="1" hangingPunct="1">
              <a:lnSpc>
                <a:spcPct val="80000"/>
              </a:lnSpc>
              <a:buFontTx/>
              <a:buNone/>
              <a:defRPr/>
            </a:pPr>
            <a:r>
              <a:rPr lang="en-US" sz="1800" dirty="0" smtClean="0">
                <a:solidFill>
                  <a:schemeClr val="tx2"/>
                </a:solidFill>
                <a:effectLst>
                  <a:outerShdw blurRad="38100" dist="38100" dir="2700000" algn="tl">
                    <a:srgbClr val="C0C0C0"/>
                  </a:outerShdw>
                </a:effectLst>
              </a:rPr>
              <a:t>							</a:t>
            </a:r>
            <a:r>
              <a:rPr lang="en-US" sz="1800" b="1" dirty="0" err="1" smtClean="0">
                <a:solidFill>
                  <a:schemeClr val="tx2"/>
                </a:solidFill>
                <a:effectLst>
                  <a:outerShdw blurRad="38100" dist="38100" dir="2700000" algn="tl">
                    <a:srgbClr val="C0C0C0"/>
                  </a:outerShdw>
                </a:effectLst>
              </a:rPr>
              <a:t>Plama</a:t>
            </a:r>
            <a:r>
              <a:rPr lang="en-US" sz="1800" b="1" dirty="0" smtClean="0">
                <a:solidFill>
                  <a:schemeClr val="tx2"/>
                </a:solidFill>
                <a:effectLst>
                  <a:outerShdw blurRad="38100" dist="38100" dir="2700000" algn="tl">
                    <a:srgbClr val="C0C0C0"/>
                  </a:outerShdw>
                </a:effectLst>
              </a:rPr>
              <a:t> v Bulgaria </a:t>
            </a:r>
          </a:p>
        </p:txBody>
      </p:sp>
    </p:spTree>
    <p:extLst>
      <p:ext uri="{BB962C8B-B14F-4D97-AF65-F5344CB8AC3E}">
        <p14:creationId xmlns:p14="http://schemas.microsoft.com/office/powerpoint/2010/main" val="6295844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B12CB3-C4CD-4CC7-9324-16F847F6AA25}" type="slidenum">
              <a:rPr lang="en-US" sz="1400">
                <a:solidFill>
                  <a:schemeClr val="bg1"/>
                </a:solidFill>
              </a:rPr>
              <a:pPr eaLnBrk="1" hangingPunct="1"/>
              <a:t>98</a:t>
            </a:fld>
            <a:endParaRPr lang="en-US" sz="1400">
              <a:solidFill>
                <a:schemeClr val="bg1"/>
              </a:solidFill>
            </a:endParaRP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lstStyle/>
          <a:p>
            <a:pPr algn="r">
              <a:defRPr/>
            </a:pPr>
            <a:fld id="{FD8233A6-06BB-47B0-8C6A-FACD8BBF3840}" type="slidenum">
              <a:rPr lang="en-US" sz="1000">
                <a:effectLst>
                  <a:outerShdw blurRad="38100" dist="38100" dir="2700000" algn="tl">
                    <a:srgbClr val="000000"/>
                  </a:outerShdw>
                </a:effectLst>
                <a:latin typeface="Verdana" pitchFamily="34" charset="0"/>
              </a:rPr>
              <a:pPr algn="r">
                <a:defRPr/>
              </a:pPr>
              <a:t>98</a:t>
            </a:fld>
            <a:endParaRPr lang="en-US" sz="1000">
              <a:effectLst>
                <a:outerShdw blurRad="38100" dist="38100" dir="2700000" algn="tl">
                  <a:srgbClr val="000000"/>
                </a:outerShdw>
              </a:effectLst>
              <a:latin typeface="Verdana" pitchFamily="34" charset="0"/>
            </a:endParaRPr>
          </a:p>
        </p:txBody>
      </p:sp>
      <p:sp>
        <p:nvSpPr>
          <p:cNvPr id="101380" name="1 Título"/>
          <p:cNvSpPr>
            <a:spLocks noGrp="1"/>
          </p:cNvSpPr>
          <p:nvPr>
            <p:ph type="title" idx="4294967295"/>
          </p:nvPr>
        </p:nvSpPr>
        <p:spPr/>
        <p:txBody>
          <a:bodyPr/>
          <a:lstStyle/>
          <a:p>
            <a:pPr eaLnBrk="1" hangingPunct="1"/>
            <a:r>
              <a:rPr lang="en-US" dirty="0" smtClean="0"/>
              <a:t>Concerns for States</a:t>
            </a:r>
          </a:p>
        </p:txBody>
      </p:sp>
      <p:sp>
        <p:nvSpPr>
          <p:cNvPr id="3" name="2 Marcador de contenido"/>
          <p:cNvSpPr>
            <a:spLocks noGrp="1"/>
          </p:cNvSpPr>
          <p:nvPr>
            <p:ph idx="4294967295"/>
          </p:nvPr>
        </p:nvSpPr>
        <p:spPr>
          <a:xfrm>
            <a:off x="457200" y="1371600"/>
            <a:ext cx="8382000" cy="4754563"/>
          </a:xfrm>
        </p:spPr>
        <p:txBody>
          <a:bodyPr>
            <a:normAutofit/>
          </a:bodyPr>
          <a:lstStyle/>
          <a:p>
            <a:pPr eaLnBrk="1" hangingPunct="1">
              <a:lnSpc>
                <a:spcPct val="80000"/>
              </a:lnSpc>
              <a:buFontTx/>
              <a:buNone/>
              <a:defRPr/>
            </a:pPr>
            <a:endParaRPr lang="en-US" sz="2000" dirty="0" smtClean="0">
              <a:effectLst>
                <a:outerShdw blurRad="38100" dist="38100" dir="2700000" algn="tl">
                  <a:srgbClr val="C0C0C0"/>
                </a:outerShdw>
              </a:effectLst>
            </a:endParaRPr>
          </a:p>
          <a:p>
            <a:pPr algn="just" eaLnBrk="1" hangingPunct="1">
              <a:lnSpc>
                <a:spcPct val="80000"/>
              </a:lnSpc>
              <a:buFontTx/>
              <a:buNone/>
              <a:defRPr/>
            </a:pPr>
            <a:r>
              <a:rPr lang="en-US" sz="2000" dirty="0" smtClean="0">
                <a:effectLst>
                  <a:outerShdw blurRad="38100" dist="38100" dir="2700000" algn="tl">
                    <a:srgbClr val="C0C0C0"/>
                  </a:outerShdw>
                </a:effectLst>
              </a:rPr>
              <a:t>	“…</a:t>
            </a:r>
            <a:r>
              <a:rPr lang="en-US" sz="2000" i="1" u="sng" dirty="0" smtClean="0">
                <a:effectLst>
                  <a:outerShdw blurRad="38100" dist="38100" dir="2700000" algn="tl">
                    <a:srgbClr val="C0C0C0"/>
                  </a:outerShdw>
                </a:effectLst>
              </a:rPr>
              <a:t>the effect of the wide interpretation of the MFN clause is to expose the host State to treaty-shopping by the investor among an indeterminate number of treaties</a:t>
            </a:r>
            <a:r>
              <a:rPr lang="en-US" sz="2000" i="1" dirty="0" smtClean="0">
                <a:effectLst>
                  <a:outerShdw blurRad="38100" dist="38100" dir="2700000" algn="tl">
                    <a:srgbClr val="C0C0C0"/>
                  </a:outerShdw>
                </a:effectLst>
              </a:rPr>
              <a:t> to find a dispute resolution clause wide enough to cover a dispute that would fall outside the dispute resolution clause in the base treaty, and even then there would be questions as to whether the investor could select those elements of the wider dispute resolution that were apt for its purpose and discard those that were not</a:t>
            </a:r>
            <a:r>
              <a:rPr lang="en-US" sz="2000" dirty="0" smtClean="0">
                <a:effectLst>
                  <a:outerShdw blurRad="38100" dist="38100" dir="2700000" algn="tl">
                    <a:srgbClr val="C0C0C0"/>
                  </a:outerShdw>
                </a:effectLst>
              </a:rPr>
              <a:t>”. </a:t>
            </a:r>
          </a:p>
          <a:p>
            <a:pPr algn="just" eaLnBrk="1" hangingPunct="1">
              <a:lnSpc>
                <a:spcPct val="80000"/>
              </a:lnSpc>
              <a:buFontTx/>
              <a:buNone/>
              <a:defRPr/>
            </a:pPr>
            <a:r>
              <a:rPr lang="en-US" sz="2000" dirty="0" smtClean="0">
                <a:effectLst>
                  <a:outerShdw blurRad="38100" dist="38100" dir="2700000" algn="tl">
                    <a:srgbClr val="C0C0C0"/>
                  </a:outerShdw>
                </a:effectLst>
              </a:rPr>
              <a:t>								</a:t>
            </a:r>
          </a:p>
          <a:p>
            <a:pPr algn="just" eaLnBrk="1" hangingPunct="1">
              <a:lnSpc>
                <a:spcPct val="80000"/>
              </a:lnSpc>
              <a:buFontTx/>
              <a:buNone/>
              <a:defRPr/>
            </a:pPr>
            <a:r>
              <a:rPr lang="en-US" sz="2000" dirty="0" smtClean="0">
                <a:effectLst>
                  <a:outerShdw blurRad="38100" dist="38100" dir="2700000" algn="tl">
                    <a:srgbClr val="C0C0C0"/>
                  </a:outerShdw>
                </a:effectLst>
              </a:rPr>
              <a:t>	“…</a:t>
            </a:r>
            <a:r>
              <a:rPr lang="en-US" sz="2000" i="1" u="sng" dirty="0" smtClean="0">
                <a:effectLst>
                  <a:outerShdw blurRad="38100" dist="38100" dir="2700000" algn="tl">
                    <a:srgbClr val="C0C0C0"/>
                  </a:outerShdw>
                </a:effectLst>
              </a:rPr>
              <a:t>the wide interpretation also generates both uncertainty and instability</a:t>
            </a:r>
            <a:r>
              <a:rPr lang="en-US" sz="2000" i="1" dirty="0" smtClean="0">
                <a:effectLst>
                  <a:outerShdw blurRad="38100" dist="38100" dir="2700000" algn="tl">
                    <a:srgbClr val="C0C0C0"/>
                  </a:outerShdw>
                </a:effectLst>
              </a:rPr>
              <a:t> in that at one moment the limitation in the basic BIT is operative and at the next moment it is overridden by a wider dispute resolution clause in a new BIT entered into by the host State</a:t>
            </a:r>
            <a:r>
              <a:rPr lang="en-US" sz="2000" dirty="0" smtClean="0">
                <a:effectLst>
                  <a:outerShdw blurRad="38100" dist="38100" dir="2700000" algn="tl">
                    <a:srgbClr val="C0C0C0"/>
                  </a:outerShdw>
                </a:effectLst>
              </a:rPr>
              <a:t>”.</a:t>
            </a:r>
            <a:r>
              <a:rPr lang="es-ES_tradnl" sz="2000" dirty="0" smtClean="0">
                <a:effectLst>
                  <a:outerShdw blurRad="38100" dist="38100" dir="2700000" algn="tl">
                    <a:srgbClr val="C0C0C0"/>
                  </a:outerShdw>
                </a:effectLst>
              </a:rPr>
              <a:t> </a:t>
            </a:r>
          </a:p>
          <a:p>
            <a:pPr eaLnBrk="1" hangingPunct="1">
              <a:lnSpc>
                <a:spcPct val="80000"/>
              </a:lnSpc>
              <a:buFontTx/>
              <a:buNone/>
              <a:defRPr/>
            </a:pPr>
            <a:r>
              <a:rPr lang="en-US" sz="2000" dirty="0" smtClean="0">
                <a:effectLst>
                  <a:outerShdw blurRad="38100" dist="38100" dir="2700000" algn="tl">
                    <a:srgbClr val="C0C0C0"/>
                  </a:outerShdw>
                </a:effectLst>
              </a:rPr>
              <a:t>					</a:t>
            </a:r>
            <a:r>
              <a:rPr lang="en-US" sz="2000" b="1" dirty="0" smtClean="0">
                <a:solidFill>
                  <a:srgbClr val="FF0000"/>
                </a:solidFill>
                <a:effectLst>
                  <a:outerShdw blurRad="38100" dist="38100" dir="2700000" algn="tl">
                    <a:srgbClr val="C0C0C0"/>
                  </a:outerShdw>
                </a:effectLst>
              </a:rPr>
              <a:t>	</a:t>
            </a:r>
            <a:endParaRPr lang="en-US" sz="2000" b="1" dirty="0" smtClean="0">
              <a:solidFill>
                <a:schemeClr val="tx2"/>
              </a:solidFill>
              <a:effectLst>
                <a:outerShdw blurRad="38100" dist="38100" dir="2700000" algn="tl">
                  <a:srgbClr val="C0C0C0"/>
                </a:outerShdw>
              </a:effectLst>
            </a:endParaRPr>
          </a:p>
          <a:p>
            <a:pPr eaLnBrk="1" hangingPunct="1">
              <a:lnSpc>
                <a:spcPct val="80000"/>
              </a:lnSpc>
              <a:buFontTx/>
              <a:buNone/>
              <a:defRPr/>
            </a:pPr>
            <a:r>
              <a:rPr lang="en-US" sz="2000" b="1" dirty="0" smtClean="0">
                <a:solidFill>
                  <a:schemeClr val="tx2"/>
                </a:solidFill>
                <a:effectLst>
                  <a:outerShdw blurRad="38100" dist="38100" dir="2700000" algn="tl">
                    <a:srgbClr val="C0C0C0"/>
                  </a:outerShdw>
                </a:effectLst>
              </a:rPr>
              <a:t>							Telenor v Hungary </a:t>
            </a:r>
          </a:p>
        </p:txBody>
      </p:sp>
    </p:spTree>
    <p:extLst>
      <p:ext uri="{BB962C8B-B14F-4D97-AF65-F5344CB8AC3E}">
        <p14:creationId xmlns:p14="http://schemas.microsoft.com/office/powerpoint/2010/main" val="2879197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159</TotalTime>
  <Words>4778</Words>
  <Application>Microsoft Macintosh PowerPoint</Application>
  <PresentationFormat>On-screen Show (4:3)</PresentationFormat>
  <Paragraphs>1014</Paragraphs>
  <Slides>98</Slides>
  <Notes>48</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Clarity</vt:lpstr>
      <vt:lpstr>Training on Trade and Investment Negotiations</vt:lpstr>
      <vt:lpstr>Course curriculum</vt:lpstr>
      <vt:lpstr>MODULE 4 – Definitions and Scope</vt:lpstr>
      <vt:lpstr>DEFINITIONS</vt:lpstr>
      <vt:lpstr>DEFINITIONS</vt:lpstr>
      <vt:lpstr>DEFINITION OF INVESTMENT</vt:lpstr>
      <vt:lpstr>DEFINITION OF INVESTMENT</vt:lpstr>
      <vt:lpstr>DEFINITION OF INVESTMENT</vt:lpstr>
      <vt:lpstr>DEFINITION OF INVESTMENT</vt:lpstr>
      <vt:lpstr>PowerPoint Presentation</vt:lpstr>
      <vt:lpstr>DR-CAFTA : CRITERIA</vt:lpstr>
      <vt:lpstr>DEFINITION OF INVESTMENT </vt:lpstr>
      <vt:lpstr>DEFINITION OF INVESTMENT</vt:lpstr>
      <vt:lpstr>DEFINITION OF INVESTMENT</vt:lpstr>
      <vt:lpstr>Recent Cases</vt:lpstr>
      <vt:lpstr>Definition of Investor</vt:lpstr>
      <vt:lpstr>DEFINITION OF INVESTOR</vt:lpstr>
      <vt:lpstr>Natural Persons - Example</vt:lpstr>
      <vt:lpstr>Juridical Persons</vt:lpstr>
      <vt:lpstr>Juridical Persons – Example 1</vt:lpstr>
      <vt:lpstr>Juridical Persons</vt:lpstr>
      <vt:lpstr>Juridical Persons</vt:lpstr>
      <vt:lpstr>Juridical Persons</vt:lpstr>
      <vt:lpstr>Juridical Persons</vt:lpstr>
      <vt:lpstr>Juridical Persons</vt:lpstr>
      <vt:lpstr>Investor</vt:lpstr>
      <vt:lpstr>MODULE 4 – Definitions and Scope</vt:lpstr>
      <vt:lpstr>Scope of the Agreement</vt:lpstr>
      <vt:lpstr>Scope of the agreement</vt:lpstr>
      <vt:lpstr>SCOPE AND COVERAGE</vt:lpstr>
      <vt:lpstr>Investment and Services</vt:lpstr>
      <vt:lpstr>Investment and Services</vt:lpstr>
      <vt:lpstr>ADMISSION AND ESTABLISHMENT</vt:lpstr>
      <vt:lpstr>Entry of Foreign Investment</vt:lpstr>
      <vt:lpstr>Admission Model</vt:lpstr>
      <vt:lpstr>Pre-Establishment  NT and MFN</vt:lpstr>
      <vt:lpstr>Two issues for discussion</vt:lpstr>
      <vt:lpstr>Admission in conformity with the laws and regulations</vt:lpstr>
      <vt:lpstr>Admission in conformity with the laws and regulations</vt:lpstr>
      <vt:lpstr>Admission in conformity with the laws and regulations</vt:lpstr>
      <vt:lpstr>Admission in conformity with laws and regulations</vt:lpstr>
      <vt:lpstr>Admission in conformity with the laws and regulations</vt:lpstr>
      <vt:lpstr>Admission in conformity with the laws and regulations</vt:lpstr>
      <vt:lpstr>Compensation for pre-investment costs</vt:lpstr>
      <vt:lpstr>Compensation for pre-investment costs</vt:lpstr>
      <vt:lpstr>Compensation for pre-investment costs</vt:lpstr>
      <vt:lpstr>William Nagel v. Czech Republic (cont’d)</vt:lpstr>
      <vt:lpstr>     Recent cases: conclusions?</vt:lpstr>
      <vt:lpstr>MODULE 5 - TREATMENT</vt:lpstr>
      <vt:lpstr>NATIONAL TREATMENT</vt:lpstr>
      <vt:lpstr>Legal conditions</vt:lpstr>
      <vt:lpstr>Negotiation approaches: “basic coverage”</vt:lpstr>
      <vt:lpstr>Article 75 Japan-Malaysia FTA</vt:lpstr>
      <vt:lpstr>Russia-Thailand BIT (2002)</vt:lpstr>
      <vt:lpstr>Exceptions</vt:lpstr>
      <vt:lpstr>Article 10.9 Korea-Singapore EFTA</vt:lpstr>
      <vt:lpstr>Article 129 Peru-China FTA</vt:lpstr>
      <vt:lpstr>Jurisprudence</vt:lpstr>
      <vt:lpstr>STEP 1: basis of comparison</vt:lpstr>
      <vt:lpstr>STEP 1: basis of comparison</vt:lpstr>
      <vt:lpstr>STEP 1: basis of comparison</vt:lpstr>
      <vt:lpstr>STEP 1: basis of comparison</vt:lpstr>
      <vt:lpstr>STEP 2: less favorable treatment</vt:lpstr>
      <vt:lpstr>STEP 3: finding legitimate causes for differentiated treatment</vt:lpstr>
      <vt:lpstr>STEP 3: Finding legitimate causes for differentiatted treatment</vt:lpstr>
      <vt:lpstr>Other relevant elements</vt:lpstr>
      <vt:lpstr>The NT Clause</vt:lpstr>
      <vt:lpstr>The NT Clause</vt:lpstr>
      <vt:lpstr>MOST FAVOURED NATION TREATMENT (MFN)</vt:lpstr>
      <vt:lpstr>Historical Overview</vt:lpstr>
      <vt:lpstr>Rationale for an MFN provision in IIAs:</vt:lpstr>
      <vt:lpstr>Legal Nature of MFN treatment Clause</vt:lpstr>
      <vt:lpstr>International Law Commission Draft Articles on Most-Favoured-Nation</vt:lpstr>
      <vt:lpstr>Life Cycle of Investment</vt:lpstr>
      <vt:lpstr>Different approaches: “basic coverage”</vt:lpstr>
      <vt:lpstr>Pre - Establishment</vt:lpstr>
      <vt:lpstr>Post Establishment</vt:lpstr>
      <vt:lpstr>Exceptions</vt:lpstr>
      <vt:lpstr>Canada  - Peru FTA ()</vt:lpstr>
      <vt:lpstr>Recent Cases</vt:lpstr>
      <vt:lpstr>Note: Substantive v. Procedural</vt:lpstr>
      <vt:lpstr>Two issues for discussion</vt:lpstr>
      <vt:lpstr>MFN treatment : 2 cases</vt:lpstr>
      <vt:lpstr>MFN treatment: 2 cases (2)</vt:lpstr>
      <vt:lpstr>MFN treatment to attract from another treaty</vt:lpstr>
      <vt:lpstr>PowerPoint Presentation</vt:lpstr>
      <vt:lpstr>PowerPoint Presentation</vt:lpstr>
      <vt:lpstr>What can Countries do? Assessment and policy options</vt:lpstr>
      <vt:lpstr>What can Countries do? Assessment and policy options (Cont)</vt:lpstr>
      <vt:lpstr>What can Countries do? Assessment and policy options (Cont)</vt:lpstr>
      <vt:lpstr>Arguments for an expansive approach</vt:lpstr>
      <vt:lpstr>Arguments for a restrictive approach</vt:lpstr>
      <vt:lpstr>Arguments for a restrictive approach</vt:lpstr>
      <vt:lpstr>The debate - procedure</vt:lpstr>
      <vt:lpstr>The debate - substance</vt:lpstr>
      <vt:lpstr>The debate - substance</vt:lpstr>
      <vt:lpstr>Concerns for States</vt:lpstr>
      <vt:lpstr>Concerns for States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on Trade and Investment Negotiations</dc:title>
  <dc:creator>ajoubin-bret</dc:creator>
  <cp:lastModifiedBy>Anna Joubin - Bret</cp:lastModifiedBy>
  <cp:revision>19</cp:revision>
  <dcterms:created xsi:type="dcterms:W3CDTF">2013-04-07T15:18:32Z</dcterms:created>
  <dcterms:modified xsi:type="dcterms:W3CDTF">2014-03-11T10:27:15Z</dcterms:modified>
</cp:coreProperties>
</file>