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2" r:id="rId3"/>
    <p:sldId id="450" r:id="rId4"/>
    <p:sldId id="453" r:id="rId5"/>
    <p:sldId id="518" r:id="rId6"/>
    <p:sldId id="519" r:id="rId7"/>
    <p:sldId id="404" r:id="rId8"/>
    <p:sldId id="405" r:id="rId9"/>
    <p:sldId id="406" r:id="rId10"/>
    <p:sldId id="407" r:id="rId11"/>
    <p:sldId id="408" r:id="rId12"/>
    <p:sldId id="409" r:id="rId13"/>
    <p:sldId id="398" r:id="rId14"/>
    <p:sldId id="516" r:id="rId15"/>
    <p:sldId id="517" r:id="rId16"/>
    <p:sldId id="480" r:id="rId17"/>
    <p:sldId id="503" r:id="rId18"/>
    <p:sldId id="501" r:id="rId19"/>
    <p:sldId id="502" r:id="rId20"/>
    <p:sldId id="505" r:id="rId21"/>
    <p:sldId id="526" r:id="rId22"/>
    <p:sldId id="506" r:id="rId23"/>
    <p:sldId id="520" r:id="rId24"/>
    <p:sldId id="521" r:id="rId25"/>
    <p:sldId id="522" r:id="rId26"/>
    <p:sldId id="523" r:id="rId27"/>
    <p:sldId id="524" r:id="rId28"/>
    <p:sldId id="525" r:id="rId29"/>
    <p:sldId id="510" r:id="rId30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765"/>
    <a:srgbClr val="0066FF"/>
    <a:srgbClr val="FF9933"/>
    <a:srgbClr val="CCECFF"/>
    <a:srgbClr val="CCFFCC"/>
    <a:srgbClr val="CC99FF"/>
    <a:srgbClr val="FFCC66"/>
    <a:srgbClr val="33CCFF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7262" autoAdjust="0"/>
  </p:normalViewPr>
  <p:slideViewPr>
    <p:cSldViewPr>
      <p:cViewPr varScale="1">
        <p:scale>
          <a:sx n="60" d="100"/>
          <a:sy n="60" d="100"/>
        </p:scale>
        <p:origin x="-15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>
        <p:scale>
          <a:sx n="90" d="100"/>
          <a:sy n="90" d="100"/>
        </p:scale>
        <p:origin x="-3726" y="25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pptrade.tw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pptrade.t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/>
      <dgm:t>
        <a:bodyPr/>
        <a:lstStyle/>
        <a:p>
          <a:pPr algn="ctr">
            <a:spcBef>
              <a:spcPct val="0"/>
            </a:spcBef>
            <a:spcAft>
              <a:spcPts val="600"/>
            </a:spcAft>
          </a:pPr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產業轉型遭遇瓶頸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 custT="1"/>
      <dgm:spPr/>
      <dgm:t>
        <a:bodyPr/>
        <a:lstStyle/>
        <a:p>
          <a:r>
            <a:rPr lang="zh-TW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產業成長動能集中</a:t>
          </a:r>
          <a:r>
            <a: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產業附加價值偏低</a:t>
          </a:r>
          <a:endParaRPr lang="zh-TW" altLang="en-US" sz="2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/>
      <dgm:t>
        <a:bodyPr/>
        <a:lstStyle/>
        <a:p>
          <a:r>
            <a:rPr lang="zh-TW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研發投入有待加強</a:t>
          </a:r>
          <a:endParaRPr lang="zh-TW" altLang="en-US" sz="2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22AB82-A4D6-4653-B902-89D61E3B87A4}">
      <dgm:prSet phldrT="[文字]" custT="1"/>
      <dgm:spPr/>
      <dgm:t>
        <a:bodyPr/>
        <a:lstStyle/>
        <a:p>
          <a:r>
            <a:rPr lang="zh-TW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品牌發展亟需突破</a:t>
          </a:r>
          <a:endParaRPr lang="zh-TW" altLang="en-US" sz="2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0F79-FAB3-494F-895C-BF781AC65F46}" type="par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62EC1A-B9BF-4B37-B573-624A80BBE995}" type="sib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33BC40-1CB0-4E6B-A5C5-AD99454CF1C9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BB490A-B04C-46ED-9D01-3D067408C5BE}" type="pres">
      <dgm:prSet presAssocID="{21C7F6AA-9478-4337-8C9B-804A1559D01B}" presName="matrix" presStyleCnt="0"/>
      <dgm:spPr/>
      <dgm:t>
        <a:bodyPr/>
        <a:lstStyle/>
        <a:p>
          <a:endParaRPr lang="zh-TW" altLang="en-US"/>
        </a:p>
      </dgm:t>
    </dgm:pt>
    <dgm:pt modelId="{1C5A5D01-3E96-4D2D-A0F3-72022EA28447}" type="pres">
      <dgm:prSet presAssocID="{21C7F6AA-9478-4337-8C9B-804A1559D0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037A3395-38AD-412A-BFD2-733CCDAA4BEE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9DE48-0558-4775-A0A0-0CAD0C24D76D}" type="pres">
      <dgm:prSet presAssocID="{21C7F6AA-9478-4337-8C9B-804A1559D0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78C35473-07A3-4D47-99B2-FCD00DFDC287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FE782-B24B-4840-AAF0-1A9944A639C0}" type="pres">
      <dgm:prSet presAssocID="{21C7F6AA-9478-4337-8C9B-804A1559D01B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90A9B209-08C5-4CE4-84B3-0BE6CAC116AB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435EB-3D0B-4818-AD9A-9738107359BC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164A222D-CE0B-4AA1-8353-C09C147F82A4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13434-DBCE-488B-8200-E46797739536}" type="pres">
      <dgm:prSet presAssocID="{21C7F6AA-9478-4337-8C9B-804A1559D01B}" presName="centerTile" presStyleLbl="fgShp" presStyleIdx="0" presStyleCnt="1" custScaleX="238723" custScaleY="125566" custLinFactNeighborX="11045" custLinFactNeighborY="-637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D929EC-A15F-40C6-B452-E2F4AC7D9B0C}" type="presOf" srcId="{AB22AB82-A4D6-4653-B902-89D61E3B87A4}" destId="{FA9435EB-3D0B-4818-AD9A-9738107359BC}" srcOrd="0" destOrd="0" presId="urn:microsoft.com/office/officeart/2005/8/layout/matrix1"/>
    <dgm:cxn modelId="{4E70EFB6-5448-456F-9368-9AF67324F470}" type="presOf" srcId="{4CA3E827-7E05-433B-9FB4-B11339A11FD8}" destId="{1C5A5D01-3E96-4D2D-A0F3-72022EA28447}" srcOrd="0" destOrd="0" presId="urn:microsoft.com/office/officeart/2005/8/layout/matrix1"/>
    <dgm:cxn modelId="{89155ACE-BA5B-47A4-A01C-F03C8C034737}" type="presOf" srcId="{FC5AB168-5642-4C31-B560-1B5278A4D677}" destId="{90A9B209-08C5-4CE4-84B3-0BE6CAC116AB}" srcOrd="1" destOrd="0" presId="urn:microsoft.com/office/officeart/2005/8/layout/matrix1"/>
    <dgm:cxn modelId="{F1ADEEAB-E097-4F9A-B907-A3B2E5F2250B}" type="presOf" srcId="{29C37D87-1D36-4BE0-B5CC-ADDEF2874A57}" destId="{1679DE48-0558-4775-A0A0-0CAD0C24D76D}" srcOrd="0" destOrd="0" presId="urn:microsoft.com/office/officeart/2005/8/layout/matrix1"/>
    <dgm:cxn modelId="{3753C3FE-F2D4-4735-9541-8CF4D704F7FC}" type="presOf" srcId="{29C37D87-1D36-4BE0-B5CC-ADDEF2874A57}" destId="{78C35473-07A3-4D47-99B2-FCD00DFDC287}" srcOrd="1" destOrd="0" presId="urn:microsoft.com/office/officeart/2005/8/layout/matrix1"/>
    <dgm:cxn modelId="{A7F165F6-9895-4F8D-B26F-F72068A0EF1A}" type="presOf" srcId="{AB22AB82-A4D6-4653-B902-89D61E3B87A4}" destId="{164A222D-CE0B-4AA1-8353-C09C147F82A4}" srcOrd="1" destOrd="0" presId="urn:microsoft.com/office/officeart/2005/8/layout/matrix1"/>
    <dgm:cxn modelId="{98745C31-54E8-43F7-8719-DBCDC21CB292}" type="presOf" srcId="{4CA3E827-7E05-433B-9FB4-B11339A11FD8}" destId="{037A3395-38AD-412A-BFD2-733CCDAA4BEE}" srcOrd="1" destOrd="0" presId="urn:microsoft.com/office/officeart/2005/8/layout/matrix1"/>
    <dgm:cxn modelId="{ACADB953-98DA-493B-AE73-220A85C8060C}" type="presOf" srcId="{FC5AB168-5642-4C31-B560-1B5278A4D677}" destId="{7FFFE782-B24B-4840-AAF0-1A9944A639C0}" srcOrd="0" destOrd="0" presId="urn:microsoft.com/office/officeart/2005/8/layout/matrix1"/>
    <dgm:cxn modelId="{D80D09FB-07CC-4FDF-88FB-FCF07E7EE193}" srcId="{8E334FF9-35B9-40B8-814F-EFB3B257EAB2}" destId="{FC5AB168-5642-4C31-B560-1B5278A4D677}" srcOrd="2" destOrd="0" parTransId="{23250693-364F-4819-B50E-1E4E5FA38F26}" sibTransId="{728D9B05-D83B-46F9-9477-683D3716BB8C}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28F5611E-351F-44E1-A0C1-D3E6170CAF0E}" srcId="{8E334FF9-35B9-40B8-814F-EFB3B257EAB2}" destId="{AB22AB82-A4D6-4653-B902-89D61E3B87A4}" srcOrd="3" destOrd="0" parTransId="{EAC90F79-FAB3-494F-895C-BF781AC65F46}" sibTransId="{3B62EC1A-B9BF-4B37-B573-624A80BBE995}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BC811446-CA5A-4DE0-9F7D-3CAEDB04EA60}" type="presOf" srcId="{21C7F6AA-9478-4337-8C9B-804A1559D01B}" destId="{EB33BC40-1CB0-4E6B-A5C5-AD99454CF1C9}" srcOrd="0" destOrd="0" presId="urn:microsoft.com/office/officeart/2005/8/layout/matrix1"/>
    <dgm:cxn modelId="{19FC2014-5E85-40EC-9072-EEDAE002F7C8}" type="presOf" srcId="{8E334FF9-35B9-40B8-814F-EFB3B257EAB2}" destId="{97B13434-DBCE-488B-8200-E46797739536}" srcOrd="0" destOrd="0" presId="urn:microsoft.com/office/officeart/2005/8/layout/matrix1"/>
    <dgm:cxn modelId="{87D91960-EABD-4DC0-B88A-34146C650B66}" type="presParOf" srcId="{EB33BC40-1CB0-4E6B-A5C5-AD99454CF1C9}" destId="{70BB490A-B04C-46ED-9D01-3D067408C5BE}" srcOrd="0" destOrd="0" presId="urn:microsoft.com/office/officeart/2005/8/layout/matrix1"/>
    <dgm:cxn modelId="{4DBE2318-50E0-4DB0-8CCE-7143F2AB6CB8}" type="presParOf" srcId="{70BB490A-B04C-46ED-9D01-3D067408C5BE}" destId="{1C5A5D01-3E96-4D2D-A0F3-72022EA28447}" srcOrd="0" destOrd="0" presId="urn:microsoft.com/office/officeart/2005/8/layout/matrix1"/>
    <dgm:cxn modelId="{A1A6A707-C476-4983-A481-BD31932B8633}" type="presParOf" srcId="{70BB490A-B04C-46ED-9D01-3D067408C5BE}" destId="{037A3395-38AD-412A-BFD2-733CCDAA4BEE}" srcOrd="1" destOrd="0" presId="urn:microsoft.com/office/officeart/2005/8/layout/matrix1"/>
    <dgm:cxn modelId="{2F01BD92-D9F0-4940-9F0D-59F64CC47FED}" type="presParOf" srcId="{70BB490A-B04C-46ED-9D01-3D067408C5BE}" destId="{1679DE48-0558-4775-A0A0-0CAD0C24D76D}" srcOrd="2" destOrd="0" presId="urn:microsoft.com/office/officeart/2005/8/layout/matrix1"/>
    <dgm:cxn modelId="{D807C3DD-A24F-4CF2-825C-38C49D6D87EB}" type="presParOf" srcId="{70BB490A-B04C-46ED-9D01-3D067408C5BE}" destId="{78C35473-07A3-4D47-99B2-FCD00DFDC287}" srcOrd="3" destOrd="0" presId="urn:microsoft.com/office/officeart/2005/8/layout/matrix1"/>
    <dgm:cxn modelId="{69D0E7A0-2817-426F-9597-7059A0555BB7}" type="presParOf" srcId="{70BB490A-B04C-46ED-9D01-3D067408C5BE}" destId="{7FFFE782-B24B-4840-AAF0-1A9944A639C0}" srcOrd="4" destOrd="0" presId="urn:microsoft.com/office/officeart/2005/8/layout/matrix1"/>
    <dgm:cxn modelId="{3F1A0188-98C5-4FCF-8C11-0AF048836532}" type="presParOf" srcId="{70BB490A-B04C-46ED-9D01-3D067408C5BE}" destId="{90A9B209-08C5-4CE4-84B3-0BE6CAC116AB}" srcOrd="5" destOrd="0" presId="urn:microsoft.com/office/officeart/2005/8/layout/matrix1"/>
    <dgm:cxn modelId="{BFC21D82-2E23-4B7A-B72B-FE75AB8102E9}" type="presParOf" srcId="{70BB490A-B04C-46ED-9D01-3D067408C5BE}" destId="{FA9435EB-3D0B-4818-AD9A-9738107359BC}" srcOrd="6" destOrd="0" presId="urn:microsoft.com/office/officeart/2005/8/layout/matrix1"/>
    <dgm:cxn modelId="{8E2A52CC-FD4C-448A-A88F-6BDA76DCF62D}" type="presParOf" srcId="{70BB490A-B04C-46ED-9D01-3D067408C5BE}" destId="{164A222D-CE0B-4AA1-8353-C09C147F82A4}" srcOrd="7" destOrd="0" presId="urn:microsoft.com/office/officeart/2005/8/layout/matrix1"/>
    <dgm:cxn modelId="{8EEB7A89-F209-4FD1-8DE4-CA7484C8F8BB}" type="presParOf" srcId="{EB33BC40-1CB0-4E6B-A5C5-AD99454CF1C9}" destId="{97B13434-DBCE-488B-8200-E467977395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44C470-CB22-4D93-A0C6-03ECB30FD0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E162729-916B-474C-BE76-50657D1F7912}">
      <dgm:prSet custT="1"/>
      <dgm:spPr/>
      <dgm:t>
        <a:bodyPr/>
        <a:lstStyle/>
        <a:p>
          <a:pPr rtl="0"/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</a:t>
          </a:r>
          <a:r>
            <a:rPr 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103</a:t>
          </a:r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年「行政院推動加入</a:t>
          </a:r>
          <a:r>
            <a:rPr 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TPP/RCEP</a:t>
          </a:r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工作計畫」為基礎，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月公布</a:t>
          </a:r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「跨太平洋夥伴協定</a:t>
          </a:r>
          <a:r>
            <a:rPr 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(TPP)</a:t>
          </a:r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推案策略總行動計畫」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9A5642-4546-428D-BF4C-B8E7C991F381}" type="parTrans" cxnId="{DAA32661-AAA7-4210-AC40-4D98BC1BEE5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EA52E2-9F20-4FE3-BD46-9D6705213B84}" type="sibTrans" cxnId="{DAA32661-AAA7-4210-AC40-4D98BC1BEE5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CF72A4-475C-40BA-ADF8-9BCF5E3B4BD3}">
      <dgm:prSet custT="1"/>
      <dgm:spPr/>
      <dgm:t>
        <a:bodyPr/>
        <a:lstStyle/>
        <a:p>
          <a:pPr rtl="0"/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擴大</a:t>
          </a:r>
          <a:r>
            <a:rPr 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更新影響評估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4F2DEC-5AC3-4EA4-B92A-7529F41F2374}" type="parTrans" cxnId="{A5CF9C07-36D1-4B9D-BC7E-334E5586F56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0CE2BC-1840-49D2-9198-2A22F9DCA605}" type="sibTrans" cxnId="{A5CF9C07-36D1-4B9D-BC7E-334E5586F56A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886124-DF83-45CB-9A0B-36ABB73540BE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加速體制調和與因應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87AE2B-69C3-481A-A982-46AE9C188F1D}" type="parTrans" cxnId="{E03098BA-E8EE-4FEA-9503-17CFB8A60F5E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484FBA-993F-47F5-A6F3-C71926D02CA2}" type="sibTrans" cxnId="{E03098BA-E8EE-4FEA-9503-17CFB8A60F5E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2D9E1B-6FF1-4E49-9F08-97F82229EB44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深化國內溝通及意見徵詢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8A58FC-68FA-4448-900B-902F9A2FC861}" type="parTrans" cxnId="{9DE5B81E-B8C3-43E8-8F9E-8392641BB13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88E7A8-F9EE-4965-96D9-2ED181BDA704}" type="sibTrans" cxnId="{9DE5B81E-B8C3-43E8-8F9E-8392641BB13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2C26EE-E2C2-4943-86AE-E9B863CC909B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爭取各成員國支持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20A9FC-9CED-41AB-9F4E-072722504A80}" type="parTrans" cxnId="{1424618B-FC35-4344-9574-76E9037CE5C8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5942F6-D99A-4995-AAF0-BAB149AEA4D0}" type="sibTrans" cxnId="{1424618B-FC35-4344-9574-76E9037CE5C8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251FBC-A259-4546-8C7B-42980C444AB3}" type="pres">
      <dgm:prSet presAssocID="{AD44C470-CB22-4D93-A0C6-03ECB30FD0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1B152EA-0E75-459B-8DBC-D4876AB02DF4}" type="pres">
      <dgm:prSet presAssocID="{9E162729-916B-474C-BE76-50657D1F7912}" presName="hierRoot1" presStyleCnt="0">
        <dgm:presLayoutVars>
          <dgm:hierBranch val="init"/>
        </dgm:presLayoutVars>
      </dgm:prSet>
      <dgm:spPr/>
    </dgm:pt>
    <dgm:pt modelId="{92684CD5-A83E-47D8-9F9E-4513C9C6BC52}" type="pres">
      <dgm:prSet presAssocID="{9E162729-916B-474C-BE76-50657D1F7912}" presName="rootComposite1" presStyleCnt="0"/>
      <dgm:spPr/>
    </dgm:pt>
    <dgm:pt modelId="{7F12ED47-2FCE-4E1D-8CB5-D83AE7111D7B}" type="pres">
      <dgm:prSet presAssocID="{9E162729-916B-474C-BE76-50657D1F7912}" presName="rootText1" presStyleLbl="node0" presStyleIdx="0" presStyleCnt="1" custScaleX="366150" custScaleY="168645" custLinFactNeighborY="-168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E6D12C-2B15-4C41-9DA2-1A004979802F}" type="pres">
      <dgm:prSet presAssocID="{9E162729-916B-474C-BE76-50657D1F791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794105E-97E2-403A-B0F9-47064B1843BA}" type="pres">
      <dgm:prSet presAssocID="{9E162729-916B-474C-BE76-50657D1F7912}" presName="hierChild2" presStyleCnt="0"/>
      <dgm:spPr/>
    </dgm:pt>
    <dgm:pt modelId="{63A73144-8551-44BE-8C09-2263A4063191}" type="pres">
      <dgm:prSet presAssocID="{D24F2DEC-5AC3-4EA4-B92A-7529F41F2374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8F6B7B4C-C455-4CC2-AA38-D5EF8F0DE94E}" type="pres">
      <dgm:prSet presAssocID="{21CF72A4-475C-40BA-ADF8-9BCF5E3B4BD3}" presName="hierRoot2" presStyleCnt="0">
        <dgm:presLayoutVars>
          <dgm:hierBranch val="init"/>
        </dgm:presLayoutVars>
      </dgm:prSet>
      <dgm:spPr/>
    </dgm:pt>
    <dgm:pt modelId="{CA9A2074-DC4E-44A3-B1FF-F953B078BF71}" type="pres">
      <dgm:prSet presAssocID="{21CF72A4-475C-40BA-ADF8-9BCF5E3B4BD3}" presName="rootComposite" presStyleCnt="0"/>
      <dgm:spPr/>
    </dgm:pt>
    <dgm:pt modelId="{56F520B8-521B-44FC-A096-211C4A3B3479}" type="pres">
      <dgm:prSet presAssocID="{21CF72A4-475C-40BA-ADF8-9BCF5E3B4BD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A451A-0F1B-49A4-BE2D-931AD8418B01}" type="pres">
      <dgm:prSet presAssocID="{21CF72A4-475C-40BA-ADF8-9BCF5E3B4BD3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4714ACC5-1B6D-4F0F-BF1C-60F2476807FC}" type="pres">
      <dgm:prSet presAssocID="{21CF72A4-475C-40BA-ADF8-9BCF5E3B4BD3}" presName="hierChild4" presStyleCnt="0"/>
      <dgm:spPr/>
    </dgm:pt>
    <dgm:pt modelId="{3581920E-CB05-41BB-9491-B7CEA04DA12E}" type="pres">
      <dgm:prSet presAssocID="{21CF72A4-475C-40BA-ADF8-9BCF5E3B4BD3}" presName="hierChild5" presStyleCnt="0"/>
      <dgm:spPr/>
    </dgm:pt>
    <dgm:pt modelId="{17C0B7A6-E931-47D8-9DE7-30AD3F9B1319}" type="pres">
      <dgm:prSet presAssocID="{D987AE2B-69C3-481A-A982-46AE9C188F1D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170F2480-1E95-4BB0-8DE3-374BC1DA7643}" type="pres">
      <dgm:prSet presAssocID="{F9886124-DF83-45CB-9A0B-36ABB73540BE}" presName="hierRoot2" presStyleCnt="0">
        <dgm:presLayoutVars>
          <dgm:hierBranch val="init"/>
        </dgm:presLayoutVars>
      </dgm:prSet>
      <dgm:spPr/>
    </dgm:pt>
    <dgm:pt modelId="{3F6C5370-530E-4A5B-9863-3E2ABB480680}" type="pres">
      <dgm:prSet presAssocID="{F9886124-DF83-45CB-9A0B-36ABB73540BE}" presName="rootComposite" presStyleCnt="0"/>
      <dgm:spPr/>
    </dgm:pt>
    <dgm:pt modelId="{D1C2642E-09AA-4083-B91D-B2815BFD35AC}" type="pres">
      <dgm:prSet presAssocID="{F9886124-DF83-45CB-9A0B-36ABB73540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B65981-20AE-4291-8288-FD2F2214711E}" type="pres">
      <dgm:prSet presAssocID="{F9886124-DF83-45CB-9A0B-36ABB73540BE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0449A97B-5FD3-4D87-9F07-99235FD28AC5}" type="pres">
      <dgm:prSet presAssocID="{F9886124-DF83-45CB-9A0B-36ABB73540BE}" presName="hierChild4" presStyleCnt="0"/>
      <dgm:spPr/>
    </dgm:pt>
    <dgm:pt modelId="{9B65B2F3-A3B6-424C-AAD7-DEA3331BBDA8}" type="pres">
      <dgm:prSet presAssocID="{F9886124-DF83-45CB-9A0B-36ABB73540BE}" presName="hierChild5" presStyleCnt="0"/>
      <dgm:spPr/>
    </dgm:pt>
    <dgm:pt modelId="{B4FFEA4F-C2E6-4373-AF60-8BD59EC32794}" type="pres">
      <dgm:prSet presAssocID="{908A58FC-68FA-4448-900B-902F9A2FC861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CE0E5299-42BC-4A99-87FA-4D402E933968}" type="pres">
      <dgm:prSet presAssocID="{302D9E1B-6FF1-4E49-9F08-97F82229EB44}" presName="hierRoot2" presStyleCnt="0">
        <dgm:presLayoutVars>
          <dgm:hierBranch val="init"/>
        </dgm:presLayoutVars>
      </dgm:prSet>
      <dgm:spPr/>
    </dgm:pt>
    <dgm:pt modelId="{02532C8C-DB13-4ECD-A222-BABAE548806A}" type="pres">
      <dgm:prSet presAssocID="{302D9E1B-6FF1-4E49-9F08-97F82229EB44}" presName="rootComposite" presStyleCnt="0"/>
      <dgm:spPr/>
    </dgm:pt>
    <dgm:pt modelId="{85C40235-30FD-4FDC-A6A9-F2050BB6EFC0}" type="pres">
      <dgm:prSet presAssocID="{302D9E1B-6FF1-4E49-9F08-97F82229EB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2C798A-8FCE-40EF-A76B-96FBB96D85F8}" type="pres">
      <dgm:prSet presAssocID="{302D9E1B-6FF1-4E49-9F08-97F82229EB44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626745A3-B61F-4C01-A34D-EFEF67717C66}" type="pres">
      <dgm:prSet presAssocID="{302D9E1B-6FF1-4E49-9F08-97F82229EB44}" presName="hierChild4" presStyleCnt="0"/>
      <dgm:spPr/>
    </dgm:pt>
    <dgm:pt modelId="{21326B7D-9EA1-490D-9DAC-E73E4A627A4B}" type="pres">
      <dgm:prSet presAssocID="{302D9E1B-6FF1-4E49-9F08-97F82229EB44}" presName="hierChild5" presStyleCnt="0"/>
      <dgm:spPr/>
    </dgm:pt>
    <dgm:pt modelId="{CB06A97C-8D85-4D72-8489-A31D234F8460}" type="pres">
      <dgm:prSet presAssocID="{6020A9FC-9CED-41AB-9F4E-072722504A80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0638E585-AC4B-4DEE-916D-DD138B3560DE}" type="pres">
      <dgm:prSet presAssocID="{332C26EE-E2C2-4943-86AE-E9B863CC909B}" presName="hierRoot2" presStyleCnt="0">
        <dgm:presLayoutVars>
          <dgm:hierBranch val="init"/>
        </dgm:presLayoutVars>
      </dgm:prSet>
      <dgm:spPr/>
    </dgm:pt>
    <dgm:pt modelId="{0763B91C-4C78-483E-A2EC-2394C4B3E821}" type="pres">
      <dgm:prSet presAssocID="{332C26EE-E2C2-4943-86AE-E9B863CC909B}" presName="rootComposite" presStyleCnt="0"/>
      <dgm:spPr/>
    </dgm:pt>
    <dgm:pt modelId="{70258FE4-EA11-4057-B4FB-D6DEA30BB79A}" type="pres">
      <dgm:prSet presAssocID="{332C26EE-E2C2-4943-86AE-E9B863CC909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E78D97-0EEA-4B74-9CC7-A1D106F5F200}" type="pres">
      <dgm:prSet presAssocID="{332C26EE-E2C2-4943-86AE-E9B863CC909B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332B4C71-FB30-4854-B0D7-D31F923E4A3A}" type="pres">
      <dgm:prSet presAssocID="{332C26EE-E2C2-4943-86AE-E9B863CC909B}" presName="hierChild4" presStyleCnt="0"/>
      <dgm:spPr/>
    </dgm:pt>
    <dgm:pt modelId="{7B86954C-51C0-44DC-9658-B52B5EE34DDE}" type="pres">
      <dgm:prSet presAssocID="{332C26EE-E2C2-4943-86AE-E9B863CC909B}" presName="hierChild5" presStyleCnt="0"/>
      <dgm:spPr/>
    </dgm:pt>
    <dgm:pt modelId="{3416A640-123A-462A-906B-538E98D925A9}" type="pres">
      <dgm:prSet presAssocID="{9E162729-916B-474C-BE76-50657D1F7912}" presName="hierChild3" presStyleCnt="0"/>
      <dgm:spPr/>
    </dgm:pt>
  </dgm:ptLst>
  <dgm:cxnLst>
    <dgm:cxn modelId="{C79E06E0-3DB0-4F66-AD01-51E6E21C8391}" type="presOf" srcId="{21CF72A4-475C-40BA-ADF8-9BCF5E3B4BD3}" destId="{56F520B8-521B-44FC-A096-211C4A3B3479}" srcOrd="0" destOrd="0" presId="urn:microsoft.com/office/officeart/2005/8/layout/orgChart1"/>
    <dgm:cxn modelId="{A5CF9C07-36D1-4B9D-BC7E-334E5586F56A}" srcId="{9E162729-916B-474C-BE76-50657D1F7912}" destId="{21CF72A4-475C-40BA-ADF8-9BCF5E3B4BD3}" srcOrd="0" destOrd="0" parTransId="{D24F2DEC-5AC3-4EA4-B92A-7529F41F2374}" sibTransId="{7F0CE2BC-1840-49D2-9198-2A22F9DCA605}"/>
    <dgm:cxn modelId="{268BFB58-9CFE-494C-8B13-7D408386F750}" type="presOf" srcId="{D24F2DEC-5AC3-4EA4-B92A-7529F41F2374}" destId="{63A73144-8551-44BE-8C09-2263A4063191}" srcOrd="0" destOrd="0" presId="urn:microsoft.com/office/officeart/2005/8/layout/orgChart1"/>
    <dgm:cxn modelId="{1F506A5E-AE1A-4F2E-B3C0-FD626CB4032C}" type="presOf" srcId="{F9886124-DF83-45CB-9A0B-36ABB73540BE}" destId="{D1C2642E-09AA-4083-B91D-B2815BFD35AC}" srcOrd="0" destOrd="0" presId="urn:microsoft.com/office/officeart/2005/8/layout/orgChart1"/>
    <dgm:cxn modelId="{8D83A64B-99F0-4910-9A1D-733B818D8FB7}" type="presOf" srcId="{908A58FC-68FA-4448-900B-902F9A2FC861}" destId="{B4FFEA4F-C2E6-4373-AF60-8BD59EC32794}" srcOrd="0" destOrd="0" presId="urn:microsoft.com/office/officeart/2005/8/layout/orgChart1"/>
    <dgm:cxn modelId="{DAA32661-AAA7-4210-AC40-4D98BC1BEE51}" srcId="{AD44C470-CB22-4D93-A0C6-03ECB30FD092}" destId="{9E162729-916B-474C-BE76-50657D1F7912}" srcOrd="0" destOrd="0" parTransId="{F09A5642-4546-428D-BF4C-B8E7C991F381}" sibTransId="{46EA52E2-9F20-4FE3-BD46-9D6705213B84}"/>
    <dgm:cxn modelId="{972E50BC-F96D-40D4-83B7-200291C57B18}" type="presOf" srcId="{302D9E1B-6FF1-4E49-9F08-97F82229EB44}" destId="{F72C798A-8FCE-40EF-A76B-96FBB96D85F8}" srcOrd="1" destOrd="0" presId="urn:microsoft.com/office/officeart/2005/8/layout/orgChart1"/>
    <dgm:cxn modelId="{8A0ED1B4-8CD2-4ED0-952F-F40F2A173382}" type="presOf" srcId="{F9886124-DF83-45CB-9A0B-36ABB73540BE}" destId="{49B65981-20AE-4291-8288-FD2F2214711E}" srcOrd="1" destOrd="0" presId="urn:microsoft.com/office/officeart/2005/8/layout/orgChart1"/>
    <dgm:cxn modelId="{EC7CBB0C-905C-4DBA-B8AF-D1DDB9AFB1F8}" type="presOf" srcId="{9E162729-916B-474C-BE76-50657D1F7912}" destId="{5BE6D12C-2B15-4C41-9DA2-1A004979802F}" srcOrd="1" destOrd="0" presId="urn:microsoft.com/office/officeart/2005/8/layout/orgChart1"/>
    <dgm:cxn modelId="{1424618B-FC35-4344-9574-76E9037CE5C8}" srcId="{9E162729-916B-474C-BE76-50657D1F7912}" destId="{332C26EE-E2C2-4943-86AE-E9B863CC909B}" srcOrd="3" destOrd="0" parTransId="{6020A9FC-9CED-41AB-9F4E-072722504A80}" sibTransId="{D15942F6-D99A-4995-AAF0-BAB149AEA4D0}"/>
    <dgm:cxn modelId="{A3A1B973-66C5-4762-80CD-9B2CF90B01F6}" type="presOf" srcId="{332C26EE-E2C2-4943-86AE-E9B863CC909B}" destId="{70258FE4-EA11-4057-B4FB-D6DEA30BB79A}" srcOrd="0" destOrd="0" presId="urn:microsoft.com/office/officeart/2005/8/layout/orgChart1"/>
    <dgm:cxn modelId="{E03098BA-E8EE-4FEA-9503-17CFB8A60F5E}" srcId="{9E162729-916B-474C-BE76-50657D1F7912}" destId="{F9886124-DF83-45CB-9A0B-36ABB73540BE}" srcOrd="1" destOrd="0" parTransId="{D987AE2B-69C3-481A-A982-46AE9C188F1D}" sibTransId="{AF484FBA-993F-47F5-A6F3-C71926D02CA2}"/>
    <dgm:cxn modelId="{57FB672E-8762-42A5-9E74-6B1F674E2167}" type="presOf" srcId="{6020A9FC-9CED-41AB-9F4E-072722504A80}" destId="{CB06A97C-8D85-4D72-8489-A31D234F8460}" srcOrd="0" destOrd="0" presId="urn:microsoft.com/office/officeart/2005/8/layout/orgChart1"/>
    <dgm:cxn modelId="{9B20D842-C5D5-426F-9E9E-CE9F4FC96C23}" type="presOf" srcId="{AD44C470-CB22-4D93-A0C6-03ECB30FD092}" destId="{2D251FBC-A259-4546-8C7B-42980C444AB3}" srcOrd="0" destOrd="0" presId="urn:microsoft.com/office/officeart/2005/8/layout/orgChart1"/>
    <dgm:cxn modelId="{4FE0FCDD-074E-4431-B809-51F802A0159C}" type="presOf" srcId="{302D9E1B-6FF1-4E49-9F08-97F82229EB44}" destId="{85C40235-30FD-4FDC-A6A9-F2050BB6EFC0}" srcOrd="0" destOrd="0" presId="urn:microsoft.com/office/officeart/2005/8/layout/orgChart1"/>
    <dgm:cxn modelId="{37237D2E-7D5D-4B31-ADA2-FEB79386CAA1}" type="presOf" srcId="{332C26EE-E2C2-4943-86AE-E9B863CC909B}" destId="{91E78D97-0EEA-4B74-9CC7-A1D106F5F200}" srcOrd="1" destOrd="0" presId="urn:microsoft.com/office/officeart/2005/8/layout/orgChart1"/>
    <dgm:cxn modelId="{9DE5B81E-B8C3-43E8-8F9E-8392641BB13B}" srcId="{9E162729-916B-474C-BE76-50657D1F7912}" destId="{302D9E1B-6FF1-4E49-9F08-97F82229EB44}" srcOrd="2" destOrd="0" parTransId="{908A58FC-68FA-4448-900B-902F9A2FC861}" sibTransId="{4288E7A8-F9EE-4965-96D9-2ED181BDA704}"/>
    <dgm:cxn modelId="{BA17D15C-603A-4B0A-A77B-2B9E90EAA250}" type="presOf" srcId="{9E162729-916B-474C-BE76-50657D1F7912}" destId="{7F12ED47-2FCE-4E1D-8CB5-D83AE7111D7B}" srcOrd="0" destOrd="0" presId="urn:microsoft.com/office/officeart/2005/8/layout/orgChart1"/>
    <dgm:cxn modelId="{5D259856-06F7-4521-84F9-EA76AF128225}" type="presOf" srcId="{21CF72A4-475C-40BA-ADF8-9BCF5E3B4BD3}" destId="{C22A451A-0F1B-49A4-BE2D-931AD8418B01}" srcOrd="1" destOrd="0" presId="urn:microsoft.com/office/officeart/2005/8/layout/orgChart1"/>
    <dgm:cxn modelId="{68338630-4320-4739-9DB5-C3E2326CC0ED}" type="presOf" srcId="{D987AE2B-69C3-481A-A982-46AE9C188F1D}" destId="{17C0B7A6-E931-47D8-9DE7-30AD3F9B1319}" srcOrd="0" destOrd="0" presId="urn:microsoft.com/office/officeart/2005/8/layout/orgChart1"/>
    <dgm:cxn modelId="{EB502FE9-8B7B-42F3-AC5B-EAEC0D6684FF}" type="presParOf" srcId="{2D251FBC-A259-4546-8C7B-42980C444AB3}" destId="{31B152EA-0E75-459B-8DBC-D4876AB02DF4}" srcOrd="0" destOrd="0" presId="urn:microsoft.com/office/officeart/2005/8/layout/orgChart1"/>
    <dgm:cxn modelId="{0CFCAAE1-320C-4585-817D-13128DE7DAE3}" type="presParOf" srcId="{31B152EA-0E75-459B-8DBC-D4876AB02DF4}" destId="{92684CD5-A83E-47D8-9F9E-4513C9C6BC52}" srcOrd="0" destOrd="0" presId="urn:microsoft.com/office/officeart/2005/8/layout/orgChart1"/>
    <dgm:cxn modelId="{51E99AD2-0152-405D-9A1E-B663E36B4EB3}" type="presParOf" srcId="{92684CD5-A83E-47D8-9F9E-4513C9C6BC52}" destId="{7F12ED47-2FCE-4E1D-8CB5-D83AE7111D7B}" srcOrd="0" destOrd="0" presId="urn:microsoft.com/office/officeart/2005/8/layout/orgChart1"/>
    <dgm:cxn modelId="{3D0DB01C-6C74-4FE7-B7B0-9C1022D28431}" type="presParOf" srcId="{92684CD5-A83E-47D8-9F9E-4513C9C6BC52}" destId="{5BE6D12C-2B15-4C41-9DA2-1A004979802F}" srcOrd="1" destOrd="0" presId="urn:microsoft.com/office/officeart/2005/8/layout/orgChart1"/>
    <dgm:cxn modelId="{52BD77EF-D7F2-4D79-8284-211A712A8A57}" type="presParOf" srcId="{31B152EA-0E75-459B-8DBC-D4876AB02DF4}" destId="{6794105E-97E2-403A-B0F9-47064B1843BA}" srcOrd="1" destOrd="0" presId="urn:microsoft.com/office/officeart/2005/8/layout/orgChart1"/>
    <dgm:cxn modelId="{CB24F723-DF5A-4BF1-9EA7-106438812E17}" type="presParOf" srcId="{6794105E-97E2-403A-B0F9-47064B1843BA}" destId="{63A73144-8551-44BE-8C09-2263A4063191}" srcOrd="0" destOrd="0" presId="urn:microsoft.com/office/officeart/2005/8/layout/orgChart1"/>
    <dgm:cxn modelId="{791CE424-2447-4D00-90BE-E0A232AC74CC}" type="presParOf" srcId="{6794105E-97E2-403A-B0F9-47064B1843BA}" destId="{8F6B7B4C-C455-4CC2-AA38-D5EF8F0DE94E}" srcOrd="1" destOrd="0" presId="urn:microsoft.com/office/officeart/2005/8/layout/orgChart1"/>
    <dgm:cxn modelId="{F94F7E76-834F-4221-9AD4-4E60B9CE2C65}" type="presParOf" srcId="{8F6B7B4C-C455-4CC2-AA38-D5EF8F0DE94E}" destId="{CA9A2074-DC4E-44A3-B1FF-F953B078BF71}" srcOrd="0" destOrd="0" presId="urn:microsoft.com/office/officeart/2005/8/layout/orgChart1"/>
    <dgm:cxn modelId="{6B84691E-97B9-4A9F-B1FE-B31A40A9B2ED}" type="presParOf" srcId="{CA9A2074-DC4E-44A3-B1FF-F953B078BF71}" destId="{56F520B8-521B-44FC-A096-211C4A3B3479}" srcOrd="0" destOrd="0" presId="urn:microsoft.com/office/officeart/2005/8/layout/orgChart1"/>
    <dgm:cxn modelId="{E3876962-F866-4DD7-BAAA-049BDA265DAB}" type="presParOf" srcId="{CA9A2074-DC4E-44A3-B1FF-F953B078BF71}" destId="{C22A451A-0F1B-49A4-BE2D-931AD8418B01}" srcOrd="1" destOrd="0" presId="urn:microsoft.com/office/officeart/2005/8/layout/orgChart1"/>
    <dgm:cxn modelId="{51FB3E89-8782-4AF4-BA94-1ABFED17B483}" type="presParOf" srcId="{8F6B7B4C-C455-4CC2-AA38-D5EF8F0DE94E}" destId="{4714ACC5-1B6D-4F0F-BF1C-60F2476807FC}" srcOrd="1" destOrd="0" presId="urn:microsoft.com/office/officeart/2005/8/layout/orgChart1"/>
    <dgm:cxn modelId="{58229DD0-5BD7-42A4-8CDC-B6A0FDAD89D0}" type="presParOf" srcId="{8F6B7B4C-C455-4CC2-AA38-D5EF8F0DE94E}" destId="{3581920E-CB05-41BB-9491-B7CEA04DA12E}" srcOrd="2" destOrd="0" presId="urn:microsoft.com/office/officeart/2005/8/layout/orgChart1"/>
    <dgm:cxn modelId="{E4FA6EF8-42AD-470E-961A-6467DB1D0C47}" type="presParOf" srcId="{6794105E-97E2-403A-B0F9-47064B1843BA}" destId="{17C0B7A6-E931-47D8-9DE7-30AD3F9B1319}" srcOrd="2" destOrd="0" presId="urn:microsoft.com/office/officeart/2005/8/layout/orgChart1"/>
    <dgm:cxn modelId="{31C19C58-3B77-42AD-8321-CDEE9EDCAAC4}" type="presParOf" srcId="{6794105E-97E2-403A-B0F9-47064B1843BA}" destId="{170F2480-1E95-4BB0-8DE3-374BC1DA7643}" srcOrd="3" destOrd="0" presId="urn:microsoft.com/office/officeart/2005/8/layout/orgChart1"/>
    <dgm:cxn modelId="{1C6D19F5-5E9D-4605-8623-A0A9A0DCC11C}" type="presParOf" srcId="{170F2480-1E95-4BB0-8DE3-374BC1DA7643}" destId="{3F6C5370-530E-4A5B-9863-3E2ABB480680}" srcOrd="0" destOrd="0" presId="urn:microsoft.com/office/officeart/2005/8/layout/orgChart1"/>
    <dgm:cxn modelId="{1654E448-5B6F-46F5-834D-AC252CE56669}" type="presParOf" srcId="{3F6C5370-530E-4A5B-9863-3E2ABB480680}" destId="{D1C2642E-09AA-4083-B91D-B2815BFD35AC}" srcOrd="0" destOrd="0" presId="urn:microsoft.com/office/officeart/2005/8/layout/orgChart1"/>
    <dgm:cxn modelId="{75F54DFF-00B3-49F4-B297-F61F9048F609}" type="presParOf" srcId="{3F6C5370-530E-4A5B-9863-3E2ABB480680}" destId="{49B65981-20AE-4291-8288-FD2F2214711E}" srcOrd="1" destOrd="0" presId="urn:microsoft.com/office/officeart/2005/8/layout/orgChart1"/>
    <dgm:cxn modelId="{42FC1489-4596-4359-8E0D-01417DFF4C6D}" type="presParOf" srcId="{170F2480-1E95-4BB0-8DE3-374BC1DA7643}" destId="{0449A97B-5FD3-4D87-9F07-99235FD28AC5}" srcOrd="1" destOrd="0" presId="urn:microsoft.com/office/officeart/2005/8/layout/orgChart1"/>
    <dgm:cxn modelId="{4514109D-C287-4D4C-96FE-6CEBAF6BCB2F}" type="presParOf" srcId="{170F2480-1E95-4BB0-8DE3-374BC1DA7643}" destId="{9B65B2F3-A3B6-424C-AAD7-DEA3331BBDA8}" srcOrd="2" destOrd="0" presId="urn:microsoft.com/office/officeart/2005/8/layout/orgChart1"/>
    <dgm:cxn modelId="{E3CD625D-3D90-4319-8453-3FEA17CADB3D}" type="presParOf" srcId="{6794105E-97E2-403A-B0F9-47064B1843BA}" destId="{B4FFEA4F-C2E6-4373-AF60-8BD59EC32794}" srcOrd="4" destOrd="0" presId="urn:microsoft.com/office/officeart/2005/8/layout/orgChart1"/>
    <dgm:cxn modelId="{E8AD09CD-762A-4D1C-A3DA-9C2053A597B2}" type="presParOf" srcId="{6794105E-97E2-403A-B0F9-47064B1843BA}" destId="{CE0E5299-42BC-4A99-87FA-4D402E933968}" srcOrd="5" destOrd="0" presId="urn:microsoft.com/office/officeart/2005/8/layout/orgChart1"/>
    <dgm:cxn modelId="{3BE68DDF-B5A1-482C-A400-BC7B7D84BF55}" type="presParOf" srcId="{CE0E5299-42BC-4A99-87FA-4D402E933968}" destId="{02532C8C-DB13-4ECD-A222-BABAE548806A}" srcOrd="0" destOrd="0" presId="urn:microsoft.com/office/officeart/2005/8/layout/orgChart1"/>
    <dgm:cxn modelId="{21A7170D-151A-469C-8D3C-9779ED401E78}" type="presParOf" srcId="{02532C8C-DB13-4ECD-A222-BABAE548806A}" destId="{85C40235-30FD-4FDC-A6A9-F2050BB6EFC0}" srcOrd="0" destOrd="0" presId="urn:microsoft.com/office/officeart/2005/8/layout/orgChart1"/>
    <dgm:cxn modelId="{578DAADF-AEDD-4242-94EE-A7F7AA7441DA}" type="presParOf" srcId="{02532C8C-DB13-4ECD-A222-BABAE548806A}" destId="{F72C798A-8FCE-40EF-A76B-96FBB96D85F8}" srcOrd="1" destOrd="0" presId="urn:microsoft.com/office/officeart/2005/8/layout/orgChart1"/>
    <dgm:cxn modelId="{5A079F65-DABE-4027-B777-07222CE5A9C9}" type="presParOf" srcId="{CE0E5299-42BC-4A99-87FA-4D402E933968}" destId="{626745A3-B61F-4C01-A34D-EFEF67717C66}" srcOrd="1" destOrd="0" presId="urn:microsoft.com/office/officeart/2005/8/layout/orgChart1"/>
    <dgm:cxn modelId="{869D266E-E588-4900-ABC3-366FA9ABEF4D}" type="presParOf" srcId="{CE0E5299-42BC-4A99-87FA-4D402E933968}" destId="{21326B7D-9EA1-490D-9DAC-E73E4A627A4B}" srcOrd="2" destOrd="0" presId="urn:microsoft.com/office/officeart/2005/8/layout/orgChart1"/>
    <dgm:cxn modelId="{5B20ECCB-A777-4DC4-93ED-CC8D5DF90BE6}" type="presParOf" srcId="{6794105E-97E2-403A-B0F9-47064B1843BA}" destId="{CB06A97C-8D85-4D72-8489-A31D234F8460}" srcOrd="6" destOrd="0" presId="urn:microsoft.com/office/officeart/2005/8/layout/orgChart1"/>
    <dgm:cxn modelId="{E2522907-6AE4-4E8E-B882-D489BA54728B}" type="presParOf" srcId="{6794105E-97E2-403A-B0F9-47064B1843BA}" destId="{0638E585-AC4B-4DEE-916D-DD138B3560DE}" srcOrd="7" destOrd="0" presId="urn:microsoft.com/office/officeart/2005/8/layout/orgChart1"/>
    <dgm:cxn modelId="{BEC7EE1A-CA6D-45A2-B0CC-57F4623EA2D4}" type="presParOf" srcId="{0638E585-AC4B-4DEE-916D-DD138B3560DE}" destId="{0763B91C-4C78-483E-A2EC-2394C4B3E821}" srcOrd="0" destOrd="0" presId="urn:microsoft.com/office/officeart/2005/8/layout/orgChart1"/>
    <dgm:cxn modelId="{2B1F01DD-FD0F-4F5E-B2E0-B6EF2EF0557D}" type="presParOf" srcId="{0763B91C-4C78-483E-A2EC-2394C4B3E821}" destId="{70258FE4-EA11-4057-B4FB-D6DEA30BB79A}" srcOrd="0" destOrd="0" presId="urn:microsoft.com/office/officeart/2005/8/layout/orgChart1"/>
    <dgm:cxn modelId="{F32D1382-5F80-45E9-BED4-01477173B025}" type="presParOf" srcId="{0763B91C-4C78-483E-A2EC-2394C4B3E821}" destId="{91E78D97-0EEA-4B74-9CC7-A1D106F5F200}" srcOrd="1" destOrd="0" presId="urn:microsoft.com/office/officeart/2005/8/layout/orgChart1"/>
    <dgm:cxn modelId="{A1568C64-90F3-4372-A4D1-184D7FEB57C2}" type="presParOf" srcId="{0638E585-AC4B-4DEE-916D-DD138B3560DE}" destId="{332B4C71-FB30-4854-B0D7-D31F923E4A3A}" srcOrd="1" destOrd="0" presId="urn:microsoft.com/office/officeart/2005/8/layout/orgChart1"/>
    <dgm:cxn modelId="{94420FAE-3169-4899-9ACE-9DE7626B3718}" type="presParOf" srcId="{0638E585-AC4B-4DEE-916D-DD138B3560DE}" destId="{7B86954C-51C0-44DC-9658-B52B5EE34DDE}" srcOrd="2" destOrd="0" presId="urn:microsoft.com/office/officeart/2005/8/layout/orgChart1"/>
    <dgm:cxn modelId="{F5254484-D0CB-4E15-AE20-7B9603669BF9}" type="presParOf" srcId="{31B152EA-0E75-459B-8DBC-D4876AB02DF4}" destId="{3416A640-123A-462A-906B-538E98D92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0A0B7-5D70-46E1-BB8A-DE9F29A559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F0B5C3A-39CA-496F-BC0A-73D181696E9A}">
      <dgm:prSet custT="1"/>
      <dgm:spPr/>
      <dgm:t>
        <a:bodyPr/>
        <a:lstStyle/>
        <a:p>
          <a:pPr algn="l" rtl="0"/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依據「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推案策略總體行動計畫」，就整體及產業細項進行影響評估，各部會應於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明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(105)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月底前完成各面向影響評估初稿，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月底前定稿，俾達成於</a:t>
          </a:r>
          <a:r>
            <a:rPr lang="en-US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文本公布後半年內</a:t>
          </a:r>
          <a:r>
            <a:rPr lang="en-US" altLang="zh-TW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(105</a:t>
          </a:r>
          <a:r>
            <a:rPr lang="zh-TW" altLang="en-US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月初</a:t>
          </a:r>
          <a:r>
            <a:rPr lang="en-US" altLang="zh-TW" sz="20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完成全面性評估之目標。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F2077F-5427-4205-A6C9-B1CBAA921525}" type="parTrans" cxnId="{2B5AFE6C-3C9B-46AA-B4D1-1393272AC2B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64E8DE-08BF-4A19-B258-B6CAED2C367B}" type="sibTrans" cxnId="{2B5AFE6C-3C9B-46AA-B4D1-1393272AC2B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A3121-3708-49EE-A843-A7B7ADF59079}">
      <dgm:prSet custT="1"/>
      <dgm:spPr/>
      <dgm:t>
        <a:bodyPr/>
        <a:lstStyle/>
        <a:p>
          <a:pPr rtl="0"/>
          <a:r>
            <a:rPr lang="zh-TW" sz="2000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總體面影響評估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包含經濟、社會、文化、環境、性別工作平等、人權、國家安全及少數族群等，分由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部、國發會、文化部、環保署、勞動部、法務部及原民會負責評估，計畫公布後即啟動辦理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F92637-7B1C-435F-8D30-3C870FF7982C}" type="parTrans" cxnId="{441E0B70-600D-461E-AAF2-C4F6E2EB8B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74F14C-7FD2-4AE9-A3EC-8C2B72D9E8F0}" type="sibTrans" cxnId="{441E0B70-600D-461E-AAF2-C4F6E2EB8B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7DFBC4-4AA5-4588-8A95-7051F733F308}">
      <dgm:prSet custT="1"/>
      <dgm:spPr/>
      <dgm:t>
        <a:bodyPr/>
        <a:lstStyle/>
        <a:p>
          <a:pPr rtl="0"/>
          <a:r>
            <a:rPr lang="zh-TW" sz="2000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個別產業別或議題別評估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貿易局已於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日召開之「研商更新我國加入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之整體影響評估」第</a:t>
          </a:r>
          <a:r>
            <a:rPr 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次會議，由各單位確認貿易局所擬之個別評估項目後辦理。</a:t>
          </a: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FDE94D-CC7C-4DA9-9303-2CA96D77ECD2}" type="sibTrans" cxnId="{40501697-9375-4F15-9111-EE55DAD47B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A76C-E89D-42D7-9B62-E4A9894FF0D5}" type="parTrans" cxnId="{40501697-9375-4F15-9111-EE55DAD47B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3D91BA-A623-4615-BEDB-4CE22B0D0092}" type="pres">
      <dgm:prSet presAssocID="{8550A0B7-5D70-46E1-BB8A-DE9F29A559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FCCD73-FF65-4C0D-9FCA-30BD9ABEA3DA}" type="pres">
      <dgm:prSet presAssocID="{DF0B5C3A-39CA-496F-BC0A-73D181696E9A}" presName="composite" presStyleCnt="0"/>
      <dgm:spPr/>
    </dgm:pt>
    <dgm:pt modelId="{AF1BE615-CC37-4014-BF4F-6061C5590A2D}" type="pres">
      <dgm:prSet presAssocID="{DF0B5C3A-39CA-496F-BC0A-73D181696E9A}" presName="parTx" presStyleLbl="alignNode1" presStyleIdx="0" presStyleCnt="1" custLinFactNeighborX="33" custLinFactNeighborY="-6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C0CE29-06D8-483D-8DE7-85F09B873CAB}" type="pres">
      <dgm:prSet presAssocID="{DF0B5C3A-39CA-496F-BC0A-73D181696E9A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501697-9375-4F15-9111-EE55DAD47BAC}" srcId="{DF0B5C3A-39CA-496F-BC0A-73D181696E9A}" destId="{027DFBC4-4AA5-4588-8A95-7051F733F308}" srcOrd="1" destOrd="0" parTransId="{EAC9A76C-E89D-42D7-9B62-E4A9894FF0D5}" sibTransId="{44FDE94D-CC7C-4DA9-9303-2CA96D77ECD2}"/>
    <dgm:cxn modelId="{75B6FE87-43F1-4CC0-95A8-48C55620FE46}" type="presOf" srcId="{29CA3121-3708-49EE-A843-A7B7ADF59079}" destId="{8DC0CE29-06D8-483D-8DE7-85F09B873CAB}" srcOrd="0" destOrd="0" presId="urn:microsoft.com/office/officeart/2005/8/layout/hList1"/>
    <dgm:cxn modelId="{2B5AFE6C-3C9B-46AA-B4D1-1393272AC2B7}" srcId="{8550A0B7-5D70-46E1-BB8A-DE9F29A559F4}" destId="{DF0B5C3A-39CA-496F-BC0A-73D181696E9A}" srcOrd="0" destOrd="0" parTransId="{15F2077F-5427-4205-A6C9-B1CBAA921525}" sibTransId="{7364E8DE-08BF-4A19-B258-B6CAED2C367B}"/>
    <dgm:cxn modelId="{441E0B70-600D-461E-AAF2-C4F6E2EB8B62}" srcId="{DF0B5C3A-39CA-496F-BC0A-73D181696E9A}" destId="{29CA3121-3708-49EE-A843-A7B7ADF59079}" srcOrd="0" destOrd="0" parTransId="{1FF92637-7B1C-435F-8D30-3C870FF7982C}" sibTransId="{6374F14C-7FD2-4AE9-A3EC-8C2B72D9E8F0}"/>
    <dgm:cxn modelId="{C7A53456-F79C-4BF3-824A-C19D19E1EE91}" type="presOf" srcId="{027DFBC4-4AA5-4588-8A95-7051F733F308}" destId="{8DC0CE29-06D8-483D-8DE7-85F09B873CAB}" srcOrd="0" destOrd="1" presId="urn:microsoft.com/office/officeart/2005/8/layout/hList1"/>
    <dgm:cxn modelId="{2C572D92-D1FB-4379-BBBA-9D19EA4F4CB9}" type="presOf" srcId="{DF0B5C3A-39CA-496F-BC0A-73D181696E9A}" destId="{AF1BE615-CC37-4014-BF4F-6061C5590A2D}" srcOrd="0" destOrd="0" presId="urn:microsoft.com/office/officeart/2005/8/layout/hList1"/>
    <dgm:cxn modelId="{22839587-CE9B-4B03-818A-B99A48B5465D}" type="presOf" srcId="{8550A0B7-5D70-46E1-BB8A-DE9F29A559F4}" destId="{C93D91BA-A623-4615-BEDB-4CE22B0D0092}" srcOrd="0" destOrd="0" presId="urn:microsoft.com/office/officeart/2005/8/layout/hList1"/>
    <dgm:cxn modelId="{83EB7F2D-0A3E-4529-9443-D79DE1BB9647}" type="presParOf" srcId="{C93D91BA-A623-4615-BEDB-4CE22B0D0092}" destId="{EBFCCD73-FF65-4C0D-9FCA-30BD9ABEA3DA}" srcOrd="0" destOrd="0" presId="urn:microsoft.com/office/officeart/2005/8/layout/hList1"/>
    <dgm:cxn modelId="{65A640CA-D9DA-4E25-9868-5E0DE69C6CFD}" type="presParOf" srcId="{EBFCCD73-FF65-4C0D-9FCA-30BD9ABEA3DA}" destId="{AF1BE615-CC37-4014-BF4F-6061C5590A2D}" srcOrd="0" destOrd="0" presId="urn:microsoft.com/office/officeart/2005/8/layout/hList1"/>
    <dgm:cxn modelId="{309DA021-5653-4243-900D-CAC2D4C6B512}" type="presParOf" srcId="{EBFCCD73-FF65-4C0D-9FCA-30BD9ABEA3DA}" destId="{8DC0CE29-06D8-483D-8DE7-85F09B873C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5926DC-D2A3-4648-B74A-D3F145E73A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06A37D-DF87-4E47-93B8-674FF901B135}">
      <dgm:prSet custT="1"/>
      <dgm:spPr/>
      <dgm:t>
        <a:bodyPr/>
        <a:lstStyle/>
        <a:p>
          <a:pPr rtl="0"/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行政院各相關單位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已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於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文本公布後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日完成初步翻譯及與國內法規落差初步檢視。</a:t>
          </a:r>
          <a:endParaRPr 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1DFC67-2EC5-4CC6-B452-3A6083E86698}" type="parTrans" cxnId="{DBDC69EE-371C-4877-B81D-58FE644115B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F8ED94-A555-48C4-BA00-36DA304DA505}" type="sibTrans" cxnId="{DBDC69EE-371C-4877-B81D-58FE644115B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9DE7AA-9337-4A10-8848-A8FABDC918E4}">
      <dgm:prSet custT="1"/>
      <dgm:spPr/>
      <dgm:t>
        <a:bodyPr/>
        <a:lstStyle/>
        <a:p>
          <a:pPr rtl="0"/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經濟部並邀集相關部會，自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日起一連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日於經濟部舉行記者說明會，向外界說明文本內容並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已將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相關資訊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另重新建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置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專網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http://www.tpptrade.tw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公布</a:t>
          </a:r>
          <a:endParaRPr 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CE52FE-DCBC-4B73-8ED4-17CC9F8B65ED}" type="parTrans" cxnId="{EF68E57F-C815-47FF-BEDD-1075BFA36E25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83F21A-05CD-4D63-9779-B81D6B157256}" type="sibTrans" cxnId="{EF68E57F-C815-47FF-BEDD-1075BFA36E25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042487-DD18-447D-B71B-8FDD154086C3}">
      <dgm:prSet custT="1"/>
      <dgm:spPr/>
      <dgm:t>
        <a:bodyPr/>
        <a:lstStyle/>
        <a:p>
          <a:pPr rtl="0"/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行政院張副院長於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本年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24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日召開文本公布後第一次「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TPP/RCEP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專案小組」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會議，指示各部會針對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文本初步檢視後所盤點出的第一波我國法規落差部分，於</a:t>
          </a:r>
          <a:r>
            <a:rPr lang="zh-TW" sz="1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明年</a:t>
          </a:r>
          <a:r>
            <a:rPr lang="en-US" sz="1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月底前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提出國內相關法規的修法內容，包括與各界利害相關人進行公聽會與溝通，並完成評估及配套措施。</a:t>
          </a:r>
          <a:endParaRPr lang="zh-TW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7C102B-C45B-4437-A9BC-360A88441B07}" type="parTrans" cxnId="{E84CA14A-8C19-40AB-8CFD-205CABACC21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88AAD6-61E8-4585-AFD4-C7398C4A2F11}" type="sibTrans" cxnId="{E84CA14A-8C19-40AB-8CFD-205CABACC21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2B37EA-8C10-4D66-8F7D-7A32F789D6F5}" type="pres">
      <dgm:prSet presAssocID="{135926DC-D2A3-4648-B74A-D3F145E73A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40924B-4843-402E-B514-D90986ACD64F}" type="pres">
      <dgm:prSet presAssocID="{1B06A37D-DF87-4E47-93B8-674FF901B1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F9F828-8F1C-48DA-967E-BCCB10511FD4}" type="pres">
      <dgm:prSet presAssocID="{55F8ED94-A555-48C4-BA00-36DA304DA505}" presName="spacer" presStyleCnt="0"/>
      <dgm:spPr/>
    </dgm:pt>
    <dgm:pt modelId="{AC1B8D91-B6F0-47CB-9CB9-D801A67975AD}" type="pres">
      <dgm:prSet presAssocID="{C19DE7AA-9337-4A10-8848-A8FABDC918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B599F0-094F-4897-8296-63EAAFC0F3A7}" type="pres">
      <dgm:prSet presAssocID="{3483F21A-05CD-4D63-9779-B81D6B157256}" presName="spacer" presStyleCnt="0"/>
      <dgm:spPr/>
    </dgm:pt>
    <dgm:pt modelId="{6D2C634C-43CB-4A1A-AC1B-21BFA9D751D3}" type="pres">
      <dgm:prSet presAssocID="{8B042487-DD18-447D-B71B-8FDD154086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DC69EE-371C-4877-B81D-58FE644115B6}" srcId="{135926DC-D2A3-4648-B74A-D3F145E73AF2}" destId="{1B06A37D-DF87-4E47-93B8-674FF901B135}" srcOrd="0" destOrd="0" parTransId="{2B1DFC67-2EC5-4CC6-B452-3A6083E86698}" sibTransId="{55F8ED94-A555-48C4-BA00-36DA304DA505}"/>
    <dgm:cxn modelId="{7F921E56-2F4C-4C38-9FD8-AFF8FDE74F7A}" type="presOf" srcId="{C19DE7AA-9337-4A10-8848-A8FABDC918E4}" destId="{AC1B8D91-B6F0-47CB-9CB9-D801A67975AD}" srcOrd="0" destOrd="0" presId="urn:microsoft.com/office/officeart/2005/8/layout/vList2"/>
    <dgm:cxn modelId="{E84CA14A-8C19-40AB-8CFD-205CABACC212}" srcId="{135926DC-D2A3-4648-B74A-D3F145E73AF2}" destId="{8B042487-DD18-447D-B71B-8FDD154086C3}" srcOrd="2" destOrd="0" parTransId="{C87C102B-C45B-4437-A9BC-360A88441B07}" sibTransId="{E188AAD6-61E8-4585-AFD4-C7398C4A2F11}"/>
    <dgm:cxn modelId="{228E8205-5D6E-48CD-A32E-034360CC642C}" type="presOf" srcId="{1B06A37D-DF87-4E47-93B8-674FF901B135}" destId="{8A40924B-4843-402E-B514-D90986ACD64F}" srcOrd="0" destOrd="0" presId="urn:microsoft.com/office/officeart/2005/8/layout/vList2"/>
    <dgm:cxn modelId="{8A5AE2ED-543A-485F-AE3D-52B6474635F0}" type="presOf" srcId="{8B042487-DD18-447D-B71B-8FDD154086C3}" destId="{6D2C634C-43CB-4A1A-AC1B-21BFA9D751D3}" srcOrd="0" destOrd="0" presId="urn:microsoft.com/office/officeart/2005/8/layout/vList2"/>
    <dgm:cxn modelId="{E8E6529A-8639-412D-A7C7-9D971C713E15}" type="presOf" srcId="{135926DC-D2A3-4648-B74A-D3F145E73AF2}" destId="{B02B37EA-8C10-4D66-8F7D-7A32F789D6F5}" srcOrd="0" destOrd="0" presId="urn:microsoft.com/office/officeart/2005/8/layout/vList2"/>
    <dgm:cxn modelId="{EF68E57F-C815-47FF-BEDD-1075BFA36E25}" srcId="{135926DC-D2A3-4648-B74A-D3F145E73AF2}" destId="{C19DE7AA-9337-4A10-8848-A8FABDC918E4}" srcOrd="1" destOrd="0" parTransId="{8CCE52FE-DCBC-4B73-8ED4-17CC9F8B65ED}" sibTransId="{3483F21A-05CD-4D63-9779-B81D6B157256}"/>
    <dgm:cxn modelId="{5F69A884-E9D3-4F94-B6AB-0FC147B3D2A9}" type="presParOf" srcId="{B02B37EA-8C10-4D66-8F7D-7A32F789D6F5}" destId="{8A40924B-4843-402E-B514-D90986ACD64F}" srcOrd="0" destOrd="0" presId="urn:microsoft.com/office/officeart/2005/8/layout/vList2"/>
    <dgm:cxn modelId="{542425DA-7373-418E-8AD3-C06F55DB066D}" type="presParOf" srcId="{B02B37EA-8C10-4D66-8F7D-7A32F789D6F5}" destId="{7CF9F828-8F1C-48DA-967E-BCCB10511FD4}" srcOrd="1" destOrd="0" presId="urn:microsoft.com/office/officeart/2005/8/layout/vList2"/>
    <dgm:cxn modelId="{905C5759-DC44-4736-9088-3E9838D3F6D2}" type="presParOf" srcId="{B02B37EA-8C10-4D66-8F7D-7A32F789D6F5}" destId="{AC1B8D91-B6F0-47CB-9CB9-D801A67975AD}" srcOrd="2" destOrd="0" presId="urn:microsoft.com/office/officeart/2005/8/layout/vList2"/>
    <dgm:cxn modelId="{8EE41F7C-6E77-47DF-934A-0CDCFDB11A13}" type="presParOf" srcId="{B02B37EA-8C10-4D66-8F7D-7A32F789D6F5}" destId="{72B599F0-094F-4897-8296-63EAAFC0F3A7}" srcOrd="3" destOrd="0" presId="urn:microsoft.com/office/officeart/2005/8/layout/vList2"/>
    <dgm:cxn modelId="{1CCD8009-E6D0-4A41-BBD0-C290A077D804}" type="presParOf" srcId="{B02B37EA-8C10-4D66-8F7D-7A32F789D6F5}" destId="{6D2C634C-43CB-4A1A-AC1B-21BFA9D751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國際市場開拓不易</a:t>
          </a:r>
          <a:endParaRPr lang="en-US" altLang="zh-TW" sz="2800" b="1" u="sng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zh-TW" altLang="zh-TW" sz="2400" b="1" i="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出口市場過於集中</a:t>
          </a:r>
          <a:endParaRPr lang="en-US" altLang="zh-TW" sz="2400" b="1" i="0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zh-TW" altLang="zh-TW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出口產品結構集中</a:t>
          </a:r>
          <a:endParaRPr lang="en-US" altLang="zh-TW" sz="2400" b="1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區域經濟整合加速</a:t>
          </a:r>
          <a:r>
            <a: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臺灣無法有效參與</a:t>
          </a:r>
          <a:endParaRPr lang="zh-TW" altLang="en-US" sz="2400" b="1" dirty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DC1414-6FDD-4C1D-9F6A-E56B0BAE5D34}">
      <dgm:prSet custT="1"/>
      <dgm:spPr/>
      <dgm:t>
        <a:bodyPr/>
        <a:lstStyle/>
        <a:p>
          <a:endParaRPr lang="zh-TW" altLang="en-US" sz="2400" dirty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19EDD7-B9EC-4C2E-9366-6FE4BE60841B}" type="parTrans" cxnId="{5D0C4BA4-0A50-4D1A-AE88-9CAA256A8D7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D060EB-119E-447E-B34B-3F300D485805}" type="sibTrans" cxnId="{5D0C4BA4-0A50-4D1A-AE88-9CAA256A8D7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4488AA-5397-4068-B024-8730E3787AEB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紅色供應鏈崛起</a:t>
          </a:r>
          <a:endParaRPr lang="en-US" altLang="zh-TW" sz="2400" b="1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FBE784-DCB0-46ED-BF94-B68AD343ACB7}" type="parTrans" cxnId="{F3707183-B319-448C-AB59-BE577E1A715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F99A7F-5172-477B-9184-7BFB198E4C3C}" type="sibTrans" cxnId="{F3707183-B319-448C-AB59-BE577E1A715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33BC40-1CB0-4E6B-A5C5-AD99454CF1C9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BB490A-B04C-46ED-9D01-3D067408C5BE}" type="pres">
      <dgm:prSet presAssocID="{21C7F6AA-9478-4337-8C9B-804A1559D01B}" presName="matrix" presStyleCnt="0"/>
      <dgm:spPr/>
    </dgm:pt>
    <dgm:pt modelId="{1C5A5D01-3E96-4D2D-A0F3-72022EA28447}" type="pres">
      <dgm:prSet presAssocID="{21C7F6AA-9478-4337-8C9B-804A1559D0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037A3395-38AD-412A-BFD2-733CCDAA4BEE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9DE48-0558-4775-A0A0-0CAD0C24D76D}" type="pres">
      <dgm:prSet presAssocID="{21C7F6AA-9478-4337-8C9B-804A1559D0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78C35473-07A3-4D47-99B2-FCD00DFDC287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FE782-B24B-4840-AAF0-1A9944A639C0}" type="pres">
      <dgm:prSet presAssocID="{21C7F6AA-9478-4337-8C9B-804A1559D01B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90A9B209-08C5-4CE4-84B3-0BE6CAC116AB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435EB-3D0B-4818-AD9A-9738107359BC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164A222D-CE0B-4AA1-8353-C09C147F82A4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13434-DBCE-488B-8200-E46797739536}" type="pres">
      <dgm:prSet presAssocID="{21C7F6AA-9478-4337-8C9B-804A1559D01B}" presName="centerTile" presStyleLbl="fgShp" presStyleIdx="0" presStyleCnt="1" custScaleX="238723" custScaleY="116484" custLinFactNeighborX="11045" custLinFactNeighborY="-637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707183-B319-448C-AB59-BE577E1A715B}" srcId="{8E334FF9-35B9-40B8-814F-EFB3B257EAB2}" destId="{A54488AA-5397-4068-B024-8730E3787AEB}" srcOrd="2" destOrd="0" parTransId="{70FBE784-DCB0-46ED-BF94-B68AD343ACB7}" sibTransId="{8DF99A7F-5172-477B-9184-7BFB198E4C3C}"/>
    <dgm:cxn modelId="{BBDA1F29-9C0C-4316-B5DB-7C3E0C40E7D6}" type="presOf" srcId="{A54488AA-5397-4068-B024-8730E3787AEB}" destId="{90A9B209-08C5-4CE4-84B3-0BE6CAC116AB}" srcOrd="1" destOrd="0" presId="urn:microsoft.com/office/officeart/2005/8/layout/matrix1"/>
    <dgm:cxn modelId="{6A63CDB0-F39C-46F6-847D-E7F1439A4ABC}" type="presOf" srcId="{FC5AB168-5642-4C31-B560-1B5278A4D677}" destId="{FA9435EB-3D0B-4818-AD9A-9738107359BC}" srcOrd="0" destOrd="0" presId="urn:microsoft.com/office/officeart/2005/8/layout/matrix1"/>
    <dgm:cxn modelId="{0DDE9097-1022-42D8-8F13-7C1A2A24C5D2}" type="presOf" srcId="{FC5AB168-5642-4C31-B560-1B5278A4D677}" destId="{164A222D-CE0B-4AA1-8353-C09C147F82A4}" srcOrd="1" destOrd="0" presId="urn:microsoft.com/office/officeart/2005/8/layout/matrix1"/>
    <dgm:cxn modelId="{6104633B-FED5-4DF0-AEE8-1A03C86F27CB}" type="presOf" srcId="{29C37D87-1D36-4BE0-B5CC-ADDEF2874A57}" destId="{1679DE48-0558-4775-A0A0-0CAD0C24D76D}" srcOrd="0" destOrd="0" presId="urn:microsoft.com/office/officeart/2005/8/layout/matrix1"/>
    <dgm:cxn modelId="{5D0C4BA4-0A50-4D1A-AE88-9CAA256A8D74}" srcId="{8E334FF9-35B9-40B8-814F-EFB3B257EAB2}" destId="{8BDC1414-6FDD-4C1D-9F6A-E56B0BAE5D34}" srcOrd="4" destOrd="0" parTransId="{0E19EDD7-B9EC-4C2E-9366-6FE4BE60841B}" sibTransId="{EFD060EB-119E-447E-B34B-3F300D485805}"/>
    <dgm:cxn modelId="{0D1C8B12-A24C-4714-AF93-D93758C13933}" type="presOf" srcId="{4CA3E827-7E05-433B-9FB4-B11339A11FD8}" destId="{037A3395-38AD-412A-BFD2-733CCDAA4BEE}" srcOrd="1" destOrd="0" presId="urn:microsoft.com/office/officeart/2005/8/layout/matrix1"/>
    <dgm:cxn modelId="{D4F342E2-58D9-4245-8386-468D721193B2}" type="presOf" srcId="{29C37D87-1D36-4BE0-B5CC-ADDEF2874A57}" destId="{78C35473-07A3-4D47-99B2-FCD00DFDC287}" srcOrd="1" destOrd="0" presId="urn:microsoft.com/office/officeart/2005/8/layout/matrix1"/>
    <dgm:cxn modelId="{D8CCC929-4D0B-43B2-8D97-90CC30194EBD}" type="presOf" srcId="{21C7F6AA-9478-4337-8C9B-804A1559D01B}" destId="{EB33BC40-1CB0-4E6B-A5C5-AD99454CF1C9}" srcOrd="0" destOrd="0" presId="urn:microsoft.com/office/officeart/2005/8/layout/matrix1"/>
    <dgm:cxn modelId="{D80D09FB-07CC-4FDF-88FB-FCF07E7EE193}" srcId="{8E334FF9-35B9-40B8-814F-EFB3B257EAB2}" destId="{FC5AB168-5642-4C31-B560-1B5278A4D677}" srcOrd="3" destOrd="0" parTransId="{23250693-364F-4819-B50E-1E4E5FA38F26}" sibTransId="{728D9B05-D83B-46F9-9477-683D3716BB8C}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3A220030-CB64-4C03-AA4C-AEB98DF86A36}" type="presOf" srcId="{A54488AA-5397-4068-B024-8730E3787AEB}" destId="{7FFFE782-B24B-4840-AAF0-1A9944A639C0}" srcOrd="0" destOrd="0" presId="urn:microsoft.com/office/officeart/2005/8/layout/matrix1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BFE97D98-7E27-4ABE-AA49-DD5CDFD48B0C}" type="presOf" srcId="{4CA3E827-7E05-433B-9FB4-B11339A11FD8}" destId="{1C5A5D01-3E96-4D2D-A0F3-72022EA28447}" srcOrd="0" destOrd="0" presId="urn:microsoft.com/office/officeart/2005/8/layout/matrix1"/>
    <dgm:cxn modelId="{B8FA3CA0-0037-4902-B5DD-C234482D7894}" type="presOf" srcId="{8E334FF9-35B9-40B8-814F-EFB3B257EAB2}" destId="{97B13434-DBCE-488B-8200-E46797739536}" srcOrd="0" destOrd="0" presId="urn:microsoft.com/office/officeart/2005/8/layout/matrix1"/>
    <dgm:cxn modelId="{60B9A5E4-BE0C-4AA8-BC59-B88F09D9960C}" type="presParOf" srcId="{EB33BC40-1CB0-4E6B-A5C5-AD99454CF1C9}" destId="{70BB490A-B04C-46ED-9D01-3D067408C5BE}" srcOrd="0" destOrd="0" presId="urn:microsoft.com/office/officeart/2005/8/layout/matrix1"/>
    <dgm:cxn modelId="{E09D6147-CEC6-4A34-9F9E-DC99C16125BB}" type="presParOf" srcId="{70BB490A-B04C-46ED-9D01-3D067408C5BE}" destId="{1C5A5D01-3E96-4D2D-A0F3-72022EA28447}" srcOrd="0" destOrd="0" presId="urn:microsoft.com/office/officeart/2005/8/layout/matrix1"/>
    <dgm:cxn modelId="{92D5A865-0CA2-4BA6-86A7-CC0D087B729D}" type="presParOf" srcId="{70BB490A-B04C-46ED-9D01-3D067408C5BE}" destId="{037A3395-38AD-412A-BFD2-733CCDAA4BEE}" srcOrd="1" destOrd="0" presId="urn:microsoft.com/office/officeart/2005/8/layout/matrix1"/>
    <dgm:cxn modelId="{8308F45E-4787-4064-904C-C18C04A57AF4}" type="presParOf" srcId="{70BB490A-B04C-46ED-9D01-3D067408C5BE}" destId="{1679DE48-0558-4775-A0A0-0CAD0C24D76D}" srcOrd="2" destOrd="0" presId="urn:microsoft.com/office/officeart/2005/8/layout/matrix1"/>
    <dgm:cxn modelId="{66D6C405-673C-4EB2-8C9D-6345692BBECA}" type="presParOf" srcId="{70BB490A-B04C-46ED-9D01-3D067408C5BE}" destId="{78C35473-07A3-4D47-99B2-FCD00DFDC287}" srcOrd="3" destOrd="0" presId="urn:microsoft.com/office/officeart/2005/8/layout/matrix1"/>
    <dgm:cxn modelId="{01362208-5D1B-44B9-B249-AE19A4951D92}" type="presParOf" srcId="{70BB490A-B04C-46ED-9D01-3D067408C5BE}" destId="{7FFFE782-B24B-4840-AAF0-1A9944A639C0}" srcOrd="4" destOrd="0" presId="urn:microsoft.com/office/officeart/2005/8/layout/matrix1"/>
    <dgm:cxn modelId="{268E978A-ADED-4DA1-9FFD-E243301B80FA}" type="presParOf" srcId="{70BB490A-B04C-46ED-9D01-3D067408C5BE}" destId="{90A9B209-08C5-4CE4-84B3-0BE6CAC116AB}" srcOrd="5" destOrd="0" presId="urn:microsoft.com/office/officeart/2005/8/layout/matrix1"/>
    <dgm:cxn modelId="{3CE563D6-E157-4B84-B657-895981986F15}" type="presParOf" srcId="{70BB490A-B04C-46ED-9D01-3D067408C5BE}" destId="{FA9435EB-3D0B-4818-AD9A-9738107359BC}" srcOrd="6" destOrd="0" presId="urn:microsoft.com/office/officeart/2005/8/layout/matrix1"/>
    <dgm:cxn modelId="{5C9CC5AA-D651-4CF7-B229-1482CE7A4608}" type="presParOf" srcId="{70BB490A-B04C-46ED-9D01-3D067408C5BE}" destId="{164A222D-CE0B-4AA1-8353-C09C147F82A4}" srcOrd="7" destOrd="0" presId="urn:microsoft.com/office/officeart/2005/8/layout/matrix1"/>
    <dgm:cxn modelId="{977BD76E-C164-46CD-A3F6-A6EE61D70FBF}" type="presParOf" srcId="{EB33BC40-1CB0-4E6B-A5C5-AD99454CF1C9}" destId="{97B13434-DBCE-488B-8200-E467977395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/>
      <dgm:t>
        <a:bodyPr/>
        <a:lstStyle/>
        <a:p>
          <a:pPr algn="ctr">
            <a:spcBef>
              <a:spcPct val="0"/>
            </a:spcBef>
            <a:spcAft>
              <a:spcPts val="600"/>
            </a:spcAft>
          </a:pPr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穩定電力供應變數多</a:t>
          </a:r>
          <a:endParaRPr lang="en-US" altLang="zh-TW" sz="2800" b="1" u="sng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能源高度依賴進口、獨立電網無外援救急</a:t>
          </a:r>
          <a:endParaRPr lang="zh-TW" altLang="en-US" sz="2400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化石能源依存度高，空污、減碳壓力大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天然氣既有輸儲設施已飽和，新建耗時長，相對成本高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22AB82-A4D6-4653-B902-89D61E3B87A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核四爭議未解，既有核電廠面臨除役</a:t>
          </a:r>
          <a:r>
            <a:rPr lang="en-US" altLang="zh-TW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0F79-FAB3-494F-895C-BF781AC65F46}" type="par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62EC1A-B9BF-4B37-B573-624A80BBE995}" type="sib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33BC40-1CB0-4E6B-A5C5-AD99454CF1C9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BB490A-B04C-46ED-9D01-3D067408C5BE}" type="pres">
      <dgm:prSet presAssocID="{21C7F6AA-9478-4337-8C9B-804A1559D01B}" presName="matrix" presStyleCnt="0"/>
      <dgm:spPr/>
      <dgm:t>
        <a:bodyPr/>
        <a:lstStyle/>
        <a:p>
          <a:endParaRPr lang="zh-TW" altLang="en-US"/>
        </a:p>
      </dgm:t>
    </dgm:pt>
    <dgm:pt modelId="{1C5A5D01-3E96-4D2D-A0F3-72022EA28447}" type="pres">
      <dgm:prSet presAssocID="{21C7F6AA-9478-4337-8C9B-804A1559D0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037A3395-38AD-412A-BFD2-733CCDAA4BEE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9DE48-0558-4775-A0A0-0CAD0C24D76D}" type="pres">
      <dgm:prSet presAssocID="{21C7F6AA-9478-4337-8C9B-804A1559D0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78C35473-07A3-4D47-99B2-FCD00DFDC287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FE782-B24B-4840-AAF0-1A9944A639C0}" type="pres">
      <dgm:prSet presAssocID="{21C7F6AA-9478-4337-8C9B-804A1559D01B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90A9B209-08C5-4CE4-84B3-0BE6CAC116AB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435EB-3D0B-4818-AD9A-9738107359BC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164A222D-CE0B-4AA1-8353-C09C147F82A4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13434-DBCE-488B-8200-E46797739536}" type="pres">
      <dgm:prSet presAssocID="{21C7F6AA-9478-4337-8C9B-804A1559D01B}" presName="centerTile" presStyleLbl="fgShp" presStyleIdx="0" presStyleCnt="1" custScaleX="238723" custScaleY="129875" custLinFactNeighborX="11045" custLinFactNeighborY="-637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D00565-1DAD-4970-9BAB-5EE125BD235B}" type="presOf" srcId="{4CA3E827-7E05-433B-9FB4-B11339A11FD8}" destId="{037A3395-38AD-412A-BFD2-733CCDAA4BEE}" srcOrd="1" destOrd="0" presId="urn:microsoft.com/office/officeart/2005/8/layout/matrix1"/>
    <dgm:cxn modelId="{FCD4B9A9-C195-402F-ADDF-3A32CCB62C10}" type="presOf" srcId="{29C37D87-1D36-4BE0-B5CC-ADDEF2874A57}" destId="{78C35473-07A3-4D47-99B2-FCD00DFDC287}" srcOrd="1" destOrd="0" presId="urn:microsoft.com/office/officeart/2005/8/layout/matrix1"/>
    <dgm:cxn modelId="{0E7384E0-1315-4277-A524-407AD303ED39}" type="presOf" srcId="{21C7F6AA-9478-4337-8C9B-804A1559D01B}" destId="{EB33BC40-1CB0-4E6B-A5C5-AD99454CF1C9}" srcOrd="0" destOrd="0" presId="urn:microsoft.com/office/officeart/2005/8/layout/matrix1"/>
    <dgm:cxn modelId="{D6970183-58BF-468C-9FBA-A5797B5AB7AF}" type="presOf" srcId="{AB22AB82-A4D6-4653-B902-89D61E3B87A4}" destId="{FA9435EB-3D0B-4818-AD9A-9738107359BC}" srcOrd="0" destOrd="0" presId="urn:microsoft.com/office/officeart/2005/8/layout/matrix1"/>
    <dgm:cxn modelId="{86CF3495-B4DD-4360-B594-12CFB0884A97}" type="presOf" srcId="{29C37D87-1D36-4BE0-B5CC-ADDEF2874A57}" destId="{1679DE48-0558-4775-A0A0-0CAD0C24D76D}" srcOrd="0" destOrd="0" presId="urn:microsoft.com/office/officeart/2005/8/layout/matrix1"/>
    <dgm:cxn modelId="{511AEAD4-5365-4F68-9295-D3494CF321D4}" type="presOf" srcId="{FC5AB168-5642-4C31-B560-1B5278A4D677}" destId="{90A9B209-08C5-4CE4-84B3-0BE6CAC116AB}" srcOrd="1" destOrd="0" presId="urn:microsoft.com/office/officeart/2005/8/layout/matrix1"/>
    <dgm:cxn modelId="{D80D09FB-07CC-4FDF-88FB-FCF07E7EE193}" srcId="{8E334FF9-35B9-40B8-814F-EFB3B257EAB2}" destId="{FC5AB168-5642-4C31-B560-1B5278A4D677}" srcOrd="2" destOrd="0" parTransId="{23250693-364F-4819-B50E-1E4E5FA38F26}" sibTransId="{728D9B05-D83B-46F9-9477-683D3716BB8C}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28F5611E-351F-44E1-A0C1-D3E6170CAF0E}" srcId="{8E334FF9-35B9-40B8-814F-EFB3B257EAB2}" destId="{AB22AB82-A4D6-4653-B902-89D61E3B87A4}" srcOrd="3" destOrd="0" parTransId="{EAC90F79-FAB3-494F-895C-BF781AC65F46}" sibTransId="{3B62EC1A-B9BF-4B37-B573-624A80BBE995}"/>
    <dgm:cxn modelId="{A0BF85F6-C3BF-472C-BBD0-FBBA3DF680F5}" type="presOf" srcId="{FC5AB168-5642-4C31-B560-1B5278A4D677}" destId="{7FFFE782-B24B-4840-AAF0-1A9944A639C0}" srcOrd="0" destOrd="0" presId="urn:microsoft.com/office/officeart/2005/8/layout/matrix1"/>
    <dgm:cxn modelId="{57639AA0-AC16-40E6-B113-E59C6A15E3F2}" type="presOf" srcId="{4CA3E827-7E05-433B-9FB4-B11339A11FD8}" destId="{1C5A5D01-3E96-4D2D-A0F3-72022EA28447}" srcOrd="0" destOrd="0" presId="urn:microsoft.com/office/officeart/2005/8/layout/matrix1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EC83C0E7-A44F-4CA2-B968-7CF691DC2C6E}" type="presOf" srcId="{8E334FF9-35B9-40B8-814F-EFB3B257EAB2}" destId="{97B13434-DBCE-488B-8200-E46797739536}" srcOrd="0" destOrd="0" presId="urn:microsoft.com/office/officeart/2005/8/layout/matrix1"/>
    <dgm:cxn modelId="{564051F4-F51E-402D-AA2A-597B06BBF994}" type="presOf" srcId="{AB22AB82-A4D6-4653-B902-89D61E3B87A4}" destId="{164A222D-CE0B-4AA1-8353-C09C147F82A4}" srcOrd="1" destOrd="0" presId="urn:microsoft.com/office/officeart/2005/8/layout/matrix1"/>
    <dgm:cxn modelId="{2004B273-8D23-4C7C-8F1C-222AA47AACA2}" type="presParOf" srcId="{EB33BC40-1CB0-4E6B-A5C5-AD99454CF1C9}" destId="{70BB490A-B04C-46ED-9D01-3D067408C5BE}" srcOrd="0" destOrd="0" presId="urn:microsoft.com/office/officeart/2005/8/layout/matrix1"/>
    <dgm:cxn modelId="{7FF5F0F2-DA65-4057-A129-4A79EA5CF04F}" type="presParOf" srcId="{70BB490A-B04C-46ED-9D01-3D067408C5BE}" destId="{1C5A5D01-3E96-4D2D-A0F3-72022EA28447}" srcOrd="0" destOrd="0" presId="urn:microsoft.com/office/officeart/2005/8/layout/matrix1"/>
    <dgm:cxn modelId="{492836A5-2495-4CE8-B28C-6457247024E2}" type="presParOf" srcId="{70BB490A-B04C-46ED-9D01-3D067408C5BE}" destId="{037A3395-38AD-412A-BFD2-733CCDAA4BEE}" srcOrd="1" destOrd="0" presId="urn:microsoft.com/office/officeart/2005/8/layout/matrix1"/>
    <dgm:cxn modelId="{C8063F70-CC47-4D73-8813-382E78C2484A}" type="presParOf" srcId="{70BB490A-B04C-46ED-9D01-3D067408C5BE}" destId="{1679DE48-0558-4775-A0A0-0CAD0C24D76D}" srcOrd="2" destOrd="0" presId="urn:microsoft.com/office/officeart/2005/8/layout/matrix1"/>
    <dgm:cxn modelId="{A71466D0-1FC0-4737-A882-B6A4FD55CA28}" type="presParOf" srcId="{70BB490A-B04C-46ED-9D01-3D067408C5BE}" destId="{78C35473-07A3-4D47-99B2-FCD00DFDC287}" srcOrd="3" destOrd="0" presId="urn:microsoft.com/office/officeart/2005/8/layout/matrix1"/>
    <dgm:cxn modelId="{D1FAF363-3537-4BF3-AFFD-19521EDCC8FA}" type="presParOf" srcId="{70BB490A-B04C-46ED-9D01-3D067408C5BE}" destId="{7FFFE782-B24B-4840-AAF0-1A9944A639C0}" srcOrd="4" destOrd="0" presId="urn:microsoft.com/office/officeart/2005/8/layout/matrix1"/>
    <dgm:cxn modelId="{564FD177-136D-4DFB-8134-6F64C621BAC2}" type="presParOf" srcId="{70BB490A-B04C-46ED-9D01-3D067408C5BE}" destId="{90A9B209-08C5-4CE4-84B3-0BE6CAC116AB}" srcOrd="5" destOrd="0" presId="urn:microsoft.com/office/officeart/2005/8/layout/matrix1"/>
    <dgm:cxn modelId="{3C07B8A0-2AEA-4680-8C72-DE5B4BEDE563}" type="presParOf" srcId="{70BB490A-B04C-46ED-9D01-3D067408C5BE}" destId="{FA9435EB-3D0B-4818-AD9A-9738107359BC}" srcOrd="6" destOrd="0" presId="urn:microsoft.com/office/officeart/2005/8/layout/matrix1"/>
    <dgm:cxn modelId="{2646D1B4-A0CC-4B8C-930C-9E40DAE166E6}" type="presParOf" srcId="{70BB490A-B04C-46ED-9D01-3D067408C5BE}" destId="{164A222D-CE0B-4AA1-8353-C09C147F82A4}" srcOrd="7" destOrd="0" presId="urn:microsoft.com/office/officeart/2005/8/layout/matrix1"/>
    <dgm:cxn modelId="{3A0795C3-C3F4-4B96-948C-AB0CFA8F53D3}" type="presParOf" srcId="{EB33BC40-1CB0-4E6B-A5C5-AD99454CF1C9}" destId="{97B13434-DBCE-488B-8200-E467977395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/>
      <dgm:t>
        <a:bodyPr/>
        <a:lstStyle/>
        <a:p>
          <a:pPr algn="ctr"/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夢想實現地 快速試製中心</a:t>
          </a:r>
          <a:endParaRPr lang="en-US" altLang="zh-TW" sz="2800" b="1" u="sng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完整研發製造體系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開放自由之社會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完善之智財保護制度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22AB82-A4D6-4653-B902-89D61E3B87A4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豐沛創意與創新能力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0F79-FAB3-494F-895C-BF781AC65F46}" type="par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62EC1A-B9BF-4B37-B573-624A80BBE995}" type="sibTrans" cxnId="{28F5611E-351F-44E1-A0C1-D3E6170CAF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31B62F-C68F-4591-AE15-4DA3560300F8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128C0C-4868-441F-BE08-DB6F19233550}" type="pres">
      <dgm:prSet presAssocID="{21C7F6AA-9478-4337-8C9B-804A1559D01B}" presName="matrix" presStyleCnt="0"/>
      <dgm:spPr/>
      <dgm:t>
        <a:bodyPr/>
        <a:lstStyle/>
        <a:p>
          <a:endParaRPr lang="zh-TW" altLang="en-US"/>
        </a:p>
      </dgm:t>
    </dgm:pt>
    <dgm:pt modelId="{18DBAE55-E87E-4AF9-9816-3A10A1FA9BC0}" type="pres">
      <dgm:prSet presAssocID="{21C7F6AA-9478-4337-8C9B-804A1559D0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D842EF1-BD5D-4111-A62A-8E66B5BAE7BE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FF987E-D6E5-4B56-A755-BD7E7CA2BC1E}" type="pres">
      <dgm:prSet presAssocID="{21C7F6AA-9478-4337-8C9B-804A1559D0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F839886C-039B-4945-90D6-D79A6502FAE8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7871D5-39B3-420D-BBFE-A95E401AE07A}" type="pres">
      <dgm:prSet presAssocID="{21C7F6AA-9478-4337-8C9B-804A1559D01B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5BAB61C-D450-488B-83BE-0BBFC5E0EE60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1C4FAE-4E90-4F11-B0F6-349646602DD9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453F55F-14D2-48C1-9672-503002327718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C304E-9E8E-4025-BBD4-39218EB8D1CF}" type="pres">
      <dgm:prSet presAssocID="{21C7F6AA-9478-4337-8C9B-804A1559D01B}" presName="centerTile" presStyleLbl="fgShp" presStyleIdx="0" presStyleCnt="1" custScaleX="235294" custScaleY="10149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0D09FB-07CC-4FDF-88FB-FCF07E7EE193}" srcId="{8E334FF9-35B9-40B8-814F-EFB3B257EAB2}" destId="{FC5AB168-5642-4C31-B560-1B5278A4D677}" srcOrd="2" destOrd="0" parTransId="{23250693-364F-4819-B50E-1E4E5FA38F26}" sibTransId="{728D9B05-D83B-46F9-9477-683D3716BB8C}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9BFFBC15-D6CE-422B-ADB2-CAFC6A529B27}" type="presOf" srcId="{AB22AB82-A4D6-4653-B902-89D61E3B87A4}" destId="{C453F55F-14D2-48C1-9672-503002327718}" srcOrd="1" destOrd="0" presId="urn:microsoft.com/office/officeart/2005/8/layout/matrix1"/>
    <dgm:cxn modelId="{C47ED7DD-838D-4A16-A0DC-9E4FEA454AED}" type="presOf" srcId="{29C37D87-1D36-4BE0-B5CC-ADDEF2874A57}" destId="{F839886C-039B-4945-90D6-D79A6502FAE8}" srcOrd="1" destOrd="0" presId="urn:microsoft.com/office/officeart/2005/8/layout/matrix1"/>
    <dgm:cxn modelId="{CFBFA3AF-C670-458D-A1E9-BCD0EBD46140}" type="presOf" srcId="{29C37D87-1D36-4BE0-B5CC-ADDEF2874A57}" destId="{92FF987E-D6E5-4B56-A755-BD7E7CA2BC1E}" srcOrd="0" destOrd="0" presId="urn:microsoft.com/office/officeart/2005/8/layout/matrix1"/>
    <dgm:cxn modelId="{28F5611E-351F-44E1-A0C1-D3E6170CAF0E}" srcId="{8E334FF9-35B9-40B8-814F-EFB3B257EAB2}" destId="{AB22AB82-A4D6-4653-B902-89D61E3B87A4}" srcOrd="3" destOrd="0" parTransId="{EAC90F79-FAB3-494F-895C-BF781AC65F46}" sibTransId="{3B62EC1A-B9BF-4B37-B573-624A80BBE995}"/>
    <dgm:cxn modelId="{7072AF48-D3A5-471C-9165-E16AE11DCD36}" type="presOf" srcId="{4CA3E827-7E05-433B-9FB4-B11339A11FD8}" destId="{4D842EF1-BD5D-4111-A62A-8E66B5BAE7BE}" srcOrd="1" destOrd="0" presId="urn:microsoft.com/office/officeart/2005/8/layout/matrix1"/>
    <dgm:cxn modelId="{1E3188AD-67B4-4D37-9AAF-BC8F3174F274}" type="presOf" srcId="{AB22AB82-A4D6-4653-B902-89D61E3B87A4}" destId="{B21C4FAE-4E90-4F11-B0F6-349646602DD9}" srcOrd="0" destOrd="0" presId="urn:microsoft.com/office/officeart/2005/8/layout/matrix1"/>
    <dgm:cxn modelId="{04CAE97F-401B-4799-A101-26B4EA752549}" type="presOf" srcId="{FC5AB168-5642-4C31-B560-1B5278A4D677}" destId="{CF7871D5-39B3-420D-BBFE-A95E401AE07A}" srcOrd="0" destOrd="0" presId="urn:microsoft.com/office/officeart/2005/8/layout/matrix1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9D61E104-3E83-481B-82A1-3E3799D685B3}" type="presOf" srcId="{4CA3E827-7E05-433B-9FB4-B11339A11FD8}" destId="{18DBAE55-E87E-4AF9-9816-3A10A1FA9BC0}" srcOrd="0" destOrd="0" presId="urn:microsoft.com/office/officeart/2005/8/layout/matrix1"/>
    <dgm:cxn modelId="{130F8B8E-E819-41AA-8357-4275932A7980}" type="presOf" srcId="{21C7F6AA-9478-4337-8C9B-804A1559D01B}" destId="{9431B62F-C68F-4591-AE15-4DA3560300F8}" srcOrd="0" destOrd="0" presId="urn:microsoft.com/office/officeart/2005/8/layout/matrix1"/>
    <dgm:cxn modelId="{FB1439E2-29AF-4757-BC44-A2D73C962763}" type="presOf" srcId="{FC5AB168-5642-4C31-B560-1B5278A4D677}" destId="{85BAB61C-D450-488B-83BE-0BBFC5E0EE60}" srcOrd="1" destOrd="0" presId="urn:microsoft.com/office/officeart/2005/8/layout/matrix1"/>
    <dgm:cxn modelId="{C49AA26A-6D77-45A2-A9EC-6C16AED9CE0E}" type="presOf" srcId="{8E334FF9-35B9-40B8-814F-EFB3B257EAB2}" destId="{5A2C304E-9E8E-4025-BBD4-39218EB8D1CF}" srcOrd="0" destOrd="0" presId="urn:microsoft.com/office/officeart/2005/8/layout/matrix1"/>
    <dgm:cxn modelId="{C4BF005B-9CE3-406E-97BF-D90CC1BF2F63}" type="presParOf" srcId="{9431B62F-C68F-4591-AE15-4DA3560300F8}" destId="{06128C0C-4868-441F-BE08-DB6F19233550}" srcOrd="0" destOrd="0" presId="urn:microsoft.com/office/officeart/2005/8/layout/matrix1"/>
    <dgm:cxn modelId="{4752667A-8EAD-4F78-B126-BA1DF9D95507}" type="presParOf" srcId="{06128C0C-4868-441F-BE08-DB6F19233550}" destId="{18DBAE55-E87E-4AF9-9816-3A10A1FA9BC0}" srcOrd="0" destOrd="0" presId="urn:microsoft.com/office/officeart/2005/8/layout/matrix1"/>
    <dgm:cxn modelId="{5A7ECA74-289D-4525-9CFB-3CB48621336B}" type="presParOf" srcId="{06128C0C-4868-441F-BE08-DB6F19233550}" destId="{4D842EF1-BD5D-4111-A62A-8E66B5BAE7BE}" srcOrd="1" destOrd="0" presId="urn:microsoft.com/office/officeart/2005/8/layout/matrix1"/>
    <dgm:cxn modelId="{1DC2A61E-0121-4EFF-8D0A-F4439B56BBA4}" type="presParOf" srcId="{06128C0C-4868-441F-BE08-DB6F19233550}" destId="{92FF987E-D6E5-4B56-A755-BD7E7CA2BC1E}" srcOrd="2" destOrd="0" presId="urn:microsoft.com/office/officeart/2005/8/layout/matrix1"/>
    <dgm:cxn modelId="{E36428FE-9242-44E3-80B2-25CBA7FAEDF8}" type="presParOf" srcId="{06128C0C-4868-441F-BE08-DB6F19233550}" destId="{F839886C-039B-4945-90D6-D79A6502FAE8}" srcOrd="3" destOrd="0" presId="urn:microsoft.com/office/officeart/2005/8/layout/matrix1"/>
    <dgm:cxn modelId="{58E28197-7FCE-45C1-A3F9-F9EDF639B150}" type="presParOf" srcId="{06128C0C-4868-441F-BE08-DB6F19233550}" destId="{CF7871D5-39B3-420D-BBFE-A95E401AE07A}" srcOrd="4" destOrd="0" presId="urn:microsoft.com/office/officeart/2005/8/layout/matrix1"/>
    <dgm:cxn modelId="{2B8A9158-A344-47E1-9BCC-F38ABE4418FD}" type="presParOf" srcId="{06128C0C-4868-441F-BE08-DB6F19233550}" destId="{85BAB61C-D450-488B-83BE-0BBFC5E0EE60}" srcOrd="5" destOrd="0" presId="urn:microsoft.com/office/officeart/2005/8/layout/matrix1"/>
    <dgm:cxn modelId="{763BC76B-FD2A-49FF-AD80-C6EB966C82F0}" type="presParOf" srcId="{06128C0C-4868-441F-BE08-DB6F19233550}" destId="{B21C4FAE-4E90-4F11-B0F6-349646602DD9}" srcOrd="6" destOrd="0" presId="urn:microsoft.com/office/officeart/2005/8/layout/matrix1"/>
    <dgm:cxn modelId="{E8C573A2-6DA1-4949-9DB2-F6865B48EF43}" type="presParOf" srcId="{06128C0C-4868-441F-BE08-DB6F19233550}" destId="{C453F55F-14D2-48C1-9672-503002327718}" srcOrd="7" destOrd="0" presId="urn:microsoft.com/office/officeart/2005/8/layout/matrix1"/>
    <dgm:cxn modelId="{653BBF51-1C8A-4285-9277-8F1B27B85D00}" type="presParOf" srcId="{9431B62F-C68F-4591-AE15-4DA3560300F8}" destId="{5A2C304E-9E8E-4025-BBD4-39218EB8D1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/>
      <dgm:t>
        <a:bodyPr/>
        <a:lstStyle/>
        <a:p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智慧及數位生活商機</a:t>
          </a:r>
          <a:endParaRPr lang="en-US" altLang="zh-TW" sz="2800" b="1" u="sng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>
        <a:solidFill>
          <a:srgbClr val="00B050"/>
        </a:solidFill>
      </dgm:spPr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ICT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雄厚基礎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拓展國際潛力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22AB82-A4D6-4653-B902-89D61E3B87A4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提供都市化問題解決之道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0F79-FAB3-494F-895C-BF781AC65F46}" type="parTrans" cxnId="{28F5611E-351F-44E1-A0C1-D3E6170CAF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62EC1A-B9BF-4B37-B573-624A80BBE995}" type="sibTrans" cxnId="{28F5611E-351F-44E1-A0C1-D3E6170CAF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31B62F-C68F-4591-AE15-4DA3560300F8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128C0C-4868-441F-BE08-DB6F19233550}" type="pres">
      <dgm:prSet presAssocID="{21C7F6AA-9478-4337-8C9B-804A1559D01B}" presName="matrix" presStyleCnt="0"/>
      <dgm:spPr/>
      <dgm:t>
        <a:bodyPr/>
        <a:lstStyle/>
        <a:p>
          <a:endParaRPr lang="zh-TW" altLang="en-US"/>
        </a:p>
      </dgm:t>
    </dgm:pt>
    <dgm:pt modelId="{18DBAE55-E87E-4AF9-9816-3A10A1FA9BC0}" type="pres">
      <dgm:prSet presAssocID="{21C7F6AA-9478-4337-8C9B-804A1559D0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D842EF1-BD5D-4111-A62A-8E66B5BAE7BE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FF987E-D6E5-4B56-A755-BD7E7CA2BC1E}" type="pres">
      <dgm:prSet presAssocID="{21C7F6AA-9478-4337-8C9B-804A1559D0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F839886C-039B-4945-90D6-D79A6502FAE8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7871D5-39B3-420D-BBFE-A95E401AE07A}" type="pres">
      <dgm:prSet presAssocID="{21C7F6AA-9478-4337-8C9B-804A1559D01B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5BAB61C-D450-488B-83BE-0BBFC5E0EE60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1C4FAE-4E90-4F11-B0F6-349646602DD9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453F55F-14D2-48C1-9672-503002327718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C304E-9E8E-4025-BBD4-39218EB8D1CF}" type="pres">
      <dgm:prSet presAssocID="{21C7F6AA-9478-4337-8C9B-804A1559D01B}" presName="centerTile" presStyleLbl="fgShp" presStyleIdx="0" presStyleCnt="1" custScaleX="192812" custScaleY="1331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2FB0F7-BA71-47E1-9364-F1671B9B5D60}" type="presOf" srcId="{AB22AB82-A4D6-4653-B902-89D61E3B87A4}" destId="{B21C4FAE-4E90-4F11-B0F6-349646602DD9}" srcOrd="0" destOrd="0" presId="urn:microsoft.com/office/officeart/2005/8/layout/matrix1"/>
    <dgm:cxn modelId="{64E82145-50C9-436F-B982-C4314F80B7D9}" type="presOf" srcId="{FC5AB168-5642-4C31-B560-1B5278A4D677}" destId="{CF7871D5-39B3-420D-BBFE-A95E401AE07A}" srcOrd="0" destOrd="0" presId="urn:microsoft.com/office/officeart/2005/8/layout/matrix1"/>
    <dgm:cxn modelId="{A36A4349-9E2C-4BAF-AA78-B29A2FB7EA40}" type="presOf" srcId="{29C37D87-1D36-4BE0-B5CC-ADDEF2874A57}" destId="{92FF987E-D6E5-4B56-A755-BD7E7CA2BC1E}" srcOrd="0" destOrd="0" presId="urn:microsoft.com/office/officeart/2005/8/layout/matrix1"/>
    <dgm:cxn modelId="{80FBDBF9-AFE0-406E-8105-33AC0AF29579}" type="presOf" srcId="{AB22AB82-A4D6-4653-B902-89D61E3B87A4}" destId="{C453F55F-14D2-48C1-9672-503002327718}" srcOrd="1" destOrd="0" presId="urn:microsoft.com/office/officeart/2005/8/layout/matrix1"/>
    <dgm:cxn modelId="{FF5C13D4-3342-4217-9332-A7F98AC381CE}" type="presOf" srcId="{8E334FF9-35B9-40B8-814F-EFB3B257EAB2}" destId="{5A2C304E-9E8E-4025-BBD4-39218EB8D1CF}" srcOrd="0" destOrd="0" presId="urn:microsoft.com/office/officeart/2005/8/layout/matrix1"/>
    <dgm:cxn modelId="{212A041C-30AB-486D-A073-6CE623373FBB}" type="presOf" srcId="{21C7F6AA-9478-4337-8C9B-804A1559D01B}" destId="{9431B62F-C68F-4591-AE15-4DA3560300F8}" srcOrd="0" destOrd="0" presId="urn:microsoft.com/office/officeart/2005/8/layout/matrix1"/>
    <dgm:cxn modelId="{BD384139-5413-4D7A-865D-C70DFB244C9A}" type="presOf" srcId="{29C37D87-1D36-4BE0-B5CC-ADDEF2874A57}" destId="{F839886C-039B-4945-90D6-D79A6502FAE8}" srcOrd="1" destOrd="0" presId="urn:microsoft.com/office/officeart/2005/8/layout/matrix1"/>
    <dgm:cxn modelId="{D80D09FB-07CC-4FDF-88FB-FCF07E7EE193}" srcId="{8E334FF9-35B9-40B8-814F-EFB3B257EAB2}" destId="{FC5AB168-5642-4C31-B560-1B5278A4D677}" srcOrd="2" destOrd="0" parTransId="{23250693-364F-4819-B50E-1E4E5FA38F26}" sibTransId="{728D9B05-D83B-46F9-9477-683D3716BB8C}"/>
    <dgm:cxn modelId="{59DD0344-141E-4989-9AC0-DF9460C64869}" type="presOf" srcId="{FC5AB168-5642-4C31-B560-1B5278A4D677}" destId="{85BAB61C-D450-488B-83BE-0BBFC5E0EE60}" srcOrd="1" destOrd="0" presId="urn:microsoft.com/office/officeart/2005/8/layout/matrix1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28F5611E-351F-44E1-A0C1-D3E6170CAF0E}" srcId="{8E334FF9-35B9-40B8-814F-EFB3B257EAB2}" destId="{AB22AB82-A4D6-4653-B902-89D61E3B87A4}" srcOrd="3" destOrd="0" parTransId="{EAC90F79-FAB3-494F-895C-BF781AC65F46}" sibTransId="{3B62EC1A-B9BF-4B37-B573-624A80BBE995}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D0F9EE8E-C501-4B58-8A31-C6C9117B91E6}" type="presOf" srcId="{4CA3E827-7E05-433B-9FB4-B11339A11FD8}" destId="{4D842EF1-BD5D-4111-A62A-8E66B5BAE7BE}" srcOrd="1" destOrd="0" presId="urn:microsoft.com/office/officeart/2005/8/layout/matrix1"/>
    <dgm:cxn modelId="{DB18BCDE-F10E-41EB-B955-76B0269791A8}" type="presOf" srcId="{4CA3E827-7E05-433B-9FB4-B11339A11FD8}" destId="{18DBAE55-E87E-4AF9-9816-3A10A1FA9BC0}" srcOrd="0" destOrd="0" presId="urn:microsoft.com/office/officeart/2005/8/layout/matrix1"/>
    <dgm:cxn modelId="{B04BF553-6DDA-4C60-920F-8A9A2CA9D3B8}" type="presParOf" srcId="{9431B62F-C68F-4591-AE15-4DA3560300F8}" destId="{06128C0C-4868-441F-BE08-DB6F19233550}" srcOrd="0" destOrd="0" presId="urn:microsoft.com/office/officeart/2005/8/layout/matrix1"/>
    <dgm:cxn modelId="{04A5B6FE-5DE3-4C07-8C99-5407DD464193}" type="presParOf" srcId="{06128C0C-4868-441F-BE08-DB6F19233550}" destId="{18DBAE55-E87E-4AF9-9816-3A10A1FA9BC0}" srcOrd="0" destOrd="0" presId="urn:microsoft.com/office/officeart/2005/8/layout/matrix1"/>
    <dgm:cxn modelId="{82CB4FAB-48BF-4567-89D3-3E7744C21925}" type="presParOf" srcId="{06128C0C-4868-441F-BE08-DB6F19233550}" destId="{4D842EF1-BD5D-4111-A62A-8E66B5BAE7BE}" srcOrd="1" destOrd="0" presId="urn:microsoft.com/office/officeart/2005/8/layout/matrix1"/>
    <dgm:cxn modelId="{4533DC26-9B6E-4793-9E7C-E74583D34125}" type="presParOf" srcId="{06128C0C-4868-441F-BE08-DB6F19233550}" destId="{92FF987E-D6E5-4B56-A755-BD7E7CA2BC1E}" srcOrd="2" destOrd="0" presId="urn:microsoft.com/office/officeart/2005/8/layout/matrix1"/>
    <dgm:cxn modelId="{379B32FB-494C-44FC-B304-FCABF2432DA7}" type="presParOf" srcId="{06128C0C-4868-441F-BE08-DB6F19233550}" destId="{F839886C-039B-4945-90D6-D79A6502FAE8}" srcOrd="3" destOrd="0" presId="urn:microsoft.com/office/officeart/2005/8/layout/matrix1"/>
    <dgm:cxn modelId="{E4C3C131-A107-40B9-B1FA-2C435D00BFC5}" type="presParOf" srcId="{06128C0C-4868-441F-BE08-DB6F19233550}" destId="{CF7871D5-39B3-420D-BBFE-A95E401AE07A}" srcOrd="4" destOrd="0" presId="urn:microsoft.com/office/officeart/2005/8/layout/matrix1"/>
    <dgm:cxn modelId="{04E76F16-B9F2-4F8F-89D4-7B3EFD89AFDF}" type="presParOf" srcId="{06128C0C-4868-441F-BE08-DB6F19233550}" destId="{85BAB61C-D450-488B-83BE-0BBFC5E0EE60}" srcOrd="5" destOrd="0" presId="urn:microsoft.com/office/officeart/2005/8/layout/matrix1"/>
    <dgm:cxn modelId="{7DE376B8-E4C0-4B60-98F6-1FA1C0F0705B}" type="presParOf" srcId="{06128C0C-4868-441F-BE08-DB6F19233550}" destId="{B21C4FAE-4E90-4F11-B0F6-349646602DD9}" srcOrd="6" destOrd="0" presId="urn:microsoft.com/office/officeart/2005/8/layout/matrix1"/>
    <dgm:cxn modelId="{91A7ED68-CA0C-4D45-B4C5-5F4B1368A2A5}" type="presParOf" srcId="{06128C0C-4868-441F-BE08-DB6F19233550}" destId="{C453F55F-14D2-48C1-9672-503002327718}" srcOrd="7" destOrd="0" presId="urn:microsoft.com/office/officeart/2005/8/layout/matrix1"/>
    <dgm:cxn modelId="{8A535BF8-E04E-46EE-A990-31FE74F5770F}" type="presParOf" srcId="{9431B62F-C68F-4591-AE15-4DA3560300F8}" destId="{5A2C304E-9E8E-4025-BBD4-39218EB8D1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C7F6AA-9478-4337-8C9B-804A1559D01B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334FF9-35B9-40B8-814F-EFB3B257EAB2}">
      <dgm:prSet phldrT="[文字]" custT="1"/>
      <dgm:spPr/>
      <dgm:t>
        <a:bodyPr/>
        <a:lstStyle/>
        <a:p>
          <a:r>
            <a:rPr lang="zh-TW" altLang="en-US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建構智慧低碳綠能環境</a:t>
          </a:r>
          <a:endParaRPr lang="en-US" altLang="zh-TW" sz="2800" b="1" u="sng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56E021-D7FA-40FB-857A-AFEA4609776E}" type="parTrans" cxnId="{3C0910CA-7ACA-4DD6-849C-615A9CA7D2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409A14-94F6-4F99-BC8B-692C2C72E388}" type="sibTrans" cxnId="{3C0910CA-7ACA-4DD6-849C-615A9CA7D2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C37D87-1D36-4BE0-B5CC-ADDEF2874A57}">
      <dgm:prSet phldrT="[文字]" custT="1"/>
      <dgm:spPr>
        <a:solidFill>
          <a:schemeClr val="accent5"/>
        </a:solidFill>
      </dgm:spPr>
      <dgm:t>
        <a:bodyPr/>
        <a:lstStyle/>
        <a:p>
          <a:pPr algn="l"/>
          <a:r>
            <a:rPr lang="zh-TW" altLang="en-US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智慧節電</a:t>
          </a:r>
          <a:endParaRPr lang="zh-TW" altLang="en-US" sz="24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71D50-C4AD-479A-90FB-9867F21BD86E}" type="parTrans" cxnId="{19B8FF01-53BC-4ABD-BC8A-1768ADC704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A8B6C2-4FA0-4C32-920D-8CBE5FEC3D51}" type="sibTrans" cxnId="{19B8FF01-53BC-4ABD-BC8A-1768ADC704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AB168-5642-4C31-B560-1B5278A4D677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積極拚綠能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0693-364F-4819-B50E-1E4E5FA38F26}" type="parTrans" cxnId="{D80D09FB-07CC-4FDF-88FB-FCF07E7EE1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9B05-D83B-46F9-9477-683D3716BB8C}" type="sibTrans" cxnId="{D80D09FB-07CC-4FDF-88FB-FCF07E7EE1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22AB82-A4D6-4653-B902-89D61E3B87A4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綠能產業躍新機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90F79-FAB3-494F-895C-BF781AC65F46}" type="parTrans" cxnId="{28F5611E-351F-44E1-A0C1-D3E6170CAF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62EC1A-B9BF-4B37-B573-624A80BBE995}" type="sibTrans" cxnId="{28F5611E-351F-44E1-A0C1-D3E6170CAF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3E827-7E05-433B-9FB4-B11339A11FD8}">
      <dgm:prSet phldrT="[文字]" custT="1"/>
      <dgm:spPr/>
      <dgm:t>
        <a:bodyPr/>
        <a:lstStyle/>
        <a:p>
          <a:pPr algn="r"/>
          <a:r>
            <a:rPr lang="zh-TW" altLang="en-US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推動全民</a:t>
          </a:r>
          <a:endParaRPr lang="zh-TW" altLang="en-US" sz="24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0B5F9D-DDF9-4BB7-AC36-DF025115605D}" type="sibTrans" cxnId="{2E2262BD-9622-498E-AC8C-EC50358BA8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A3806-883F-4817-8C03-75A2555E9F25}" type="parTrans" cxnId="{2E2262BD-9622-498E-AC8C-EC50358BA80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7D1BBC-B83E-4892-8DE7-00337EB1BAB5}" type="pres">
      <dgm:prSet presAssocID="{21C7F6AA-9478-4337-8C9B-804A1559D0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7DD22F-4FAC-42C1-987B-C5DE2D6D5BBB}" type="pres">
      <dgm:prSet presAssocID="{21C7F6AA-9478-4337-8C9B-804A1559D01B}" presName="matrix" presStyleCnt="0"/>
      <dgm:spPr/>
      <dgm:t>
        <a:bodyPr/>
        <a:lstStyle/>
        <a:p>
          <a:endParaRPr lang="zh-TW" altLang="en-US"/>
        </a:p>
      </dgm:t>
    </dgm:pt>
    <dgm:pt modelId="{529A4E73-1C42-48F8-950B-F317C61ACFC4}" type="pres">
      <dgm:prSet presAssocID="{21C7F6AA-9478-4337-8C9B-804A1559D01B}" presName="tile1" presStyleLbl="node1" presStyleIdx="0" presStyleCnt="4" custLinFactNeighborX="-25778" custLinFactNeighborY="741"/>
      <dgm:spPr/>
      <dgm:t>
        <a:bodyPr/>
        <a:lstStyle/>
        <a:p>
          <a:endParaRPr lang="zh-TW" altLang="en-US"/>
        </a:p>
      </dgm:t>
    </dgm:pt>
    <dgm:pt modelId="{AF1863E7-260B-4BC4-B25D-40C13315828A}" type="pres">
      <dgm:prSet presAssocID="{21C7F6AA-9478-4337-8C9B-804A1559D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068270-0BB2-4958-A887-BF38D2721735}" type="pres">
      <dgm:prSet presAssocID="{21C7F6AA-9478-4337-8C9B-804A1559D01B}" presName="tile2" presStyleLbl="node1" presStyleIdx="1" presStyleCnt="4" custLinFactNeighborX="82000" custLinFactNeighborY="-5141"/>
      <dgm:spPr/>
      <dgm:t>
        <a:bodyPr/>
        <a:lstStyle/>
        <a:p>
          <a:endParaRPr lang="zh-TW" altLang="en-US"/>
        </a:p>
      </dgm:t>
    </dgm:pt>
    <dgm:pt modelId="{6A86568F-872B-43B5-B433-1B46D98B3EBE}" type="pres">
      <dgm:prSet presAssocID="{21C7F6AA-9478-4337-8C9B-804A1559D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69886-640A-4CFA-9348-215A691C809C}" type="pres">
      <dgm:prSet presAssocID="{21C7F6AA-9478-4337-8C9B-804A1559D01B}" presName="tile3" presStyleLbl="node1" presStyleIdx="2" presStyleCnt="4" custScaleY="102964" custLinFactNeighborX="-1022" custLinFactNeighborY="-1482"/>
      <dgm:spPr/>
      <dgm:t>
        <a:bodyPr/>
        <a:lstStyle/>
        <a:p>
          <a:endParaRPr lang="zh-TW" altLang="en-US"/>
        </a:p>
      </dgm:t>
    </dgm:pt>
    <dgm:pt modelId="{8E8FEFCB-A452-4C21-A56F-8DED586A934D}" type="pres">
      <dgm:prSet presAssocID="{21C7F6AA-9478-4337-8C9B-804A1559D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BE8C7-A7CD-4C67-B5E3-C0C2FEA41B27}" type="pres">
      <dgm:prSet presAssocID="{21C7F6AA-9478-4337-8C9B-804A1559D0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09D142D4-289C-47E9-A82B-295C79CD0CE2}" type="pres">
      <dgm:prSet presAssocID="{21C7F6AA-9478-4337-8C9B-804A1559D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E2F701-58F5-497A-AD15-609A862F54C4}" type="pres">
      <dgm:prSet presAssocID="{21C7F6AA-9478-4337-8C9B-804A1559D01B}" presName="centerTile" presStyleLbl="fgShp" presStyleIdx="0" presStyleCnt="1" custScaleX="193333" custScaleY="108584" custLinFactNeighborY="135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F5611E-351F-44E1-A0C1-D3E6170CAF0E}" srcId="{8E334FF9-35B9-40B8-814F-EFB3B257EAB2}" destId="{AB22AB82-A4D6-4653-B902-89D61E3B87A4}" srcOrd="3" destOrd="0" parTransId="{EAC90F79-FAB3-494F-895C-BF781AC65F46}" sibTransId="{3B62EC1A-B9BF-4B37-B573-624A80BBE995}"/>
    <dgm:cxn modelId="{4902A9B4-A0F1-4E33-B1FE-F742CC5E4051}" type="presOf" srcId="{21C7F6AA-9478-4337-8C9B-804A1559D01B}" destId="{B67D1BBC-B83E-4892-8DE7-00337EB1BAB5}" srcOrd="0" destOrd="0" presId="urn:microsoft.com/office/officeart/2005/8/layout/matrix1"/>
    <dgm:cxn modelId="{2AB04A7E-0D94-4DD7-A3E1-49D870296227}" type="presOf" srcId="{4CA3E827-7E05-433B-9FB4-B11339A11FD8}" destId="{529A4E73-1C42-48F8-950B-F317C61ACFC4}" srcOrd="0" destOrd="0" presId="urn:microsoft.com/office/officeart/2005/8/layout/matrix1"/>
    <dgm:cxn modelId="{D80D09FB-07CC-4FDF-88FB-FCF07E7EE193}" srcId="{8E334FF9-35B9-40B8-814F-EFB3B257EAB2}" destId="{FC5AB168-5642-4C31-B560-1B5278A4D677}" srcOrd="2" destOrd="0" parTransId="{23250693-364F-4819-B50E-1E4E5FA38F26}" sibTransId="{728D9B05-D83B-46F9-9477-683D3716BB8C}"/>
    <dgm:cxn modelId="{E4019FFA-FF67-42EA-9804-243134326256}" type="presOf" srcId="{FC5AB168-5642-4C31-B560-1B5278A4D677}" destId="{8E8FEFCB-A452-4C21-A56F-8DED586A934D}" srcOrd="1" destOrd="0" presId="urn:microsoft.com/office/officeart/2005/8/layout/matrix1"/>
    <dgm:cxn modelId="{2EDF4EA8-4E4D-4929-9D75-FF977B65B36A}" type="presOf" srcId="{AB22AB82-A4D6-4653-B902-89D61E3B87A4}" destId="{09D142D4-289C-47E9-A82B-295C79CD0CE2}" srcOrd="1" destOrd="0" presId="urn:microsoft.com/office/officeart/2005/8/layout/matrix1"/>
    <dgm:cxn modelId="{3C0910CA-7ACA-4DD6-849C-615A9CA7D23D}" srcId="{21C7F6AA-9478-4337-8C9B-804A1559D01B}" destId="{8E334FF9-35B9-40B8-814F-EFB3B257EAB2}" srcOrd="0" destOrd="0" parTransId="{DB56E021-D7FA-40FB-857A-AFEA4609776E}" sibTransId="{B4409A14-94F6-4F99-BC8B-692C2C72E388}"/>
    <dgm:cxn modelId="{26F9DCBA-2717-472F-9257-CE792D0CC8AA}" type="presOf" srcId="{4CA3E827-7E05-433B-9FB4-B11339A11FD8}" destId="{AF1863E7-260B-4BC4-B25D-40C13315828A}" srcOrd="1" destOrd="0" presId="urn:microsoft.com/office/officeart/2005/8/layout/matrix1"/>
    <dgm:cxn modelId="{90CBF2AC-A5EC-4236-B761-CA267E316A17}" type="presOf" srcId="{29C37D87-1D36-4BE0-B5CC-ADDEF2874A57}" destId="{6A86568F-872B-43B5-B433-1B46D98B3EBE}" srcOrd="1" destOrd="0" presId="urn:microsoft.com/office/officeart/2005/8/layout/matrix1"/>
    <dgm:cxn modelId="{E16C3A5E-42D2-4186-B8EB-6B70FE66E441}" type="presOf" srcId="{8E334FF9-35B9-40B8-814F-EFB3B257EAB2}" destId="{A9E2F701-58F5-497A-AD15-609A862F54C4}" srcOrd="0" destOrd="0" presId="urn:microsoft.com/office/officeart/2005/8/layout/matrix1"/>
    <dgm:cxn modelId="{7A3E5156-BC7A-4D6C-A45E-6BE888BCB831}" type="presOf" srcId="{FC5AB168-5642-4C31-B560-1B5278A4D677}" destId="{6EE69886-640A-4CFA-9348-215A691C809C}" srcOrd="0" destOrd="0" presId="urn:microsoft.com/office/officeart/2005/8/layout/matrix1"/>
    <dgm:cxn modelId="{35B174D9-865F-4E2C-9BCD-469B5416F72B}" type="presOf" srcId="{AB22AB82-A4D6-4653-B902-89D61E3B87A4}" destId="{9AEBE8C7-A7CD-4C67-B5E3-C0C2FEA41B27}" srcOrd="0" destOrd="0" presId="urn:microsoft.com/office/officeart/2005/8/layout/matrix1"/>
    <dgm:cxn modelId="{2E2262BD-9622-498E-AC8C-EC50358BA80C}" srcId="{8E334FF9-35B9-40B8-814F-EFB3B257EAB2}" destId="{4CA3E827-7E05-433B-9FB4-B11339A11FD8}" srcOrd="0" destOrd="0" parTransId="{781A3806-883F-4817-8C03-75A2555E9F25}" sibTransId="{650B5F9D-DDF9-4BB7-AC36-DF025115605D}"/>
    <dgm:cxn modelId="{59141ED8-B74B-4161-AABE-7A298DE88206}" type="presOf" srcId="{29C37D87-1D36-4BE0-B5CC-ADDEF2874A57}" destId="{55068270-0BB2-4958-A887-BF38D2721735}" srcOrd="0" destOrd="0" presId="urn:microsoft.com/office/officeart/2005/8/layout/matrix1"/>
    <dgm:cxn modelId="{19B8FF01-53BC-4ABD-BC8A-1768ADC704B0}" srcId="{8E334FF9-35B9-40B8-814F-EFB3B257EAB2}" destId="{29C37D87-1D36-4BE0-B5CC-ADDEF2874A57}" srcOrd="1" destOrd="0" parTransId="{E5D71D50-C4AD-479A-90FB-9867F21BD86E}" sibTransId="{FFA8B6C2-4FA0-4C32-920D-8CBE5FEC3D51}"/>
    <dgm:cxn modelId="{79FDF6C2-AA64-42D1-B1A6-A5456C7CCCD9}" type="presParOf" srcId="{B67D1BBC-B83E-4892-8DE7-00337EB1BAB5}" destId="{177DD22F-4FAC-42C1-987B-C5DE2D6D5BBB}" srcOrd="0" destOrd="0" presId="urn:microsoft.com/office/officeart/2005/8/layout/matrix1"/>
    <dgm:cxn modelId="{58118A8E-9D4B-4FA5-BF48-C005E5BB5D92}" type="presParOf" srcId="{177DD22F-4FAC-42C1-987B-C5DE2D6D5BBB}" destId="{529A4E73-1C42-48F8-950B-F317C61ACFC4}" srcOrd="0" destOrd="0" presId="urn:microsoft.com/office/officeart/2005/8/layout/matrix1"/>
    <dgm:cxn modelId="{258E5BD9-1B26-435C-94E0-600D4E72F1FD}" type="presParOf" srcId="{177DD22F-4FAC-42C1-987B-C5DE2D6D5BBB}" destId="{AF1863E7-260B-4BC4-B25D-40C13315828A}" srcOrd="1" destOrd="0" presId="urn:microsoft.com/office/officeart/2005/8/layout/matrix1"/>
    <dgm:cxn modelId="{115FA528-6AC5-4BE1-90AE-F3F87DC7365B}" type="presParOf" srcId="{177DD22F-4FAC-42C1-987B-C5DE2D6D5BBB}" destId="{55068270-0BB2-4958-A887-BF38D2721735}" srcOrd="2" destOrd="0" presId="urn:microsoft.com/office/officeart/2005/8/layout/matrix1"/>
    <dgm:cxn modelId="{908CDFE5-A028-411F-A229-831EA807A8DD}" type="presParOf" srcId="{177DD22F-4FAC-42C1-987B-C5DE2D6D5BBB}" destId="{6A86568F-872B-43B5-B433-1B46D98B3EBE}" srcOrd="3" destOrd="0" presId="urn:microsoft.com/office/officeart/2005/8/layout/matrix1"/>
    <dgm:cxn modelId="{BC562C69-5876-4E49-AB2A-7124BF1CF4CC}" type="presParOf" srcId="{177DD22F-4FAC-42C1-987B-C5DE2D6D5BBB}" destId="{6EE69886-640A-4CFA-9348-215A691C809C}" srcOrd="4" destOrd="0" presId="urn:microsoft.com/office/officeart/2005/8/layout/matrix1"/>
    <dgm:cxn modelId="{F3A165FD-F8EB-4169-93FB-BD45C8C467F3}" type="presParOf" srcId="{177DD22F-4FAC-42C1-987B-C5DE2D6D5BBB}" destId="{8E8FEFCB-A452-4C21-A56F-8DED586A934D}" srcOrd="5" destOrd="0" presId="urn:microsoft.com/office/officeart/2005/8/layout/matrix1"/>
    <dgm:cxn modelId="{0A737D59-72D9-45F3-89E3-B1B9B7FF1F29}" type="presParOf" srcId="{177DD22F-4FAC-42C1-987B-C5DE2D6D5BBB}" destId="{9AEBE8C7-A7CD-4C67-B5E3-C0C2FEA41B27}" srcOrd="6" destOrd="0" presId="urn:microsoft.com/office/officeart/2005/8/layout/matrix1"/>
    <dgm:cxn modelId="{66054926-F435-4A67-ACF8-3C8C24C93667}" type="presParOf" srcId="{177DD22F-4FAC-42C1-987B-C5DE2D6D5BBB}" destId="{09D142D4-289C-47E9-A82B-295C79CD0CE2}" srcOrd="7" destOrd="0" presId="urn:microsoft.com/office/officeart/2005/8/layout/matrix1"/>
    <dgm:cxn modelId="{D82F8835-240A-426E-8123-223721A984B6}" type="presParOf" srcId="{B67D1BBC-B83E-4892-8DE7-00337EB1BAB5}" destId="{A9E2F701-58F5-497A-AD15-609A862F54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2E6BE9-F99C-4958-8DCD-A0B20FC2DAA1}" type="doc">
      <dgm:prSet loTypeId="urn:microsoft.com/office/officeart/2005/8/layout/arrow2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4D686C97-1391-4626-BBBB-FB5BE07FBD3C}">
      <dgm:prSet phldrT="[文字]" custT="1"/>
      <dgm:spPr/>
      <dgm:t>
        <a:bodyPr/>
        <a:lstStyle/>
        <a:p>
          <a:pPr algn="ctr"/>
          <a:r>
            <a:rPr lang="zh-TW" altLang="en-US" sz="2800" b="1" u="none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雙邊</a:t>
          </a:r>
          <a:r>
            <a:rPr lang="en-US" altLang="zh-TW" sz="2800" b="1" u="none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FTA/ECA</a:t>
          </a:r>
          <a:r>
            <a:rPr lang="zh-TW" altLang="en-US" sz="2800" b="1" u="none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先行</a:t>
          </a:r>
          <a:endParaRPr lang="zh-TW" altLang="en-US" sz="2800" u="none" dirty="0">
            <a:solidFill>
              <a:srgbClr val="0033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0864EF-2C2B-437C-925C-BD322F1E076B}" type="parTrans" cxnId="{25E51F64-5AC4-4557-8CE8-CBFF7028D81E}">
      <dgm:prSet/>
      <dgm:spPr/>
      <dgm:t>
        <a:bodyPr/>
        <a:lstStyle/>
        <a:p>
          <a:endParaRPr lang="zh-TW" altLang="en-US"/>
        </a:p>
      </dgm:t>
    </dgm:pt>
    <dgm:pt modelId="{F4DEE34E-5F59-4A1D-88FD-0148C92210EF}" type="sibTrans" cxnId="{25E51F64-5AC4-4557-8CE8-CBFF7028D81E}">
      <dgm:prSet/>
      <dgm:spPr/>
      <dgm:t>
        <a:bodyPr/>
        <a:lstStyle/>
        <a:p>
          <a:endParaRPr lang="zh-TW" altLang="en-US"/>
        </a:p>
      </dgm:t>
    </dgm:pt>
    <dgm:pt modelId="{FDFC14CE-0A78-4DB2-9D72-78ACB3C23713}">
      <dgm:prSet phldrT="[文字]" custT="1"/>
      <dgm:spPr/>
      <dgm:t>
        <a:bodyPr/>
        <a:lstStyle/>
        <a:p>
          <a:pPr algn="ctr">
            <a:lnSpc>
              <a:spcPts val="4000"/>
            </a:lnSpc>
            <a:spcAft>
              <a:spcPts val="0"/>
            </a:spcAft>
          </a:pPr>
          <a:r>
            <a:rPr lang="en-US" altLang="zh-TW" sz="2800" b="1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rPr>
            <a:t>TPP/RCEP </a:t>
          </a:r>
        </a:p>
        <a:p>
          <a:pPr algn="ctr">
            <a:lnSpc>
              <a:spcPts val="4000"/>
            </a:lnSpc>
            <a:spcAft>
              <a:spcPts val="0"/>
            </a:spcAft>
          </a:pPr>
          <a:r>
            <a:rPr lang="zh-TW" altLang="en-US" sz="2800" b="1" u="none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雙軌並進</a:t>
          </a:r>
          <a:endParaRPr lang="zh-TW" altLang="en-US" sz="2800" u="none" dirty="0">
            <a:solidFill>
              <a:srgbClr val="0033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DD3749-559C-4635-A6B6-28575B949F5D}" type="sibTrans" cxnId="{D44EE8E2-E549-42CB-876F-7F229AC17525}">
      <dgm:prSet/>
      <dgm:spPr/>
      <dgm:t>
        <a:bodyPr/>
        <a:lstStyle/>
        <a:p>
          <a:endParaRPr lang="zh-TW" altLang="en-US"/>
        </a:p>
      </dgm:t>
    </dgm:pt>
    <dgm:pt modelId="{83EABFF5-71E2-4380-9903-DD45144E9C84}" type="parTrans" cxnId="{D44EE8E2-E549-42CB-876F-7F229AC17525}">
      <dgm:prSet/>
      <dgm:spPr/>
      <dgm:t>
        <a:bodyPr/>
        <a:lstStyle/>
        <a:p>
          <a:endParaRPr lang="zh-TW" altLang="en-US"/>
        </a:p>
      </dgm:t>
    </dgm:pt>
    <dgm:pt modelId="{8494B3D1-88E4-4565-8013-25F0EADEA8DE}" type="pres">
      <dgm:prSet presAssocID="{2F2E6BE9-F99C-4958-8DCD-A0B20FC2DAA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5D00EE-46FB-4C06-9123-A9EBD5D88F1F}" type="pres">
      <dgm:prSet presAssocID="{2F2E6BE9-F99C-4958-8DCD-A0B20FC2DAA1}" presName="arrow" presStyleLbl="bgShp" presStyleIdx="0" presStyleCnt="1" custScaleX="88283" custScaleY="104000" custLinFactNeighborX="-1209" custLinFactNeighborY="6000"/>
      <dgm:spPr/>
      <dgm:t>
        <a:bodyPr/>
        <a:lstStyle/>
        <a:p>
          <a:endParaRPr lang="zh-TW" altLang="en-US"/>
        </a:p>
      </dgm:t>
    </dgm:pt>
    <dgm:pt modelId="{3A4440C2-E468-4CEB-A127-BB4BDB43F885}" type="pres">
      <dgm:prSet presAssocID="{2F2E6BE9-F99C-4958-8DCD-A0B20FC2DAA1}" presName="arrowDiagram2" presStyleCnt="0"/>
      <dgm:spPr/>
      <dgm:t>
        <a:bodyPr/>
        <a:lstStyle/>
        <a:p>
          <a:endParaRPr lang="zh-TW" altLang="en-US"/>
        </a:p>
      </dgm:t>
    </dgm:pt>
    <dgm:pt modelId="{C6D9D772-C123-42AA-B496-FC87541FC011}" type="pres">
      <dgm:prSet presAssocID="{4D686C97-1391-4626-BBBB-FB5BE07FBD3C}" presName="bullet2a" presStyleLbl="node1" presStyleIdx="0" presStyleCnt="2" custScaleX="249529" custScaleY="242858" custLinFactX="68569" custLinFactNeighborX="100000" custLinFactNeighborY="-232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FB0D14A-FA82-44D8-965A-1C3648D1B751}" type="pres">
      <dgm:prSet presAssocID="{4D686C97-1391-4626-BBBB-FB5BE07FBD3C}" presName="textBox2a" presStyleLbl="revTx" presStyleIdx="0" presStyleCnt="2" custScaleX="197102" custScaleY="39110" custLinFactNeighborX="39176" custLinFactNeighborY="-147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6B03AE-7D60-48F9-A741-CF2575B8E25C}" type="pres">
      <dgm:prSet presAssocID="{FDFC14CE-0A78-4DB2-9D72-78ACB3C23713}" presName="bullet2b" presStyleLbl="node1" presStyleIdx="1" presStyleCnt="2" custScaleX="269894" custScaleY="240525" custLinFactNeighborX="57911" custLinFactNeighborY="-5652"/>
      <dgm:spPr/>
      <dgm:t>
        <a:bodyPr/>
        <a:lstStyle/>
        <a:p>
          <a:endParaRPr lang="zh-TW" altLang="en-US"/>
        </a:p>
      </dgm:t>
    </dgm:pt>
    <dgm:pt modelId="{270C2AB2-B660-4FB8-996D-B477034929FC}" type="pres">
      <dgm:prSet presAssocID="{FDFC14CE-0A78-4DB2-9D72-78ACB3C23713}" presName="textBox2b" presStyleLbl="revTx" presStyleIdx="1" presStyleCnt="2" custScaleX="130408" custScaleY="52186" custLinFactNeighborX="-59270" custLinFactNeighborY="-84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E51F64-5AC4-4557-8CE8-CBFF7028D81E}" srcId="{2F2E6BE9-F99C-4958-8DCD-A0B20FC2DAA1}" destId="{4D686C97-1391-4626-BBBB-FB5BE07FBD3C}" srcOrd="0" destOrd="0" parTransId="{BD0864EF-2C2B-437C-925C-BD322F1E076B}" sibTransId="{F4DEE34E-5F59-4A1D-88FD-0148C92210EF}"/>
    <dgm:cxn modelId="{D44EE8E2-E549-42CB-876F-7F229AC17525}" srcId="{2F2E6BE9-F99C-4958-8DCD-A0B20FC2DAA1}" destId="{FDFC14CE-0A78-4DB2-9D72-78ACB3C23713}" srcOrd="1" destOrd="0" parTransId="{83EABFF5-71E2-4380-9903-DD45144E9C84}" sibTransId="{3BDD3749-559C-4635-A6B6-28575B949F5D}"/>
    <dgm:cxn modelId="{F68CB5B3-85A3-4884-B691-F4E7C5A70B72}" type="presOf" srcId="{FDFC14CE-0A78-4DB2-9D72-78ACB3C23713}" destId="{270C2AB2-B660-4FB8-996D-B477034929FC}" srcOrd="0" destOrd="0" presId="urn:microsoft.com/office/officeart/2005/8/layout/arrow2"/>
    <dgm:cxn modelId="{CEAF8F7E-05F1-499A-802E-57ABDC5F7E67}" type="presOf" srcId="{2F2E6BE9-F99C-4958-8DCD-A0B20FC2DAA1}" destId="{8494B3D1-88E4-4565-8013-25F0EADEA8DE}" srcOrd="0" destOrd="0" presId="urn:microsoft.com/office/officeart/2005/8/layout/arrow2"/>
    <dgm:cxn modelId="{24721ACE-E527-4CC7-91CF-692DE8D488B6}" type="presOf" srcId="{4D686C97-1391-4626-BBBB-FB5BE07FBD3C}" destId="{CFB0D14A-FA82-44D8-965A-1C3648D1B751}" srcOrd="0" destOrd="0" presId="urn:microsoft.com/office/officeart/2005/8/layout/arrow2"/>
    <dgm:cxn modelId="{95423D21-7524-4823-BF02-0F4712FFFD19}" type="presParOf" srcId="{8494B3D1-88E4-4565-8013-25F0EADEA8DE}" destId="{575D00EE-46FB-4C06-9123-A9EBD5D88F1F}" srcOrd="0" destOrd="0" presId="urn:microsoft.com/office/officeart/2005/8/layout/arrow2"/>
    <dgm:cxn modelId="{69A64FE3-6F96-47C1-A6E2-D7CA87624E60}" type="presParOf" srcId="{8494B3D1-88E4-4565-8013-25F0EADEA8DE}" destId="{3A4440C2-E468-4CEB-A127-BB4BDB43F885}" srcOrd="1" destOrd="0" presId="urn:microsoft.com/office/officeart/2005/8/layout/arrow2"/>
    <dgm:cxn modelId="{F8AFBF61-66A8-4690-9E8A-2DB1B819DCC7}" type="presParOf" srcId="{3A4440C2-E468-4CEB-A127-BB4BDB43F885}" destId="{C6D9D772-C123-42AA-B496-FC87541FC011}" srcOrd="0" destOrd="0" presId="urn:microsoft.com/office/officeart/2005/8/layout/arrow2"/>
    <dgm:cxn modelId="{A939B554-B6E7-4DFC-997A-1374CAB7BBBE}" type="presParOf" srcId="{3A4440C2-E468-4CEB-A127-BB4BDB43F885}" destId="{CFB0D14A-FA82-44D8-965A-1C3648D1B751}" srcOrd="1" destOrd="0" presId="urn:microsoft.com/office/officeart/2005/8/layout/arrow2"/>
    <dgm:cxn modelId="{83FB1A99-1C21-4928-BB85-BD1025855353}" type="presParOf" srcId="{3A4440C2-E468-4CEB-A127-BB4BDB43F885}" destId="{006B03AE-7D60-48F9-A741-CF2575B8E25C}" srcOrd="2" destOrd="0" presId="urn:microsoft.com/office/officeart/2005/8/layout/arrow2"/>
    <dgm:cxn modelId="{3D1B9197-7C67-44B4-9F19-F860169D8281}" type="presParOf" srcId="{3A4440C2-E468-4CEB-A127-BB4BDB43F885}" destId="{270C2AB2-B660-4FB8-996D-B477034929F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E1B644-3420-4BDB-A2F3-AB50B28D4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9DF979-68E2-470C-914A-37E9BE52D8F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sz="18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目前各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成員國內部正在處理該協議通過之法案，配套措施等，尚無暇討論新成員入會案。</a:t>
          </a:r>
          <a:endParaRPr lang="zh-TW" sz="1800" dirty="0">
            <a:solidFill>
              <a:schemeClr val="bg2">
                <a:lumMod val="2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9E1FC0-028C-4787-8F97-304331CCB70F}" type="parTrans" cxnId="{0E4252EB-4C4D-43D5-9863-099FB96D720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9D0531-FBD9-4227-AD74-F1D6AFE9B230}" type="sibTrans" cxnId="{0E4252EB-4C4D-43D5-9863-099FB96D720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125A19-6470-4C5B-A39C-7AF78B235C6A}" type="pres">
      <dgm:prSet presAssocID="{9FE1B644-3420-4BDB-A2F3-AB50B28D4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38E135-74D0-4E10-AD49-9CE7D7168BC5}" type="pres">
      <dgm:prSet presAssocID="{409DF979-68E2-470C-914A-37E9BE52D8F7}" presName="parentText" presStyleLbl="node1" presStyleIdx="0" presStyleCnt="1" custScaleY="66808" custLinFactNeighborY="-4693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4252EB-4C4D-43D5-9863-099FB96D720F}" srcId="{9FE1B644-3420-4BDB-A2F3-AB50B28D4B29}" destId="{409DF979-68E2-470C-914A-37E9BE52D8F7}" srcOrd="0" destOrd="0" parTransId="{FF9E1FC0-028C-4787-8F97-304331CCB70F}" sibTransId="{A29D0531-FBD9-4227-AD74-F1D6AFE9B230}"/>
    <dgm:cxn modelId="{883D4BC8-58F8-4545-9166-8B7D00F9A4F3}" type="presOf" srcId="{409DF979-68E2-470C-914A-37E9BE52D8F7}" destId="{4338E135-74D0-4E10-AD49-9CE7D7168BC5}" srcOrd="0" destOrd="0" presId="urn:microsoft.com/office/officeart/2005/8/layout/vList2"/>
    <dgm:cxn modelId="{6EEFD3F0-6E9E-49AE-B1E1-FB9151E2EEB9}" type="presOf" srcId="{9FE1B644-3420-4BDB-A2F3-AB50B28D4B29}" destId="{B9125A19-6470-4C5B-A39C-7AF78B235C6A}" srcOrd="0" destOrd="0" presId="urn:microsoft.com/office/officeart/2005/8/layout/vList2"/>
    <dgm:cxn modelId="{1375F164-A843-43CE-9EB9-6DEBF42E8DFF}" type="presParOf" srcId="{B9125A19-6470-4C5B-A39C-7AF78B235C6A}" destId="{4338E135-74D0-4E10-AD49-9CE7D7168B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9780B8-9D95-4989-843A-348339943B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494732E-9CD5-4E2A-9552-44292E5CBA4A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ctr"/>
        <a:lstStyle/>
        <a:p>
          <a:pPr algn="just" rtl="0"/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依據已公布之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協定草案第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章，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生效條件為：</a:t>
          </a:r>
          <a:endParaRPr lang="zh-TW" sz="18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50B5C2-33B9-49AC-811C-EBF5300299F8}" type="parTrans" cxnId="{D87C1233-D8D8-46FF-8815-4026949584C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86C0E3-DFB9-475C-9554-DEE32F329B60}" type="sibTrans" cxnId="{D87C1233-D8D8-46FF-8815-4026949584C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99E789-EE95-4F00-9954-97F68AD9EC07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ctr"/>
        <a:lstStyle/>
        <a:p>
          <a:pPr algn="just" rtl="0"/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於簽署後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年內未能依上述條件生效，但已有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個以上成員國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且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合計占全體成員國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 85%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以上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完成國內批准程序</a:t>
          </a:r>
          <a:r>
            <a:rPr lang="zh-TW" alt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；</a:t>
          </a:r>
          <a:endParaRPr lang="zh-TW" sz="18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4262FA-F019-4039-B334-4E303E7909D4}" type="parTrans" cxnId="{11791481-7F3A-4F9A-9062-7BFEDCA7EC6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B3A758-DFBB-4146-ADA7-044DC21E574E}" type="sibTrans" cxnId="{11791481-7F3A-4F9A-9062-7BFEDCA7EC6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4A55F9-6979-4D42-A25C-96D43CF6531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倘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成員國無法全數完成其各自國內程序，因</a:t>
          </a:r>
          <a:r>
            <a:rPr lang="zh-TW" sz="1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美</a:t>
          </a:r>
          <a:r>
            <a:rPr lang="en-US" sz="1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(62.11%)</a:t>
          </a:r>
          <a:r>
            <a:rPr lang="zh-TW" sz="1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、日</a:t>
          </a:r>
          <a:r>
            <a:rPr lang="en-US" sz="1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(16.46%) 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所占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比重較大，對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是否能依第二種條件生效有關鍵影響</a:t>
          </a:r>
          <a:endParaRPr lang="zh-TW" sz="18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90F289-3315-441C-BBC7-16AD1FEE4E37}" type="parTrans" cxnId="{D0692F06-B4C6-408E-B040-D9A9E62A05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8147AD-9589-4486-9DDB-B34E74D31388}" type="sibTrans" cxnId="{D0692F06-B4C6-408E-B040-D9A9E62A05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3A0140-5747-4D01-AA61-873A62F7571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目前共和黨主導的美國國會，雖傾向不反對區域經貿協定，但受總統選舉和國會改選影響，有意將</a:t>
          </a:r>
          <a:r>
            <a:rPr 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協定延後至明年總統選後再表決，使得原本歐巴馬團隊對國會能在</a:t>
          </a:r>
          <a:r>
            <a:rPr lang="en-US" altLang="zh-TW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月底投票通過</a:t>
          </a:r>
          <a:r>
            <a:rPr lang="en-US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u="none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之期待產生變數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A431A3-8467-4949-A932-894FE9CB40E8}" type="parTrans" cxnId="{84DCC27B-C235-4E18-BD2A-5C961C94F7A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B50047-BEC3-451F-A91B-5F7F2F4CF2B7}" type="sibTrans" cxnId="{84DCC27B-C235-4E18-BD2A-5C961C94F7A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057FF5-4839-4395-81FD-FA3E598E019A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ctr"/>
        <a:lstStyle/>
        <a:p>
          <a:pPr algn="just" rtl="0"/>
          <a:r>
            <a:rPr lang="zh-TW" altLang="en-US" sz="1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所有成員國完成協定之國內批准程序後；</a:t>
          </a:r>
          <a:endParaRPr lang="zh-TW" altLang="en-US" sz="18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4A81E6-446B-4889-B9F6-2AA9D1175929}" type="sibTrans" cxnId="{6CD438EA-4A75-480C-8ADC-EDCEDCC23D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F003FE-DEC0-4797-8C5E-CF3B01D1BE11}" type="parTrans" cxnId="{6CD438EA-4A75-480C-8ADC-EDCEDCC23D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6AB445-F64A-4E77-8B88-D983432A10C0}" type="pres">
      <dgm:prSet presAssocID="{3E9780B8-9D95-4989-843A-348339943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4210CE-AC70-4971-8738-D76D2E938318}" type="pres">
      <dgm:prSet presAssocID="{C494732E-9CD5-4E2A-9552-44292E5CBA4A}" presName="node" presStyleLbl="node1" presStyleIdx="0" presStyleCnt="3" custScaleX="125115" custScaleY="1211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50D302-8F0A-4238-80AB-A284DE993FC2}" type="pres">
      <dgm:prSet presAssocID="{F786C0E3-DFB9-475C-9554-DEE32F329B6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AD03B40-1E20-442E-93A7-9051386D9862}" type="pres">
      <dgm:prSet presAssocID="{F786C0E3-DFB9-475C-9554-DEE32F329B6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4CD6186-D748-4774-A7F1-CF78F50B2380}" type="pres">
      <dgm:prSet presAssocID="{794A55F9-6979-4D42-A25C-96D43CF6531C}" presName="node" presStyleLbl="node1" presStyleIdx="1" presStyleCnt="3" custScaleY="1235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225F1B-B862-4FBB-9127-B02BDB1A9542}" type="pres">
      <dgm:prSet presAssocID="{378147AD-9589-4486-9DDB-B34E74D313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7C2ADFB-EDD9-49FF-BCD5-737F8EC77C60}" type="pres">
      <dgm:prSet presAssocID="{378147AD-9589-4486-9DDB-B34E74D313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BBA9D291-03A3-467C-AD79-8091B76A24D3}" type="pres">
      <dgm:prSet presAssocID="{D23A0140-5747-4D01-AA61-873A62F75711}" presName="node" presStyleLbl="node1" presStyleIdx="2" presStyleCnt="3" custScaleX="122505" custScaleY="1211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692F06-B4C6-408E-B040-D9A9E62A0580}" srcId="{3E9780B8-9D95-4989-843A-348339943BA1}" destId="{794A55F9-6979-4D42-A25C-96D43CF6531C}" srcOrd="1" destOrd="0" parTransId="{9890F289-3315-441C-BBC7-16AD1FEE4E37}" sibTransId="{378147AD-9589-4486-9DDB-B34E74D31388}"/>
    <dgm:cxn modelId="{3367A5F4-B75A-433F-9444-C273EABC9A8D}" type="presOf" srcId="{F786C0E3-DFB9-475C-9554-DEE32F329B60}" destId="{2AD03B40-1E20-442E-93A7-9051386D9862}" srcOrd="1" destOrd="0" presId="urn:microsoft.com/office/officeart/2005/8/layout/process1"/>
    <dgm:cxn modelId="{11791481-7F3A-4F9A-9062-7BFEDCA7EC63}" srcId="{C494732E-9CD5-4E2A-9552-44292E5CBA4A}" destId="{2399E789-EE95-4F00-9954-97F68AD9EC07}" srcOrd="1" destOrd="0" parTransId="{3B4262FA-F019-4039-B334-4E303E7909D4}" sibTransId="{95B3A758-DFBB-4146-ADA7-044DC21E574E}"/>
    <dgm:cxn modelId="{288873E8-2058-4E7A-9731-D2D71CCB70EF}" type="presOf" srcId="{794A55F9-6979-4D42-A25C-96D43CF6531C}" destId="{54CD6186-D748-4774-A7F1-CF78F50B2380}" srcOrd="0" destOrd="0" presId="urn:microsoft.com/office/officeart/2005/8/layout/process1"/>
    <dgm:cxn modelId="{82058CC9-A9E2-4FF1-AD73-986FE52F30CA}" type="presOf" srcId="{3E9780B8-9D95-4989-843A-348339943BA1}" destId="{116AB445-F64A-4E77-8B88-D983432A10C0}" srcOrd="0" destOrd="0" presId="urn:microsoft.com/office/officeart/2005/8/layout/process1"/>
    <dgm:cxn modelId="{6CD438EA-4A75-480C-8ADC-EDCEDCC23DC8}" srcId="{C494732E-9CD5-4E2A-9552-44292E5CBA4A}" destId="{CD057FF5-4839-4395-81FD-FA3E598E019A}" srcOrd="0" destOrd="0" parTransId="{81F003FE-DEC0-4797-8C5E-CF3B01D1BE11}" sibTransId="{3E4A81E6-446B-4889-B9F6-2AA9D1175929}"/>
    <dgm:cxn modelId="{21FF297D-BF5C-4ABF-B38B-413A4E37F843}" type="presOf" srcId="{C494732E-9CD5-4E2A-9552-44292E5CBA4A}" destId="{634210CE-AC70-4971-8738-D76D2E938318}" srcOrd="0" destOrd="0" presId="urn:microsoft.com/office/officeart/2005/8/layout/process1"/>
    <dgm:cxn modelId="{DD0941FF-C3C9-4E39-B6AD-455EB87D291E}" type="presOf" srcId="{D23A0140-5747-4D01-AA61-873A62F75711}" destId="{BBA9D291-03A3-467C-AD79-8091B76A24D3}" srcOrd="0" destOrd="0" presId="urn:microsoft.com/office/officeart/2005/8/layout/process1"/>
    <dgm:cxn modelId="{44A45EE9-A7BB-4630-B774-2560D4F9599A}" type="presOf" srcId="{F786C0E3-DFB9-475C-9554-DEE32F329B60}" destId="{4650D302-8F0A-4238-80AB-A284DE993FC2}" srcOrd="0" destOrd="0" presId="urn:microsoft.com/office/officeart/2005/8/layout/process1"/>
    <dgm:cxn modelId="{D87C1233-D8D8-46FF-8815-4026949584CD}" srcId="{3E9780B8-9D95-4989-843A-348339943BA1}" destId="{C494732E-9CD5-4E2A-9552-44292E5CBA4A}" srcOrd="0" destOrd="0" parTransId="{B750B5C2-33B9-49AC-811C-EBF5300299F8}" sibTransId="{F786C0E3-DFB9-475C-9554-DEE32F329B60}"/>
    <dgm:cxn modelId="{84DCC27B-C235-4E18-BD2A-5C961C94F7A5}" srcId="{3E9780B8-9D95-4989-843A-348339943BA1}" destId="{D23A0140-5747-4D01-AA61-873A62F75711}" srcOrd="2" destOrd="0" parTransId="{68A431A3-8467-4949-A932-894FE9CB40E8}" sibTransId="{6EB50047-BEC3-451F-A91B-5F7F2F4CF2B7}"/>
    <dgm:cxn modelId="{3C67153A-66BD-4A1B-AB73-AF1305B14546}" type="presOf" srcId="{378147AD-9589-4486-9DDB-B34E74D31388}" destId="{86225F1B-B862-4FBB-9127-B02BDB1A9542}" srcOrd="0" destOrd="0" presId="urn:microsoft.com/office/officeart/2005/8/layout/process1"/>
    <dgm:cxn modelId="{7AA60AEE-3D9F-4CC5-9C89-6E78A60FBF05}" type="presOf" srcId="{378147AD-9589-4486-9DDB-B34E74D31388}" destId="{17C2ADFB-EDD9-49FF-BCD5-737F8EC77C60}" srcOrd="1" destOrd="0" presId="urn:microsoft.com/office/officeart/2005/8/layout/process1"/>
    <dgm:cxn modelId="{7BD63335-B087-4CB6-92C7-452305BBF258}" type="presOf" srcId="{CD057FF5-4839-4395-81FD-FA3E598E019A}" destId="{634210CE-AC70-4971-8738-D76D2E938318}" srcOrd="0" destOrd="1" presId="urn:microsoft.com/office/officeart/2005/8/layout/process1"/>
    <dgm:cxn modelId="{15AC8A8B-BCD2-425B-91CF-82718D5D654C}" type="presOf" srcId="{2399E789-EE95-4F00-9954-97F68AD9EC07}" destId="{634210CE-AC70-4971-8738-D76D2E938318}" srcOrd="0" destOrd="2" presId="urn:microsoft.com/office/officeart/2005/8/layout/process1"/>
    <dgm:cxn modelId="{121D7C63-D2C1-4658-BA60-0F008DB97E21}" type="presParOf" srcId="{116AB445-F64A-4E77-8B88-D983432A10C0}" destId="{634210CE-AC70-4971-8738-D76D2E938318}" srcOrd="0" destOrd="0" presId="urn:microsoft.com/office/officeart/2005/8/layout/process1"/>
    <dgm:cxn modelId="{386F18E9-A0CB-47C9-A4A2-10640ED0ED12}" type="presParOf" srcId="{116AB445-F64A-4E77-8B88-D983432A10C0}" destId="{4650D302-8F0A-4238-80AB-A284DE993FC2}" srcOrd="1" destOrd="0" presId="urn:microsoft.com/office/officeart/2005/8/layout/process1"/>
    <dgm:cxn modelId="{96356944-83D9-4A96-A7BE-CA413CFF35B5}" type="presParOf" srcId="{4650D302-8F0A-4238-80AB-A284DE993FC2}" destId="{2AD03B40-1E20-442E-93A7-9051386D9862}" srcOrd="0" destOrd="0" presId="urn:microsoft.com/office/officeart/2005/8/layout/process1"/>
    <dgm:cxn modelId="{5ADA28C6-B61B-4A97-B630-ABB37FFF8EB6}" type="presParOf" srcId="{116AB445-F64A-4E77-8B88-D983432A10C0}" destId="{54CD6186-D748-4774-A7F1-CF78F50B2380}" srcOrd="2" destOrd="0" presId="urn:microsoft.com/office/officeart/2005/8/layout/process1"/>
    <dgm:cxn modelId="{FE41B5EE-6115-4D68-809C-C1FDADCE683E}" type="presParOf" srcId="{116AB445-F64A-4E77-8B88-D983432A10C0}" destId="{86225F1B-B862-4FBB-9127-B02BDB1A9542}" srcOrd="3" destOrd="0" presId="urn:microsoft.com/office/officeart/2005/8/layout/process1"/>
    <dgm:cxn modelId="{4AE7EC65-F1CF-4C3C-B607-E1AD41F60CEA}" type="presParOf" srcId="{86225F1B-B862-4FBB-9127-B02BDB1A9542}" destId="{17C2ADFB-EDD9-49FF-BCD5-737F8EC77C60}" srcOrd="0" destOrd="0" presId="urn:microsoft.com/office/officeart/2005/8/layout/process1"/>
    <dgm:cxn modelId="{6B440F42-B6B7-4F57-8F2A-0AA9139B9350}" type="presParOf" srcId="{116AB445-F64A-4E77-8B88-D983432A10C0}" destId="{BBA9D291-03A3-467C-AD79-8091B76A24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A5D01-3E96-4D2D-A0F3-72022EA28447}">
      <dsp:nvSpPr>
        <dsp:cNvPr id="0" name=""/>
        <dsp:cNvSpPr/>
      </dsp:nvSpPr>
      <dsp:spPr>
        <a:xfrm rot="16200000">
          <a:off x="506028" y="-506028"/>
          <a:ext cx="2168128" cy="318018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產業成長動能集中</a:t>
          </a:r>
          <a:r>
            <a:rPr lang="en-US" altLang="zh-TW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b="1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-1" y="1"/>
        <a:ext cx="3180184" cy="1626096"/>
      </dsp:txXfrm>
    </dsp:sp>
    <dsp:sp modelId="{1679DE48-0558-4775-A0A0-0CAD0C24D76D}">
      <dsp:nvSpPr>
        <dsp:cNvPr id="0" name=""/>
        <dsp:cNvSpPr/>
      </dsp:nvSpPr>
      <dsp:spPr>
        <a:xfrm>
          <a:off x="3180184" y="0"/>
          <a:ext cx="3180184" cy="2168128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產業附加價值偏低</a:t>
          </a:r>
          <a:endParaRPr lang="zh-TW" altLang="en-US" sz="2400" b="1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80184" y="0"/>
        <a:ext cx="3180184" cy="1626096"/>
      </dsp:txXfrm>
    </dsp:sp>
    <dsp:sp modelId="{7FFFE782-B24B-4840-AAF0-1A9944A639C0}">
      <dsp:nvSpPr>
        <dsp:cNvPr id="0" name=""/>
        <dsp:cNvSpPr/>
      </dsp:nvSpPr>
      <dsp:spPr>
        <a:xfrm rot="10800000">
          <a:off x="0" y="2168128"/>
          <a:ext cx="3180184" cy="2168128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研發投入有待加強</a:t>
          </a:r>
          <a:endParaRPr lang="zh-TW" altLang="en-US" sz="2400" b="1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2710159"/>
        <a:ext cx="3180184" cy="1626096"/>
      </dsp:txXfrm>
    </dsp:sp>
    <dsp:sp modelId="{FA9435EB-3D0B-4818-AD9A-9738107359BC}">
      <dsp:nvSpPr>
        <dsp:cNvPr id="0" name=""/>
        <dsp:cNvSpPr/>
      </dsp:nvSpPr>
      <dsp:spPr>
        <a:xfrm rot="5400000">
          <a:off x="3686212" y="1662100"/>
          <a:ext cx="2168128" cy="3180184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品牌發展亟需突破</a:t>
          </a:r>
          <a:endParaRPr lang="zh-TW" altLang="en-US" sz="2400" b="1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180184" y="2710160"/>
        <a:ext cx="3180184" cy="1626096"/>
      </dsp:txXfrm>
    </dsp:sp>
    <dsp:sp modelId="{97B13434-DBCE-488B-8200-E46797739536}">
      <dsp:nvSpPr>
        <dsp:cNvPr id="0" name=""/>
        <dsp:cNvSpPr/>
      </dsp:nvSpPr>
      <dsp:spPr>
        <a:xfrm>
          <a:off x="1113385" y="1418432"/>
          <a:ext cx="4555098" cy="136121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800" b="1" u="sng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產業轉型遭遇瓶頸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79834" y="1484881"/>
        <a:ext cx="4422200" cy="1228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6A97C-8D85-4D72-8489-A31D234F8460}">
      <dsp:nvSpPr>
        <dsp:cNvPr id="0" name=""/>
        <dsp:cNvSpPr/>
      </dsp:nvSpPr>
      <dsp:spPr>
        <a:xfrm>
          <a:off x="4114800" y="2128629"/>
          <a:ext cx="3222736" cy="52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27"/>
              </a:lnTo>
              <a:lnTo>
                <a:pt x="3222736" y="336327"/>
              </a:lnTo>
              <a:lnTo>
                <a:pt x="3222736" y="52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FEA4F-C2E6-4373-AF60-8BD59EC32794}">
      <dsp:nvSpPr>
        <dsp:cNvPr id="0" name=""/>
        <dsp:cNvSpPr/>
      </dsp:nvSpPr>
      <dsp:spPr>
        <a:xfrm>
          <a:off x="4114800" y="2128629"/>
          <a:ext cx="1074245" cy="52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27"/>
              </a:lnTo>
              <a:lnTo>
                <a:pt x="1074245" y="336327"/>
              </a:lnTo>
              <a:lnTo>
                <a:pt x="1074245" y="52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0B7A6-E931-47D8-9DE7-30AD3F9B1319}">
      <dsp:nvSpPr>
        <dsp:cNvPr id="0" name=""/>
        <dsp:cNvSpPr/>
      </dsp:nvSpPr>
      <dsp:spPr>
        <a:xfrm>
          <a:off x="3040554" y="2128629"/>
          <a:ext cx="1074245" cy="522766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336327"/>
              </a:lnTo>
              <a:lnTo>
                <a:pt x="0" y="336327"/>
              </a:lnTo>
              <a:lnTo>
                <a:pt x="0" y="52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73144-8551-44BE-8C09-2263A4063191}">
      <dsp:nvSpPr>
        <dsp:cNvPr id="0" name=""/>
        <dsp:cNvSpPr/>
      </dsp:nvSpPr>
      <dsp:spPr>
        <a:xfrm>
          <a:off x="892063" y="2128629"/>
          <a:ext cx="3222736" cy="522766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336327"/>
              </a:lnTo>
              <a:lnTo>
                <a:pt x="0" y="336327"/>
              </a:lnTo>
              <a:lnTo>
                <a:pt x="0" y="52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2ED47-2FCE-4E1D-8CB5-D83AE7111D7B}">
      <dsp:nvSpPr>
        <dsp:cNvPr id="0" name=""/>
        <dsp:cNvSpPr/>
      </dsp:nvSpPr>
      <dsp:spPr>
        <a:xfrm>
          <a:off x="864097" y="631388"/>
          <a:ext cx="6501405" cy="149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</a:t>
          </a:r>
          <a:r>
            <a:rPr 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103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年「行政院推動加入</a:t>
          </a:r>
          <a:r>
            <a:rPr 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TPP/RCEP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工作計畫」為基礎，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月公布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「跨太平洋夥伴協定</a:t>
          </a:r>
          <a:r>
            <a:rPr 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(TPP)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推案策略總行動計畫」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4097" y="631388"/>
        <a:ext cx="6501405" cy="1497240"/>
      </dsp:txXfrm>
    </dsp:sp>
    <dsp:sp modelId="{56F520B8-521B-44FC-A096-211C4A3B3479}">
      <dsp:nvSpPr>
        <dsp:cNvPr id="0" name=""/>
        <dsp:cNvSpPr/>
      </dsp:nvSpPr>
      <dsp:spPr>
        <a:xfrm>
          <a:off x="4256" y="2651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擴大</a:t>
          </a:r>
          <a:r>
            <a:rPr 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更新影響評估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56" y="2651396"/>
        <a:ext cx="1775612" cy="887806"/>
      </dsp:txXfrm>
    </dsp:sp>
    <dsp:sp modelId="{D1C2642E-09AA-4083-B91D-B2815BFD35AC}">
      <dsp:nvSpPr>
        <dsp:cNvPr id="0" name=""/>
        <dsp:cNvSpPr/>
      </dsp:nvSpPr>
      <dsp:spPr>
        <a:xfrm>
          <a:off x="2152748" y="2651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加速體制調和與因應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52748" y="2651396"/>
        <a:ext cx="1775612" cy="887806"/>
      </dsp:txXfrm>
    </dsp:sp>
    <dsp:sp modelId="{85C40235-30FD-4FDC-A6A9-F2050BB6EFC0}">
      <dsp:nvSpPr>
        <dsp:cNvPr id="0" name=""/>
        <dsp:cNvSpPr/>
      </dsp:nvSpPr>
      <dsp:spPr>
        <a:xfrm>
          <a:off x="4301239" y="2651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深化國內溝通及意見徵詢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01239" y="2651396"/>
        <a:ext cx="1775612" cy="887806"/>
      </dsp:txXfrm>
    </dsp:sp>
    <dsp:sp modelId="{70258FE4-EA11-4057-B4FB-D6DEA30BB79A}">
      <dsp:nvSpPr>
        <dsp:cNvPr id="0" name=""/>
        <dsp:cNvSpPr/>
      </dsp:nvSpPr>
      <dsp:spPr>
        <a:xfrm>
          <a:off x="6449730" y="2651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爭取各成員國支持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9730" y="2651396"/>
        <a:ext cx="1775612" cy="887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BE615-CC37-4014-BF4F-6061C5590A2D}">
      <dsp:nvSpPr>
        <dsp:cNvPr id="0" name=""/>
        <dsp:cNvSpPr/>
      </dsp:nvSpPr>
      <dsp:spPr>
        <a:xfrm>
          <a:off x="0" y="0"/>
          <a:ext cx="8014867" cy="175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依據「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推案策略總體行動計畫」，就整體及產業細項進行影響評估，各部會應於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明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(105)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月底前完成各面向影響評估初稿，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月底前定稿，俾達成於</a:t>
          </a:r>
          <a:r>
            <a:rPr lang="en-US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文本公布後半年內</a:t>
          </a:r>
          <a:r>
            <a:rPr lang="en-US" altLang="zh-TW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(105</a:t>
          </a:r>
          <a:r>
            <a:rPr lang="zh-TW" altLang="en-US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月初</a:t>
          </a:r>
          <a:r>
            <a:rPr lang="en-US" altLang="zh-TW" sz="2000" b="1" u="sng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完成全面性評估之目標。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8014867" cy="1756800"/>
      </dsp:txXfrm>
    </dsp:sp>
    <dsp:sp modelId="{8DC0CE29-06D8-483D-8DE7-85F09B873CAB}">
      <dsp:nvSpPr>
        <dsp:cNvPr id="0" name=""/>
        <dsp:cNvSpPr/>
      </dsp:nvSpPr>
      <dsp:spPr>
        <a:xfrm>
          <a:off x="0" y="1771088"/>
          <a:ext cx="8014867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總體面影響評估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包含經濟、社會、文化、環境、性別工作平等、人權、國家安全及少數族群等，分由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部、國發會、文化部、環保署、勞動部、法務部及原民會負責評估，計畫公布後即啟動辦理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個別產業別或議題別評估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貿易局已於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日召開之「研商更新我國加入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之整體影響評估」第</a:t>
          </a:r>
          <a:r>
            <a:rPr 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次會議，由各單位確認貿易局所擬之個別評估項目後辦理。</a:t>
          </a:r>
          <a:endParaRPr 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771088"/>
        <a:ext cx="8014867" cy="2679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0924B-4843-402E-B514-D90986ACD64F}">
      <dsp:nvSpPr>
        <dsp:cNvPr id="0" name=""/>
        <dsp:cNvSpPr/>
      </dsp:nvSpPr>
      <dsp:spPr>
        <a:xfrm>
          <a:off x="0" y="1141"/>
          <a:ext cx="7580235" cy="1140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行政院各相關單位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已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於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文本公布後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日完成初步翻譯及與國內法規落差初步檢視。</a:t>
          </a:r>
          <a:endParaRPr 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662" y="56803"/>
        <a:ext cx="7468911" cy="1028922"/>
      </dsp:txXfrm>
    </dsp:sp>
    <dsp:sp modelId="{AC1B8D91-B6F0-47CB-9CB9-D801A67975AD}">
      <dsp:nvSpPr>
        <dsp:cNvPr id="0" name=""/>
        <dsp:cNvSpPr/>
      </dsp:nvSpPr>
      <dsp:spPr>
        <a:xfrm>
          <a:off x="0" y="1154873"/>
          <a:ext cx="7580235" cy="1140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經濟部並邀集相關部會，自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日起一連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日於經濟部舉行記者說明會，向外界說明文本內容並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已將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相關資訊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另重新建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置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專網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http://www.tpptrade.tw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公布</a:t>
          </a:r>
          <a:endParaRPr 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662" y="1210535"/>
        <a:ext cx="7468911" cy="1028922"/>
      </dsp:txXfrm>
    </dsp:sp>
    <dsp:sp modelId="{6D2C634C-43CB-4A1A-AC1B-21BFA9D751D3}">
      <dsp:nvSpPr>
        <dsp:cNvPr id="0" name=""/>
        <dsp:cNvSpPr/>
      </dsp:nvSpPr>
      <dsp:spPr>
        <a:xfrm>
          <a:off x="0" y="2308606"/>
          <a:ext cx="7580235" cy="1140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行政院張副院長於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本年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24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日召開文本公布後第一次「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TPP/RCEP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專案小組」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會議，指示各部會針對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文本初步檢視後所盤點出的第一波我國法規落差部分，於</a:t>
          </a:r>
          <a:r>
            <a:rPr lang="zh-TW" sz="16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明年</a:t>
          </a:r>
          <a:r>
            <a:rPr lang="en-US" sz="16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600" b="1" u="sng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月底前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提出國內相關法規的修法內容，包括與各界利害相關人進行公聽會與溝通，並完成評估及配套措施。</a:t>
          </a:r>
          <a:endParaRPr lang="zh-TW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662" y="2364268"/>
        <a:ext cx="7468911" cy="1028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A5D01-3E96-4D2D-A0F3-72022EA28447}">
      <dsp:nvSpPr>
        <dsp:cNvPr id="0" name=""/>
        <dsp:cNvSpPr/>
      </dsp:nvSpPr>
      <dsp:spPr>
        <a:xfrm rot="16200000">
          <a:off x="594501" y="-594501"/>
          <a:ext cx="2123365" cy="331236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400" b="1" i="0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出口市場過於集中</a:t>
          </a:r>
          <a:endParaRPr lang="en-US" altLang="zh-TW" sz="2400" b="1" i="0" kern="1200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-1" y="1"/>
        <a:ext cx="3312368" cy="1592524"/>
      </dsp:txXfrm>
    </dsp:sp>
    <dsp:sp modelId="{1679DE48-0558-4775-A0A0-0CAD0C24D76D}">
      <dsp:nvSpPr>
        <dsp:cNvPr id="0" name=""/>
        <dsp:cNvSpPr/>
      </dsp:nvSpPr>
      <dsp:spPr>
        <a:xfrm>
          <a:off x="3312368" y="0"/>
          <a:ext cx="3312368" cy="2123365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出口產品結構集中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2368" y="0"/>
        <a:ext cx="3312368" cy="1592524"/>
      </dsp:txXfrm>
    </dsp:sp>
    <dsp:sp modelId="{7FFFE782-B24B-4840-AAF0-1A9944A639C0}">
      <dsp:nvSpPr>
        <dsp:cNvPr id="0" name=""/>
        <dsp:cNvSpPr/>
      </dsp:nvSpPr>
      <dsp:spPr>
        <a:xfrm rot="10800000">
          <a:off x="0" y="2123365"/>
          <a:ext cx="3312368" cy="2123365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紅色供應鏈崛起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2654206"/>
        <a:ext cx="3312368" cy="1592524"/>
      </dsp:txXfrm>
    </dsp:sp>
    <dsp:sp modelId="{FA9435EB-3D0B-4818-AD9A-9738107359BC}">
      <dsp:nvSpPr>
        <dsp:cNvPr id="0" name=""/>
        <dsp:cNvSpPr/>
      </dsp:nvSpPr>
      <dsp:spPr>
        <a:xfrm rot="5400000">
          <a:off x="3906869" y="1528864"/>
          <a:ext cx="2123365" cy="3312368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區域經濟整合加速</a:t>
          </a:r>
          <a:r>
            <a:rPr lang="en-US" altLang="zh-TW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臺灣無法有效參與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312367" y="2654206"/>
        <a:ext cx="3312368" cy="1592524"/>
      </dsp:txXfrm>
    </dsp:sp>
    <dsp:sp modelId="{97B13434-DBCE-488B-8200-E46797739536}">
      <dsp:nvSpPr>
        <dsp:cNvPr id="0" name=""/>
        <dsp:cNvSpPr/>
      </dsp:nvSpPr>
      <dsp:spPr>
        <a:xfrm>
          <a:off x="1159663" y="1437359"/>
          <a:ext cx="4744430" cy="123669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國際市場開拓不易</a:t>
          </a:r>
          <a:endParaRPr lang="en-US" altLang="zh-TW" sz="2800" b="1" u="sng" kern="1200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20033" y="1497729"/>
        <a:ext cx="4623690" cy="1115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E135-74D0-4E10-AD49-9CE7D7168BC5}">
      <dsp:nvSpPr>
        <dsp:cNvPr id="0" name=""/>
        <dsp:cNvSpPr/>
      </dsp:nvSpPr>
      <dsp:spPr>
        <a:xfrm>
          <a:off x="0" y="0"/>
          <a:ext cx="8136904" cy="81291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目前各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成員國內部正在處理該協議通過之法案，配套措施等，尚無暇討論新成員入會案。</a:t>
          </a:r>
          <a:endParaRPr lang="zh-TW" sz="1800" kern="1200" dirty="0">
            <a:solidFill>
              <a:schemeClr val="bg2">
                <a:lumMod val="2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683" y="39683"/>
        <a:ext cx="8057538" cy="7335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210CE-AC70-4971-8738-D76D2E938318}">
      <dsp:nvSpPr>
        <dsp:cNvPr id="0" name=""/>
        <dsp:cNvSpPr/>
      </dsp:nvSpPr>
      <dsp:spPr>
        <a:xfrm>
          <a:off x="7486" y="0"/>
          <a:ext cx="2334214" cy="40794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依據已公布之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協定草案第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章，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生效條件為：</a:t>
          </a:r>
          <a:endParaRPr lang="zh-TW" sz="1800" kern="12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所有成員國完成協定之國內批准程序後；</a:t>
          </a:r>
          <a:endParaRPr lang="zh-TW" altLang="en-US" sz="1800" kern="12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於簽署後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年內未能依上述條件生效，但已有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個以上成員國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且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合計占全體成員國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 85%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以上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完成國內批准程序</a:t>
          </a:r>
          <a:r>
            <a:rPr lang="zh-TW" alt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；</a:t>
          </a:r>
          <a:endParaRPr lang="zh-TW" sz="1800" kern="12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853" y="68367"/>
        <a:ext cx="2197480" cy="3942744"/>
      </dsp:txXfrm>
    </dsp:sp>
    <dsp:sp modelId="{4650D302-8F0A-4238-80AB-A284DE993FC2}">
      <dsp:nvSpPr>
        <dsp:cNvPr id="0" name=""/>
        <dsp:cNvSpPr/>
      </dsp:nvSpPr>
      <dsp:spPr>
        <a:xfrm>
          <a:off x="2528266" y="1808397"/>
          <a:ext cx="395518" cy="462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28266" y="1900933"/>
        <a:ext cx="276863" cy="277610"/>
      </dsp:txXfrm>
    </dsp:sp>
    <dsp:sp modelId="{54CD6186-D748-4774-A7F1-CF78F50B2380}">
      <dsp:nvSpPr>
        <dsp:cNvPr id="0" name=""/>
        <dsp:cNvSpPr/>
      </dsp:nvSpPr>
      <dsp:spPr>
        <a:xfrm>
          <a:off x="3087963" y="-41700"/>
          <a:ext cx="1865655" cy="41628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倘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成員國無法全數完成其各自國內程序，因</a:t>
          </a:r>
          <a:r>
            <a:rPr lang="zh-TW" sz="1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美</a:t>
          </a:r>
          <a:r>
            <a:rPr lang="en-US" sz="1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(62.11%)</a:t>
          </a:r>
          <a:r>
            <a:rPr lang="zh-TW" sz="1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、日</a:t>
          </a:r>
          <a:r>
            <a:rPr lang="en-US" sz="1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(16.46%) 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所占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GDP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比重較大，對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是否能依第二種條件生效有關鍵影響</a:t>
          </a:r>
          <a:endParaRPr lang="zh-TW" sz="1800" kern="1200" dirty="0">
            <a:solidFill>
              <a:schemeClr val="bg2">
                <a:lumMod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42606" y="12943"/>
        <a:ext cx="1756369" cy="4053592"/>
      </dsp:txXfrm>
    </dsp:sp>
    <dsp:sp modelId="{86225F1B-B862-4FBB-9127-B02BDB1A9542}">
      <dsp:nvSpPr>
        <dsp:cNvPr id="0" name=""/>
        <dsp:cNvSpPr/>
      </dsp:nvSpPr>
      <dsp:spPr>
        <a:xfrm>
          <a:off x="5140183" y="1808397"/>
          <a:ext cx="395518" cy="462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0183" y="1900933"/>
        <a:ext cx="276863" cy="277610"/>
      </dsp:txXfrm>
    </dsp:sp>
    <dsp:sp modelId="{BBA9D291-03A3-467C-AD79-8091B76A24D3}">
      <dsp:nvSpPr>
        <dsp:cNvPr id="0" name=""/>
        <dsp:cNvSpPr/>
      </dsp:nvSpPr>
      <dsp:spPr>
        <a:xfrm>
          <a:off x="5699880" y="0"/>
          <a:ext cx="2285520" cy="40794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目前共和黨主導的美國國會，雖傾向不反對區域經貿協定，但受總統選舉和國會改選影響，有意將</a:t>
          </a: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kern="1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協定延後至明年總統選後再表決，使得原本歐巴馬團隊對國會能在</a:t>
          </a:r>
          <a:r>
            <a:rPr lang="en-US" altLang="zh-TW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月底投票通過</a:t>
          </a:r>
          <a:r>
            <a:rPr lang="en-US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TPP</a:t>
          </a:r>
          <a:r>
            <a:rPr lang="zh-TW" sz="1800" b="1" u="none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之期待產生變數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66821" y="66941"/>
        <a:ext cx="2151638" cy="394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339" cy="494031"/>
          </a:xfrm>
          <a:prstGeom prst="rect">
            <a:avLst/>
          </a:prstGeom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42" y="2"/>
            <a:ext cx="2945339" cy="494031"/>
          </a:xfrm>
          <a:prstGeom prst="rect">
            <a:avLst/>
          </a:prstGeom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6918C5-8070-44BC-9A07-87C97A2918AD}" type="datetimeFigureOut">
              <a:rPr lang="en-US" altLang="zh-TW"/>
              <a:pPr>
                <a:defRPr/>
              </a:pPr>
              <a:t>12/23/2015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378633"/>
            <a:ext cx="2945339" cy="494031"/>
          </a:xfrm>
          <a:prstGeom prst="rect">
            <a:avLst/>
          </a:prstGeom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42" y="9378633"/>
            <a:ext cx="2945339" cy="494031"/>
          </a:xfrm>
          <a:prstGeom prst="rect">
            <a:avLst/>
          </a:prstGeom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21557B-2A01-4D3E-A22E-4C260FBF03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16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942" cy="494031"/>
          </a:xfrm>
          <a:prstGeom prst="rect">
            <a:avLst/>
          </a:prstGeom>
        </p:spPr>
        <p:txBody>
          <a:bodyPr vert="horz" wrap="square" lIns="91748" tIns="45872" rIns="91748" bIns="45872" numCol="1" anchor="t" anchorCtr="0" compatLnSpc="1">
            <a:prstTxWarp prst="textNoShape">
              <a:avLst/>
            </a:prstTxWarp>
          </a:bodyPr>
          <a:lstStyle>
            <a:lvl1pPr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139" y="2"/>
            <a:ext cx="2946942" cy="494031"/>
          </a:xfrm>
          <a:prstGeom prst="rect">
            <a:avLst/>
          </a:prstGeom>
        </p:spPr>
        <p:txBody>
          <a:bodyPr vert="horz" wrap="square" lIns="91748" tIns="45872" rIns="91748" bIns="45872" numCol="1" anchor="t" anchorCtr="0" compatLnSpc="1">
            <a:prstTxWarp prst="textNoShape">
              <a:avLst/>
            </a:prstTxWarp>
          </a:bodyPr>
          <a:lstStyle>
            <a:lvl1pPr algn="r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2780AC-6880-4941-B133-491EE103798C}" type="datetimeFigureOut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8" tIns="45872" rIns="91748" bIns="45872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2498"/>
            <a:ext cx="5438781" cy="4439918"/>
          </a:xfrm>
          <a:prstGeom prst="rect">
            <a:avLst/>
          </a:prstGeom>
        </p:spPr>
        <p:txBody>
          <a:bodyPr vert="horz" wrap="square" lIns="91748" tIns="45872" rIns="91748" bIns="458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6" y="9378633"/>
            <a:ext cx="2946942" cy="494031"/>
          </a:xfrm>
          <a:prstGeom prst="rect">
            <a:avLst/>
          </a:prstGeom>
        </p:spPr>
        <p:txBody>
          <a:bodyPr vert="horz" wrap="square" lIns="91748" tIns="45872" rIns="91748" bIns="45872" numCol="1" anchor="b" anchorCtr="0" compatLnSpc="1">
            <a:prstTxWarp prst="textNoShape">
              <a:avLst/>
            </a:prstTxWarp>
          </a:bodyPr>
          <a:lstStyle>
            <a:lvl1pPr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139" y="9378633"/>
            <a:ext cx="2946942" cy="494031"/>
          </a:xfrm>
          <a:prstGeom prst="rect">
            <a:avLst/>
          </a:prstGeom>
        </p:spPr>
        <p:txBody>
          <a:bodyPr vert="horz" wrap="square" lIns="91748" tIns="45872" rIns="91748" bIns="45872" numCol="1" anchor="b" anchorCtr="0" compatLnSpc="1">
            <a:prstTxWarp prst="textNoShape">
              <a:avLst/>
            </a:prstTxWarp>
          </a:bodyPr>
          <a:lstStyle>
            <a:lvl1pPr algn="r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11EB97-B7DF-4E92-8EA9-CEE5630153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5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4229" indent="-285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5824" indent="-2278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4792" indent="-2278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63759" indent="-2278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22724" indent="-22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81694" indent="-22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40660" indent="-22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99626" indent="-2278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48DDB-8E83-4A70-9AF6-B9CC58CB7FFE}" type="slidenum">
              <a:rPr lang="zh-TW" altLang="en-US" sz="1100"/>
              <a:pPr eaLnBrk="1" hangingPunct="1">
                <a:spcBef>
                  <a:spcPct val="0"/>
                </a:spcBef>
              </a:pPr>
              <a:t>0</a:t>
            </a:fld>
            <a:endParaRPr lang="zh-TW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1EB97-B7DF-4E92-8EA9-CEE5630153B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6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39594" indent="-2844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37837" indent="-227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92970" indent="-227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48106" indent="-227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03240" indent="-227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58375" indent="-227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13510" indent="-227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68643" indent="-227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6DCBA5E-2960-4BBA-BF07-B90DE5FFDB80}" type="slidenum">
              <a:rPr lang="zh-TW" altLang="en-US" smtClean="0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9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84A-DA6D-409A-BE05-1CC6AB6C4CF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5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B643-8B76-422B-BF9F-D2A0315A4494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CCB9-833F-4B19-AC31-6EDA00F251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5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B9-79EF-4D87-A75D-9740335E068C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E08F-4AEE-4819-9500-2162EC401B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1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BCA9-AD7E-4669-AA5C-6D2D737B37C0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3650-ED90-4A16-8656-950D5CFC46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5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55AA-A85D-4249-A242-5DAA7A6ED26B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A389-FDB2-4B64-8FF3-7B2E186958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67AC-9B2A-4276-B475-A2269E49641D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F34E-33B9-4A1E-9AB6-0CD649DF56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2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7761-E740-4518-9239-A3B71094897D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D387-AC27-4D9D-94FE-E19D0E2FD3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1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BC16-DE9D-40C2-84F5-A80B55314EDE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2A27-3974-4016-98A8-6313B81265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41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0B06-4F68-4A8D-9886-AD4DA9A2E181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F44-5A73-4636-96AE-EBC2352A8A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9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5AEB-7B65-45FA-9D57-9E97595D7DA3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D154-32D1-4D82-B640-F6BB0FAA8B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78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6430-87BC-4FA5-9355-BBA809110832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73D2-FE8D-402C-A2F7-B4C3F8B828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53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979E-7229-4867-A328-E9ABFFB330B7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85BD-ACBC-4376-B096-6CFAEB5680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38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4F4-6328-4B10-A1FD-262620A210A1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C75B-11BC-4294-B180-CC1A61A803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7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46BEB54-6B31-47A3-9FBB-CB32D7715E6F}" type="datetime1">
              <a:rPr lang="zh-TW" altLang="en-US"/>
              <a:pPr>
                <a:defRPr/>
              </a:pPr>
              <a:t>2015/12/23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92C6D-85F3-4836-8662-526F7773D1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il_fi" descr="http://www.moea.gov.tw/Mns/populace/images/version_1/rights_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6985"/>
          <a:stretch>
            <a:fillRect/>
          </a:stretch>
        </p:blipFill>
        <p:spPr bwMode="auto">
          <a:xfrm>
            <a:off x="53331" y="44624"/>
            <a:ext cx="1590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8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324"/>
          <a:stretch/>
        </p:blipFill>
        <p:spPr bwMode="auto">
          <a:xfrm>
            <a:off x="0" y="-28575"/>
            <a:ext cx="9144000" cy="69139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435" name="il_fi" descr="http://www.moea.gov.tw/Mns/populace/images/version_1/right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6985"/>
          <a:stretch>
            <a:fillRect/>
          </a:stretch>
        </p:blipFill>
        <p:spPr bwMode="auto">
          <a:xfrm>
            <a:off x="30163" y="-28575"/>
            <a:ext cx="1590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產業升級與區域整合</a:t>
            </a:r>
            <a:endParaRPr kumimoji="0"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183572" y="4725144"/>
            <a:ext cx="70070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經濟部長 鄧振中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地點：中國文化大學─江丙坤兩岸經貿講堂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9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9837040"/>
              </p:ext>
            </p:extLst>
          </p:nvPr>
        </p:nvGraphicFramePr>
        <p:xfrm>
          <a:off x="1043608" y="1484784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參、臺灣的機會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-1/3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10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6787801"/>
              </p:ext>
            </p:extLst>
          </p:nvPr>
        </p:nvGraphicFramePr>
        <p:xfrm>
          <a:off x="800712" y="1556792"/>
          <a:ext cx="75157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75656" y="2103239"/>
            <a:ext cx="6408711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運用資訊科技融入生活消費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參、臺灣的機會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-2/3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11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940192357"/>
              </p:ext>
            </p:extLst>
          </p:nvPr>
        </p:nvGraphicFramePr>
        <p:xfrm>
          <a:off x="1115616" y="1412775"/>
          <a:ext cx="72008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275856" y="2031231"/>
            <a:ext cx="2952328" cy="4616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推動全民智慧節電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參、臺灣的機會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-3/3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12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肆、產業升級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418" y="1340768"/>
            <a:ext cx="4460582" cy="54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32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產業升級轉型</a:t>
            </a:r>
            <a:r>
              <a:rPr lang="zh-TW" altLang="en-US" sz="32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刻不容緩</a:t>
            </a:r>
            <a:endParaRPr lang="zh-TW" altLang="en-US" sz="32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 rot="16200000">
            <a:off x="539751" y="2853456"/>
            <a:ext cx="4032250" cy="28797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4925" y="2277194"/>
            <a:ext cx="1081088" cy="40322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9900">
                  <a:alpha val="24001"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各國產業</a:t>
            </a:r>
            <a:endParaRPr lang="en-US" altLang="zh-TW" sz="2800" b="1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積極轉型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2988" y="2277194"/>
            <a:ext cx="2952750" cy="4032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美國：再工業化「先進製造夥伴計畫」</a:t>
            </a:r>
            <a:endParaRPr kumimoji="0" lang="en-US" altLang="zh-TW" sz="20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德國：工業</a:t>
            </a:r>
            <a:r>
              <a:rPr kumimoji="0"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4.0 </a:t>
            </a:r>
            <a:r>
              <a:rPr kumimoji="0"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「智慧製造」</a:t>
            </a:r>
            <a:endParaRPr kumimoji="0" lang="en-US" altLang="zh-TW" sz="20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日本：工業</a:t>
            </a:r>
            <a:r>
              <a:rPr kumimoji="0"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4.1J</a:t>
            </a:r>
          </a:p>
          <a:p>
            <a:pPr eaLnBrk="1" hangingPunct="1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韓國：製造業創新</a:t>
            </a:r>
            <a:r>
              <a:rPr kumimoji="0"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3.0</a:t>
            </a:r>
          </a:p>
          <a:p>
            <a:pPr eaLnBrk="1" hangingPunct="1">
              <a:lnSpc>
                <a:spcPts val="2300"/>
              </a:lnSpc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中國大陸：自主創新與進口替代、「中國製造</a:t>
            </a:r>
            <a:r>
              <a:rPr kumimoji="0"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2025</a:t>
            </a:r>
            <a:r>
              <a:rPr kumimoji="0"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」</a:t>
            </a:r>
          </a:p>
        </p:txBody>
      </p:sp>
      <p:sp>
        <p:nvSpPr>
          <p:cNvPr id="26" name="圓角矩形 25"/>
          <p:cNvSpPr/>
          <p:nvPr/>
        </p:nvSpPr>
        <p:spPr bwMode="auto">
          <a:xfrm>
            <a:off x="4356100" y="5226769"/>
            <a:ext cx="2305050" cy="1260475"/>
          </a:xfrm>
          <a:prstGeom prst="roundRect">
            <a:avLst/>
          </a:prstGeom>
          <a:solidFill>
            <a:srgbClr val="CCFFFF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20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中堅企業</a:t>
            </a: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27" name="圓角矩形 26"/>
          <p:cNvSpPr/>
          <p:nvPr/>
        </p:nvSpPr>
        <p:spPr bwMode="auto">
          <a:xfrm>
            <a:off x="4356100" y="3790082"/>
            <a:ext cx="2305050" cy="1260475"/>
          </a:xfrm>
          <a:prstGeom prst="roundRect">
            <a:avLst/>
          </a:prstGeom>
          <a:solidFill>
            <a:srgbClr val="CCFFFF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spcAft>
                <a:spcPts val="20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產業升級轉型</a:t>
            </a: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356100" y="2347044"/>
            <a:ext cx="2305050" cy="1258888"/>
          </a:xfrm>
          <a:prstGeom prst="roundRect">
            <a:avLst/>
          </a:prstGeom>
          <a:solidFill>
            <a:srgbClr val="CCFFFF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20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生產力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4.0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95738" y="1773957"/>
            <a:ext cx="295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438"/>
              </a:spcBef>
              <a:buFont typeface="Wingdings" pitchFamily="2" charset="2"/>
              <a:buNone/>
            </a:pPr>
            <a:r>
              <a:rPr lang="zh-TW" altLang="en-US" sz="2800" b="1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我國政策主軸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   </a:t>
            </a:r>
            <a:endParaRPr lang="zh-TW" altLang="en-US" sz="2800" b="1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3995738" y="3275732"/>
            <a:ext cx="360362" cy="18732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096125" y="1773957"/>
            <a:ext cx="1793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438"/>
              </a:spcBef>
              <a:buFont typeface="Wingdings" pitchFamily="2" charset="2"/>
              <a:buNone/>
            </a:pPr>
            <a:r>
              <a:rPr lang="zh-TW" altLang="en-US" sz="2800" b="1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推動策略</a:t>
            </a:r>
            <a:r>
              <a:rPr lang="en-US" altLang="zh-TW" sz="2800" b="1" u="sng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</a:t>
            </a:r>
            <a:endParaRPr lang="zh-TW" altLang="en-US" sz="2800" b="1" u="sng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2" name="圓角矩形 31"/>
          <p:cNvSpPr/>
          <p:nvPr/>
        </p:nvSpPr>
        <p:spPr bwMode="auto">
          <a:xfrm>
            <a:off x="6969125" y="5266457"/>
            <a:ext cx="2109788" cy="1258887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提供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客製化服務</a:t>
            </a: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，並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表彰卓越企業</a:t>
            </a: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，發揮引領效果</a:t>
            </a:r>
            <a:endParaRPr kumimoji="0" lang="en-US" altLang="zh-TW" sz="1600" b="1" dirty="0">
              <a:solidFill>
                <a:srgbClr val="10397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6948488" y="3786907"/>
            <a:ext cx="2109787" cy="1260475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just">
              <a:spcAft>
                <a:spcPts val="200"/>
              </a:spcAft>
              <a:defRPr/>
            </a:pPr>
            <a:r>
              <a:rPr kumimoji="0" lang="zh-TW" altLang="en-US" sz="1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透過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維新傳統產業</a:t>
            </a:r>
            <a:r>
              <a:rPr kumimoji="0" lang="zh-TW" altLang="en-US" sz="1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、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鞏固主力產業</a:t>
            </a:r>
            <a:r>
              <a:rPr kumimoji="0" lang="zh-TW" altLang="en-US" sz="1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、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育成新興產業</a:t>
            </a:r>
            <a:r>
              <a:rPr kumimoji="0" lang="zh-TW" altLang="en-US" sz="1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三大主軸，提高製造業總產值</a:t>
            </a:r>
            <a:endParaRPr kumimoji="0" lang="en-US" altLang="zh-TW" sz="1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4" name="圓角矩形 33"/>
          <p:cNvSpPr/>
          <p:nvPr/>
        </p:nvSpPr>
        <p:spPr bwMode="auto">
          <a:xfrm>
            <a:off x="6946900" y="2347044"/>
            <a:ext cx="2109788" cy="1258888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運用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物聯網</a:t>
            </a: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、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智慧機器人</a:t>
            </a: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與</a:t>
            </a:r>
            <a:r>
              <a:rPr kumimoji="0"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巨量資料</a:t>
            </a:r>
            <a:r>
              <a:rPr kumimoji="0" lang="zh-TW" altLang="en-US" sz="1600" b="1" dirty="0">
                <a:solidFill>
                  <a:srgbClr val="10397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，發展智慧聯網服務製造系統</a:t>
            </a:r>
          </a:p>
        </p:txBody>
      </p:sp>
      <p:sp>
        <p:nvSpPr>
          <p:cNvPr id="35" name="向右箭號 34"/>
          <p:cNvSpPr/>
          <p:nvPr/>
        </p:nvSpPr>
        <p:spPr bwMode="auto">
          <a:xfrm>
            <a:off x="6659563" y="2648669"/>
            <a:ext cx="288925" cy="622300"/>
          </a:xfrm>
          <a:prstGeom prst="rightArrow">
            <a:avLst/>
          </a:prstGeom>
          <a:solidFill>
            <a:srgbClr val="5F5F5F">
              <a:alpha val="34118"/>
            </a:srgbClr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向右箭號 35"/>
          <p:cNvSpPr/>
          <p:nvPr/>
        </p:nvSpPr>
        <p:spPr bwMode="auto">
          <a:xfrm>
            <a:off x="6673850" y="4099644"/>
            <a:ext cx="274638" cy="620713"/>
          </a:xfrm>
          <a:prstGeom prst="rightArrow">
            <a:avLst/>
          </a:prstGeom>
          <a:solidFill>
            <a:srgbClr val="5F5F5F">
              <a:alpha val="34118"/>
            </a:srgbClr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向右箭號 36"/>
          <p:cNvSpPr/>
          <p:nvPr/>
        </p:nvSpPr>
        <p:spPr bwMode="auto">
          <a:xfrm>
            <a:off x="6659563" y="5615707"/>
            <a:ext cx="330200" cy="620712"/>
          </a:xfrm>
          <a:prstGeom prst="rightArrow">
            <a:avLst/>
          </a:prstGeom>
          <a:solidFill>
            <a:srgbClr val="5F5F5F">
              <a:alpha val="34118"/>
            </a:srgbClr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6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13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https://upload.wikimedia.org/wikipedia/commons/9/94/Pacific-centric-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8" r="986"/>
          <a:stretch/>
        </p:blipFill>
        <p:spPr bwMode="auto">
          <a:xfrm>
            <a:off x="127800" y="1447800"/>
            <a:ext cx="9016200" cy="51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64643" y="2134965"/>
            <a:ext cx="1154113" cy="8636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  <a:alpha val="16000"/>
            </a:schemeClr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  <a:extLst/>
        </p:spPr>
        <p:txBody>
          <a:bodyPr wrap="none" lIns="41855" tIns="41855" rIns="41855" bIns="41855" anchor="ctr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TW" sz="25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CJK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日韓</a:t>
            </a:r>
            <a:r>
              <a:rPr kumimoji="0"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FTA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0" lang="en-US" altLang="zh-TW" sz="1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21%</a:t>
            </a:r>
            <a:r>
              <a:rPr kumimoji="0" lang="zh-TW" altLang="en-US" sz="1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4860032" y="3073391"/>
            <a:ext cx="1296144" cy="93610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3466898" y="2892012"/>
            <a:ext cx="4311627" cy="2625220"/>
          </a:xfrm>
          <a:prstGeom prst="roundRect">
            <a:avLst>
              <a:gd name="adj" fmla="val 16667"/>
            </a:avLst>
          </a:prstGeom>
          <a:solidFill>
            <a:srgbClr val="0000FF">
              <a:alpha val="5000"/>
            </a:srgbClr>
          </a:solidFill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lIns="88593" tIns="44296" rIns="88593" bIns="44296" anchor="ctr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en-US" sz="1700" b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899819" y="1793854"/>
            <a:ext cx="1261260" cy="21769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1855" tIns="41855" rIns="41855" bIns="41855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zh-TW" altLang="zh-TW" sz="1700" b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67684" y="3674118"/>
            <a:ext cx="2039739" cy="19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93" tIns="44296" rIns="88593" bIns="44296">
            <a:spAutoFit/>
          </a:bodyPr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5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跨太平洋夥伴協定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P12:(36%)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美國、新加坡、紐西蘭、澳洲、智利、 秘魯、汶萊、馬來西亞、越南、墨西哥 、加拿大及日本。</a:t>
            </a:r>
          </a:p>
        </p:txBody>
      </p:sp>
      <p:sp>
        <p:nvSpPr>
          <p:cNvPr id="11" name="手繪多邊形 25"/>
          <p:cNvSpPr>
            <a:spLocks noChangeArrowheads="1"/>
          </p:cNvSpPr>
          <p:nvPr/>
        </p:nvSpPr>
        <p:spPr bwMode="auto">
          <a:xfrm rot="331489">
            <a:off x="7106419" y="3561397"/>
            <a:ext cx="958850" cy="2192337"/>
          </a:xfrm>
          <a:custGeom>
            <a:avLst/>
            <a:gdLst>
              <a:gd name="T0" fmla="*/ 1 w 1428598"/>
              <a:gd name="T1" fmla="*/ 6 h 2851833"/>
              <a:gd name="T2" fmla="*/ 1 w 1428598"/>
              <a:gd name="T3" fmla="*/ 3 h 2851833"/>
              <a:gd name="T4" fmla="*/ 1 w 1428598"/>
              <a:gd name="T5" fmla="*/ 13 h 2851833"/>
              <a:gd name="T6" fmla="*/ 1 w 1428598"/>
              <a:gd name="T7" fmla="*/ 18 h 2851833"/>
              <a:gd name="T8" fmla="*/ 1 w 1428598"/>
              <a:gd name="T9" fmla="*/ 27 h 2851833"/>
              <a:gd name="T10" fmla="*/ 1 w 1428598"/>
              <a:gd name="T11" fmla="*/ 31 h 2851833"/>
              <a:gd name="T12" fmla="*/ 1 w 1428598"/>
              <a:gd name="T13" fmla="*/ 36 h 2851833"/>
              <a:gd name="T14" fmla="*/ 1 w 1428598"/>
              <a:gd name="T15" fmla="*/ 38 h 2851833"/>
              <a:gd name="T16" fmla="*/ 1 w 1428598"/>
              <a:gd name="T17" fmla="*/ 43 h 2851833"/>
              <a:gd name="T18" fmla="*/ 1 w 1428598"/>
              <a:gd name="T19" fmla="*/ 48 h 2851833"/>
              <a:gd name="T20" fmla="*/ 1 w 1428598"/>
              <a:gd name="T21" fmla="*/ 58 h 2851833"/>
              <a:gd name="T22" fmla="*/ 1 w 1428598"/>
              <a:gd name="T23" fmla="*/ 62 h 2851833"/>
              <a:gd name="T24" fmla="*/ 1 w 1428598"/>
              <a:gd name="T25" fmla="*/ 74 h 2851833"/>
              <a:gd name="T26" fmla="*/ 1 w 1428598"/>
              <a:gd name="T27" fmla="*/ 78 h 2851833"/>
              <a:gd name="T28" fmla="*/ 1 w 1428598"/>
              <a:gd name="T29" fmla="*/ 85 h 2851833"/>
              <a:gd name="T30" fmla="*/ 1 w 1428598"/>
              <a:gd name="T31" fmla="*/ 111 h 2851833"/>
              <a:gd name="T32" fmla="*/ 1 w 1428598"/>
              <a:gd name="T33" fmla="*/ 130 h 2851833"/>
              <a:gd name="T34" fmla="*/ 1 w 1428598"/>
              <a:gd name="T35" fmla="*/ 128 h 2851833"/>
              <a:gd name="T36" fmla="*/ 1 w 1428598"/>
              <a:gd name="T37" fmla="*/ 87 h 2851833"/>
              <a:gd name="T38" fmla="*/ 1 w 1428598"/>
              <a:gd name="T39" fmla="*/ 78 h 2851833"/>
              <a:gd name="T40" fmla="*/ 1 w 1428598"/>
              <a:gd name="T41" fmla="*/ 75 h 2851833"/>
              <a:gd name="T42" fmla="*/ 1 w 1428598"/>
              <a:gd name="T43" fmla="*/ 70 h 2851833"/>
              <a:gd name="T44" fmla="*/ 1 w 1428598"/>
              <a:gd name="T45" fmla="*/ 67 h 2851833"/>
              <a:gd name="T46" fmla="*/ 1 w 1428598"/>
              <a:gd name="T47" fmla="*/ 57 h 2851833"/>
              <a:gd name="T48" fmla="*/ 1 w 1428598"/>
              <a:gd name="T49" fmla="*/ 50 h 2851833"/>
              <a:gd name="T50" fmla="*/ 1 w 1428598"/>
              <a:gd name="T51" fmla="*/ 42 h 2851833"/>
              <a:gd name="T52" fmla="*/ 1 w 1428598"/>
              <a:gd name="T53" fmla="*/ 37 h 2851833"/>
              <a:gd name="T54" fmla="*/ 1 w 1428598"/>
              <a:gd name="T55" fmla="*/ 35 h 2851833"/>
              <a:gd name="T56" fmla="*/ 1 w 1428598"/>
              <a:gd name="T57" fmla="*/ 28 h 2851833"/>
              <a:gd name="T58" fmla="*/ 1 w 1428598"/>
              <a:gd name="T59" fmla="*/ 25 h 2851833"/>
              <a:gd name="T60" fmla="*/ 1 w 1428598"/>
              <a:gd name="T61" fmla="*/ 22 h 2851833"/>
              <a:gd name="T62" fmla="*/ 1 w 1428598"/>
              <a:gd name="T63" fmla="*/ 17 h 2851833"/>
              <a:gd name="T64" fmla="*/ 1 w 1428598"/>
              <a:gd name="T65" fmla="*/ 8 h 2851833"/>
              <a:gd name="T66" fmla="*/ 1 w 1428598"/>
              <a:gd name="T67" fmla="*/ 6 h 28518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8598"/>
              <a:gd name="T103" fmla="*/ 0 h 2851833"/>
              <a:gd name="T104" fmla="*/ 1428598 w 1428598"/>
              <a:gd name="T105" fmla="*/ 2851833 h 285183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8598" h="2851833">
                <a:moveTo>
                  <a:pt x="73056" y="152424"/>
                </a:moveTo>
                <a:cubicBezTo>
                  <a:pt x="86308" y="143589"/>
                  <a:pt x="100376" y="135870"/>
                  <a:pt x="112813" y="125920"/>
                </a:cubicBezTo>
                <a:cubicBezTo>
                  <a:pt x="122569" y="118115"/>
                  <a:pt x="128142" y="105003"/>
                  <a:pt x="139317" y="99415"/>
                </a:cubicBezTo>
                <a:cubicBezTo>
                  <a:pt x="164305" y="86921"/>
                  <a:pt x="218830" y="72911"/>
                  <a:pt x="218830" y="72911"/>
                </a:cubicBezTo>
                <a:cubicBezTo>
                  <a:pt x="593674" y="92639"/>
                  <a:pt x="419263" y="0"/>
                  <a:pt x="483874" y="258442"/>
                </a:cubicBezTo>
                <a:cubicBezTo>
                  <a:pt x="488419" y="276624"/>
                  <a:pt x="510378" y="284946"/>
                  <a:pt x="523630" y="298198"/>
                </a:cubicBezTo>
                <a:cubicBezTo>
                  <a:pt x="561170" y="410820"/>
                  <a:pt x="508814" y="273507"/>
                  <a:pt x="563387" y="364459"/>
                </a:cubicBezTo>
                <a:cubicBezTo>
                  <a:pt x="570574" y="376437"/>
                  <a:pt x="568520" y="392848"/>
                  <a:pt x="576639" y="404215"/>
                </a:cubicBezTo>
                <a:cubicBezTo>
                  <a:pt x="615277" y="458308"/>
                  <a:pt x="632125" y="442919"/>
                  <a:pt x="656152" y="496981"/>
                </a:cubicBezTo>
                <a:cubicBezTo>
                  <a:pt x="667499" y="522511"/>
                  <a:pt x="662900" y="556739"/>
                  <a:pt x="682656" y="576494"/>
                </a:cubicBezTo>
                <a:cubicBezTo>
                  <a:pt x="691491" y="585329"/>
                  <a:pt x="701664" y="593003"/>
                  <a:pt x="709161" y="602998"/>
                </a:cubicBezTo>
                <a:cubicBezTo>
                  <a:pt x="728274" y="628481"/>
                  <a:pt x="739645" y="659987"/>
                  <a:pt x="762169" y="682511"/>
                </a:cubicBezTo>
                <a:cubicBezTo>
                  <a:pt x="889762" y="810104"/>
                  <a:pt x="754027" y="681300"/>
                  <a:pt x="854934" y="762024"/>
                </a:cubicBezTo>
                <a:cubicBezTo>
                  <a:pt x="864690" y="769829"/>
                  <a:pt x="870264" y="782940"/>
                  <a:pt x="881439" y="788528"/>
                </a:cubicBezTo>
                <a:cubicBezTo>
                  <a:pt x="906428" y="801022"/>
                  <a:pt x="960952" y="815033"/>
                  <a:pt x="960952" y="815033"/>
                </a:cubicBezTo>
                <a:cubicBezTo>
                  <a:pt x="965369" y="828285"/>
                  <a:pt x="966085" y="843422"/>
                  <a:pt x="974204" y="854789"/>
                </a:cubicBezTo>
                <a:cubicBezTo>
                  <a:pt x="988728" y="875123"/>
                  <a:pt x="1013352" y="887006"/>
                  <a:pt x="1027213" y="907798"/>
                </a:cubicBezTo>
                <a:lnTo>
                  <a:pt x="1053717" y="947555"/>
                </a:lnTo>
                <a:cubicBezTo>
                  <a:pt x="1058134" y="965224"/>
                  <a:pt x="1061966" y="983051"/>
                  <a:pt x="1066969" y="1000563"/>
                </a:cubicBezTo>
                <a:cubicBezTo>
                  <a:pt x="1070807" y="1013995"/>
                  <a:pt x="1077722" y="1026576"/>
                  <a:pt x="1080221" y="1040320"/>
                </a:cubicBezTo>
                <a:cubicBezTo>
                  <a:pt x="1086592" y="1075360"/>
                  <a:pt x="1087619" y="1111208"/>
                  <a:pt x="1093474" y="1146337"/>
                </a:cubicBezTo>
                <a:cubicBezTo>
                  <a:pt x="1100151" y="1186396"/>
                  <a:pt x="1121446" y="1243507"/>
                  <a:pt x="1133230" y="1278859"/>
                </a:cubicBezTo>
                <a:cubicBezTo>
                  <a:pt x="1138990" y="1296138"/>
                  <a:pt x="1168569" y="1287694"/>
                  <a:pt x="1186239" y="1292111"/>
                </a:cubicBezTo>
                <a:lnTo>
                  <a:pt x="1239248" y="1371624"/>
                </a:lnTo>
                <a:lnTo>
                  <a:pt x="1265752" y="1411381"/>
                </a:lnTo>
                <a:cubicBezTo>
                  <a:pt x="1270169" y="1477642"/>
                  <a:pt x="1271671" y="1544161"/>
                  <a:pt x="1279004" y="1610163"/>
                </a:cubicBezTo>
                <a:cubicBezTo>
                  <a:pt x="1280547" y="1624047"/>
                  <a:pt x="1288418" y="1636488"/>
                  <a:pt x="1292256" y="1649920"/>
                </a:cubicBezTo>
                <a:cubicBezTo>
                  <a:pt x="1297259" y="1667432"/>
                  <a:pt x="1301557" y="1685149"/>
                  <a:pt x="1305508" y="1702928"/>
                </a:cubicBezTo>
                <a:cubicBezTo>
                  <a:pt x="1311556" y="1730142"/>
                  <a:pt x="1317806" y="1780532"/>
                  <a:pt x="1332013" y="1808946"/>
                </a:cubicBezTo>
                <a:cubicBezTo>
                  <a:pt x="1339136" y="1823192"/>
                  <a:pt x="1349682" y="1835450"/>
                  <a:pt x="1358517" y="1848702"/>
                </a:cubicBezTo>
                <a:cubicBezTo>
                  <a:pt x="1428598" y="2058946"/>
                  <a:pt x="1415352" y="1988890"/>
                  <a:pt x="1371769" y="2392042"/>
                </a:cubicBezTo>
                <a:cubicBezTo>
                  <a:pt x="1369848" y="2409809"/>
                  <a:pt x="1303744" y="2427969"/>
                  <a:pt x="1292256" y="2431798"/>
                </a:cubicBezTo>
                <a:cubicBezTo>
                  <a:pt x="1288394" y="2434373"/>
                  <a:pt x="1227448" y="2471250"/>
                  <a:pt x="1225995" y="2484807"/>
                </a:cubicBezTo>
                <a:cubicBezTo>
                  <a:pt x="1186670" y="2851833"/>
                  <a:pt x="1324885" y="2791982"/>
                  <a:pt x="1172987" y="2842615"/>
                </a:cubicBezTo>
                <a:cubicBezTo>
                  <a:pt x="1119978" y="2838198"/>
                  <a:pt x="1065973" y="2840508"/>
                  <a:pt x="1013961" y="2829363"/>
                </a:cubicBezTo>
                <a:cubicBezTo>
                  <a:pt x="1001744" y="2826745"/>
                  <a:pt x="993044" y="2814034"/>
                  <a:pt x="987456" y="2802859"/>
                </a:cubicBezTo>
                <a:cubicBezTo>
                  <a:pt x="974962" y="2777871"/>
                  <a:pt x="960952" y="2723346"/>
                  <a:pt x="960952" y="2723346"/>
                </a:cubicBezTo>
                <a:cubicBezTo>
                  <a:pt x="956535" y="2449468"/>
                  <a:pt x="955636" y="2175510"/>
                  <a:pt x="947700" y="1901711"/>
                </a:cubicBezTo>
                <a:cubicBezTo>
                  <a:pt x="946489" y="1859928"/>
                  <a:pt x="933501" y="1799007"/>
                  <a:pt x="921195" y="1755937"/>
                </a:cubicBezTo>
                <a:cubicBezTo>
                  <a:pt x="917357" y="1742506"/>
                  <a:pt x="915130" y="1728159"/>
                  <a:pt x="907943" y="1716181"/>
                </a:cubicBezTo>
                <a:cubicBezTo>
                  <a:pt x="901515" y="1705467"/>
                  <a:pt x="890274" y="1698511"/>
                  <a:pt x="881439" y="1689676"/>
                </a:cubicBezTo>
                <a:cubicBezTo>
                  <a:pt x="877022" y="1676424"/>
                  <a:pt x="875374" y="1661898"/>
                  <a:pt x="868187" y="1649920"/>
                </a:cubicBezTo>
                <a:cubicBezTo>
                  <a:pt x="861759" y="1639206"/>
                  <a:pt x="849179" y="1633411"/>
                  <a:pt x="841682" y="1623415"/>
                </a:cubicBezTo>
                <a:cubicBezTo>
                  <a:pt x="822570" y="1597932"/>
                  <a:pt x="806343" y="1570406"/>
                  <a:pt x="788674" y="1543902"/>
                </a:cubicBezTo>
                <a:cubicBezTo>
                  <a:pt x="780925" y="1532279"/>
                  <a:pt x="781668" y="1516640"/>
                  <a:pt x="775421" y="1504146"/>
                </a:cubicBezTo>
                <a:cubicBezTo>
                  <a:pt x="768298" y="1489900"/>
                  <a:pt x="756040" y="1478635"/>
                  <a:pt x="748917" y="1464389"/>
                </a:cubicBezTo>
                <a:cubicBezTo>
                  <a:pt x="714511" y="1395576"/>
                  <a:pt x="760929" y="1449898"/>
                  <a:pt x="709161" y="1398128"/>
                </a:cubicBezTo>
                <a:lnTo>
                  <a:pt x="656152" y="1239102"/>
                </a:lnTo>
                <a:cubicBezTo>
                  <a:pt x="651116" y="1223992"/>
                  <a:pt x="636117" y="1213900"/>
                  <a:pt x="629648" y="1199346"/>
                </a:cubicBezTo>
                <a:cubicBezTo>
                  <a:pt x="580919" y="1089706"/>
                  <a:pt x="631070" y="1147761"/>
                  <a:pt x="576639" y="1093328"/>
                </a:cubicBezTo>
                <a:cubicBezTo>
                  <a:pt x="557377" y="1035543"/>
                  <a:pt x="558631" y="1016061"/>
                  <a:pt x="523630" y="974059"/>
                </a:cubicBezTo>
                <a:cubicBezTo>
                  <a:pt x="511632" y="959661"/>
                  <a:pt x="495380" y="949096"/>
                  <a:pt x="483874" y="934302"/>
                </a:cubicBezTo>
                <a:cubicBezTo>
                  <a:pt x="464317" y="909158"/>
                  <a:pt x="448535" y="881293"/>
                  <a:pt x="430865" y="854789"/>
                </a:cubicBezTo>
                <a:cubicBezTo>
                  <a:pt x="422030" y="841537"/>
                  <a:pt x="415623" y="826295"/>
                  <a:pt x="404361" y="815033"/>
                </a:cubicBezTo>
                <a:lnTo>
                  <a:pt x="377856" y="788528"/>
                </a:lnTo>
                <a:cubicBezTo>
                  <a:pt x="373439" y="775276"/>
                  <a:pt x="370851" y="761266"/>
                  <a:pt x="364604" y="748772"/>
                </a:cubicBezTo>
                <a:cubicBezTo>
                  <a:pt x="342687" y="704938"/>
                  <a:pt x="306387" y="677302"/>
                  <a:pt x="271839" y="642755"/>
                </a:cubicBezTo>
                <a:lnTo>
                  <a:pt x="245334" y="616250"/>
                </a:lnTo>
                <a:cubicBezTo>
                  <a:pt x="234072" y="604988"/>
                  <a:pt x="228779" y="588931"/>
                  <a:pt x="218830" y="576494"/>
                </a:cubicBezTo>
                <a:cubicBezTo>
                  <a:pt x="211025" y="566738"/>
                  <a:pt x="201161" y="558824"/>
                  <a:pt x="192326" y="549989"/>
                </a:cubicBezTo>
                <a:cubicBezTo>
                  <a:pt x="187909" y="536737"/>
                  <a:pt x="186261" y="522211"/>
                  <a:pt x="179074" y="510233"/>
                </a:cubicBezTo>
                <a:cubicBezTo>
                  <a:pt x="172646" y="499519"/>
                  <a:pt x="160374" y="493485"/>
                  <a:pt x="152569" y="483728"/>
                </a:cubicBezTo>
                <a:cubicBezTo>
                  <a:pt x="142620" y="471291"/>
                  <a:pt x="134900" y="457224"/>
                  <a:pt x="126065" y="443972"/>
                </a:cubicBezTo>
                <a:cubicBezTo>
                  <a:pt x="88525" y="331350"/>
                  <a:pt x="140881" y="468663"/>
                  <a:pt x="86308" y="377711"/>
                </a:cubicBezTo>
                <a:cubicBezTo>
                  <a:pt x="34694" y="291689"/>
                  <a:pt x="113712" y="378613"/>
                  <a:pt x="46552" y="311450"/>
                </a:cubicBezTo>
                <a:cubicBezTo>
                  <a:pt x="30995" y="264779"/>
                  <a:pt x="0" y="215626"/>
                  <a:pt x="33300" y="165676"/>
                </a:cubicBezTo>
                <a:cubicBezTo>
                  <a:pt x="41048" y="154053"/>
                  <a:pt x="59625" y="156261"/>
                  <a:pt x="73056" y="152424"/>
                </a:cubicBezTo>
                <a:cubicBezTo>
                  <a:pt x="90569" y="147420"/>
                  <a:pt x="126065" y="139172"/>
                  <a:pt x="126065" y="139172"/>
                </a:cubicBezTo>
                <a:lnTo>
                  <a:pt x="73056" y="152424"/>
                </a:lnTo>
                <a:close/>
              </a:path>
            </a:pathLst>
          </a:custGeom>
          <a:solidFill>
            <a:srgbClr val="FF0000">
              <a:alpha val="8000"/>
            </a:srgb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756262" y="2769989"/>
            <a:ext cx="2164614" cy="2856391"/>
          </a:xfrm>
          <a:prstGeom prst="roundRect">
            <a:avLst>
              <a:gd name="adj" fmla="val 16667"/>
            </a:avLst>
          </a:prstGeom>
          <a:solidFill>
            <a:srgbClr val="FFC000">
              <a:alpha val="15000"/>
            </a:srgbClr>
          </a:solidFill>
          <a:ln w="381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lIns="41855" tIns="41855" rIns="41855" bIns="41855" anchor="ctr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23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17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kumimoji="0" lang="en-US" altLang="zh-TW" sz="17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700" b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26"/>
          <p:cNvSpPr txBox="1">
            <a:spLocks noChangeArrowheads="1"/>
          </p:cNvSpPr>
          <p:nvPr/>
        </p:nvSpPr>
        <p:spPr bwMode="auto">
          <a:xfrm>
            <a:off x="7963111" y="4594571"/>
            <a:ext cx="120828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TW" sz="25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PA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太平洋聯盟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(3%)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目前成員：智利、哥倫比亞、墨西哥及秘魯。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zh-TW" sz="12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-46100" y="6545088"/>
            <a:ext cx="7315200" cy="3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93" tIns="44296" rIns="88593" bIns="44296">
            <a:spAutoFit/>
          </a:bodyPr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0"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kumimoji="0"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IMF, 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World Economic Outlook Databases (WEO)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 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2014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 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estimation</a:t>
            </a:r>
            <a:endParaRPr kumimoji="0" lang="zh-TW" altLang="en-US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26"/>
          <p:cNvSpPr txBox="1">
            <a:spLocks noChangeArrowheads="1"/>
          </p:cNvSpPr>
          <p:nvPr/>
        </p:nvSpPr>
        <p:spPr bwMode="auto">
          <a:xfrm>
            <a:off x="4087" y="6237312"/>
            <a:ext cx="822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r>
              <a:rPr kumimoji="0"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括號內數字為該區域內各</a:t>
            </a:r>
            <a:r>
              <a:rPr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成員國</a:t>
            </a: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占</a:t>
            </a:r>
            <a:r>
              <a:rPr kumimoji="0"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年全球</a:t>
            </a:r>
            <a:r>
              <a:rPr kumimoji="0"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之比例</a:t>
            </a:r>
            <a:r>
              <a:rPr kumimoji="0"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年全球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GDP 77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兆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3,020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8028384" y="1855568"/>
            <a:ext cx="1032840" cy="19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34" tIns="42067" rIns="84134" bIns="42067">
            <a:spAutoFit/>
          </a:bodyPr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TW" sz="25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TTIP</a:t>
            </a:r>
            <a:endParaRPr lang="en-US" altLang="zh-TW" sz="25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</a:t>
            </a:r>
            <a:r>
              <a:rPr kumimoji="0"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大西洋貿易與投資夥伴協定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17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kumimoji="0" lang="en-US" altLang="zh-TW" sz="17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kumimoji="0" lang="en-US" altLang="zh-TW" sz="17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  <a:endParaRPr kumimoji="0" lang="en-US" altLang="zh-TW" sz="17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18497" y="1799197"/>
            <a:ext cx="1257160" cy="984250"/>
          </a:xfrm>
          <a:prstGeom prst="roundRect">
            <a:avLst>
              <a:gd name="adj" fmla="val 16667"/>
            </a:avLst>
          </a:prstGeom>
          <a:solidFill>
            <a:srgbClr val="00B050">
              <a:alpha val="20000"/>
            </a:srgbClr>
          </a:solidFill>
          <a:ln w="38100">
            <a:solidFill>
              <a:srgbClr val="008000"/>
            </a:solidFill>
            <a:prstDash val="sysDot"/>
            <a:round/>
            <a:headEnd/>
            <a:tailEnd/>
          </a:ln>
          <a:extLst/>
        </p:spPr>
        <p:txBody>
          <a:bodyPr wrap="none" lIns="41855" tIns="41855" rIns="41855" bIns="41855" anchor="ctr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TW" sz="25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EU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歐盟</a:t>
            </a:r>
          </a:p>
          <a:p>
            <a:pPr eaLnBrk="1" fontAlgn="ctr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7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0" lang="en-US" altLang="zh-TW" sz="17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24%</a:t>
            </a:r>
            <a:r>
              <a:rPr kumimoji="0" lang="zh-TW" altLang="en-US" sz="17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787553" y="2026320"/>
            <a:ext cx="1580110" cy="194448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 wrap="none" lIns="41855" tIns="41855" rIns="41855" bIns="41855" anchor="t"/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5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NAFTA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北美自由貿易區</a:t>
            </a:r>
          </a:p>
          <a:p>
            <a:pPr eaLnBrk="1" fontAlgn="ctr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17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0" lang="en-US" altLang="zh-TW" sz="17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27%</a:t>
            </a:r>
            <a:r>
              <a:rPr kumimoji="0" lang="zh-TW" altLang="en-US" sz="17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  <a:endParaRPr kumimoji="0" lang="zh-TW" altLang="en-US" sz="17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756262" y="3543312"/>
            <a:ext cx="2213665" cy="20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93" tIns="44296" rIns="88593" bIns="44296">
            <a:spAutoFit/>
          </a:bodyPr>
          <a:lstStyle>
            <a:lvl1pPr defTabSz="887413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defTabSz="88741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5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RCEP</a:t>
            </a:r>
          </a:p>
          <a:p>
            <a:pPr lvl="0"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區域全面經濟夥伴協定</a:t>
            </a:r>
            <a:endParaRPr lang="en-US" altLang="zh-TW" sz="1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P16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 (29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RCEP16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國：東協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國、中國大陸、日本、韓國、紐西蘭、澳洲、印度</a:t>
            </a:r>
            <a:r>
              <a:rPr lang="en-US" altLang="zh-TW" sz="1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(ASEAN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為主體</a:t>
            </a:r>
            <a:r>
              <a:rPr lang="en-US" altLang="zh-TW" sz="1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7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  <p:sp>
        <p:nvSpPr>
          <p:cNvPr id="20" name="投影片編號版面配置區 3"/>
          <p:cNvSpPr txBox="1">
            <a:spLocks/>
          </p:cNvSpPr>
          <p:nvPr/>
        </p:nvSpPr>
        <p:spPr>
          <a:xfrm>
            <a:off x="8278499" y="6492875"/>
            <a:ext cx="722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D86E10AC-3C74-4873-B7B3-FDE730FE42E0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13</a:t>
            </a:fld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0542" y="1052736"/>
            <a:ext cx="528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主要區域經濟整合</a:t>
            </a:r>
          </a:p>
        </p:txBody>
      </p:sp>
      <p:sp>
        <p:nvSpPr>
          <p:cNvPr id="25" name="矩形 24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2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4"/>
          <p:cNvGrpSpPr>
            <a:grpSpLocks/>
          </p:cNvGrpSpPr>
          <p:nvPr/>
        </p:nvGrpSpPr>
        <p:grpSpPr bwMode="auto">
          <a:xfrm>
            <a:off x="16392" y="2057085"/>
            <a:ext cx="5578285" cy="3877426"/>
            <a:chOff x="5668337" y="2316135"/>
            <a:chExt cx="5579165" cy="4273542"/>
          </a:xfrm>
        </p:grpSpPr>
        <p:pic>
          <p:nvPicPr>
            <p:cNvPr id="5" name="Picture 2" descr="C:\Users\yuting\AppData\Local\Microsoft\Windows\Temporary Internet Files\Content.IE5\UR48H7A4\MC900295859[1]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668337" y="2316135"/>
              <a:ext cx="2792492" cy="24158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6" name="矩形 5"/>
            <p:cNvSpPr/>
            <p:nvPr/>
          </p:nvSpPr>
          <p:spPr>
            <a:xfrm>
              <a:off x="6998362" y="6066386"/>
              <a:ext cx="4249140" cy="523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構築「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堆積木</a:t>
              </a:r>
              <a:r>
                <a:rPr lang="zh-TW" alt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」議題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54561621"/>
              </p:ext>
            </p:extLst>
          </p:nvPr>
        </p:nvGraphicFramePr>
        <p:xfrm>
          <a:off x="1080253" y="2146086"/>
          <a:ext cx="5760638" cy="365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25"/>
          <p:cNvSpPr txBox="1">
            <a:spLocks/>
          </p:cNvSpPr>
          <p:nvPr/>
        </p:nvSpPr>
        <p:spPr>
          <a:xfrm>
            <a:off x="1331640" y="260648"/>
            <a:ext cx="6460528" cy="77866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28724" y="4232820"/>
            <a:ext cx="2736303" cy="2352328"/>
            <a:chOff x="5796136" y="3356992"/>
            <a:chExt cx="2736304" cy="2592288"/>
          </a:xfrm>
        </p:grpSpPr>
        <p:sp>
          <p:nvSpPr>
            <p:cNvPr id="10" name="矩形 9"/>
            <p:cNvSpPr/>
            <p:nvPr/>
          </p:nvSpPr>
          <p:spPr bwMode="auto">
            <a:xfrm>
              <a:off x="5796136" y="5426060"/>
              <a:ext cx="2736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可行性共同研究</a:t>
              </a:r>
              <a:endPara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1" name="Picture 14" descr="C:\Program Files\Microsoft Office\MEDIA\CAGCAT10\j0233018.wmf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74262" y="3356992"/>
              <a:ext cx="2070146" cy="21029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群組 11"/>
          <p:cNvGrpSpPr/>
          <p:nvPr/>
        </p:nvGrpSpPr>
        <p:grpSpPr>
          <a:xfrm>
            <a:off x="5802755" y="1105032"/>
            <a:ext cx="2873701" cy="2866929"/>
            <a:chOff x="5692227" y="416860"/>
            <a:chExt cx="3774443" cy="3708554"/>
          </a:xfrm>
        </p:grpSpPr>
        <p:sp>
          <p:nvSpPr>
            <p:cNvPr id="13" name="手繪多邊形 13"/>
            <p:cNvSpPr/>
            <p:nvPr/>
          </p:nvSpPr>
          <p:spPr>
            <a:xfrm rot="19997970">
              <a:off x="6552938" y="416860"/>
              <a:ext cx="2376264" cy="3708554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endParaRPr lang="en-US" altLang="zh-TW" sz="2800" b="1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endParaRPr lang="en-US" altLang="zh-TW" sz="2800" b="1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endParaRPr lang="en-US" altLang="zh-TW" sz="2800" b="1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endParaRPr lang="en-US" altLang="zh-TW" sz="2800" b="1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endParaRPr lang="en-US" altLang="zh-TW" sz="2800" b="1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4" name="圖片 13" descr="fist-vector-145069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626372">
              <a:off x="5692227" y="962181"/>
              <a:ext cx="1585090" cy="1668516"/>
            </a:xfrm>
            <a:prstGeom prst="rect">
              <a:avLst/>
            </a:prstGeom>
          </p:spPr>
        </p:pic>
        <p:sp>
          <p:nvSpPr>
            <p:cNvPr id="15" name="矩形 17"/>
            <p:cNvSpPr/>
            <p:nvPr/>
          </p:nvSpPr>
          <p:spPr>
            <a:xfrm>
              <a:off x="6119235" y="934952"/>
              <a:ext cx="3347435" cy="2590907"/>
            </a:xfrm>
            <a:prstGeom prst="teardrop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en-US" altLang="zh-TW" sz="24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2020</a:t>
              </a:r>
              <a:r>
                <a:rPr lang="zh-TW" alt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  </a:t>
              </a: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FTA/ECA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zh-TW" alt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占我外貿涵蓋率</a:t>
              </a:r>
              <a:endPara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787686" y="2877776"/>
              <a:ext cx="2010533" cy="903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en-US" altLang="zh-TW" sz="4400" b="1" dirty="0" smtClean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60%</a:t>
              </a:r>
            </a:p>
          </p:txBody>
        </p:sp>
      </p:grpSp>
      <p:sp>
        <p:nvSpPr>
          <p:cNvPr id="17" name="投影片編號版面配置區 5"/>
          <p:cNvSpPr txBox="1">
            <a:spLocks/>
          </p:cNvSpPr>
          <p:nvPr/>
        </p:nvSpPr>
        <p:spPr>
          <a:xfrm>
            <a:off x="8278499" y="6492875"/>
            <a:ext cx="722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D86E10AC-3C74-4873-B7B3-FDE730FE42E0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14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標題 25"/>
          <p:cNvSpPr txBox="1">
            <a:spLocks/>
          </p:cNvSpPr>
          <p:nvPr/>
        </p:nvSpPr>
        <p:spPr>
          <a:xfrm>
            <a:off x="73395" y="889008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498310" y="5178177"/>
            <a:ext cx="259207" cy="23311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矩形 20"/>
          <p:cNvSpPr/>
          <p:nvPr/>
        </p:nvSpPr>
        <p:spPr>
          <a:xfrm>
            <a:off x="125045" y="836712"/>
            <a:ext cx="6475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二、我國參與區域經濟整合的策略</a:t>
            </a:r>
          </a:p>
        </p:txBody>
      </p:sp>
      <p:sp>
        <p:nvSpPr>
          <p:cNvPr id="22" name="矩形 21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3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7941568" cy="4536504"/>
          </a:xfrm>
        </p:spPr>
        <p:txBody>
          <a:bodyPr>
            <a:noAutofit/>
          </a:bodyPr>
          <a:lstStyle/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談判完成對全球經貿意涵</a:t>
            </a:r>
            <a:endParaRPr kumimoji="1"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文本說明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之進展</a:t>
            </a:r>
            <a:endParaRPr kumimoji="1"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完成對我國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重要性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  <a:endParaRPr kumimoji="1"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kumimoji="1"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策略規劃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5250" lvl="1" indent="0" algn="just" eaLnBrk="1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850" algn="l"/>
              </a:tabLst>
            </a:pP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(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推案策略總行動計畫」執行情形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擴大</a:t>
            </a:r>
            <a:r>
              <a: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更新影響評估</a:t>
            </a:r>
          </a:p>
          <a:p>
            <a:pPr marL="8001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體制調和與因應</a:t>
            </a:r>
          </a:p>
          <a:p>
            <a:pPr marL="8001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深化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國內溝通及意見徵詢</a:t>
            </a:r>
          </a:p>
          <a:p>
            <a:pPr marL="8001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爭取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各成員國支持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79512" y="911622"/>
            <a:ext cx="8640960" cy="1077218"/>
          </a:xfrm>
        </p:spPr>
        <p:txBody>
          <a:bodyPr wrap="square">
            <a:spAutoFit/>
          </a:bodyPr>
          <a:lstStyle/>
          <a:p>
            <a:pPr algn="l"/>
            <a:r>
              <a:rPr kumimoji="1"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三、我國爭取參與「跨太平洋夥伴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協定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en-US" altLang="zh-TW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TPP)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1" lang="en-US" altLang="zh-TW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第二</a:t>
            </a:r>
            <a:r>
              <a:rPr kumimoji="1"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輪談判之策略規劃</a:t>
            </a:r>
          </a:p>
        </p:txBody>
      </p:sp>
      <p:sp>
        <p:nvSpPr>
          <p:cNvPr id="6" name="矩形 5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33572"/>
            <a:ext cx="6984776" cy="584775"/>
          </a:xfrm>
        </p:spPr>
        <p:txBody>
          <a:bodyPr wrap="square">
            <a:spAutoFit/>
          </a:bodyPr>
          <a:lstStyle/>
          <a:p>
            <a:pPr marL="457200" lvl="1" algn="l"/>
            <a:r>
              <a:rPr kumimoji="1" lang="en-US" altLang="zh-TW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1" lang="en-US" altLang="zh-TW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)TPP</a:t>
            </a:r>
            <a:r>
              <a:rPr kumimoji="1" lang="zh-TW" altLang="en-US" sz="3200" b="1" kern="1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談判完成對全球經貿意涵</a:t>
            </a:r>
            <a:endParaRPr kumimoji="1" lang="en-US" altLang="zh-TW" sz="3200" b="1" kern="1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7725544" cy="4176464"/>
          </a:xfrm>
        </p:spPr>
        <p:txBody>
          <a:bodyPr>
            <a:normAutofit lnSpcReduction="10000"/>
          </a:bodyPr>
          <a:lstStyle/>
          <a:p>
            <a:pPr marL="450850" lvl="1" indent="-3556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對非</a:t>
            </a:r>
            <a:r>
              <a:rPr kumimoji="1"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成員之貿易與投資造成排擠效果</a:t>
            </a:r>
            <a:endParaRPr kumimoji="1"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另有評論指出可圍堵中國大陸在亞太地區之政治及經濟影響力</a:t>
            </a:r>
            <a:endParaRPr kumimoji="1"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涵蓋新興議題，如網路及數位經濟、國營企業、確保貿易協定有利於中小企業等</a:t>
            </a:r>
            <a:endParaRPr kumimoji="1"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WTO</a:t>
            </a:r>
            <a:r>
              <a:rPr kumimoji="1"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多邊貿易體系的關係</a:t>
            </a:r>
            <a:endParaRPr kumimoji="1"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91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短期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內對非成員國產生歧視性待遇，導致各國加速投入區域整合，而使</a:t>
            </a:r>
            <a:r>
              <a: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WTO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失去動能</a:t>
            </a: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91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鏈</a:t>
            </a: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投資全球化趨勢</a:t>
            </a:r>
            <a:r>
              <a:rPr lang="zh-TW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在長期上對重塑</a:t>
            </a:r>
            <a:r>
              <a: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WTO</a:t>
            </a:r>
            <a:r>
              <a:rPr lang="zh-TW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之價值有正面效益。</a:t>
            </a:r>
            <a:endParaRPr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協定文本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草案已於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日公布，旨在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促進經濟成長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，創造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就業機會，提升生產力與競爭力，促進透明度、良好治理及提升勞工及環境保護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經濟部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已根據「跨太平洋夥伴協定推案策略總體行動計畫」，邀集農、工與服務業等主管機關完成文本的初步翻譯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文本草案顯示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各國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大多數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工業產品的關稅減讓將立即實施，少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部分關稅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長期限內消除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農產品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方面，部分國家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如日本、越南等國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仍有部分產品將維持現行</a:t>
            </a:r>
            <a:r>
              <a:rPr lang="zh-TW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關稅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而言，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成員國將於協定生效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後即刻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廢除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87.36%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產品項目之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關稅，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最終之關稅自由化比率約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99.27%(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降稅期程最長為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fld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49261" y="879103"/>
            <a:ext cx="20028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整體說明</a:t>
            </a:r>
            <a:endParaRPr lang="zh-TW" altLang="en-US" sz="24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52708" y="3861048"/>
            <a:ext cx="5144479" cy="2915685"/>
            <a:chOff x="827050" y="2047754"/>
            <a:chExt cx="5552791" cy="3272686"/>
          </a:xfrm>
        </p:grpSpPr>
        <p:sp>
          <p:nvSpPr>
            <p:cNvPr id="9" name="圓角矩形 8"/>
            <p:cNvSpPr/>
            <p:nvPr/>
          </p:nvSpPr>
          <p:spPr>
            <a:xfrm>
              <a:off x="827050" y="2047754"/>
              <a:ext cx="5487532" cy="8295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專業複雜的</a:t>
              </a:r>
              <a:r>
                <a:rPr lang="en-US" altLang="zh-TW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內容</a:t>
              </a:r>
              <a:endPara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涉及</a:t>
              </a:r>
              <a:r>
                <a:rPr lang="zh-TW" altLang="en-US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與貿易相關之各類專業</a:t>
              </a:r>
              <a:r>
                <a:rPr lang="zh-TW" altLang="en-US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領域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880101" y="2964581"/>
              <a:ext cx="2369316" cy="23558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條文</a:t>
              </a:r>
              <a:endPara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297926" y="3495068"/>
              <a:ext cx="1533665" cy="77986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章</a:t>
              </a:r>
              <a:r>
                <a: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442</a:t>
              </a:r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條，</a:t>
              </a:r>
              <a:r>
                <a: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122</a:t>
              </a:r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份附件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4010525" y="2964581"/>
              <a:ext cx="2369316" cy="23558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貨品貿易</a:t>
              </a:r>
              <a:endPara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關稅減讓表</a:t>
              </a:r>
              <a:endPara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十字形 12"/>
            <p:cNvSpPr/>
            <p:nvPr/>
          </p:nvSpPr>
          <p:spPr>
            <a:xfrm>
              <a:off x="3301883" y="3738721"/>
              <a:ext cx="672365" cy="749175"/>
            </a:xfrm>
            <a:prstGeom prst="plus">
              <a:avLst>
                <a:gd name="adj" fmla="val 406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4477219" y="4045911"/>
              <a:ext cx="1533665" cy="77986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12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國</a:t>
              </a:r>
              <a:endPara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40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份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297925" y="4388732"/>
              <a:ext cx="1533665" cy="77986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份不符合措施暨</a:t>
              </a:r>
              <a:r>
                <a: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49</a:t>
              </a:r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份附件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標題 1"/>
          <p:cNvSpPr txBox="1">
            <a:spLocks/>
          </p:cNvSpPr>
          <p:nvPr/>
        </p:nvSpPr>
        <p:spPr bwMode="auto">
          <a:xfrm>
            <a:off x="-36512" y="771049"/>
            <a:ext cx="3816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algn="l"/>
            <a:r>
              <a:rPr kumimoji="1" lang="en-US" altLang="zh-TW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1" lang="en-US" altLang="zh-TW" sz="3200" b="1" kern="1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文本說明</a:t>
            </a:r>
            <a:endParaRPr kumimoji="1" lang="en-US" altLang="zh-TW" sz="3200" b="1" kern="1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778694"/>
            <a:ext cx="7941568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)TPP</a:t>
            </a:r>
            <a:r>
              <a:rPr kumimoji="1"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之進展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18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983230403"/>
              </p:ext>
            </p:extLst>
          </p:nvPr>
        </p:nvGraphicFramePr>
        <p:xfrm>
          <a:off x="683568" y="1484784"/>
          <a:ext cx="813690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84260"/>
              </p:ext>
            </p:extLst>
          </p:nvPr>
        </p:nvGraphicFramePr>
        <p:xfrm>
          <a:off x="693912" y="2276872"/>
          <a:ext cx="7992888" cy="40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矩形 11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平行四邊形 11"/>
          <p:cNvSpPr/>
          <p:nvPr/>
        </p:nvSpPr>
        <p:spPr>
          <a:xfrm>
            <a:off x="395288" y="764629"/>
            <a:ext cx="6840537" cy="719138"/>
          </a:xfrm>
          <a:prstGeom prst="parallelogram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800" kern="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750" y="764629"/>
            <a:ext cx="6553200" cy="719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800" b="1" dirty="0" smtClean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</a:p>
        </p:txBody>
      </p:sp>
      <p:sp>
        <p:nvSpPr>
          <p:cNvPr id="14" name="平行四邊形 13"/>
          <p:cNvSpPr/>
          <p:nvPr/>
        </p:nvSpPr>
        <p:spPr>
          <a:xfrm>
            <a:off x="395288" y="1510754"/>
            <a:ext cx="6840537" cy="4603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平行四邊形 14"/>
          <p:cNvSpPr/>
          <p:nvPr/>
        </p:nvSpPr>
        <p:spPr>
          <a:xfrm>
            <a:off x="7092950" y="1196429"/>
            <a:ext cx="1800225" cy="36036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7664" y="1772816"/>
            <a:ext cx="58914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marL="342900" indent="-342900">
              <a:spcBef>
                <a:spcPts val="6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壹、臺灣經濟表現及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貳、臺灣的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挑戰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參、臺灣的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肆、產業升級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、區域整合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spcBef>
                <a:spcPts val="600"/>
              </a:spcBef>
              <a:buFont typeface="+mj-ea"/>
              <a:buAutoNum type="ea1ChtPeriod"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全球主要區域經濟整合</a:t>
            </a:r>
          </a:p>
          <a:p>
            <a:pPr marL="800100" lvl="1" indent="-342900">
              <a:spcBef>
                <a:spcPts val="600"/>
              </a:spcBef>
              <a:buFont typeface="+mj-ea"/>
              <a:buAutoNum type="ea1ChtPeriod"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我國參與區域經濟整合的策略</a:t>
            </a:r>
          </a:p>
          <a:p>
            <a:pPr marL="800100" lvl="1" indent="-342900">
              <a:spcBef>
                <a:spcPts val="600"/>
              </a:spcBef>
              <a:buFont typeface="+mj-ea"/>
              <a:buAutoNum type="ea1ChtPeriod"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我國爭取參與「跨太平洋夥伴協定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(TPP)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」第二輪談判之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策略規劃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陸、結語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95486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1"/>
          <p:cNvSpPr txBox="1">
            <a:spLocks/>
          </p:cNvSpPr>
          <p:nvPr/>
        </p:nvSpPr>
        <p:spPr>
          <a:xfrm>
            <a:off x="457199" y="116632"/>
            <a:ext cx="8423275" cy="6263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7198" y="817548"/>
            <a:ext cx="823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對我國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的重要性及意義 </a:t>
            </a:r>
            <a:r>
              <a:rPr lang="en-US" altLang="zh-TW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endParaRPr lang="en-US" altLang="zh-TW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投影片編號版面配置區 3"/>
          <p:cNvSpPr txBox="1">
            <a:spLocks noGrp="1"/>
          </p:cNvSpPr>
          <p:nvPr/>
        </p:nvSpPr>
        <p:spPr bwMode="auto">
          <a:xfrm>
            <a:off x="7215708" y="629079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8CF8366E-F35C-4631-84CE-981A44AED2B6}" type="slidenum">
              <a:rPr kumimoji="0" lang="en-US" altLang="zh-TW" sz="1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 algn="r" eaLnBrk="1" hangingPunct="1"/>
              <a:t>19</a:t>
            </a:fld>
            <a:endParaRPr kumimoji="0"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Rectangle 1044"/>
          <p:cNvSpPr>
            <a:spLocks noChangeArrowheads="1"/>
          </p:cNvSpPr>
          <p:nvPr/>
        </p:nvSpPr>
        <p:spPr bwMode="auto">
          <a:xfrm>
            <a:off x="194443" y="4109739"/>
            <a:ext cx="815975" cy="382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0"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kumimoji="0" lang="ja-JP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" name="文字方塊 12"/>
          <p:cNvSpPr txBox="1">
            <a:spLocks noChangeArrowheads="1"/>
          </p:cNvSpPr>
          <p:nvPr/>
        </p:nvSpPr>
        <p:spPr bwMode="auto">
          <a:xfrm>
            <a:off x="1763688" y="3975447"/>
            <a:ext cx="192032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22.97%,</a:t>
            </a:r>
            <a:r>
              <a:rPr lang="zh-TW" altLang="en-US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14)</a:t>
            </a:r>
            <a:endParaRPr lang="zh-TW" altLang="en-US" sz="2400" b="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5" name="Picture 2" descr="http://www.hairbyphonatip.com/wp-content/uploads/2013/10/Singapore-Flag-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621" y="2388901"/>
            <a:ext cx="936104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文字方塊 12"/>
          <p:cNvSpPr txBox="1">
            <a:spLocks noChangeArrowheads="1"/>
          </p:cNvSpPr>
          <p:nvPr/>
        </p:nvSpPr>
        <p:spPr bwMode="auto">
          <a:xfrm>
            <a:off x="5990406" y="3100089"/>
            <a:ext cx="19446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b="1">
                <a:solidFill>
                  <a:schemeClr val="tx1"/>
                </a:solidFill>
                <a:latin typeface="Arial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76.18%,</a:t>
            </a:r>
            <a:r>
              <a:rPr lang="zh-TW" altLang="en-US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21)</a:t>
            </a:r>
            <a:endParaRPr lang="zh-TW" altLang="en-US" sz="240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194443" y="2020589"/>
            <a:ext cx="8482013" cy="4576763"/>
            <a:chOff x="-63" y="1159"/>
            <a:chExt cx="5360" cy="2880"/>
          </a:xfrm>
        </p:grpSpPr>
        <p:pic>
          <p:nvPicPr>
            <p:cNvPr id="68" name="irc_mi" descr="http://api.ning.com/files/AeG234t5IAEMKIPVT7ILIJrZ5rI6wM1OOJW7-8EPPMsrZF2s21NhrsanfbehOGcms2WVk1VNxGEIQ4hgrbDq3NvcBiFmLXy7/flag_roc.pn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551" y="2594"/>
              <a:ext cx="683" cy="6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69" name="irc_mi" descr="http://i1022.photobucket.com/albums/af341/ajeng_hp/korea_flag.jp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967" y="1864"/>
              <a:ext cx="732" cy="6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cxnSp>
          <p:nvCxnSpPr>
            <p:cNvPr id="70" name="直線接點 69"/>
            <p:cNvCxnSpPr/>
            <p:nvPr/>
          </p:nvCxnSpPr>
          <p:spPr>
            <a:xfrm>
              <a:off x="278" y="1522"/>
              <a:ext cx="0" cy="2035"/>
            </a:xfrm>
            <a:prstGeom prst="line">
              <a:avLst/>
            </a:prstGeom>
            <a:ln w="38100" cmpd="sng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78" y="3561"/>
              <a:ext cx="4323" cy="0"/>
            </a:xfrm>
            <a:prstGeom prst="line">
              <a:avLst/>
            </a:prstGeom>
            <a:ln w="34925" cmpd="sng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1044"/>
            <p:cNvSpPr>
              <a:spLocks noChangeArrowheads="1"/>
            </p:cNvSpPr>
            <p:nvPr/>
          </p:nvSpPr>
          <p:spPr bwMode="auto">
            <a:xfrm>
              <a:off x="58" y="1159"/>
              <a:ext cx="1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簽署數</a:t>
              </a:r>
              <a:r>
                <a:rPr kumimoji="0" lang="en-US" altLang="zh-TW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(</a:t>
              </a:r>
              <a:r>
                <a:rPr kumimoji="0"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個</a:t>
              </a:r>
              <a:r>
                <a:rPr kumimoji="0" lang="en-US" altLang="zh-TW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)</a:t>
              </a:r>
              <a:endParaRPr kumimoji="0" lang="ja-JP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sp>
          <p:nvSpPr>
            <p:cNvPr id="73" name="Rectangle 1044"/>
            <p:cNvSpPr>
              <a:spLocks noChangeArrowheads="1"/>
            </p:cNvSpPr>
            <p:nvPr/>
          </p:nvSpPr>
          <p:spPr bwMode="auto">
            <a:xfrm>
              <a:off x="3918" y="3787"/>
              <a:ext cx="1379" cy="2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zh-TW" dirty="0">
                  <a:solidFill>
                    <a:schemeClr val="tx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FTA</a:t>
              </a:r>
              <a:r>
                <a:rPr kumimoji="0" lang="zh-TW" altLang="en-US" dirty="0">
                  <a:solidFill>
                    <a:schemeClr val="tx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覆蓋率</a:t>
              </a:r>
              <a:r>
                <a:rPr kumimoji="0" lang="en-US" altLang="zh-TW" dirty="0">
                  <a:solidFill>
                    <a:schemeClr val="tx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(%)</a:t>
              </a:r>
              <a:endParaRPr kumimoji="0" lang="ja-JP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4" name="Rectangle 1044"/>
            <p:cNvSpPr>
              <a:spLocks noChangeArrowheads="1"/>
            </p:cNvSpPr>
            <p:nvPr/>
          </p:nvSpPr>
          <p:spPr bwMode="auto">
            <a:xfrm>
              <a:off x="-63" y="1386"/>
              <a:ext cx="514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ja-JP" sz="18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5" name="Rectangle 1044"/>
            <p:cNvSpPr>
              <a:spLocks noChangeArrowheads="1"/>
            </p:cNvSpPr>
            <p:nvPr/>
          </p:nvSpPr>
          <p:spPr bwMode="auto">
            <a:xfrm>
              <a:off x="188" y="2894"/>
              <a:ext cx="424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6" name="Rectangle 1044"/>
            <p:cNvSpPr>
              <a:spLocks noChangeArrowheads="1"/>
            </p:cNvSpPr>
            <p:nvPr/>
          </p:nvSpPr>
          <p:spPr bwMode="auto">
            <a:xfrm>
              <a:off x="4510" y="3515"/>
              <a:ext cx="515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ja-JP" sz="18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7" name="Rectangle 1044"/>
            <p:cNvSpPr>
              <a:spLocks noChangeArrowheads="1"/>
            </p:cNvSpPr>
            <p:nvPr/>
          </p:nvSpPr>
          <p:spPr bwMode="auto">
            <a:xfrm>
              <a:off x="2430" y="3531"/>
              <a:ext cx="423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ja-JP" sz="18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50</a:t>
              </a: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8" name="Rectangle 1044"/>
            <p:cNvSpPr>
              <a:spLocks noChangeArrowheads="1"/>
            </p:cNvSpPr>
            <p:nvPr/>
          </p:nvSpPr>
          <p:spPr bwMode="auto">
            <a:xfrm>
              <a:off x="3340" y="3531"/>
              <a:ext cx="424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ja-JP" sz="18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70</a:t>
              </a: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Rectangle 1044"/>
            <p:cNvSpPr>
              <a:spLocks noChangeArrowheads="1"/>
            </p:cNvSpPr>
            <p:nvPr/>
          </p:nvSpPr>
          <p:spPr bwMode="auto">
            <a:xfrm>
              <a:off x="874" y="3542"/>
              <a:ext cx="424" cy="2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kumimoji="0" lang="en-US" altLang="ja-JP" sz="18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endParaRPr kumimoji="0" lang="ja-JP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文字方塊 12"/>
            <p:cNvSpPr txBox="1">
              <a:spLocks noChangeArrowheads="1"/>
            </p:cNvSpPr>
            <p:nvPr/>
          </p:nvSpPr>
          <p:spPr bwMode="auto">
            <a:xfrm>
              <a:off x="2749" y="2390"/>
              <a:ext cx="1184" cy="2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TW" sz="2400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(69.82%,</a:t>
              </a:r>
              <a:r>
                <a:rPr lang="zh-TW" altLang="en-US" sz="2400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14)</a:t>
              </a:r>
              <a:endParaRPr lang="zh-TW" altLang="en-US" sz="2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文字方塊 12"/>
            <p:cNvSpPr txBox="1">
              <a:spLocks noChangeArrowheads="1"/>
            </p:cNvSpPr>
            <p:nvPr/>
          </p:nvSpPr>
          <p:spPr bwMode="auto">
            <a:xfrm>
              <a:off x="490" y="3146"/>
              <a:ext cx="1151" cy="2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600" b="1">
                  <a:solidFill>
                    <a:schemeClr val="tx1"/>
                  </a:solidFill>
                  <a:latin typeface="Arial" charset="0"/>
                  <a:ea typeface="微軟正黑體" pitchFamily="34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TW" sz="2400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(9.93%, 7)</a:t>
              </a:r>
              <a:endParaRPr lang="zh-TW" altLang="en-US" sz="2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84" name="圖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78" y="3175463"/>
            <a:ext cx="855903" cy="855903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457199" y="1395077"/>
            <a:ext cx="506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亞洲主要國家已簽署生效的</a:t>
            </a:r>
            <a:r>
              <a:rPr lang="en-US" altLang="zh-TW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FTA</a:t>
            </a:r>
            <a:r>
              <a:rPr lang="zh-TW" altLang="en-US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占貿易額比 </a:t>
            </a:r>
          </a:p>
        </p:txBody>
      </p:sp>
      <p:sp>
        <p:nvSpPr>
          <p:cNvPr id="29" name="矩形 28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0D154-32D1-4D82-B640-F6BB0FAA8B66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20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386" y="1412776"/>
            <a:ext cx="8220897" cy="4464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與亞太供應鏈高度整合，為重要中間材及零組件供應國。若我國無法加入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我國廠商未來將面臨關稅歧視、非關稅貿易及投資</a:t>
            </a:r>
            <a:r>
              <a:rPr lang="zh-TW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障礙。</a:t>
            </a:r>
            <a:endParaRPr lang="zh-TW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我國是高度仰賴出口貿易的海島型經濟體，倘我國能加入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，等於同時與數個重要貿易夥伴簽署經濟夥伴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協定，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除可避免被排除在亞太區經濟整合趨勢外，亦可確保我國廠商在國際上公平競爭之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機會。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若不加入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出口受排擠，導致產值下降，並造成產業萎縮；另我國未能參與經濟整合造成的投資排擠效果，導致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FDI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減少，技術無法提升等不利影響。</a:t>
            </a:r>
          </a:p>
          <a:p>
            <a:pPr marL="342900" lvl="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相關的跨國產業供應鏈可能被其他區域內的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成員國所取代，屆時恐將嚴重打擊我國在國際供應鏈的競爭地位。</a:t>
            </a:r>
          </a:p>
        </p:txBody>
      </p:sp>
      <p:sp>
        <p:nvSpPr>
          <p:cNvPr id="6" name="矩形 5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198" y="951111"/>
            <a:ext cx="823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)TPP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對我國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的重要性及意義 </a:t>
            </a:r>
            <a:r>
              <a:rPr lang="en-US" altLang="zh-TW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/2</a:t>
            </a:r>
            <a:endParaRPr lang="en-US" altLang="zh-TW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137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640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五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我國加入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TPP</a:t>
            </a:r>
            <a:r>
              <a:rPr kumimoji="1"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之策略規劃</a:t>
            </a:r>
            <a: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1" lang="en-US" altLang="zh-TW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1" lang="en-US" altLang="zh-TW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</a:t>
            </a:r>
            <a:r>
              <a:rPr kumimoji="1" lang="en-US" altLang="zh-TW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TPP</a:t>
            </a:r>
            <a:r>
              <a:rPr kumimoji="1" lang="zh-TW" altLang="en-US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推案策略總行動計畫」執行情形</a:t>
            </a:r>
            <a:r>
              <a:rPr kumimoji="1" lang="en-US" altLang="zh-TW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1" lang="zh-TW" altLang="en-US" sz="24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968F-1AFD-4FDC-B7D4-2C9F2784455B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34743"/>
              </p:ext>
            </p:extLst>
          </p:nvPr>
        </p:nvGraphicFramePr>
        <p:xfrm>
          <a:off x="467544" y="170080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22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716"/>
              </p:ext>
            </p:extLst>
          </p:nvPr>
        </p:nvGraphicFramePr>
        <p:xfrm>
          <a:off x="683568" y="1628800"/>
          <a:ext cx="801486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467544" y="90872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eaLnBrk="0" hangingPunct="0">
              <a:defRPr sz="2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更新影響評估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7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23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1340768"/>
            <a:ext cx="7776864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透過既有之「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TPP/RCEP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專案小組」會議機制辦理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幕僚單位基於貿易法授權，仍為經濟部；涉及國內相關法規鬆綁之跨部會協商得請國發會協調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月至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，逐月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擇定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有落差之</a:t>
            </a:r>
            <a:r>
              <a:rPr lang="zh-TW" altLang="zh-TW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議題</a:t>
            </a:r>
            <a:r>
              <a:rPr lang="zh-TW" altLang="en-US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，以小型</a:t>
            </a:r>
            <a:r>
              <a:rPr lang="zh-TW" altLang="zh-TW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會議召開</a:t>
            </a:r>
            <a:r>
              <a:rPr lang="zh-TW" altLang="en-US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頻率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得視執行進度調整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67544" y="836712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zh-TW"/>
            </a:defPPr>
            <a:lvl1pPr eaLnBrk="0" hangingPunct="0">
              <a:defRPr sz="2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體制調和與因應</a:t>
            </a:r>
          </a:p>
        </p:txBody>
      </p:sp>
      <p:graphicFrame>
        <p:nvGraphicFramePr>
          <p:cNvPr id="9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37348"/>
              </p:ext>
            </p:extLst>
          </p:nvPr>
        </p:nvGraphicFramePr>
        <p:xfrm>
          <a:off x="1043608" y="2787318"/>
          <a:ext cx="7580235" cy="344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6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24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前述第一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波已屬於國內法規與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1800" b="1" u="sng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文本規範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落差的項目，包括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en-US" altLang="zh-TW" sz="18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化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粧品衛生管理條例修正草案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如要求化妝品標上市許可、定期評估作為上市要求等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郵政法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如用價格或重量界定函件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保險法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如透過電子傳輸之跨境保險中介服務業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電子通訊傳播法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如新立法防制垃圾郵件濫發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植物品種及種苗法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如將國際公約所含括之植物納入品種保護範圍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專利法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如專利審查的必要條件、延長行政審查不合理期間的補償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農藥管理法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如延長試驗資料的保護期間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藥事法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如延長試驗資料的保護期間、專利連結制度的強化與建立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著作權法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如延長著作權保護期間至著作權人身後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商標法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如訂定侵害商標的刑事罰則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漁業法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如預防過漁及漁撈捕撈能力過剩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行政程序法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如公開各界對法規命令所陳述的意見之期間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18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zh-TW" altLang="zh-TW" sz="1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市場</a:t>
            </a:r>
            <a:r>
              <a:rPr lang="zh-TW" altLang="en-US" sz="1800" b="1" u="sng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en-US" altLang="zh-TW" sz="1800" b="1" u="sng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u="sng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開放</a:t>
            </a:r>
            <a:r>
              <a:rPr lang="en-US" altLang="zh-TW" sz="1800" b="1" u="sng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部分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，將於正式進入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諮商時處理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836712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zh-TW"/>
            </a:defPPr>
            <a:lvl1pPr eaLnBrk="0" hangingPunct="0">
              <a:defRPr sz="2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體制調和與因應</a:t>
            </a:r>
          </a:p>
        </p:txBody>
      </p:sp>
    </p:spTree>
    <p:extLst>
      <p:ext uri="{BB962C8B-B14F-4D97-AF65-F5344CB8AC3E}">
        <p14:creationId xmlns:p14="http://schemas.microsoft.com/office/powerpoint/2010/main" val="234100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67544" y="90872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zh-TW"/>
            </a:defPPr>
            <a:lvl1pPr marL="457200" indent="-457200" eaLnBrk="0" hangingPunct="0">
              <a:buFont typeface="+mj-lt"/>
              <a:buAutoNum type="arabicPeriod" startAt="2"/>
              <a:defRPr sz="2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國內溝通及意見徵詢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19659" y="1502115"/>
            <a:ext cx="8229600" cy="1179232"/>
            <a:chOff x="0" y="0"/>
            <a:chExt cx="8229600" cy="1179232"/>
          </a:xfrm>
        </p:grpSpPr>
        <p:sp>
          <p:nvSpPr>
            <p:cNvPr id="13" name="圓角矩形 12"/>
            <p:cNvSpPr/>
            <p:nvPr/>
          </p:nvSpPr>
          <p:spPr>
            <a:xfrm>
              <a:off x="0" y="0"/>
              <a:ext cx="8229600" cy="11792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57565" y="57565"/>
              <a:ext cx="8114470" cy="1064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架設專網落實透明化工作</a:t>
              </a:r>
              <a:endParaRPr lang="en-US" altLang="zh-TW" sz="2000" b="1" u="sng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為因應各界對相關資訊之查詢需求，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經濟部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貿易局已於本年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月間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重新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建置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專網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(http://www.tpptrade.tw)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，並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持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續於該專網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更新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相關資訊。</a:t>
              </a:r>
              <a:endParaRPr lang="zh-TW" sz="15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19658" y="4095212"/>
            <a:ext cx="8229600" cy="1422019"/>
            <a:chOff x="0" y="2381558"/>
            <a:chExt cx="8229600" cy="1179232"/>
          </a:xfrm>
        </p:grpSpPr>
        <p:sp>
          <p:nvSpPr>
            <p:cNvPr id="16" name="圓角矩形 15"/>
            <p:cNvSpPr/>
            <p:nvPr/>
          </p:nvSpPr>
          <p:spPr>
            <a:xfrm>
              <a:off x="0" y="2381558"/>
              <a:ext cx="8229600" cy="11792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/>
            <p:cNvSpPr/>
            <p:nvPr/>
          </p:nvSpPr>
          <p:spPr>
            <a:xfrm>
              <a:off x="57565" y="2439123"/>
              <a:ext cx="8114470" cy="1064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持續強化與產、官、學各界溝通</a:t>
              </a:r>
              <a:endParaRPr lang="en-US" altLang="zh-TW" sz="2000" b="1" u="sng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本年經濟部已辦理</a:t>
              </a:r>
              <a:r>
                <a:rPr lang="zh-TW" alt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超過</a:t>
              </a:r>
              <a:r>
                <a:rPr 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en-US" alt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0</a:t>
              </a: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場</a:t>
              </a:r>
              <a:r>
                <a:rPr lang="zh-TW" alt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對</a:t>
              </a: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產官學界之溝通活動</a:t>
              </a:r>
              <a:r>
                <a:rPr lang="zh-TW" alt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，其中</a:t>
              </a:r>
              <a:r>
                <a:rPr lang="zh-TW" altLang="en-US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貿易局主動運用產業公協會之理監事大會或年會進行超過</a:t>
              </a:r>
              <a:r>
                <a:rPr lang="en-US" altLang="zh-TW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41</a:t>
              </a:r>
              <a:r>
                <a:rPr lang="zh-TW" altLang="en-US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場之溝通</a:t>
              </a: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，並積極配合勞動部對工會</a:t>
              </a:r>
              <a:r>
                <a:rPr lang="zh-TW" alt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進行</a:t>
              </a:r>
              <a:r>
                <a:rPr 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en-US" alt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場說明，主動深入瞭解產業界對我國加入</a:t>
              </a:r>
              <a:r>
                <a:rPr 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之意見。</a:t>
              </a:r>
              <a:r>
                <a:rPr lang="zh-TW" altLang="en-US" sz="14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貿易局所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前往之</a:t>
              </a:r>
              <a:r>
                <a:rPr lang="zh-TW" altLang="en-US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公協會均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敦請政府儘速推動我</a:t>
              </a:r>
              <a:r>
                <a:rPr lang="zh-TW" altLang="en-US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加入</a:t>
              </a:r>
              <a:r>
                <a:rPr lang="en-US" altLang="zh-TW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altLang="en-US" sz="14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，部分公協會同時建議應有妥善配套措施及加強邊境管理、加強對中小企業之協助、爭取有利我方的開放期程</a:t>
              </a:r>
              <a:r>
                <a:rPr lang="zh-TW" altLang="en-US" sz="14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等。</a:t>
              </a:r>
              <a:endParaRPr lang="zh-TW" sz="14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19658" y="2708920"/>
            <a:ext cx="8229601" cy="1385279"/>
            <a:chOff x="0" y="2517786"/>
            <a:chExt cx="8388424" cy="1385279"/>
          </a:xfrm>
        </p:grpSpPr>
        <p:sp>
          <p:nvSpPr>
            <p:cNvPr id="19" name="圓角矩形 18"/>
            <p:cNvSpPr/>
            <p:nvPr/>
          </p:nvSpPr>
          <p:spPr>
            <a:xfrm>
              <a:off x="0" y="2517786"/>
              <a:ext cx="8388424" cy="13852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4"/>
            <p:cNvSpPr/>
            <p:nvPr/>
          </p:nvSpPr>
          <p:spPr>
            <a:xfrm>
              <a:off x="157810" y="2585410"/>
              <a:ext cx="8162990" cy="12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籌設</a:t>
              </a:r>
              <a:r>
                <a:rPr lang="zh-TW" altLang="en-US" sz="2000" b="1" u="sng" kern="1200" dirty="0" smtClean="0">
                  <a:latin typeface="標楷體"/>
                  <a:ea typeface="標楷體"/>
                </a:rPr>
                <a:t>「</a:t>
              </a:r>
              <a:r>
                <a:rPr lang="en-US" altLang="zh-TW" sz="2000" b="1" u="sng" kern="1200" dirty="0" smtClean="0">
                  <a:latin typeface="標楷體"/>
                  <a:ea typeface="標楷體"/>
                </a:rPr>
                <a:t>TPP</a:t>
              </a:r>
              <a:r>
                <a:rPr lang="zh-TW" altLang="en-US" sz="2000" b="1" u="sng" kern="1200" dirty="0" smtClean="0">
                  <a:latin typeface="標楷體"/>
                  <a:ea typeface="標楷體"/>
                </a:rPr>
                <a:t>溝通辦公室」凝聚共識</a:t>
              </a:r>
              <a:endParaRPr lang="en-US" altLang="zh-TW" sz="2000" b="1" u="sng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為凝聚全民對加入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及參與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及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洽簽相關經貿協定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議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之共識，促進國內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各界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溝通之透明化，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經濟部將設置</a:t>
              </a:r>
              <a:r>
                <a:rPr lang="en-US" alt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「TPP</a:t>
              </a:r>
              <a:r>
                <a:rPr lang="zh-TW" alt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溝通辦公室」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專責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對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全民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溝通工作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1500" b="0" kern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專注國內各地方政府，民間，校園等特別是新興世代對此議題之瞭解及支持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r>
                <a:rPr lang="zh-TW" alt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委辦案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於</a:t>
              </a:r>
              <a:r>
                <a:rPr 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12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底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截止</a:t>
              </a:r>
              <a:r>
                <a:rPr lang="zh-TW" altLang="en-US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完成公告</a:t>
              </a:r>
              <a:r>
                <a:rPr lang="zh-TW" sz="1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後，進行評選事宜。</a:t>
              </a:r>
              <a:endParaRPr lang="zh-TW" sz="15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19658" y="5543193"/>
            <a:ext cx="8229601" cy="978741"/>
            <a:chOff x="0" y="4538490"/>
            <a:chExt cx="8388424" cy="978741"/>
          </a:xfrm>
        </p:grpSpPr>
        <p:sp>
          <p:nvSpPr>
            <p:cNvPr id="22" name="圓角矩形 21"/>
            <p:cNvSpPr/>
            <p:nvPr/>
          </p:nvSpPr>
          <p:spPr>
            <a:xfrm>
              <a:off x="0" y="4538490"/>
              <a:ext cx="8388424" cy="9787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4"/>
            <p:cNvSpPr/>
            <p:nvPr/>
          </p:nvSpPr>
          <p:spPr>
            <a:xfrm>
              <a:off x="47778" y="4586268"/>
              <a:ext cx="8292868" cy="883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從政府內部增進認知</a:t>
              </a:r>
              <a:endParaRPr lang="en-US" altLang="zh-TW" sz="2000" b="1" u="sng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經濟部並與行政院人事行政總處已訂於明</a:t>
              </a:r>
              <a:r>
                <a:rPr lang="en-US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(105)</a:t>
              </a:r>
              <a:r>
                <a:rPr lang="zh-TW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月前辦理「</a:t>
              </a:r>
              <a:r>
                <a:rPr lang="en-US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內涵課程」訓練專班，以增進我國各級政府相關公務人員對</a:t>
              </a:r>
              <a:r>
                <a:rPr lang="en-US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5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協定條文內容之瞭解。</a:t>
              </a:r>
              <a:endParaRPr lang="zh-TW" sz="15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0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26</a:t>
            </a:fld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90872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zh-TW"/>
            </a:defPPr>
            <a:lvl1pPr marL="457200" indent="-457200" eaLnBrk="0" hangingPunct="0">
              <a:buFont typeface="+mj-lt"/>
              <a:buAutoNum type="arabicPeriod" startAt="3"/>
              <a:defRPr sz="2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爭取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各成員國支持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731283" y="3256823"/>
            <a:ext cx="8173331" cy="1396313"/>
            <a:chOff x="-1486509" y="2299460"/>
            <a:chExt cx="8392094" cy="936103"/>
          </a:xfrm>
        </p:grpSpPr>
        <p:sp>
          <p:nvSpPr>
            <p:cNvPr id="18" name="圓角矩形 17"/>
            <p:cNvSpPr/>
            <p:nvPr/>
          </p:nvSpPr>
          <p:spPr>
            <a:xfrm>
              <a:off x="-1486509" y="2299460"/>
              <a:ext cx="8392094" cy="9361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/>
            <p:nvPr/>
          </p:nvSpPr>
          <p:spPr>
            <a:xfrm>
              <a:off x="-1424824" y="2366614"/>
              <a:ext cx="8254247" cy="792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6350" rIns="9525" bIns="6350" numCol="1" spcCol="1270" anchor="ctr" anchorCtr="0">
              <a:noAutofit/>
            </a:bodyPr>
            <a:lstStyle/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8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持續強化與美國經貿合作：</a:t>
              </a:r>
              <a:endParaRPr lang="en-US" altLang="zh-TW" sz="1800" b="1" u="sng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由於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美國於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談判中扮演關鍵角色，臺美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TIFA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會議在中斷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年多後於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102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日在臺召開第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屆會議，並於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103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月舉辦第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8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屆會議，今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(104)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年業於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月初召開第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屆會議，藉此加強與美國官方之聯繫互動及合作，為我國加入</a:t>
              </a:r>
              <a:r>
                <a:rPr 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奠定基礎。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71144" y="4369985"/>
            <a:ext cx="8133470" cy="1507287"/>
            <a:chOff x="14093" y="1151927"/>
            <a:chExt cx="3022938" cy="768034"/>
          </a:xfrm>
        </p:grpSpPr>
        <p:sp>
          <p:nvSpPr>
            <p:cNvPr id="21" name="圓角矩形 20"/>
            <p:cNvSpPr/>
            <p:nvPr/>
          </p:nvSpPr>
          <p:spPr>
            <a:xfrm>
              <a:off x="14093" y="1320533"/>
              <a:ext cx="3022938" cy="599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/>
            <p:cNvSpPr/>
            <p:nvPr/>
          </p:nvSpPr>
          <p:spPr>
            <a:xfrm>
              <a:off x="21655" y="1151927"/>
              <a:ext cx="2987824" cy="597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TW" sz="1800" b="1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R="0" lvl="0" indent="0" defTabSz="22225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TW" sz="1800" b="1" u="sng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R="0" lvl="0" indent="0" defTabSz="22225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800" b="1" u="sng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APEC</a:t>
              </a:r>
              <a:r>
                <a:rPr lang="zh-TW" altLang="en-US" sz="18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場域</a:t>
              </a:r>
              <a:r>
                <a:rPr lang="en-US" altLang="zh-TW" sz="18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經濟部鄧部長已於本年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月之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APEC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場域，與</a:t>
              </a:r>
              <a:r>
                <a:rPr lang="zh-TW" alt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部分</a:t>
              </a:r>
              <a:r>
                <a:rPr lang="en-US" alt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alt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成員國貿易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部長雙邊會談，強力表達我加入之意願</a:t>
              </a:r>
              <a:endParaRPr lang="zh-TW" sz="1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731282" y="1628800"/>
            <a:ext cx="8173331" cy="1528784"/>
            <a:chOff x="0" y="0"/>
            <a:chExt cx="8412547" cy="698307"/>
          </a:xfrm>
        </p:grpSpPr>
        <p:sp>
          <p:nvSpPr>
            <p:cNvPr id="24" name="圓角矩形 23"/>
            <p:cNvSpPr/>
            <p:nvPr/>
          </p:nvSpPr>
          <p:spPr>
            <a:xfrm>
              <a:off x="0" y="0"/>
              <a:ext cx="8412547" cy="698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4"/>
            <p:cNvSpPr/>
            <p:nvPr/>
          </p:nvSpPr>
          <p:spPr>
            <a:xfrm>
              <a:off x="20453" y="20453"/>
              <a:ext cx="8371641" cy="65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8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赴</a:t>
              </a:r>
              <a:r>
                <a:rPr lang="zh-TW" altLang="en-US" sz="18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訪</a:t>
              </a:r>
              <a:r>
                <a:rPr lang="en-US" sz="18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TPP/RCEP</a:t>
              </a:r>
              <a:r>
                <a:rPr lang="zh-TW" sz="1800" b="1" u="sng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國家瞭解其對我參與區域經濟整合之態度：</a:t>
              </a:r>
              <a:endParaRPr lang="en-US" altLang="zh-TW" sz="1800" b="1" u="sng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經濟部自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103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年上半年完成赴訪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及部分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RCEP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成員國探詢對我國加入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TPP/RCEP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之意向，其中美國及日本曾分別表達歡迎臺灣加入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的意願、及我對參與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TPP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案之關心；其他成員國多表示我國為</a:t>
              </a:r>
              <a:r>
                <a:rPr lang="en-US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APEC</a:t>
              </a:r>
              <a:r>
                <a:rPr lang="zh-TW" sz="1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會員，且我國接受高標準之開放承諾，即具加入條件。</a:t>
              </a:r>
              <a:endParaRPr lang="zh-TW" sz="1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4F34E-33B9-4A1E-9AB6-0CD649DF56F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27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zh-TW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TPP</a:t>
            </a:r>
            <a:r>
              <a:rPr kumimoji="1" lang="zh-TW" altLang="en-US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成員國處理各自國內生效程序期間，我國推案工作均應持續</a:t>
            </a:r>
            <a:r>
              <a:rPr kumimoji="1" lang="zh-TW" altLang="en-US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endParaRPr kumimoji="1" lang="en-US" altLang="zh-TW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kumimoji="1" lang="en-US" altLang="zh-TW" sz="11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對內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lvl="3" indent="0" algn="just"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切實處理與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規範之落差，推動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國內經貿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自由化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lvl="3" indent="0" algn="just">
              <a:buNone/>
              <a:tabLst>
                <a:tab pos="809625" algn="l"/>
              </a:tabLst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全面擴大參與，爭取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全民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支持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對外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lvl="3" indent="0" algn="just"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有效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處理與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TPP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成員間之雙邊關切，取得入場券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9625" lvl="3" indent="0" algn="just"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ECFA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貨貿談判，營造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兩岸良好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氛圍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1135" y="188640"/>
            <a:ext cx="31085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伍、區域整合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28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陸、結語</a:t>
            </a:r>
            <a:endParaRPr kumimoji="0" lang="en-US" altLang="zh-TW" sz="3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8"/>
          <p:cNvGrpSpPr>
            <a:grpSpLocks/>
          </p:cNvGrpSpPr>
          <p:nvPr/>
        </p:nvGrpSpPr>
        <p:grpSpPr bwMode="auto">
          <a:xfrm>
            <a:off x="468313" y="1773238"/>
            <a:ext cx="8050212" cy="4176712"/>
            <a:chOff x="467544" y="1772816"/>
            <a:chExt cx="8050803" cy="4176464"/>
          </a:xfrm>
        </p:grpSpPr>
        <p:grpSp>
          <p:nvGrpSpPr>
            <p:cNvPr id="9" name="群組 1"/>
            <p:cNvGrpSpPr>
              <a:grpSpLocks/>
            </p:cNvGrpSpPr>
            <p:nvPr/>
          </p:nvGrpSpPr>
          <p:grpSpPr bwMode="auto">
            <a:xfrm>
              <a:off x="467544" y="1772816"/>
              <a:ext cx="8050803" cy="4176464"/>
              <a:chOff x="553645" y="1708604"/>
              <a:chExt cx="8050803" cy="4176464"/>
            </a:xfrm>
          </p:grpSpPr>
          <p:pic>
            <p:nvPicPr>
              <p:cNvPr id="12" name="图片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645" y="1708604"/>
                <a:ext cx="4056955" cy="3648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图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013" y="1772869"/>
                <a:ext cx="4738435" cy="3176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845" y="2061001"/>
                <a:ext cx="5327258" cy="382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图片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7348">
                <a:off x="1344989" y="2145811"/>
                <a:ext cx="3257529" cy="3528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5675296" y="2181651"/>
                <a:ext cx="863663" cy="4370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 kumimoji="0" sz="2800" b="1" kern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</a:lstStyle>
              <a:p>
                <a:r>
                  <a:rPr lang="en-US" altLang="zh-CN" dirty="0"/>
                  <a:t>02</a:t>
                </a:r>
                <a:endParaRPr lang="zh-CN" altLang="en-US" dirty="0"/>
              </a:p>
            </p:txBody>
          </p:sp>
          <p:sp>
            <p:nvSpPr>
              <p:cNvPr id="17" name="TextBox 23"/>
              <p:cNvSpPr txBox="1"/>
              <p:nvPr/>
            </p:nvSpPr>
            <p:spPr>
              <a:xfrm>
                <a:off x="2573093" y="2351503"/>
                <a:ext cx="865251" cy="4365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28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01</a:t>
                </a:r>
                <a:endParaRPr kumimoji="0" lang="zh-CN" altLang="en-US" sz="2800" b="1" kern="0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0" name="矩形 2"/>
            <p:cNvSpPr>
              <a:spLocks noChangeArrowheads="1"/>
            </p:cNvSpPr>
            <p:nvPr/>
          </p:nvSpPr>
          <p:spPr bwMode="auto">
            <a:xfrm>
              <a:off x="2123728" y="3743260"/>
              <a:ext cx="1512168" cy="188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提升競爭力</a:t>
              </a:r>
              <a:endPara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開拓市場</a:t>
              </a:r>
              <a:endPara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讓臺灣產品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做得好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賣得好 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矩形 11"/>
            <p:cNvSpPr>
              <a:spLocks noChangeArrowheads="1"/>
            </p:cNvSpPr>
            <p:nvPr/>
          </p:nvSpPr>
          <p:spPr bwMode="auto">
            <a:xfrm>
              <a:off x="4932040" y="3743260"/>
              <a:ext cx="1872208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傾聽聲音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產業經營無憂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善盡社會責任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分享及回饋！</a:t>
              </a:r>
              <a:endParaRPr lang="en-US" altLang="zh-TW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</a:t>
            </a:fld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-36512" y="6427113"/>
            <a:ext cx="7528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95250" lvl="1" indent="0" algn="just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zh-TW" altLang="en-US" sz="1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：行政院主計總處及財政部關務署</a:t>
            </a:r>
            <a:endParaRPr lang="zh-TW" altLang="en-US" sz="1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5536" y="1321604"/>
            <a:ext cx="35283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2015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年經濟表現</a:t>
            </a:r>
            <a:endParaRPr lang="zh-TW" altLang="en-US" sz="32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5" name="矩形 15"/>
          <p:cNvSpPr>
            <a:spLocks noChangeArrowheads="1"/>
          </p:cNvSpPr>
          <p:nvPr/>
        </p:nvSpPr>
        <p:spPr bwMode="auto">
          <a:xfrm>
            <a:off x="395536" y="2060848"/>
            <a:ext cx="813690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0850" lvl="1" indent="-3556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外需成長力道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轉疲弱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，臺灣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經濟成長降溫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，主計總處下修我今年經濟成長率至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1.06%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。其中國內需求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1.46%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，國外需求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則減少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-0.4%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全球經濟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表現不如預期，主要貿易國家出進口狀況皆不理想，臺灣亦不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例外，因此今年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1-11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我出口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10.3%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。其中對中國大陸、東協、歐洲衰退各為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-11.9%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-14.1%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-11.6%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對美國衰退相對較少僅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-1.2%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勞動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市場受景氣低緩影響，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月失業率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3.91%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，較上月微升。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50850" algn="l"/>
              </a:tabLst>
            </a:pPr>
            <a:endParaRPr lang="zh-TW" altLang="en-US" sz="1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391047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臺灣經濟表現及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1/4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3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5536" y="1321604"/>
            <a:ext cx="35283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2016</a:t>
            </a:r>
            <a:r>
              <a:rPr lang="zh-TW" altLang="en-US" sz="32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年經濟預測</a:t>
            </a: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373832" y="2060848"/>
            <a:ext cx="813690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0850" lvl="1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展望明年，隨國際景氣升溫，加上政府將採取擴張財政政策，有助推升我經濟成長預計達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2.32%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。其中國內需求貢獻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1.44%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，國外需求貢獻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0.88%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出口可望隨國際景氣好轉而回升成長。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lvl="1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中國大陸經濟走緩及提高供應鏈自主，以及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IMF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警示新興市場過度舉債可能引發金融危機、及恐怖攻擊等地緣政治因素等，仍將干擾我出口前景。</a:t>
            </a:r>
          </a:p>
          <a:p>
            <a:pPr marL="450850" lvl="1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50850" algn="l"/>
              </a:tabLst>
            </a:pP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-36512" y="6427113"/>
            <a:ext cx="7528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95250" lvl="1" indent="0" algn="just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zh-TW" altLang="en-US" sz="1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：行政院主計總處及財政部關務署</a:t>
            </a:r>
            <a:endParaRPr lang="zh-TW" altLang="en-US" sz="1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391047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臺灣經濟表現及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2/4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5536" y="1268760"/>
            <a:ext cx="35283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重要經濟政策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1" y="2420888"/>
            <a:ext cx="8568629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</a:pP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生產力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1916832"/>
            <a:ext cx="4896222" cy="3982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一、提昇</a:t>
            </a: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競爭力</a:t>
            </a:r>
            <a:endParaRPr kumimoji="0" lang="zh-TW" altLang="en-US" sz="24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3850" y="3573016"/>
            <a:ext cx="8568629" cy="1152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架海陸風機、百萬座陽光屋頂、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2030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再生能源裝置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容量</a:t>
            </a:r>
            <a:endParaRPr lang="en-US" altLang="zh-TW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17,250MW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，較目前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4197.1MW)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啟動節電計畫。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850" y="3035179"/>
            <a:ext cx="4896222" cy="411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全力發展再生能源及節約能源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528" y="5373216"/>
            <a:ext cx="8568629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依據本年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月通過的溫室氣體減量法，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2050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年溫室氣體排放量需降為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2005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</a:t>
            </a:r>
            <a:r>
              <a:rPr lang="en-US" altLang="zh-TW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4835379"/>
            <a:ext cx="4896222" cy="411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三、</a:t>
            </a: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溫室氣體減量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391047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臺灣經濟表現及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3/4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536" y="1268760"/>
            <a:ext cx="35283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重要經濟政策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1" y="2420888"/>
            <a:ext cx="8568629" cy="1152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</a:pP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放寬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外籍人士來臺工作限制，吸引更多外國專業人士到臺工作</a:t>
            </a:r>
          </a:p>
          <a:p>
            <a:pPr eaLnBrk="0" hangingPunct="0">
              <a:spcBef>
                <a:spcPts val="0"/>
              </a:spcBef>
              <a:buClr>
                <a:srgbClr val="002060"/>
              </a:buClr>
            </a:pP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放寬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僑外來臺求學畢業生留臺工作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吸引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更多年輕人留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在臺</a:t>
            </a:r>
            <a:endParaRPr lang="en-US" altLang="zh-TW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0" hangingPunct="0">
              <a:spcBef>
                <a:spcPts val="0"/>
              </a:spcBef>
              <a:buClr>
                <a:srgbClr val="002060"/>
              </a:buClr>
            </a:pP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灣 </a:t>
            </a:r>
            <a:endParaRPr lang="en-US" altLang="zh-TW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1916832"/>
            <a:ext cx="4896222" cy="3982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四、</a:t>
            </a: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加強攬才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3850" y="4221088"/>
            <a:ext cx="8568629" cy="576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成立基金、在矽谷成立辦事處、改進創業環境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851" y="3717032"/>
            <a:ext cx="4896222" cy="411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五、</a:t>
            </a: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培養創新創業環境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528" y="5445224"/>
            <a:ext cx="8568629" cy="576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tIns="72000" bIns="36000" anchor="ctr"/>
          <a:lstStyle/>
          <a:p>
            <a:pPr eaLnBrk="0" hangingPunct="0">
              <a:spcBef>
                <a:spcPts val="0"/>
              </a:spcBef>
              <a:buClr>
                <a:srgbClr val="002060"/>
              </a:buClr>
              <a:defRPr/>
            </a:pP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訂定企業併購法簡化併購程序、放寬公司法鼓勵創新企業之成立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4907387"/>
            <a:ext cx="4896222" cy="411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7763" dir="8100000" algn="ctr" rotWithShape="0">
              <a:srgbClr val="808080"/>
            </a:outerShdw>
          </a:effectLst>
          <a:ex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六、</a:t>
            </a:r>
            <a:r>
              <a:rPr kumimoji="0" lang="zh-TW" altLang="en-US" sz="24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革新公司治理體制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391047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臺灣經濟表現及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展望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4/4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6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il_fi" descr="http://www.moea.gov.tw/Mns/populace/images/version_1/right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6985"/>
          <a:stretch>
            <a:fillRect/>
          </a:stretch>
        </p:blipFill>
        <p:spPr bwMode="auto">
          <a:xfrm>
            <a:off x="0" y="0"/>
            <a:ext cx="1591469" cy="55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80063" y="2763962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United States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$62.3 Billion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19700" y="3448174"/>
            <a:ext cx="1223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Japan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$61.6 Billion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84663" y="4046662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Hong Kong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$44.2 Billion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132138" y="4081587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Singapore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$28.9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74900" y="4046662"/>
            <a:ext cx="1223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Korea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$27.5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318159410"/>
              </p:ext>
            </p:extLst>
          </p:nvPr>
        </p:nvGraphicFramePr>
        <p:xfrm>
          <a:off x="1403648" y="1613024"/>
          <a:ext cx="636036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、臺灣的挑戰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7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580063" y="2762221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United States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$62.3 Billion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219700" y="3446433"/>
            <a:ext cx="1223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Japan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$61.6 Billion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4663" y="4044921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Hong Kong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$44.2 Billion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2138" y="4079846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Singapore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$28.9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374900" y="4044921"/>
            <a:ext cx="1223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Korea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$27.5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89869198"/>
              </p:ext>
            </p:extLst>
          </p:nvPr>
        </p:nvGraphicFramePr>
        <p:xfrm>
          <a:off x="1331640" y="1772815"/>
          <a:ext cx="6624736" cy="424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、臺灣的挑戰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473D2-FE8D-402C-A2F7-B4C3F8B8280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8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80063" y="2547938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United States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$62.3 Billion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19700" y="3232150"/>
            <a:ext cx="1223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Japan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$61.6 Billion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84663" y="3830638"/>
            <a:ext cx="12239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Hong Kong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$44.2 Billion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132138" y="3865563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Singapore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$28.9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74900" y="3830638"/>
            <a:ext cx="1223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Korea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 $27.5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Billion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08984780"/>
              </p:ext>
            </p:extLst>
          </p:nvPr>
        </p:nvGraphicFramePr>
        <p:xfrm>
          <a:off x="1403648" y="1397000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40640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、臺灣的挑戰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3/3</a:t>
            </a:r>
            <a:endParaRPr kumimoji="0"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12760</TotalTime>
  <Words>3385</Words>
  <Application>Microsoft Office PowerPoint</Application>
  <PresentationFormat>如螢幕大小 (4:3)</PresentationFormat>
  <Paragraphs>372</Paragraphs>
  <Slides>29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三、我國爭取參與「跨太平洋夥伴協定(TPP)」     第二輪談判之策略規劃</vt:lpstr>
      <vt:lpstr>(一)TPP談判完成對全球經貿意涵</vt:lpstr>
      <vt:lpstr>PowerPoint 簡報</vt:lpstr>
      <vt:lpstr>(三)TPP之進展</vt:lpstr>
      <vt:lpstr>PowerPoint 簡報</vt:lpstr>
      <vt:lpstr>PowerPoint 簡報</vt:lpstr>
      <vt:lpstr>(五)我國加入TPP之策略規劃 (「TPP推案策略總行動計畫」執行情形)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BOFT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Business Perspective and Opportunities</dc:title>
  <dc:creator>an.vivi</dc:creator>
  <cp:lastModifiedBy>卓立敏</cp:lastModifiedBy>
  <cp:revision>1533</cp:revision>
  <cp:lastPrinted>2015-12-23T06:12:27Z</cp:lastPrinted>
  <dcterms:created xsi:type="dcterms:W3CDTF">2013-09-30T07:09:44Z</dcterms:created>
  <dcterms:modified xsi:type="dcterms:W3CDTF">2015-12-23T06:36:03Z</dcterms:modified>
</cp:coreProperties>
</file>