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296" y="-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ECD19-FB60-41CC-8856-2229F8D1648E}" type="datetimeFigureOut">
              <a:rPr lang="zh-TW" altLang="en-US" smtClean="0"/>
              <a:t>2015/6/24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76B8F-F304-47EE-81AB-89133257385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336910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ECD19-FB60-41CC-8856-2229F8D1648E}" type="datetimeFigureOut">
              <a:rPr lang="zh-TW" altLang="en-US" smtClean="0"/>
              <a:t>2015/6/24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76B8F-F304-47EE-81AB-89133257385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759632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ECD19-FB60-41CC-8856-2229F8D1648E}" type="datetimeFigureOut">
              <a:rPr lang="zh-TW" altLang="en-US" smtClean="0"/>
              <a:t>2015/6/24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76B8F-F304-47EE-81AB-89133257385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090868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ECD19-FB60-41CC-8856-2229F8D1648E}" type="datetimeFigureOut">
              <a:rPr lang="zh-TW" altLang="en-US" smtClean="0"/>
              <a:t>2015/6/24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76B8F-F304-47EE-81AB-89133257385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504831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ECD19-FB60-41CC-8856-2229F8D1648E}" type="datetimeFigureOut">
              <a:rPr lang="zh-TW" altLang="en-US" smtClean="0"/>
              <a:t>2015/6/24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76B8F-F304-47EE-81AB-89133257385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661224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ECD19-FB60-41CC-8856-2229F8D1648E}" type="datetimeFigureOut">
              <a:rPr lang="zh-TW" altLang="en-US" smtClean="0"/>
              <a:t>2015/6/24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76B8F-F304-47EE-81AB-89133257385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484433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ECD19-FB60-41CC-8856-2229F8D1648E}" type="datetimeFigureOut">
              <a:rPr lang="zh-TW" altLang="en-US" smtClean="0"/>
              <a:t>2015/6/24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76B8F-F304-47EE-81AB-89133257385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114732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ECD19-FB60-41CC-8856-2229F8D1648E}" type="datetimeFigureOut">
              <a:rPr lang="zh-TW" altLang="en-US" smtClean="0"/>
              <a:t>2015/6/24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76B8F-F304-47EE-81AB-89133257385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952353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ECD19-FB60-41CC-8856-2229F8D1648E}" type="datetimeFigureOut">
              <a:rPr lang="zh-TW" altLang="en-US" smtClean="0"/>
              <a:t>2015/6/24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76B8F-F304-47EE-81AB-89133257385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642542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ECD19-FB60-41CC-8856-2229F8D1648E}" type="datetimeFigureOut">
              <a:rPr lang="zh-TW" altLang="en-US" smtClean="0"/>
              <a:t>2015/6/24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76B8F-F304-47EE-81AB-89133257385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359782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ECD19-FB60-41CC-8856-2229F8D1648E}" type="datetimeFigureOut">
              <a:rPr lang="zh-TW" altLang="en-US" smtClean="0"/>
              <a:t>2015/6/24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76B8F-F304-47EE-81AB-89133257385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875356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9ECD19-FB60-41CC-8856-2229F8D1648E}" type="datetimeFigureOut">
              <a:rPr lang="zh-TW" altLang="en-US" smtClean="0"/>
              <a:t>2015/6/24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176B8F-F304-47EE-81AB-89133257385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892152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7010400" y="6608763"/>
            <a:ext cx="2133600" cy="242887"/>
          </a:xfrm>
          <a:noFill/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en-US" altLang="zh-TW" sz="1400" smtClean="0"/>
              <a:t>1</a:t>
            </a:r>
          </a:p>
        </p:txBody>
      </p:sp>
      <p:graphicFrame>
        <p:nvGraphicFramePr>
          <p:cNvPr id="3242" name="Group 170"/>
          <p:cNvGraphicFramePr>
            <a:graphicFrameLocks noGrp="1"/>
          </p:cNvGraphicFramePr>
          <p:nvPr>
            <p:ph idx="1"/>
          </p:nvPr>
        </p:nvGraphicFramePr>
        <p:xfrm>
          <a:off x="66675" y="2786063"/>
          <a:ext cx="9001125" cy="3295650"/>
        </p:xfrm>
        <a:graphic>
          <a:graphicData uri="http://schemas.openxmlformats.org/drawingml/2006/table">
            <a:tbl>
              <a:tblPr/>
              <a:tblGrid>
                <a:gridCol w="317500"/>
                <a:gridCol w="649097"/>
                <a:gridCol w="539496"/>
                <a:gridCol w="550960"/>
                <a:gridCol w="576064"/>
                <a:gridCol w="537184"/>
                <a:gridCol w="475488"/>
                <a:gridCol w="512064"/>
                <a:gridCol w="566928"/>
                <a:gridCol w="530352"/>
                <a:gridCol w="546336"/>
                <a:gridCol w="624096"/>
                <a:gridCol w="664210"/>
                <a:gridCol w="590550"/>
                <a:gridCol w="595313"/>
                <a:gridCol w="725487"/>
              </a:tblGrid>
              <a:tr h="274320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zh-TW" altLang="zh-TW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新細明體" pitchFamily="18" charset="-12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 gridSpan="15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  <a:cs typeface="Times New Roman" pitchFamily="18" charset="0"/>
                        </a:rPr>
                        <a:t>稅      前     盈     虧</a:t>
                      </a:r>
                      <a:endParaRPr kumimoji="1" lang="zh-TW" alt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新細明體" pitchFamily="18" charset="-12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701076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1</a:t>
                      </a:r>
                      <a:r>
                        <a:rPr kumimoji="1" lang="zh-TW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月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5019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2</a:t>
                      </a:r>
                      <a:r>
                        <a:rPr kumimoji="1" lang="zh-TW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月</a:t>
                      </a:r>
                      <a:endParaRPr kumimoji="1" lang="zh-TW" alt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5019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3</a:t>
                      </a:r>
                      <a:r>
                        <a:rPr kumimoji="1" lang="zh-TW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月</a:t>
                      </a:r>
                      <a:endParaRPr kumimoji="1" lang="zh-TW" alt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5019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4</a:t>
                      </a:r>
                      <a:r>
                        <a:rPr kumimoji="1" lang="zh-TW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月</a:t>
                      </a:r>
                      <a:endParaRPr kumimoji="1" lang="zh-TW" alt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5019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5</a:t>
                      </a:r>
                      <a:r>
                        <a:rPr kumimoji="1" lang="zh-TW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月</a:t>
                      </a:r>
                      <a:endParaRPr kumimoji="1" lang="zh-TW" alt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5019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6</a:t>
                      </a:r>
                      <a:r>
                        <a:rPr kumimoji="1" lang="zh-TW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月</a:t>
                      </a:r>
                      <a:endParaRPr kumimoji="1" lang="zh-TW" alt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5019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7</a:t>
                      </a:r>
                      <a:r>
                        <a:rPr kumimoji="1" lang="zh-TW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月</a:t>
                      </a:r>
                      <a:endParaRPr kumimoji="1" lang="zh-TW" alt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5019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8</a:t>
                      </a:r>
                      <a:r>
                        <a:rPr kumimoji="1" lang="zh-TW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月</a:t>
                      </a:r>
                      <a:endParaRPr kumimoji="1" lang="zh-TW" alt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5019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9</a:t>
                      </a:r>
                      <a:r>
                        <a:rPr kumimoji="1" lang="zh-TW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月</a:t>
                      </a:r>
                      <a:endParaRPr kumimoji="1" lang="zh-TW" alt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5019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10</a:t>
                      </a:r>
                      <a:r>
                        <a:rPr kumimoji="1" lang="zh-TW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月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5019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11</a:t>
                      </a:r>
                      <a:r>
                        <a:rPr kumimoji="1" lang="zh-TW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月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5019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12</a:t>
                      </a:r>
                      <a:r>
                        <a:rPr kumimoji="1" lang="zh-TW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月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5019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累計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9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全年院核稅前盈餘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全年法定盈餘（虧損）達成率（％）</a:t>
                      </a:r>
                      <a:endParaRPr kumimoji="1" lang="zh-TW" alt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4617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  <a:cs typeface="Times New Roman" pitchFamily="18" charset="0"/>
                        </a:rPr>
                        <a:t>台  電</a:t>
                      </a:r>
                      <a:endParaRPr kumimoji="1" lang="zh-TW" alt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新細明體" pitchFamily="18" charset="-12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10.28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58.27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6.22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zh-TW" sz="9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zh-TW" sz="9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zh-TW" sz="9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zh-TW" sz="9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zh-TW" sz="9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zh-TW" sz="9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zh-TW" altLang="zh-TW" sz="9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zh-TW" altLang="zh-TW" sz="9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zh-TW" altLang="zh-TW" sz="9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74.77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-308.72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由虧轉盈</a:t>
                      </a:r>
                      <a:endParaRPr kumimoji="1" lang="en-US" altLang="zh-TW" sz="9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48569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  <a:cs typeface="Times New Roman" pitchFamily="18" charset="0"/>
                        </a:rPr>
                        <a:t>中  油</a:t>
                      </a:r>
                      <a:endParaRPr kumimoji="1" lang="zh-TW" alt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新細明體" pitchFamily="18" charset="-12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-152.40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-34.54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52.15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zh-TW" sz="9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zh-TW" sz="9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zh-TW" sz="9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zh-TW" sz="9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zh-TW" sz="9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zh-TW" sz="9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zh-TW" altLang="zh-TW" sz="9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zh-TW" altLang="zh-TW" sz="9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zh-TW" altLang="zh-TW" sz="9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-134.79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121.90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由盈轉虧</a:t>
                      </a:r>
                      <a:endParaRPr kumimoji="1" lang="en-US" altLang="zh-TW" sz="9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4617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  <a:cs typeface="Times New Roman" pitchFamily="18" charset="0"/>
                        </a:rPr>
                        <a:t>台  糖</a:t>
                      </a:r>
                      <a:endParaRPr kumimoji="1" lang="zh-TW" alt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新細明體" pitchFamily="18" charset="-12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0.45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7.98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2.24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zh-TW" sz="9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zh-TW" sz="9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zh-TW" sz="9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zh-TW" sz="9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zh-TW" sz="9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zh-TW" sz="9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zh-TW" altLang="zh-TW" sz="9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zh-TW" altLang="zh-TW" sz="9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zh-TW" altLang="zh-TW" sz="9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10.67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20.39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達成全年盈餘</a:t>
                      </a:r>
                      <a:r>
                        <a:rPr kumimoji="1" lang="en-US" altLang="zh-TW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52.33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44919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  <a:cs typeface="Times New Roman" pitchFamily="18" charset="0"/>
                        </a:rPr>
                        <a:t>台  水</a:t>
                      </a:r>
                      <a:endParaRPr kumimoji="1" lang="zh-TW" alt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新細明體" pitchFamily="18" charset="-12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2.58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-0.01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-2.29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zh-TW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zh-TW" sz="9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zh-TW" sz="9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zh-TW" sz="9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zh-TW" sz="9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zh-TW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zh-TW" altLang="zh-TW" sz="9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zh-TW" altLang="zh-TW" sz="9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zh-TW" altLang="zh-TW" sz="9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0.28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-7.35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由虧轉盈</a:t>
                      </a:r>
                      <a:endParaRPr kumimoji="1" lang="en-US" altLang="zh-TW" sz="9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4617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  <a:cs typeface="Times New Roman" pitchFamily="18" charset="0"/>
                        </a:rPr>
                        <a:t>合  計</a:t>
                      </a:r>
                      <a:endParaRPr kumimoji="1" lang="zh-TW" alt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新細明體" pitchFamily="18" charset="-12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-139.09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31.70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58.32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zh-TW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zh-TW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zh-TW" sz="9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zh-TW" sz="9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zh-TW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zh-TW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zh-TW" altLang="zh-TW" sz="9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zh-TW" altLang="zh-TW" sz="9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zh-TW" altLang="zh-TW" sz="9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-49.07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-173.78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達成全年虧損</a:t>
                      </a:r>
                      <a:r>
                        <a:rPr kumimoji="1" lang="en-US" altLang="zh-TW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28.24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</a:tbl>
          </a:graphicData>
        </a:graphic>
      </p:graphicFrame>
      <p:sp>
        <p:nvSpPr>
          <p:cNvPr id="3200" name="Text Box 144"/>
          <p:cNvSpPr>
            <a:spLocks noGrp="1" noChangeArrowheads="1"/>
          </p:cNvSpPr>
          <p:nvPr>
            <p:ph type="title"/>
          </p:nvPr>
        </p:nvSpPr>
        <p:spPr>
          <a:xfrm>
            <a:off x="395288" y="333375"/>
            <a:ext cx="8229600" cy="633413"/>
          </a:xfrm>
          <a:solidFill>
            <a:srgbClr val="FFFFCC"/>
          </a:solidFill>
          <a:effectLst>
            <a:outerShdw dist="107763" dir="2700000" algn="ctr" rotWithShape="0">
              <a:schemeClr val="bg2">
                <a:alpha val="50000"/>
              </a:schemeClr>
            </a:outerShdw>
          </a:effectLst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l" eaLnBrk="1" hangingPunct="1">
              <a:spcBef>
                <a:spcPct val="50000"/>
              </a:spcBef>
            </a:pPr>
            <a:r>
              <a:rPr kumimoji="0" lang="en-US" altLang="zh-TW" sz="2800" b="1" smtClean="0">
                <a:latin typeface="標楷體" pitchFamily="65" charset="-120"/>
                <a:ea typeface="標楷體" pitchFamily="65" charset="-120"/>
              </a:rPr>
              <a:t>104</a:t>
            </a:r>
            <a:r>
              <a:rPr kumimoji="0" lang="zh-TW" altLang="en-US" sz="2800" b="1" smtClean="0">
                <a:latin typeface="標楷體" pitchFamily="65" charset="-120"/>
                <a:ea typeface="標楷體" pitchFamily="65" charset="-120"/>
              </a:rPr>
              <a:t>年</a:t>
            </a:r>
            <a:r>
              <a:rPr kumimoji="0" lang="en-US" altLang="zh-TW" sz="2800" b="1" smtClean="0">
                <a:latin typeface="標楷體" pitchFamily="65" charset="-120"/>
                <a:ea typeface="標楷體" pitchFamily="65" charset="-120"/>
              </a:rPr>
              <a:t>1-3</a:t>
            </a:r>
            <a:r>
              <a:rPr kumimoji="0" lang="zh-TW" altLang="en-US" sz="2800" b="1" smtClean="0">
                <a:latin typeface="標楷體" pitchFamily="65" charset="-120"/>
                <a:ea typeface="標楷體" pitchFamily="65" charset="-120"/>
              </a:rPr>
              <a:t>月底止經</a:t>
            </a:r>
            <a:r>
              <a:rPr lang="zh-TW" altLang="en-US" sz="2800" b="1" smtClean="0">
                <a:latin typeface="標楷體" pitchFamily="65" charset="-120"/>
                <a:ea typeface="標楷體" pitchFamily="65" charset="-120"/>
              </a:rPr>
              <a:t>營實績─稅前盈餘</a:t>
            </a:r>
            <a:r>
              <a:rPr lang="en-US" altLang="zh-TW" sz="2800" b="1" smtClean="0"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sz="2800" b="1" smtClean="0">
                <a:latin typeface="標楷體" pitchFamily="65" charset="-120"/>
                <a:ea typeface="標楷體" pitchFamily="65" charset="-120"/>
              </a:rPr>
              <a:t>虧損</a:t>
            </a:r>
            <a:r>
              <a:rPr lang="en-US" altLang="zh-TW" sz="2800" b="1" smtClean="0">
                <a:latin typeface="標楷體" pitchFamily="65" charset="-120"/>
                <a:ea typeface="標楷體" pitchFamily="65" charset="-120"/>
              </a:rPr>
              <a:t>)</a:t>
            </a:r>
          </a:p>
        </p:txBody>
      </p:sp>
      <p:sp>
        <p:nvSpPr>
          <p:cNvPr id="3218" name="Rectangle 145"/>
          <p:cNvSpPr>
            <a:spLocks noChangeArrowheads="1"/>
          </p:cNvSpPr>
          <p:nvPr/>
        </p:nvSpPr>
        <p:spPr bwMode="auto">
          <a:xfrm>
            <a:off x="214313" y="1149350"/>
            <a:ext cx="8821737" cy="1323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zh-TW" sz="2000" dirty="0" smtClean="0">
                <a:latin typeface="標楷體" pitchFamily="65" charset="-120"/>
                <a:ea typeface="標楷體" pitchFamily="65" charset="-120"/>
              </a:rPr>
              <a:t> </a:t>
            </a:r>
            <a:r>
              <a:rPr lang="en-US" altLang="zh-TW" sz="2000" b="1" dirty="0" smtClean="0">
                <a:latin typeface="標楷體" pitchFamily="65" charset="-120"/>
                <a:ea typeface="標楷體" pitchFamily="65" charset="-120"/>
              </a:rPr>
              <a:t>104</a:t>
            </a:r>
            <a:r>
              <a:rPr lang="zh-TW" altLang="en-US" sz="2000" b="1" dirty="0" smtClean="0">
                <a:latin typeface="標楷體" pitchFamily="65" charset="-120"/>
                <a:ea typeface="標楷體" pitchFamily="65" charset="-120"/>
              </a:rPr>
              <a:t>年</a:t>
            </a:r>
            <a:r>
              <a:rPr lang="en-US" altLang="zh-TW" sz="2000" b="1" dirty="0" smtClean="0">
                <a:latin typeface="標楷體" pitchFamily="65" charset="-120"/>
                <a:ea typeface="標楷體" pitchFamily="65" charset="-120"/>
              </a:rPr>
              <a:t>1-3</a:t>
            </a:r>
            <a:r>
              <a:rPr lang="zh-TW" altLang="en-US" sz="2000" b="1" dirty="0" smtClean="0">
                <a:latin typeface="標楷體" pitchFamily="65" charset="-120"/>
                <a:ea typeface="標楷體" pitchFamily="65" charset="-120"/>
              </a:rPr>
              <a:t>月經營實績</a:t>
            </a:r>
          </a:p>
          <a:p>
            <a:pPr marL="1792288" indent="-1792288" eaLnBrk="1" hangingPunct="1">
              <a:spcBef>
                <a:spcPct val="0"/>
              </a:spcBef>
              <a:buFontTx/>
              <a:buNone/>
              <a:defRPr/>
            </a:pPr>
            <a:r>
              <a:rPr lang="zh-TW" altLang="en-US" sz="2000" dirty="0" smtClean="0">
                <a:latin typeface="標楷體" pitchFamily="65" charset="-120"/>
                <a:ea typeface="標楷體" pitchFamily="65" charset="-120"/>
              </a:rPr>
              <a:t>（一）盈餘</a:t>
            </a:r>
            <a:r>
              <a:rPr lang="en-US" altLang="zh-TW" sz="2000" dirty="0">
                <a:latin typeface="標楷體" pitchFamily="65" charset="-120"/>
                <a:ea typeface="標楷體" pitchFamily="65" charset="-120"/>
              </a:rPr>
              <a:t>3</a:t>
            </a:r>
            <a:r>
              <a:rPr lang="zh-TW" altLang="en-US" sz="2000" dirty="0" smtClean="0">
                <a:latin typeface="標楷體" pitchFamily="65" charset="-120"/>
                <a:ea typeface="標楷體" pitchFamily="65" charset="-120"/>
              </a:rPr>
              <a:t>家：台電＋</a:t>
            </a:r>
            <a:r>
              <a:rPr lang="en-US" altLang="zh-TW" sz="2000" dirty="0" smtClean="0">
                <a:latin typeface="標楷體" pitchFamily="65" charset="-120"/>
                <a:ea typeface="標楷體" pitchFamily="65" charset="-120"/>
              </a:rPr>
              <a:t>74.77</a:t>
            </a:r>
            <a:r>
              <a:rPr lang="zh-TW" altLang="en-US" sz="2000" dirty="0" smtClean="0">
                <a:latin typeface="標楷體" pitchFamily="65" charset="-120"/>
                <a:ea typeface="標楷體" pitchFamily="65" charset="-120"/>
              </a:rPr>
              <a:t>億元、台糖＋</a:t>
            </a:r>
            <a:r>
              <a:rPr lang="en-US" altLang="zh-TW" sz="2000" dirty="0" smtClean="0">
                <a:latin typeface="標楷體" pitchFamily="65" charset="-120"/>
                <a:ea typeface="標楷體" pitchFamily="65" charset="-120"/>
              </a:rPr>
              <a:t>10.67</a:t>
            </a:r>
            <a:r>
              <a:rPr lang="zh-TW" altLang="en-US" sz="2000" dirty="0" smtClean="0">
                <a:latin typeface="標楷體" pitchFamily="65" charset="-120"/>
                <a:ea typeface="標楷體" pitchFamily="65" charset="-120"/>
              </a:rPr>
              <a:t>億元、台水＋</a:t>
            </a:r>
            <a:r>
              <a:rPr lang="en-US" altLang="zh-TW" sz="2000" dirty="0" smtClean="0">
                <a:latin typeface="標楷體" pitchFamily="65" charset="-120"/>
                <a:ea typeface="標楷體" pitchFamily="65" charset="-120"/>
              </a:rPr>
              <a:t>0.28</a:t>
            </a:r>
            <a:r>
              <a:rPr lang="zh-TW" altLang="en-US" sz="2000" dirty="0" smtClean="0">
                <a:latin typeface="標楷體" pitchFamily="65" charset="-120"/>
                <a:ea typeface="標楷體" pitchFamily="65" charset="-120"/>
              </a:rPr>
              <a:t>億元</a:t>
            </a:r>
            <a:endParaRPr lang="en-US" altLang="zh-TW" sz="2000" dirty="0">
              <a:latin typeface="標楷體" pitchFamily="65" charset="-120"/>
              <a:ea typeface="標楷體" pitchFamily="65" charset="-120"/>
            </a:endParaRPr>
          </a:p>
          <a:p>
            <a:pPr marL="1792288" indent="-1792288" eaLnBrk="1" hangingPunct="1">
              <a:spcBef>
                <a:spcPct val="0"/>
              </a:spcBef>
              <a:buFontTx/>
              <a:buNone/>
              <a:defRPr/>
            </a:pPr>
            <a:r>
              <a:rPr lang="zh-TW" altLang="en-US" sz="2000" dirty="0" smtClean="0">
                <a:latin typeface="標楷體" pitchFamily="65" charset="-120"/>
                <a:ea typeface="標楷體" pitchFamily="65" charset="-120"/>
              </a:rPr>
              <a:t>（二）虧損</a:t>
            </a:r>
            <a:r>
              <a:rPr lang="en-US" altLang="zh-TW" sz="2000" dirty="0">
                <a:latin typeface="標楷體" pitchFamily="65" charset="-120"/>
                <a:ea typeface="標楷體" pitchFamily="65" charset="-120"/>
              </a:rPr>
              <a:t>1</a:t>
            </a:r>
            <a:r>
              <a:rPr lang="zh-TW" altLang="en-US" sz="2000" dirty="0" smtClean="0">
                <a:latin typeface="標楷體" pitchFamily="65" charset="-120"/>
                <a:ea typeface="標楷體" pitchFamily="65" charset="-120"/>
              </a:rPr>
              <a:t>家：中油</a:t>
            </a:r>
            <a:r>
              <a:rPr lang="zh-TW" altLang="en-US" sz="20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－</a:t>
            </a:r>
            <a:r>
              <a:rPr lang="en-US" altLang="zh-TW" sz="20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134.79</a:t>
            </a:r>
            <a:r>
              <a:rPr lang="zh-TW" altLang="en-US" sz="2000" dirty="0" smtClean="0">
                <a:latin typeface="標楷體" pitchFamily="65" charset="-120"/>
                <a:ea typeface="標楷體" pitchFamily="65" charset="-120"/>
              </a:rPr>
              <a:t>億元。</a:t>
            </a: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zh-TW" altLang="en-US" sz="2000" dirty="0" smtClean="0">
                <a:latin typeface="標楷體" pitchFamily="65" charset="-120"/>
                <a:ea typeface="標楷體" pitchFamily="65" charset="-120"/>
              </a:rPr>
              <a:t>（三）合計盈餘：</a:t>
            </a:r>
            <a:r>
              <a:rPr lang="zh-TW" altLang="en-US" sz="20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－</a:t>
            </a:r>
            <a:r>
              <a:rPr lang="en-US" altLang="zh-TW" sz="20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49.07</a:t>
            </a:r>
            <a:r>
              <a:rPr lang="zh-TW" altLang="en-US" sz="2000" dirty="0" smtClean="0">
                <a:latin typeface="標楷體" pitchFamily="65" charset="-120"/>
                <a:ea typeface="標楷體" pitchFamily="65" charset="-120"/>
              </a:rPr>
              <a:t>億元。</a:t>
            </a:r>
          </a:p>
        </p:txBody>
      </p:sp>
      <p:sp>
        <p:nvSpPr>
          <p:cNvPr id="3202" name="Rectangle 292"/>
          <p:cNvSpPr>
            <a:spLocks noChangeArrowheads="1"/>
          </p:cNvSpPr>
          <p:nvPr/>
        </p:nvSpPr>
        <p:spPr bwMode="auto">
          <a:xfrm>
            <a:off x="7885113" y="2492375"/>
            <a:ext cx="10795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zh-TW" altLang="en-US" sz="1200">
                <a:latin typeface="標楷體" pitchFamily="65" charset="-120"/>
                <a:ea typeface="標楷體" pitchFamily="65" charset="-120"/>
              </a:rPr>
              <a:t>單位：億元</a:t>
            </a:r>
          </a:p>
        </p:txBody>
      </p:sp>
    </p:spTree>
    <p:extLst>
      <p:ext uri="{BB962C8B-B14F-4D97-AF65-F5344CB8AC3E}">
        <p14:creationId xmlns:p14="http://schemas.microsoft.com/office/powerpoint/2010/main" val="2504062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187</Words>
  <Application>Microsoft Office PowerPoint</Application>
  <PresentationFormat>如螢幕大小 (4:3)</PresentationFormat>
  <Paragraphs>58</Paragraphs>
  <Slides>1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2" baseType="lpstr">
      <vt:lpstr>Office 佈景主題</vt:lpstr>
      <vt:lpstr>104年1-3月底止經營實績─稅前盈餘(虧損)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104年1-3月底止經營實績─稅前盈餘(虧損)</dc:title>
  <dc:creator>四組三科-陳建興</dc:creator>
  <cp:lastModifiedBy>11</cp:lastModifiedBy>
  <cp:revision>2</cp:revision>
  <dcterms:created xsi:type="dcterms:W3CDTF">2015-06-22T02:36:48Z</dcterms:created>
  <dcterms:modified xsi:type="dcterms:W3CDTF">2015-06-24T07:09:55Z</dcterms:modified>
</cp:coreProperties>
</file>