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96" y="-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76A1A-4422-4599-8E56-F481F658D5BD}" type="datetimeFigureOut">
              <a:rPr lang="zh-TW" altLang="en-US" smtClean="0"/>
              <a:t>2015/3/31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82B33-E041-49B6-936E-FFB726BD309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04037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76A1A-4422-4599-8E56-F481F658D5BD}" type="datetimeFigureOut">
              <a:rPr lang="zh-TW" altLang="en-US" smtClean="0"/>
              <a:t>2015/3/31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82B33-E041-49B6-936E-FFB726BD309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580228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76A1A-4422-4599-8E56-F481F658D5BD}" type="datetimeFigureOut">
              <a:rPr lang="zh-TW" altLang="en-US" smtClean="0"/>
              <a:t>2015/3/31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82B33-E041-49B6-936E-FFB726BD309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792084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76A1A-4422-4599-8E56-F481F658D5BD}" type="datetimeFigureOut">
              <a:rPr lang="zh-TW" altLang="en-US" smtClean="0"/>
              <a:t>2015/3/31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82B33-E041-49B6-936E-FFB726BD309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656215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76A1A-4422-4599-8E56-F481F658D5BD}" type="datetimeFigureOut">
              <a:rPr lang="zh-TW" altLang="en-US" smtClean="0"/>
              <a:t>2015/3/31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82B33-E041-49B6-936E-FFB726BD309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109120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76A1A-4422-4599-8E56-F481F658D5BD}" type="datetimeFigureOut">
              <a:rPr lang="zh-TW" altLang="en-US" smtClean="0"/>
              <a:t>2015/3/31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82B33-E041-49B6-936E-FFB726BD309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896458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76A1A-4422-4599-8E56-F481F658D5BD}" type="datetimeFigureOut">
              <a:rPr lang="zh-TW" altLang="en-US" smtClean="0"/>
              <a:t>2015/3/31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82B33-E041-49B6-936E-FFB726BD309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248836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76A1A-4422-4599-8E56-F481F658D5BD}" type="datetimeFigureOut">
              <a:rPr lang="zh-TW" altLang="en-US" smtClean="0"/>
              <a:t>2015/3/31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82B33-E041-49B6-936E-FFB726BD309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038094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76A1A-4422-4599-8E56-F481F658D5BD}" type="datetimeFigureOut">
              <a:rPr lang="zh-TW" altLang="en-US" smtClean="0"/>
              <a:t>2015/3/31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82B33-E041-49B6-936E-FFB726BD309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016466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76A1A-4422-4599-8E56-F481F658D5BD}" type="datetimeFigureOut">
              <a:rPr lang="zh-TW" altLang="en-US" smtClean="0"/>
              <a:t>2015/3/31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82B33-E041-49B6-936E-FFB726BD309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389718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76A1A-4422-4599-8E56-F481F658D5BD}" type="datetimeFigureOut">
              <a:rPr lang="zh-TW" altLang="en-US" smtClean="0"/>
              <a:t>2015/3/31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82B33-E041-49B6-936E-FFB726BD309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444317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576A1A-4422-4599-8E56-F481F658D5BD}" type="datetimeFigureOut">
              <a:rPr lang="zh-TW" altLang="en-US" smtClean="0"/>
              <a:t>2015/3/31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E82B33-E041-49B6-936E-FFB726BD309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400265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7010400" y="6608763"/>
            <a:ext cx="2133600" cy="242887"/>
          </a:xfrm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D777519F-BB56-4575-B95D-BAE586EC8576}" type="slidenum">
              <a:rPr lang="en-US" altLang="zh-TW" sz="1400" smtClean="0"/>
              <a:pPr algn="r" eaLnBrk="1" hangingPunct="1">
                <a:spcBef>
                  <a:spcPct val="0"/>
                </a:spcBef>
                <a:buFontTx/>
                <a:buNone/>
              </a:pPr>
              <a:t>1</a:t>
            </a:fld>
            <a:endParaRPr lang="en-US" altLang="zh-TW" sz="1400" smtClean="0"/>
          </a:p>
        </p:txBody>
      </p:sp>
      <p:graphicFrame>
        <p:nvGraphicFramePr>
          <p:cNvPr id="3242" name="Group 170"/>
          <p:cNvGraphicFramePr>
            <a:graphicFrameLocks noGrp="1"/>
          </p:cNvGraphicFramePr>
          <p:nvPr>
            <p:ph idx="1"/>
          </p:nvPr>
        </p:nvGraphicFramePr>
        <p:xfrm>
          <a:off x="66675" y="2786063"/>
          <a:ext cx="9001125" cy="3295650"/>
        </p:xfrm>
        <a:graphic>
          <a:graphicData uri="http://schemas.openxmlformats.org/drawingml/2006/table">
            <a:tbl>
              <a:tblPr/>
              <a:tblGrid>
                <a:gridCol w="317500"/>
                <a:gridCol w="566801"/>
                <a:gridCol w="596688"/>
                <a:gridCol w="576064"/>
                <a:gridCol w="576064"/>
                <a:gridCol w="537184"/>
                <a:gridCol w="475488"/>
                <a:gridCol w="512064"/>
                <a:gridCol w="566928"/>
                <a:gridCol w="530352"/>
                <a:gridCol w="546336"/>
                <a:gridCol w="624096"/>
                <a:gridCol w="664210"/>
                <a:gridCol w="590550"/>
                <a:gridCol w="595313"/>
                <a:gridCol w="725487"/>
              </a:tblGrid>
              <a:tr h="27432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 gridSpan="1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稅      前     盈     虧</a:t>
                      </a:r>
                      <a:endParaRPr kumimoji="1" lang="zh-TW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701076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</a:t>
                      </a:r>
                      <a:r>
                        <a:rPr kumimoji="1" lang="zh-TW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月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</a:t>
                      </a:r>
                      <a:r>
                        <a:rPr kumimoji="1" lang="zh-TW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月</a:t>
                      </a:r>
                      <a:endParaRPr kumimoji="1" lang="zh-TW" alt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3</a:t>
                      </a:r>
                      <a:r>
                        <a:rPr kumimoji="1" lang="zh-TW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月</a:t>
                      </a:r>
                      <a:endParaRPr kumimoji="1" lang="zh-TW" alt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4</a:t>
                      </a:r>
                      <a:r>
                        <a:rPr kumimoji="1" lang="zh-TW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月</a:t>
                      </a:r>
                      <a:endParaRPr kumimoji="1" lang="zh-TW" alt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5</a:t>
                      </a:r>
                      <a:r>
                        <a:rPr kumimoji="1" lang="zh-TW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月</a:t>
                      </a:r>
                      <a:endParaRPr kumimoji="1" lang="zh-TW" alt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6</a:t>
                      </a:r>
                      <a:r>
                        <a:rPr kumimoji="1" lang="zh-TW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月</a:t>
                      </a:r>
                      <a:endParaRPr kumimoji="1" lang="zh-TW" alt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7</a:t>
                      </a:r>
                      <a:r>
                        <a:rPr kumimoji="1" lang="zh-TW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月</a:t>
                      </a:r>
                      <a:endParaRPr kumimoji="1" lang="zh-TW" alt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8</a:t>
                      </a:r>
                      <a:r>
                        <a:rPr kumimoji="1" lang="zh-TW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月</a:t>
                      </a:r>
                      <a:endParaRPr kumimoji="1" lang="zh-TW" alt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9</a:t>
                      </a:r>
                      <a:r>
                        <a:rPr kumimoji="1" lang="zh-TW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月</a:t>
                      </a:r>
                      <a:endParaRPr kumimoji="1" lang="zh-TW" alt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10</a:t>
                      </a:r>
                      <a:r>
                        <a:rPr kumimoji="1" lang="zh-TW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月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11</a:t>
                      </a:r>
                      <a:r>
                        <a:rPr kumimoji="1" lang="zh-TW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月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12</a:t>
                      </a:r>
                      <a:r>
                        <a:rPr kumimoji="1" lang="zh-TW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月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累計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全年院核稅前盈餘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全年法定盈餘（虧損）達成率（％）</a:t>
                      </a:r>
                      <a:endParaRPr kumimoji="1" lang="zh-TW" alt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4617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台  電</a:t>
                      </a:r>
                      <a:endParaRPr kumimoji="1" lang="zh-TW" alt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3.02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31.50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-18.25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-42.90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-26.01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4.65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3.43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96.78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84.71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44.44</a:t>
                      </a:r>
                      <a:endParaRPr kumimoji="1" lang="zh-TW" altLang="zh-TW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181.37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-281.34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由虧轉盈</a:t>
                      </a:r>
                      <a:endParaRPr kumimoji="1" lang="en-US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48569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中  油</a:t>
                      </a:r>
                      <a:endParaRPr kumimoji="1" lang="zh-TW" alt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-17.71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-8.34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-5.45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-14.88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1.58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5.07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1.18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1.68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-16.04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-42.53</a:t>
                      </a:r>
                      <a:endParaRPr kumimoji="1" lang="zh-TW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-95.44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158.13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由盈轉虧</a:t>
                      </a:r>
                      <a:endParaRPr kumimoji="1" lang="en-US" altLang="zh-TW" sz="9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4617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台  糖</a:t>
                      </a:r>
                      <a:endParaRPr kumimoji="1" lang="zh-TW" alt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0.47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-1.04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1.30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-0.04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4.15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6.46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3.44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0.56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0.65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6.54</a:t>
                      </a:r>
                      <a:endParaRPr kumimoji="1" lang="zh-TW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22.49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16.45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達成全年盈餘</a:t>
                      </a: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136.72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44919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台  水</a:t>
                      </a:r>
                      <a:endParaRPr kumimoji="1" lang="zh-TW" alt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2.17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0.75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0.81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-0.34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-0.87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0.05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-0.77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1.24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1.08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-0.04</a:t>
                      </a:r>
                      <a:endParaRPr kumimoji="1" lang="zh-TW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4.08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-6.77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由虧轉盈</a:t>
                      </a:r>
                      <a:endParaRPr kumimoji="1" lang="en-US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4617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合  計</a:t>
                      </a:r>
                      <a:endParaRPr kumimoji="1" lang="zh-TW" alt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-12.05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22.87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-21.59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-58.16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-21.15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16.23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7.28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100.26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70.40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8.41</a:t>
                      </a:r>
                      <a:endParaRPr kumimoji="1" lang="zh-TW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112.50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-113.53</a:t>
                      </a:r>
                      <a:endParaRPr kumimoji="1" lang="en-US" altLang="zh-TW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由虧轉盈</a:t>
                      </a:r>
                      <a:endParaRPr kumimoji="1" lang="en-US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sp>
        <p:nvSpPr>
          <p:cNvPr id="3200" name="Text Box 144"/>
          <p:cNvSpPr>
            <a:spLocks noGrp="1" noChangeArrowheads="1"/>
          </p:cNvSpPr>
          <p:nvPr>
            <p:ph type="title"/>
          </p:nvPr>
        </p:nvSpPr>
        <p:spPr>
          <a:xfrm>
            <a:off x="395288" y="333375"/>
            <a:ext cx="8229600" cy="633413"/>
          </a:xfrm>
          <a:solidFill>
            <a:srgbClr val="FFFFCC"/>
          </a:solidFill>
          <a:effectLst>
            <a:outerShdw dist="107763" dir="2700000" algn="ctr" rotWithShape="0">
              <a:schemeClr val="bg2">
                <a:alpha val="50000"/>
              </a:schemeClr>
            </a:outerShdw>
          </a:effectLst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l" eaLnBrk="1" hangingPunct="1">
              <a:spcBef>
                <a:spcPct val="50000"/>
              </a:spcBef>
            </a:pPr>
            <a:r>
              <a:rPr kumimoji="0" lang="en-US" altLang="zh-TW" sz="2800" b="1" smtClean="0">
                <a:latin typeface="標楷體" pitchFamily="65" charset="-120"/>
                <a:ea typeface="標楷體" pitchFamily="65" charset="-120"/>
              </a:rPr>
              <a:t>103</a:t>
            </a:r>
            <a:r>
              <a:rPr kumimoji="0" lang="zh-TW" altLang="en-US" sz="2800" b="1" smtClean="0">
                <a:latin typeface="標楷體" pitchFamily="65" charset="-120"/>
                <a:ea typeface="標楷體" pitchFamily="65" charset="-120"/>
              </a:rPr>
              <a:t>年</a:t>
            </a:r>
            <a:r>
              <a:rPr kumimoji="0" lang="en-US" altLang="zh-TW" sz="2800" b="1" smtClean="0">
                <a:latin typeface="標楷體" pitchFamily="65" charset="-120"/>
                <a:ea typeface="標楷體" pitchFamily="65" charset="-120"/>
              </a:rPr>
              <a:t>1-10</a:t>
            </a:r>
            <a:r>
              <a:rPr kumimoji="0" lang="zh-TW" altLang="en-US" sz="2800" b="1" smtClean="0">
                <a:latin typeface="標楷體" pitchFamily="65" charset="-120"/>
                <a:ea typeface="標楷體" pitchFamily="65" charset="-120"/>
              </a:rPr>
              <a:t>月底止經</a:t>
            </a:r>
            <a:r>
              <a:rPr lang="zh-TW" altLang="en-US" sz="2800" b="1" smtClean="0">
                <a:latin typeface="標楷體" pitchFamily="65" charset="-120"/>
                <a:ea typeface="標楷體" pitchFamily="65" charset="-120"/>
              </a:rPr>
              <a:t>營實績─稅前盈餘</a:t>
            </a:r>
            <a:r>
              <a:rPr lang="en-US" altLang="zh-TW" sz="2800" b="1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2800" b="1" smtClean="0">
                <a:latin typeface="標楷體" pitchFamily="65" charset="-120"/>
                <a:ea typeface="標楷體" pitchFamily="65" charset="-120"/>
              </a:rPr>
              <a:t>虧損</a:t>
            </a:r>
            <a:r>
              <a:rPr lang="en-US" altLang="zh-TW" sz="2800" b="1" smtClean="0">
                <a:latin typeface="標楷體" pitchFamily="65" charset="-120"/>
                <a:ea typeface="標楷體" pitchFamily="65" charset="-120"/>
              </a:rPr>
              <a:t>)</a:t>
            </a:r>
          </a:p>
        </p:txBody>
      </p:sp>
      <p:sp>
        <p:nvSpPr>
          <p:cNvPr id="3218" name="Rectangle 145"/>
          <p:cNvSpPr>
            <a:spLocks noChangeArrowheads="1"/>
          </p:cNvSpPr>
          <p:nvPr/>
        </p:nvSpPr>
        <p:spPr bwMode="auto">
          <a:xfrm>
            <a:off x="214313" y="1149350"/>
            <a:ext cx="8821737" cy="1323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sz="2000" b="1" dirty="0" smtClean="0">
                <a:latin typeface="標楷體" pitchFamily="65" charset="-120"/>
                <a:ea typeface="標楷體" pitchFamily="65" charset="-120"/>
              </a:rPr>
              <a:t>103</a:t>
            </a:r>
            <a:r>
              <a:rPr lang="zh-TW" altLang="en-US" sz="2000" b="1" dirty="0" smtClean="0">
                <a:latin typeface="標楷體" pitchFamily="65" charset="-120"/>
                <a:ea typeface="標楷體" pitchFamily="65" charset="-120"/>
              </a:rPr>
              <a:t>年</a:t>
            </a:r>
            <a:r>
              <a:rPr lang="en-US" altLang="zh-TW" sz="2000" b="1" dirty="0" smtClean="0">
                <a:latin typeface="標楷體" pitchFamily="65" charset="-120"/>
                <a:ea typeface="標楷體" pitchFamily="65" charset="-120"/>
              </a:rPr>
              <a:t>1-10</a:t>
            </a:r>
            <a:r>
              <a:rPr lang="zh-TW" altLang="en-US" sz="2000" b="1" dirty="0" smtClean="0">
                <a:latin typeface="標楷體" pitchFamily="65" charset="-120"/>
                <a:ea typeface="標楷體" pitchFamily="65" charset="-120"/>
              </a:rPr>
              <a:t>月經營實績</a:t>
            </a:r>
          </a:p>
          <a:p>
            <a:pPr marL="1792288" indent="-1792288" eaLnBrk="1" hangingPunct="1">
              <a:spcBef>
                <a:spcPct val="0"/>
              </a:spcBef>
              <a:buFontTx/>
              <a:buNone/>
              <a:defRPr/>
            </a:pP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（一）盈餘</a:t>
            </a:r>
            <a:r>
              <a:rPr lang="en-US" altLang="zh-TW" sz="2000" dirty="0">
                <a:latin typeface="標楷體" pitchFamily="65" charset="-120"/>
                <a:ea typeface="標楷體" pitchFamily="65" charset="-120"/>
              </a:rPr>
              <a:t>3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家：台電＋</a:t>
            </a: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181.37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億元、台糖＋</a:t>
            </a: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22.49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億元、台水＋</a:t>
            </a: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4.08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億元</a:t>
            </a:r>
            <a:endParaRPr lang="en-US" altLang="zh-TW" sz="2000" dirty="0">
              <a:latin typeface="標楷體" pitchFamily="65" charset="-120"/>
              <a:ea typeface="標楷體" pitchFamily="65" charset="-120"/>
            </a:endParaRPr>
          </a:p>
          <a:p>
            <a:pPr marL="1792288" indent="-1792288" eaLnBrk="1" hangingPunct="1">
              <a:spcBef>
                <a:spcPct val="0"/>
              </a:spcBef>
              <a:buFontTx/>
              <a:buNone/>
              <a:defRPr/>
            </a:pP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（二）虧損</a:t>
            </a:r>
            <a:r>
              <a:rPr lang="en-US" altLang="zh-TW" sz="2000" dirty="0">
                <a:latin typeface="標楷體" pitchFamily="65" charset="-120"/>
                <a:ea typeface="標楷體" pitchFamily="65" charset="-120"/>
              </a:rPr>
              <a:t>1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家：中油－</a:t>
            </a: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95.44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億元。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（三）合計盈餘：＋</a:t>
            </a: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112.50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億元。</a:t>
            </a:r>
          </a:p>
        </p:txBody>
      </p:sp>
      <p:sp>
        <p:nvSpPr>
          <p:cNvPr id="3202" name="Rectangle 292"/>
          <p:cNvSpPr>
            <a:spLocks noChangeArrowheads="1"/>
          </p:cNvSpPr>
          <p:nvPr/>
        </p:nvSpPr>
        <p:spPr bwMode="auto">
          <a:xfrm>
            <a:off x="7885113" y="2492375"/>
            <a:ext cx="10795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TW" altLang="en-US" sz="1200">
                <a:latin typeface="標楷體" pitchFamily="65" charset="-120"/>
                <a:ea typeface="標楷體" pitchFamily="65" charset="-120"/>
              </a:rPr>
              <a:t>單位：億元</a:t>
            </a:r>
          </a:p>
        </p:txBody>
      </p:sp>
    </p:spTree>
    <p:extLst>
      <p:ext uri="{BB962C8B-B14F-4D97-AF65-F5344CB8AC3E}">
        <p14:creationId xmlns:p14="http://schemas.microsoft.com/office/powerpoint/2010/main" val="2755225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235</Words>
  <Application>Microsoft Office PowerPoint</Application>
  <PresentationFormat>如螢幕大小 (4:3)</PresentationFormat>
  <Paragraphs>93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Office 佈景主題</vt:lpstr>
      <vt:lpstr>103年1-10月底止經營實績─稅前盈餘(虧損)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103年1-10月底止經營實績─稅前盈餘(虧損)</dc:title>
  <dc:creator>四組三科-陳建興</dc:creator>
  <cp:lastModifiedBy>11</cp:lastModifiedBy>
  <cp:revision>2</cp:revision>
  <dcterms:created xsi:type="dcterms:W3CDTF">2015-03-31T07:42:04Z</dcterms:created>
  <dcterms:modified xsi:type="dcterms:W3CDTF">2015-03-31T08:21:18Z</dcterms:modified>
</cp:coreProperties>
</file>