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5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8789-D47D-4065-85FB-F75368F5CE00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8BFC-3BC9-4409-AB20-A7752A0456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0861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8789-D47D-4065-85FB-F75368F5CE00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8BFC-3BC9-4409-AB20-A7752A0456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0490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8789-D47D-4065-85FB-F75368F5CE00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8BFC-3BC9-4409-AB20-A7752A0456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5711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8789-D47D-4065-85FB-F75368F5CE00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8BFC-3BC9-4409-AB20-A7752A0456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36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8789-D47D-4065-85FB-F75368F5CE00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8BFC-3BC9-4409-AB20-A7752A0456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1780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8789-D47D-4065-85FB-F75368F5CE00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8BFC-3BC9-4409-AB20-A7752A0456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348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8789-D47D-4065-85FB-F75368F5CE00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8BFC-3BC9-4409-AB20-A7752A0456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171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8789-D47D-4065-85FB-F75368F5CE00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8BFC-3BC9-4409-AB20-A7752A0456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8890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8789-D47D-4065-85FB-F75368F5CE00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8BFC-3BC9-4409-AB20-A7752A0456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8789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8789-D47D-4065-85FB-F75368F5CE00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8BFC-3BC9-4409-AB20-A7752A0456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5828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8789-D47D-4065-85FB-F75368F5CE00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8BFC-3BC9-4409-AB20-A7752A0456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8690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A8789-D47D-4065-85FB-F75368F5CE00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F8BFC-3BC9-4409-AB20-A7752A0456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9345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10400" y="6608763"/>
            <a:ext cx="2133600" cy="242887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AC6658B-F2B2-4E8B-94C9-252B1A657EB1}" type="slidenum">
              <a:rPr lang="en-US" altLang="zh-TW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zh-TW" sz="1400" smtClean="0"/>
          </a:p>
        </p:txBody>
      </p:sp>
      <p:graphicFrame>
        <p:nvGraphicFramePr>
          <p:cNvPr id="3242" name="Group 170"/>
          <p:cNvGraphicFramePr>
            <a:graphicFrameLocks noGrp="1"/>
          </p:cNvGraphicFramePr>
          <p:nvPr>
            <p:ph idx="1"/>
          </p:nvPr>
        </p:nvGraphicFramePr>
        <p:xfrm>
          <a:off x="66675" y="2786063"/>
          <a:ext cx="9001125" cy="3757610"/>
        </p:xfrm>
        <a:graphic>
          <a:graphicData uri="http://schemas.openxmlformats.org/drawingml/2006/table">
            <a:tbl>
              <a:tblPr/>
              <a:tblGrid>
                <a:gridCol w="317500"/>
                <a:gridCol w="566801"/>
                <a:gridCol w="596688"/>
                <a:gridCol w="576064"/>
                <a:gridCol w="576064"/>
                <a:gridCol w="601192"/>
                <a:gridCol w="548640"/>
                <a:gridCol w="506352"/>
                <a:gridCol w="481200"/>
                <a:gridCol w="475488"/>
                <a:gridCol w="555480"/>
                <a:gridCol w="624096"/>
                <a:gridCol w="664210"/>
                <a:gridCol w="590550"/>
                <a:gridCol w="595313"/>
                <a:gridCol w="725487"/>
              </a:tblGrid>
              <a:tr h="27433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gridSpan="1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稅      前     盈     虧</a:t>
                      </a:r>
                      <a:endParaRPr kumimoji="1" lang="zh-TW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70110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11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12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累計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全年院核稅前盈餘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全年法定盈餘（虧損）達成率（％）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8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電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3.03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31.50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-18.25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-42.90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-26.01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-52.63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-281.34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達成全年虧損</a:t>
                      </a:r>
                      <a:r>
                        <a:rPr kumimoji="1" lang="en-US" altLang="zh-TW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18.71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857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中  油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-17.71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-8.33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-5.45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-14.88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1.58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-44.79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158.13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由盈轉虧</a:t>
                      </a:r>
                      <a:endParaRPr kumimoji="1" lang="en-US" altLang="zh-TW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8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糖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0.47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-1.04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1.30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-0.04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4.15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zh-TW" altLang="zh-TW" sz="1800" b="1" dirty="0" smtClean="0"/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zh-TW" altLang="zh-TW" sz="1800" b="1" dirty="0" smtClean="0"/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4.84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16.45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達成全年盈餘</a:t>
                      </a: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29.42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49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水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2.17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0.75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0.81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-0.34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-0.87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2.52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-6.77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由虧轉盈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8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漢  翔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1.82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1.39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1.89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2.19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2.34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9.63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11.37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達成全年盈餘</a:t>
                      </a: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84.70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8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合  計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-10.22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24.27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-19.70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-55.97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-18.81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-80.43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-102.16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達成全年虧損</a:t>
                      </a:r>
                      <a:r>
                        <a:rPr kumimoji="1" lang="en-US" altLang="zh-TW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78.73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217" name="Text Box 144"/>
          <p:cNvSpPr>
            <a:spLocks noChangeArrowheads="1"/>
          </p:cNvSpPr>
          <p:nvPr>
            <p:ph type="title"/>
          </p:nvPr>
        </p:nvSpPr>
        <p:spPr>
          <a:xfrm>
            <a:off x="395288" y="333375"/>
            <a:ext cx="8229600" cy="633413"/>
          </a:xfrm>
          <a:solidFill>
            <a:srgbClr val="FFFFCC"/>
          </a:solidFill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spcBef>
                <a:spcPct val="50000"/>
              </a:spcBef>
            </a:pPr>
            <a:r>
              <a:rPr kumimoji="0" lang="en-US" altLang="zh-TW" sz="2800" b="1" smtClean="0">
                <a:latin typeface="標楷體" pitchFamily="65" charset="-120"/>
                <a:ea typeface="標楷體" pitchFamily="65" charset="-120"/>
              </a:rPr>
              <a:t>103</a:t>
            </a:r>
            <a:r>
              <a:rPr kumimoji="0" lang="zh-TW" altLang="en-US" sz="2800" b="1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kumimoji="0" lang="en-US" altLang="zh-TW" sz="2800" b="1" smtClean="0">
                <a:latin typeface="標楷體" pitchFamily="65" charset="-120"/>
                <a:ea typeface="標楷體" pitchFamily="65" charset="-120"/>
              </a:rPr>
              <a:t>1-5</a:t>
            </a:r>
            <a:r>
              <a:rPr kumimoji="0" lang="zh-TW" altLang="en-US" sz="2800" b="1" smtClean="0">
                <a:latin typeface="標楷體" pitchFamily="65" charset="-120"/>
                <a:ea typeface="標楷體" pitchFamily="65" charset="-120"/>
              </a:rPr>
              <a:t>月底止經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營實績─稅前盈餘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虧損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3218" name="Rectangle 145"/>
          <p:cNvSpPr>
            <a:spLocks noChangeArrowheads="1"/>
          </p:cNvSpPr>
          <p:nvPr/>
        </p:nvSpPr>
        <p:spPr bwMode="auto">
          <a:xfrm>
            <a:off x="214313" y="1149350"/>
            <a:ext cx="8929687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900" b="1">
                <a:latin typeface="標楷體" pitchFamily="65" charset="-120"/>
                <a:ea typeface="標楷體" pitchFamily="65" charset="-120"/>
              </a:rPr>
              <a:t>103</a:t>
            </a:r>
            <a:r>
              <a:rPr lang="zh-TW" altLang="en-US" sz="1900" b="1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900" b="1">
                <a:latin typeface="標楷體" pitchFamily="65" charset="-120"/>
                <a:ea typeface="標楷體" pitchFamily="65" charset="-120"/>
              </a:rPr>
              <a:t>1-5</a:t>
            </a:r>
            <a:r>
              <a:rPr lang="zh-TW" altLang="en-US" sz="1900" b="1">
                <a:latin typeface="標楷體" pitchFamily="65" charset="-120"/>
                <a:ea typeface="標楷體" pitchFamily="65" charset="-120"/>
              </a:rPr>
              <a:t>月經營實績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（一）盈餘</a:t>
            </a:r>
            <a:r>
              <a:rPr lang="en-US" altLang="zh-TW" sz="190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家：台糖＋</a:t>
            </a:r>
            <a:r>
              <a:rPr lang="en-US" altLang="zh-TW" sz="1900">
                <a:latin typeface="標楷體" pitchFamily="65" charset="-120"/>
                <a:ea typeface="標楷體" pitchFamily="65" charset="-120"/>
              </a:rPr>
              <a:t>4.84</a:t>
            </a: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億元、台水＋</a:t>
            </a:r>
            <a:r>
              <a:rPr lang="en-US" altLang="zh-TW" sz="1900">
                <a:latin typeface="標楷體" pitchFamily="65" charset="-120"/>
                <a:ea typeface="標楷體" pitchFamily="65" charset="-120"/>
              </a:rPr>
              <a:t>2.52</a:t>
            </a: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億元、漢翔＋</a:t>
            </a:r>
            <a:r>
              <a:rPr lang="en-US" altLang="zh-TW" sz="1900">
                <a:latin typeface="標楷體" pitchFamily="65" charset="-120"/>
                <a:ea typeface="標楷體" pitchFamily="65" charset="-120"/>
              </a:rPr>
              <a:t>9.63</a:t>
            </a: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億元。 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（二）虧損</a:t>
            </a:r>
            <a:r>
              <a:rPr lang="en-US" altLang="zh-TW" sz="190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家：台電－</a:t>
            </a:r>
            <a:r>
              <a:rPr lang="en-US" altLang="zh-TW" sz="1900">
                <a:latin typeface="標楷體" pitchFamily="65" charset="-120"/>
                <a:ea typeface="標楷體" pitchFamily="65" charset="-120"/>
              </a:rPr>
              <a:t>52.63</a:t>
            </a: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億元、中油－</a:t>
            </a:r>
            <a:r>
              <a:rPr lang="en-US" altLang="zh-TW" sz="1900">
                <a:latin typeface="標楷體" pitchFamily="65" charset="-120"/>
                <a:ea typeface="標楷體" pitchFamily="65" charset="-120"/>
              </a:rPr>
              <a:t>44.79</a:t>
            </a: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億元。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（三）合計虧損：</a:t>
            </a:r>
            <a:r>
              <a:rPr lang="en-US" altLang="zh-TW" sz="1900">
                <a:latin typeface="標楷體" pitchFamily="65" charset="-120"/>
                <a:ea typeface="標楷體" pitchFamily="65" charset="-120"/>
              </a:rPr>
              <a:t>-80.43</a:t>
            </a: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億元。</a:t>
            </a:r>
          </a:p>
        </p:txBody>
      </p:sp>
      <p:sp>
        <p:nvSpPr>
          <p:cNvPr id="3219" name="Rectangle 292"/>
          <p:cNvSpPr>
            <a:spLocks noChangeArrowheads="1"/>
          </p:cNvSpPr>
          <p:nvPr/>
        </p:nvSpPr>
        <p:spPr bwMode="auto">
          <a:xfrm>
            <a:off x="7885113" y="2492375"/>
            <a:ext cx="1079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latin typeface="標楷體" pitchFamily="65" charset="-120"/>
                <a:ea typeface="標楷體" pitchFamily="65" charset="-120"/>
              </a:rPr>
              <a:t>單位：億元</a:t>
            </a:r>
          </a:p>
        </p:txBody>
      </p:sp>
    </p:spTree>
    <p:extLst>
      <p:ext uri="{BB962C8B-B14F-4D97-AF65-F5344CB8AC3E}">
        <p14:creationId xmlns:p14="http://schemas.microsoft.com/office/powerpoint/2010/main" val="174647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229</Words>
  <Application>Microsoft Office PowerPoint</Application>
  <PresentationFormat>如螢幕大小 (4:3)</PresentationFormat>
  <Paragraphs>77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103年1-5月底止經營實績─稅前盈餘(虧損)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103年1-5月底止經營實績─稅前盈餘(虧損)</dc:title>
  <dc:creator>四組三科-陳建興</dc:creator>
  <cp:lastModifiedBy>四組三科-陳建興</cp:lastModifiedBy>
  <cp:revision>1</cp:revision>
  <dcterms:created xsi:type="dcterms:W3CDTF">2014-08-21T08:50:22Z</dcterms:created>
  <dcterms:modified xsi:type="dcterms:W3CDTF">2014-08-21T08:50:34Z</dcterms:modified>
</cp:coreProperties>
</file>