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8" r:id="rId1"/>
  </p:sldMasterIdLst>
  <p:notesMasterIdLst>
    <p:notesMasterId r:id="rId9"/>
  </p:notesMasterIdLst>
  <p:handoutMasterIdLst>
    <p:handoutMasterId r:id="rId10"/>
  </p:handoutMasterIdLst>
  <p:sldIdLst>
    <p:sldId id="1054" r:id="rId2"/>
    <p:sldId id="1077" r:id="rId3"/>
    <p:sldId id="1096" r:id="rId4"/>
    <p:sldId id="1105" r:id="rId5"/>
    <p:sldId id="1106" r:id="rId6"/>
    <p:sldId id="1107" r:id="rId7"/>
    <p:sldId id="1057" r:id="rId8"/>
  </p:sldIdLst>
  <p:sldSz cx="9906000" cy="6858000" type="A4"/>
  <p:notesSz cx="7099300" cy="10234613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60">
          <p15:clr>
            <a:srgbClr val="A4A3A4"/>
          </p15:clr>
        </p15:guide>
        <p15:guide id="2" orient="horz" pos="638">
          <p15:clr>
            <a:srgbClr val="A4A3A4"/>
          </p15:clr>
        </p15:guide>
        <p15:guide id="3" orient="horz" pos="2375">
          <p15:clr>
            <a:srgbClr val="A4A3A4"/>
          </p15:clr>
        </p15:guide>
        <p15:guide id="4" orient="horz" pos="625">
          <p15:clr>
            <a:srgbClr val="A4A3A4"/>
          </p15:clr>
        </p15:guide>
        <p15:guide id="5" orient="horz" pos="2510">
          <p15:clr>
            <a:srgbClr val="A4A3A4"/>
          </p15:clr>
        </p15:guide>
        <p15:guide id="6" orient="horz" pos="136">
          <p15:clr>
            <a:srgbClr val="A4A3A4"/>
          </p15:clr>
        </p15:guide>
        <p15:guide id="7" pos="62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00"/>
    <a:srgbClr val="CC0000"/>
    <a:srgbClr val="FFCCFF"/>
    <a:srgbClr val="FF00FF"/>
    <a:srgbClr val="339966"/>
    <a:srgbClr val="0080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中等深淺樣式 1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中等深淺樣式 1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FECB4D8-DB02-4DC6-A0A2-4F2EBAE1DC90}" styleName="中等深淺樣式 1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66" autoAdjust="0"/>
    <p:restoredTop sz="93274" autoAdjust="0"/>
  </p:normalViewPr>
  <p:slideViewPr>
    <p:cSldViewPr snapToGrid="0">
      <p:cViewPr>
        <p:scale>
          <a:sx n="100" d="100"/>
          <a:sy n="100" d="100"/>
        </p:scale>
        <p:origin x="-1548" y="-342"/>
      </p:cViewPr>
      <p:guideLst>
        <p:guide orient="horz" pos="3760"/>
        <p:guide orient="horz" pos="638"/>
        <p:guide orient="horz" pos="2375"/>
        <p:guide orient="horz" pos="625"/>
        <p:guide orient="horz" pos="2510"/>
        <p:guide orient="horz" pos="136"/>
        <p:guide pos="6239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423772-A0A7-4D92-B449-3D53177A8A70}" type="doc">
      <dgm:prSet loTypeId="urn:microsoft.com/office/officeart/2005/8/layout/matrix2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95C1FFC0-075E-403A-AD63-CB975A765690}">
      <dgm:prSet custT="1"/>
      <dgm:spPr/>
      <dgm:t>
        <a:bodyPr/>
        <a:lstStyle/>
        <a:p>
          <a:r>
            <a:rPr lang="zh-TW" altLang="en-US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擴大資料開放層面</a:t>
          </a:r>
          <a:endParaRPr lang="zh-TW" altLang="en-US" sz="2000" b="1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B60311-D2BE-4939-B71A-3A82980C9CD4}" type="parTrans" cxnId="{C39A018B-4163-4755-8028-1835AE05A554}">
      <dgm:prSet/>
      <dgm:spPr/>
      <dgm:t>
        <a:bodyPr/>
        <a:lstStyle/>
        <a:p>
          <a:endParaRPr lang="zh-TW" altLang="en-US"/>
        </a:p>
      </dgm:t>
    </dgm:pt>
    <dgm:pt modelId="{66305A2B-FA62-4690-BD96-B2560778E5B7}" type="sibTrans" cxnId="{C39A018B-4163-4755-8028-1835AE05A554}">
      <dgm:prSet/>
      <dgm:spPr/>
      <dgm:t>
        <a:bodyPr/>
        <a:lstStyle/>
        <a:p>
          <a:endParaRPr lang="zh-TW" altLang="en-US"/>
        </a:p>
      </dgm:t>
    </dgm:pt>
    <dgm:pt modelId="{F8767C53-20FE-4218-838B-1E4BC1ADE488}">
      <dgm:prSet custT="1"/>
      <dgm:spPr/>
      <dgm:t>
        <a:bodyPr/>
        <a:lstStyle/>
        <a:p>
          <a:r>
            <a:rPr lang="zh-TW" altLang="en-US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加強服務創新力道</a:t>
          </a:r>
          <a:endParaRPr lang="zh-TW" altLang="en-US" sz="2000" b="1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EDE26C-A8BA-4C12-A7A9-5FAE62C43155}" type="parTrans" cxnId="{C41C2120-32B6-46D9-A56F-941DC8E91275}">
      <dgm:prSet/>
      <dgm:spPr/>
      <dgm:t>
        <a:bodyPr/>
        <a:lstStyle/>
        <a:p>
          <a:endParaRPr lang="zh-TW" altLang="en-US"/>
        </a:p>
      </dgm:t>
    </dgm:pt>
    <dgm:pt modelId="{97D15C95-009C-4D14-924B-89F30A4F5DF9}" type="sibTrans" cxnId="{C41C2120-32B6-46D9-A56F-941DC8E91275}">
      <dgm:prSet/>
      <dgm:spPr/>
      <dgm:t>
        <a:bodyPr/>
        <a:lstStyle/>
        <a:p>
          <a:endParaRPr lang="zh-TW" altLang="en-US"/>
        </a:p>
      </dgm:t>
    </dgm:pt>
    <dgm:pt modelId="{CFBFCBE0-0F06-47BE-AE42-FFCB7D078B30}">
      <dgm:prSet custT="1"/>
      <dgm:spPr/>
      <dgm:t>
        <a:bodyPr/>
        <a:lstStyle/>
        <a:p>
          <a:r>
            <a:rPr lang="zh-TW" altLang="en-US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創造產業質變契機</a:t>
          </a:r>
          <a:endParaRPr lang="zh-TW" altLang="en-US" sz="2000" b="1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39E5407-D8B2-4D38-90AD-F2AC74AB7EA4}" type="parTrans" cxnId="{6994A470-148E-44D4-8959-C06C04DA669B}">
      <dgm:prSet/>
      <dgm:spPr/>
      <dgm:t>
        <a:bodyPr/>
        <a:lstStyle/>
        <a:p>
          <a:endParaRPr lang="zh-TW" altLang="en-US"/>
        </a:p>
      </dgm:t>
    </dgm:pt>
    <dgm:pt modelId="{52FF0FEE-6D08-4191-8F92-A71CF00736AD}" type="sibTrans" cxnId="{6994A470-148E-44D4-8959-C06C04DA669B}">
      <dgm:prSet/>
      <dgm:spPr/>
      <dgm:t>
        <a:bodyPr/>
        <a:lstStyle/>
        <a:p>
          <a:endParaRPr lang="zh-TW" altLang="en-US"/>
        </a:p>
      </dgm:t>
    </dgm:pt>
    <dgm:pt modelId="{C6A55006-6392-453E-AD3E-17FCFCF90226}">
      <dgm:prSet custT="1"/>
      <dgm:spPr/>
      <dgm:t>
        <a:bodyPr/>
        <a:lstStyle/>
        <a:p>
          <a:r>
            <a:rPr lang="zh-TW" altLang="en-US" sz="1600" dirty="0" smtClean="0"/>
            <a:t>成立專門作業團隊</a:t>
          </a:r>
          <a:endParaRPr lang="zh-TW" altLang="en-US" sz="1600" dirty="0"/>
        </a:p>
      </dgm:t>
    </dgm:pt>
    <dgm:pt modelId="{E5CF66F8-430F-4BAA-826A-6135483E5445}" type="parTrans" cxnId="{487EC037-075D-4170-97D6-8B3ED72C6DB9}">
      <dgm:prSet/>
      <dgm:spPr/>
      <dgm:t>
        <a:bodyPr/>
        <a:lstStyle/>
        <a:p>
          <a:endParaRPr lang="zh-TW" altLang="en-US"/>
        </a:p>
      </dgm:t>
    </dgm:pt>
    <dgm:pt modelId="{929D275E-E549-4CF7-BE4A-0CEF4AB0084A}" type="sibTrans" cxnId="{487EC037-075D-4170-97D6-8B3ED72C6DB9}">
      <dgm:prSet/>
      <dgm:spPr/>
      <dgm:t>
        <a:bodyPr/>
        <a:lstStyle/>
        <a:p>
          <a:endParaRPr lang="zh-TW" altLang="en-US"/>
        </a:p>
      </dgm:t>
    </dgm:pt>
    <dgm:pt modelId="{5177BA43-D762-4255-B43F-0DE8AE62CE9B}">
      <dgm:prSet custT="1"/>
      <dgm:spPr/>
      <dgm:t>
        <a:bodyPr/>
        <a:lstStyle/>
        <a:p>
          <a:r>
            <a:rPr lang="zh-TW" altLang="en-US" sz="1800" dirty="0" smtClean="0"/>
            <a:t>開放</a:t>
          </a:r>
          <a:r>
            <a:rPr lang="en-US" altLang="zh-TW" sz="1800" dirty="0" smtClean="0"/>
            <a:t>3</a:t>
          </a:r>
          <a:r>
            <a:rPr lang="zh-TW" altLang="en-US" sz="1800" dirty="0" smtClean="0"/>
            <a:t>星等以上資料</a:t>
          </a:r>
          <a:endParaRPr lang="zh-TW" altLang="en-US" sz="1800" dirty="0"/>
        </a:p>
      </dgm:t>
    </dgm:pt>
    <dgm:pt modelId="{7602391A-617F-4D29-AE9B-560D665F3D8A}" type="parTrans" cxnId="{CF48D6EC-4245-47F7-8BD8-57BD72A5E169}">
      <dgm:prSet/>
      <dgm:spPr/>
      <dgm:t>
        <a:bodyPr/>
        <a:lstStyle/>
        <a:p>
          <a:endParaRPr lang="zh-TW" altLang="en-US"/>
        </a:p>
      </dgm:t>
    </dgm:pt>
    <dgm:pt modelId="{61EFBB88-EDFE-4851-B97A-557852357CF5}" type="sibTrans" cxnId="{CF48D6EC-4245-47F7-8BD8-57BD72A5E169}">
      <dgm:prSet/>
      <dgm:spPr/>
      <dgm:t>
        <a:bodyPr/>
        <a:lstStyle/>
        <a:p>
          <a:endParaRPr lang="zh-TW" altLang="en-US"/>
        </a:p>
      </dgm:t>
    </dgm:pt>
    <dgm:pt modelId="{41C6BE9F-F42C-4501-B175-FDCA70A717DF}">
      <dgm:prSet custT="1"/>
      <dgm:spPr/>
      <dgm:t>
        <a:bodyPr/>
        <a:lstStyle/>
        <a:p>
          <a:r>
            <a:rPr lang="zh-TW" altLang="en-US" sz="1800" dirty="0" smtClean="0"/>
            <a:t>定期舉辦認知教育訓練</a:t>
          </a:r>
          <a:endParaRPr lang="zh-TW" altLang="en-US" sz="1800" dirty="0"/>
        </a:p>
      </dgm:t>
    </dgm:pt>
    <dgm:pt modelId="{50FBDBD0-71F6-412A-9464-641BFEDB3CCC}" type="parTrans" cxnId="{882F5018-5D0C-4A97-B9E3-940A1AF9BF62}">
      <dgm:prSet/>
      <dgm:spPr/>
      <dgm:t>
        <a:bodyPr/>
        <a:lstStyle/>
        <a:p>
          <a:endParaRPr lang="zh-TW" altLang="en-US"/>
        </a:p>
      </dgm:t>
    </dgm:pt>
    <dgm:pt modelId="{0CC123DF-0978-4207-9266-158AD480FF5D}" type="sibTrans" cxnId="{882F5018-5D0C-4A97-B9E3-940A1AF9BF62}">
      <dgm:prSet/>
      <dgm:spPr/>
      <dgm:t>
        <a:bodyPr/>
        <a:lstStyle/>
        <a:p>
          <a:endParaRPr lang="zh-TW" altLang="en-US"/>
        </a:p>
      </dgm:t>
    </dgm:pt>
    <dgm:pt modelId="{D477DD42-1930-4E99-810B-F6B59B716667}">
      <dgm:prSet custT="1"/>
      <dgm:spPr/>
      <dgm:t>
        <a:bodyPr/>
        <a:lstStyle/>
        <a:p>
          <a:r>
            <a:rPr lang="zh-TW" altLang="en-US" sz="1700" dirty="0" smtClean="0"/>
            <a:t>採主題式開放資料</a:t>
          </a:r>
          <a:endParaRPr lang="zh-TW" altLang="en-US" sz="1700" dirty="0"/>
        </a:p>
      </dgm:t>
    </dgm:pt>
    <dgm:pt modelId="{E0FC68AA-6CCD-48DE-8DD9-D63745290C39}" type="parTrans" cxnId="{189E02F1-073A-446D-9B80-C216C8740158}">
      <dgm:prSet/>
      <dgm:spPr/>
      <dgm:t>
        <a:bodyPr/>
        <a:lstStyle/>
        <a:p>
          <a:endParaRPr lang="zh-TW" altLang="en-US"/>
        </a:p>
      </dgm:t>
    </dgm:pt>
    <dgm:pt modelId="{163AEAF3-CF53-4CB7-A48F-F62B06E75AD1}" type="sibTrans" cxnId="{189E02F1-073A-446D-9B80-C216C8740158}">
      <dgm:prSet/>
      <dgm:spPr/>
      <dgm:t>
        <a:bodyPr/>
        <a:lstStyle/>
        <a:p>
          <a:endParaRPr lang="zh-TW" altLang="en-US"/>
        </a:p>
      </dgm:t>
    </dgm:pt>
    <dgm:pt modelId="{F1452228-1542-40DF-9551-A2FF1D974674}">
      <dgm:prSet custT="1"/>
      <dgm:spPr/>
      <dgm:t>
        <a:bodyPr/>
        <a:lstStyle/>
        <a:p>
          <a:r>
            <a:rPr lang="zh-TW" altLang="en-US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提高開放資料品質</a:t>
          </a:r>
          <a:endParaRPr lang="zh-TW" altLang="en-US" sz="2000" b="1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3542379-8619-4636-A60B-9C58C899B82F}" type="parTrans" cxnId="{C1B50C48-E4C9-4C2E-93F6-EC265B27A7CC}">
      <dgm:prSet/>
      <dgm:spPr/>
      <dgm:t>
        <a:bodyPr/>
        <a:lstStyle/>
        <a:p>
          <a:endParaRPr lang="zh-TW" altLang="en-US"/>
        </a:p>
      </dgm:t>
    </dgm:pt>
    <dgm:pt modelId="{298B4FEB-6D0A-44C6-981B-79EF49C91670}" type="sibTrans" cxnId="{C1B50C48-E4C9-4C2E-93F6-EC265B27A7CC}">
      <dgm:prSet/>
      <dgm:spPr/>
      <dgm:t>
        <a:bodyPr/>
        <a:lstStyle/>
        <a:p>
          <a:endParaRPr lang="zh-TW" altLang="en-US"/>
        </a:p>
      </dgm:t>
    </dgm:pt>
    <dgm:pt modelId="{58E1AF13-7A4A-42F2-97A7-5AF31D55C9E1}">
      <dgm:prSet custT="1"/>
      <dgm:spPr/>
      <dgm:t>
        <a:bodyPr/>
        <a:lstStyle/>
        <a:p>
          <a:r>
            <a:rPr lang="zh-TW" altLang="en-US" sz="1600" dirty="0" smtClean="0"/>
            <a:t>建立專屬稽核系統</a:t>
          </a:r>
          <a:endParaRPr lang="zh-TW" altLang="en-US" sz="1600" dirty="0"/>
        </a:p>
      </dgm:t>
    </dgm:pt>
    <dgm:pt modelId="{CECE517A-E59A-4D3F-8C2C-DE68279777AE}" type="parTrans" cxnId="{9CB4BC97-4945-4451-8125-FBBE463E3A97}">
      <dgm:prSet/>
      <dgm:spPr/>
      <dgm:t>
        <a:bodyPr/>
        <a:lstStyle/>
        <a:p>
          <a:endParaRPr lang="zh-TW" altLang="en-US"/>
        </a:p>
      </dgm:t>
    </dgm:pt>
    <dgm:pt modelId="{EA3C1EE2-3009-4C1D-A9F4-8889A68B98E5}" type="sibTrans" cxnId="{9CB4BC97-4945-4451-8125-FBBE463E3A97}">
      <dgm:prSet/>
      <dgm:spPr/>
      <dgm:t>
        <a:bodyPr/>
        <a:lstStyle/>
        <a:p>
          <a:endParaRPr lang="zh-TW" altLang="en-US"/>
        </a:p>
      </dgm:t>
    </dgm:pt>
    <dgm:pt modelId="{D6AFA137-324E-490E-9FA6-379DB126AEA0}">
      <dgm:prSet custT="1"/>
      <dgm:spPr/>
      <dgm:t>
        <a:bodyPr/>
        <a:lstStyle/>
        <a:p>
          <a:r>
            <a:rPr lang="zh-TW" altLang="en-US" sz="1600" dirty="0" smtClean="0"/>
            <a:t>提供高效能及高可用性之開放環境</a:t>
          </a:r>
          <a:endParaRPr lang="zh-TW" altLang="en-US" sz="1600" dirty="0"/>
        </a:p>
      </dgm:t>
    </dgm:pt>
    <dgm:pt modelId="{4CE8CA4C-7E77-4085-ADDB-16D2770A56CA}" type="parTrans" cxnId="{801A4A0F-7D42-4DE6-951C-29CE388770D4}">
      <dgm:prSet/>
      <dgm:spPr/>
      <dgm:t>
        <a:bodyPr/>
        <a:lstStyle/>
        <a:p>
          <a:endParaRPr lang="zh-TW" altLang="en-US"/>
        </a:p>
      </dgm:t>
    </dgm:pt>
    <dgm:pt modelId="{2C2969B7-DBAE-44D8-B021-FCA1DF0733FC}" type="sibTrans" cxnId="{801A4A0F-7D42-4DE6-951C-29CE388770D4}">
      <dgm:prSet/>
      <dgm:spPr/>
      <dgm:t>
        <a:bodyPr/>
        <a:lstStyle/>
        <a:p>
          <a:endParaRPr lang="zh-TW" altLang="en-US"/>
        </a:p>
      </dgm:t>
    </dgm:pt>
    <dgm:pt modelId="{1AB9AF0D-1AE8-44DE-8D4F-3EFCC4F4186A}">
      <dgm:prSet custT="1"/>
      <dgm:spPr/>
      <dgm:t>
        <a:bodyPr/>
        <a:lstStyle/>
        <a:p>
          <a:r>
            <a:rPr lang="zh-TW" altLang="en-US" sz="1600" dirty="0" smtClean="0"/>
            <a:t>成立水利資料應用開發聯盟</a:t>
          </a:r>
          <a:endParaRPr lang="zh-TW" altLang="en-US" sz="1600" dirty="0"/>
        </a:p>
      </dgm:t>
    </dgm:pt>
    <dgm:pt modelId="{2A1D58D7-F93D-4E60-886A-C9B2C1DBF2B9}" type="parTrans" cxnId="{44878AA3-1312-43B6-9C9F-42497EA5B5C7}">
      <dgm:prSet/>
      <dgm:spPr/>
      <dgm:t>
        <a:bodyPr/>
        <a:lstStyle/>
        <a:p>
          <a:endParaRPr lang="zh-TW" altLang="en-US"/>
        </a:p>
      </dgm:t>
    </dgm:pt>
    <dgm:pt modelId="{293943C0-F157-4339-9970-A44A4DA6ECAB}" type="sibTrans" cxnId="{44878AA3-1312-43B6-9C9F-42497EA5B5C7}">
      <dgm:prSet/>
      <dgm:spPr/>
      <dgm:t>
        <a:bodyPr/>
        <a:lstStyle/>
        <a:p>
          <a:endParaRPr lang="zh-TW" altLang="en-US"/>
        </a:p>
      </dgm:t>
    </dgm:pt>
    <dgm:pt modelId="{8F9665A8-28BB-4EC7-8FD3-5919D9525146}">
      <dgm:prSet custT="1"/>
      <dgm:spPr/>
      <dgm:t>
        <a:bodyPr/>
        <a:lstStyle/>
        <a:p>
          <a:r>
            <a:rPr lang="zh-TW" altLang="en-US" sz="1600" dirty="0" smtClean="0"/>
            <a:t>辦理水利開放資料黑客松</a:t>
          </a:r>
          <a:endParaRPr lang="zh-TW" altLang="en-US" sz="1600" dirty="0"/>
        </a:p>
      </dgm:t>
    </dgm:pt>
    <dgm:pt modelId="{9DD3887F-AFF1-4C21-8468-3EB0CC72FBE5}" type="sibTrans" cxnId="{16783C8D-0843-45F3-B0F0-07FA837FCFE5}">
      <dgm:prSet/>
      <dgm:spPr/>
      <dgm:t>
        <a:bodyPr/>
        <a:lstStyle/>
        <a:p>
          <a:endParaRPr lang="zh-TW" altLang="en-US"/>
        </a:p>
      </dgm:t>
    </dgm:pt>
    <dgm:pt modelId="{08F6DFC8-6EB6-4BF7-ACDB-43B155C6CB1D}" type="parTrans" cxnId="{16783C8D-0843-45F3-B0F0-07FA837FCFE5}">
      <dgm:prSet/>
      <dgm:spPr/>
      <dgm:t>
        <a:bodyPr/>
        <a:lstStyle/>
        <a:p>
          <a:endParaRPr lang="zh-TW" altLang="en-US"/>
        </a:p>
      </dgm:t>
    </dgm:pt>
    <dgm:pt modelId="{B5A357DF-B8F8-44F2-88F8-E173AFE4242E}">
      <dgm:prSet custT="1"/>
      <dgm:spPr/>
      <dgm:t>
        <a:bodyPr/>
        <a:lstStyle/>
        <a:p>
          <a:r>
            <a:rPr lang="zh-TW" altLang="en-US" sz="1800" dirty="0" smtClean="0"/>
            <a:t>擴大河川或水庫主題式開放資料集</a:t>
          </a:r>
          <a:endParaRPr lang="zh-TW" altLang="en-US" sz="1800" dirty="0"/>
        </a:p>
      </dgm:t>
    </dgm:pt>
    <dgm:pt modelId="{10AF705F-987D-496B-92F5-65606498897D}" type="parTrans" cxnId="{5D07F7F1-3ABE-4C98-880C-4E95B29B3CA2}">
      <dgm:prSet/>
      <dgm:spPr/>
      <dgm:t>
        <a:bodyPr/>
        <a:lstStyle/>
        <a:p>
          <a:endParaRPr lang="zh-TW" altLang="en-US"/>
        </a:p>
      </dgm:t>
    </dgm:pt>
    <dgm:pt modelId="{7F58ED96-E79D-4FAB-9032-D7C87EEC7A9D}" type="sibTrans" cxnId="{5D07F7F1-3ABE-4C98-880C-4E95B29B3CA2}">
      <dgm:prSet/>
      <dgm:spPr/>
      <dgm:t>
        <a:bodyPr/>
        <a:lstStyle/>
        <a:p>
          <a:endParaRPr lang="zh-TW" altLang="en-US"/>
        </a:p>
      </dgm:t>
    </dgm:pt>
    <dgm:pt modelId="{6E77AC08-C80A-4A81-A46F-7A2AD8871FC0}">
      <dgm:prSet custT="1"/>
      <dgm:spPr/>
      <dgm:t>
        <a:bodyPr/>
        <a:lstStyle/>
        <a:p>
          <a:r>
            <a:rPr lang="zh-TW" altLang="en-US" sz="1600" dirty="0" smtClean="0"/>
            <a:t>建置</a:t>
          </a:r>
          <a:r>
            <a:rPr lang="en-US" altLang="zh-TW" sz="1600" dirty="0" smtClean="0"/>
            <a:t>Open API</a:t>
          </a:r>
          <a:endParaRPr lang="zh-TW" altLang="en-US" sz="1600" dirty="0"/>
        </a:p>
      </dgm:t>
    </dgm:pt>
    <dgm:pt modelId="{897F23C4-9B6E-4BA6-BBCE-8FE6B0C418D2}" type="parTrans" cxnId="{71924768-DF73-449D-8F85-B569EB7F90AF}">
      <dgm:prSet/>
      <dgm:spPr/>
      <dgm:t>
        <a:bodyPr/>
        <a:lstStyle/>
        <a:p>
          <a:endParaRPr lang="zh-TW" altLang="en-US"/>
        </a:p>
      </dgm:t>
    </dgm:pt>
    <dgm:pt modelId="{AFFDDC62-1FCF-484A-AC57-2776F26E02C0}" type="sibTrans" cxnId="{71924768-DF73-449D-8F85-B569EB7F90AF}">
      <dgm:prSet/>
      <dgm:spPr/>
      <dgm:t>
        <a:bodyPr/>
        <a:lstStyle/>
        <a:p>
          <a:endParaRPr lang="zh-TW" altLang="en-US"/>
        </a:p>
      </dgm:t>
    </dgm:pt>
    <dgm:pt modelId="{3DC143C1-C43D-49C8-8B88-6D0F1BEA7EDF}">
      <dgm:prSet custT="1"/>
      <dgm:spPr/>
      <dgm:t>
        <a:bodyPr/>
        <a:lstStyle/>
        <a:p>
          <a:r>
            <a:rPr lang="zh-TW" altLang="en-US" sz="1700" dirty="0" smtClean="0"/>
            <a:t>水資源環境敏感區域主題</a:t>
          </a:r>
          <a:endParaRPr lang="zh-TW" altLang="en-US" sz="1700" dirty="0"/>
        </a:p>
      </dgm:t>
    </dgm:pt>
    <dgm:pt modelId="{29A85CAC-7039-4462-BC77-81D8BE14747D}" type="sibTrans" cxnId="{08976180-3D5F-4B11-9C0D-4BD458C21E1F}">
      <dgm:prSet/>
      <dgm:spPr/>
      <dgm:t>
        <a:bodyPr/>
        <a:lstStyle/>
        <a:p>
          <a:endParaRPr lang="zh-TW" altLang="en-US"/>
        </a:p>
      </dgm:t>
    </dgm:pt>
    <dgm:pt modelId="{1ED86ED1-DC9D-48F1-AAFB-D459BF936851}" type="parTrans" cxnId="{08976180-3D5F-4B11-9C0D-4BD458C21E1F}">
      <dgm:prSet/>
      <dgm:spPr/>
      <dgm:t>
        <a:bodyPr/>
        <a:lstStyle/>
        <a:p>
          <a:endParaRPr lang="zh-TW" altLang="en-US"/>
        </a:p>
      </dgm:t>
    </dgm:pt>
    <dgm:pt modelId="{575E63E7-CDCB-4D93-830B-4272F8C804DA}">
      <dgm:prSet custT="1"/>
      <dgm:spPr/>
      <dgm:t>
        <a:bodyPr/>
        <a:lstStyle/>
        <a:p>
          <a:r>
            <a:rPr lang="zh-TW" altLang="en-US" sz="1700" dirty="0" smtClean="0"/>
            <a:t>水防救災主題</a:t>
          </a:r>
          <a:endParaRPr lang="zh-TW" altLang="en-US" sz="1700" dirty="0"/>
        </a:p>
      </dgm:t>
    </dgm:pt>
    <dgm:pt modelId="{FB13A61E-8386-4BED-A71C-52B3DEC58843}" type="sibTrans" cxnId="{F863AE65-B327-40EE-8F25-5227E698C8EE}">
      <dgm:prSet/>
      <dgm:spPr/>
      <dgm:t>
        <a:bodyPr/>
        <a:lstStyle/>
        <a:p>
          <a:endParaRPr lang="zh-TW" altLang="en-US"/>
        </a:p>
      </dgm:t>
    </dgm:pt>
    <dgm:pt modelId="{F04D0B33-2E13-4D80-BF97-D41CF0E74DD4}" type="parTrans" cxnId="{F863AE65-B327-40EE-8F25-5227E698C8EE}">
      <dgm:prSet/>
      <dgm:spPr/>
      <dgm:t>
        <a:bodyPr/>
        <a:lstStyle/>
        <a:p>
          <a:endParaRPr lang="zh-TW" altLang="en-US"/>
        </a:p>
      </dgm:t>
    </dgm:pt>
    <dgm:pt modelId="{6260757C-F66E-446D-B730-F1BD25C52C0B}" type="pres">
      <dgm:prSet presAssocID="{75423772-A0A7-4D92-B449-3D53177A8A70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51D200EF-0BFF-4456-9018-03A8CFB380CE}" type="pres">
      <dgm:prSet presAssocID="{75423772-A0A7-4D92-B449-3D53177A8A70}" presName="axisShape" presStyleLbl="bgShp" presStyleIdx="0" presStyleCnt="1" custScaleX="133456"/>
      <dgm:spPr/>
      <dgm:t>
        <a:bodyPr/>
        <a:lstStyle/>
        <a:p>
          <a:endParaRPr lang="zh-TW" altLang="en-US"/>
        </a:p>
      </dgm:t>
    </dgm:pt>
    <dgm:pt modelId="{E10D809F-0EEC-4B41-857D-818625E11F72}" type="pres">
      <dgm:prSet presAssocID="{75423772-A0A7-4D92-B449-3D53177A8A70}" presName="rect1" presStyleLbl="node1" presStyleIdx="0" presStyleCnt="4" custScaleX="150522" custLinFactNeighborX="-23570" custLinFactNeighborY="-9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E163956-8141-4B71-8C7F-0C462A721102}" type="pres">
      <dgm:prSet presAssocID="{75423772-A0A7-4D92-B449-3D53177A8A70}" presName="rect2" presStyleLbl="node1" presStyleIdx="1" presStyleCnt="4" custScaleX="150522" custLinFactNeighborX="24027" custLinFactNeighborY="-9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4D242B9-E2C6-4F44-91B4-8A49C1D444ED}" type="pres">
      <dgm:prSet presAssocID="{75423772-A0A7-4D92-B449-3D53177A8A70}" presName="rect3" presStyleLbl="node1" presStyleIdx="2" presStyleCnt="4" custScaleX="150522" custLinFactNeighborX="-26340" custLinFactNeighborY="2309" custRadScaleRad="1005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ADE8337-1F20-4B52-B95B-C7D8121C3DAF}" type="pres">
      <dgm:prSet presAssocID="{75423772-A0A7-4D92-B449-3D53177A8A70}" presName="rect4" presStyleLbl="node1" presStyleIdx="3" presStyleCnt="4" custScaleX="150522" custLinFactNeighborX="24024" custLinFactNeighborY="23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09E1D343-E741-45D9-8C35-659194093650}" type="presOf" srcId="{CFBFCBE0-0F06-47BE-AE42-FFCB7D078B30}" destId="{FADE8337-1F20-4B52-B95B-C7D8121C3DAF}" srcOrd="0" destOrd="0" presId="urn:microsoft.com/office/officeart/2005/8/layout/matrix2"/>
    <dgm:cxn modelId="{08976180-3D5F-4B11-9C0D-4BD458C21E1F}" srcId="{D477DD42-1930-4E99-810B-F6B59B716667}" destId="{3DC143C1-C43D-49C8-8B88-6D0F1BEA7EDF}" srcOrd="1" destOrd="0" parTransId="{1ED86ED1-DC9D-48F1-AAFB-D459BF936851}" sibTransId="{29A85CAC-7039-4462-BC77-81D8BE14747D}"/>
    <dgm:cxn modelId="{C1B50C48-E4C9-4C2E-93F6-EC265B27A7CC}" srcId="{75423772-A0A7-4D92-B449-3D53177A8A70}" destId="{F1452228-1542-40DF-9551-A2FF1D974674}" srcOrd="2" destOrd="0" parTransId="{13542379-8619-4636-A60B-9C58C899B82F}" sibTransId="{298B4FEB-6D0A-44C6-981B-79EF49C91670}"/>
    <dgm:cxn modelId="{60558D19-1C5B-4143-B608-B92D310EE82E}" type="presOf" srcId="{6E77AC08-C80A-4A81-A46F-7A2AD8871FC0}" destId="{FADE8337-1F20-4B52-B95B-C7D8121C3DAF}" srcOrd="0" destOrd="3" presId="urn:microsoft.com/office/officeart/2005/8/layout/matrix2"/>
    <dgm:cxn modelId="{791F55CB-A325-4842-A4E8-CA27E37E6B0D}" type="presOf" srcId="{5177BA43-D762-4255-B43F-0DE8AE62CE9B}" destId="{E10D809F-0EEC-4B41-857D-818625E11F72}" srcOrd="0" destOrd="1" presId="urn:microsoft.com/office/officeart/2005/8/layout/matrix2"/>
    <dgm:cxn modelId="{C37D5576-E5C1-465D-AEE7-AA822283FD98}" type="presOf" srcId="{B5A357DF-B8F8-44F2-88F8-E173AFE4242E}" destId="{E10D809F-0EEC-4B41-857D-818625E11F72}" srcOrd="0" destOrd="2" presId="urn:microsoft.com/office/officeart/2005/8/layout/matrix2"/>
    <dgm:cxn modelId="{F049DDBA-3072-4DE6-96EF-F25DACA8452F}" type="presOf" srcId="{58E1AF13-7A4A-42F2-97A7-5AF31D55C9E1}" destId="{94D242B9-E2C6-4F44-91B4-8A49C1D444ED}" srcOrd="0" destOrd="1" presId="urn:microsoft.com/office/officeart/2005/8/layout/matrix2"/>
    <dgm:cxn modelId="{6994A470-148E-44D4-8959-C06C04DA669B}" srcId="{75423772-A0A7-4D92-B449-3D53177A8A70}" destId="{CFBFCBE0-0F06-47BE-AE42-FFCB7D078B30}" srcOrd="3" destOrd="0" parTransId="{D39E5407-D8B2-4D38-90AD-F2AC74AB7EA4}" sibTransId="{52FF0FEE-6D08-4191-8F92-A71CF00736AD}"/>
    <dgm:cxn modelId="{88A10144-7908-46D6-83F6-D3ACF3DB6573}" type="presOf" srcId="{D6AFA137-324E-490E-9FA6-379DB126AEA0}" destId="{94D242B9-E2C6-4F44-91B4-8A49C1D444ED}" srcOrd="0" destOrd="3" presId="urn:microsoft.com/office/officeart/2005/8/layout/matrix2"/>
    <dgm:cxn modelId="{C39A018B-4163-4755-8028-1835AE05A554}" srcId="{75423772-A0A7-4D92-B449-3D53177A8A70}" destId="{95C1FFC0-075E-403A-AD63-CB975A765690}" srcOrd="0" destOrd="0" parTransId="{35B60311-D2BE-4939-B71A-3A82980C9CD4}" sibTransId="{66305A2B-FA62-4690-BD96-B2560778E5B7}"/>
    <dgm:cxn modelId="{44878AA3-1312-43B6-9C9F-42497EA5B5C7}" srcId="{CFBFCBE0-0F06-47BE-AE42-FFCB7D078B30}" destId="{1AB9AF0D-1AE8-44DE-8D4F-3EFCC4F4186A}" srcOrd="0" destOrd="0" parTransId="{2A1D58D7-F93D-4E60-886A-C9B2C1DBF2B9}" sibTransId="{293943C0-F157-4339-9970-A44A4DA6ECAB}"/>
    <dgm:cxn modelId="{8D4DAF40-E7B1-45CE-B9F7-7B487DBD185B}" type="presOf" srcId="{F8767C53-20FE-4218-838B-1E4BC1ADE488}" destId="{CE163956-8141-4B71-8C7F-0C462A721102}" srcOrd="0" destOrd="0" presId="urn:microsoft.com/office/officeart/2005/8/layout/matrix2"/>
    <dgm:cxn modelId="{F863AE65-B327-40EE-8F25-5227E698C8EE}" srcId="{D477DD42-1930-4E99-810B-F6B59B716667}" destId="{575E63E7-CDCB-4D93-830B-4272F8C804DA}" srcOrd="0" destOrd="0" parTransId="{F04D0B33-2E13-4D80-BF97-D41CF0E74DD4}" sibTransId="{FB13A61E-8386-4BED-A71C-52B3DEC58843}"/>
    <dgm:cxn modelId="{C41C2120-32B6-46D9-A56F-941DC8E91275}" srcId="{75423772-A0A7-4D92-B449-3D53177A8A70}" destId="{F8767C53-20FE-4218-838B-1E4BC1ADE488}" srcOrd="1" destOrd="0" parTransId="{B3EDE26C-A8BA-4C12-A7A9-5FAE62C43155}" sibTransId="{97D15C95-009C-4D14-924B-89F30A4F5DF9}"/>
    <dgm:cxn modelId="{C1D6C267-D0DC-43E8-860D-DBE1CE5AAA3C}" type="presOf" srcId="{1AB9AF0D-1AE8-44DE-8D4F-3EFCC4F4186A}" destId="{FADE8337-1F20-4B52-B95B-C7D8121C3DAF}" srcOrd="0" destOrd="1" presId="urn:microsoft.com/office/officeart/2005/8/layout/matrix2"/>
    <dgm:cxn modelId="{C4595212-300A-45BC-AF23-09816E5D551A}" type="presOf" srcId="{F1452228-1542-40DF-9551-A2FF1D974674}" destId="{94D242B9-E2C6-4F44-91B4-8A49C1D444ED}" srcOrd="0" destOrd="0" presId="urn:microsoft.com/office/officeart/2005/8/layout/matrix2"/>
    <dgm:cxn modelId="{5D07F7F1-3ABE-4C98-880C-4E95B29B3CA2}" srcId="{95C1FFC0-075E-403A-AD63-CB975A765690}" destId="{B5A357DF-B8F8-44F2-88F8-E173AFE4242E}" srcOrd="1" destOrd="0" parTransId="{10AF705F-987D-496B-92F5-65606498897D}" sibTransId="{7F58ED96-E79D-4FAB-9032-D7C87EEC7A9D}"/>
    <dgm:cxn modelId="{9CB4BC97-4945-4451-8125-FBBE463E3A97}" srcId="{F1452228-1542-40DF-9551-A2FF1D974674}" destId="{58E1AF13-7A4A-42F2-97A7-5AF31D55C9E1}" srcOrd="0" destOrd="0" parTransId="{CECE517A-E59A-4D3F-8C2C-DE68279777AE}" sibTransId="{EA3C1EE2-3009-4C1D-A9F4-8889A68B98E5}"/>
    <dgm:cxn modelId="{801A4A0F-7D42-4DE6-951C-29CE388770D4}" srcId="{F1452228-1542-40DF-9551-A2FF1D974674}" destId="{D6AFA137-324E-490E-9FA6-379DB126AEA0}" srcOrd="2" destOrd="0" parTransId="{4CE8CA4C-7E77-4085-ADDB-16D2770A56CA}" sibTransId="{2C2969B7-DBAE-44D8-B021-FCA1DF0733FC}"/>
    <dgm:cxn modelId="{C9D4BB51-7C71-4346-A67F-742310E404A2}" type="presOf" srcId="{8F9665A8-28BB-4EC7-8FD3-5919D9525146}" destId="{FADE8337-1F20-4B52-B95B-C7D8121C3DAF}" srcOrd="0" destOrd="2" presId="urn:microsoft.com/office/officeart/2005/8/layout/matrix2"/>
    <dgm:cxn modelId="{16783C8D-0843-45F3-B0F0-07FA837FCFE5}" srcId="{CFBFCBE0-0F06-47BE-AE42-FFCB7D078B30}" destId="{8F9665A8-28BB-4EC7-8FD3-5919D9525146}" srcOrd="1" destOrd="0" parTransId="{08F6DFC8-6EB6-4BF7-ACDB-43B155C6CB1D}" sibTransId="{9DD3887F-AFF1-4C21-8468-3EB0CC72FBE5}"/>
    <dgm:cxn modelId="{CEEC5A05-1A92-4BDF-BA0C-F522CF6BE73D}" type="presOf" srcId="{3DC143C1-C43D-49C8-8B88-6D0F1BEA7EDF}" destId="{CE163956-8141-4B71-8C7F-0C462A721102}" srcOrd="0" destOrd="3" presId="urn:microsoft.com/office/officeart/2005/8/layout/matrix2"/>
    <dgm:cxn modelId="{852250A7-49E5-491E-BC8B-F60D87DB2C47}" type="presOf" srcId="{75423772-A0A7-4D92-B449-3D53177A8A70}" destId="{6260757C-F66E-446D-B730-F1BD25C52C0B}" srcOrd="0" destOrd="0" presId="urn:microsoft.com/office/officeart/2005/8/layout/matrix2"/>
    <dgm:cxn modelId="{CF4E8EEA-AEF4-41C3-8A0A-BC7076924DC1}" type="presOf" srcId="{575E63E7-CDCB-4D93-830B-4272F8C804DA}" destId="{CE163956-8141-4B71-8C7F-0C462A721102}" srcOrd="0" destOrd="2" presId="urn:microsoft.com/office/officeart/2005/8/layout/matrix2"/>
    <dgm:cxn modelId="{2B534E41-C673-4D80-B944-451B2EBAF671}" type="presOf" srcId="{D477DD42-1930-4E99-810B-F6B59B716667}" destId="{CE163956-8141-4B71-8C7F-0C462A721102}" srcOrd="0" destOrd="1" presId="urn:microsoft.com/office/officeart/2005/8/layout/matrix2"/>
    <dgm:cxn modelId="{53DF6D68-1B05-4418-BF0D-CBA236CA3D80}" type="presOf" srcId="{95C1FFC0-075E-403A-AD63-CB975A765690}" destId="{E10D809F-0EEC-4B41-857D-818625E11F72}" srcOrd="0" destOrd="0" presId="urn:microsoft.com/office/officeart/2005/8/layout/matrix2"/>
    <dgm:cxn modelId="{487EC037-075D-4170-97D6-8B3ED72C6DB9}" srcId="{F1452228-1542-40DF-9551-A2FF1D974674}" destId="{C6A55006-6392-453E-AD3E-17FCFCF90226}" srcOrd="1" destOrd="0" parTransId="{E5CF66F8-430F-4BAA-826A-6135483E5445}" sibTransId="{929D275E-E549-4CF7-BE4A-0CEF4AB0084A}"/>
    <dgm:cxn modelId="{71924768-DF73-449D-8F85-B569EB7F90AF}" srcId="{CFBFCBE0-0F06-47BE-AE42-FFCB7D078B30}" destId="{6E77AC08-C80A-4A81-A46F-7A2AD8871FC0}" srcOrd="2" destOrd="0" parTransId="{897F23C4-9B6E-4BA6-BBCE-8FE6B0C418D2}" sibTransId="{AFFDDC62-1FCF-484A-AC57-2776F26E02C0}"/>
    <dgm:cxn modelId="{CF48D6EC-4245-47F7-8BD8-57BD72A5E169}" srcId="{95C1FFC0-075E-403A-AD63-CB975A765690}" destId="{5177BA43-D762-4255-B43F-0DE8AE62CE9B}" srcOrd="0" destOrd="0" parTransId="{7602391A-617F-4D29-AE9B-560D665F3D8A}" sibTransId="{61EFBB88-EDFE-4851-B97A-557852357CF5}"/>
    <dgm:cxn modelId="{189E02F1-073A-446D-9B80-C216C8740158}" srcId="{F8767C53-20FE-4218-838B-1E4BC1ADE488}" destId="{D477DD42-1930-4E99-810B-F6B59B716667}" srcOrd="0" destOrd="0" parTransId="{E0FC68AA-6CCD-48DE-8DD9-D63745290C39}" sibTransId="{163AEAF3-CF53-4CB7-A48F-F62B06E75AD1}"/>
    <dgm:cxn modelId="{E7AE2CF2-D458-4CC0-B775-574E52F9C93A}" type="presOf" srcId="{41C6BE9F-F42C-4501-B175-FDCA70A717DF}" destId="{E10D809F-0EEC-4B41-857D-818625E11F72}" srcOrd="0" destOrd="3" presId="urn:microsoft.com/office/officeart/2005/8/layout/matrix2"/>
    <dgm:cxn modelId="{882F5018-5D0C-4A97-B9E3-940A1AF9BF62}" srcId="{95C1FFC0-075E-403A-AD63-CB975A765690}" destId="{41C6BE9F-F42C-4501-B175-FDCA70A717DF}" srcOrd="2" destOrd="0" parTransId="{50FBDBD0-71F6-412A-9464-641BFEDB3CCC}" sibTransId="{0CC123DF-0978-4207-9266-158AD480FF5D}"/>
    <dgm:cxn modelId="{F0FADBEC-3FF0-4335-920F-54DF75420315}" type="presOf" srcId="{C6A55006-6392-453E-AD3E-17FCFCF90226}" destId="{94D242B9-E2C6-4F44-91B4-8A49C1D444ED}" srcOrd="0" destOrd="2" presId="urn:microsoft.com/office/officeart/2005/8/layout/matrix2"/>
    <dgm:cxn modelId="{3D453E3E-2406-4134-A3E5-00877325B6E5}" type="presParOf" srcId="{6260757C-F66E-446D-B730-F1BD25C52C0B}" destId="{51D200EF-0BFF-4456-9018-03A8CFB380CE}" srcOrd="0" destOrd="0" presId="urn:microsoft.com/office/officeart/2005/8/layout/matrix2"/>
    <dgm:cxn modelId="{96B301AD-900D-437C-8AAD-B8B952CFF604}" type="presParOf" srcId="{6260757C-F66E-446D-B730-F1BD25C52C0B}" destId="{E10D809F-0EEC-4B41-857D-818625E11F72}" srcOrd="1" destOrd="0" presId="urn:microsoft.com/office/officeart/2005/8/layout/matrix2"/>
    <dgm:cxn modelId="{4810C868-2B53-4EAD-B56B-90D4EB8381DF}" type="presParOf" srcId="{6260757C-F66E-446D-B730-F1BD25C52C0B}" destId="{CE163956-8141-4B71-8C7F-0C462A721102}" srcOrd="2" destOrd="0" presId="urn:microsoft.com/office/officeart/2005/8/layout/matrix2"/>
    <dgm:cxn modelId="{332349D3-FF04-4DF6-B77C-4351F83BE52C}" type="presParOf" srcId="{6260757C-F66E-446D-B730-F1BD25C52C0B}" destId="{94D242B9-E2C6-4F44-91B4-8A49C1D444ED}" srcOrd="3" destOrd="0" presId="urn:microsoft.com/office/officeart/2005/8/layout/matrix2"/>
    <dgm:cxn modelId="{1F20846F-3E44-4C91-A692-50BA1CBBAF73}" type="presParOf" srcId="{6260757C-F66E-446D-B730-F1BD25C52C0B}" destId="{FADE8337-1F20-4B52-B95B-C7D8121C3DAF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200EF-0BFF-4456-9018-03A8CFB380CE}">
      <dsp:nvSpPr>
        <dsp:cNvPr id="0" name=""/>
        <dsp:cNvSpPr/>
      </dsp:nvSpPr>
      <dsp:spPr>
        <a:xfrm>
          <a:off x="447688" y="0"/>
          <a:ext cx="6877022" cy="5153026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0D809F-0EEC-4B41-857D-818625E11F72}">
      <dsp:nvSpPr>
        <dsp:cNvPr id="0" name=""/>
        <dsp:cNvSpPr/>
      </dsp:nvSpPr>
      <dsp:spPr>
        <a:xfrm>
          <a:off x="638123" y="315901"/>
          <a:ext cx="3102575" cy="20612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擴大資料開放層面</a:t>
          </a:r>
          <a:endParaRPr lang="zh-TW" altLang="en-US" sz="2000" b="1" u="sng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kern="1200" dirty="0" smtClean="0"/>
            <a:t>開放</a:t>
          </a:r>
          <a:r>
            <a:rPr lang="en-US" altLang="zh-TW" sz="1800" kern="1200" dirty="0" smtClean="0"/>
            <a:t>3</a:t>
          </a:r>
          <a:r>
            <a:rPr lang="zh-TW" altLang="en-US" sz="1800" kern="1200" dirty="0" smtClean="0"/>
            <a:t>星等以上資料</a:t>
          </a:r>
          <a:endParaRPr lang="zh-TW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kern="1200" dirty="0" smtClean="0"/>
            <a:t>擴大河川或水庫主題式開放資料集</a:t>
          </a:r>
          <a:endParaRPr lang="zh-TW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kern="1200" dirty="0" smtClean="0"/>
            <a:t>定期舉辦認知教育訓練</a:t>
          </a:r>
          <a:endParaRPr lang="zh-TW" altLang="en-US" sz="1800" kern="1200" dirty="0"/>
        </a:p>
      </dsp:txBody>
      <dsp:txXfrm>
        <a:off x="738743" y="416521"/>
        <a:ext cx="2901335" cy="1859970"/>
      </dsp:txXfrm>
    </dsp:sp>
    <dsp:sp modelId="{CE163956-8141-4B71-8C7F-0C462A721102}">
      <dsp:nvSpPr>
        <dsp:cNvPr id="0" name=""/>
        <dsp:cNvSpPr/>
      </dsp:nvSpPr>
      <dsp:spPr>
        <a:xfrm>
          <a:off x="4041120" y="315901"/>
          <a:ext cx="3102575" cy="206121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加強服務創新力道</a:t>
          </a:r>
          <a:endParaRPr lang="zh-TW" altLang="en-US" sz="2000" b="1" u="sng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700" kern="1200" dirty="0" smtClean="0"/>
            <a:t>採主題式開放資料</a:t>
          </a:r>
          <a:endParaRPr lang="zh-TW" altLang="en-US" sz="1700" kern="1200" dirty="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700" kern="1200" dirty="0" smtClean="0"/>
            <a:t>水防救災主題</a:t>
          </a:r>
          <a:endParaRPr lang="zh-TW" altLang="en-US" sz="1700" kern="1200" dirty="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700" kern="1200" dirty="0" smtClean="0"/>
            <a:t>水資源環境敏感區域主題</a:t>
          </a:r>
          <a:endParaRPr lang="zh-TW" altLang="en-US" sz="1700" kern="1200" dirty="0"/>
        </a:p>
      </dsp:txBody>
      <dsp:txXfrm>
        <a:off x="4141740" y="416521"/>
        <a:ext cx="2901335" cy="1859970"/>
      </dsp:txXfrm>
    </dsp:sp>
    <dsp:sp modelId="{94D242B9-E2C6-4F44-91B4-8A49C1D444ED}">
      <dsp:nvSpPr>
        <dsp:cNvPr id="0" name=""/>
        <dsp:cNvSpPr/>
      </dsp:nvSpPr>
      <dsp:spPr>
        <a:xfrm>
          <a:off x="581028" y="2804462"/>
          <a:ext cx="3102575" cy="206121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提高開放資料品質</a:t>
          </a:r>
          <a:endParaRPr lang="zh-TW" altLang="en-US" sz="2000" b="1" u="sng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建立專屬稽核系統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成立專門作業團隊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提供高效能及高可用性之開放環境</a:t>
          </a:r>
          <a:endParaRPr lang="zh-TW" altLang="en-US" sz="1600" kern="1200" dirty="0"/>
        </a:p>
      </dsp:txBody>
      <dsp:txXfrm>
        <a:off x="681648" y="2905082"/>
        <a:ext cx="2901335" cy="1859970"/>
      </dsp:txXfrm>
    </dsp:sp>
    <dsp:sp modelId="{FADE8337-1F20-4B52-B95B-C7D8121C3DAF}">
      <dsp:nvSpPr>
        <dsp:cNvPr id="0" name=""/>
        <dsp:cNvSpPr/>
      </dsp:nvSpPr>
      <dsp:spPr>
        <a:xfrm>
          <a:off x="4041058" y="2804482"/>
          <a:ext cx="3102575" cy="206121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創造產業質變契機</a:t>
          </a:r>
          <a:endParaRPr lang="zh-TW" altLang="en-US" sz="2000" b="1" u="sng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成立水利資料應用開發聯盟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辦理水利開放資料黑客松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建置</a:t>
          </a:r>
          <a:r>
            <a:rPr lang="en-US" altLang="zh-TW" sz="1600" kern="1200" dirty="0" smtClean="0"/>
            <a:t>Open API</a:t>
          </a:r>
          <a:endParaRPr lang="zh-TW" altLang="en-US" sz="1600" kern="1200" dirty="0"/>
        </a:p>
      </dsp:txBody>
      <dsp:txXfrm>
        <a:off x="4141678" y="2905102"/>
        <a:ext cx="2901335" cy="18599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82111" cy="549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t" anchorCtr="0" compatLnSpc="1">
            <a:prstTxWarp prst="textNoShape">
              <a:avLst/>
            </a:prstTxWarp>
          </a:bodyPr>
          <a:lstStyle>
            <a:lvl1pPr defTabSz="946602">
              <a:defRPr sz="1200"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85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55323" y="0"/>
            <a:ext cx="3082111" cy="549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t" anchorCtr="0" compatLnSpc="1">
            <a:prstTxWarp prst="textNoShape">
              <a:avLst/>
            </a:prstTxWarp>
          </a:bodyPr>
          <a:lstStyle>
            <a:lvl1pPr algn="r" defTabSz="946602">
              <a:defRPr sz="1200"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85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40315"/>
            <a:ext cx="3082111" cy="47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b" anchorCtr="0" compatLnSpc="1">
            <a:prstTxWarp prst="textNoShape">
              <a:avLst/>
            </a:prstTxWarp>
          </a:bodyPr>
          <a:lstStyle>
            <a:lvl1pPr defTabSz="946602">
              <a:defRPr sz="1200"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85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55323" y="9740315"/>
            <a:ext cx="3082111" cy="47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70" tIns="47185" rIns="94370" bIns="47185" numCol="1" anchor="b" anchorCtr="0" compatLnSpc="1">
            <a:prstTxWarp prst="textNoShape">
              <a:avLst/>
            </a:prstTxWarp>
          </a:bodyPr>
          <a:lstStyle>
            <a:lvl1pPr algn="r" defTabSz="946602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78254B6F-A0FD-4EDB-864F-DBABE94BB2B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31215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075479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44" tIns="47172" rIns="94344" bIns="47172" numCol="1" anchor="t" anchorCtr="0" compatLnSpc="1">
            <a:prstTxWarp prst="textNoShape">
              <a:avLst/>
            </a:prstTxWarp>
          </a:bodyPr>
          <a:lstStyle>
            <a:lvl1pPr defTabSz="946602">
              <a:defRPr sz="1200"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4" y="0"/>
            <a:ext cx="3075479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44" tIns="47172" rIns="94344" bIns="47172" numCol="1" anchor="t" anchorCtr="0" compatLnSpc="1">
            <a:prstTxWarp prst="textNoShape">
              <a:avLst/>
            </a:prstTxWarp>
          </a:bodyPr>
          <a:lstStyle>
            <a:lvl1pPr algn="r" defTabSz="946602">
              <a:defRPr sz="1200"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9463" y="766763"/>
            <a:ext cx="554355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00" y="4859519"/>
            <a:ext cx="5680103" cy="4609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44" tIns="47172" rIns="94344" bIns="471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674"/>
            <a:ext cx="3075479" cy="512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44" tIns="47172" rIns="94344" bIns="47172" numCol="1" anchor="b" anchorCtr="0" compatLnSpc="1">
            <a:prstTxWarp prst="textNoShape">
              <a:avLst/>
            </a:prstTxWarp>
          </a:bodyPr>
          <a:lstStyle>
            <a:lvl1pPr defTabSz="946602">
              <a:defRPr sz="1200"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4" y="9720674"/>
            <a:ext cx="3075479" cy="512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44" tIns="47172" rIns="94344" bIns="47172" numCol="1" anchor="b" anchorCtr="0" compatLnSpc="1">
            <a:prstTxWarp prst="textNoShape">
              <a:avLst/>
            </a:prstTxWarp>
          </a:bodyPr>
          <a:lstStyle>
            <a:lvl1pPr algn="r" defTabSz="946602">
              <a:defRPr sz="1200">
                <a:ea typeface="新細明體" charset="-120"/>
              </a:defRPr>
            </a:lvl1pPr>
          </a:lstStyle>
          <a:p>
            <a:pPr>
              <a:defRPr/>
            </a:pPr>
            <a:fld id="{E96AB018-1DE8-42FF-AC5C-C204D36EF4B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35649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49280"/>
            <a:fld id="{2ADCD4CC-1B76-4D61-AC3C-445643AA3C75}" type="slidenum">
              <a:rPr lang="en-US" altLang="zh-TW" smtClean="0">
                <a:latin typeface="Times New Roman" pitchFamily="18" charset="0"/>
              </a:rPr>
              <a:pPr defTabSz="949280"/>
              <a:t>0</a:t>
            </a:fld>
            <a:endParaRPr lang="en-US" altLang="zh-TW" smtClean="0">
              <a:latin typeface="Times New Roman" pitchFamily="18" charset="0"/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CC713-7B79-42BB-A7FA-C6BC597C7E88}" type="datetime1">
              <a:rPr lang="zh-TW" altLang="en-US"/>
              <a:pPr>
                <a:defRPr/>
              </a:pPr>
              <a:t>2017/10/18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0157E-3A29-431C-9509-26D87B9598E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6AFD0-C047-42B6-8A98-33CABECCCAB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19D06-B955-4023-89EC-8195E0CAD48E}" type="datetime1">
              <a:rPr lang="zh-TW" altLang="en-US"/>
              <a:pPr>
                <a:defRPr/>
              </a:pPr>
              <a:t>2017/10/18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8D5DF-668D-425B-ADAF-3AB4158F7BF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87055-2F1A-4E2C-9208-CA0F1A8B39BF}" type="datetime1">
              <a:rPr lang="zh-TW" altLang="en-US"/>
              <a:pPr>
                <a:defRPr/>
              </a:pPr>
              <a:t>2017/10/18</a:t>
            </a:fld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5AA00-95EC-4C5A-BF4C-A7F3062D710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 b="1">
                <a:solidFill>
                  <a:srgbClr val="7030A0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6A027-5B4E-45E7-84B2-19B1ED1A8013}" type="datetime1">
              <a:rPr lang="zh-TW" altLang="en-US"/>
              <a:pPr>
                <a:defRPr/>
              </a:pPr>
              <a:t>2017/10/18</a:t>
            </a:fld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B6561-FC29-47F5-B930-E679DD1202B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1C6F6-50E5-46AA-87A2-BF9EC2A8D0A4}" type="datetime1">
              <a:rPr lang="zh-TW" altLang="en-US"/>
              <a:pPr>
                <a:defRPr/>
              </a:pPr>
              <a:t>2017/10/18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56B54-0A31-4CC4-8388-569486A9362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377FE-82E7-493E-9FCD-4A0B93F1E074}" type="datetime1">
              <a:rPr lang="zh-TW" altLang="en-US"/>
              <a:pPr>
                <a:defRPr/>
              </a:pPr>
              <a:t>2017/10/18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69F0D-5CD2-4D01-9DB7-73BC09A1566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9D848-0718-4B1A-9414-5EC4EC76B41C}" type="datetime1">
              <a:rPr lang="zh-TW" altLang="en-US"/>
              <a:pPr>
                <a:defRPr/>
              </a:pPr>
              <a:t>2017/10/18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A17F6-5ECE-407B-9964-E83CD625D7A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7BB9E-0CA8-4DD6-BA96-4C040AB00608}" type="datetime1">
              <a:rPr lang="zh-TW" altLang="en-US"/>
              <a:pPr>
                <a:defRPr/>
              </a:pPr>
              <a:t>2017/10/18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C1F50-2AAF-4F4B-AFEC-974114FE450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AFAA8-4B17-4FB5-861B-3DC9B2709C4E}" type="datetime1">
              <a:rPr lang="zh-TW" altLang="en-US"/>
              <a:pPr>
                <a:defRPr/>
              </a:pPr>
              <a:t>2017/10/18</a:t>
            </a:fld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1F36C-4BEE-42FB-9BE9-9E6756E1145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9" descr="底圖0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906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新細明體" pitchFamily="18" charset="-120"/>
              </a:defRPr>
            </a:lvl1pPr>
          </a:lstStyle>
          <a:p>
            <a:pPr>
              <a:defRPr/>
            </a:pPr>
            <a:fld id="{934BEDDE-92AD-43F7-B6B8-D66DAF1B3F14}" type="datetime1">
              <a:rPr lang="zh-TW" altLang="en-US"/>
              <a:pPr>
                <a:defRPr/>
              </a:pPr>
              <a:t>2017/10/18</a:t>
            </a:fld>
            <a:endParaRPr lang="en-US" altLang="zh-TW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新細明體" pitchFamily="18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51738" y="6381750"/>
            <a:ext cx="20399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新細明體" charset="-120"/>
              </a:defRPr>
            </a:lvl1pPr>
          </a:lstStyle>
          <a:p>
            <a:pPr>
              <a:defRPr/>
            </a:pPr>
            <a:fld id="{436ADA2C-28B8-4C23-9DB5-B500A21EE7F9}" type="slidenum">
              <a:rPr lang="en-US" altLang="zh-TW"/>
              <a:pPr>
                <a:defRPr/>
              </a:pPr>
              <a:t>‹#›</a:t>
            </a:fld>
            <a:endParaRPr lang="en-US" altLang="zh-TW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標楷體" pitchFamily="65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標楷體" pitchFamily="65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標楷體" pitchFamily="65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標楷體" pitchFamily="65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標楷體" pitchFamily="65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標楷體" pitchFamily="65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標楷體" pitchFamily="65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Ø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v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0" descr="底圖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06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文字方塊 3"/>
          <p:cNvSpPr txBox="1">
            <a:spLocks noChangeArrowheads="1"/>
          </p:cNvSpPr>
          <p:nvPr/>
        </p:nvSpPr>
        <p:spPr bwMode="auto">
          <a:xfrm>
            <a:off x="0" y="4059535"/>
            <a:ext cx="9906000" cy="64633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z="3600" b="1" dirty="0" smtClean="0">
                <a:solidFill>
                  <a:schemeClr val="bg1"/>
                </a:solidFill>
                <a:latin typeface="+mn-ea"/>
                <a:ea typeface="+mn-ea"/>
              </a:rPr>
              <a:t>水利署</a:t>
            </a:r>
            <a:endParaRPr lang="zh-TW" altLang="en-US" sz="3200" b="1" dirty="0" smtClean="0">
              <a:ln>
                <a:solidFill>
                  <a:schemeClr val="tx1"/>
                </a:solidFill>
              </a:ln>
              <a:solidFill>
                <a:srgbClr val="DFD553"/>
              </a:solidFill>
              <a:latin typeface="+mn-ea"/>
              <a:ea typeface="+mn-ea"/>
            </a:endParaRPr>
          </a:p>
        </p:txBody>
      </p:sp>
      <p:sp>
        <p:nvSpPr>
          <p:cNvPr id="14339" name="文字方塊 3"/>
          <p:cNvSpPr txBox="1">
            <a:spLocks noChangeArrowheads="1"/>
          </p:cNvSpPr>
          <p:nvPr/>
        </p:nvSpPr>
        <p:spPr bwMode="auto">
          <a:xfrm>
            <a:off x="4521200" y="6500813"/>
            <a:ext cx="5384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20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中華民國</a:t>
            </a:r>
            <a:r>
              <a:rPr lang="en-US" altLang="zh-TW" sz="2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106</a:t>
            </a:r>
            <a:r>
              <a:rPr lang="zh-TW" altLang="en-US" sz="2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年</a:t>
            </a:r>
            <a:r>
              <a:rPr lang="zh-TW" altLang="en-US" sz="20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2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 月</a:t>
            </a:r>
            <a:r>
              <a:rPr lang="zh-TW" altLang="en-US" sz="2000" b="1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20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 日</a:t>
            </a:r>
            <a:endParaRPr lang="zh-TW" altLang="en-US" sz="2000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0" y="2457450"/>
            <a:ext cx="9906000" cy="769441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TW" altLang="zh-TW" sz="4400" b="1" dirty="0" smtClean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防洪資料</a:t>
            </a:r>
            <a:r>
              <a:rPr lang="zh-TW" altLang="en-US" sz="44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開放</a:t>
            </a:r>
            <a:r>
              <a:rPr lang="zh-TW" altLang="en-US" sz="4400" b="1" dirty="0" smtClean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精進</a:t>
            </a:r>
            <a:r>
              <a:rPr lang="zh-TW" altLang="en-US" sz="4400" b="1" dirty="0">
                <a:solidFill>
                  <a:srgbClr val="FFFF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報告</a:t>
            </a:r>
          </a:p>
        </p:txBody>
      </p:sp>
      <p:sp>
        <p:nvSpPr>
          <p:cNvPr id="6" name="文字方塊 3"/>
          <p:cNvSpPr txBox="1">
            <a:spLocks noChangeArrowheads="1"/>
          </p:cNvSpPr>
          <p:nvPr/>
        </p:nvSpPr>
        <p:spPr bwMode="auto">
          <a:xfrm>
            <a:off x="3631406" y="4705866"/>
            <a:ext cx="2643188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z="3600" b="1" dirty="0">
                <a:solidFill>
                  <a:schemeClr val="bg1"/>
                </a:solidFill>
                <a:latin typeface="+mn-ea"/>
                <a:ea typeface="+mn-ea"/>
              </a:rPr>
              <a:t>蘇主任瑞榮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solidFill>
                  <a:srgbClr val="0000FF"/>
                </a:solidFill>
              </a:rPr>
              <a:t>大         綱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447800" y="1609725"/>
            <a:ext cx="7524750" cy="4525963"/>
          </a:xfrm>
        </p:spPr>
        <p:txBody>
          <a:bodyPr/>
          <a:lstStyle/>
          <a:p>
            <a:pPr lvl="0"/>
            <a:r>
              <a:rPr lang="zh-TW" altLang="en-US" dirty="0" smtClean="0"/>
              <a:t>本署防洪資料現況</a:t>
            </a:r>
            <a:endParaRPr lang="en-US" altLang="zh-TW" dirty="0" smtClean="0"/>
          </a:p>
          <a:p>
            <a:pPr lvl="0"/>
            <a:r>
              <a:rPr lang="zh-TW" altLang="en-US" dirty="0"/>
              <a:t>防洪資料開放</a:t>
            </a:r>
            <a:r>
              <a:rPr lang="zh-TW" altLang="en-US" dirty="0" smtClean="0"/>
              <a:t>檢討</a:t>
            </a:r>
            <a:endParaRPr lang="en-US" altLang="zh-TW" sz="3600" dirty="0"/>
          </a:p>
          <a:p>
            <a:pPr lvl="0"/>
            <a:r>
              <a:rPr lang="zh-TW" altLang="en-US" dirty="0" smtClean="0"/>
              <a:t>開放</a:t>
            </a:r>
            <a:r>
              <a:rPr lang="zh-TW" altLang="en-US" dirty="0"/>
              <a:t>資料精進作為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6AFD0-C047-42B6-8A98-33CABECCCAB2}" type="slidenum">
              <a:rPr lang="en-US" altLang="zh-TW" smtClean="0"/>
              <a:pPr>
                <a:defRPr/>
              </a:pPr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8338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6AFD0-C047-42B6-8A98-33CABECCCAB2}" type="slidenum">
              <a:rPr lang="en-US" altLang="zh-TW" smtClean="0"/>
              <a:pPr>
                <a:defRPr/>
              </a:pPr>
              <a:t>2</a:t>
            </a:fld>
            <a:endParaRPr lang="en-US" altLang="zh-TW"/>
          </a:p>
        </p:txBody>
      </p:sp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1076325" y="452965"/>
            <a:ext cx="7353300" cy="766234"/>
          </a:xfrm>
        </p:spPr>
        <p:txBody>
          <a:bodyPr/>
          <a:lstStyle/>
          <a:p>
            <a:pPr marL="1074738" indent="-1074738" algn="l"/>
            <a:r>
              <a:rPr lang="zh-TW" altLang="en-US" sz="3200" dirty="0" smtClean="0">
                <a:solidFill>
                  <a:srgbClr val="0000FF"/>
                </a:solidFill>
              </a:rPr>
              <a:t>本署</a:t>
            </a:r>
            <a:r>
              <a:rPr lang="zh-TW" altLang="zh-TW" sz="3200" dirty="0" smtClean="0">
                <a:solidFill>
                  <a:srgbClr val="0000FF"/>
                </a:solidFill>
              </a:rPr>
              <a:t>防洪資料</a:t>
            </a:r>
            <a:r>
              <a:rPr lang="zh-TW" altLang="en-US" sz="3200" dirty="0" smtClean="0">
                <a:solidFill>
                  <a:srgbClr val="0000FF"/>
                </a:solidFill>
              </a:rPr>
              <a:t>現況</a:t>
            </a:r>
            <a:endParaRPr lang="zh-TW" altLang="en-US" sz="3200" dirty="0">
              <a:solidFill>
                <a:srgbClr val="0000FF"/>
              </a:solidFill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459571"/>
              </p:ext>
            </p:extLst>
          </p:nvPr>
        </p:nvGraphicFramePr>
        <p:xfrm>
          <a:off x="1046736" y="1333500"/>
          <a:ext cx="7944864" cy="481579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13597">
                  <a:extLst>
                    <a:ext uri="{9D8B030D-6E8A-4147-A177-3AD203B41FA5}">
                      <a16:colId xmlns="" xmlns:a16="http://schemas.microsoft.com/office/drawing/2014/main" val="3005051534"/>
                    </a:ext>
                  </a:extLst>
                </a:gridCol>
                <a:gridCol w="1660358">
                  <a:extLst>
                    <a:ext uri="{9D8B030D-6E8A-4147-A177-3AD203B41FA5}">
                      <a16:colId xmlns="" xmlns:a16="http://schemas.microsoft.com/office/drawing/2014/main" val="3597747238"/>
                    </a:ext>
                  </a:extLst>
                </a:gridCol>
                <a:gridCol w="5870909">
                  <a:extLst>
                    <a:ext uri="{9D8B030D-6E8A-4147-A177-3AD203B41FA5}">
                      <a16:colId xmlns="" xmlns:a16="http://schemas.microsoft.com/office/drawing/2014/main" val="3843733476"/>
                    </a:ext>
                  </a:extLst>
                </a:gridCol>
              </a:tblGrid>
              <a:tr h="327219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項次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資料集名稱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不能開放之理由</a:t>
                      </a:r>
                      <a:r>
                        <a:rPr lang="en-US" altLang="zh-TW" sz="1400" b="1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含法規依據</a:t>
                      </a:r>
                      <a:r>
                        <a:rPr lang="en-US" altLang="zh-TW" sz="1400" b="1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09799917"/>
                  </a:ext>
                </a:extLst>
              </a:tr>
              <a:tr h="28192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防洪記載表</a:t>
                      </a:r>
                      <a:endParaRPr lang="zh-TW" alt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依政府資訊公開法第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條第三</a:t>
                      </a:r>
                      <a:r>
                        <a:rPr lang="zh-TW" altLang="en-US" sz="140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款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7209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zh-TW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防汛備料基本資料</a:t>
                      </a:r>
                      <a:endParaRPr lang="zh-TW" alt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依政府資訊公開法第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條第三款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防汛備料為機關內部於救災時調度使用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尚無須對外發佈</a:t>
                      </a:r>
                      <a:r>
                        <a:rPr lang="en-US" altLang="zh-TW" sz="140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27827562"/>
                  </a:ext>
                </a:extLst>
              </a:tr>
              <a:tr h="47209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zh-TW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防汛場所基本資料</a:t>
                      </a:r>
                      <a:endParaRPr lang="zh-TW" alt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依政府資訊公開法第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條第三款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防汛場所為機關內部於救災時調度使用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尚無須對外發佈</a:t>
                      </a:r>
                      <a:r>
                        <a:rPr lang="en-US" altLang="zh-TW" sz="140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56338482"/>
                  </a:ext>
                </a:extLst>
              </a:tr>
              <a:tr h="2392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zh-TW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洪水預報資料</a:t>
                      </a:r>
                      <a:endParaRPr lang="zh-TW" alt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依政府資訊公開法第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條第三</a:t>
                      </a:r>
                      <a:r>
                        <a:rPr lang="zh-TW" altLang="en-US" sz="140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款</a:t>
                      </a:r>
                      <a:endParaRPr lang="zh-TW" alt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08977599"/>
                  </a:ext>
                </a:extLst>
              </a:tr>
              <a:tr h="70246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endParaRPr lang="zh-TW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設施水利災情</a:t>
                      </a:r>
                      <a:endParaRPr lang="zh-TW" alt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依政府資訊公開法第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條第三款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蒐集設施水利災情之權責機關為地方政府而非本署，且本署蒐集災情屬內部災中民眾及相關單位提報，尚未經過確認，故對外提供恐招致誤解</a:t>
                      </a:r>
                      <a:r>
                        <a:rPr lang="en-US" altLang="zh-TW" sz="140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78431718"/>
                  </a:ext>
                </a:extLst>
              </a:tr>
              <a:tr h="47209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endParaRPr lang="zh-TW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警戒水位值影響範圍</a:t>
                      </a:r>
                      <a:endParaRPr lang="zh-TW" alt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依政府資訊公開法第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條第三款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非本署依法需對外對外發佈，屬機關內部</a:t>
                      </a:r>
                      <a:r>
                        <a:rPr lang="zh-TW" altLang="en-US" sz="140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參考</a:t>
                      </a:r>
                      <a:r>
                        <a:rPr lang="en-US" altLang="zh-TW" sz="140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51449297"/>
                  </a:ext>
                </a:extLst>
              </a:tr>
              <a:tr h="2392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  <a:endParaRPr lang="zh-TW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警戒水庫水位值</a:t>
                      </a:r>
                      <a:endParaRPr lang="zh-TW" alt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依政府資訊公開法第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條第三</a:t>
                      </a:r>
                      <a:r>
                        <a:rPr lang="zh-TW" altLang="en-US" sz="140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款</a:t>
                      </a:r>
                      <a:endParaRPr lang="zh-TW" alt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98682156"/>
                  </a:ext>
                </a:extLst>
              </a:tr>
              <a:tr h="2392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  <a:endParaRPr lang="zh-TW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警戒水庫水位值影響範圍</a:t>
                      </a:r>
                      <a:endParaRPr lang="zh-TW" alt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依政府資訊公開法第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條第三</a:t>
                      </a:r>
                      <a:r>
                        <a:rPr lang="zh-TW" altLang="en-US" sz="140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款</a:t>
                      </a:r>
                      <a:endParaRPr lang="zh-TW" alt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63014838"/>
                  </a:ext>
                </a:extLst>
              </a:tr>
              <a:tr h="4281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endParaRPr lang="zh-TW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警戒雨量值</a:t>
                      </a:r>
                      <a:endParaRPr lang="zh-TW" alt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依政府資訊公開法第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條第三款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非本署依法需對外對外發佈，尚涉及其他單位權責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如營建署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，故僅提供本署機關內部參考</a:t>
                      </a:r>
                      <a:r>
                        <a:rPr lang="en-US" altLang="zh-TW" sz="140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16923881"/>
                  </a:ext>
                </a:extLst>
              </a:tr>
              <a:tr h="5249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endParaRPr lang="zh-TW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警戒雨量值影響範圍</a:t>
                      </a:r>
                      <a:endParaRPr lang="zh-TW" alt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依政府資訊公開法第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條第三款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非本署依法需對外對外發佈，尚涉及其他單位權責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如營建署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，故僅提供本署機關內部</a:t>
                      </a:r>
                      <a:r>
                        <a:rPr lang="zh-TW" altLang="en-US" sz="140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參考</a:t>
                      </a:r>
                      <a:r>
                        <a:rPr lang="en-US" altLang="zh-TW" sz="1400" u="none" strike="noStrike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9240101"/>
                  </a:ext>
                </a:extLst>
              </a:tr>
              <a:tr h="217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水深紀錄</a:t>
                      </a:r>
                      <a:endParaRPr lang="zh-TW" alt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依政府資訊公開法第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條第一款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依測繪成果申請使用辦法規定辦理</a:t>
                      </a:r>
                      <a:r>
                        <a:rPr lang="en-US" altLang="zh-TW" sz="1400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44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6AFD0-C047-42B6-8A98-33CABECCCAB2}" type="slidenum">
              <a:rPr lang="en-US" altLang="zh-TW" smtClean="0"/>
              <a:pPr>
                <a:defRPr/>
              </a:pPr>
              <a:t>3</a:t>
            </a:fld>
            <a:endParaRPr lang="en-US" altLang="zh-TW"/>
          </a:p>
        </p:txBody>
      </p:sp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752475" y="452965"/>
            <a:ext cx="7829550" cy="766234"/>
          </a:xfrm>
        </p:spPr>
        <p:txBody>
          <a:bodyPr/>
          <a:lstStyle/>
          <a:p>
            <a:pPr marL="1074738" indent="-1074738" algn="l"/>
            <a:r>
              <a:rPr lang="zh-TW" altLang="zh-TW" sz="3200" dirty="0" smtClean="0">
                <a:solidFill>
                  <a:srgbClr val="0000FF"/>
                </a:solidFill>
              </a:rPr>
              <a:t>防洪資料</a:t>
            </a:r>
            <a:r>
              <a:rPr lang="zh-TW" altLang="en-US" sz="3200" dirty="0" smtClean="0">
                <a:solidFill>
                  <a:srgbClr val="0000FF"/>
                </a:solidFill>
              </a:rPr>
              <a:t>檢討</a:t>
            </a:r>
            <a:r>
              <a:rPr lang="en-US" altLang="zh-TW" sz="3200" dirty="0" smtClean="0">
                <a:solidFill>
                  <a:srgbClr val="0000FF"/>
                </a:solidFill>
              </a:rPr>
              <a:t>—</a:t>
            </a:r>
            <a:r>
              <a:rPr lang="zh-TW" altLang="en-US" sz="3200" dirty="0" smtClean="0">
                <a:solidFill>
                  <a:srgbClr val="0000FF"/>
                </a:solidFill>
              </a:rPr>
              <a:t>仍不開放部分</a:t>
            </a:r>
            <a:endParaRPr lang="zh-TW" altLang="en-US" sz="3200" dirty="0">
              <a:solidFill>
                <a:srgbClr val="0000FF"/>
              </a:solidFill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884586"/>
              </p:ext>
            </p:extLst>
          </p:nvPr>
        </p:nvGraphicFramePr>
        <p:xfrm>
          <a:off x="741936" y="1247775"/>
          <a:ext cx="8497315" cy="50387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42357">
                  <a:extLst>
                    <a:ext uri="{9D8B030D-6E8A-4147-A177-3AD203B41FA5}">
                      <a16:colId xmlns="" xmlns:a16="http://schemas.microsoft.com/office/drawing/2014/main" val="3005051534"/>
                    </a:ext>
                  </a:extLst>
                </a:gridCol>
                <a:gridCol w="1775812">
                  <a:extLst>
                    <a:ext uri="{9D8B030D-6E8A-4147-A177-3AD203B41FA5}">
                      <a16:colId xmlns="" xmlns:a16="http://schemas.microsoft.com/office/drawing/2014/main" val="3597747238"/>
                    </a:ext>
                  </a:extLst>
                </a:gridCol>
                <a:gridCol w="6279146">
                  <a:extLst>
                    <a:ext uri="{9D8B030D-6E8A-4147-A177-3AD203B41FA5}">
                      <a16:colId xmlns="" xmlns:a16="http://schemas.microsoft.com/office/drawing/2014/main" val="3843733476"/>
                    </a:ext>
                  </a:extLst>
                </a:gridCol>
              </a:tblGrid>
              <a:tr h="327219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項次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資料集名稱</a:t>
                      </a:r>
                      <a:endParaRPr lang="zh-TW" alt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400" b="1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不能開放之理由</a:t>
                      </a:r>
                      <a:r>
                        <a:rPr lang="en-US" altLang="zh-TW" sz="1400" b="1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1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含法規依據</a:t>
                      </a:r>
                      <a:r>
                        <a:rPr lang="en-US" altLang="zh-TW" sz="1400" b="1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en-US" altLang="zh-TW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09799917"/>
                  </a:ext>
                </a:extLst>
              </a:tr>
              <a:tr h="28192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防洪記載表</a:t>
                      </a:r>
                      <a:endParaRPr lang="zh-TW" alt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Font typeface="+mj-lt"/>
                        <a:buAutoNum type="arabicPeriod"/>
                      </a:pP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防洪記載表為本署執行工程業務內部設計之參考，</a:t>
                      </a:r>
                      <a:r>
                        <a:rPr lang="zh-TW" altLang="en-US" sz="1400" b="0" i="0" u="sng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不屬於政府資訊公開法第六條及第七條應主動開放資料</a:t>
                      </a: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，屬</a:t>
                      </a:r>
                      <a:r>
                        <a:rPr lang="zh-TW" altLang="en-US" sz="1400" b="0" i="0" u="sng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第十八條第一項第三款</a:t>
                      </a: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政府機關作成意思決定前，內部單位之擬稿或其他準備作業不予公開之事項，又因其內容包含設計、監工、管理維護工作過程之記錄， 亦屬第十八條第一項第四款政府機關內部管理資料，其公開或提供將對設計、監工、驗收人員造成困擾，爰不予公開。</a:t>
                      </a:r>
                      <a:endParaRPr lang="en-US" altLang="zh-TW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indent="-342900" algn="l" fontAlgn="ctr">
                        <a:buFont typeface="+mj-lt"/>
                        <a:buAutoNum type="arabicPeriod"/>
                      </a:pP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再者，防洪記載表涉及工程設計人員、驗收人員、廠商個資、契約內容等，事涉</a:t>
                      </a:r>
                      <a:r>
                        <a:rPr lang="zh-TW" altLang="en-US" sz="1400" b="0" i="0" u="sng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第十八條第一項第六款</a:t>
                      </a: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有個人隱私、職業上秘密疑慮，爰不予公開。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392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zh-TW" alt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洪水預報資料</a:t>
                      </a:r>
                      <a:endParaRPr lang="zh-TW" alt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zh-TW" altLang="en-US" sz="1400" kern="100" dirty="0" smtClean="0">
                          <a:effectLst/>
                        </a:rPr>
                        <a:t>本資料集係為本署</a:t>
                      </a:r>
                      <a:r>
                        <a:rPr lang="zh-TW" altLang="zh-TW" sz="1400" kern="100" dirty="0" smtClean="0">
                          <a:effectLst/>
                        </a:rPr>
                        <a:t>洪水預警展示平台</a:t>
                      </a:r>
                      <a:r>
                        <a:rPr lang="zh-TW" altLang="en-US" sz="1400" kern="100" dirty="0" smtClean="0">
                          <a:effectLst/>
                        </a:rPr>
                        <a:t>所模擬產生，</a:t>
                      </a:r>
                      <a:r>
                        <a:rPr lang="zh-TW" altLang="zh-TW" sz="1400" kern="100" dirty="0" smtClean="0">
                          <a:effectLst/>
                        </a:rPr>
                        <a:t>僅供</a:t>
                      </a:r>
                      <a:r>
                        <a:rPr lang="zh-TW" altLang="en-US" sz="1400" kern="100" dirty="0" smtClean="0">
                          <a:effectLst/>
                        </a:rPr>
                        <a:t>本署</a:t>
                      </a:r>
                      <a:r>
                        <a:rPr lang="zh-TW" altLang="zh-TW" sz="1400" kern="100" dirty="0" smtClean="0">
                          <a:effectLst/>
                        </a:rPr>
                        <a:t>防災人員作為決策研判之參考，</a:t>
                      </a:r>
                      <a:r>
                        <a:rPr lang="zh-TW" altLang="en-US" sz="1400" kern="100" dirty="0" smtClean="0">
                          <a:effectLst/>
                        </a:rPr>
                        <a:t>其並未成為正式預報資料，需依程序，</a:t>
                      </a:r>
                      <a:r>
                        <a:rPr lang="zh-TW" altLang="zh-TW" sz="1400" kern="100" dirty="0" smtClean="0">
                          <a:effectLst/>
                        </a:rPr>
                        <a:t>經分析研判後適時陳報經濟部災害緊急應變小組，</a:t>
                      </a:r>
                      <a:r>
                        <a:rPr lang="zh-TW" altLang="en-US" sz="1400" kern="100" dirty="0" smtClean="0">
                          <a:effectLst/>
                        </a:rPr>
                        <a:t>才得正式對外</a:t>
                      </a:r>
                      <a:r>
                        <a:rPr lang="zh-TW" altLang="zh-TW" sz="1400" kern="100" dirty="0" smtClean="0">
                          <a:effectLst/>
                        </a:rPr>
                        <a:t>發布</a:t>
                      </a:r>
                      <a:r>
                        <a:rPr lang="zh-TW" altLang="en-US" sz="1400" kern="100" dirty="0" smtClean="0">
                          <a:effectLst/>
                        </a:rPr>
                        <a:t>之，</a:t>
                      </a:r>
                      <a:r>
                        <a:rPr lang="zh-TW" altLang="en-US" sz="1400" b="1" kern="100" dirty="0" smtClean="0">
                          <a:solidFill>
                            <a:srgbClr val="FF0000"/>
                          </a:solidFill>
                          <a:effectLst/>
                        </a:rPr>
                        <a:t>其所發布的資料，本署已開放為「淹水警戒資料」</a:t>
                      </a:r>
                      <a:r>
                        <a:rPr lang="zh-TW" altLang="en-US" sz="1400" kern="100" dirty="0" smtClean="0">
                          <a:effectLst/>
                        </a:rPr>
                        <a:t>。</a:t>
                      </a:r>
                      <a:endParaRPr lang="en-US" altLang="zh-TW" sz="1400" kern="100" dirty="0" smtClean="0">
                        <a:effectLst/>
                      </a:endParaRPr>
                    </a:p>
                    <a:p>
                      <a:pPr marL="342900" marR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zh-TW" altLang="en-US" sz="1400" kern="100" dirty="0" smtClean="0"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/>
                        </a:rPr>
                        <a:t>由於該資料集屬於中間未</a:t>
                      </a:r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作成意思決定前，內部單位之擬稿或其他準備作業之資料集，且決定後的資料目前已經開放，故依</a:t>
                      </a:r>
                      <a:r>
                        <a:rPr lang="zh-TW" altLang="en-US" sz="1400" b="0" i="0" u="sng" strike="noStrike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政府資訊公開法第</a:t>
                      </a:r>
                      <a:r>
                        <a:rPr lang="en-US" altLang="zh-TW" sz="1400" b="0" i="0" u="sng" strike="noStrike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TW" altLang="en-US" sz="1400" b="0" i="0" u="sng" strike="noStrike" dirty="0" smtClean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條第三款</a:t>
                      </a: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，爰不予開放之。</a:t>
                      </a:r>
                      <a:endParaRPr lang="zh-TW" altLang="zh-TW" sz="1400" kern="100" dirty="0" smtClean="0">
                        <a:effectLst/>
                        <a:latin typeface="標楷體" panose="03000509000000000000" pitchFamily="65" charset="-120"/>
                        <a:ea typeface="標楷體" panose="03000509000000000000" pitchFamily="65" charset="-120"/>
                        <a:cs typeface="Times New Roman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08977599"/>
                  </a:ext>
                </a:extLst>
              </a:tr>
              <a:tr h="21728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</a:t>
                      </a:r>
                      <a:endParaRPr lang="zh-TW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水深紀錄</a:t>
                      </a:r>
                      <a:endParaRPr lang="zh-TW" alt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fontAlgn="ctr">
                        <a:buFont typeface="+mj-lt"/>
                        <a:buAutoNum type="arabicPeriod"/>
                      </a:pP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依據「數值地形模型成果資料流通供應要點」第</a:t>
                      </a:r>
                      <a:r>
                        <a:rPr lang="en-US" altLang="zh-TW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條規定第一類</a:t>
                      </a:r>
                      <a:r>
                        <a:rPr lang="en-US" altLang="zh-TW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網格間距小於等於</a:t>
                      </a:r>
                      <a:r>
                        <a:rPr lang="en-US" altLang="zh-TW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公尺</a:t>
                      </a:r>
                      <a:r>
                        <a:rPr lang="en-US" altLang="zh-TW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屬</a:t>
                      </a:r>
                      <a:r>
                        <a:rPr lang="zh-TW" alt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一般公務機密</a:t>
                      </a: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，再依該要點第</a:t>
                      </a:r>
                      <a:r>
                        <a:rPr lang="en-US" altLang="zh-TW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條規定，一般公務機密成果資料，僅限供應機關使用；該機關因業務需要，得交由受機關委託處理公務之學校、團體及公民營機構使用，並確實管制。</a:t>
                      </a:r>
                    </a:p>
                    <a:p>
                      <a:pPr marL="342900" indent="-342900" algn="l" fontAlgn="ctr">
                        <a:buFont typeface="+mj-lt"/>
                        <a:buAutoNum type="arabicPeriod"/>
                      </a:pP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本署水深紀錄檔為原始水深觀測點，測點間距小於</a:t>
                      </a:r>
                      <a:r>
                        <a:rPr lang="en-US" altLang="zh-TW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公尺，屬該要點所稱之第一類資料，屬一般公務機密。</a:t>
                      </a:r>
                    </a:p>
                    <a:p>
                      <a:pPr marL="342900" indent="-342900" algn="l" fontAlgn="ctr">
                        <a:buFont typeface="+mj-lt"/>
                        <a:buAutoNum type="arabicPeriod"/>
                      </a:pP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爰此，水深紀錄資料集依</a:t>
                      </a:r>
                      <a:r>
                        <a:rPr lang="zh-TW" altLang="en-US" sz="1400" b="0" i="0" u="sng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政府資訊公開法第</a:t>
                      </a:r>
                      <a:r>
                        <a:rPr lang="en-US" altLang="zh-TW" sz="1400" b="0" i="0" u="sng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TW" altLang="en-US" sz="1400" b="0" i="0" u="sng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條第一款</a:t>
                      </a:r>
                      <a:r>
                        <a:rPr lang="zh-TW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仍不開放。</a:t>
                      </a:r>
                      <a:endParaRPr lang="en-US" altLang="zh-TW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460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A6AFD0-C047-42B6-8A98-33CABECCCAB2}" type="slidenum">
              <a:rPr lang="en-US" altLang="zh-TW" smtClean="0"/>
              <a:pPr>
                <a:defRPr/>
              </a:pPr>
              <a:t>4</a:t>
            </a:fld>
            <a:endParaRPr lang="en-US" altLang="zh-TW"/>
          </a:p>
        </p:txBody>
      </p:sp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857250" y="452965"/>
            <a:ext cx="8010525" cy="766234"/>
          </a:xfrm>
        </p:spPr>
        <p:txBody>
          <a:bodyPr/>
          <a:lstStyle/>
          <a:p>
            <a:pPr marL="1074738" indent="-1074738" algn="l"/>
            <a:r>
              <a:rPr lang="zh-TW" altLang="zh-TW" sz="3200" dirty="0" smtClean="0">
                <a:solidFill>
                  <a:srgbClr val="0000FF"/>
                </a:solidFill>
              </a:rPr>
              <a:t>防洪資料</a:t>
            </a:r>
            <a:r>
              <a:rPr lang="zh-TW" altLang="en-US" sz="3200" dirty="0" smtClean="0">
                <a:solidFill>
                  <a:srgbClr val="0000FF"/>
                </a:solidFill>
              </a:rPr>
              <a:t>檢討</a:t>
            </a:r>
            <a:r>
              <a:rPr lang="en-US" altLang="zh-TW" sz="3200" dirty="0" smtClean="0">
                <a:solidFill>
                  <a:srgbClr val="0000FF"/>
                </a:solidFill>
              </a:rPr>
              <a:t>—</a:t>
            </a:r>
            <a:r>
              <a:rPr lang="zh-TW" altLang="en-US" sz="3200" dirty="0" smtClean="0">
                <a:solidFill>
                  <a:srgbClr val="0000FF"/>
                </a:solidFill>
              </a:rPr>
              <a:t>未來將開放部分</a:t>
            </a:r>
            <a:endParaRPr lang="zh-TW" altLang="en-US" sz="3200" dirty="0">
              <a:solidFill>
                <a:srgbClr val="0000FF"/>
              </a:solidFill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567741"/>
              </p:ext>
            </p:extLst>
          </p:nvPr>
        </p:nvGraphicFramePr>
        <p:xfrm>
          <a:off x="980061" y="1352550"/>
          <a:ext cx="7944864" cy="430874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13597">
                  <a:extLst>
                    <a:ext uri="{9D8B030D-6E8A-4147-A177-3AD203B41FA5}">
                      <a16:colId xmlns="" xmlns:a16="http://schemas.microsoft.com/office/drawing/2014/main" val="3005051534"/>
                    </a:ext>
                  </a:extLst>
                </a:gridCol>
                <a:gridCol w="3406942">
                  <a:extLst>
                    <a:ext uri="{9D8B030D-6E8A-4147-A177-3AD203B41FA5}">
                      <a16:colId xmlns="" xmlns:a16="http://schemas.microsoft.com/office/drawing/2014/main" val="3597747238"/>
                    </a:ext>
                  </a:extLst>
                </a:gridCol>
                <a:gridCol w="4124325">
                  <a:extLst>
                    <a:ext uri="{9D8B030D-6E8A-4147-A177-3AD203B41FA5}">
                      <a16:colId xmlns="" xmlns:a16="http://schemas.microsoft.com/office/drawing/2014/main" val="3843733476"/>
                    </a:ext>
                  </a:extLst>
                </a:gridCol>
              </a:tblGrid>
              <a:tr h="327219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項次</a:t>
                      </a:r>
                      <a:endParaRPr lang="zh-TW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u="none" strike="noStrike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資料集名稱</a:t>
                      </a:r>
                      <a:endParaRPr lang="zh-TW" alt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預計開放日期</a:t>
                      </a:r>
                      <a:endParaRPr lang="en-US" altLang="zh-TW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09799917"/>
                  </a:ext>
                </a:extLst>
              </a:tr>
              <a:tr h="47209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zh-TW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防汛備料基本資料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2018</a:t>
                      </a:r>
                      <a:r>
                        <a:rPr lang="zh-TW" altLang="en-US" sz="2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年上半年度</a:t>
                      </a:r>
                      <a:endParaRPr lang="en-US" altLang="zh-TW" sz="2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27827562"/>
                  </a:ext>
                </a:extLst>
              </a:tr>
              <a:tr h="47209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zh-TW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防汛場所基本資料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2018</a:t>
                      </a:r>
                      <a:r>
                        <a:rPr lang="zh-TW" altLang="en-US" sz="2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年上半年度</a:t>
                      </a:r>
                      <a:endParaRPr lang="en-US" altLang="zh-TW" sz="2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56338482"/>
                  </a:ext>
                </a:extLst>
              </a:tr>
              <a:tr h="70246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endParaRPr lang="zh-TW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設施水利災情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2018</a:t>
                      </a:r>
                      <a:r>
                        <a:rPr lang="zh-TW" altLang="en-US" sz="2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年下半年度</a:t>
                      </a:r>
                      <a:endParaRPr lang="en-US" altLang="zh-TW" sz="2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78431718"/>
                  </a:ext>
                </a:extLst>
              </a:tr>
              <a:tr h="47209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endParaRPr lang="zh-TW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警戒水位值影響範圍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2018</a:t>
                      </a:r>
                      <a:r>
                        <a:rPr lang="zh-TW" altLang="en-US" sz="2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年下半年度</a:t>
                      </a:r>
                      <a:endParaRPr lang="en-US" altLang="zh-TW" sz="2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51449297"/>
                  </a:ext>
                </a:extLst>
              </a:tr>
              <a:tr h="2392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</a:t>
                      </a:r>
                      <a:endParaRPr lang="zh-TW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警戒水庫水位值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2018</a:t>
                      </a:r>
                      <a:r>
                        <a:rPr lang="zh-TW" altLang="en-US" sz="2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年下半年度</a:t>
                      </a:r>
                      <a:endParaRPr lang="en-US" altLang="zh-TW" sz="2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98682156"/>
                  </a:ext>
                </a:extLst>
              </a:tr>
              <a:tr h="2392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</a:t>
                      </a:r>
                      <a:endParaRPr lang="zh-TW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警戒水庫水位值影響範圍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2018</a:t>
                      </a:r>
                      <a:r>
                        <a:rPr lang="zh-TW" altLang="en-US" sz="2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年下半年度</a:t>
                      </a:r>
                      <a:endParaRPr lang="en-US" altLang="zh-TW" sz="2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63014838"/>
                  </a:ext>
                </a:extLst>
              </a:tr>
              <a:tr h="4281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endParaRPr lang="zh-TW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警戒雨量值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2018</a:t>
                      </a:r>
                      <a:r>
                        <a:rPr lang="zh-TW" altLang="en-US" sz="2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年下半年度</a:t>
                      </a:r>
                      <a:endParaRPr lang="en-US" altLang="zh-TW" sz="2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16923881"/>
                  </a:ext>
                </a:extLst>
              </a:tr>
              <a:tr h="52499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  <a:endParaRPr lang="zh-TW" alt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警戒雨量值影響範圍</a:t>
                      </a:r>
                      <a:endParaRPr lang="zh-TW" altLang="en-US" sz="20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2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2018</a:t>
                      </a:r>
                      <a:r>
                        <a:rPr lang="zh-TW" altLang="en-US" sz="2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年下半年度</a:t>
                      </a:r>
                      <a:endParaRPr lang="en-US" altLang="zh-TW" sz="2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867" marR="5867" marT="5867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492401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712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Ø"/>
              <a:defRPr kumimoji="1" sz="32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v"/>
              <a:defRPr kumimoji="1" sz="28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itchFamily="34" charset="0"/>
                <a:ea typeface="標楷體" pitchFamily="65" charset="-12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12A3B9F-4E01-43E5-842B-C8A9A7BCA0A3}" type="slidenum">
              <a:rPr lang="en-US" altLang="zh-TW" sz="1400" smtClean="0">
                <a:ea typeface="新細明體" pitchFamily="18" charset="-12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zh-TW" sz="1400" smtClean="0">
              <a:ea typeface="新細明體" pitchFamily="18" charset="-120"/>
            </a:endParaRPr>
          </a:p>
        </p:txBody>
      </p:sp>
      <p:graphicFrame>
        <p:nvGraphicFramePr>
          <p:cNvPr id="6" name="資料庫圖表 5"/>
          <p:cNvGraphicFramePr/>
          <p:nvPr>
            <p:extLst>
              <p:ext uri="{D42A27DB-BD31-4B8C-83A1-F6EECF244321}">
                <p14:modId xmlns:p14="http://schemas.microsoft.com/office/powerpoint/2010/main" val="342920289"/>
              </p:ext>
            </p:extLst>
          </p:nvPr>
        </p:nvGraphicFramePr>
        <p:xfrm>
          <a:off x="1181101" y="1390650"/>
          <a:ext cx="7772399" cy="5153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580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 </a:t>
            </a:r>
          </a:p>
        </p:txBody>
      </p:sp>
      <p:sp>
        <p:nvSpPr>
          <p:cNvPr id="9" name="標題 1"/>
          <p:cNvSpPr txBox="1">
            <a:spLocks/>
          </p:cNvSpPr>
          <p:nvPr/>
        </p:nvSpPr>
        <p:spPr bwMode="auto">
          <a:xfrm>
            <a:off x="647700" y="704852"/>
            <a:ext cx="89154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2"/>
                </a:solidFill>
                <a:latin typeface="Arial" charset="0"/>
                <a:ea typeface="標楷體" pitchFamily="65" charset="-120"/>
              </a:defRPr>
            </a:lvl9pPr>
          </a:lstStyle>
          <a:p>
            <a:pPr algn="l">
              <a:defRPr/>
            </a:pPr>
            <a:endParaRPr lang="en-US" altLang="zh-TW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lang="zh-TW" altLang="en-US" b="1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開放資料精進作法</a:t>
            </a:r>
            <a:endParaRPr lang="zh-TW" altLang="en-US" b="1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901969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AEC950-8A1B-4749-85EF-E702339B6741}" type="slidenum">
              <a:rPr lang="en-US" altLang="zh-TW" smtClean="0"/>
              <a:pPr/>
              <a:t>6</a:t>
            </a:fld>
            <a:endParaRPr lang="en-US" altLang="zh-TW" smtClean="0"/>
          </a:p>
        </p:txBody>
      </p:sp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0" y="0"/>
            <a:ext cx="9906000" cy="6859588"/>
            <a:chOff x="0" y="0"/>
            <a:chExt cx="5760" cy="4321"/>
          </a:xfrm>
        </p:grpSpPr>
        <p:pic>
          <p:nvPicPr>
            <p:cNvPr id="29699" name="Picture 3" descr="底圖0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4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0" name="Picture 4" descr="底圖01"/>
            <p:cNvPicPr>
              <a:picLocks noChangeAspect="1" noChangeArrowheads="1"/>
            </p:cNvPicPr>
            <p:nvPr/>
          </p:nvPicPr>
          <p:blipFill>
            <a:blip r:embed="rId3"/>
            <a:srcRect l="35036" t="38440" b="14325"/>
            <a:stretch>
              <a:fillRect/>
            </a:stretch>
          </p:blipFill>
          <p:spPr bwMode="auto">
            <a:xfrm>
              <a:off x="2018" y="1661"/>
              <a:ext cx="3742" cy="20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預設簡報設計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45791" dir="3378596" algn="ctr" rotWithShape="0">
            <a:schemeClr val="bg2">
              <a:alpha val="80000"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5400000" scaled="1"/>
        </a:gra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45791" dir="3378596" algn="ctr" rotWithShape="0">
            <a:schemeClr val="bg2">
              <a:alpha val="80000"/>
            </a:schemeClr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20188</TotalTime>
  <Words>991</Words>
  <Application>Microsoft Office PowerPoint</Application>
  <PresentationFormat>A4 紙張 (210x297 公釐)</PresentationFormat>
  <Paragraphs>116</Paragraphs>
  <Slides>7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預設簡報設計</vt:lpstr>
      <vt:lpstr>PowerPoint 簡報</vt:lpstr>
      <vt:lpstr>大         綱</vt:lpstr>
      <vt:lpstr>本署防洪資料現況</vt:lpstr>
      <vt:lpstr>防洪資料檢討—仍不開放部分</vt:lpstr>
      <vt:lpstr>防洪資料檢討—未來將開放部分</vt:lpstr>
      <vt:lpstr> </vt:lpstr>
      <vt:lpstr>PowerPoint 簡報</vt:lpstr>
    </vt:vector>
  </TitlesOfParts>
  <Company>WRA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沈維秋</dc:creator>
  <cp:lastModifiedBy>資訊室一科何丁武</cp:lastModifiedBy>
  <cp:revision>1354</cp:revision>
  <cp:lastPrinted>2016-05-23T09:21:36Z</cp:lastPrinted>
  <dcterms:created xsi:type="dcterms:W3CDTF">2009-02-06T09:17:08Z</dcterms:created>
  <dcterms:modified xsi:type="dcterms:W3CDTF">2017-10-18T05:09:57Z</dcterms:modified>
</cp:coreProperties>
</file>