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56" r:id="rId2"/>
    <p:sldId id="260" r:id="rId3"/>
    <p:sldId id="277" r:id="rId4"/>
    <p:sldId id="278" r:id="rId5"/>
    <p:sldId id="279" r:id="rId6"/>
    <p:sldId id="282" r:id="rId7"/>
    <p:sldId id="283" r:id="rId8"/>
    <p:sldId id="280" r:id="rId9"/>
    <p:sldId id="284" r:id="rId10"/>
    <p:sldId id="286" r:id="rId11"/>
    <p:sldId id="281" r:id="rId12"/>
    <p:sldId id="276" r:id="rId13"/>
    <p:sldId id="285" r:id="rId14"/>
    <p:sldId id="275" r:id="rId15"/>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00"/>
    <a:srgbClr val="A50D0D"/>
    <a:srgbClr val="FFFFFF"/>
    <a:srgbClr val="F7A3A3"/>
    <a:srgbClr val="F16F6F"/>
    <a:srgbClr val="F15551"/>
    <a:srgbClr val="DC1212"/>
    <a:srgbClr val="D71515"/>
    <a:srgbClr val="CAAC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無樣式、表格格線">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7292A2E-F333-43FB-9621-5CBBE7FDCDCB}" styleName="淺色樣式 2 - 輔色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166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82530FB4-94F4-461E-B0F7-A9171C237A6A}" type="datetimeFigureOut">
              <a:rPr lang="zh-TW" altLang="en-US" smtClean="0"/>
              <a:t>2017/10/20</a:t>
            </a:fld>
            <a:endParaRPr lang="zh-TW" altLang="en-US"/>
          </a:p>
        </p:txBody>
      </p:sp>
      <p:sp>
        <p:nvSpPr>
          <p:cNvPr id="4" name="頁尾版面配置區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2E7A481-C9BD-40F4-B860-C58EB63966C0}" type="slidenum">
              <a:rPr lang="zh-TW" altLang="en-US" smtClean="0"/>
              <a:t>‹#›</a:t>
            </a:fld>
            <a:endParaRPr lang="zh-TW" altLang="en-US"/>
          </a:p>
        </p:txBody>
      </p:sp>
    </p:spTree>
    <p:extLst>
      <p:ext uri="{BB962C8B-B14F-4D97-AF65-F5344CB8AC3E}">
        <p14:creationId xmlns:p14="http://schemas.microsoft.com/office/powerpoint/2010/main" val="423389414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CE420A2F-B720-4C3E-85CE-C9C666CDC993}" type="datetimeFigureOut">
              <a:rPr lang="zh-TW" altLang="en-US" smtClean="0"/>
              <a:t>2017/10/20</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B609FEE-9DEB-4E6A-9690-59779A933503}" type="slidenum">
              <a:rPr lang="zh-TW" altLang="en-US" smtClean="0"/>
              <a:t>‹#›</a:t>
            </a:fld>
            <a:endParaRPr lang="zh-TW" altLang="en-US"/>
          </a:p>
        </p:txBody>
      </p:sp>
    </p:spTree>
    <p:extLst>
      <p:ext uri="{BB962C8B-B14F-4D97-AF65-F5344CB8AC3E}">
        <p14:creationId xmlns:p14="http://schemas.microsoft.com/office/powerpoint/2010/main" val="23257938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頁尾版面配置區 3"/>
          <p:cNvSpPr>
            <a:spLocks noGrp="1"/>
          </p:cNvSpPr>
          <p:nvPr>
            <p:ph type="ftr" sz="quarter" idx="10"/>
          </p:nvPr>
        </p:nvSpPr>
        <p:spPr/>
        <p:txBody>
          <a:bodyPr/>
          <a:lstStyle/>
          <a:p>
            <a:endParaRPr lang="zh-TW" altLang="en-US"/>
          </a:p>
        </p:txBody>
      </p:sp>
      <p:sp>
        <p:nvSpPr>
          <p:cNvPr id="5" name="投影片編號版面配置區 4"/>
          <p:cNvSpPr>
            <a:spLocks noGrp="1"/>
          </p:cNvSpPr>
          <p:nvPr>
            <p:ph type="sldNum" sz="quarter" idx="11"/>
          </p:nvPr>
        </p:nvSpPr>
        <p:spPr/>
        <p:txBody>
          <a:bodyPr/>
          <a:lstStyle/>
          <a:p>
            <a:fld id="{2B609FEE-9DEB-4E6A-9690-59779A933503}" type="slidenum">
              <a:rPr lang="zh-TW" altLang="en-US" smtClean="0"/>
              <a:t>12</a:t>
            </a:fld>
            <a:endParaRPr lang="zh-TW" altLang="en-US"/>
          </a:p>
        </p:txBody>
      </p:sp>
    </p:spTree>
    <p:extLst>
      <p:ext uri="{BB962C8B-B14F-4D97-AF65-F5344CB8AC3E}">
        <p14:creationId xmlns:p14="http://schemas.microsoft.com/office/powerpoint/2010/main" val="963152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頁尾版面配置區 3"/>
          <p:cNvSpPr>
            <a:spLocks noGrp="1"/>
          </p:cNvSpPr>
          <p:nvPr>
            <p:ph type="ftr" sz="quarter" idx="10"/>
          </p:nvPr>
        </p:nvSpPr>
        <p:spPr/>
        <p:txBody>
          <a:bodyPr/>
          <a:lstStyle/>
          <a:p>
            <a:endParaRPr lang="zh-TW" altLang="en-US"/>
          </a:p>
        </p:txBody>
      </p:sp>
      <p:sp>
        <p:nvSpPr>
          <p:cNvPr id="5" name="投影片編號版面配置區 4"/>
          <p:cNvSpPr>
            <a:spLocks noGrp="1"/>
          </p:cNvSpPr>
          <p:nvPr>
            <p:ph type="sldNum" sz="quarter" idx="11"/>
          </p:nvPr>
        </p:nvSpPr>
        <p:spPr/>
        <p:txBody>
          <a:bodyPr/>
          <a:lstStyle/>
          <a:p>
            <a:fld id="{2B609FEE-9DEB-4E6A-9690-59779A933503}" type="slidenum">
              <a:rPr lang="zh-TW" altLang="en-US" smtClean="0"/>
              <a:t>13</a:t>
            </a:fld>
            <a:endParaRPr lang="zh-TW" altLang="en-US"/>
          </a:p>
        </p:txBody>
      </p:sp>
    </p:spTree>
    <p:extLst>
      <p:ext uri="{BB962C8B-B14F-4D97-AF65-F5344CB8AC3E}">
        <p14:creationId xmlns:p14="http://schemas.microsoft.com/office/powerpoint/2010/main" val="19050022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jpeg"/><Relationship Id="rId7"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標題投影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3175" y="3789363"/>
            <a:ext cx="9144000" cy="3095625"/>
          </a:xfrm>
          <a:prstGeom prst="rect">
            <a:avLst/>
          </a:prstGeom>
          <a:gradFill rotWithShape="1">
            <a:gsLst>
              <a:gs pos="0">
                <a:schemeClr val="bg1"/>
              </a:gs>
              <a:gs pos="100000">
                <a:srgbClr val="3399FF"/>
              </a:gs>
            </a:gsLst>
            <a:lin ang="5400000" scaled="1"/>
          </a:gradFill>
          <a:ln>
            <a:noFill/>
          </a:ln>
          <a:effectLst/>
          <a:extLst/>
        </p:spPr>
        <p:txBody>
          <a:bodyPr wrap="none" anchor="ctr"/>
          <a:lstStyle>
            <a:lvl1pPr eaLnBrk="0" hangingPunct="0">
              <a:defRPr>
                <a:solidFill>
                  <a:schemeClr val="tx1"/>
                </a:solidFill>
                <a:latin typeface="Arial" charset="0"/>
                <a:ea typeface="新細明體" charset="-120"/>
              </a:defRPr>
            </a:lvl1pPr>
            <a:lvl2pPr marL="742950" indent="-285750" eaLnBrk="0" hangingPunct="0">
              <a:defRPr>
                <a:solidFill>
                  <a:schemeClr val="tx1"/>
                </a:solidFill>
                <a:latin typeface="Arial" charset="0"/>
                <a:ea typeface="新細明體" charset="-120"/>
              </a:defRPr>
            </a:lvl2pPr>
            <a:lvl3pPr marL="1143000" indent="-228600" eaLnBrk="0" hangingPunct="0">
              <a:defRPr>
                <a:solidFill>
                  <a:schemeClr val="tx1"/>
                </a:solidFill>
                <a:latin typeface="Arial" charset="0"/>
                <a:ea typeface="新細明體" charset="-120"/>
              </a:defRPr>
            </a:lvl3pPr>
            <a:lvl4pPr marL="1600200" indent="-228600" eaLnBrk="0" hangingPunct="0">
              <a:defRPr>
                <a:solidFill>
                  <a:schemeClr val="tx1"/>
                </a:solidFill>
                <a:latin typeface="Arial" charset="0"/>
                <a:ea typeface="新細明體" charset="-120"/>
              </a:defRPr>
            </a:lvl4pPr>
            <a:lvl5pPr marL="2057400" indent="-228600" eaLnBrk="0" hangingPunct="0">
              <a:defRPr>
                <a:solidFill>
                  <a:schemeClr val="tx1"/>
                </a:solidFill>
                <a:latin typeface="Arial" charset="0"/>
                <a:ea typeface="新細明體" charset="-120"/>
              </a:defRPr>
            </a:lvl5pPr>
            <a:lvl6pPr marL="2514600" indent="-228600" eaLnBrk="0" fontAlgn="base" hangingPunct="0">
              <a:spcBef>
                <a:spcPct val="0"/>
              </a:spcBef>
              <a:spcAft>
                <a:spcPct val="0"/>
              </a:spcAft>
              <a:defRPr>
                <a:solidFill>
                  <a:schemeClr val="tx1"/>
                </a:solidFill>
                <a:latin typeface="Arial" charset="0"/>
                <a:ea typeface="新細明體" charset="-120"/>
              </a:defRPr>
            </a:lvl6pPr>
            <a:lvl7pPr marL="2971800" indent="-228600" eaLnBrk="0" fontAlgn="base" hangingPunct="0">
              <a:spcBef>
                <a:spcPct val="0"/>
              </a:spcBef>
              <a:spcAft>
                <a:spcPct val="0"/>
              </a:spcAft>
              <a:defRPr>
                <a:solidFill>
                  <a:schemeClr val="tx1"/>
                </a:solidFill>
                <a:latin typeface="Arial" charset="0"/>
                <a:ea typeface="新細明體" charset="-120"/>
              </a:defRPr>
            </a:lvl7pPr>
            <a:lvl8pPr marL="3429000" indent="-228600" eaLnBrk="0" fontAlgn="base" hangingPunct="0">
              <a:spcBef>
                <a:spcPct val="0"/>
              </a:spcBef>
              <a:spcAft>
                <a:spcPct val="0"/>
              </a:spcAft>
              <a:defRPr>
                <a:solidFill>
                  <a:schemeClr val="tx1"/>
                </a:solidFill>
                <a:latin typeface="Arial" charset="0"/>
                <a:ea typeface="新細明體" charset="-120"/>
              </a:defRPr>
            </a:lvl8pPr>
            <a:lvl9pPr marL="3886200" indent="-228600" eaLnBrk="0" fontAlgn="base" hangingPunct="0">
              <a:spcBef>
                <a:spcPct val="0"/>
              </a:spcBef>
              <a:spcAft>
                <a:spcPct val="0"/>
              </a:spcAft>
              <a:defRPr>
                <a:solidFill>
                  <a:schemeClr val="tx1"/>
                </a:solidFill>
                <a:latin typeface="Arial" charset="0"/>
                <a:ea typeface="新細明體" charset="-120"/>
              </a:defRPr>
            </a:lvl9pPr>
          </a:lstStyle>
          <a:p>
            <a:pPr eaLnBrk="1" hangingPunct="1">
              <a:defRPr/>
            </a:pPr>
            <a:endParaRPr lang="zh-TW" altLang="en-US" smtClean="0"/>
          </a:p>
        </p:txBody>
      </p:sp>
      <p:sp>
        <p:nvSpPr>
          <p:cNvPr id="5" name="Rectangle 3"/>
          <p:cNvSpPr>
            <a:spLocks noChangeArrowheads="1"/>
          </p:cNvSpPr>
          <p:nvPr/>
        </p:nvSpPr>
        <p:spPr bwMode="auto">
          <a:xfrm>
            <a:off x="0" y="3213100"/>
            <a:ext cx="9144000" cy="1116013"/>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extLst/>
        </p:spPr>
        <p:txBody>
          <a:bodyPr wrap="none" anchor="ctr"/>
          <a:lstStyle>
            <a:lvl1pPr eaLnBrk="0" hangingPunct="0">
              <a:defRPr>
                <a:solidFill>
                  <a:schemeClr val="tx1"/>
                </a:solidFill>
                <a:latin typeface="Arial" charset="0"/>
                <a:ea typeface="新細明體" charset="-120"/>
              </a:defRPr>
            </a:lvl1pPr>
            <a:lvl2pPr marL="742950" indent="-285750" eaLnBrk="0" hangingPunct="0">
              <a:defRPr>
                <a:solidFill>
                  <a:schemeClr val="tx1"/>
                </a:solidFill>
                <a:latin typeface="Arial" charset="0"/>
                <a:ea typeface="新細明體" charset="-120"/>
              </a:defRPr>
            </a:lvl2pPr>
            <a:lvl3pPr marL="1143000" indent="-228600" eaLnBrk="0" hangingPunct="0">
              <a:defRPr>
                <a:solidFill>
                  <a:schemeClr val="tx1"/>
                </a:solidFill>
                <a:latin typeface="Arial" charset="0"/>
                <a:ea typeface="新細明體" charset="-120"/>
              </a:defRPr>
            </a:lvl3pPr>
            <a:lvl4pPr marL="1600200" indent="-228600" eaLnBrk="0" hangingPunct="0">
              <a:defRPr>
                <a:solidFill>
                  <a:schemeClr val="tx1"/>
                </a:solidFill>
                <a:latin typeface="Arial" charset="0"/>
                <a:ea typeface="新細明體" charset="-120"/>
              </a:defRPr>
            </a:lvl4pPr>
            <a:lvl5pPr marL="2057400" indent="-228600" eaLnBrk="0" hangingPunct="0">
              <a:defRPr>
                <a:solidFill>
                  <a:schemeClr val="tx1"/>
                </a:solidFill>
                <a:latin typeface="Arial" charset="0"/>
                <a:ea typeface="新細明體" charset="-120"/>
              </a:defRPr>
            </a:lvl5pPr>
            <a:lvl6pPr marL="2514600" indent="-228600" eaLnBrk="0" fontAlgn="base" hangingPunct="0">
              <a:spcBef>
                <a:spcPct val="0"/>
              </a:spcBef>
              <a:spcAft>
                <a:spcPct val="0"/>
              </a:spcAft>
              <a:defRPr>
                <a:solidFill>
                  <a:schemeClr val="tx1"/>
                </a:solidFill>
                <a:latin typeface="Arial" charset="0"/>
                <a:ea typeface="新細明體" charset="-120"/>
              </a:defRPr>
            </a:lvl6pPr>
            <a:lvl7pPr marL="2971800" indent="-228600" eaLnBrk="0" fontAlgn="base" hangingPunct="0">
              <a:spcBef>
                <a:spcPct val="0"/>
              </a:spcBef>
              <a:spcAft>
                <a:spcPct val="0"/>
              </a:spcAft>
              <a:defRPr>
                <a:solidFill>
                  <a:schemeClr val="tx1"/>
                </a:solidFill>
                <a:latin typeface="Arial" charset="0"/>
                <a:ea typeface="新細明體" charset="-120"/>
              </a:defRPr>
            </a:lvl7pPr>
            <a:lvl8pPr marL="3429000" indent="-228600" eaLnBrk="0" fontAlgn="base" hangingPunct="0">
              <a:spcBef>
                <a:spcPct val="0"/>
              </a:spcBef>
              <a:spcAft>
                <a:spcPct val="0"/>
              </a:spcAft>
              <a:defRPr>
                <a:solidFill>
                  <a:schemeClr val="tx1"/>
                </a:solidFill>
                <a:latin typeface="Arial" charset="0"/>
                <a:ea typeface="新細明體" charset="-120"/>
              </a:defRPr>
            </a:lvl8pPr>
            <a:lvl9pPr marL="3886200" indent="-228600" eaLnBrk="0" fontAlgn="base" hangingPunct="0">
              <a:spcBef>
                <a:spcPct val="0"/>
              </a:spcBef>
              <a:spcAft>
                <a:spcPct val="0"/>
              </a:spcAft>
              <a:defRPr>
                <a:solidFill>
                  <a:schemeClr val="tx1"/>
                </a:solidFill>
                <a:latin typeface="Arial" charset="0"/>
                <a:ea typeface="新細明體" charset="-120"/>
              </a:defRPr>
            </a:lvl9pPr>
          </a:lstStyle>
          <a:p>
            <a:pPr eaLnBrk="1" hangingPunct="1">
              <a:defRPr/>
            </a:pPr>
            <a:endParaRPr lang="zh-TW" altLang="en-US" smtClean="0"/>
          </a:p>
        </p:txBody>
      </p:sp>
      <p:pic>
        <p:nvPicPr>
          <p:cNvPr id="6" name="Picture 4" descr="left_pic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404813"/>
            <a:ext cx="1871662" cy="1439862"/>
          </a:xfrm>
          <a:prstGeom prst="rect">
            <a:avLst/>
          </a:prstGeom>
          <a:noFill/>
          <a:ln w="57150" cmpd="thinThick">
            <a:solidFill>
              <a:srgbClr val="003366"/>
            </a:solidFill>
            <a:miter lim="800000"/>
            <a:headEnd/>
            <a:tailEnd/>
          </a:ln>
          <a:extLst>
            <a:ext uri="{909E8E84-426E-40DD-AFC4-6F175D3DCCD1}">
              <a14:hiddenFill xmlns:a14="http://schemas.microsoft.com/office/drawing/2010/main">
                <a:solidFill>
                  <a:srgbClr val="FFFFFF"/>
                </a:solidFill>
              </a14:hiddenFill>
            </a:ext>
          </a:extLst>
        </p:spPr>
      </p:pic>
      <p:pic>
        <p:nvPicPr>
          <p:cNvPr id="17" name="Picture 19" descr="大湳場鳥瞰2"/>
          <p:cNvPicPr>
            <a:picLocks noChangeAspect="1" noChangeArrowheads="1"/>
          </p:cNvPicPr>
          <p:nvPr/>
        </p:nvPicPr>
        <p:blipFill>
          <a:blip r:embed="rId4">
            <a:lum bright="-6000" contrast="6000"/>
            <a:extLst>
              <a:ext uri="{28A0092B-C50C-407E-A947-70E740481C1C}">
                <a14:useLocalDpi xmlns:a14="http://schemas.microsoft.com/office/drawing/2010/main" val="0"/>
              </a:ext>
            </a:extLst>
          </a:blip>
          <a:srcRect/>
          <a:stretch>
            <a:fillRect/>
          </a:stretch>
        </p:blipFill>
        <p:spPr bwMode="auto">
          <a:xfrm>
            <a:off x="1042988" y="1052513"/>
            <a:ext cx="1833562" cy="1260475"/>
          </a:xfrm>
          <a:prstGeom prst="rect">
            <a:avLst/>
          </a:prstGeom>
          <a:noFill/>
          <a:ln w="57150" cmpd="thinThick">
            <a:solidFill>
              <a:srgbClr val="003366"/>
            </a:solidFill>
            <a:miter lim="800000"/>
            <a:headEnd/>
            <a:tailEnd/>
          </a:ln>
          <a:extLst>
            <a:ext uri="{909E8E84-426E-40DD-AFC4-6F175D3DCCD1}">
              <a14:hiddenFill xmlns:a14="http://schemas.microsoft.com/office/drawing/2010/main">
                <a:solidFill>
                  <a:srgbClr val="FFFFFF"/>
                </a:solidFill>
              </a14:hiddenFill>
            </a:ext>
          </a:extLst>
        </p:spPr>
      </p:pic>
      <p:pic>
        <p:nvPicPr>
          <p:cNvPr id="18" name="Picture 20" descr="台水94年經濟部運動會廣告稿"/>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43213" y="1196975"/>
            <a:ext cx="1800225" cy="1522413"/>
          </a:xfrm>
          <a:prstGeom prst="rect">
            <a:avLst/>
          </a:prstGeom>
          <a:noFill/>
          <a:ln w="57150" cmpd="thinThick">
            <a:solidFill>
              <a:srgbClr val="003366"/>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1863" y="1341438"/>
            <a:ext cx="2305050" cy="1504950"/>
          </a:xfrm>
          <a:prstGeom prst="rect">
            <a:avLst/>
          </a:prstGeom>
          <a:noFill/>
          <a:ln w="57150" cmpd="thinThick">
            <a:solidFill>
              <a:srgbClr val="003366"/>
            </a:solidFill>
            <a:miter lim="800000"/>
            <a:headEnd/>
            <a:tailEnd/>
          </a:ln>
          <a:extLst>
            <a:ext uri="{909E8E84-426E-40DD-AFC4-6F175D3DCCD1}">
              <a14:hiddenFill xmlns:a14="http://schemas.microsoft.com/office/drawing/2010/main">
                <a:solidFill>
                  <a:srgbClr val="FFFFFF"/>
                </a:solidFill>
              </a14:hiddenFill>
            </a:ext>
          </a:extLst>
        </p:spPr>
      </p:pic>
      <p:pic>
        <p:nvPicPr>
          <p:cNvPr id="20" name="Picture 5" descr="twc"/>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2124075" y="4508500"/>
            <a:ext cx="97155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7"/>
          <p:cNvSpPr txBox="1">
            <a:spLocks noChangeArrowheads="1"/>
          </p:cNvSpPr>
          <p:nvPr/>
        </p:nvSpPr>
        <p:spPr bwMode="auto">
          <a:xfrm>
            <a:off x="3059113" y="4581525"/>
            <a:ext cx="4968875" cy="609600"/>
          </a:xfrm>
          <a:prstGeom prst="rect">
            <a:avLst/>
          </a:prstGeom>
          <a:noFill/>
          <a:ln w="9525">
            <a:noFill/>
            <a:miter lim="800000"/>
            <a:headEnd/>
            <a:tailEnd/>
          </a:ln>
        </p:spPr>
        <p:txBody>
          <a:bodyPr>
            <a:spAutoFit/>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spcBef>
                <a:spcPct val="50000"/>
              </a:spcBef>
              <a:defRPr/>
            </a:pPr>
            <a:r>
              <a:rPr kumimoji="0" lang="zh-TW" altLang="en-US" sz="3400" b="1" dirty="0" smtClean="0">
                <a:solidFill>
                  <a:schemeClr val="accent4">
                    <a:lumMod val="75000"/>
                  </a:schemeClr>
                </a:solidFill>
                <a:effectLst>
                  <a:outerShdw blurRad="38100" dist="38100" dir="2700000" algn="tl">
                    <a:srgbClr val="C0C0C0"/>
                  </a:outerShdw>
                </a:effectLst>
                <a:latin typeface="標楷體" panose="03000509000000000000" pitchFamily="65" charset="-120"/>
                <a:ea typeface="標楷體" panose="03000509000000000000" pitchFamily="65" charset="-120"/>
              </a:rPr>
              <a:t>經濟部台灣自來水公司</a:t>
            </a:r>
          </a:p>
        </p:txBody>
      </p:sp>
      <p:pic>
        <p:nvPicPr>
          <p:cNvPr id="22" name="Picture 24" descr="p1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0"/>
            <a:ext cx="161925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1" name="Rectangle 5"/>
          <p:cNvSpPr>
            <a:spLocks noGrp="1" noChangeArrowheads="1"/>
          </p:cNvSpPr>
          <p:nvPr>
            <p:ph type="subTitle" idx="1"/>
          </p:nvPr>
        </p:nvSpPr>
        <p:spPr bwMode="grayWhite">
          <a:xfrm>
            <a:off x="3059113" y="5805488"/>
            <a:ext cx="6019800" cy="576262"/>
          </a:xfrm>
          <a:extLst>
            <a:ext uri="{909E8E84-426E-40DD-AFC4-6F175D3DCCD1}">
              <a14:hiddenFill xmlns:a14="http://schemas.microsoft.com/office/drawing/2010/main">
                <a:solidFill>
                  <a:schemeClr val="tx1"/>
                </a:solidFill>
              </a14:hiddenFill>
            </a:ext>
          </a:extLst>
        </p:spPr>
        <p:txBody>
          <a:bodyPr/>
          <a:lstStyle>
            <a:lvl1pPr marL="0" indent="0" algn="ctr">
              <a:buFont typeface="Wingdings" pitchFamily="2" charset="2"/>
              <a:buNone/>
              <a:defRPr sz="2800">
                <a:solidFill>
                  <a:srgbClr val="FF3300"/>
                </a:solidFill>
                <a:latin typeface="標楷體" panose="03000509000000000000" pitchFamily="65" charset="-120"/>
                <a:ea typeface="標楷體" panose="03000509000000000000" pitchFamily="65" charset="-120"/>
              </a:defRPr>
            </a:lvl1pPr>
          </a:lstStyle>
          <a:p>
            <a:pPr lvl="0"/>
            <a:r>
              <a:rPr lang="zh-TW" altLang="en-US" noProof="0" smtClean="0"/>
              <a:t>按一下以編輯母片副標題樣式</a:t>
            </a:r>
          </a:p>
        </p:txBody>
      </p:sp>
      <p:sp>
        <p:nvSpPr>
          <p:cNvPr id="80904" name="Rectangle 8"/>
          <p:cNvSpPr>
            <a:spLocks noGrp="1" noChangeArrowheads="1"/>
          </p:cNvSpPr>
          <p:nvPr>
            <p:ph type="ctrTitle"/>
          </p:nvPr>
        </p:nvSpPr>
        <p:spPr bwMode="ltGray">
          <a:xfrm>
            <a:off x="827088" y="3068638"/>
            <a:ext cx="7993062" cy="1223962"/>
          </a:xfrm>
          <a:extLst>
            <a:ext uri="{AF507438-7753-43E0-B8FC-AC1667EBCBE1}">
              <a14:hiddenEffects xmlns:a14="http://schemas.microsoft.com/office/drawing/2010/main">
                <a:effectLst>
                  <a:outerShdw dist="53882" dir="2700000" algn="ctr" rotWithShape="0">
                    <a:srgbClr val="000000"/>
                  </a:outerShdw>
                </a:effectLst>
              </a14:hiddenEffects>
            </a:ext>
          </a:extLst>
        </p:spPr>
        <p:txBody>
          <a:bodyPr/>
          <a:lstStyle>
            <a:lvl1pPr>
              <a:defRPr>
                <a:latin typeface="標楷體" panose="03000509000000000000" pitchFamily="65" charset="-120"/>
                <a:ea typeface="標楷體" panose="03000509000000000000" pitchFamily="65" charset="-120"/>
              </a:defRPr>
            </a:lvl1pPr>
          </a:lstStyle>
          <a:p>
            <a:pPr lvl="0"/>
            <a:r>
              <a:rPr lang="zh-TW" altLang="en-US" noProof="0" dirty="0" smtClean="0"/>
              <a:t>按一下以編輯母片標題樣式</a:t>
            </a:r>
          </a:p>
        </p:txBody>
      </p:sp>
      <p:sp>
        <p:nvSpPr>
          <p:cNvPr id="23" name="Rectangle 6"/>
          <p:cNvSpPr>
            <a:spLocks noGrp="1" noChangeArrowheads="1"/>
          </p:cNvSpPr>
          <p:nvPr>
            <p:ph type="dt" sz="half" idx="10"/>
          </p:nvPr>
        </p:nvSpPr>
        <p:spPr bwMode="auto">
          <a:xfrm>
            <a:off x="457200" y="6400800"/>
            <a:ext cx="2133600" cy="3206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2"/>
                </a:solidFill>
                <a:latin typeface="Arial" charset="0"/>
                <a:ea typeface="新細明體" pitchFamily="18" charset="-120"/>
              </a:defRPr>
            </a:lvl1pPr>
          </a:lstStyle>
          <a:p>
            <a:endParaRPr lang="zh-TW" altLang="en-US"/>
          </a:p>
        </p:txBody>
      </p:sp>
      <p:sp>
        <p:nvSpPr>
          <p:cNvPr id="24" name="Rectangle 7"/>
          <p:cNvSpPr>
            <a:spLocks noGrp="1" noChangeArrowheads="1"/>
          </p:cNvSpPr>
          <p:nvPr>
            <p:ph type="ftr" sz="quarter" idx="11"/>
          </p:nvPr>
        </p:nvSpPr>
        <p:spPr bwMode="auto">
          <a:xfrm>
            <a:off x="3124200" y="6400800"/>
            <a:ext cx="2895600" cy="32067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2"/>
                </a:solidFill>
                <a:latin typeface="Arial" charset="0"/>
                <a:ea typeface="新細明體" pitchFamily="18" charset="-120"/>
              </a:defRPr>
            </a:lvl1pPr>
          </a:lstStyle>
          <a:p>
            <a:endParaRPr lang="zh-TW" altLang="en-US" dirty="0"/>
          </a:p>
        </p:txBody>
      </p:sp>
    </p:spTree>
    <p:extLst>
      <p:ext uri="{BB962C8B-B14F-4D97-AF65-F5344CB8AC3E}">
        <p14:creationId xmlns:p14="http://schemas.microsoft.com/office/powerpoint/2010/main" val="1269468969"/>
      </p:ext>
    </p:extLst>
  </p:cSld>
  <p:clrMapOvr>
    <a:masterClrMapping/>
  </p:clrMapOvr>
  <p:transition spd="med">
    <p:split orient="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1363176037"/>
      </p:ext>
    </p:extLst>
  </p:cSld>
  <p:clrMapOvr>
    <a:masterClrMapping/>
  </p:clrMapOvr>
  <p:transition spd="med">
    <p:split orient="ver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711950" y="476250"/>
            <a:ext cx="2128838" cy="5962650"/>
          </a:xfrm>
        </p:spPr>
        <p:txBody>
          <a:bodyPr vert="eaVert"/>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
        <p:nvSpPr>
          <p:cNvPr id="3" name="直排文字版面配置區 2"/>
          <p:cNvSpPr>
            <a:spLocks noGrp="1"/>
          </p:cNvSpPr>
          <p:nvPr>
            <p:ph type="body" orient="vert" idx="1"/>
          </p:nvPr>
        </p:nvSpPr>
        <p:spPr>
          <a:xfrm>
            <a:off x="323850" y="476250"/>
            <a:ext cx="6235700" cy="596265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479641322"/>
      </p:ext>
    </p:extLst>
  </p:cSld>
  <p:clrMapOvr>
    <a:masterClrMapping/>
  </p:clrMapOvr>
  <p:transition spd="med">
    <p:split orient="vert"/>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323850" y="476250"/>
            <a:ext cx="7561263" cy="504825"/>
          </a:xfrm>
        </p:spPr>
        <p:txBody>
          <a:bodyPr/>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
        <p:nvSpPr>
          <p:cNvPr id="3" name="表格版面配置區 2"/>
          <p:cNvSpPr>
            <a:spLocks noGrp="1"/>
          </p:cNvSpPr>
          <p:nvPr>
            <p:ph type="tbl" idx="1"/>
          </p:nvPr>
        </p:nvSpPr>
        <p:spPr>
          <a:xfrm>
            <a:off x="611188" y="1412875"/>
            <a:ext cx="8229600" cy="5026025"/>
          </a:xfrm>
        </p:spPr>
        <p:txBody>
          <a:bodyPr/>
          <a:lstStyle>
            <a:lvl1pPr>
              <a:defRPr>
                <a:latin typeface="標楷體" panose="03000509000000000000" pitchFamily="65" charset="-120"/>
                <a:ea typeface="標楷體" panose="03000509000000000000" pitchFamily="65" charset="-120"/>
              </a:defRPr>
            </a:lvl1pPr>
          </a:lstStyle>
          <a:p>
            <a:pPr lvl="0"/>
            <a:r>
              <a:rPr lang="zh-TW" altLang="en-US" noProof="0" dirty="0" smtClean="0"/>
              <a:t>按一下圖示以新增表格</a:t>
            </a:r>
          </a:p>
        </p:txBody>
      </p:sp>
    </p:spTree>
    <p:extLst>
      <p:ext uri="{BB962C8B-B14F-4D97-AF65-F5344CB8AC3E}">
        <p14:creationId xmlns:p14="http://schemas.microsoft.com/office/powerpoint/2010/main" val="3786609473"/>
      </p:ext>
    </p:extLst>
  </p:cSld>
  <p:clrMapOvr>
    <a:masterClrMapping/>
  </p:clrMapOvr>
  <p:transition spd="med">
    <p:split orient="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7"/>
          <p:cNvSpPr>
            <a:spLocks noGrp="1" noChangeArrowheads="1"/>
          </p:cNvSpPr>
          <p:nvPr>
            <p:ph type="ftr" sz="quarter" idx="11"/>
          </p:nvPr>
        </p:nvSpPr>
        <p:spPr bwMode="auto">
          <a:xfrm>
            <a:off x="8100391" y="5877273"/>
            <a:ext cx="761189" cy="28803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2"/>
                </a:solidFill>
                <a:latin typeface="Arial" charset="0"/>
                <a:ea typeface="新細明體" pitchFamily="18" charset="-120"/>
              </a:defRPr>
            </a:lvl1pPr>
          </a:lstStyle>
          <a:p>
            <a:endParaRPr lang="zh-TW" altLang="en-US" dirty="0"/>
          </a:p>
        </p:txBody>
      </p:sp>
    </p:spTree>
    <p:extLst>
      <p:ext uri="{BB962C8B-B14F-4D97-AF65-F5344CB8AC3E}">
        <p14:creationId xmlns:p14="http://schemas.microsoft.com/office/powerpoint/2010/main" val="2529019248"/>
      </p:ext>
    </p:extLst>
  </p:cSld>
  <p:clrMapOvr>
    <a:masterClrMapping/>
  </p:clrMapOvr>
  <p:transition spd="med">
    <p:split orient="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Tree>
    <p:extLst>
      <p:ext uri="{BB962C8B-B14F-4D97-AF65-F5344CB8AC3E}">
        <p14:creationId xmlns:p14="http://schemas.microsoft.com/office/powerpoint/2010/main" val="1478517284"/>
      </p:ext>
    </p:extLst>
  </p:cSld>
  <p:clrMapOvr>
    <a:masterClrMapping/>
  </p:clrMapOvr>
  <p:transition spd="med">
    <p:split orient="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11188" y="1412875"/>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802188" y="1412875"/>
            <a:ext cx="4038600"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1782437986"/>
      </p:ext>
    </p:extLst>
  </p:cSld>
  <p:clrMapOvr>
    <a:masterClrMapping/>
  </p:clrMapOvr>
  <p:transition spd="med">
    <p:split orient="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Tree>
    <p:extLst>
      <p:ext uri="{BB962C8B-B14F-4D97-AF65-F5344CB8AC3E}">
        <p14:creationId xmlns:p14="http://schemas.microsoft.com/office/powerpoint/2010/main" val="1693749"/>
      </p:ext>
    </p:extLst>
  </p:cSld>
  <p:clrMapOvr>
    <a:masterClrMapping/>
  </p:clrMapOvr>
  <p:transition spd="med">
    <p:split orient="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標楷體" panose="03000509000000000000" pitchFamily="65" charset="-120"/>
                <a:ea typeface="標楷體" panose="03000509000000000000" pitchFamily="65" charset="-120"/>
              </a:defRPr>
            </a:lvl1pPr>
          </a:lstStyle>
          <a:p>
            <a:r>
              <a:rPr lang="zh-TW" altLang="en-US" dirty="0" smtClean="0"/>
              <a:t>按一下以編輯母片標題樣式</a:t>
            </a:r>
            <a:endParaRPr lang="zh-TW" altLang="en-US" dirty="0"/>
          </a:p>
        </p:txBody>
      </p:sp>
    </p:spTree>
    <p:extLst>
      <p:ext uri="{BB962C8B-B14F-4D97-AF65-F5344CB8AC3E}">
        <p14:creationId xmlns:p14="http://schemas.microsoft.com/office/powerpoint/2010/main" val="3637646098"/>
      </p:ext>
    </p:extLst>
  </p:cSld>
  <p:clrMapOvr>
    <a:masterClrMapping/>
  </p:clrMapOvr>
  <p:transition spd="med">
    <p:split orient="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917288"/>
      </p:ext>
    </p:extLst>
  </p:cSld>
  <p:clrMapOvr>
    <a:masterClrMapping/>
  </p:clrMapOvr>
  <p:transition spd="med">
    <p:split orient="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dirty="0" smtClean="0"/>
              <a:t>按一下以編輯母片標題樣式</a:t>
            </a:r>
            <a:endParaRPr lang="zh-TW" altLang="en-US" dirty="0"/>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Tree>
    <p:extLst>
      <p:ext uri="{BB962C8B-B14F-4D97-AF65-F5344CB8AC3E}">
        <p14:creationId xmlns:p14="http://schemas.microsoft.com/office/powerpoint/2010/main" val="1599732591"/>
      </p:ext>
    </p:extLst>
  </p:cSld>
  <p:clrMapOvr>
    <a:masterClrMapping/>
  </p:clrMapOvr>
  <p:transition spd="med">
    <p:split orient="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Tree>
    <p:extLst>
      <p:ext uri="{BB962C8B-B14F-4D97-AF65-F5344CB8AC3E}">
        <p14:creationId xmlns:p14="http://schemas.microsoft.com/office/powerpoint/2010/main" val="1831299375"/>
      </p:ext>
    </p:extLst>
  </p:cSld>
  <p:clrMapOvr>
    <a:masterClrMapping/>
  </p:clrMapOvr>
  <p:transition spd="med">
    <p:split orient="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ChangeArrowheads="1"/>
          </p:cNvSpPr>
          <p:nvPr/>
        </p:nvSpPr>
        <p:spPr bwMode="gray">
          <a:xfrm>
            <a:off x="0" y="0"/>
            <a:ext cx="9144000" cy="981075"/>
          </a:xfrm>
          <a:prstGeom prst="rect">
            <a:avLst/>
          </a:prstGeom>
          <a:gradFill rotWithShape="0">
            <a:gsLst>
              <a:gs pos="0">
                <a:srgbClr val="3399FF"/>
              </a:gs>
              <a:gs pos="100000">
                <a:schemeClr val="hlink">
                  <a:gamma/>
                  <a:tint val="21176"/>
                  <a:invGamma/>
                </a:schemeClr>
              </a:gs>
            </a:gsLst>
            <a:lin ang="0" scaled="1"/>
          </a:gradFill>
          <a:ln>
            <a:noFill/>
          </a:ln>
          <a:effectLst/>
          <a:extLst/>
        </p:spPr>
        <p:txBody>
          <a:bodyPr wrap="none" anchor="ctr"/>
          <a:lstStyle/>
          <a:p>
            <a:pPr>
              <a:defRPr/>
            </a:pPr>
            <a:endParaRPr lang="zh-TW" altLang="en-US">
              <a:ea typeface="新細明體" pitchFamily="18" charset="-120"/>
            </a:endParaRPr>
          </a:p>
        </p:txBody>
      </p:sp>
      <p:pic>
        <p:nvPicPr>
          <p:cNvPr id="1027" name="Picture 3" descr="6_0"/>
          <p:cNvPicPr>
            <a:picLocks noChangeAspect="1" noChangeArrowheads="1"/>
          </p:cNvPicPr>
          <p:nvPr/>
        </p:nvPicPr>
        <p:blipFill>
          <a:blip r:embed="rId14">
            <a:extLst>
              <a:ext uri="{28A0092B-C50C-407E-A947-70E740481C1C}">
                <a14:useLocalDpi xmlns:a14="http://schemas.microsoft.com/office/drawing/2010/main" val="0"/>
              </a:ext>
            </a:extLst>
          </a:blip>
          <a:srcRect l="23421" t="12587" r="31543" b="39171"/>
          <a:stretch>
            <a:fillRect/>
          </a:stretch>
        </p:blipFill>
        <p:spPr bwMode="auto">
          <a:xfrm>
            <a:off x="34925" y="2708275"/>
            <a:ext cx="5184775" cy="416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6" name="Picture 4" descr="水"/>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6524625"/>
            <a:ext cx="9144000" cy="33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FFFFFF"/>
                  </a:outerShdw>
                </a:effectLst>
              </a14:hiddenEffects>
            </a:ext>
          </a:extLst>
        </p:spPr>
      </p:pic>
      <p:grpSp>
        <p:nvGrpSpPr>
          <p:cNvPr id="1029" name="Group 5"/>
          <p:cNvGrpSpPr>
            <a:grpSpLocks/>
          </p:cNvGrpSpPr>
          <p:nvPr/>
        </p:nvGrpSpPr>
        <p:grpSpPr bwMode="auto">
          <a:xfrm>
            <a:off x="0" y="879475"/>
            <a:ext cx="9144000" cy="144463"/>
            <a:chOff x="1519" y="554"/>
            <a:chExt cx="4241" cy="91"/>
          </a:xfrm>
        </p:grpSpPr>
        <p:sp>
          <p:nvSpPr>
            <p:cNvPr id="1040" name="Line 6"/>
            <p:cNvSpPr>
              <a:spLocks noChangeShapeType="1"/>
            </p:cNvSpPr>
            <p:nvPr userDrawn="1"/>
          </p:nvSpPr>
          <p:spPr bwMode="white">
            <a:xfrm>
              <a:off x="1519" y="554"/>
              <a:ext cx="4241" cy="0"/>
            </a:xfrm>
            <a:prstGeom prst="line">
              <a:avLst/>
            </a:prstGeom>
            <a:noFill/>
            <a:ln w="12700"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sp>
          <p:nvSpPr>
            <p:cNvPr id="1041" name="Line 7"/>
            <p:cNvSpPr>
              <a:spLocks noChangeShapeType="1"/>
            </p:cNvSpPr>
            <p:nvPr userDrawn="1"/>
          </p:nvSpPr>
          <p:spPr bwMode="white">
            <a:xfrm>
              <a:off x="1519" y="599"/>
              <a:ext cx="4241" cy="0"/>
            </a:xfrm>
            <a:prstGeom prst="line">
              <a:avLst/>
            </a:prstGeom>
            <a:noFill/>
            <a:ln w="12700"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sp>
          <p:nvSpPr>
            <p:cNvPr id="1042" name="Line 8"/>
            <p:cNvSpPr>
              <a:spLocks noChangeShapeType="1"/>
            </p:cNvSpPr>
            <p:nvPr userDrawn="1"/>
          </p:nvSpPr>
          <p:spPr bwMode="white">
            <a:xfrm>
              <a:off x="1519" y="645"/>
              <a:ext cx="4241" cy="0"/>
            </a:xfrm>
            <a:prstGeom prst="line">
              <a:avLst/>
            </a:prstGeom>
            <a:noFill/>
            <a:ln w="12700"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TW" altLang="en-US"/>
            </a:p>
          </p:txBody>
        </p:sp>
      </p:grpSp>
      <p:sp>
        <p:nvSpPr>
          <p:cNvPr id="79881" name="Rectangle 9"/>
          <p:cNvSpPr>
            <a:spLocks noGrp="1" noChangeArrowheads="1"/>
          </p:cNvSpPr>
          <p:nvPr>
            <p:ph type="body" idx="1"/>
          </p:nvPr>
        </p:nvSpPr>
        <p:spPr bwMode="auto">
          <a:xfrm>
            <a:off x="611188" y="1412875"/>
            <a:ext cx="8229600" cy="502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dirty="0" smtClean="0"/>
              <a:t>按一下以編輯母片</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p>
        </p:txBody>
      </p:sp>
      <p:sp>
        <p:nvSpPr>
          <p:cNvPr id="79887" name="Rectangle 15"/>
          <p:cNvSpPr>
            <a:spLocks noGrp="1" noChangeArrowheads="1"/>
          </p:cNvSpPr>
          <p:nvPr>
            <p:ph type="title"/>
          </p:nvPr>
        </p:nvSpPr>
        <p:spPr bwMode="auto">
          <a:xfrm>
            <a:off x="323689" y="86470"/>
            <a:ext cx="8496622" cy="864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07763" dir="18900000" algn="ctr" rotWithShape="0">
                    <a:srgbClr val="000000">
                      <a:alpha val="50000"/>
                    </a:srgbClr>
                  </a:outerShdw>
                </a:effectLst>
              </a14:hiddenEffects>
            </a:ext>
          </a:extLst>
        </p:spPr>
        <p:txBody>
          <a:bodyPr vert="horz" wrap="square" lIns="91440" tIns="45720" rIns="91440" bIns="45720" numCol="1" anchor="ctr" anchorCtr="0" compatLnSpc="1">
            <a:prstTxWarp prst="textNoShape">
              <a:avLst/>
            </a:prstTxWarp>
          </a:bodyPr>
          <a:lstStyle/>
          <a:p>
            <a:pPr lvl="0"/>
            <a:r>
              <a:rPr lang="zh-TW" altLang="en-US" dirty="0" smtClean="0"/>
              <a:t>按一下以編輯母片標題樣式</a:t>
            </a:r>
          </a:p>
        </p:txBody>
      </p:sp>
      <p:sp>
        <p:nvSpPr>
          <p:cNvPr id="1034" name="Text Box 7"/>
          <p:cNvSpPr txBox="1">
            <a:spLocks noChangeArrowheads="1"/>
          </p:cNvSpPr>
          <p:nvPr/>
        </p:nvSpPr>
        <p:spPr bwMode="auto">
          <a:xfrm>
            <a:off x="6786563" y="6213475"/>
            <a:ext cx="30718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新細明體" pitchFamily="18" charset="-120"/>
              </a:defRPr>
            </a:lvl1pPr>
            <a:lvl2pPr marL="742950" indent="-285750" eaLnBrk="0" hangingPunct="0">
              <a:defRPr>
                <a:solidFill>
                  <a:schemeClr val="tx1"/>
                </a:solidFill>
                <a:latin typeface="Arial" pitchFamily="34" charset="0"/>
                <a:ea typeface="新細明體" pitchFamily="18" charset="-120"/>
              </a:defRPr>
            </a:lvl2pPr>
            <a:lvl3pPr marL="1143000" indent="-228600" eaLnBrk="0" hangingPunct="0">
              <a:defRPr>
                <a:solidFill>
                  <a:schemeClr val="tx1"/>
                </a:solidFill>
                <a:latin typeface="Arial" pitchFamily="34" charset="0"/>
                <a:ea typeface="新細明體" pitchFamily="18" charset="-120"/>
              </a:defRPr>
            </a:lvl3pPr>
            <a:lvl4pPr marL="1600200" indent="-228600" eaLnBrk="0" hangingPunct="0">
              <a:defRPr>
                <a:solidFill>
                  <a:schemeClr val="tx1"/>
                </a:solidFill>
                <a:latin typeface="Arial" pitchFamily="34" charset="0"/>
                <a:ea typeface="新細明體" pitchFamily="18" charset="-120"/>
              </a:defRPr>
            </a:lvl4pPr>
            <a:lvl5pPr marL="2057400" indent="-228600" eaLnBrk="0" hangingPunct="0">
              <a:defRPr>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a:solidFill>
                  <a:schemeClr val="tx1"/>
                </a:solidFill>
                <a:latin typeface="Arial" pitchFamily="34" charset="0"/>
                <a:ea typeface="新細明體" pitchFamily="18" charset="-120"/>
              </a:defRPr>
            </a:lvl9pPr>
          </a:lstStyle>
          <a:p>
            <a:pPr eaLnBrk="1" hangingPunct="1">
              <a:spcBef>
                <a:spcPct val="50000"/>
              </a:spcBef>
              <a:defRPr/>
            </a:pPr>
            <a:r>
              <a:rPr lang="zh-TW" altLang="en-US" sz="2200" b="1" smtClean="0">
                <a:latin typeface="標楷體" pitchFamily="65" charset="-120"/>
                <a:ea typeface="標楷體" pitchFamily="65" charset="-120"/>
              </a:rPr>
              <a:t>台灣自來水公司</a:t>
            </a:r>
          </a:p>
        </p:txBody>
      </p:sp>
      <p:grpSp>
        <p:nvGrpSpPr>
          <p:cNvPr id="1035" name="Group 3"/>
          <p:cNvGrpSpPr>
            <a:grpSpLocks/>
          </p:cNvGrpSpPr>
          <p:nvPr/>
        </p:nvGrpSpPr>
        <p:grpSpPr bwMode="auto">
          <a:xfrm>
            <a:off x="6286500" y="6202363"/>
            <a:ext cx="576263" cy="512762"/>
            <a:chOff x="930" y="709"/>
            <a:chExt cx="685" cy="608"/>
          </a:xfrm>
        </p:grpSpPr>
        <p:sp>
          <p:nvSpPr>
            <p:cNvPr id="1038" name="Oval 4"/>
            <p:cNvSpPr>
              <a:spLocks noChangeArrowheads="1"/>
            </p:cNvSpPr>
            <p:nvPr/>
          </p:nvSpPr>
          <p:spPr bwMode="auto">
            <a:xfrm>
              <a:off x="943" y="728"/>
              <a:ext cx="645" cy="58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charset="0"/>
                  <a:ea typeface="新細明體" charset="-120"/>
                </a:defRPr>
              </a:lvl1pPr>
              <a:lvl2pPr marL="742950" indent="-285750" eaLnBrk="0" hangingPunct="0">
                <a:defRPr>
                  <a:solidFill>
                    <a:schemeClr val="tx1"/>
                  </a:solidFill>
                  <a:latin typeface="Arial" charset="0"/>
                  <a:ea typeface="新細明體" charset="-120"/>
                </a:defRPr>
              </a:lvl2pPr>
              <a:lvl3pPr marL="1143000" indent="-228600" eaLnBrk="0" hangingPunct="0">
                <a:defRPr>
                  <a:solidFill>
                    <a:schemeClr val="tx1"/>
                  </a:solidFill>
                  <a:latin typeface="Arial" charset="0"/>
                  <a:ea typeface="新細明體" charset="-120"/>
                </a:defRPr>
              </a:lvl3pPr>
              <a:lvl4pPr marL="1600200" indent="-228600" eaLnBrk="0" hangingPunct="0">
                <a:defRPr>
                  <a:solidFill>
                    <a:schemeClr val="tx1"/>
                  </a:solidFill>
                  <a:latin typeface="Arial" charset="0"/>
                  <a:ea typeface="新細明體" charset="-120"/>
                </a:defRPr>
              </a:lvl4pPr>
              <a:lvl5pPr marL="2057400" indent="-228600" eaLnBrk="0" hangingPunct="0">
                <a:defRPr>
                  <a:solidFill>
                    <a:schemeClr val="tx1"/>
                  </a:solidFill>
                  <a:latin typeface="Arial" charset="0"/>
                  <a:ea typeface="新細明體" charset="-120"/>
                </a:defRPr>
              </a:lvl5pPr>
              <a:lvl6pPr marL="2514600" indent="-228600" eaLnBrk="0" fontAlgn="base" hangingPunct="0">
                <a:spcBef>
                  <a:spcPct val="0"/>
                </a:spcBef>
                <a:spcAft>
                  <a:spcPct val="0"/>
                </a:spcAft>
                <a:defRPr>
                  <a:solidFill>
                    <a:schemeClr val="tx1"/>
                  </a:solidFill>
                  <a:latin typeface="Arial" charset="0"/>
                  <a:ea typeface="新細明體" charset="-120"/>
                </a:defRPr>
              </a:lvl6pPr>
              <a:lvl7pPr marL="2971800" indent="-228600" eaLnBrk="0" fontAlgn="base" hangingPunct="0">
                <a:spcBef>
                  <a:spcPct val="0"/>
                </a:spcBef>
                <a:spcAft>
                  <a:spcPct val="0"/>
                </a:spcAft>
                <a:defRPr>
                  <a:solidFill>
                    <a:schemeClr val="tx1"/>
                  </a:solidFill>
                  <a:latin typeface="Arial" charset="0"/>
                  <a:ea typeface="新細明體" charset="-120"/>
                </a:defRPr>
              </a:lvl7pPr>
              <a:lvl8pPr marL="3429000" indent="-228600" eaLnBrk="0" fontAlgn="base" hangingPunct="0">
                <a:spcBef>
                  <a:spcPct val="0"/>
                </a:spcBef>
                <a:spcAft>
                  <a:spcPct val="0"/>
                </a:spcAft>
                <a:defRPr>
                  <a:solidFill>
                    <a:schemeClr val="tx1"/>
                  </a:solidFill>
                  <a:latin typeface="Arial" charset="0"/>
                  <a:ea typeface="新細明體" charset="-120"/>
                </a:defRPr>
              </a:lvl8pPr>
              <a:lvl9pPr marL="3886200" indent="-228600" eaLnBrk="0" fontAlgn="base" hangingPunct="0">
                <a:spcBef>
                  <a:spcPct val="0"/>
                </a:spcBef>
                <a:spcAft>
                  <a:spcPct val="0"/>
                </a:spcAft>
                <a:defRPr>
                  <a:solidFill>
                    <a:schemeClr val="tx1"/>
                  </a:solidFill>
                  <a:latin typeface="Arial" charset="0"/>
                  <a:ea typeface="新細明體" charset="-120"/>
                </a:defRPr>
              </a:lvl9pPr>
            </a:lstStyle>
            <a:p>
              <a:pPr eaLnBrk="1" hangingPunct="1">
                <a:defRPr/>
              </a:pPr>
              <a:endParaRPr lang="zh-TW" altLang="en-US" smtClean="0">
                <a:latin typeface="標楷體" pitchFamily="65" charset="-120"/>
              </a:endParaRPr>
            </a:p>
          </p:txBody>
        </p:sp>
        <p:pic>
          <p:nvPicPr>
            <p:cNvPr id="1039" name="Picture 5" descr="twc"/>
            <p:cNvPicPr>
              <a:picLocks noChangeAspect="1" noChangeArrowheads="1" noCrop="1"/>
            </p:cNvPicPr>
            <p:nvPr/>
          </p:nvPicPr>
          <p:blipFill>
            <a:blip r:embed="rId16">
              <a:extLst>
                <a:ext uri="{28A0092B-C50C-407E-A947-70E740481C1C}">
                  <a14:useLocalDpi xmlns:a14="http://schemas.microsoft.com/office/drawing/2010/main" val="0"/>
                </a:ext>
              </a:extLst>
            </a:blip>
            <a:srcRect/>
            <a:stretch>
              <a:fillRect/>
            </a:stretch>
          </p:blipFill>
          <p:spPr bwMode="auto">
            <a:xfrm>
              <a:off x="930" y="709"/>
              <a:ext cx="685" cy="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med">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9" presetClass="entr" presetSubtype="0" fill="hold" nodeType="withEffect">
                                  <p:stCondLst>
                                    <p:cond delay="0"/>
                                  </p:stCondLst>
                                  <p:childTnLst>
                                    <p:set>
                                      <p:cBhvr>
                                        <p:cTn id="6" dur="1" fill="hold">
                                          <p:stCondLst>
                                            <p:cond delay="0"/>
                                          </p:stCondLst>
                                        </p:cTn>
                                        <p:tgtEl>
                                          <p:spTgt spid="79876"/>
                                        </p:tgtEl>
                                        <p:attrNameLst>
                                          <p:attrName>style.visibility</p:attrName>
                                        </p:attrNameLst>
                                      </p:cBhvr>
                                      <p:to>
                                        <p:strVal val="visible"/>
                                      </p:to>
                                    </p:set>
                                    <p:anim calcmode="lin" valueType="num">
                                      <p:cBhvr>
                                        <p:cTn id="7" dur="500" fill="hold"/>
                                        <p:tgtEl>
                                          <p:spTgt spid="79876"/>
                                        </p:tgtEl>
                                        <p:attrNameLst>
                                          <p:attrName>ppt_x</p:attrName>
                                        </p:attrNameLst>
                                      </p:cBhvr>
                                      <p:tavLst>
                                        <p:tav tm="0">
                                          <p:val>
                                            <p:strVal val="#ppt_x-.2"/>
                                          </p:val>
                                        </p:tav>
                                        <p:tav tm="100000">
                                          <p:val>
                                            <p:strVal val="#ppt_x"/>
                                          </p:val>
                                        </p:tav>
                                      </p:tavLst>
                                    </p:anim>
                                    <p:anim calcmode="lin" valueType="num">
                                      <p:cBhvr>
                                        <p:cTn id="8" dur="500" fill="hold"/>
                                        <p:tgtEl>
                                          <p:spTgt spid="79876"/>
                                        </p:tgtEl>
                                        <p:attrNameLst>
                                          <p:attrName>ppt_y</p:attrName>
                                        </p:attrNameLst>
                                      </p:cBhvr>
                                      <p:tavLst>
                                        <p:tav tm="0">
                                          <p:val>
                                            <p:strVal val="#ppt_y"/>
                                          </p:val>
                                        </p:tav>
                                        <p:tav tm="100000">
                                          <p:val>
                                            <p:strVal val="#ppt_y"/>
                                          </p:val>
                                        </p:tav>
                                      </p:tavLst>
                                    </p:anim>
                                    <p:animEffect transition="in" filter="wipe(right)" prLst="gradientSize: 0.1">
                                      <p:cBhvr>
                                        <p:cTn id="9" dur="500"/>
                                        <p:tgtEl>
                                          <p:spTgt spid="798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lvl1pPr algn="ctr" rtl="0" eaLnBrk="1" fontAlgn="base" hangingPunct="1">
        <a:spcBef>
          <a:spcPct val="0"/>
        </a:spcBef>
        <a:spcAft>
          <a:spcPct val="0"/>
        </a:spcAft>
        <a:defRPr sz="3600" b="1">
          <a:solidFill>
            <a:srgbClr val="FF0000"/>
          </a:solidFill>
          <a:latin typeface="微軟正黑體" panose="020B0604030504040204" pitchFamily="34" charset="-120"/>
          <a:ea typeface="微軟正黑體" panose="020B0604030504040204" pitchFamily="34" charset="-120"/>
          <a:cs typeface="+mj-cs"/>
        </a:defRPr>
      </a:lvl1pPr>
      <a:lvl2pPr algn="ctr" rtl="0" eaLnBrk="1" fontAlgn="base" hangingPunct="1">
        <a:spcBef>
          <a:spcPct val="0"/>
        </a:spcBef>
        <a:spcAft>
          <a:spcPct val="0"/>
        </a:spcAft>
        <a:defRPr sz="3600" b="1">
          <a:solidFill>
            <a:schemeClr val="bg1"/>
          </a:solidFill>
          <a:latin typeface="標楷體" pitchFamily="65" charset="-120"/>
          <a:ea typeface="標楷體" pitchFamily="65" charset="-120"/>
        </a:defRPr>
      </a:lvl2pPr>
      <a:lvl3pPr algn="ctr" rtl="0" eaLnBrk="1" fontAlgn="base" hangingPunct="1">
        <a:spcBef>
          <a:spcPct val="0"/>
        </a:spcBef>
        <a:spcAft>
          <a:spcPct val="0"/>
        </a:spcAft>
        <a:defRPr sz="3600" b="1">
          <a:solidFill>
            <a:schemeClr val="bg1"/>
          </a:solidFill>
          <a:latin typeface="標楷體" pitchFamily="65" charset="-120"/>
          <a:ea typeface="標楷體" pitchFamily="65" charset="-120"/>
        </a:defRPr>
      </a:lvl3pPr>
      <a:lvl4pPr algn="ctr" rtl="0" eaLnBrk="1" fontAlgn="base" hangingPunct="1">
        <a:spcBef>
          <a:spcPct val="0"/>
        </a:spcBef>
        <a:spcAft>
          <a:spcPct val="0"/>
        </a:spcAft>
        <a:defRPr sz="3600" b="1">
          <a:solidFill>
            <a:schemeClr val="bg1"/>
          </a:solidFill>
          <a:latin typeface="標楷體" pitchFamily="65" charset="-120"/>
          <a:ea typeface="標楷體" pitchFamily="65" charset="-120"/>
        </a:defRPr>
      </a:lvl4pPr>
      <a:lvl5pPr algn="ctr" rtl="0" eaLnBrk="1" fontAlgn="base" hangingPunct="1">
        <a:spcBef>
          <a:spcPct val="0"/>
        </a:spcBef>
        <a:spcAft>
          <a:spcPct val="0"/>
        </a:spcAft>
        <a:defRPr sz="3600" b="1">
          <a:solidFill>
            <a:schemeClr val="bg1"/>
          </a:solidFill>
          <a:latin typeface="標楷體" pitchFamily="65" charset="-120"/>
          <a:ea typeface="標楷體" pitchFamily="65" charset="-120"/>
        </a:defRPr>
      </a:lvl5pPr>
      <a:lvl6pPr marL="457200" algn="ctr" rtl="0" eaLnBrk="1" fontAlgn="base" hangingPunct="1">
        <a:spcBef>
          <a:spcPct val="0"/>
        </a:spcBef>
        <a:spcAft>
          <a:spcPct val="0"/>
        </a:spcAft>
        <a:defRPr sz="3600" b="1">
          <a:solidFill>
            <a:schemeClr val="bg1"/>
          </a:solidFill>
          <a:latin typeface="標楷體" pitchFamily="65" charset="-120"/>
          <a:ea typeface="標楷體" pitchFamily="65" charset="-120"/>
        </a:defRPr>
      </a:lvl6pPr>
      <a:lvl7pPr marL="914400" algn="ctr" rtl="0" eaLnBrk="1" fontAlgn="base" hangingPunct="1">
        <a:spcBef>
          <a:spcPct val="0"/>
        </a:spcBef>
        <a:spcAft>
          <a:spcPct val="0"/>
        </a:spcAft>
        <a:defRPr sz="3600" b="1">
          <a:solidFill>
            <a:schemeClr val="bg1"/>
          </a:solidFill>
          <a:latin typeface="標楷體" pitchFamily="65" charset="-120"/>
          <a:ea typeface="標楷體" pitchFamily="65" charset="-120"/>
        </a:defRPr>
      </a:lvl7pPr>
      <a:lvl8pPr marL="1371600" algn="ctr" rtl="0" eaLnBrk="1" fontAlgn="base" hangingPunct="1">
        <a:spcBef>
          <a:spcPct val="0"/>
        </a:spcBef>
        <a:spcAft>
          <a:spcPct val="0"/>
        </a:spcAft>
        <a:defRPr sz="3600" b="1">
          <a:solidFill>
            <a:schemeClr val="bg1"/>
          </a:solidFill>
          <a:latin typeface="標楷體" pitchFamily="65" charset="-120"/>
          <a:ea typeface="標楷體" pitchFamily="65" charset="-120"/>
        </a:defRPr>
      </a:lvl8pPr>
      <a:lvl9pPr marL="1828800" algn="ctr" rtl="0" eaLnBrk="1" fontAlgn="base" hangingPunct="1">
        <a:spcBef>
          <a:spcPct val="0"/>
        </a:spcBef>
        <a:spcAft>
          <a:spcPct val="0"/>
        </a:spcAft>
        <a:defRPr sz="3600" b="1">
          <a:solidFill>
            <a:schemeClr val="bg1"/>
          </a:solidFill>
          <a:latin typeface="標楷體" pitchFamily="65" charset="-120"/>
          <a:ea typeface="標楷體" pitchFamily="65" charset="-120"/>
        </a:defRPr>
      </a:lvl9pPr>
    </p:titleStyle>
    <p:body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395536" y="3068638"/>
            <a:ext cx="8424614" cy="1223962"/>
          </a:xfrm>
        </p:spPr>
        <p:txBody>
          <a:bodyPr/>
          <a:lstStyle/>
          <a:p>
            <a:r>
              <a:rPr lang="zh-TW" altLang="en-US" sz="3200" dirty="0" smtClean="0">
                <a:solidFill>
                  <a:schemeClr val="bg1"/>
                </a:solidFill>
                <a:latin typeface="+mn-ea"/>
                <a:ea typeface="+mn-ea"/>
              </a:rPr>
              <a:t>水質檢測自動化研議報告</a:t>
            </a:r>
            <a:endParaRPr lang="zh-TW" altLang="en-US" sz="3200" dirty="0">
              <a:solidFill>
                <a:schemeClr val="bg1"/>
              </a:solidFill>
              <a:latin typeface="+mn-ea"/>
              <a:ea typeface="+mn-ea"/>
            </a:endParaRPr>
          </a:p>
        </p:txBody>
      </p:sp>
      <p:sp>
        <p:nvSpPr>
          <p:cNvPr id="5" name="投影片編號版面配置區 3"/>
          <p:cNvSpPr txBox="1">
            <a:spLocks noGrp="1"/>
          </p:cNvSpPr>
          <p:nvPr/>
        </p:nvSpPr>
        <p:spPr bwMode="auto">
          <a:xfrm>
            <a:off x="7005445" y="6496852"/>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fld id="{81BA88C1-1783-4CAC-8DA0-A79A39BE24FB}" type="slidenum">
              <a:rPr kumimoji="0" lang="zh-TW" altLang="en-US" sz="1600" b="1" smtClean="0">
                <a:solidFill>
                  <a:prstClr val="black"/>
                </a:solidFill>
                <a:ea typeface="標楷體" pitchFamily="65" charset="-120"/>
              </a:rPr>
              <a:pPr algn="r" eaLnBrk="1" fontAlgn="base" hangingPunct="1">
                <a:spcBef>
                  <a:spcPct val="0"/>
                </a:spcBef>
                <a:spcAft>
                  <a:spcPct val="0"/>
                </a:spcAft>
              </a:pPr>
              <a:t>1</a:t>
            </a:fld>
            <a:endParaRPr kumimoji="0" lang="en-US" altLang="zh-TW" sz="1600" b="1" dirty="0" smtClean="0">
              <a:solidFill>
                <a:prstClr val="black"/>
              </a:solidFill>
              <a:ea typeface="標楷體" pitchFamily="65" charset="-120"/>
            </a:endParaRPr>
          </a:p>
        </p:txBody>
      </p:sp>
      <p:sp>
        <p:nvSpPr>
          <p:cNvPr id="6" name="標題 1"/>
          <p:cNvSpPr txBox="1">
            <a:spLocks/>
          </p:cNvSpPr>
          <p:nvPr/>
        </p:nvSpPr>
        <p:spPr bwMode="ltGray">
          <a:xfrm>
            <a:off x="3389671" y="5229200"/>
            <a:ext cx="5754329" cy="584403"/>
          </a:xfrm>
          <a:prstGeom prst="rect">
            <a:avLst/>
          </a:prstGeom>
          <a:noFill/>
          <a:ln>
            <a:noFill/>
          </a:ln>
          <a:effectLs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b="1">
                <a:solidFill>
                  <a:srgbClr val="FF0000"/>
                </a:solidFill>
                <a:latin typeface="標楷體" panose="03000509000000000000" pitchFamily="65" charset="-120"/>
                <a:ea typeface="標楷體" panose="03000509000000000000" pitchFamily="65" charset="-120"/>
                <a:cs typeface="+mj-cs"/>
              </a:defRPr>
            </a:lvl1pPr>
            <a:lvl2pPr algn="ctr" rtl="0" eaLnBrk="1" fontAlgn="base" hangingPunct="1">
              <a:spcBef>
                <a:spcPct val="0"/>
              </a:spcBef>
              <a:spcAft>
                <a:spcPct val="0"/>
              </a:spcAft>
              <a:defRPr sz="3600" b="1">
                <a:solidFill>
                  <a:schemeClr val="bg1"/>
                </a:solidFill>
                <a:latin typeface="標楷體" pitchFamily="65" charset="-120"/>
                <a:ea typeface="標楷體" pitchFamily="65" charset="-120"/>
              </a:defRPr>
            </a:lvl2pPr>
            <a:lvl3pPr algn="ctr" rtl="0" eaLnBrk="1" fontAlgn="base" hangingPunct="1">
              <a:spcBef>
                <a:spcPct val="0"/>
              </a:spcBef>
              <a:spcAft>
                <a:spcPct val="0"/>
              </a:spcAft>
              <a:defRPr sz="3600" b="1">
                <a:solidFill>
                  <a:schemeClr val="bg1"/>
                </a:solidFill>
                <a:latin typeface="標楷體" pitchFamily="65" charset="-120"/>
                <a:ea typeface="標楷體" pitchFamily="65" charset="-120"/>
              </a:defRPr>
            </a:lvl3pPr>
            <a:lvl4pPr algn="ctr" rtl="0" eaLnBrk="1" fontAlgn="base" hangingPunct="1">
              <a:spcBef>
                <a:spcPct val="0"/>
              </a:spcBef>
              <a:spcAft>
                <a:spcPct val="0"/>
              </a:spcAft>
              <a:defRPr sz="3600" b="1">
                <a:solidFill>
                  <a:schemeClr val="bg1"/>
                </a:solidFill>
                <a:latin typeface="標楷體" pitchFamily="65" charset="-120"/>
                <a:ea typeface="標楷體" pitchFamily="65" charset="-120"/>
              </a:defRPr>
            </a:lvl4pPr>
            <a:lvl5pPr algn="ctr" rtl="0" eaLnBrk="1" fontAlgn="base" hangingPunct="1">
              <a:spcBef>
                <a:spcPct val="0"/>
              </a:spcBef>
              <a:spcAft>
                <a:spcPct val="0"/>
              </a:spcAft>
              <a:defRPr sz="3600" b="1">
                <a:solidFill>
                  <a:schemeClr val="bg1"/>
                </a:solidFill>
                <a:latin typeface="標楷體" pitchFamily="65" charset="-120"/>
                <a:ea typeface="標楷體" pitchFamily="65" charset="-120"/>
              </a:defRPr>
            </a:lvl5pPr>
            <a:lvl6pPr marL="457200" algn="ctr" rtl="0" eaLnBrk="1" fontAlgn="base" hangingPunct="1">
              <a:spcBef>
                <a:spcPct val="0"/>
              </a:spcBef>
              <a:spcAft>
                <a:spcPct val="0"/>
              </a:spcAft>
              <a:defRPr sz="3600" b="1">
                <a:solidFill>
                  <a:schemeClr val="bg1"/>
                </a:solidFill>
                <a:latin typeface="標楷體" pitchFamily="65" charset="-120"/>
                <a:ea typeface="標楷體" pitchFamily="65" charset="-120"/>
              </a:defRPr>
            </a:lvl6pPr>
            <a:lvl7pPr marL="914400" algn="ctr" rtl="0" eaLnBrk="1" fontAlgn="base" hangingPunct="1">
              <a:spcBef>
                <a:spcPct val="0"/>
              </a:spcBef>
              <a:spcAft>
                <a:spcPct val="0"/>
              </a:spcAft>
              <a:defRPr sz="3600" b="1">
                <a:solidFill>
                  <a:schemeClr val="bg1"/>
                </a:solidFill>
                <a:latin typeface="標楷體" pitchFamily="65" charset="-120"/>
                <a:ea typeface="標楷體" pitchFamily="65" charset="-120"/>
              </a:defRPr>
            </a:lvl7pPr>
            <a:lvl8pPr marL="1371600" algn="ctr" rtl="0" eaLnBrk="1" fontAlgn="base" hangingPunct="1">
              <a:spcBef>
                <a:spcPct val="0"/>
              </a:spcBef>
              <a:spcAft>
                <a:spcPct val="0"/>
              </a:spcAft>
              <a:defRPr sz="3600" b="1">
                <a:solidFill>
                  <a:schemeClr val="bg1"/>
                </a:solidFill>
                <a:latin typeface="標楷體" pitchFamily="65" charset="-120"/>
                <a:ea typeface="標楷體" pitchFamily="65" charset="-120"/>
              </a:defRPr>
            </a:lvl8pPr>
            <a:lvl9pPr marL="1828800" algn="ctr" rtl="0" eaLnBrk="1" fontAlgn="base" hangingPunct="1">
              <a:spcBef>
                <a:spcPct val="0"/>
              </a:spcBef>
              <a:spcAft>
                <a:spcPct val="0"/>
              </a:spcAft>
              <a:defRPr sz="3600" b="1">
                <a:solidFill>
                  <a:schemeClr val="bg1"/>
                </a:solidFill>
                <a:latin typeface="標楷體" pitchFamily="65" charset="-120"/>
                <a:ea typeface="標楷體" pitchFamily="65" charset="-120"/>
              </a:defRPr>
            </a:lvl9pPr>
          </a:lstStyle>
          <a:p>
            <a:r>
              <a:rPr lang="zh-TW" altLang="en-US" sz="3200" kern="0" dirty="0">
                <a:solidFill>
                  <a:schemeClr val="tx2"/>
                </a:solidFill>
                <a:latin typeface="+mn-ea"/>
                <a:ea typeface="+mn-ea"/>
              </a:rPr>
              <a:t>報告人：水質</a:t>
            </a:r>
            <a:r>
              <a:rPr lang="zh-TW" altLang="en-US" sz="3200" kern="0" dirty="0" smtClean="0">
                <a:solidFill>
                  <a:schemeClr val="tx2"/>
                </a:solidFill>
                <a:latin typeface="+mn-ea"/>
                <a:ea typeface="+mn-ea"/>
              </a:rPr>
              <a:t>處 </a:t>
            </a:r>
            <a:r>
              <a:rPr lang="zh-TW" altLang="en-US" sz="3200" kern="0" dirty="0" smtClean="0">
                <a:solidFill>
                  <a:schemeClr val="tx2"/>
                </a:solidFill>
                <a:latin typeface="+mn-ea"/>
                <a:ea typeface="+mn-ea"/>
              </a:rPr>
              <a:t>洪世政</a:t>
            </a:r>
            <a:r>
              <a:rPr lang="zh-TW" altLang="en-US" sz="3200" kern="0" dirty="0">
                <a:solidFill>
                  <a:schemeClr val="tx2"/>
                </a:solidFill>
                <a:latin typeface="+mn-ea"/>
                <a:ea typeface="+mn-ea"/>
              </a:rPr>
              <a:t>處長</a:t>
            </a:r>
          </a:p>
        </p:txBody>
      </p:sp>
    </p:spTree>
    <p:extLst>
      <p:ext uri="{BB962C8B-B14F-4D97-AF65-F5344CB8AC3E}">
        <p14:creationId xmlns:p14="http://schemas.microsoft.com/office/powerpoint/2010/main" val="1491724152"/>
      </p:ext>
    </p:extLst>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latin typeface="+mn-ea"/>
                <a:ea typeface="+mn-ea"/>
              </a:rPr>
              <a:t>精進水質資料更新頻率之困難性</a:t>
            </a:r>
            <a:r>
              <a:rPr lang="en-US" altLang="zh-TW" dirty="0" smtClean="0">
                <a:latin typeface="+mn-ea"/>
                <a:ea typeface="+mn-ea"/>
              </a:rPr>
              <a:t>(6)</a:t>
            </a:r>
            <a:endParaRPr lang="zh-TW" altLang="en-US" dirty="0">
              <a:latin typeface="+mn-ea"/>
              <a:ea typeface="+mn-ea"/>
            </a:endParaRPr>
          </a:p>
        </p:txBody>
      </p:sp>
      <p:graphicFrame>
        <p:nvGraphicFramePr>
          <p:cNvPr id="7" name="內容版面配置區 6"/>
          <p:cNvGraphicFramePr>
            <a:graphicFrameLocks noGrp="1"/>
          </p:cNvGraphicFramePr>
          <p:nvPr>
            <p:ph idx="1"/>
            <p:extLst>
              <p:ext uri="{D42A27DB-BD31-4B8C-83A1-F6EECF244321}">
                <p14:modId xmlns:p14="http://schemas.microsoft.com/office/powerpoint/2010/main" val="1247531390"/>
              </p:ext>
            </p:extLst>
          </p:nvPr>
        </p:nvGraphicFramePr>
        <p:xfrm>
          <a:off x="406016" y="3645024"/>
          <a:ext cx="8229600" cy="1728192"/>
        </p:xfrm>
        <a:graphic>
          <a:graphicData uri="http://schemas.openxmlformats.org/drawingml/2006/table">
            <a:tbl>
              <a:tblPr firstRow="1" bandRow="1">
                <a:tableStyleId>{C4B1156A-380E-4F78-BDF5-A606A8083BF9}</a:tableStyleId>
              </a:tblPr>
              <a:tblGrid>
                <a:gridCol w="1789720"/>
                <a:gridCol w="4176464"/>
                <a:gridCol w="2263416"/>
              </a:tblGrid>
              <a:tr h="385023">
                <a:tc>
                  <a:txBody>
                    <a:bodyPr/>
                    <a:lstStyle/>
                    <a:p>
                      <a:pPr algn="ctr"/>
                      <a:r>
                        <a:rPr lang="zh-TW" altLang="en-US" sz="2000" dirty="0" smtClean="0"/>
                        <a:t>國外</a:t>
                      </a:r>
                      <a:endParaRPr lang="zh-TW" altLang="en-US" sz="2000" dirty="0"/>
                    </a:p>
                  </a:txBody>
                  <a:tcPr/>
                </a:tc>
                <a:tc>
                  <a:txBody>
                    <a:bodyPr/>
                    <a:lstStyle/>
                    <a:p>
                      <a:pPr algn="ctr"/>
                      <a:r>
                        <a:rPr lang="zh-TW" altLang="en-US" sz="2000" dirty="0" smtClean="0"/>
                        <a:t> 檢驗水體</a:t>
                      </a:r>
                      <a:endParaRPr lang="zh-TW" altLang="en-US" sz="2000" dirty="0"/>
                    </a:p>
                  </a:txBody>
                  <a:tcPr/>
                </a:tc>
                <a:tc>
                  <a:txBody>
                    <a:bodyPr/>
                    <a:lstStyle/>
                    <a:p>
                      <a:pPr algn="ctr"/>
                      <a:r>
                        <a:rPr lang="zh-TW" altLang="en-US" sz="2000" dirty="0" smtClean="0"/>
                        <a:t>更新頻率</a:t>
                      </a:r>
                      <a:endParaRPr lang="zh-TW" altLang="en-US" sz="2000" dirty="0"/>
                    </a:p>
                  </a:txBody>
                  <a:tcPr/>
                </a:tc>
              </a:tr>
              <a:tr h="467856">
                <a:tc>
                  <a:txBody>
                    <a:bodyPr/>
                    <a:lstStyle/>
                    <a:p>
                      <a:pPr algn="ctr"/>
                      <a:r>
                        <a:rPr lang="zh-TW" altLang="en-US" sz="2000" dirty="0" smtClean="0"/>
                        <a:t>英國</a:t>
                      </a:r>
                      <a:endParaRPr lang="zh-TW" altLang="en-US" sz="2000" dirty="0"/>
                    </a:p>
                  </a:txBody>
                  <a:tcPr/>
                </a:tc>
                <a:tc>
                  <a:txBody>
                    <a:bodyPr/>
                    <a:lstStyle/>
                    <a:p>
                      <a:pPr algn="ctr"/>
                      <a:r>
                        <a:rPr lang="zh-TW" altLang="en-US" sz="2000" dirty="0" smtClean="0"/>
                        <a:t>河川、水庫、海岸及地下水</a:t>
                      </a:r>
                      <a:endParaRPr lang="zh-TW" alt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t>每月更新</a:t>
                      </a:r>
                    </a:p>
                  </a:txBody>
                  <a:tcPr/>
                </a:tc>
              </a:tr>
              <a:tr h="467856">
                <a:tc>
                  <a:txBody>
                    <a:bodyPr/>
                    <a:lstStyle/>
                    <a:p>
                      <a:pPr algn="ctr"/>
                      <a:r>
                        <a:rPr lang="zh-TW" altLang="en-US" sz="2000" dirty="0" smtClean="0"/>
                        <a:t>美國</a:t>
                      </a:r>
                      <a:endParaRPr lang="zh-TW" altLang="en-US" sz="2000" dirty="0"/>
                    </a:p>
                  </a:txBody>
                  <a:tcPr/>
                </a:tc>
                <a:tc>
                  <a:txBody>
                    <a:bodyPr/>
                    <a:lstStyle/>
                    <a:p>
                      <a:pPr algn="ctr"/>
                      <a:r>
                        <a:rPr lang="zh-TW" altLang="en-US" sz="2000" dirty="0" smtClean="0"/>
                        <a:t>河川、水庫、地下水及淨水場水質</a:t>
                      </a:r>
                      <a:endParaRPr lang="zh-TW" alt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t>每月更新</a:t>
                      </a:r>
                    </a:p>
                  </a:txBody>
                  <a:tcPr/>
                </a:tc>
              </a:tr>
              <a:tr h="312623">
                <a:tc>
                  <a:txBody>
                    <a:bodyPr/>
                    <a:lstStyle/>
                    <a:p>
                      <a:pPr algn="ctr"/>
                      <a:r>
                        <a:rPr lang="zh-TW" altLang="en-US" sz="2000" dirty="0" smtClean="0"/>
                        <a:t>日本</a:t>
                      </a:r>
                      <a:endParaRPr lang="zh-TW" altLang="en-US" sz="2000" dirty="0"/>
                    </a:p>
                  </a:txBody>
                  <a:tcPr/>
                </a:tc>
                <a:tc>
                  <a:txBody>
                    <a:bodyPr/>
                    <a:lstStyle/>
                    <a:p>
                      <a:pPr algn="ctr"/>
                      <a:r>
                        <a:rPr lang="zh-TW" altLang="en-US" sz="2000" dirty="0" smtClean="0"/>
                        <a:t>公用水域水質</a:t>
                      </a:r>
                      <a:endParaRPr lang="zh-TW" alt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t>未註明</a:t>
                      </a:r>
                    </a:p>
                  </a:txBody>
                  <a:tcPr/>
                </a:tc>
              </a:tr>
            </a:tbl>
          </a:graphicData>
        </a:graphic>
      </p:graphicFrame>
      <p:sp>
        <p:nvSpPr>
          <p:cNvPr id="8" name="直排文字版面配置區 2"/>
          <p:cNvSpPr txBox="1">
            <a:spLocks/>
          </p:cNvSpPr>
          <p:nvPr/>
        </p:nvSpPr>
        <p:spPr>
          <a:xfrm>
            <a:off x="175116" y="1360901"/>
            <a:ext cx="8691400" cy="802004"/>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pPr marL="0" indent="0" algn="just">
              <a:buNone/>
            </a:pPr>
            <a:r>
              <a:rPr lang="en-US" altLang="zh-TW" dirty="0" smtClean="0">
                <a:solidFill>
                  <a:schemeClr val="tx2"/>
                </a:solidFill>
                <a:latin typeface="標楷體" panose="03000509000000000000" pitchFamily="65" charset="-120"/>
                <a:ea typeface="標楷體" panose="03000509000000000000" pitchFamily="65" charset="-120"/>
              </a:rPr>
              <a:t>3.</a:t>
            </a:r>
            <a:r>
              <a:rPr lang="zh-TW" altLang="en-US" dirty="0" smtClean="0">
                <a:solidFill>
                  <a:schemeClr val="tx2"/>
                </a:solidFill>
                <a:latin typeface="標楷體" panose="03000509000000000000" pitchFamily="65" charset="-120"/>
                <a:ea typeface="標楷體" panose="03000509000000000000" pitchFamily="65" charset="-120"/>
              </a:rPr>
              <a:t>國內</a:t>
            </a:r>
            <a:r>
              <a:rPr lang="zh-TW" altLang="en-US" dirty="0">
                <a:solidFill>
                  <a:schemeClr val="tx2"/>
                </a:solidFill>
                <a:latin typeface="標楷體" panose="03000509000000000000" pitchFamily="65" charset="-120"/>
                <a:ea typeface="標楷體" panose="03000509000000000000" pitchFamily="65" charset="-120"/>
              </a:rPr>
              <a:t>、外單位更新頻率亦無法</a:t>
            </a:r>
            <a:r>
              <a:rPr lang="zh-TW" altLang="en-US" dirty="0" smtClean="0">
                <a:solidFill>
                  <a:schemeClr val="tx2"/>
                </a:solidFill>
                <a:latin typeface="標楷體" panose="03000509000000000000" pitchFamily="65" charset="-120"/>
                <a:ea typeface="標楷體" panose="03000509000000000000" pitchFamily="65" charset="-120"/>
              </a:rPr>
              <a:t>每週</a:t>
            </a:r>
            <a:r>
              <a:rPr lang="zh-TW" altLang="en-US" dirty="0">
                <a:solidFill>
                  <a:schemeClr val="tx2"/>
                </a:solidFill>
                <a:latin typeface="標楷體" panose="03000509000000000000" pitchFamily="65" charset="-120"/>
                <a:ea typeface="標楷體" panose="03000509000000000000" pitchFamily="65" charset="-120"/>
              </a:rPr>
              <a:t>乙</a:t>
            </a:r>
            <a:r>
              <a:rPr lang="zh-TW" altLang="en-US" dirty="0" smtClean="0">
                <a:solidFill>
                  <a:schemeClr val="tx2"/>
                </a:solidFill>
                <a:latin typeface="標楷體" panose="03000509000000000000" pitchFamily="65" charset="-120"/>
                <a:ea typeface="標楷體" panose="03000509000000000000" pitchFamily="65" charset="-120"/>
              </a:rPr>
              <a:t>次</a:t>
            </a:r>
          </a:p>
        </p:txBody>
      </p:sp>
      <p:graphicFrame>
        <p:nvGraphicFramePr>
          <p:cNvPr id="9" name="內容版面配置區 6"/>
          <p:cNvGraphicFramePr>
            <a:graphicFrameLocks/>
          </p:cNvGraphicFramePr>
          <p:nvPr>
            <p:extLst>
              <p:ext uri="{D42A27DB-BD31-4B8C-83A1-F6EECF244321}">
                <p14:modId xmlns:p14="http://schemas.microsoft.com/office/powerpoint/2010/main" val="3482016023"/>
              </p:ext>
            </p:extLst>
          </p:nvPr>
        </p:nvGraphicFramePr>
        <p:xfrm>
          <a:off x="406016" y="1978533"/>
          <a:ext cx="8229600" cy="1188720"/>
        </p:xfrm>
        <a:graphic>
          <a:graphicData uri="http://schemas.openxmlformats.org/drawingml/2006/table">
            <a:tbl>
              <a:tblPr firstRow="1" bandRow="1">
                <a:tableStyleId>{C4B1156A-380E-4F78-BDF5-A606A8083BF9}</a:tableStyleId>
              </a:tblPr>
              <a:tblGrid>
                <a:gridCol w="1789720"/>
                <a:gridCol w="4176464"/>
                <a:gridCol w="2263416"/>
              </a:tblGrid>
              <a:tr h="385023">
                <a:tc>
                  <a:txBody>
                    <a:bodyPr/>
                    <a:lstStyle/>
                    <a:p>
                      <a:pPr algn="ctr"/>
                      <a:r>
                        <a:rPr lang="zh-TW" altLang="en-US" sz="2000" dirty="0" smtClean="0"/>
                        <a:t>國內</a:t>
                      </a:r>
                      <a:endParaRPr lang="zh-TW" altLang="en-US" sz="2000" dirty="0"/>
                    </a:p>
                  </a:txBody>
                  <a:tcPr/>
                </a:tc>
                <a:tc>
                  <a:txBody>
                    <a:bodyPr/>
                    <a:lstStyle/>
                    <a:p>
                      <a:pPr algn="ctr"/>
                      <a:r>
                        <a:rPr lang="zh-TW" altLang="en-US" sz="2000" dirty="0" smtClean="0"/>
                        <a:t> 檢驗水體</a:t>
                      </a:r>
                      <a:endParaRPr lang="zh-TW" altLang="en-US" sz="2000" dirty="0"/>
                    </a:p>
                  </a:txBody>
                  <a:tcPr/>
                </a:tc>
                <a:tc>
                  <a:txBody>
                    <a:bodyPr/>
                    <a:lstStyle/>
                    <a:p>
                      <a:pPr algn="ctr"/>
                      <a:r>
                        <a:rPr lang="zh-TW" altLang="en-US" sz="2000" dirty="0" smtClean="0"/>
                        <a:t>更新頻率</a:t>
                      </a:r>
                      <a:endParaRPr lang="zh-TW" altLang="en-US" sz="2000" dirty="0"/>
                    </a:p>
                  </a:txBody>
                  <a:tcPr/>
                </a:tc>
              </a:tr>
              <a:tr h="348823">
                <a:tc>
                  <a:txBody>
                    <a:bodyPr/>
                    <a:lstStyle/>
                    <a:p>
                      <a:pPr algn="ctr"/>
                      <a:r>
                        <a:rPr lang="zh-TW" altLang="en-US" sz="2000" dirty="0" smtClean="0"/>
                        <a:t>環保署</a:t>
                      </a:r>
                      <a:endParaRPr lang="zh-TW" altLang="en-US" sz="2000" dirty="0"/>
                    </a:p>
                  </a:txBody>
                  <a:tcPr/>
                </a:tc>
                <a:tc>
                  <a:txBody>
                    <a:bodyPr/>
                    <a:lstStyle/>
                    <a:p>
                      <a:pPr algn="ctr"/>
                      <a:r>
                        <a:rPr lang="zh-TW" altLang="en-US" sz="2000" dirty="0" smtClean="0"/>
                        <a:t>河川、水庫、海域及地下水</a:t>
                      </a:r>
                      <a:endParaRPr lang="zh-TW" altLang="en-US" sz="2000" dirty="0"/>
                    </a:p>
                  </a:txBody>
                  <a:tcPr/>
                </a:tc>
                <a:tc>
                  <a:txBody>
                    <a:bodyPr/>
                    <a:lstStyle/>
                    <a:p>
                      <a:pPr algn="ctr"/>
                      <a:r>
                        <a:rPr lang="zh-TW" altLang="en-US" sz="2000" dirty="0" smtClean="0"/>
                        <a:t>每月更新</a:t>
                      </a:r>
                      <a:endParaRPr lang="zh-TW" altLang="en-US" sz="2000" dirty="0"/>
                    </a:p>
                  </a:txBody>
                  <a:tcPr/>
                </a:tc>
              </a:tr>
              <a:tr h="312623">
                <a:tc>
                  <a:txBody>
                    <a:bodyPr/>
                    <a:lstStyle/>
                    <a:p>
                      <a:pPr algn="ctr"/>
                      <a:r>
                        <a:rPr lang="zh-TW" altLang="en-US" sz="2000" dirty="0" smtClean="0"/>
                        <a:t>北水處</a:t>
                      </a:r>
                      <a:endParaRPr lang="zh-TW" altLang="en-US" sz="2000" dirty="0"/>
                    </a:p>
                  </a:txBody>
                  <a:tcPr/>
                </a:tc>
                <a:tc>
                  <a:txBody>
                    <a:bodyPr/>
                    <a:lstStyle/>
                    <a:p>
                      <a:pPr algn="ctr"/>
                      <a:r>
                        <a:rPr lang="zh-TW" altLang="en-US" sz="2000" dirty="0" smtClean="0"/>
                        <a:t>淨水場及水源水質</a:t>
                      </a:r>
                      <a:endParaRPr lang="zh-TW" altLang="en-US"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2000" dirty="0" smtClean="0"/>
                        <a:t>每月更新</a:t>
                      </a:r>
                    </a:p>
                  </a:txBody>
                  <a:tcPr/>
                </a:tc>
              </a:tr>
            </a:tbl>
          </a:graphicData>
        </a:graphic>
      </p:graphicFrame>
      <p:sp>
        <p:nvSpPr>
          <p:cNvPr id="10"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10</a:t>
            </a:r>
          </a:p>
        </p:txBody>
      </p:sp>
    </p:spTree>
    <p:extLst>
      <p:ext uri="{BB962C8B-B14F-4D97-AF65-F5344CB8AC3E}">
        <p14:creationId xmlns:p14="http://schemas.microsoft.com/office/powerpoint/2010/main" val="2434419708"/>
      </p:ext>
    </p:extLst>
  </p:cSld>
  <p:clrMapOvr>
    <a:masterClrMapping/>
  </p:clrMapOvr>
  <p:transition spd="med">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t>精進水質資料更新頻率之困難</a:t>
            </a:r>
            <a:r>
              <a:rPr lang="zh-TW" altLang="en-US" dirty="0" smtClean="0"/>
              <a:t>性</a:t>
            </a:r>
            <a:r>
              <a:rPr lang="en-US" altLang="zh-TW" dirty="0" smtClean="0"/>
              <a:t>(7)</a:t>
            </a:r>
            <a:endParaRPr lang="zh-TW" altLang="en-US" dirty="0"/>
          </a:p>
        </p:txBody>
      </p:sp>
      <p:sp>
        <p:nvSpPr>
          <p:cNvPr id="5" name="直排文字版面配置區 4"/>
          <p:cNvSpPr>
            <a:spLocks noGrp="1"/>
          </p:cNvSpPr>
          <p:nvPr>
            <p:ph type="body" orient="vert" idx="1"/>
          </p:nvPr>
        </p:nvSpPr>
        <p:spPr/>
        <p:txBody>
          <a:bodyPr vert="horz"/>
          <a:lstStyle/>
          <a:p>
            <a:r>
              <a:rPr lang="zh-TW" altLang="en-US" dirty="0" smtClean="0">
                <a:solidFill>
                  <a:srgbClr val="0000FF"/>
                </a:solidFill>
                <a:latin typeface="+mn-ea"/>
                <a:ea typeface="+mn-ea"/>
              </a:rPr>
              <a:t>技術面尚未</a:t>
            </a:r>
            <a:r>
              <a:rPr lang="zh-TW" altLang="en-US" dirty="0">
                <a:solidFill>
                  <a:srgbClr val="0000FF"/>
                </a:solidFill>
                <a:latin typeface="+mn-ea"/>
                <a:ea typeface="+mn-ea"/>
              </a:rPr>
              <a:t>成熟</a:t>
            </a:r>
            <a:r>
              <a:rPr lang="zh-TW" altLang="en-US" dirty="0" smtClean="0">
                <a:solidFill>
                  <a:srgbClr val="0000FF"/>
                </a:solidFill>
                <a:latin typeface="+mn-ea"/>
                <a:ea typeface="+mn-ea"/>
              </a:rPr>
              <a:t>：</a:t>
            </a:r>
            <a:endParaRPr lang="en-US" altLang="zh-TW" dirty="0" smtClean="0">
              <a:solidFill>
                <a:srgbClr val="0000FF"/>
              </a:solidFill>
              <a:latin typeface="+mn-ea"/>
              <a:ea typeface="+mn-ea"/>
            </a:endParaRPr>
          </a:p>
          <a:p>
            <a:pPr marL="0" indent="0">
              <a:buNone/>
            </a:pPr>
            <a:r>
              <a:rPr lang="en-US" altLang="zh-TW" dirty="0" smtClean="0">
                <a:solidFill>
                  <a:schemeClr val="tx2"/>
                </a:solidFill>
                <a:latin typeface="+mn-ea"/>
                <a:ea typeface="+mn-ea"/>
              </a:rPr>
              <a:t>(1)</a:t>
            </a:r>
            <a:r>
              <a:rPr lang="zh-TW" altLang="en-US" dirty="0" smtClean="0">
                <a:solidFill>
                  <a:schemeClr val="tx2"/>
                </a:solidFill>
                <a:latin typeface="+mn-ea"/>
                <a:ea typeface="+mn-ea"/>
              </a:rPr>
              <a:t>考量</a:t>
            </a:r>
            <a:r>
              <a:rPr lang="zh-TW" altLang="en-US" dirty="0">
                <a:solidFill>
                  <a:schemeClr val="tx2"/>
                </a:solidFill>
                <a:latin typeface="+mn-ea"/>
                <a:ea typeface="+mn-ea"/>
              </a:rPr>
              <a:t>目前檢驗儀器發展現況，開放知識基金會評比之全球開放資料指標「水質」項目，均需要靠人力辦理檢驗，至今</a:t>
            </a:r>
            <a:r>
              <a:rPr lang="zh-TW" altLang="en-US" dirty="0" smtClean="0">
                <a:solidFill>
                  <a:srgbClr val="0000FF"/>
                </a:solidFill>
                <a:latin typeface="+mn-ea"/>
                <a:ea typeface="+mn-ea"/>
              </a:rPr>
              <a:t>檢驗儀器</a:t>
            </a:r>
            <a:r>
              <a:rPr lang="zh-TW" altLang="en-US" dirty="0">
                <a:solidFill>
                  <a:srgbClr val="0000FF"/>
                </a:solidFill>
                <a:latin typeface="+mn-ea"/>
                <a:ea typeface="+mn-ea"/>
              </a:rPr>
              <a:t>仍無法達成全自動檢測。</a:t>
            </a:r>
            <a:endParaRPr lang="en-US" altLang="zh-TW" dirty="0" smtClean="0">
              <a:solidFill>
                <a:schemeClr val="tx2"/>
              </a:solidFill>
              <a:latin typeface="+mn-ea"/>
              <a:ea typeface="+mn-ea"/>
            </a:endParaRPr>
          </a:p>
          <a:p>
            <a:pPr marL="0" indent="0">
              <a:buNone/>
            </a:pPr>
            <a:r>
              <a:rPr lang="en-US" altLang="zh-TW" dirty="0" smtClean="0">
                <a:solidFill>
                  <a:schemeClr val="tx2"/>
                </a:solidFill>
                <a:latin typeface="+mn-ea"/>
                <a:ea typeface="+mn-ea"/>
              </a:rPr>
              <a:t>(2)</a:t>
            </a:r>
            <a:r>
              <a:rPr lang="zh-TW" altLang="en-US" dirty="0" smtClean="0">
                <a:solidFill>
                  <a:schemeClr val="tx2"/>
                </a:solidFill>
                <a:latin typeface="+mn-ea"/>
                <a:ea typeface="+mn-ea"/>
              </a:rPr>
              <a:t>儀器</a:t>
            </a:r>
            <a:r>
              <a:rPr lang="zh-TW" altLang="en-US" dirty="0">
                <a:solidFill>
                  <a:schemeClr val="tx2"/>
                </a:solidFill>
                <a:latin typeface="+mn-ea"/>
                <a:ea typeface="+mn-ea"/>
              </a:rPr>
              <a:t>產生之數據，亦</a:t>
            </a:r>
            <a:r>
              <a:rPr lang="zh-TW" altLang="en-US" dirty="0">
                <a:solidFill>
                  <a:srgbClr val="0000FF"/>
                </a:solidFill>
                <a:latin typeface="+mn-ea"/>
                <a:ea typeface="+mn-ea"/>
              </a:rPr>
              <a:t>需透過專業人員判讀及逐級審核</a:t>
            </a:r>
            <a:r>
              <a:rPr lang="zh-TW" altLang="en-US" dirty="0">
                <a:solidFill>
                  <a:schemeClr val="tx2"/>
                </a:solidFill>
                <a:latin typeface="+mn-ea"/>
                <a:ea typeface="+mn-ea"/>
              </a:rPr>
              <a:t>，惟台水公司將持續關注檢驗儀器發展情形，適時更新</a:t>
            </a:r>
            <a:r>
              <a:rPr lang="zh-TW" altLang="en-US" dirty="0" smtClean="0">
                <a:solidFill>
                  <a:schemeClr val="tx2"/>
                </a:solidFill>
                <a:latin typeface="+mn-ea"/>
                <a:ea typeface="+mn-ea"/>
              </a:rPr>
              <a:t>水質</a:t>
            </a:r>
            <a:r>
              <a:rPr lang="zh-TW" altLang="en-US" dirty="0">
                <a:solidFill>
                  <a:schemeClr val="tx2"/>
                </a:solidFill>
                <a:latin typeface="+mn-ea"/>
                <a:ea typeface="+mn-ea"/>
              </a:rPr>
              <a:t>檢測設備。</a:t>
            </a:r>
            <a:endParaRPr lang="en-US" altLang="zh-TW" dirty="0" smtClean="0">
              <a:solidFill>
                <a:schemeClr val="tx2"/>
              </a:solidFill>
              <a:latin typeface="+mn-ea"/>
              <a:ea typeface="+mn-ea"/>
            </a:endParaRP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11</a:t>
            </a:r>
          </a:p>
        </p:txBody>
      </p:sp>
    </p:spTree>
    <p:extLst>
      <p:ext uri="{BB962C8B-B14F-4D97-AF65-F5344CB8AC3E}">
        <p14:creationId xmlns:p14="http://schemas.microsoft.com/office/powerpoint/2010/main" val="3004846694"/>
      </p:ext>
    </p:extLst>
  </p:cSld>
  <p:clrMapOvr>
    <a:masterClrMapping/>
  </p:clrMapOvr>
  <p:transition spd="med">
    <p:split orient="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結論</a:t>
            </a:r>
            <a:r>
              <a:rPr lang="en-US" altLang="zh-TW" dirty="0" smtClean="0"/>
              <a:t>(1)</a:t>
            </a:r>
            <a:endParaRPr lang="zh-TW" altLang="en-US" dirty="0"/>
          </a:p>
        </p:txBody>
      </p:sp>
      <p:sp>
        <p:nvSpPr>
          <p:cNvPr id="3" name="直排文字版面配置區 2"/>
          <p:cNvSpPr>
            <a:spLocks noGrp="1"/>
          </p:cNvSpPr>
          <p:nvPr>
            <p:ph type="body" orient="vert" idx="1"/>
          </p:nvPr>
        </p:nvSpPr>
        <p:spPr>
          <a:xfrm>
            <a:off x="323689" y="1412875"/>
            <a:ext cx="8614159" cy="5026025"/>
          </a:xfrm>
        </p:spPr>
        <p:txBody>
          <a:bodyPr vert="horz"/>
          <a:lstStyle/>
          <a:p>
            <a:r>
              <a:rPr lang="zh-TW" altLang="en-US" dirty="0">
                <a:solidFill>
                  <a:srgbClr val="000000"/>
                </a:solidFill>
                <a:latin typeface="+mn-ea"/>
                <a:ea typeface="+mn-ea"/>
              </a:rPr>
              <a:t>台水公司</a:t>
            </a:r>
            <a:r>
              <a:rPr lang="zh-TW" altLang="en-US" dirty="0" smtClean="0">
                <a:solidFill>
                  <a:srgbClr val="000000"/>
                </a:solidFill>
                <a:latin typeface="+mn-ea"/>
                <a:ea typeface="+mn-ea"/>
              </a:rPr>
              <a:t>考量受</a:t>
            </a:r>
            <a:r>
              <a:rPr lang="zh-TW" altLang="en-US" dirty="0">
                <a:solidFill>
                  <a:srgbClr val="000000"/>
                </a:solidFill>
                <a:latin typeface="+mn-ea"/>
                <a:ea typeface="+mn-ea"/>
              </a:rPr>
              <a:t>限於法規</a:t>
            </a:r>
            <a:r>
              <a:rPr lang="zh-TW" altLang="en-US" dirty="0" smtClean="0">
                <a:solidFill>
                  <a:srgbClr val="000000"/>
                </a:solidFill>
                <a:latin typeface="+mn-ea"/>
                <a:ea typeface="+mn-ea"/>
              </a:rPr>
              <a:t>面、</a:t>
            </a:r>
            <a:r>
              <a:rPr lang="zh-TW" altLang="en-US" dirty="0">
                <a:solidFill>
                  <a:srgbClr val="000000"/>
                </a:solidFill>
                <a:latin typeface="+mn-ea"/>
                <a:ea typeface="+mn-ea"/>
              </a:rPr>
              <a:t>人力面、設備面及技術面</a:t>
            </a:r>
            <a:r>
              <a:rPr lang="zh-TW" altLang="en-US" dirty="0" smtClean="0">
                <a:solidFill>
                  <a:srgbClr val="000000"/>
                </a:solidFill>
                <a:latin typeface="+mn-ea"/>
                <a:ea typeface="+mn-ea"/>
              </a:rPr>
              <a:t>等限制，</a:t>
            </a:r>
            <a:r>
              <a:rPr lang="zh-TW" altLang="en-US" dirty="0">
                <a:solidFill>
                  <a:srgbClr val="000000"/>
                </a:solidFill>
                <a:latin typeface="+mn-ea"/>
                <a:ea typeface="+mn-ea"/>
              </a:rPr>
              <a:t>目前</a:t>
            </a:r>
            <a:r>
              <a:rPr lang="zh-TW" altLang="en-US" dirty="0">
                <a:solidFill>
                  <a:srgbClr val="0000FF"/>
                </a:solidFill>
                <a:latin typeface="+mn-ea"/>
                <a:ea typeface="+mn-ea"/>
              </a:rPr>
              <a:t>水質檢驗項目尚無法完全自動化檢測，而檢驗數據仍必須透過逐級審核之</a:t>
            </a:r>
            <a:r>
              <a:rPr lang="zh-TW" altLang="en-US" dirty="0" smtClean="0">
                <a:solidFill>
                  <a:srgbClr val="0000FF"/>
                </a:solidFill>
                <a:latin typeface="+mn-ea"/>
                <a:ea typeface="+mn-ea"/>
              </a:rPr>
              <a:t>方式，</a:t>
            </a:r>
            <a:r>
              <a:rPr lang="zh-TW" altLang="en-US" dirty="0">
                <a:solidFill>
                  <a:srgbClr val="0000FF"/>
                </a:solidFill>
                <a:latin typeface="+mn-ea"/>
                <a:ea typeface="+mn-ea"/>
              </a:rPr>
              <a:t>以確保數據資料之正確性及</a:t>
            </a:r>
            <a:r>
              <a:rPr lang="zh-TW" altLang="en-US" dirty="0" smtClean="0">
                <a:solidFill>
                  <a:srgbClr val="0000FF"/>
                </a:solidFill>
                <a:latin typeface="+mn-ea"/>
                <a:ea typeface="+mn-ea"/>
              </a:rPr>
              <a:t>可靠性</a:t>
            </a:r>
            <a:r>
              <a:rPr lang="zh-TW" altLang="en-US" dirty="0">
                <a:solidFill>
                  <a:srgbClr val="000000"/>
                </a:solidFill>
                <a:latin typeface="+mn-ea"/>
                <a:ea typeface="+mn-ea"/>
              </a:rPr>
              <a:t>，</a:t>
            </a:r>
            <a:r>
              <a:rPr lang="zh-TW" altLang="en-US" dirty="0">
                <a:solidFill>
                  <a:srgbClr val="0000FF"/>
                </a:solidFill>
                <a:latin typeface="+mn-ea"/>
                <a:ea typeface="+mn-ea"/>
              </a:rPr>
              <a:t>以避免造成民眾不必要困擾</a:t>
            </a:r>
            <a:r>
              <a:rPr lang="zh-TW" altLang="en-US" dirty="0">
                <a:solidFill>
                  <a:srgbClr val="000000"/>
                </a:solidFill>
                <a:latin typeface="+mn-ea"/>
                <a:ea typeface="+mn-ea"/>
              </a:rPr>
              <a:t>，且經長期檢驗結果，淨水場出水水質變化不大故</a:t>
            </a:r>
            <a:r>
              <a:rPr lang="zh-TW" altLang="en-US" dirty="0" smtClean="0">
                <a:solidFill>
                  <a:srgbClr val="000000"/>
                </a:solidFill>
                <a:latin typeface="+mn-ea"/>
                <a:ea typeface="+mn-ea"/>
              </a:rPr>
              <a:t>謹</a:t>
            </a:r>
            <a:r>
              <a:rPr lang="zh-TW" altLang="en-US" dirty="0">
                <a:solidFill>
                  <a:srgbClr val="000000"/>
                </a:solidFill>
                <a:latin typeface="+mn-ea"/>
                <a:ea typeface="+mn-ea"/>
              </a:rPr>
              <a:t>請同意維持現行水質每月更新資料</a:t>
            </a:r>
            <a:r>
              <a:rPr lang="zh-TW" altLang="en-US" dirty="0" smtClean="0">
                <a:solidFill>
                  <a:srgbClr val="000000"/>
                </a:solidFill>
                <a:latin typeface="+mn-ea"/>
                <a:ea typeface="+mn-ea"/>
              </a:rPr>
              <a:t>。</a:t>
            </a:r>
            <a:endParaRPr lang="en-US" altLang="zh-TW" dirty="0" smtClean="0">
              <a:solidFill>
                <a:srgbClr val="000000"/>
              </a:solidFill>
              <a:latin typeface="+mn-ea"/>
              <a:ea typeface="+mn-ea"/>
            </a:endParaRP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12</a:t>
            </a:r>
          </a:p>
        </p:txBody>
      </p:sp>
    </p:spTree>
    <p:extLst>
      <p:ext uri="{BB962C8B-B14F-4D97-AF65-F5344CB8AC3E}">
        <p14:creationId xmlns:p14="http://schemas.microsoft.com/office/powerpoint/2010/main" val="4267846116"/>
      </p:ext>
    </p:extLst>
  </p:cSld>
  <p:clrMapOvr>
    <a:masterClrMapping/>
  </p:clrMapOvr>
  <p:transition spd="med">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結論</a:t>
            </a:r>
            <a:r>
              <a:rPr lang="en-US" altLang="zh-TW" dirty="0" smtClean="0"/>
              <a:t>(2)</a:t>
            </a:r>
            <a:endParaRPr lang="zh-TW" altLang="en-US" dirty="0"/>
          </a:p>
        </p:txBody>
      </p:sp>
      <p:sp>
        <p:nvSpPr>
          <p:cNvPr id="3" name="直排文字版面配置區 2"/>
          <p:cNvSpPr>
            <a:spLocks noGrp="1"/>
          </p:cNvSpPr>
          <p:nvPr>
            <p:ph type="body" orient="vert" idx="1"/>
          </p:nvPr>
        </p:nvSpPr>
        <p:spPr>
          <a:xfrm>
            <a:off x="323689" y="1412875"/>
            <a:ext cx="8614159" cy="5026025"/>
          </a:xfrm>
        </p:spPr>
        <p:txBody>
          <a:bodyPr vert="horz"/>
          <a:lstStyle/>
          <a:p>
            <a:r>
              <a:rPr lang="zh-TW" altLang="en-US" dirty="0" smtClean="0">
                <a:solidFill>
                  <a:srgbClr val="000000"/>
                </a:solidFill>
                <a:latin typeface="+mn-ea"/>
                <a:ea typeface="+mn-ea"/>
              </a:rPr>
              <a:t>台</a:t>
            </a:r>
            <a:r>
              <a:rPr lang="zh-TW" altLang="en-US" dirty="0">
                <a:solidFill>
                  <a:srgbClr val="000000"/>
                </a:solidFill>
                <a:latin typeface="+mn-ea"/>
                <a:ea typeface="+mn-ea"/>
              </a:rPr>
              <a:t>水公司將持續</a:t>
            </a:r>
            <a:r>
              <a:rPr lang="zh-TW" altLang="en-US" dirty="0">
                <a:solidFill>
                  <a:srgbClr val="0000FF"/>
                </a:solidFill>
                <a:latin typeface="+mn-ea"/>
                <a:ea typeface="+mn-ea"/>
              </a:rPr>
              <a:t>關注檢驗儀器發展情形</a:t>
            </a:r>
            <a:r>
              <a:rPr lang="zh-TW" altLang="en-US" dirty="0">
                <a:solidFill>
                  <a:srgbClr val="000000"/>
                </a:solidFill>
                <a:latin typeface="+mn-ea"/>
                <a:ea typeface="+mn-ea"/>
              </a:rPr>
              <a:t>，並配合行政院環保署及國外相關機構適時</a:t>
            </a:r>
            <a:r>
              <a:rPr lang="zh-TW" altLang="en-US" dirty="0" smtClean="0">
                <a:solidFill>
                  <a:srgbClr val="0000FF"/>
                </a:solidFill>
                <a:latin typeface="+mn-ea"/>
                <a:ea typeface="+mn-ea"/>
              </a:rPr>
              <a:t>更新</a:t>
            </a:r>
            <a:r>
              <a:rPr lang="zh-TW" altLang="en-US" dirty="0">
                <a:solidFill>
                  <a:srgbClr val="0000FF"/>
                </a:solidFill>
                <a:latin typeface="+mn-ea"/>
                <a:ea typeface="+mn-ea"/>
              </a:rPr>
              <a:t>水質相關檢驗方法、品質管制措施及檢測</a:t>
            </a:r>
            <a:r>
              <a:rPr lang="zh-TW" altLang="en-US" dirty="0" smtClean="0">
                <a:solidFill>
                  <a:srgbClr val="0000FF"/>
                </a:solidFill>
                <a:latin typeface="+mn-ea"/>
                <a:ea typeface="+mn-ea"/>
              </a:rPr>
              <a:t>設備</a:t>
            </a:r>
            <a:r>
              <a:rPr lang="zh-TW" altLang="en-US" dirty="0" smtClean="0">
                <a:solidFill>
                  <a:srgbClr val="000000"/>
                </a:solidFill>
                <a:latin typeface="+mn-ea"/>
                <a:ea typeface="+mn-ea"/>
              </a:rPr>
              <a:t>，</a:t>
            </a:r>
            <a:r>
              <a:rPr lang="zh-TW" altLang="en-US" dirty="0">
                <a:solidFill>
                  <a:srgbClr val="000000"/>
                </a:solidFill>
                <a:latin typeface="+mn-ea"/>
                <a:ea typeface="+mn-ea"/>
              </a:rPr>
              <a:t>以配合</a:t>
            </a:r>
            <a:r>
              <a:rPr lang="zh-TW" altLang="en-US" dirty="0" smtClean="0">
                <a:solidFill>
                  <a:srgbClr val="000000"/>
                </a:solidFill>
                <a:latin typeface="+mn-ea"/>
                <a:ea typeface="+mn-ea"/>
              </a:rPr>
              <a:t>政府往</a:t>
            </a:r>
            <a:r>
              <a:rPr lang="zh-TW" altLang="en-US" dirty="0">
                <a:solidFill>
                  <a:srgbClr val="000000"/>
                </a:solidFill>
                <a:latin typeface="+mn-ea"/>
                <a:ea typeface="+mn-ea"/>
              </a:rPr>
              <a:t>民生物聯網發展之政策</a:t>
            </a:r>
            <a:r>
              <a:rPr lang="zh-TW" altLang="en-US" dirty="0" smtClean="0">
                <a:solidFill>
                  <a:srgbClr val="000000"/>
                </a:solidFill>
                <a:latin typeface="+mn-ea"/>
                <a:ea typeface="+mn-ea"/>
              </a:rPr>
              <a:t>。</a:t>
            </a:r>
            <a:endParaRPr lang="en-US" altLang="zh-TW" dirty="0" smtClean="0">
              <a:solidFill>
                <a:srgbClr val="000000"/>
              </a:solidFill>
              <a:latin typeface="+mn-ea"/>
              <a:ea typeface="+mn-ea"/>
            </a:endParaRP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13</a:t>
            </a:r>
          </a:p>
        </p:txBody>
      </p:sp>
    </p:spTree>
    <p:extLst>
      <p:ext uri="{BB962C8B-B14F-4D97-AF65-F5344CB8AC3E}">
        <p14:creationId xmlns:p14="http://schemas.microsoft.com/office/powerpoint/2010/main" val="1062678767"/>
      </p:ext>
    </p:extLst>
  </p:cSld>
  <p:clrMapOvr>
    <a:masterClrMapping/>
  </p:clrMapOvr>
  <p:transition spd="med">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排文字版面配置區 2"/>
          <p:cNvSpPr>
            <a:spLocks noGrp="1"/>
          </p:cNvSpPr>
          <p:nvPr>
            <p:ph type="body" orient="vert" idx="1"/>
          </p:nvPr>
        </p:nvSpPr>
        <p:spPr/>
        <p:txBody>
          <a:bodyPr vert="horz"/>
          <a:lstStyle/>
          <a:p>
            <a:pPr marL="0" indent="0" algn="ctr">
              <a:buNone/>
            </a:pPr>
            <a:endParaRPr lang="en-US" altLang="zh-TW" sz="2000" dirty="0" smtClean="0">
              <a:solidFill>
                <a:srgbClr val="002060"/>
              </a:solidFill>
              <a:latin typeface="標楷體" panose="03000509000000000000" pitchFamily="65" charset="-120"/>
              <a:ea typeface="標楷體" panose="03000509000000000000" pitchFamily="65" charset="-120"/>
            </a:endParaRPr>
          </a:p>
          <a:p>
            <a:pPr marL="0" indent="0" algn="ctr">
              <a:buNone/>
            </a:pPr>
            <a:r>
              <a:rPr lang="zh-TW" altLang="en-US" sz="8000" dirty="0" smtClean="0">
                <a:solidFill>
                  <a:srgbClr val="002060"/>
                </a:solidFill>
                <a:latin typeface="標楷體" panose="03000509000000000000" pitchFamily="65" charset="-120"/>
                <a:ea typeface="標楷體" panose="03000509000000000000" pitchFamily="65" charset="-120"/>
              </a:rPr>
              <a:t>謝謝聆聽</a:t>
            </a:r>
            <a:endParaRPr lang="en-US" altLang="zh-TW" sz="8000" dirty="0" smtClean="0">
              <a:solidFill>
                <a:srgbClr val="002060"/>
              </a:solidFill>
              <a:latin typeface="標楷體" panose="03000509000000000000" pitchFamily="65" charset="-120"/>
              <a:ea typeface="標楷體" panose="03000509000000000000" pitchFamily="65" charset="-120"/>
            </a:endParaRPr>
          </a:p>
          <a:p>
            <a:pPr marL="0" indent="0" algn="ctr">
              <a:buNone/>
            </a:pPr>
            <a:r>
              <a:rPr lang="zh-TW" altLang="en-US" sz="8000" dirty="0">
                <a:solidFill>
                  <a:srgbClr val="002060"/>
                </a:solidFill>
                <a:latin typeface="標楷體" panose="03000509000000000000" pitchFamily="65" charset="-120"/>
                <a:ea typeface="標楷體" panose="03000509000000000000" pitchFamily="65" charset="-120"/>
              </a:rPr>
              <a:t>敬請指教</a:t>
            </a: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14</a:t>
            </a:r>
          </a:p>
        </p:txBody>
      </p:sp>
    </p:spTree>
    <p:extLst>
      <p:ext uri="{BB962C8B-B14F-4D97-AF65-F5344CB8AC3E}">
        <p14:creationId xmlns:p14="http://schemas.microsoft.com/office/powerpoint/2010/main" val="4222966998"/>
      </p:ext>
    </p:extLst>
  </p:cSld>
  <p:clrMapOvr>
    <a:masterClrMapping/>
  </p:clrMapOvr>
  <p:transition spd="med">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smtClean="0"/>
              <a:t>緣起</a:t>
            </a:r>
            <a:endParaRPr lang="zh-TW" altLang="en-US" dirty="0"/>
          </a:p>
        </p:txBody>
      </p:sp>
      <p:sp>
        <p:nvSpPr>
          <p:cNvPr id="3" name="直排文字版面配置區 2"/>
          <p:cNvSpPr>
            <a:spLocks noGrp="1"/>
          </p:cNvSpPr>
          <p:nvPr>
            <p:ph type="body" orient="vert" idx="1"/>
          </p:nvPr>
        </p:nvSpPr>
        <p:spPr>
          <a:xfrm>
            <a:off x="611188" y="1412875"/>
            <a:ext cx="8229600" cy="4392389"/>
          </a:xfrm>
        </p:spPr>
        <p:txBody>
          <a:bodyPr vert="horz"/>
          <a:lstStyle/>
          <a:p>
            <a:pPr algn="just"/>
            <a:r>
              <a:rPr lang="zh-TW" altLang="en-US" sz="2800" dirty="0" smtClean="0">
                <a:solidFill>
                  <a:schemeClr val="tx2"/>
                </a:solidFill>
                <a:latin typeface="標楷體" panose="03000509000000000000" pitchFamily="65" charset="-120"/>
                <a:ea typeface="標楷體" panose="03000509000000000000" pitchFamily="65" charset="-120"/>
              </a:rPr>
              <a:t>依據經濟部</a:t>
            </a:r>
            <a:r>
              <a:rPr lang="en-US" altLang="zh-TW" sz="2800" dirty="0">
                <a:solidFill>
                  <a:schemeClr val="tx2"/>
                </a:solidFill>
                <a:latin typeface="標楷體" panose="03000509000000000000" pitchFamily="65" charset="-120"/>
                <a:ea typeface="標楷體" panose="03000509000000000000" pitchFamily="65" charset="-120"/>
              </a:rPr>
              <a:t>106</a:t>
            </a:r>
            <a:r>
              <a:rPr lang="zh-TW" altLang="en-US" sz="2800" dirty="0">
                <a:solidFill>
                  <a:schemeClr val="tx2"/>
                </a:solidFill>
                <a:latin typeface="標楷體" panose="03000509000000000000" pitchFamily="65" charset="-120"/>
                <a:ea typeface="標楷體" panose="03000509000000000000" pitchFamily="65" charset="-120"/>
              </a:rPr>
              <a:t>年</a:t>
            </a:r>
            <a:r>
              <a:rPr lang="en-US" altLang="zh-TW" sz="2800" dirty="0">
                <a:solidFill>
                  <a:schemeClr val="tx2"/>
                </a:solidFill>
                <a:latin typeface="標楷體" panose="03000509000000000000" pitchFamily="65" charset="-120"/>
                <a:ea typeface="標楷體" panose="03000509000000000000" pitchFamily="65" charset="-120"/>
              </a:rPr>
              <a:t>07</a:t>
            </a:r>
            <a:r>
              <a:rPr lang="zh-TW" altLang="en-US" sz="2800" dirty="0">
                <a:solidFill>
                  <a:schemeClr val="tx2"/>
                </a:solidFill>
                <a:latin typeface="標楷體" panose="03000509000000000000" pitchFamily="65" charset="-120"/>
                <a:ea typeface="標楷體" panose="03000509000000000000" pitchFamily="65" charset="-120"/>
              </a:rPr>
              <a:t>月</a:t>
            </a:r>
            <a:r>
              <a:rPr lang="en-US" altLang="zh-TW" sz="2800" dirty="0">
                <a:solidFill>
                  <a:schemeClr val="tx2"/>
                </a:solidFill>
                <a:latin typeface="標楷體" panose="03000509000000000000" pitchFamily="65" charset="-120"/>
                <a:ea typeface="標楷體" panose="03000509000000000000" pitchFamily="65" charset="-120"/>
              </a:rPr>
              <a:t>31</a:t>
            </a:r>
            <a:r>
              <a:rPr lang="zh-TW" altLang="en-US" sz="2800" dirty="0">
                <a:solidFill>
                  <a:schemeClr val="tx2"/>
                </a:solidFill>
                <a:latin typeface="標楷體" panose="03000509000000000000" pitchFamily="65" charset="-120"/>
                <a:ea typeface="標楷體" panose="03000509000000000000" pitchFamily="65" charset="-120"/>
              </a:rPr>
              <a:t>日經資字第</a:t>
            </a:r>
            <a:r>
              <a:rPr lang="en-US" altLang="zh-TW" sz="2800" dirty="0">
                <a:solidFill>
                  <a:schemeClr val="tx2"/>
                </a:solidFill>
                <a:latin typeface="標楷體" panose="03000509000000000000" pitchFamily="65" charset="-120"/>
                <a:ea typeface="標楷體" panose="03000509000000000000" pitchFamily="65" charset="-120"/>
              </a:rPr>
              <a:t>10600648340</a:t>
            </a:r>
            <a:r>
              <a:rPr lang="zh-TW" altLang="en-US" sz="2800" dirty="0">
                <a:solidFill>
                  <a:schemeClr val="tx2"/>
                </a:solidFill>
                <a:latin typeface="標楷體" panose="03000509000000000000" pitchFamily="65" charset="-120"/>
                <a:ea typeface="標楷體" panose="03000509000000000000" pitchFamily="65" charset="-120"/>
              </a:rPr>
              <a:t>號函暨行政院</a:t>
            </a:r>
            <a:r>
              <a:rPr lang="en-US" altLang="zh-TW" sz="2800" dirty="0">
                <a:solidFill>
                  <a:schemeClr val="tx2"/>
                </a:solidFill>
                <a:latin typeface="標楷體" panose="03000509000000000000" pitchFamily="65" charset="-120"/>
                <a:ea typeface="標楷體" panose="03000509000000000000" pitchFamily="65" charset="-120"/>
              </a:rPr>
              <a:t>106</a:t>
            </a:r>
            <a:r>
              <a:rPr lang="zh-TW" altLang="en-US" sz="2800" dirty="0">
                <a:solidFill>
                  <a:schemeClr val="tx2"/>
                </a:solidFill>
                <a:latin typeface="標楷體" panose="03000509000000000000" pitchFamily="65" charset="-120"/>
                <a:ea typeface="標楷體" panose="03000509000000000000" pitchFamily="65" charset="-120"/>
              </a:rPr>
              <a:t>年</a:t>
            </a:r>
            <a:r>
              <a:rPr lang="en-US" altLang="zh-TW" sz="2800" dirty="0">
                <a:solidFill>
                  <a:schemeClr val="tx2"/>
                </a:solidFill>
                <a:latin typeface="標楷體" panose="03000509000000000000" pitchFamily="65" charset="-120"/>
                <a:ea typeface="標楷體" panose="03000509000000000000" pitchFamily="65" charset="-120"/>
              </a:rPr>
              <a:t>7</a:t>
            </a:r>
            <a:r>
              <a:rPr lang="zh-TW" altLang="en-US" sz="2800" dirty="0">
                <a:solidFill>
                  <a:schemeClr val="tx2"/>
                </a:solidFill>
                <a:latin typeface="標楷體" panose="03000509000000000000" pitchFamily="65" charset="-120"/>
                <a:ea typeface="標楷體" panose="03000509000000000000" pitchFamily="65" charset="-120"/>
              </a:rPr>
              <a:t>月</a:t>
            </a:r>
            <a:r>
              <a:rPr lang="en-US" altLang="zh-TW" sz="2800" dirty="0">
                <a:solidFill>
                  <a:schemeClr val="tx2"/>
                </a:solidFill>
                <a:latin typeface="標楷體" panose="03000509000000000000" pitchFamily="65" charset="-120"/>
                <a:ea typeface="標楷體" panose="03000509000000000000" pitchFamily="65" charset="-120"/>
              </a:rPr>
              <a:t>28</a:t>
            </a:r>
            <a:r>
              <a:rPr lang="zh-TW" altLang="en-US" sz="2800" dirty="0">
                <a:solidFill>
                  <a:schemeClr val="tx2"/>
                </a:solidFill>
                <a:latin typeface="標楷體" panose="03000509000000000000" pitchFamily="65" charset="-120"/>
                <a:ea typeface="標楷體" panose="03000509000000000000" pitchFamily="65" charset="-120"/>
              </a:rPr>
              <a:t>日院授發資字第</a:t>
            </a:r>
            <a:r>
              <a:rPr lang="en-US" altLang="zh-TW" sz="2800" dirty="0">
                <a:solidFill>
                  <a:schemeClr val="tx2"/>
                </a:solidFill>
                <a:latin typeface="標楷體" panose="03000509000000000000" pitchFamily="65" charset="-120"/>
                <a:ea typeface="標楷體" panose="03000509000000000000" pitchFamily="65" charset="-120"/>
              </a:rPr>
              <a:t>1061502139</a:t>
            </a:r>
            <a:r>
              <a:rPr lang="zh-TW" altLang="en-US" sz="2800" dirty="0">
                <a:solidFill>
                  <a:schemeClr val="tx2"/>
                </a:solidFill>
                <a:latin typeface="標楷體" panose="03000509000000000000" pitchFamily="65" charset="-120"/>
                <a:ea typeface="標楷體" panose="03000509000000000000" pitchFamily="65" charset="-120"/>
              </a:rPr>
              <a:t>號</a:t>
            </a:r>
            <a:r>
              <a:rPr lang="zh-TW" altLang="en-US" sz="2800" dirty="0" smtClean="0">
                <a:solidFill>
                  <a:schemeClr val="tx2"/>
                </a:solidFill>
                <a:latin typeface="標楷體" panose="03000509000000000000" pitchFamily="65" charset="-120"/>
                <a:ea typeface="標楷體" panose="03000509000000000000" pitchFamily="65" charset="-120"/>
              </a:rPr>
              <a:t>函辦理。</a:t>
            </a:r>
            <a:endParaRPr lang="en-US" altLang="zh-TW" sz="2800" dirty="0" smtClean="0">
              <a:solidFill>
                <a:schemeClr val="tx2"/>
              </a:solidFill>
              <a:latin typeface="標楷體" panose="03000509000000000000" pitchFamily="65" charset="-120"/>
              <a:ea typeface="標楷體" panose="03000509000000000000" pitchFamily="65" charset="-120"/>
            </a:endParaRPr>
          </a:p>
          <a:p>
            <a:pPr algn="just"/>
            <a:r>
              <a:rPr lang="zh-TW" altLang="en-US" sz="2800" dirty="0">
                <a:solidFill>
                  <a:schemeClr val="tx2"/>
                </a:solidFill>
                <a:latin typeface="標楷體" panose="03000509000000000000" pitchFamily="65" charset="-120"/>
                <a:ea typeface="標楷體" panose="03000509000000000000" pitchFamily="65" charset="-120"/>
              </a:rPr>
              <a:t>行政院資料開放諮詢小組</a:t>
            </a:r>
            <a:r>
              <a:rPr lang="en-US" altLang="zh-TW" sz="2800" dirty="0">
                <a:solidFill>
                  <a:schemeClr val="tx2"/>
                </a:solidFill>
                <a:latin typeface="標楷體" panose="03000509000000000000" pitchFamily="65" charset="-120"/>
                <a:ea typeface="標楷體" panose="03000509000000000000" pitchFamily="65" charset="-120"/>
              </a:rPr>
              <a:t>106</a:t>
            </a:r>
            <a:r>
              <a:rPr lang="zh-TW" altLang="en-US" sz="2800" dirty="0">
                <a:solidFill>
                  <a:schemeClr val="tx2"/>
                </a:solidFill>
                <a:latin typeface="標楷體" panose="03000509000000000000" pitchFamily="65" charset="-120"/>
                <a:ea typeface="標楷體" panose="03000509000000000000" pitchFamily="65" charset="-120"/>
              </a:rPr>
              <a:t>年度第</a:t>
            </a:r>
            <a:r>
              <a:rPr lang="en-US" altLang="zh-TW" sz="2800" dirty="0">
                <a:solidFill>
                  <a:schemeClr val="tx2"/>
                </a:solidFill>
                <a:latin typeface="標楷體" panose="03000509000000000000" pitchFamily="65" charset="-120"/>
                <a:ea typeface="標楷體" panose="03000509000000000000" pitchFamily="65" charset="-120"/>
              </a:rPr>
              <a:t>1</a:t>
            </a:r>
            <a:r>
              <a:rPr lang="zh-TW" altLang="en-US" sz="2800" dirty="0">
                <a:solidFill>
                  <a:schemeClr val="tx2"/>
                </a:solidFill>
                <a:latin typeface="標楷體" panose="03000509000000000000" pitchFamily="65" charset="-120"/>
                <a:ea typeface="標楷體" panose="03000509000000000000" pitchFamily="65" charset="-120"/>
              </a:rPr>
              <a:t>次會議紀錄中有關報告事項</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二</a:t>
            </a:r>
            <a:r>
              <a:rPr lang="en-US" altLang="zh-TW" sz="2800" dirty="0">
                <a:solidFill>
                  <a:schemeClr val="tx2"/>
                </a:solidFill>
                <a:latin typeface="標楷體" panose="03000509000000000000" pitchFamily="65" charset="-120"/>
                <a:ea typeface="標楷體" panose="03000509000000000000" pitchFamily="65" charset="-120"/>
              </a:rPr>
              <a:t>)</a:t>
            </a:r>
            <a:r>
              <a:rPr lang="zh-TW" altLang="en-US" sz="2800" dirty="0">
                <a:solidFill>
                  <a:schemeClr val="tx2"/>
                </a:solidFill>
                <a:latin typeface="標楷體" panose="03000509000000000000" pitchFamily="65" charset="-120"/>
                <a:ea typeface="標楷體" panose="03000509000000000000" pitchFamily="65" charset="-120"/>
              </a:rPr>
              <a:t>「全球開放資料指標評比說明」之決議「</a:t>
            </a:r>
            <a:r>
              <a:rPr lang="en-US" altLang="zh-TW" sz="2800" dirty="0">
                <a:solidFill>
                  <a:srgbClr val="0000FF"/>
                </a:solidFill>
                <a:latin typeface="標楷體" panose="03000509000000000000" pitchFamily="65" charset="-120"/>
                <a:ea typeface="標楷體" panose="03000509000000000000" pitchFamily="65" charset="-120"/>
              </a:rPr>
              <a:t>(</a:t>
            </a:r>
            <a:r>
              <a:rPr lang="zh-TW" altLang="en-US" sz="2800" dirty="0">
                <a:solidFill>
                  <a:srgbClr val="0000FF"/>
                </a:solidFill>
                <a:latin typeface="標楷體" panose="03000509000000000000" pitchFamily="65" charset="-120"/>
                <a:ea typeface="標楷體" panose="03000509000000000000" pitchFamily="65" charset="-120"/>
              </a:rPr>
              <a:t>二</a:t>
            </a:r>
            <a:r>
              <a:rPr lang="en-US" altLang="zh-TW" sz="2800" dirty="0">
                <a:solidFill>
                  <a:srgbClr val="0000FF"/>
                </a:solidFill>
                <a:latin typeface="標楷體" panose="03000509000000000000" pitchFamily="65" charset="-120"/>
                <a:ea typeface="標楷體" panose="03000509000000000000" pitchFamily="65" charset="-120"/>
              </a:rPr>
              <a:t>)</a:t>
            </a:r>
            <a:r>
              <a:rPr lang="zh-TW" altLang="en-US" sz="2800" dirty="0">
                <a:solidFill>
                  <a:srgbClr val="0000FF"/>
                </a:solidFill>
                <a:latin typeface="標楷體" panose="03000509000000000000" pitchFamily="65" charset="-120"/>
                <a:ea typeface="標楷體" panose="03000509000000000000" pitchFamily="65" charset="-120"/>
              </a:rPr>
              <a:t>請經濟部研議水質檢測自動化，往民生物聯網發展之可行性，並視國內外相關水事業及水公司檢測技術品管要求加以精進水質資料更新頻率之必要性。</a:t>
            </a:r>
            <a:r>
              <a:rPr lang="zh-TW" altLang="en-US" sz="2800" dirty="0">
                <a:solidFill>
                  <a:schemeClr val="tx2"/>
                </a:solidFill>
                <a:latin typeface="標楷體" panose="03000509000000000000" pitchFamily="65" charset="-120"/>
                <a:ea typeface="標楷體" panose="03000509000000000000" pitchFamily="65" charset="-120"/>
              </a:rPr>
              <a:t>」</a:t>
            </a:r>
            <a:endParaRPr lang="en-US" altLang="zh-TW" sz="2800" dirty="0" smtClean="0">
              <a:solidFill>
                <a:schemeClr val="tx2"/>
              </a:solidFill>
              <a:latin typeface="標楷體" panose="03000509000000000000" pitchFamily="65" charset="-120"/>
              <a:ea typeface="標楷體" panose="03000509000000000000" pitchFamily="65" charset="-120"/>
            </a:endParaRPr>
          </a:p>
          <a:p>
            <a:pPr marL="0" indent="0" algn="just">
              <a:buNone/>
            </a:pPr>
            <a:endParaRPr lang="en-US" altLang="zh-TW" sz="2800" dirty="0" smtClean="0">
              <a:solidFill>
                <a:srgbClr val="002060"/>
              </a:solidFill>
              <a:latin typeface="標楷體" panose="03000509000000000000" pitchFamily="65" charset="-120"/>
              <a:ea typeface="標楷體" panose="03000509000000000000" pitchFamily="65" charset="-120"/>
            </a:endParaRPr>
          </a:p>
        </p:txBody>
      </p:sp>
      <p:sp>
        <p:nvSpPr>
          <p:cNvPr id="4"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2</a:t>
            </a:r>
          </a:p>
        </p:txBody>
      </p:sp>
    </p:spTree>
    <p:extLst>
      <p:ext uri="{BB962C8B-B14F-4D97-AF65-F5344CB8AC3E}">
        <p14:creationId xmlns:p14="http://schemas.microsoft.com/office/powerpoint/2010/main" val="2514842220"/>
      </p:ext>
    </p:extLst>
  </p:cSld>
  <p:clrMapOvr>
    <a:masterClrMapping/>
  </p:clrMapOvr>
  <p:transition spd="med">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全球開放資料指標「水質」</a:t>
            </a:r>
            <a:r>
              <a:rPr lang="zh-TW" altLang="en-US" dirty="0" smtClean="0"/>
              <a:t>項目</a:t>
            </a:r>
            <a:r>
              <a:rPr lang="en-US" altLang="zh-TW" dirty="0" smtClean="0"/>
              <a:t>(1)</a:t>
            </a:r>
            <a:endParaRPr lang="zh-TW" altLang="en-US" dirty="0"/>
          </a:p>
        </p:txBody>
      </p:sp>
      <p:sp>
        <p:nvSpPr>
          <p:cNvPr id="5" name="直排文字版面配置區 2"/>
          <p:cNvSpPr txBox="1">
            <a:spLocks/>
          </p:cNvSpPr>
          <p:nvPr/>
        </p:nvSpPr>
        <p:spPr>
          <a:xfrm>
            <a:off x="198623" y="1340768"/>
            <a:ext cx="8621688" cy="4104456"/>
          </a:xfrm>
          <a:prstGeom prst="rect">
            <a:avLst/>
          </a:prstGeom>
        </p:spPr>
        <p:txBody>
          <a:bodyPr vert="horz"/>
          <a:lstStyle>
            <a:lvl1pPr marL="342900" indent="-342900" algn="l" rtl="0" eaLnBrk="1" fontAlgn="base" hangingPunct="1">
              <a:spcBef>
                <a:spcPct val="20000"/>
              </a:spcBef>
              <a:spcAft>
                <a:spcPct val="0"/>
              </a:spcAft>
              <a:buFont typeface="Wingdings" pitchFamily="2" charset="2"/>
              <a:buChar char="§"/>
              <a:defRPr sz="3200" b="1">
                <a:solidFill>
                  <a:srgbClr val="006666"/>
                </a:solidFill>
                <a:latin typeface="微軟正黑體" panose="020B0604030504040204" pitchFamily="34" charset="-120"/>
                <a:ea typeface="微軟正黑體" panose="020B0604030504040204" pitchFamily="34" charset="-120"/>
                <a:cs typeface="+mn-cs"/>
              </a:defRPr>
            </a:lvl1pPr>
            <a:lvl2pPr marL="742950" indent="-285750" algn="l" rtl="0" eaLnBrk="1" fontAlgn="base" hangingPunct="1">
              <a:spcBef>
                <a:spcPct val="20000"/>
              </a:spcBef>
              <a:spcAft>
                <a:spcPct val="0"/>
              </a:spcAft>
              <a:buSzPct val="50000"/>
              <a:buFont typeface="Wingdings 2" pitchFamily="18" charset="2"/>
              <a:buChar char=""/>
              <a:defRPr sz="2800" b="1">
                <a:solidFill>
                  <a:srgbClr val="006666"/>
                </a:solidFill>
                <a:latin typeface="微軟正黑體" panose="020B0604030504040204" pitchFamily="34" charset="-120"/>
                <a:ea typeface="微軟正黑體" panose="020B0604030504040204" pitchFamily="34" charset="-120"/>
              </a:defRPr>
            </a:lvl2pPr>
            <a:lvl3pPr marL="1143000" indent="-228600" algn="l" rtl="0" eaLnBrk="1" fontAlgn="base" hangingPunct="1">
              <a:spcBef>
                <a:spcPct val="20000"/>
              </a:spcBef>
              <a:spcAft>
                <a:spcPct val="0"/>
              </a:spcAft>
              <a:buFont typeface="Wingdings" pitchFamily="2" charset="2"/>
              <a:buChar char="§"/>
              <a:defRPr sz="2400" b="1">
                <a:solidFill>
                  <a:srgbClr val="006666"/>
                </a:solidFill>
                <a:latin typeface="微軟正黑體" panose="020B0604030504040204" pitchFamily="34" charset="-120"/>
                <a:ea typeface="微軟正黑體" panose="020B0604030504040204" pitchFamily="34" charset="-120"/>
              </a:defRPr>
            </a:lvl3pPr>
            <a:lvl4pPr marL="1600200" indent="-228600" algn="l" rtl="0" eaLnBrk="1" fontAlgn="base" hangingPunct="1">
              <a:spcBef>
                <a:spcPct val="20000"/>
              </a:spcBef>
              <a:spcAft>
                <a:spcPct val="0"/>
              </a:spcAft>
              <a:buSzPct val="60000"/>
              <a:buFont typeface="Wingdings 2" pitchFamily="18" charset="2"/>
              <a:buChar char=""/>
              <a:defRPr sz="2000" b="1">
                <a:solidFill>
                  <a:srgbClr val="006666"/>
                </a:solidFill>
                <a:latin typeface="微軟正黑體" panose="020B0604030504040204" pitchFamily="34" charset="-120"/>
                <a:ea typeface="微軟正黑體" panose="020B0604030504040204" pitchFamily="34" charset="-120"/>
              </a:defRPr>
            </a:lvl4pPr>
            <a:lvl5pPr marL="2057400" indent="-228600" algn="l" rtl="0" eaLnBrk="1" fontAlgn="base" hangingPunct="1">
              <a:spcBef>
                <a:spcPct val="20000"/>
              </a:spcBef>
              <a:spcAft>
                <a:spcPct val="0"/>
              </a:spcAft>
              <a:buFont typeface="Wingdings" pitchFamily="2" charset="2"/>
              <a:buChar char="§"/>
              <a:defRPr sz="2000" b="1">
                <a:solidFill>
                  <a:srgbClr val="006666"/>
                </a:solidFill>
                <a:latin typeface="微軟正黑體" panose="020B0604030504040204" pitchFamily="34" charset="-120"/>
                <a:ea typeface="微軟正黑體" panose="020B0604030504040204" pitchFamily="34" charset="-120"/>
              </a:defRPr>
            </a:lvl5pPr>
            <a:lvl6pPr marL="25146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6pPr>
            <a:lvl7pPr marL="29718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7pPr>
            <a:lvl8pPr marL="34290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8pPr>
            <a:lvl9pPr marL="3886200" indent="-228600" algn="l" rtl="0" eaLnBrk="1" fontAlgn="base" hangingPunct="1">
              <a:spcBef>
                <a:spcPct val="20000"/>
              </a:spcBef>
              <a:spcAft>
                <a:spcPct val="0"/>
              </a:spcAft>
              <a:buFont typeface="Wingdings" pitchFamily="2" charset="2"/>
              <a:buChar char="§"/>
              <a:defRPr sz="2000" b="1">
                <a:solidFill>
                  <a:schemeClr val="tx2"/>
                </a:solidFill>
                <a:latin typeface="+mn-lt"/>
                <a:ea typeface="+mn-ea"/>
              </a:defRPr>
            </a:lvl9pPr>
          </a:lstStyle>
          <a:p>
            <a:pPr marL="0" indent="0">
              <a:buNone/>
            </a:pPr>
            <a:r>
              <a:rPr lang="zh-TW" altLang="en-US" sz="2800" dirty="0" smtClean="0">
                <a:solidFill>
                  <a:schemeClr val="tx2"/>
                </a:solidFill>
                <a:latin typeface="標楷體" panose="03000509000000000000" pitchFamily="65" charset="-120"/>
                <a:ea typeface="標楷體" panose="03000509000000000000" pitchFamily="65" charset="-120"/>
              </a:rPr>
              <a:t>有關「</a:t>
            </a:r>
            <a:r>
              <a:rPr lang="zh-TW" altLang="en-US" sz="2800" dirty="0">
                <a:solidFill>
                  <a:schemeClr val="tx2"/>
                </a:solidFill>
                <a:latin typeface="標楷體" panose="03000509000000000000" pitchFamily="65" charset="-120"/>
                <a:ea typeface="標楷體" panose="03000509000000000000" pitchFamily="65" charset="-120"/>
              </a:rPr>
              <a:t>開放知識基金會</a:t>
            </a:r>
            <a:r>
              <a:rPr lang="en-US" altLang="zh-TW" sz="2800" dirty="0">
                <a:solidFill>
                  <a:schemeClr val="tx2"/>
                </a:solidFill>
                <a:latin typeface="標楷體" panose="03000509000000000000" pitchFamily="65" charset="-120"/>
                <a:ea typeface="標楷體" panose="03000509000000000000" pitchFamily="65" charset="-120"/>
              </a:rPr>
              <a:t>(Open Knowledge International)</a:t>
            </a:r>
            <a:r>
              <a:rPr lang="zh-TW" altLang="en-US" sz="2800" dirty="0">
                <a:solidFill>
                  <a:schemeClr val="tx2"/>
                </a:solidFill>
                <a:latin typeface="標楷體" panose="03000509000000000000" pitchFamily="65" charset="-120"/>
                <a:ea typeface="標楷體" panose="03000509000000000000" pitchFamily="65" charset="-120"/>
              </a:rPr>
              <a:t>」</a:t>
            </a:r>
            <a:r>
              <a:rPr lang="zh-TW" altLang="en-US" sz="2800" dirty="0" smtClean="0">
                <a:solidFill>
                  <a:schemeClr val="tx2"/>
                </a:solidFill>
                <a:latin typeface="標楷體" panose="03000509000000000000" pitchFamily="65" charset="-120"/>
                <a:ea typeface="標楷體" panose="03000509000000000000" pitchFamily="65" charset="-120"/>
              </a:rPr>
              <a:t>於</a:t>
            </a:r>
            <a:r>
              <a:rPr lang="en-US" altLang="zh-TW" sz="2800" dirty="0" smtClean="0">
                <a:solidFill>
                  <a:schemeClr val="tx2"/>
                </a:solidFill>
                <a:latin typeface="標楷體" panose="03000509000000000000" pitchFamily="65" charset="-120"/>
                <a:ea typeface="標楷體" panose="03000509000000000000" pitchFamily="65" charset="-120"/>
              </a:rPr>
              <a:t>2015</a:t>
            </a:r>
            <a:r>
              <a:rPr lang="zh-TW" altLang="en-US" sz="2800" dirty="0">
                <a:solidFill>
                  <a:schemeClr val="tx2"/>
                </a:solidFill>
                <a:latin typeface="標楷體" panose="03000509000000000000" pitchFamily="65" charset="-120"/>
                <a:ea typeface="標楷體" panose="03000509000000000000" pitchFamily="65" charset="-120"/>
              </a:rPr>
              <a:t>年</a:t>
            </a:r>
            <a:r>
              <a:rPr lang="zh-TW" altLang="en-US" sz="2800" dirty="0" smtClean="0">
                <a:solidFill>
                  <a:schemeClr val="tx2"/>
                </a:solidFill>
                <a:latin typeface="標楷體" panose="03000509000000000000" pitchFamily="65" charset="-120"/>
                <a:ea typeface="標楷體" panose="03000509000000000000" pitchFamily="65" charset="-120"/>
              </a:rPr>
              <a:t>新增「</a:t>
            </a:r>
            <a:r>
              <a:rPr lang="zh-TW" altLang="en-US" sz="2800" dirty="0">
                <a:solidFill>
                  <a:schemeClr val="tx2"/>
                </a:solidFill>
                <a:latin typeface="標楷體" panose="03000509000000000000" pitchFamily="65" charset="-120"/>
                <a:ea typeface="標楷體" panose="03000509000000000000" pitchFamily="65" charset="-120"/>
              </a:rPr>
              <a:t>水質」項目包含</a:t>
            </a:r>
            <a:r>
              <a:rPr lang="zh-TW" altLang="en-US" sz="2800" dirty="0" smtClean="0">
                <a:solidFill>
                  <a:schemeClr val="tx2"/>
                </a:solidFill>
                <a:latin typeface="標楷體" panose="03000509000000000000" pitchFamily="65" charset="-120"/>
                <a:ea typeface="標楷體" panose="03000509000000000000" pitchFamily="65" charset="-120"/>
              </a:rPr>
              <a:t>下列</a:t>
            </a:r>
            <a:r>
              <a:rPr lang="en-US" altLang="zh-TW" sz="2800" dirty="0" smtClean="0">
                <a:solidFill>
                  <a:schemeClr val="tx2"/>
                </a:solidFill>
                <a:latin typeface="標楷體" panose="03000509000000000000" pitchFamily="65" charset="-120"/>
                <a:ea typeface="標楷體" panose="03000509000000000000" pitchFamily="65" charset="-120"/>
              </a:rPr>
              <a:t>5</a:t>
            </a:r>
            <a:r>
              <a:rPr lang="zh-TW" altLang="en-US" sz="2800" dirty="0" smtClean="0">
                <a:solidFill>
                  <a:schemeClr val="tx2"/>
                </a:solidFill>
                <a:latin typeface="標楷體" panose="03000509000000000000" pitchFamily="65" charset="-120"/>
                <a:ea typeface="標楷體" panose="03000509000000000000" pitchFamily="65" charset="-120"/>
              </a:rPr>
              <a:t>項：</a:t>
            </a:r>
            <a:endParaRPr lang="en-US" altLang="zh-TW" sz="2800" dirty="0" smtClean="0">
              <a:solidFill>
                <a:schemeClr val="tx2"/>
              </a:solidFill>
              <a:latin typeface="標楷體" panose="03000509000000000000" pitchFamily="65" charset="-120"/>
              <a:ea typeface="標楷體" panose="03000509000000000000" pitchFamily="65" charset="-120"/>
            </a:endParaRPr>
          </a:p>
          <a:p>
            <a:r>
              <a:rPr lang="zh-TW" altLang="en-US" sz="2800" dirty="0" smtClean="0">
                <a:solidFill>
                  <a:srgbClr val="0000FF"/>
                </a:solidFill>
                <a:latin typeface="標楷體" panose="03000509000000000000" pitchFamily="65" charset="-120"/>
                <a:ea typeface="標楷體" panose="03000509000000000000" pitchFamily="65" charset="-120"/>
              </a:rPr>
              <a:t>糞便</a:t>
            </a:r>
            <a:r>
              <a:rPr lang="zh-TW" altLang="en-US" sz="2800" dirty="0">
                <a:solidFill>
                  <a:srgbClr val="0000FF"/>
                </a:solidFill>
                <a:latin typeface="標楷體" panose="03000509000000000000" pitchFamily="65" charset="-120"/>
                <a:ea typeface="標楷體" panose="03000509000000000000" pitchFamily="65" charset="-120"/>
              </a:rPr>
              <a:t>型大腸桿菌</a:t>
            </a:r>
            <a:r>
              <a:rPr lang="en-US" altLang="zh-TW" sz="2800" dirty="0">
                <a:solidFill>
                  <a:srgbClr val="0000FF"/>
                </a:solidFill>
                <a:latin typeface="標楷體" panose="03000509000000000000" pitchFamily="65" charset="-120"/>
                <a:ea typeface="標楷體" panose="03000509000000000000" pitchFamily="65" charset="-120"/>
              </a:rPr>
              <a:t>(fecal coliform</a:t>
            </a:r>
            <a:r>
              <a:rPr lang="en-US" altLang="zh-TW" sz="2800" dirty="0" smtClean="0">
                <a:solidFill>
                  <a:srgbClr val="0000FF"/>
                </a:solidFill>
                <a:latin typeface="標楷體" panose="03000509000000000000" pitchFamily="65" charset="-120"/>
                <a:ea typeface="標楷體" panose="03000509000000000000" pitchFamily="65" charset="-120"/>
              </a:rPr>
              <a:t>)</a:t>
            </a:r>
          </a:p>
          <a:p>
            <a:r>
              <a:rPr lang="zh-TW" altLang="en-US" sz="2800" dirty="0" smtClean="0">
                <a:solidFill>
                  <a:srgbClr val="0000FF"/>
                </a:solidFill>
                <a:latin typeface="標楷體" panose="03000509000000000000" pitchFamily="65" charset="-120"/>
                <a:ea typeface="標楷體" panose="03000509000000000000" pitchFamily="65" charset="-120"/>
              </a:rPr>
              <a:t>砷</a:t>
            </a:r>
            <a:r>
              <a:rPr lang="en-US" altLang="zh-TW" sz="2800" dirty="0">
                <a:solidFill>
                  <a:srgbClr val="0000FF"/>
                </a:solidFill>
                <a:latin typeface="標楷體" panose="03000509000000000000" pitchFamily="65" charset="-120"/>
                <a:ea typeface="標楷體" panose="03000509000000000000" pitchFamily="65" charset="-120"/>
              </a:rPr>
              <a:t>(arsenic</a:t>
            </a:r>
            <a:r>
              <a:rPr lang="en-US" altLang="zh-TW" sz="2800" dirty="0" smtClean="0">
                <a:solidFill>
                  <a:srgbClr val="0000FF"/>
                </a:solidFill>
                <a:latin typeface="標楷體" panose="03000509000000000000" pitchFamily="65" charset="-120"/>
                <a:ea typeface="標楷體" panose="03000509000000000000" pitchFamily="65" charset="-120"/>
              </a:rPr>
              <a:t>)</a:t>
            </a:r>
          </a:p>
          <a:p>
            <a:r>
              <a:rPr lang="zh-TW" altLang="en-US" sz="2800" dirty="0" smtClean="0">
                <a:solidFill>
                  <a:srgbClr val="0000FF"/>
                </a:solidFill>
                <a:latin typeface="標楷體" panose="03000509000000000000" pitchFamily="65" charset="-120"/>
                <a:ea typeface="標楷體" panose="03000509000000000000" pitchFamily="65" charset="-120"/>
              </a:rPr>
              <a:t>氟</a:t>
            </a:r>
            <a:r>
              <a:rPr lang="zh-TW" altLang="en-US" sz="2800" dirty="0">
                <a:solidFill>
                  <a:srgbClr val="0000FF"/>
                </a:solidFill>
                <a:latin typeface="標楷體" panose="03000509000000000000" pitchFamily="65" charset="-120"/>
                <a:ea typeface="標楷體" panose="03000509000000000000" pitchFamily="65" charset="-120"/>
              </a:rPr>
              <a:t>含量</a:t>
            </a:r>
            <a:r>
              <a:rPr lang="en-US" altLang="zh-TW" sz="2800" dirty="0">
                <a:solidFill>
                  <a:srgbClr val="0000FF"/>
                </a:solidFill>
                <a:latin typeface="標楷體" panose="03000509000000000000" pitchFamily="65" charset="-120"/>
                <a:ea typeface="標楷體" panose="03000509000000000000" pitchFamily="65" charset="-120"/>
              </a:rPr>
              <a:t>(fluoride levels</a:t>
            </a:r>
            <a:r>
              <a:rPr lang="en-US" altLang="zh-TW" sz="2800" dirty="0" smtClean="0">
                <a:solidFill>
                  <a:srgbClr val="0000FF"/>
                </a:solidFill>
                <a:latin typeface="標楷體" panose="03000509000000000000" pitchFamily="65" charset="-120"/>
                <a:ea typeface="標楷體" panose="03000509000000000000" pitchFamily="65" charset="-120"/>
              </a:rPr>
              <a:t>)</a:t>
            </a:r>
          </a:p>
          <a:p>
            <a:r>
              <a:rPr lang="zh-TW" altLang="en-US" sz="2800" dirty="0" smtClean="0">
                <a:solidFill>
                  <a:srgbClr val="0000FF"/>
                </a:solidFill>
                <a:latin typeface="標楷體" panose="03000509000000000000" pitchFamily="65" charset="-120"/>
                <a:ea typeface="標楷體" panose="03000509000000000000" pitchFamily="65" charset="-120"/>
              </a:rPr>
              <a:t>硝酸鹽</a:t>
            </a:r>
            <a:r>
              <a:rPr lang="zh-TW" altLang="en-US" sz="2800" dirty="0">
                <a:solidFill>
                  <a:srgbClr val="0000FF"/>
                </a:solidFill>
                <a:latin typeface="標楷體" panose="03000509000000000000" pitchFamily="65" charset="-120"/>
                <a:ea typeface="標楷體" panose="03000509000000000000" pitchFamily="65" charset="-120"/>
              </a:rPr>
              <a:t>含量</a:t>
            </a:r>
            <a:r>
              <a:rPr lang="en-US" altLang="zh-TW" sz="2800" dirty="0">
                <a:solidFill>
                  <a:srgbClr val="0000FF"/>
                </a:solidFill>
                <a:latin typeface="標楷體" panose="03000509000000000000" pitchFamily="65" charset="-120"/>
                <a:ea typeface="標楷體" panose="03000509000000000000" pitchFamily="65" charset="-120"/>
              </a:rPr>
              <a:t>(nitrates</a:t>
            </a:r>
            <a:r>
              <a:rPr lang="en-US" altLang="zh-TW" sz="2800" dirty="0" smtClean="0">
                <a:solidFill>
                  <a:srgbClr val="0000FF"/>
                </a:solidFill>
                <a:latin typeface="標楷體" panose="03000509000000000000" pitchFamily="65" charset="-120"/>
                <a:ea typeface="標楷體" panose="03000509000000000000" pitchFamily="65" charset="-120"/>
              </a:rPr>
              <a:t>)</a:t>
            </a:r>
          </a:p>
          <a:p>
            <a:r>
              <a:rPr lang="zh-TW" altLang="en-US" sz="2800" dirty="0" smtClean="0">
                <a:solidFill>
                  <a:srgbClr val="0000FF"/>
                </a:solidFill>
                <a:latin typeface="標楷體" panose="03000509000000000000" pitchFamily="65" charset="-120"/>
                <a:ea typeface="標楷體" panose="03000509000000000000" pitchFamily="65" charset="-120"/>
              </a:rPr>
              <a:t>總</a:t>
            </a:r>
            <a:r>
              <a:rPr lang="zh-TW" altLang="en-US" sz="2800" dirty="0">
                <a:solidFill>
                  <a:srgbClr val="0000FF"/>
                </a:solidFill>
                <a:latin typeface="標楷體" panose="03000509000000000000" pitchFamily="65" charset="-120"/>
                <a:ea typeface="標楷體" panose="03000509000000000000" pitchFamily="65" charset="-120"/>
              </a:rPr>
              <a:t>溶解固體量</a:t>
            </a:r>
            <a:r>
              <a:rPr lang="en-US" altLang="zh-TW" sz="2800" dirty="0">
                <a:solidFill>
                  <a:srgbClr val="0000FF"/>
                </a:solidFill>
                <a:latin typeface="標楷體" panose="03000509000000000000" pitchFamily="65" charset="-120"/>
                <a:ea typeface="標楷體" panose="03000509000000000000" pitchFamily="65" charset="-120"/>
              </a:rPr>
              <a:t>(TDS</a:t>
            </a:r>
            <a:r>
              <a:rPr lang="en-US" altLang="zh-TW" sz="2800" dirty="0" smtClean="0">
                <a:solidFill>
                  <a:srgbClr val="0000FF"/>
                </a:solidFill>
                <a:latin typeface="標楷體" panose="03000509000000000000" pitchFamily="65" charset="-120"/>
                <a:ea typeface="標楷體" panose="03000509000000000000" pitchFamily="65" charset="-120"/>
              </a:rPr>
              <a:t>)</a:t>
            </a:r>
            <a:endParaRPr lang="zh-TW" altLang="en-US" sz="2800" dirty="0">
              <a:solidFill>
                <a:srgbClr val="0000FF"/>
              </a:solidFill>
              <a:latin typeface="標楷體" panose="03000509000000000000" pitchFamily="65" charset="-120"/>
              <a:ea typeface="標楷體" panose="03000509000000000000" pitchFamily="65" charset="-120"/>
            </a:endParaRP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3</a:t>
            </a:r>
          </a:p>
        </p:txBody>
      </p:sp>
    </p:spTree>
    <p:extLst>
      <p:ext uri="{BB962C8B-B14F-4D97-AF65-F5344CB8AC3E}">
        <p14:creationId xmlns:p14="http://schemas.microsoft.com/office/powerpoint/2010/main" val="1072950839"/>
      </p:ext>
    </p:extLst>
  </p:cSld>
  <p:clrMapOvr>
    <a:masterClrMapping/>
  </p:clrMapOvr>
  <p:transition spd="med">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t>全球開放資料指標「水質」項目</a:t>
            </a:r>
            <a:r>
              <a:rPr lang="en-US" altLang="zh-TW" dirty="0" smtClean="0"/>
              <a:t>(2)</a:t>
            </a:r>
            <a:endParaRPr lang="zh-TW" altLang="en-US" dirty="0"/>
          </a:p>
        </p:txBody>
      </p:sp>
      <p:pic>
        <p:nvPicPr>
          <p:cNvPr id="3" name="圖片 2"/>
          <p:cNvPicPr>
            <a:picLocks noChangeAspect="1"/>
          </p:cNvPicPr>
          <p:nvPr/>
        </p:nvPicPr>
        <p:blipFill rotWithShape="1">
          <a:blip r:embed="rId2"/>
          <a:srcRect l="5901" t="5704" r="5901" b="7180"/>
          <a:stretch/>
        </p:blipFill>
        <p:spPr>
          <a:xfrm>
            <a:off x="1331640" y="2708920"/>
            <a:ext cx="6480720" cy="3413951"/>
          </a:xfrm>
          <a:prstGeom prst="rect">
            <a:avLst/>
          </a:prstGeom>
          <a:solidFill>
            <a:srgbClr val="FFFFFF">
              <a:shade val="85000"/>
            </a:srgbClr>
          </a:solidFill>
          <a:ln w="88900" cap="sq">
            <a:solidFill>
              <a:schemeClr val="tx1">
                <a:lumMod val="40000"/>
                <a:lumOff val="6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直排文字版面配置區 4"/>
          <p:cNvSpPr>
            <a:spLocks noGrp="1"/>
          </p:cNvSpPr>
          <p:nvPr>
            <p:ph type="body" orient="vert" idx="1"/>
          </p:nvPr>
        </p:nvSpPr>
        <p:spPr>
          <a:xfrm>
            <a:off x="566447" y="1097383"/>
            <a:ext cx="8229600" cy="1467522"/>
          </a:xfrm>
        </p:spPr>
        <p:txBody>
          <a:bodyPr vert="horz"/>
          <a:lstStyle/>
          <a:p>
            <a:pPr algn="just"/>
            <a:r>
              <a:rPr lang="zh-TW" altLang="en-US" dirty="0">
                <a:solidFill>
                  <a:schemeClr val="tx2"/>
                </a:solidFill>
                <a:latin typeface="+mn-ea"/>
                <a:ea typeface="+mn-ea"/>
              </a:rPr>
              <a:t>台水公司</a:t>
            </a:r>
            <a:r>
              <a:rPr lang="zh-TW" altLang="en-US" dirty="0" smtClean="0">
                <a:solidFill>
                  <a:schemeClr val="tx2"/>
                </a:solidFill>
                <a:latin typeface="+mn-ea"/>
                <a:ea typeface="+mn-ea"/>
              </a:rPr>
              <a:t>已於</a:t>
            </a:r>
            <a:r>
              <a:rPr lang="en-US" altLang="zh-TW" dirty="0">
                <a:solidFill>
                  <a:srgbClr val="0000FF"/>
                </a:solidFill>
                <a:latin typeface="+mn-ea"/>
                <a:ea typeface="+mn-ea"/>
              </a:rPr>
              <a:t>106</a:t>
            </a:r>
            <a:r>
              <a:rPr lang="zh-TW" altLang="en-US" dirty="0">
                <a:solidFill>
                  <a:srgbClr val="0000FF"/>
                </a:solidFill>
                <a:latin typeface="+mn-ea"/>
                <a:ea typeface="+mn-ea"/>
              </a:rPr>
              <a:t>年</a:t>
            </a:r>
            <a:r>
              <a:rPr lang="en-US" altLang="zh-TW" dirty="0">
                <a:solidFill>
                  <a:srgbClr val="0000FF"/>
                </a:solidFill>
                <a:latin typeface="+mn-ea"/>
                <a:ea typeface="+mn-ea"/>
              </a:rPr>
              <a:t>2</a:t>
            </a:r>
            <a:r>
              <a:rPr lang="zh-TW" altLang="en-US" dirty="0">
                <a:solidFill>
                  <a:srgbClr val="0000FF"/>
                </a:solidFill>
                <a:latin typeface="+mn-ea"/>
                <a:ea typeface="+mn-ea"/>
              </a:rPr>
              <a:t>月</a:t>
            </a:r>
            <a:r>
              <a:rPr lang="zh-TW" altLang="en-US" dirty="0">
                <a:solidFill>
                  <a:schemeClr val="tx2"/>
                </a:solidFill>
                <a:latin typeface="+mn-ea"/>
                <a:ea typeface="+mn-ea"/>
              </a:rPr>
              <a:t>透過「</a:t>
            </a:r>
            <a:r>
              <a:rPr lang="zh-TW" altLang="en-US" dirty="0">
                <a:solidFill>
                  <a:srgbClr val="0000FF"/>
                </a:solidFill>
                <a:latin typeface="+mn-ea"/>
                <a:ea typeface="+mn-ea"/>
              </a:rPr>
              <a:t>政府資料開放平臺網站</a:t>
            </a:r>
            <a:r>
              <a:rPr lang="en-US" altLang="zh-TW" dirty="0">
                <a:solidFill>
                  <a:srgbClr val="0000FF"/>
                </a:solidFill>
                <a:latin typeface="+mn-ea"/>
                <a:ea typeface="+mn-ea"/>
              </a:rPr>
              <a:t>(http://data.gov.tw/)</a:t>
            </a:r>
            <a:r>
              <a:rPr lang="zh-TW" altLang="en-US" dirty="0">
                <a:solidFill>
                  <a:schemeClr val="tx2"/>
                </a:solidFill>
                <a:latin typeface="+mn-ea"/>
                <a:ea typeface="+mn-ea"/>
              </a:rPr>
              <a:t>」每月更新上傳轄管主要淨水場水質項目資訊。</a:t>
            </a:r>
          </a:p>
          <a:p>
            <a:pPr algn="just"/>
            <a:endParaRPr lang="en-US" altLang="zh-TW" dirty="0" smtClean="0">
              <a:solidFill>
                <a:schemeClr val="tx2"/>
              </a:solidFill>
              <a:latin typeface="+mn-ea"/>
              <a:ea typeface="+mn-ea"/>
            </a:endParaRPr>
          </a:p>
        </p:txBody>
      </p:sp>
      <p:sp>
        <p:nvSpPr>
          <p:cNvPr id="7"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4</a:t>
            </a:r>
          </a:p>
        </p:txBody>
      </p:sp>
    </p:spTree>
    <p:extLst>
      <p:ext uri="{BB962C8B-B14F-4D97-AF65-F5344CB8AC3E}">
        <p14:creationId xmlns:p14="http://schemas.microsoft.com/office/powerpoint/2010/main" val="1083232952"/>
      </p:ext>
    </p:extLst>
  </p:cSld>
  <p:clrMapOvr>
    <a:masterClrMapping/>
  </p:clrMapOvr>
  <p:transition spd="med">
    <p:split orient="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t>精進水質資料更新頻率之困難</a:t>
            </a:r>
            <a:r>
              <a:rPr lang="zh-TW" altLang="en-US" dirty="0" smtClean="0"/>
              <a:t>性</a:t>
            </a:r>
            <a:r>
              <a:rPr lang="en-US" altLang="zh-TW" dirty="0" smtClean="0"/>
              <a:t>(1)</a:t>
            </a:r>
            <a:endParaRPr lang="zh-TW" altLang="en-US" dirty="0"/>
          </a:p>
        </p:txBody>
      </p:sp>
      <p:sp>
        <p:nvSpPr>
          <p:cNvPr id="5" name="直排文字版面配置區 4"/>
          <p:cNvSpPr>
            <a:spLocks noGrp="1"/>
          </p:cNvSpPr>
          <p:nvPr>
            <p:ph type="body" orient="vert" idx="1"/>
          </p:nvPr>
        </p:nvSpPr>
        <p:spPr>
          <a:xfrm>
            <a:off x="607087" y="1124744"/>
            <a:ext cx="8229600" cy="5026025"/>
          </a:xfrm>
        </p:spPr>
        <p:txBody>
          <a:bodyPr vert="horz"/>
          <a:lstStyle/>
          <a:p>
            <a:pPr algn="just"/>
            <a:r>
              <a:rPr lang="zh-TW" altLang="en-US" dirty="0">
                <a:solidFill>
                  <a:srgbClr val="0000FF"/>
                </a:solidFill>
                <a:latin typeface="+mn-ea"/>
                <a:ea typeface="+mn-ea"/>
              </a:rPr>
              <a:t>法規面要求</a:t>
            </a:r>
            <a:r>
              <a:rPr lang="zh-TW" altLang="en-US" dirty="0" smtClean="0">
                <a:solidFill>
                  <a:srgbClr val="0000FF"/>
                </a:solidFill>
                <a:latin typeface="+mn-ea"/>
                <a:ea typeface="+mn-ea"/>
              </a:rPr>
              <a:t>：</a:t>
            </a:r>
            <a:endParaRPr lang="en-US" altLang="zh-TW" dirty="0" smtClean="0">
              <a:solidFill>
                <a:srgbClr val="0000FF"/>
              </a:solidFill>
              <a:latin typeface="+mn-ea"/>
              <a:ea typeface="+mn-ea"/>
            </a:endParaRPr>
          </a:p>
          <a:p>
            <a:pPr marL="0" indent="0" algn="just">
              <a:buNone/>
            </a:pPr>
            <a:r>
              <a:rPr lang="zh-TW" altLang="en-US" dirty="0">
                <a:solidFill>
                  <a:schemeClr val="tx2"/>
                </a:solidFill>
                <a:latin typeface="+mn-ea"/>
                <a:ea typeface="+mn-ea"/>
              </a:rPr>
              <a:t>台水公司所屬實驗室執行水質檢驗分析工作必須符合環保署所訂</a:t>
            </a:r>
            <a:r>
              <a:rPr lang="zh-TW" altLang="en-US" dirty="0">
                <a:solidFill>
                  <a:srgbClr val="0000FF"/>
                </a:solidFill>
                <a:latin typeface="+mn-ea"/>
                <a:ea typeface="+mn-ea"/>
              </a:rPr>
              <a:t>環保署環境檢測</a:t>
            </a:r>
            <a:r>
              <a:rPr lang="en-US" altLang="zh-TW" dirty="0">
                <a:solidFill>
                  <a:srgbClr val="0000FF"/>
                </a:solidFill>
                <a:latin typeface="+mn-ea"/>
                <a:ea typeface="+mn-ea"/>
              </a:rPr>
              <a:t>(</a:t>
            </a:r>
            <a:r>
              <a:rPr lang="zh-TW" altLang="en-US" dirty="0">
                <a:solidFill>
                  <a:srgbClr val="0000FF"/>
                </a:solidFill>
                <a:latin typeface="+mn-ea"/>
                <a:ea typeface="+mn-ea"/>
              </a:rPr>
              <a:t>驗</a:t>
            </a:r>
            <a:r>
              <a:rPr lang="en-US" altLang="zh-TW" dirty="0">
                <a:solidFill>
                  <a:srgbClr val="0000FF"/>
                </a:solidFill>
                <a:latin typeface="+mn-ea"/>
                <a:ea typeface="+mn-ea"/>
              </a:rPr>
              <a:t>)</a:t>
            </a:r>
            <a:r>
              <a:rPr lang="zh-TW" altLang="en-US" dirty="0">
                <a:solidFill>
                  <a:srgbClr val="0000FF"/>
                </a:solidFill>
                <a:latin typeface="+mn-ea"/>
                <a:ea typeface="+mn-ea"/>
              </a:rPr>
              <a:t>機構許可管理檢驗室品質系統基本規範、補充</a:t>
            </a:r>
            <a:r>
              <a:rPr lang="zh-TW" altLang="en-US" dirty="0" smtClean="0">
                <a:solidFill>
                  <a:srgbClr val="0000FF"/>
                </a:solidFill>
                <a:latin typeface="+mn-ea"/>
                <a:ea typeface="+mn-ea"/>
              </a:rPr>
              <a:t>說明及</a:t>
            </a:r>
            <a:r>
              <a:rPr lang="zh-TW" altLang="en-US" dirty="0">
                <a:solidFill>
                  <a:srgbClr val="0000FF"/>
                </a:solidFill>
                <a:latin typeface="+mn-ea"/>
                <a:ea typeface="+mn-ea"/>
              </a:rPr>
              <a:t>相關品質管制</a:t>
            </a:r>
            <a:r>
              <a:rPr lang="zh-TW" altLang="en-US" dirty="0" smtClean="0">
                <a:solidFill>
                  <a:srgbClr val="0000FF"/>
                </a:solidFill>
                <a:latin typeface="+mn-ea"/>
                <a:ea typeface="+mn-ea"/>
              </a:rPr>
              <a:t>指引</a:t>
            </a:r>
            <a:r>
              <a:rPr lang="en-US" altLang="zh-TW" dirty="0">
                <a:solidFill>
                  <a:srgbClr val="0000FF"/>
                </a:solidFill>
                <a:latin typeface="+mn-ea"/>
              </a:rPr>
              <a:t>(</a:t>
            </a:r>
            <a:r>
              <a:rPr lang="en-US" altLang="zh-TW" dirty="0" smtClean="0">
                <a:solidFill>
                  <a:srgbClr val="0000FF"/>
                </a:solidFill>
                <a:latin typeface="+mn-ea"/>
              </a:rPr>
              <a:t>NIEA-PA101~PA108)</a:t>
            </a:r>
            <a:endParaRPr lang="en-US" altLang="zh-TW" dirty="0">
              <a:solidFill>
                <a:srgbClr val="0000FF"/>
              </a:solidFill>
              <a:latin typeface="+mn-ea"/>
            </a:endParaRPr>
          </a:p>
          <a:p>
            <a:pPr marL="0" indent="0" algn="just">
              <a:buNone/>
            </a:pPr>
            <a:r>
              <a:rPr lang="zh-TW" altLang="en-US" dirty="0" smtClean="0">
                <a:solidFill>
                  <a:srgbClr val="0000FF"/>
                </a:solidFill>
                <a:latin typeface="+mn-ea"/>
                <a:ea typeface="+mn-ea"/>
              </a:rPr>
              <a:t>、</a:t>
            </a:r>
            <a:r>
              <a:rPr lang="zh-TW" altLang="en-US" dirty="0">
                <a:solidFill>
                  <a:srgbClr val="0000FF"/>
                </a:solidFill>
                <a:latin typeface="+mn-ea"/>
                <a:ea typeface="+mn-ea"/>
              </a:rPr>
              <a:t>環境檢測方法</a:t>
            </a:r>
            <a:r>
              <a:rPr lang="zh-TW" altLang="en-US" dirty="0" smtClean="0">
                <a:solidFill>
                  <a:schemeClr val="tx2"/>
                </a:solidFill>
                <a:latin typeface="+mn-ea"/>
                <a:ea typeface="+mn-ea"/>
              </a:rPr>
              <a:t>，</a:t>
            </a:r>
            <a:r>
              <a:rPr lang="zh-TW" altLang="en-US" dirty="0">
                <a:solidFill>
                  <a:schemeClr val="tx2"/>
                </a:solidFill>
                <a:latin typeface="+mn-ea"/>
                <a:ea typeface="+mn-ea"/>
              </a:rPr>
              <a:t>以維持檢測作業之正確性。</a:t>
            </a:r>
          </a:p>
          <a:p>
            <a:pPr algn="just"/>
            <a:endParaRPr lang="en-US" altLang="zh-TW" dirty="0" smtClean="0">
              <a:solidFill>
                <a:schemeClr val="tx2"/>
              </a:solidFill>
              <a:latin typeface="+mn-ea"/>
              <a:ea typeface="+mn-ea"/>
            </a:endParaRP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5</a:t>
            </a:r>
          </a:p>
        </p:txBody>
      </p:sp>
    </p:spTree>
    <p:extLst>
      <p:ext uri="{BB962C8B-B14F-4D97-AF65-F5344CB8AC3E}">
        <p14:creationId xmlns:p14="http://schemas.microsoft.com/office/powerpoint/2010/main" val="951533491"/>
      </p:ext>
    </p:extLst>
  </p:cSld>
  <p:clrMapOvr>
    <a:masterClrMapping/>
  </p:clrMapOvr>
  <p:transition spd="med">
    <p:split orient="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t>精進水質資料更新頻率之困難性</a:t>
            </a:r>
            <a:r>
              <a:rPr lang="en-US" altLang="zh-TW" dirty="0" smtClean="0"/>
              <a:t>(2)</a:t>
            </a:r>
            <a:endParaRPr lang="zh-TW" altLang="en-US" dirty="0"/>
          </a:p>
        </p:txBody>
      </p:sp>
      <p:sp>
        <p:nvSpPr>
          <p:cNvPr id="5" name="直排文字版面配置區 4"/>
          <p:cNvSpPr>
            <a:spLocks noGrp="1"/>
          </p:cNvSpPr>
          <p:nvPr>
            <p:ph type="body" orient="vert" idx="1"/>
          </p:nvPr>
        </p:nvSpPr>
        <p:spPr/>
        <p:txBody>
          <a:bodyPr vert="horz"/>
          <a:lstStyle/>
          <a:p>
            <a:r>
              <a:rPr lang="zh-TW" altLang="en-US" dirty="0">
                <a:solidFill>
                  <a:schemeClr val="tx2"/>
                </a:solidFill>
                <a:latin typeface="+mn-ea"/>
                <a:ea typeface="+mn-ea"/>
              </a:rPr>
              <a:t>環境檢驗室品質管制指引</a:t>
            </a:r>
            <a:r>
              <a:rPr lang="zh-TW" altLang="en-US" dirty="0" smtClean="0">
                <a:solidFill>
                  <a:schemeClr val="tx2"/>
                </a:solidFill>
                <a:latin typeface="+mn-ea"/>
                <a:ea typeface="+mn-ea"/>
              </a:rPr>
              <a:t>通則</a:t>
            </a:r>
            <a:endParaRPr lang="en-US" altLang="zh-TW" dirty="0" smtClean="0">
              <a:solidFill>
                <a:schemeClr val="tx2"/>
              </a:solidFill>
              <a:latin typeface="+mn-ea"/>
              <a:ea typeface="+mn-ea"/>
            </a:endParaRPr>
          </a:p>
          <a:p>
            <a:pPr marL="0" indent="0">
              <a:buNone/>
            </a:pPr>
            <a:r>
              <a:rPr lang="en-US" altLang="zh-TW" dirty="0">
                <a:solidFill>
                  <a:schemeClr val="tx2"/>
                </a:solidFill>
                <a:latin typeface="+mn-ea"/>
                <a:ea typeface="+mn-ea"/>
              </a:rPr>
              <a:t> </a:t>
            </a:r>
            <a:r>
              <a:rPr lang="en-US" altLang="zh-TW" dirty="0" smtClean="0">
                <a:solidFill>
                  <a:schemeClr val="tx2"/>
                </a:solidFill>
                <a:latin typeface="+mn-ea"/>
                <a:ea typeface="+mn-ea"/>
              </a:rPr>
              <a:t> (</a:t>
            </a:r>
            <a:r>
              <a:rPr lang="en-US" altLang="zh-TW" dirty="0">
                <a:solidFill>
                  <a:schemeClr val="tx2"/>
                </a:solidFill>
                <a:latin typeface="+mn-ea"/>
                <a:ea typeface="+mn-ea"/>
              </a:rPr>
              <a:t>NIEA-PA101</a:t>
            </a:r>
            <a:r>
              <a:rPr lang="en-US" altLang="zh-TW" dirty="0" smtClean="0">
                <a:solidFill>
                  <a:schemeClr val="tx2"/>
                </a:solidFill>
                <a:latin typeface="+mn-ea"/>
                <a:ea typeface="+mn-ea"/>
              </a:rPr>
              <a:t>)</a:t>
            </a:r>
          </a:p>
          <a:p>
            <a:r>
              <a:rPr lang="zh-TW" altLang="en-US" dirty="0" smtClean="0">
                <a:solidFill>
                  <a:schemeClr val="tx2"/>
                </a:solidFill>
                <a:latin typeface="+mn-ea"/>
                <a:ea typeface="+mn-ea"/>
              </a:rPr>
              <a:t>環境</a:t>
            </a:r>
            <a:r>
              <a:rPr lang="zh-TW" altLang="en-US" dirty="0">
                <a:solidFill>
                  <a:schemeClr val="tx2"/>
                </a:solidFill>
                <a:latin typeface="+mn-ea"/>
                <a:ea typeface="+mn-ea"/>
              </a:rPr>
              <a:t>樣品採集及保存作業</a:t>
            </a:r>
            <a:r>
              <a:rPr lang="zh-TW" altLang="en-US" dirty="0" smtClean="0">
                <a:solidFill>
                  <a:schemeClr val="tx2"/>
                </a:solidFill>
                <a:latin typeface="+mn-ea"/>
                <a:ea typeface="+mn-ea"/>
              </a:rPr>
              <a:t>指引</a:t>
            </a:r>
            <a:endParaRPr lang="en-US" altLang="zh-TW" dirty="0" smtClean="0">
              <a:solidFill>
                <a:schemeClr val="tx2"/>
              </a:solidFill>
              <a:latin typeface="+mn-ea"/>
              <a:ea typeface="+mn-ea"/>
            </a:endParaRPr>
          </a:p>
          <a:p>
            <a:pPr marL="0" indent="0">
              <a:buNone/>
            </a:pPr>
            <a:r>
              <a:rPr lang="en-US" altLang="zh-TW" dirty="0">
                <a:solidFill>
                  <a:schemeClr val="tx2"/>
                </a:solidFill>
                <a:latin typeface="+mn-ea"/>
                <a:ea typeface="+mn-ea"/>
              </a:rPr>
              <a:t> </a:t>
            </a:r>
            <a:r>
              <a:rPr lang="en-US" altLang="zh-TW" dirty="0" smtClean="0">
                <a:solidFill>
                  <a:schemeClr val="tx2"/>
                </a:solidFill>
                <a:latin typeface="+mn-ea"/>
                <a:ea typeface="+mn-ea"/>
              </a:rPr>
              <a:t> (</a:t>
            </a:r>
            <a:r>
              <a:rPr lang="en-US" altLang="zh-TW" dirty="0">
                <a:solidFill>
                  <a:schemeClr val="tx2"/>
                </a:solidFill>
                <a:latin typeface="+mn-ea"/>
                <a:ea typeface="+mn-ea"/>
              </a:rPr>
              <a:t>NIEA-PA102) </a:t>
            </a:r>
            <a:endParaRPr lang="en-US" altLang="zh-TW" dirty="0" smtClean="0">
              <a:solidFill>
                <a:schemeClr val="tx2"/>
              </a:solidFill>
              <a:latin typeface="+mn-ea"/>
              <a:ea typeface="+mn-ea"/>
            </a:endParaRPr>
          </a:p>
          <a:p>
            <a:r>
              <a:rPr lang="zh-TW" altLang="en-US" dirty="0">
                <a:solidFill>
                  <a:schemeClr val="tx2"/>
                </a:solidFill>
                <a:latin typeface="+mn-ea"/>
                <a:ea typeface="+mn-ea"/>
              </a:rPr>
              <a:t>環境檢驗檢量線製備及查核</a:t>
            </a:r>
            <a:r>
              <a:rPr lang="zh-TW" altLang="en-US" dirty="0" smtClean="0">
                <a:solidFill>
                  <a:schemeClr val="tx2"/>
                </a:solidFill>
                <a:latin typeface="+mn-ea"/>
                <a:ea typeface="+mn-ea"/>
              </a:rPr>
              <a:t>指引</a:t>
            </a:r>
            <a:endParaRPr lang="en-US" altLang="zh-TW" dirty="0" smtClean="0">
              <a:solidFill>
                <a:schemeClr val="tx2"/>
              </a:solidFill>
              <a:latin typeface="+mn-ea"/>
              <a:ea typeface="+mn-ea"/>
            </a:endParaRPr>
          </a:p>
          <a:p>
            <a:pPr marL="0" indent="0">
              <a:buNone/>
            </a:pPr>
            <a:r>
              <a:rPr lang="en-US" altLang="zh-TW" dirty="0">
                <a:solidFill>
                  <a:schemeClr val="tx2"/>
                </a:solidFill>
                <a:latin typeface="+mn-ea"/>
                <a:ea typeface="+mn-ea"/>
              </a:rPr>
              <a:t> </a:t>
            </a:r>
            <a:r>
              <a:rPr lang="en-US" altLang="zh-TW" dirty="0" smtClean="0">
                <a:solidFill>
                  <a:schemeClr val="tx2"/>
                </a:solidFill>
                <a:latin typeface="+mn-ea"/>
                <a:ea typeface="+mn-ea"/>
              </a:rPr>
              <a:t> (</a:t>
            </a:r>
            <a:r>
              <a:rPr lang="en-US" altLang="zh-TW" dirty="0">
                <a:solidFill>
                  <a:schemeClr val="tx2"/>
                </a:solidFill>
                <a:latin typeface="+mn-ea"/>
                <a:ea typeface="+mn-ea"/>
              </a:rPr>
              <a:t>NIEA-PA103) </a:t>
            </a:r>
            <a:endParaRPr lang="en-US" altLang="zh-TW" dirty="0" smtClean="0">
              <a:solidFill>
                <a:schemeClr val="tx2"/>
              </a:solidFill>
              <a:latin typeface="+mn-ea"/>
              <a:ea typeface="+mn-ea"/>
            </a:endParaRPr>
          </a:p>
          <a:p>
            <a:r>
              <a:rPr lang="zh-TW" altLang="en-US" dirty="0">
                <a:solidFill>
                  <a:schemeClr val="tx2"/>
                </a:solidFill>
                <a:latin typeface="+mn-ea"/>
                <a:ea typeface="+mn-ea"/>
              </a:rPr>
              <a:t>環境檢驗品管分析執行</a:t>
            </a:r>
            <a:r>
              <a:rPr lang="zh-TW" altLang="en-US" dirty="0" smtClean="0">
                <a:solidFill>
                  <a:schemeClr val="tx2"/>
                </a:solidFill>
                <a:latin typeface="+mn-ea"/>
                <a:ea typeface="+mn-ea"/>
              </a:rPr>
              <a:t>指引</a:t>
            </a:r>
            <a:endParaRPr lang="en-US" altLang="zh-TW" dirty="0" smtClean="0">
              <a:solidFill>
                <a:schemeClr val="tx2"/>
              </a:solidFill>
              <a:latin typeface="+mn-ea"/>
              <a:ea typeface="+mn-ea"/>
            </a:endParaRPr>
          </a:p>
          <a:p>
            <a:pPr marL="0" indent="0">
              <a:buNone/>
            </a:pPr>
            <a:r>
              <a:rPr lang="en-US" altLang="zh-TW" dirty="0">
                <a:solidFill>
                  <a:schemeClr val="tx2"/>
                </a:solidFill>
                <a:latin typeface="+mn-ea"/>
                <a:ea typeface="+mn-ea"/>
              </a:rPr>
              <a:t> </a:t>
            </a:r>
            <a:r>
              <a:rPr lang="en-US" altLang="zh-TW" dirty="0" smtClean="0">
                <a:solidFill>
                  <a:schemeClr val="tx2"/>
                </a:solidFill>
                <a:latin typeface="+mn-ea"/>
                <a:ea typeface="+mn-ea"/>
              </a:rPr>
              <a:t> (</a:t>
            </a:r>
            <a:r>
              <a:rPr lang="en-US" altLang="zh-TW" dirty="0">
                <a:solidFill>
                  <a:schemeClr val="tx2"/>
                </a:solidFill>
                <a:latin typeface="+mn-ea"/>
                <a:ea typeface="+mn-ea"/>
              </a:rPr>
              <a:t>NIEA-PA104) </a:t>
            </a:r>
            <a:endParaRPr lang="en-US" altLang="zh-TW" dirty="0" smtClean="0">
              <a:solidFill>
                <a:schemeClr val="tx2"/>
              </a:solidFill>
              <a:latin typeface="+mn-ea"/>
              <a:ea typeface="+mn-ea"/>
            </a:endParaRP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6</a:t>
            </a:r>
          </a:p>
        </p:txBody>
      </p:sp>
    </p:spTree>
    <p:extLst>
      <p:ext uri="{BB962C8B-B14F-4D97-AF65-F5344CB8AC3E}">
        <p14:creationId xmlns:p14="http://schemas.microsoft.com/office/powerpoint/2010/main" val="2694014289"/>
      </p:ext>
    </p:extLst>
  </p:cSld>
  <p:clrMapOvr>
    <a:masterClrMapping/>
  </p:clrMapOvr>
  <p:transition spd="med">
    <p:split orient="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t>精進水質資料更新頻率之困難性</a:t>
            </a:r>
            <a:r>
              <a:rPr lang="en-US" altLang="zh-TW" dirty="0" smtClean="0"/>
              <a:t>(3)</a:t>
            </a:r>
            <a:endParaRPr lang="zh-TW" altLang="en-US" dirty="0"/>
          </a:p>
        </p:txBody>
      </p:sp>
      <p:sp>
        <p:nvSpPr>
          <p:cNvPr id="5" name="直排文字版面配置區 4"/>
          <p:cNvSpPr>
            <a:spLocks noGrp="1"/>
          </p:cNvSpPr>
          <p:nvPr>
            <p:ph type="body" orient="vert" idx="1"/>
          </p:nvPr>
        </p:nvSpPr>
        <p:spPr/>
        <p:txBody>
          <a:bodyPr vert="horz"/>
          <a:lstStyle/>
          <a:p>
            <a:pPr algn="just"/>
            <a:r>
              <a:rPr lang="zh-TW" altLang="en-US" dirty="0">
                <a:solidFill>
                  <a:schemeClr val="tx2"/>
                </a:solidFill>
                <a:latin typeface="+mn-ea"/>
                <a:ea typeface="+mn-ea"/>
              </a:rPr>
              <a:t>環境檢驗品質管制圖建立</a:t>
            </a:r>
            <a:r>
              <a:rPr lang="zh-TW" altLang="en-US" dirty="0" smtClean="0">
                <a:solidFill>
                  <a:schemeClr val="tx2"/>
                </a:solidFill>
                <a:latin typeface="+mn-ea"/>
                <a:ea typeface="+mn-ea"/>
              </a:rPr>
              <a:t>指引</a:t>
            </a:r>
            <a:endParaRPr lang="en-US" altLang="zh-TW" dirty="0" smtClean="0">
              <a:solidFill>
                <a:schemeClr val="tx2"/>
              </a:solidFill>
              <a:latin typeface="+mn-ea"/>
              <a:ea typeface="+mn-ea"/>
            </a:endParaRPr>
          </a:p>
          <a:p>
            <a:pPr marL="0" indent="0" algn="just">
              <a:buNone/>
            </a:pPr>
            <a:r>
              <a:rPr lang="en-US" altLang="zh-TW" dirty="0" smtClean="0">
                <a:solidFill>
                  <a:schemeClr val="tx2"/>
                </a:solidFill>
                <a:latin typeface="+mn-ea"/>
                <a:ea typeface="+mn-ea"/>
              </a:rPr>
              <a:t>  (</a:t>
            </a:r>
            <a:r>
              <a:rPr lang="en-US" altLang="zh-TW" dirty="0">
                <a:solidFill>
                  <a:schemeClr val="tx2"/>
                </a:solidFill>
                <a:latin typeface="+mn-ea"/>
                <a:ea typeface="+mn-ea"/>
              </a:rPr>
              <a:t>NIEA-PA105) </a:t>
            </a:r>
            <a:endParaRPr lang="en-US" altLang="zh-TW" dirty="0" smtClean="0">
              <a:solidFill>
                <a:schemeClr val="tx2"/>
              </a:solidFill>
              <a:latin typeface="+mn-ea"/>
              <a:ea typeface="+mn-ea"/>
            </a:endParaRPr>
          </a:p>
          <a:p>
            <a:pPr algn="just"/>
            <a:r>
              <a:rPr lang="zh-TW" altLang="en-US" dirty="0">
                <a:solidFill>
                  <a:schemeClr val="tx2"/>
                </a:solidFill>
                <a:latin typeface="+mn-ea"/>
                <a:ea typeface="+mn-ea"/>
              </a:rPr>
              <a:t>環境檢驗器皿清洗及校正</a:t>
            </a:r>
            <a:r>
              <a:rPr lang="zh-TW" altLang="en-US" dirty="0" smtClean="0">
                <a:solidFill>
                  <a:schemeClr val="tx2"/>
                </a:solidFill>
                <a:latin typeface="+mn-ea"/>
                <a:ea typeface="+mn-ea"/>
              </a:rPr>
              <a:t>指引</a:t>
            </a:r>
            <a:endParaRPr lang="en-US" altLang="zh-TW" dirty="0" smtClean="0">
              <a:solidFill>
                <a:schemeClr val="tx2"/>
              </a:solidFill>
              <a:latin typeface="+mn-ea"/>
              <a:ea typeface="+mn-ea"/>
            </a:endParaRPr>
          </a:p>
          <a:p>
            <a:pPr marL="0" indent="0" algn="just">
              <a:buNone/>
            </a:pPr>
            <a:r>
              <a:rPr lang="en-US" altLang="zh-TW" dirty="0">
                <a:solidFill>
                  <a:schemeClr val="tx2"/>
                </a:solidFill>
                <a:latin typeface="+mn-ea"/>
                <a:ea typeface="+mn-ea"/>
              </a:rPr>
              <a:t> </a:t>
            </a:r>
            <a:r>
              <a:rPr lang="en-US" altLang="zh-TW" dirty="0" smtClean="0">
                <a:solidFill>
                  <a:schemeClr val="tx2"/>
                </a:solidFill>
                <a:latin typeface="+mn-ea"/>
                <a:ea typeface="+mn-ea"/>
              </a:rPr>
              <a:t> (</a:t>
            </a:r>
            <a:r>
              <a:rPr lang="en-US" altLang="zh-TW" dirty="0">
                <a:solidFill>
                  <a:schemeClr val="tx2"/>
                </a:solidFill>
                <a:latin typeface="+mn-ea"/>
                <a:ea typeface="+mn-ea"/>
              </a:rPr>
              <a:t>NIEA-PA106</a:t>
            </a:r>
            <a:r>
              <a:rPr lang="en-US" altLang="zh-TW" dirty="0" smtClean="0">
                <a:solidFill>
                  <a:schemeClr val="tx2"/>
                </a:solidFill>
                <a:latin typeface="+mn-ea"/>
                <a:ea typeface="+mn-ea"/>
              </a:rPr>
              <a:t>)</a:t>
            </a:r>
          </a:p>
          <a:p>
            <a:pPr algn="just"/>
            <a:r>
              <a:rPr lang="zh-TW" altLang="en-US" dirty="0">
                <a:solidFill>
                  <a:schemeClr val="tx2"/>
                </a:solidFill>
                <a:latin typeface="+mn-ea"/>
                <a:ea typeface="+mn-ea"/>
              </a:rPr>
              <a:t>環境檢驗方法偵測極限測定</a:t>
            </a:r>
            <a:r>
              <a:rPr lang="zh-TW" altLang="en-US" dirty="0" smtClean="0">
                <a:solidFill>
                  <a:schemeClr val="tx2"/>
                </a:solidFill>
                <a:latin typeface="+mn-ea"/>
                <a:ea typeface="+mn-ea"/>
              </a:rPr>
              <a:t>指引</a:t>
            </a:r>
            <a:endParaRPr lang="en-US" altLang="zh-TW" dirty="0" smtClean="0">
              <a:solidFill>
                <a:schemeClr val="tx2"/>
              </a:solidFill>
              <a:latin typeface="+mn-ea"/>
              <a:ea typeface="+mn-ea"/>
            </a:endParaRPr>
          </a:p>
          <a:p>
            <a:pPr marL="0" indent="0" algn="just">
              <a:buNone/>
            </a:pPr>
            <a:r>
              <a:rPr lang="en-US" altLang="zh-TW" dirty="0">
                <a:solidFill>
                  <a:schemeClr val="tx2"/>
                </a:solidFill>
                <a:latin typeface="+mn-ea"/>
                <a:ea typeface="+mn-ea"/>
              </a:rPr>
              <a:t> </a:t>
            </a:r>
            <a:r>
              <a:rPr lang="en-US" altLang="zh-TW" dirty="0" smtClean="0">
                <a:solidFill>
                  <a:schemeClr val="tx2"/>
                </a:solidFill>
                <a:latin typeface="+mn-ea"/>
                <a:ea typeface="+mn-ea"/>
              </a:rPr>
              <a:t> (NIEA-PA107)</a:t>
            </a:r>
          </a:p>
          <a:p>
            <a:pPr algn="just"/>
            <a:r>
              <a:rPr lang="zh-TW" altLang="en-US" dirty="0">
                <a:solidFill>
                  <a:schemeClr val="tx2"/>
                </a:solidFill>
                <a:latin typeface="+mn-ea"/>
                <a:ea typeface="+mn-ea"/>
              </a:rPr>
              <a:t>環境檢驗儀器設備校正及維護</a:t>
            </a:r>
            <a:r>
              <a:rPr lang="zh-TW" altLang="en-US" dirty="0" smtClean="0">
                <a:solidFill>
                  <a:schemeClr val="tx2"/>
                </a:solidFill>
                <a:latin typeface="+mn-ea"/>
                <a:ea typeface="+mn-ea"/>
              </a:rPr>
              <a:t>指引</a:t>
            </a:r>
            <a:endParaRPr lang="en-US" altLang="zh-TW" dirty="0" smtClean="0">
              <a:solidFill>
                <a:schemeClr val="tx2"/>
              </a:solidFill>
              <a:latin typeface="+mn-ea"/>
              <a:ea typeface="+mn-ea"/>
            </a:endParaRPr>
          </a:p>
          <a:p>
            <a:pPr marL="0" indent="0" algn="just">
              <a:buNone/>
            </a:pPr>
            <a:r>
              <a:rPr lang="en-US" altLang="zh-TW" dirty="0" smtClean="0">
                <a:solidFill>
                  <a:schemeClr val="tx2"/>
                </a:solidFill>
                <a:latin typeface="+mn-ea"/>
                <a:ea typeface="+mn-ea"/>
              </a:rPr>
              <a:t>  (</a:t>
            </a:r>
            <a:r>
              <a:rPr lang="en-US" altLang="zh-TW" dirty="0">
                <a:solidFill>
                  <a:schemeClr val="tx2"/>
                </a:solidFill>
                <a:latin typeface="+mn-ea"/>
                <a:ea typeface="+mn-ea"/>
              </a:rPr>
              <a:t>NIEA-PA108)</a:t>
            </a:r>
            <a:endParaRPr lang="en-US" altLang="zh-TW" dirty="0" smtClean="0">
              <a:solidFill>
                <a:schemeClr val="tx2"/>
              </a:solidFill>
              <a:latin typeface="+mn-ea"/>
              <a:ea typeface="+mn-ea"/>
            </a:endParaRP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7</a:t>
            </a:r>
          </a:p>
        </p:txBody>
      </p:sp>
    </p:spTree>
    <p:extLst>
      <p:ext uri="{BB962C8B-B14F-4D97-AF65-F5344CB8AC3E}">
        <p14:creationId xmlns:p14="http://schemas.microsoft.com/office/powerpoint/2010/main" val="288098052"/>
      </p:ext>
    </p:extLst>
  </p:cSld>
  <p:clrMapOvr>
    <a:masterClrMapping/>
  </p:clrMapOvr>
  <p:transition spd="med">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t>精進水質資料更新頻率之困難</a:t>
            </a:r>
            <a:r>
              <a:rPr lang="zh-TW" altLang="en-US" dirty="0" smtClean="0"/>
              <a:t>性</a:t>
            </a:r>
            <a:r>
              <a:rPr lang="en-US" altLang="zh-TW" dirty="0" smtClean="0"/>
              <a:t>(4)</a:t>
            </a:r>
            <a:endParaRPr lang="zh-TW" altLang="en-US" dirty="0"/>
          </a:p>
        </p:txBody>
      </p:sp>
      <p:sp>
        <p:nvSpPr>
          <p:cNvPr id="5" name="直排文字版面配置區 4"/>
          <p:cNvSpPr>
            <a:spLocks noGrp="1"/>
          </p:cNvSpPr>
          <p:nvPr>
            <p:ph type="body" orient="vert" idx="1"/>
          </p:nvPr>
        </p:nvSpPr>
        <p:spPr/>
        <p:txBody>
          <a:bodyPr vert="horz"/>
          <a:lstStyle/>
          <a:p>
            <a:r>
              <a:rPr lang="zh-TW" altLang="en-US" dirty="0">
                <a:solidFill>
                  <a:srgbClr val="0000FF"/>
                </a:solidFill>
                <a:latin typeface="+mn-ea"/>
                <a:ea typeface="+mn-ea"/>
              </a:rPr>
              <a:t>人力面限制：</a:t>
            </a:r>
            <a:endParaRPr lang="en-US" altLang="zh-TW" dirty="0" smtClean="0">
              <a:solidFill>
                <a:srgbClr val="0000FF"/>
              </a:solidFill>
              <a:latin typeface="+mn-ea"/>
              <a:ea typeface="+mn-ea"/>
            </a:endParaRPr>
          </a:p>
          <a:p>
            <a:pPr marL="0" indent="0" algn="just">
              <a:buNone/>
            </a:pPr>
            <a:r>
              <a:rPr lang="en-US" altLang="zh-TW" dirty="0" smtClean="0">
                <a:solidFill>
                  <a:schemeClr val="tx2"/>
                </a:solidFill>
                <a:latin typeface="+mn-ea"/>
                <a:ea typeface="+mn-ea"/>
              </a:rPr>
              <a:t>1.</a:t>
            </a:r>
            <a:r>
              <a:rPr lang="zh-TW" altLang="en-US" dirty="0" smtClean="0">
                <a:solidFill>
                  <a:schemeClr val="tx2"/>
                </a:solidFill>
                <a:latin typeface="+mn-ea"/>
                <a:ea typeface="+mn-ea"/>
              </a:rPr>
              <a:t>台</a:t>
            </a:r>
            <a:r>
              <a:rPr lang="zh-TW" altLang="en-US" dirty="0">
                <a:solidFill>
                  <a:schemeClr val="tx2"/>
                </a:solidFill>
                <a:latin typeface="+mn-ea"/>
                <a:ea typeface="+mn-ea"/>
              </a:rPr>
              <a:t>水公司轄管淨水場眾多</a:t>
            </a:r>
            <a:r>
              <a:rPr lang="en-US" altLang="zh-TW" dirty="0">
                <a:solidFill>
                  <a:schemeClr val="tx2"/>
                </a:solidFill>
                <a:latin typeface="+mn-ea"/>
                <a:ea typeface="+mn-ea"/>
              </a:rPr>
              <a:t>(</a:t>
            </a:r>
            <a:r>
              <a:rPr lang="zh-TW" altLang="en-US" dirty="0">
                <a:solidFill>
                  <a:schemeClr val="tx2"/>
                </a:solidFill>
                <a:latin typeface="+mn-ea"/>
                <a:ea typeface="+mn-ea"/>
              </a:rPr>
              <a:t>含臺灣本島及離島各地</a:t>
            </a:r>
            <a:r>
              <a:rPr lang="en-US" altLang="zh-TW" dirty="0">
                <a:solidFill>
                  <a:schemeClr val="tx2"/>
                </a:solidFill>
                <a:latin typeface="+mn-ea"/>
                <a:ea typeface="+mn-ea"/>
              </a:rPr>
              <a:t>)</a:t>
            </a:r>
            <a:r>
              <a:rPr lang="zh-TW" altLang="en-US" dirty="0">
                <a:solidFill>
                  <a:schemeClr val="tx2"/>
                </a:solidFill>
                <a:latin typeface="+mn-ea"/>
                <a:ea typeface="+mn-ea"/>
              </a:rPr>
              <a:t>，為確保各淨水場原水水質及供水水質能夠符合</a:t>
            </a:r>
            <a:r>
              <a:rPr lang="zh-TW" altLang="en-US" dirty="0">
                <a:solidFill>
                  <a:srgbClr val="0000FF"/>
                </a:solidFill>
                <a:latin typeface="+mn-ea"/>
                <a:ea typeface="+mn-ea"/>
              </a:rPr>
              <a:t>飲用水水源水質</a:t>
            </a:r>
            <a:r>
              <a:rPr lang="zh-TW" altLang="en-US" dirty="0" smtClean="0">
                <a:solidFill>
                  <a:srgbClr val="0000FF"/>
                </a:solidFill>
                <a:latin typeface="+mn-ea"/>
                <a:ea typeface="+mn-ea"/>
              </a:rPr>
              <a:t>標準</a:t>
            </a:r>
            <a:r>
              <a:rPr lang="en-US" altLang="zh-TW" dirty="0" smtClean="0">
                <a:solidFill>
                  <a:srgbClr val="0000FF"/>
                </a:solidFill>
                <a:latin typeface="+mn-ea"/>
                <a:ea typeface="+mn-ea"/>
              </a:rPr>
              <a:t>(10</a:t>
            </a:r>
            <a:r>
              <a:rPr lang="zh-TW" altLang="en-US" dirty="0" smtClean="0">
                <a:solidFill>
                  <a:srgbClr val="0000FF"/>
                </a:solidFill>
                <a:latin typeface="+mn-ea"/>
                <a:ea typeface="+mn-ea"/>
              </a:rPr>
              <a:t>項</a:t>
            </a:r>
            <a:r>
              <a:rPr lang="en-US" altLang="zh-TW" dirty="0" smtClean="0">
                <a:solidFill>
                  <a:srgbClr val="0000FF"/>
                </a:solidFill>
                <a:latin typeface="+mn-ea"/>
                <a:ea typeface="+mn-ea"/>
              </a:rPr>
              <a:t>)</a:t>
            </a:r>
            <a:r>
              <a:rPr lang="zh-TW" altLang="en-US" dirty="0">
                <a:solidFill>
                  <a:schemeClr val="tx2"/>
                </a:solidFill>
                <a:latin typeface="+mn-ea"/>
                <a:ea typeface="+mn-ea"/>
              </a:rPr>
              <a:t>及</a:t>
            </a:r>
            <a:r>
              <a:rPr lang="zh-TW" altLang="en-US" dirty="0">
                <a:solidFill>
                  <a:srgbClr val="0000FF"/>
                </a:solidFill>
                <a:latin typeface="+mn-ea"/>
                <a:ea typeface="+mn-ea"/>
              </a:rPr>
              <a:t>飲用水水質</a:t>
            </a:r>
            <a:r>
              <a:rPr lang="zh-TW" altLang="en-US" dirty="0" smtClean="0">
                <a:solidFill>
                  <a:srgbClr val="0000FF"/>
                </a:solidFill>
                <a:latin typeface="+mn-ea"/>
                <a:ea typeface="+mn-ea"/>
              </a:rPr>
              <a:t>標準</a:t>
            </a:r>
            <a:r>
              <a:rPr lang="en-US" altLang="zh-TW" dirty="0" smtClean="0">
                <a:solidFill>
                  <a:srgbClr val="0000FF"/>
                </a:solidFill>
                <a:latin typeface="+mn-ea"/>
                <a:ea typeface="+mn-ea"/>
              </a:rPr>
              <a:t>(68</a:t>
            </a:r>
            <a:r>
              <a:rPr lang="zh-TW" altLang="en-US" dirty="0" smtClean="0">
                <a:solidFill>
                  <a:srgbClr val="0000FF"/>
                </a:solidFill>
                <a:latin typeface="+mn-ea"/>
                <a:ea typeface="+mn-ea"/>
              </a:rPr>
              <a:t>項</a:t>
            </a:r>
            <a:r>
              <a:rPr lang="en-US" altLang="zh-TW" dirty="0" smtClean="0">
                <a:solidFill>
                  <a:srgbClr val="0000FF"/>
                </a:solidFill>
                <a:latin typeface="+mn-ea"/>
                <a:ea typeface="+mn-ea"/>
              </a:rPr>
              <a:t>)</a:t>
            </a:r>
            <a:r>
              <a:rPr lang="zh-TW" altLang="en-US" dirty="0" smtClean="0">
                <a:solidFill>
                  <a:schemeClr val="tx2"/>
                </a:solidFill>
                <a:latin typeface="+mn-ea"/>
                <a:ea typeface="+mn-ea"/>
              </a:rPr>
              <a:t>，</a:t>
            </a:r>
            <a:r>
              <a:rPr lang="zh-TW" altLang="en-US" dirty="0">
                <a:solidFill>
                  <a:schemeClr val="tx2"/>
                </a:solidFill>
                <a:latin typeface="+mn-ea"/>
                <a:ea typeface="+mn-ea"/>
              </a:rPr>
              <a:t>台水公司每年自行檢驗自來水水質</a:t>
            </a:r>
            <a:r>
              <a:rPr lang="zh-TW" altLang="en-US" dirty="0" smtClean="0">
                <a:solidFill>
                  <a:schemeClr val="tx2"/>
                </a:solidFill>
                <a:latin typeface="+mn-ea"/>
                <a:ea typeface="+mn-ea"/>
              </a:rPr>
              <a:t>達</a:t>
            </a:r>
            <a:r>
              <a:rPr lang="en-US" altLang="zh-TW" dirty="0" smtClean="0">
                <a:solidFill>
                  <a:srgbClr val="0000FF"/>
                </a:solidFill>
                <a:latin typeface="+mn-ea"/>
                <a:ea typeface="+mn-ea"/>
              </a:rPr>
              <a:t>21</a:t>
            </a:r>
            <a:r>
              <a:rPr lang="zh-TW" altLang="en-US" dirty="0" smtClean="0">
                <a:solidFill>
                  <a:srgbClr val="0000FF"/>
                </a:solidFill>
                <a:latin typeface="+mn-ea"/>
                <a:ea typeface="+mn-ea"/>
              </a:rPr>
              <a:t>萬</a:t>
            </a:r>
            <a:r>
              <a:rPr lang="en-US" altLang="zh-TW" dirty="0" smtClean="0">
                <a:solidFill>
                  <a:srgbClr val="0000FF"/>
                </a:solidFill>
                <a:latin typeface="+mn-ea"/>
                <a:ea typeface="+mn-ea"/>
              </a:rPr>
              <a:t>5000</a:t>
            </a:r>
            <a:r>
              <a:rPr lang="zh-TW" altLang="en-US" dirty="0">
                <a:solidFill>
                  <a:srgbClr val="0000FF"/>
                </a:solidFill>
                <a:latin typeface="+mn-ea"/>
                <a:ea typeface="+mn-ea"/>
              </a:rPr>
              <a:t>項次以上</a:t>
            </a:r>
            <a:r>
              <a:rPr lang="zh-TW" altLang="en-US" dirty="0">
                <a:solidFill>
                  <a:schemeClr val="tx2"/>
                </a:solidFill>
                <a:latin typeface="+mn-ea"/>
                <a:ea typeface="+mn-ea"/>
              </a:rPr>
              <a:t>，以致</a:t>
            </a:r>
            <a:r>
              <a:rPr lang="zh-TW" altLang="en-US" dirty="0" smtClean="0">
                <a:solidFill>
                  <a:schemeClr val="tx2"/>
                </a:solidFill>
                <a:latin typeface="+mn-ea"/>
                <a:ea typeface="+mn-ea"/>
              </a:rPr>
              <a:t>檢驗</a:t>
            </a:r>
            <a:r>
              <a:rPr lang="zh-TW" altLang="en-US" dirty="0">
                <a:solidFill>
                  <a:schemeClr val="tx2"/>
                </a:solidFill>
                <a:latin typeface="+mn-ea"/>
                <a:ea typeface="+mn-ea"/>
              </a:rPr>
              <a:t>工作負荷量龐大。</a:t>
            </a:r>
            <a:endParaRPr lang="en-US" altLang="zh-TW" dirty="0" smtClean="0">
              <a:solidFill>
                <a:schemeClr val="tx2"/>
              </a:solidFill>
              <a:latin typeface="+mn-ea"/>
              <a:ea typeface="+mn-ea"/>
            </a:endParaRPr>
          </a:p>
        </p:txBody>
      </p:sp>
      <p:sp>
        <p:nvSpPr>
          <p:cNvPr id="6"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8</a:t>
            </a:r>
          </a:p>
        </p:txBody>
      </p:sp>
    </p:spTree>
    <p:extLst>
      <p:ext uri="{BB962C8B-B14F-4D97-AF65-F5344CB8AC3E}">
        <p14:creationId xmlns:p14="http://schemas.microsoft.com/office/powerpoint/2010/main" val="2559121781"/>
      </p:ext>
    </p:extLst>
  </p:cSld>
  <p:clrMapOvr>
    <a:masterClrMapping/>
  </p:clrMapOvr>
  <p:transition spd="med">
    <p:split orient="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zh-TW" altLang="en-US" dirty="0"/>
              <a:t>精進水質資料更新頻率之困難</a:t>
            </a:r>
            <a:r>
              <a:rPr lang="zh-TW" altLang="en-US" dirty="0" smtClean="0"/>
              <a:t>性</a:t>
            </a:r>
            <a:r>
              <a:rPr lang="en-US" altLang="zh-TW" dirty="0" smtClean="0"/>
              <a:t>(5)</a:t>
            </a:r>
            <a:endParaRPr lang="zh-TW" altLang="en-US" dirty="0"/>
          </a:p>
        </p:txBody>
      </p:sp>
      <p:sp>
        <p:nvSpPr>
          <p:cNvPr id="5" name="直排文字版面配置區 4"/>
          <p:cNvSpPr>
            <a:spLocks noGrp="1"/>
          </p:cNvSpPr>
          <p:nvPr>
            <p:ph type="body" orient="vert" idx="1"/>
          </p:nvPr>
        </p:nvSpPr>
        <p:spPr>
          <a:xfrm>
            <a:off x="599591" y="1196752"/>
            <a:ext cx="8229600" cy="5026025"/>
          </a:xfrm>
        </p:spPr>
        <p:txBody>
          <a:bodyPr vert="horz"/>
          <a:lstStyle/>
          <a:p>
            <a:pPr marL="0" indent="0" algn="just">
              <a:buNone/>
            </a:pPr>
            <a:r>
              <a:rPr lang="en-US" altLang="zh-TW" dirty="0" smtClean="0">
                <a:solidFill>
                  <a:schemeClr val="tx2"/>
                </a:solidFill>
                <a:latin typeface="+mn-ea"/>
                <a:ea typeface="+mn-ea"/>
              </a:rPr>
              <a:t>2.</a:t>
            </a:r>
            <a:r>
              <a:rPr lang="zh-TW" altLang="en-US" dirty="0">
                <a:solidFill>
                  <a:schemeClr val="tx2"/>
                </a:solidFill>
                <a:latin typeface="+mn-ea"/>
                <a:ea typeface="+mn-ea"/>
              </a:rPr>
              <a:t>台水公司現有</a:t>
            </a:r>
            <a:r>
              <a:rPr lang="zh-TW" altLang="en-US" dirty="0">
                <a:solidFill>
                  <a:srgbClr val="0000FF"/>
                </a:solidFill>
                <a:latin typeface="+mn-ea"/>
                <a:ea typeface="+mn-ea"/>
              </a:rPr>
              <a:t>檢驗人力</a:t>
            </a:r>
            <a:r>
              <a:rPr lang="zh-TW" altLang="en-US" dirty="0" smtClean="0">
                <a:solidFill>
                  <a:srgbClr val="0000FF"/>
                </a:solidFill>
                <a:latin typeface="+mn-ea"/>
                <a:ea typeface="+mn-ea"/>
              </a:rPr>
              <a:t>僅</a:t>
            </a:r>
            <a:r>
              <a:rPr lang="en-US" altLang="zh-TW" dirty="0" smtClean="0">
                <a:solidFill>
                  <a:srgbClr val="0000FF"/>
                </a:solidFill>
                <a:latin typeface="+mn-ea"/>
                <a:ea typeface="+mn-ea"/>
              </a:rPr>
              <a:t>149</a:t>
            </a:r>
            <a:r>
              <a:rPr lang="zh-TW" altLang="en-US" dirty="0">
                <a:solidFill>
                  <a:srgbClr val="0000FF"/>
                </a:solidFill>
                <a:latin typeface="+mn-ea"/>
                <a:ea typeface="+mn-ea"/>
              </a:rPr>
              <a:t>人</a:t>
            </a:r>
            <a:r>
              <a:rPr lang="zh-TW" altLang="en-US" dirty="0">
                <a:solidFill>
                  <a:schemeClr val="tx2"/>
                </a:solidFill>
                <a:latin typeface="+mn-ea"/>
                <a:ea typeface="+mn-ea"/>
              </a:rPr>
              <a:t>，相較於日本東京都水道局</a:t>
            </a:r>
            <a:r>
              <a:rPr lang="zh-TW" altLang="en-US" dirty="0" smtClean="0">
                <a:solidFill>
                  <a:schemeClr val="tx2"/>
                </a:solidFill>
                <a:latin typeface="+mn-ea"/>
                <a:ea typeface="+mn-ea"/>
              </a:rPr>
              <a:t>及</a:t>
            </a:r>
            <a:r>
              <a:rPr lang="zh-TW" altLang="en-US" dirty="0">
                <a:solidFill>
                  <a:schemeClr val="tx2"/>
                </a:solidFill>
                <a:latin typeface="標楷體" panose="03000509000000000000" pitchFamily="65" charset="-120"/>
                <a:ea typeface="標楷體" panose="03000509000000000000" pitchFamily="65" charset="-120"/>
              </a:rPr>
              <a:t>美國南加州大都會水務</a:t>
            </a:r>
            <a:r>
              <a:rPr lang="zh-TW" altLang="en-US" dirty="0" smtClean="0">
                <a:solidFill>
                  <a:schemeClr val="tx2"/>
                </a:solidFill>
                <a:latin typeface="標楷體" panose="03000509000000000000" pitchFamily="65" charset="-120"/>
                <a:ea typeface="標楷體" panose="03000509000000000000" pitchFamily="65" charset="-120"/>
              </a:rPr>
              <a:t>署</a:t>
            </a:r>
            <a:r>
              <a:rPr lang="zh-TW" altLang="en-US" dirty="0" smtClean="0">
                <a:solidFill>
                  <a:schemeClr val="tx2"/>
                </a:solidFill>
                <a:latin typeface="+mn-ea"/>
                <a:ea typeface="+mn-ea"/>
              </a:rPr>
              <a:t>而言</a:t>
            </a:r>
            <a:r>
              <a:rPr lang="zh-TW" altLang="en-US" dirty="0">
                <a:solidFill>
                  <a:schemeClr val="tx2"/>
                </a:solidFill>
                <a:latin typeface="+mn-ea"/>
                <a:ea typeface="+mn-ea"/>
              </a:rPr>
              <a:t>，台水公司檢驗人力明顯不足。</a:t>
            </a:r>
            <a:endParaRPr lang="en-US" altLang="zh-TW" dirty="0" smtClean="0">
              <a:solidFill>
                <a:schemeClr val="tx2"/>
              </a:solidFill>
              <a:latin typeface="+mn-ea"/>
              <a:ea typeface="+mn-ea"/>
            </a:endParaRPr>
          </a:p>
          <a:p>
            <a:pPr marL="0" indent="0" algn="just">
              <a:buNone/>
            </a:pPr>
            <a:endParaRPr lang="en-US" altLang="zh-TW" dirty="0" smtClean="0">
              <a:solidFill>
                <a:schemeClr val="tx2"/>
              </a:solidFill>
              <a:latin typeface="+mn-ea"/>
              <a:ea typeface="+mn-ea"/>
            </a:endParaRPr>
          </a:p>
        </p:txBody>
      </p:sp>
      <p:graphicFrame>
        <p:nvGraphicFramePr>
          <p:cNvPr id="7" name="內容版面配置區 5"/>
          <p:cNvGraphicFramePr>
            <a:graphicFrameLocks/>
          </p:cNvGraphicFramePr>
          <p:nvPr>
            <p:extLst>
              <p:ext uri="{D42A27DB-BD31-4B8C-83A1-F6EECF244321}">
                <p14:modId xmlns:p14="http://schemas.microsoft.com/office/powerpoint/2010/main" val="2780787733"/>
              </p:ext>
            </p:extLst>
          </p:nvPr>
        </p:nvGraphicFramePr>
        <p:xfrm>
          <a:off x="605448" y="2780928"/>
          <a:ext cx="8208751" cy="3347517"/>
        </p:xfrm>
        <a:graphic>
          <a:graphicData uri="http://schemas.openxmlformats.org/drawingml/2006/table">
            <a:tbl>
              <a:tblPr firstRow="1" bandRow="1">
                <a:tableStyleId>{5940675A-B579-460E-94D1-54222C63F5DA}</a:tableStyleId>
              </a:tblPr>
              <a:tblGrid>
                <a:gridCol w="1872208"/>
                <a:gridCol w="1656184"/>
                <a:gridCol w="2160240"/>
                <a:gridCol w="2520119"/>
              </a:tblGrid>
              <a:tr h="1116409">
                <a:tc>
                  <a:txBody>
                    <a:bodyPr/>
                    <a:lstStyle/>
                    <a:p>
                      <a:pPr algn="ctr" fontAlgn="ctr"/>
                      <a:r>
                        <a:rPr lang="zh-TW" altLang="en-US" sz="2400" u="none" strike="noStrike" dirty="0">
                          <a:solidFill>
                            <a:schemeClr val="tx2"/>
                          </a:solidFill>
                          <a:effectLst/>
                          <a:latin typeface="標楷體" panose="03000509000000000000" pitchFamily="65" charset="-120"/>
                          <a:ea typeface="標楷體" panose="03000509000000000000" pitchFamily="65" charset="-120"/>
                        </a:rPr>
                        <a:t>自來公司名稱</a:t>
                      </a:r>
                      <a:endParaRPr lang="zh-TW" altLang="en-US"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zh-TW" altLang="en-US" sz="2400" u="none" strike="noStrike" dirty="0">
                          <a:solidFill>
                            <a:schemeClr val="tx2"/>
                          </a:solidFill>
                          <a:effectLst/>
                          <a:latin typeface="標楷體" panose="03000509000000000000" pitchFamily="65" charset="-120"/>
                          <a:ea typeface="標楷體" panose="03000509000000000000" pitchFamily="65" charset="-120"/>
                        </a:rPr>
                        <a:t>日出</a:t>
                      </a:r>
                      <a:r>
                        <a:rPr lang="zh-TW" altLang="en-US" sz="2400" u="none" strike="noStrike" dirty="0" smtClean="0">
                          <a:solidFill>
                            <a:schemeClr val="tx2"/>
                          </a:solidFill>
                          <a:effectLst/>
                          <a:latin typeface="標楷體" panose="03000509000000000000" pitchFamily="65" charset="-120"/>
                          <a:ea typeface="標楷體" panose="03000509000000000000" pitchFamily="65" charset="-120"/>
                        </a:rPr>
                        <a:t>水量</a:t>
                      </a:r>
                      <a:endParaRPr lang="en-US" altLang="zh-TW" sz="2400" u="none" strike="noStrike" dirty="0" smtClean="0">
                        <a:solidFill>
                          <a:schemeClr val="tx2"/>
                        </a:solidFill>
                        <a:effectLst/>
                        <a:latin typeface="標楷體" panose="03000509000000000000" pitchFamily="65" charset="-120"/>
                        <a:ea typeface="標楷體" panose="03000509000000000000" pitchFamily="65" charset="-120"/>
                      </a:endParaRPr>
                    </a:p>
                    <a:p>
                      <a:pPr algn="ctr" fontAlgn="ctr"/>
                      <a:r>
                        <a:rPr lang="en-US" altLang="zh-TW" sz="2400" u="none" strike="noStrike" dirty="0" smtClean="0">
                          <a:solidFill>
                            <a:schemeClr val="tx2"/>
                          </a:solidFill>
                          <a:effectLst/>
                          <a:latin typeface="標楷體" panose="03000509000000000000" pitchFamily="65" charset="-120"/>
                          <a:ea typeface="標楷體" panose="03000509000000000000" pitchFamily="65" charset="-120"/>
                        </a:rPr>
                        <a:t>(</a:t>
                      </a:r>
                      <a:r>
                        <a:rPr lang="zh-TW" altLang="en-US" sz="2400" u="none" strike="noStrike" dirty="0">
                          <a:solidFill>
                            <a:schemeClr val="tx2"/>
                          </a:solidFill>
                          <a:effectLst/>
                          <a:latin typeface="標楷體" panose="03000509000000000000" pitchFamily="65" charset="-120"/>
                          <a:ea typeface="標楷體" panose="03000509000000000000" pitchFamily="65" charset="-120"/>
                        </a:rPr>
                        <a:t>萬噸</a:t>
                      </a:r>
                      <a:r>
                        <a:rPr lang="en-US" altLang="zh-TW" sz="2400" u="none" strike="noStrike" dirty="0">
                          <a:solidFill>
                            <a:schemeClr val="tx2"/>
                          </a:solidFill>
                          <a:effectLst/>
                          <a:latin typeface="標楷體" panose="03000509000000000000" pitchFamily="65" charset="-120"/>
                          <a:ea typeface="標楷體" panose="03000509000000000000" pitchFamily="65" charset="-120"/>
                        </a:rPr>
                        <a:t>/</a:t>
                      </a:r>
                      <a:r>
                        <a:rPr lang="zh-TW" altLang="en-US" sz="2400" u="none" strike="noStrike" dirty="0">
                          <a:solidFill>
                            <a:schemeClr val="tx2"/>
                          </a:solidFill>
                          <a:effectLst/>
                          <a:latin typeface="標楷體" panose="03000509000000000000" pitchFamily="65" charset="-120"/>
                          <a:ea typeface="標楷體" panose="03000509000000000000" pitchFamily="65" charset="-120"/>
                        </a:rPr>
                        <a:t>日</a:t>
                      </a:r>
                      <a:r>
                        <a:rPr lang="en-US" altLang="zh-TW" sz="2400" u="none" strike="noStrike" dirty="0">
                          <a:solidFill>
                            <a:schemeClr val="tx2"/>
                          </a:solidFill>
                          <a:effectLst/>
                          <a:latin typeface="標楷體" panose="03000509000000000000" pitchFamily="65" charset="-120"/>
                          <a:ea typeface="標楷體" panose="03000509000000000000" pitchFamily="65" charset="-120"/>
                        </a:rPr>
                        <a:t>)</a:t>
                      </a:r>
                      <a:endParaRPr lang="en-US" altLang="zh-TW"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zh-TW" altLang="en-US" sz="2400" u="none" strike="noStrike" dirty="0" smtClean="0">
                          <a:solidFill>
                            <a:schemeClr val="tx2"/>
                          </a:solidFill>
                          <a:effectLst/>
                          <a:latin typeface="標楷體" panose="03000509000000000000" pitchFamily="65" charset="-120"/>
                          <a:ea typeface="標楷體" panose="03000509000000000000" pitchFamily="65" charset="-120"/>
                        </a:rPr>
                        <a:t>水質檢驗人力</a:t>
                      </a:r>
                      <a:endParaRPr lang="zh-TW" altLang="en-US"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zh-TW" altLang="en-US" sz="2400" b="0" i="0" u="none" strike="noStrike" dirty="0" smtClean="0">
                          <a:solidFill>
                            <a:schemeClr val="tx2"/>
                          </a:solidFill>
                          <a:effectLst/>
                          <a:latin typeface="標楷體" panose="03000509000000000000" pitchFamily="65" charset="-120"/>
                          <a:ea typeface="標楷體" panose="03000509000000000000" pitchFamily="65" charset="-120"/>
                        </a:rPr>
                        <a:t>檢驗人力</a:t>
                      </a:r>
                      <a:r>
                        <a:rPr lang="en-US" altLang="zh-TW" sz="2400" b="0" i="0" u="none" strike="noStrike" dirty="0" smtClean="0">
                          <a:solidFill>
                            <a:schemeClr val="tx2"/>
                          </a:solidFill>
                          <a:effectLst/>
                          <a:latin typeface="標楷體" panose="03000509000000000000" pitchFamily="65" charset="-120"/>
                          <a:ea typeface="標楷體" panose="03000509000000000000" pitchFamily="65" charset="-120"/>
                        </a:rPr>
                        <a:t>/</a:t>
                      </a:r>
                      <a:r>
                        <a:rPr lang="zh-TW" altLang="en-US" sz="2400" b="0" i="0" u="none" strike="noStrike" dirty="0" smtClean="0">
                          <a:solidFill>
                            <a:schemeClr val="tx2"/>
                          </a:solidFill>
                          <a:effectLst/>
                          <a:latin typeface="標楷體" panose="03000509000000000000" pitchFamily="65" charset="-120"/>
                          <a:ea typeface="標楷體" panose="03000509000000000000" pitchFamily="65" charset="-120"/>
                        </a:rPr>
                        <a:t>日出水量</a:t>
                      </a:r>
                      <a:r>
                        <a:rPr lang="en-US" altLang="zh-TW" sz="2400" b="0" i="0" u="none" strike="noStrike" dirty="0" smtClean="0">
                          <a:solidFill>
                            <a:schemeClr val="tx2"/>
                          </a:solidFill>
                          <a:effectLst/>
                          <a:latin typeface="標楷體" panose="03000509000000000000" pitchFamily="65" charset="-120"/>
                          <a:ea typeface="標楷體" panose="03000509000000000000" pitchFamily="65" charset="-120"/>
                        </a:rPr>
                        <a:t>(</a:t>
                      </a:r>
                      <a:r>
                        <a:rPr lang="zh-TW" altLang="en-US" sz="2400" dirty="0" smtClean="0">
                          <a:solidFill>
                            <a:schemeClr val="tx2"/>
                          </a:solidFill>
                          <a:latin typeface="+mn-ea"/>
                          <a:ea typeface="+mn-ea"/>
                        </a:rPr>
                        <a:t>人</a:t>
                      </a:r>
                      <a:r>
                        <a:rPr lang="en-US" altLang="zh-TW" sz="2400" dirty="0" smtClean="0">
                          <a:solidFill>
                            <a:schemeClr val="tx2"/>
                          </a:solidFill>
                          <a:latin typeface="+mn-ea"/>
                          <a:ea typeface="+mn-ea"/>
                        </a:rPr>
                        <a:t>/</a:t>
                      </a:r>
                      <a:r>
                        <a:rPr lang="zh-TW" altLang="en-US" sz="2400" dirty="0" smtClean="0">
                          <a:solidFill>
                            <a:schemeClr val="tx2"/>
                          </a:solidFill>
                          <a:latin typeface="+mn-ea"/>
                          <a:ea typeface="+mn-ea"/>
                        </a:rPr>
                        <a:t>每日每萬噸出水量</a:t>
                      </a:r>
                      <a:r>
                        <a:rPr lang="en-US" altLang="zh-TW" sz="2400" dirty="0" smtClean="0">
                          <a:solidFill>
                            <a:schemeClr val="tx2"/>
                          </a:solidFill>
                          <a:latin typeface="+mn-ea"/>
                          <a:ea typeface="+mn-ea"/>
                        </a:rPr>
                        <a:t>)</a:t>
                      </a:r>
                      <a:endParaRPr lang="zh-TW" altLang="en-US"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r>
              <a:tr h="827807">
                <a:tc>
                  <a:txBody>
                    <a:bodyPr/>
                    <a:lstStyle/>
                    <a:p>
                      <a:pPr algn="ctr" fontAlgn="ctr"/>
                      <a:r>
                        <a:rPr lang="zh-TW" altLang="en-US" sz="2400" u="none" strike="noStrike" dirty="0">
                          <a:solidFill>
                            <a:schemeClr val="tx2"/>
                          </a:solidFill>
                          <a:effectLst/>
                          <a:latin typeface="標楷體" panose="03000509000000000000" pitchFamily="65" charset="-120"/>
                          <a:ea typeface="標楷體" panose="03000509000000000000" pitchFamily="65" charset="-120"/>
                        </a:rPr>
                        <a:t>日本東京</a:t>
                      </a:r>
                      <a:r>
                        <a:rPr lang="zh-TW" altLang="en-US" sz="2400" u="none" strike="noStrike" dirty="0" smtClean="0">
                          <a:solidFill>
                            <a:schemeClr val="tx2"/>
                          </a:solidFill>
                          <a:effectLst/>
                          <a:latin typeface="標楷體" panose="03000509000000000000" pitchFamily="65" charset="-120"/>
                          <a:ea typeface="標楷體" panose="03000509000000000000" pitchFamily="65" charset="-120"/>
                        </a:rPr>
                        <a:t>都</a:t>
                      </a:r>
                      <a:endParaRPr lang="en-US" altLang="zh-TW" sz="2400" u="none" strike="noStrike" dirty="0" smtClean="0">
                        <a:solidFill>
                          <a:schemeClr val="tx2"/>
                        </a:solidFill>
                        <a:effectLst/>
                        <a:latin typeface="標楷體" panose="03000509000000000000" pitchFamily="65" charset="-120"/>
                        <a:ea typeface="標楷體" panose="03000509000000000000" pitchFamily="65" charset="-120"/>
                      </a:endParaRPr>
                    </a:p>
                    <a:p>
                      <a:pPr algn="ctr" fontAlgn="ctr"/>
                      <a:r>
                        <a:rPr lang="zh-TW" altLang="en-US" sz="2400" u="none" strike="noStrike" dirty="0" smtClean="0">
                          <a:solidFill>
                            <a:schemeClr val="tx2"/>
                          </a:solidFill>
                          <a:effectLst/>
                          <a:latin typeface="標楷體" panose="03000509000000000000" pitchFamily="65" charset="-120"/>
                          <a:ea typeface="標楷體" panose="03000509000000000000" pitchFamily="65" charset="-120"/>
                        </a:rPr>
                        <a:t>水道</a:t>
                      </a:r>
                      <a:r>
                        <a:rPr lang="zh-TW" altLang="en-US" sz="2400" u="none" strike="noStrike" dirty="0">
                          <a:solidFill>
                            <a:schemeClr val="tx2"/>
                          </a:solidFill>
                          <a:effectLst/>
                          <a:latin typeface="標楷體" panose="03000509000000000000" pitchFamily="65" charset="-120"/>
                          <a:ea typeface="標楷體" panose="03000509000000000000" pitchFamily="65" charset="-120"/>
                        </a:rPr>
                        <a:t>局</a:t>
                      </a:r>
                      <a:endParaRPr lang="zh-TW" altLang="en-US"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u="none" strike="noStrike" dirty="0">
                          <a:solidFill>
                            <a:schemeClr val="tx2"/>
                          </a:solidFill>
                          <a:effectLst/>
                          <a:latin typeface="標楷體" panose="03000509000000000000" pitchFamily="65" charset="-120"/>
                          <a:ea typeface="標楷體" panose="03000509000000000000" pitchFamily="65" charset="-120"/>
                        </a:rPr>
                        <a:t>686</a:t>
                      </a:r>
                      <a:endParaRPr lang="en-US" altLang="zh-TW"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u="none" strike="noStrike">
                          <a:solidFill>
                            <a:schemeClr val="tx2"/>
                          </a:solidFill>
                          <a:effectLst/>
                          <a:latin typeface="標楷體" panose="03000509000000000000" pitchFamily="65" charset="-120"/>
                          <a:ea typeface="標楷體" panose="03000509000000000000" pitchFamily="65" charset="-120"/>
                        </a:rPr>
                        <a:t>150</a:t>
                      </a:r>
                      <a:endParaRPr lang="en-US" altLang="zh-TW" sz="2400" b="0" i="0" u="none" strike="noStrike">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b="0" i="0" u="none" strike="noStrike" dirty="0" smtClean="0">
                          <a:solidFill>
                            <a:schemeClr val="tx2"/>
                          </a:solidFill>
                          <a:effectLst/>
                          <a:latin typeface="標楷體" panose="03000509000000000000" pitchFamily="65" charset="-120"/>
                          <a:ea typeface="標楷體" panose="03000509000000000000" pitchFamily="65" charset="-120"/>
                        </a:rPr>
                        <a:t>0.22</a:t>
                      </a:r>
                      <a:endParaRPr lang="en-US" altLang="zh-TW"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r>
              <a:tr h="792088">
                <a:tc>
                  <a:txBody>
                    <a:bodyPr/>
                    <a:lstStyle/>
                    <a:p>
                      <a:pPr algn="ctr" fontAlgn="ctr"/>
                      <a:r>
                        <a:rPr lang="zh-TW" altLang="en-US" sz="2400" u="none" strike="noStrike" dirty="0">
                          <a:solidFill>
                            <a:schemeClr val="tx2"/>
                          </a:solidFill>
                          <a:effectLst/>
                          <a:latin typeface="標楷體" panose="03000509000000000000" pitchFamily="65" charset="-120"/>
                          <a:ea typeface="標楷體" panose="03000509000000000000" pitchFamily="65" charset="-120"/>
                        </a:rPr>
                        <a:t>美國南加州</a:t>
                      </a:r>
                      <a:r>
                        <a:rPr lang="zh-TW" altLang="en-US" sz="2400" u="none" strike="noStrike" dirty="0" smtClean="0">
                          <a:solidFill>
                            <a:schemeClr val="tx2"/>
                          </a:solidFill>
                          <a:effectLst/>
                          <a:latin typeface="標楷體" panose="03000509000000000000" pitchFamily="65" charset="-120"/>
                          <a:ea typeface="標楷體" panose="03000509000000000000" pitchFamily="65" charset="-120"/>
                        </a:rPr>
                        <a:t>大都會水務署</a:t>
                      </a:r>
                      <a:endParaRPr lang="zh-TW" altLang="en-US"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u="none" strike="noStrike" dirty="0">
                          <a:solidFill>
                            <a:schemeClr val="tx2"/>
                          </a:solidFill>
                          <a:effectLst/>
                          <a:latin typeface="標楷體" panose="03000509000000000000" pitchFamily="65" charset="-120"/>
                          <a:ea typeface="標楷體" panose="03000509000000000000" pitchFamily="65" charset="-120"/>
                        </a:rPr>
                        <a:t>674</a:t>
                      </a:r>
                      <a:endParaRPr lang="en-US" altLang="zh-TW"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u="none" strike="noStrike" dirty="0">
                          <a:solidFill>
                            <a:schemeClr val="tx2"/>
                          </a:solidFill>
                          <a:effectLst/>
                          <a:latin typeface="標楷體" panose="03000509000000000000" pitchFamily="65" charset="-120"/>
                          <a:ea typeface="標楷體" panose="03000509000000000000" pitchFamily="65" charset="-120"/>
                        </a:rPr>
                        <a:t>121</a:t>
                      </a:r>
                      <a:endParaRPr lang="en-US" altLang="zh-TW"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b="0" i="0" u="none" strike="noStrike" dirty="0" smtClean="0">
                          <a:solidFill>
                            <a:schemeClr val="tx2"/>
                          </a:solidFill>
                          <a:effectLst/>
                          <a:latin typeface="標楷體" panose="03000509000000000000" pitchFamily="65" charset="-120"/>
                          <a:ea typeface="標楷體" panose="03000509000000000000" pitchFamily="65" charset="-120"/>
                        </a:rPr>
                        <a:t>0.18</a:t>
                      </a:r>
                      <a:endParaRPr lang="en-US" altLang="zh-TW" sz="2400" b="0" i="0" u="none" strike="noStrike" dirty="0">
                        <a:solidFill>
                          <a:schemeClr val="tx2"/>
                        </a:solidFill>
                        <a:effectLst/>
                        <a:latin typeface="標楷體" panose="03000509000000000000" pitchFamily="65" charset="-120"/>
                        <a:ea typeface="標楷體" panose="03000509000000000000" pitchFamily="65" charset="-120"/>
                      </a:endParaRPr>
                    </a:p>
                  </a:txBody>
                  <a:tcPr marL="4976" marR="4976" marT="9527" marB="0" anchor="ctr"/>
                </a:tc>
              </a:tr>
              <a:tr h="611213">
                <a:tc>
                  <a:txBody>
                    <a:bodyPr/>
                    <a:lstStyle/>
                    <a:p>
                      <a:pPr algn="ctr" fontAlgn="ctr"/>
                      <a:r>
                        <a:rPr lang="zh-TW" altLang="en-US" sz="2400" b="1" u="none" strike="noStrike" dirty="0" smtClean="0">
                          <a:solidFill>
                            <a:srgbClr val="FF0000"/>
                          </a:solidFill>
                          <a:effectLst/>
                          <a:latin typeface="標楷體" panose="03000509000000000000" pitchFamily="65" charset="-120"/>
                          <a:ea typeface="標楷體" panose="03000509000000000000" pitchFamily="65" charset="-120"/>
                        </a:rPr>
                        <a:t>台水公司</a:t>
                      </a:r>
                      <a:endParaRPr lang="zh-TW" altLang="en-US" sz="2400" b="1" i="0" u="none" strike="noStrike" dirty="0">
                        <a:solidFill>
                          <a:srgbClr val="FF0000"/>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b="1" u="none" strike="noStrike" dirty="0">
                          <a:solidFill>
                            <a:srgbClr val="FF0000"/>
                          </a:solidFill>
                          <a:effectLst/>
                          <a:latin typeface="標楷體" panose="03000509000000000000" pitchFamily="65" charset="-120"/>
                          <a:ea typeface="標楷體" panose="03000509000000000000" pitchFamily="65" charset="-120"/>
                        </a:rPr>
                        <a:t>1341</a:t>
                      </a:r>
                      <a:endParaRPr lang="en-US" altLang="zh-TW" sz="2400" b="1" i="0" u="none" strike="noStrike" dirty="0">
                        <a:solidFill>
                          <a:srgbClr val="FF0000"/>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b="1" u="none" strike="noStrike" dirty="0" smtClean="0">
                          <a:solidFill>
                            <a:srgbClr val="FF0000"/>
                          </a:solidFill>
                          <a:effectLst/>
                          <a:latin typeface="標楷體" panose="03000509000000000000" pitchFamily="65" charset="-120"/>
                          <a:ea typeface="標楷體" panose="03000509000000000000" pitchFamily="65" charset="-120"/>
                        </a:rPr>
                        <a:t>149</a:t>
                      </a:r>
                      <a:endParaRPr lang="en-US" altLang="zh-TW" sz="2400" b="1" i="0" u="none" strike="noStrike" dirty="0">
                        <a:solidFill>
                          <a:srgbClr val="FF0000"/>
                        </a:solidFill>
                        <a:effectLst/>
                        <a:latin typeface="標楷體" panose="03000509000000000000" pitchFamily="65" charset="-120"/>
                        <a:ea typeface="標楷體" panose="03000509000000000000" pitchFamily="65" charset="-120"/>
                      </a:endParaRPr>
                    </a:p>
                  </a:txBody>
                  <a:tcPr marL="4976" marR="4976" marT="9527" marB="0" anchor="ctr"/>
                </a:tc>
                <a:tc>
                  <a:txBody>
                    <a:bodyPr/>
                    <a:lstStyle/>
                    <a:p>
                      <a:pPr algn="ctr" fontAlgn="ctr"/>
                      <a:r>
                        <a:rPr lang="en-US" altLang="zh-TW" sz="2400" b="1" i="0" u="none" strike="noStrike" dirty="0" smtClean="0">
                          <a:solidFill>
                            <a:srgbClr val="FF0000"/>
                          </a:solidFill>
                          <a:effectLst/>
                          <a:latin typeface="標楷體" panose="03000509000000000000" pitchFamily="65" charset="-120"/>
                          <a:ea typeface="標楷體" panose="03000509000000000000" pitchFamily="65" charset="-120"/>
                        </a:rPr>
                        <a:t>0.11</a:t>
                      </a:r>
                      <a:endParaRPr lang="en-US" altLang="zh-TW" sz="2400" b="1" i="0" u="none" strike="noStrike" dirty="0">
                        <a:solidFill>
                          <a:srgbClr val="FF0000"/>
                        </a:solidFill>
                        <a:effectLst/>
                        <a:latin typeface="標楷體" panose="03000509000000000000" pitchFamily="65" charset="-120"/>
                        <a:ea typeface="標楷體" panose="03000509000000000000" pitchFamily="65" charset="-120"/>
                      </a:endParaRPr>
                    </a:p>
                  </a:txBody>
                  <a:tcPr marL="4976" marR="4976" marT="9527" marB="0" anchor="ctr"/>
                </a:tc>
              </a:tr>
            </a:tbl>
          </a:graphicData>
        </a:graphic>
      </p:graphicFrame>
      <p:sp>
        <p:nvSpPr>
          <p:cNvPr id="8" name="投影片編號版面配置區 3"/>
          <p:cNvSpPr txBox="1">
            <a:spLocks noGrp="1"/>
          </p:cNvSpPr>
          <p:nvPr/>
        </p:nvSpPr>
        <p:spPr bwMode="auto">
          <a:xfrm>
            <a:off x="6804248" y="5943600"/>
            <a:ext cx="2133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defRPr kumimoji="1" sz="2400">
                <a:solidFill>
                  <a:schemeClr val="tx1"/>
                </a:solidFill>
                <a:latin typeface="Times New Roman" pitchFamily="18" charset="0"/>
                <a:ea typeface="新細明體" charset="-120"/>
              </a:defRPr>
            </a:lvl1pPr>
            <a:lvl2pPr marL="742950" indent="-285750" algn="l" eaLnBrk="0" hangingPunct="0">
              <a:defRPr kumimoji="1" sz="2400">
                <a:solidFill>
                  <a:schemeClr val="tx1"/>
                </a:solidFill>
                <a:latin typeface="Times New Roman" pitchFamily="18" charset="0"/>
                <a:ea typeface="新細明體" charset="-120"/>
              </a:defRPr>
            </a:lvl2pPr>
            <a:lvl3pPr marL="1143000" indent="-228600" algn="l" eaLnBrk="0" hangingPunct="0">
              <a:defRPr kumimoji="1" sz="2400">
                <a:solidFill>
                  <a:schemeClr val="tx1"/>
                </a:solidFill>
                <a:latin typeface="Times New Roman" pitchFamily="18" charset="0"/>
                <a:ea typeface="新細明體" charset="-120"/>
              </a:defRPr>
            </a:lvl3pPr>
            <a:lvl4pPr marL="1600200" indent="-228600" algn="l" eaLnBrk="0" hangingPunct="0">
              <a:defRPr kumimoji="1" sz="2400">
                <a:solidFill>
                  <a:schemeClr val="tx1"/>
                </a:solidFill>
                <a:latin typeface="Times New Roman" pitchFamily="18" charset="0"/>
                <a:ea typeface="新細明體" charset="-120"/>
              </a:defRPr>
            </a:lvl4pPr>
            <a:lvl5pPr marL="2057400" indent="-228600" algn="l" eaLnBrk="0" hangingPunct="0">
              <a:defRPr kumimoji="1" sz="2400">
                <a:solidFill>
                  <a:schemeClr val="tx1"/>
                </a:solidFill>
                <a:latin typeface="Times New Roman" pitchFamily="18" charset="0"/>
                <a:ea typeface="新細明體"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charset="-120"/>
              </a:defRPr>
            </a:lvl9pPr>
          </a:lstStyle>
          <a:p>
            <a:pPr algn="r" eaLnBrk="1" fontAlgn="base" hangingPunct="1">
              <a:spcBef>
                <a:spcPct val="0"/>
              </a:spcBef>
              <a:spcAft>
                <a:spcPct val="0"/>
              </a:spcAft>
            </a:pPr>
            <a:r>
              <a:rPr kumimoji="0" lang="en-US" altLang="zh-TW" sz="1600" b="1" dirty="0" smtClean="0">
                <a:solidFill>
                  <a:prstClr val="black"/>
                </a:solidFill>
                <a:ea typeface="標楷體" pitchFamily="65" charset="-120"/>
              </a:rPr>
              <a:t>9</a:t>
            </a:r>
          </a:p>
        </p:txBody>
      </p:sp>
    </p:spTree>
    <p:extLst>
      <p:ext uri="{BB962C8B-B14F-4D97-AF65-F5344CB8AC3E}">
        <p14:creationId xmlns:p14="http://schemas.microsoft.com/office/powerpoint/2010/main" val="3237556699"/>
      </p:ext>
    </p:extLst>
  </p:cSld>
  <p:clrMapOvr>
    <a:masterClrMapping/>
  </p:clrMapOvr>
  <p:transition spd="med">
    <p:split orient="vert"/>
  </p:transition>
</p:sld>
</file>

<file path=ppt/theme/theme1.xml><?xml version="1.0" encoding="utf-8"?>
<a:theme xmlns:a="http://schemas.openxmlformats.org/drawingml/2006/main" name="佈景主題1">
  <a:themeElements>
    <a:clrScheme name="藍綠 1">
      <a:dk1>
        <a:srgbClr val="1D528D"/>
      </a:dk1>
      <a:lt1>
        <a:srgbClr val="FFFFFF"/>
      </a:lt1>
      <a:dk2>
        <a:srgbClr val="000000"/>
      </a:dk2>
      <a:lt2>
        <a:srgbClr val="B2B2B2"/>
      </a:lt2>
      <a:accent1>
        <a:srgbClr val="2D6BC7"/>
      </a:accent1>
      <a:accent2>
        <a:srgbClr val="FF9900"/>
      </a:accent2>
      <a:accent3>
        <a:srgbClr val="FFFFFF"/>
      </a:accent3>
      <a:accent4>
        <a:srgbClr val="174578"/>
      </a:accent4>
      <a:accent5>
        <a:srgbClr val="ADBAE0"/>
      </a:accent5>
      <a:accent6>
        <a:srgbClr val="E78A00"/>
      </a:accent6>
      <a:hlink>
        <a:srgbClr val="9999FF"/>
      </a:hlink>
      <a:folHlink>
        <a:srgbClr val="969696"/>
      </a:folHlink>
    </a:clrScheme>
    <a:fontScheme name="藍綠">
      <a:majorFont>
        <a:latin typeface="標楷體"/>
        <a:ea typeface="標楷體"/>
        <a:cs typeface=""/>
      </a:majorFont>
      <a:minorFont>
        <a:latin typeface="標楷體"/>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ln w="9525" cap="flat" cmpd="sng" algn="ctr">
          <a:noFill/>
          <a:prstDash val="solid"/>
          <a:round/>
          <a:headEnd type="none" w="med" len="med"/>
          <a:tailEnd type="none" w="med" len="med"/>
        </a:ln>
        <a:effectLst/>
        <a:scene3d>
          <a:camera prst="isometricOffAxis1Right">
            <a:rot lat="1080000" lon="18390000" rev="0"/>
          </a:camera>
          <a:lightRig rig="threePt" dir="t"/>
        </a:scene3d>
        <a:ex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800" b="0" i="0" u="none" strike="noStrike" cap="none" normalizeH="0" baseline="0" smtClean="0">
            <a:ln>
              <a:noFill/>
            </a:ln>
            <a:solidFill>
              <a:schemeClr val="tx1"/>
            </a:solidFill>
            <a:effectLst/>
            <a:latin typeface="Arial" charset="0"/>
            <a:ea typeface="新細明體" pitchFamily="18" charset="-12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TW" sz="1800" b="0" i="0" u="none" strike="noStrike" cap="none" normalizeH="0" baseline="0" smtClean="0">
            <a:ln>
              <a:noFill/>
            </a:ln>
            <a:solidFill>
              <a:schemeClr val="tx1"/>
            </a:solidFill>
            <a:effectLst/>
            <a:latin typeface="Arial" charset="0"/>
            <a:ea typeface="新細明體" pitchFamily="18" charset="-120"/>
          </a:defRPr>
        </a:defPPr>
      </a:lstStyle>
    </a:lnDef>
  </a:objectDefaults>
  <a:extraClrSchemeLst>
    <a:extraClrScheme>
      <a:clrScheme name="藍綠 1">
        <a:dk1>
          <a:srgbClr val="1D528D"/>
        </a:dk1>
        <a:lt1>
          <a:srgbClr val="FFFFFF"/>
        </a:lt1>
        <a:dk2>
          <a:srgbClr val="000000"/>
        </a:dk2>
        <a:lt2>
          <a:srgbClr val="B2B2B2"/>
        </a:lt2>
        <a:accent1>
          <a:srgbClr val="2D6BC7"/>
        </a:accent1>
        <a:accent2>
          <a:srgbClr val="FF9900"/>
        </a:accent2>
        <a:accent3>
          <a:srgbClr val="FFFFFF"/>
        </a:accent3>
        <a:accent4>
          <a:srgbClr val="174578"/>
        </a:accent4>
        <a:accent5>
          <a:srgbClr val="ADBAE0"/>
        </a:accent5>
        <a:accent6>
          <a:srgbClr val="E78A00"/>
        </a:accent6>
        <a:hlink>
          <a:srgbClr val="9999FF"/>
        </a:hlink>
        <a:folHlink>
          <a:srgbClr val="969696"/>
        </a:folHlink>
      </a:clrScheme>
      <a:clrMap bg1="lt1" tx1="dk1" bg2="lt2" tx2="dk2" accent1="accent1" accent2="accent2" accent3="accent3" accent4="accent4" accent5="accent5" accent6="accent6" hlink="hlink" folHlink="folHlink"/>
    </a:extraClrScheme>
    <a:extraClrScheme>
      <a:clrScheme name="藍綠 2">
        <a:dk1>
          <a:srgbClr val="808080"/>
        </a:dk1>
        <a:lt1>
          <a:srgbClr val="FFFFFF"/>
        </a:lt1>
        <a:dk2>
          <a:srgbClr val="000000"/>
        </a:dk2>
        <a:lt2>
          <a:srgbClr val="B2B2B2"/>
        </a:lt2>
        <a:accent1>
          <a:srgbClr val="058089"/>
        </a:accent1>
        <a:accent2>
          <a:srgbClr val="66BE0E"/>
        </a:accent2>
        <a:accent3>
          <a:srgbClr val="FFFFFF"/>
        </a:accent3>
        <a:accent4>
          <a:srgbClr val="6C6C6C"/>
        </a:accent4>
        <a:accent5>
          <a:srgbClr val="AAC0C4"/>
        </a:accent5>
        <a:accent6>
          <a:srgbClr val="5CAC0C"/>
        </a:accent6>
        <a:hlink>
          <a:srgbClr val="2CA9D0"/>
        </a:hlink>
        <a:folHlink>
          <a:srgbClr val="4841D9"/>
        </a:folHlink>
      </a:clrScheme>
      <a:clrMap bg1="lt1" tx1="dk1" bg2="lt2" tx2="dk2" accent1="accent1" accent2="accent2" accent3="accent3" accent4="accent4" accent5="accent5" accent6="accent6" hlink="hlink" folHlink="folHlink"/>
    </a:extraClrScheme>
    <a:extraClrScheme>
      <a:clrScheme name="藍綠 3">
        <a:dk1>
          <a:srgbClr val="1D528D"/>
        </a:dk1>
        <a:lt1>
          <a:srgbClr val="FFFFFF"/>
        </a:lt1>
        <a:dk2>
          <a:srgbClr val="000000"/>
        </a:dk2>
        <a:lt2>
          <a:srgbClr val="CACACA"/>
        </a:lt2>
        <a:accent1>
          <a:srgbClr val="0099CC"/>
        </a:accent1>
        <a:accent2>
          <a:srgbClr val="8BC84E"/>
        </a:accent2>
        <a:accent3>
          <a:srgbClr val="FFFFFF"/>
        </a:accent3>
        <a:accent4>
          <a:srgbClr val="174578"/>
        </a:accent4>
        <a:accent5>
          <a:srgbClr val="AACAE2"/>
        </a:accent5>
        <a:accent6>
          <a:srgbClr val="7DB546"/>
        </a:accent6>
        <a:hlink>
          <a:srgbClr val="6E81E0"/>
        </a:hlink>
        <a:folHlink>
          <a:srgbClr val="00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佈景主題1</Template>
  <TotalTime>3723</TotalTime>
  <Words>882</Words>
  <Application>Microsoft Office PowerPoint</Application>
  <PresentationFormat>如螢幕大小 (4:3)</PresentationFormat>
  <Paragraphs>109</Paragraphs>
  <Slides>14</Slides>
  <Notes>2</Notes>
  <HiddenSlides>0</HiddenSlides>
  <MMClips>0</MMClips>
  <ScaleCrop>false</ScaleCrop>
  <HeadingPairs>
    <vt:vector size="4" baseType="variant">
      <vt:variant>
        <vt:lpstr>佈景主題</vt:lpstr>
      </vt:variant>
      <vt:variant>
        <vt:i4>1</vt:i4>
      </vt:variant>
      <vt:variant>
        <vt:lpstr>投影片標題</vt:lpstr>
      </vt:variant>
      <vt:variant>
        <vt:i4>14</vt:i4>
      </vt:variant>
    </vt:vector>
  </HeadingPairs>
  <TitlesOfParts>
    <vt:vector size="15" baseType="lpstr">
      <vt:lpstr>佈景主題1</vt:lpstr>
      <vt:lpstr>水質檢測自動化研議報告</vt:lpstr>
      <vt:lpstr>緣起</vt:lpstr>
      <vt:lpstr>全球開放資料指標「水質」項目(1)</vt:lpstr>
      <vt:lpstr>全球開放資料指標「水質」項目(2)</vt:lpstr>
      <vt:lpstr>精進水質資料更新頻率之困難性(1)</vt:lpstr>
      <vt:lpstr>精進水質資料更新頻率之困難性(2)</vt:lpstr>
      <vt:lpstr>精進水質資料更新頻率之困難性(3)</vt:lpstr>
      <vt:lpstr>精進水質資料更新頻率之困難性(4)</vt:lpstr>
      <vt:lpstr>精進水質資料更新頻率之困難性(5)</vt:lpstr>
      <vt:lpstr>精進水質資料更新頻率之困難性(6)</vt:lpstr>
      <vt:lpstr>精進水質資料更新頻率之困難性(7)</vt:lpstr>
      <vt:lpstr>結論(1)</vt:lpstr>
      <vt:lpstr>結論(2)</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oilfish</dc:creator>
  <cp:lastModifiedBy>吳清海</cp:lastModifiedBy>
  <cp:revision>194</cp:revision>
  <cp:lastPrinted>2017-10-18T07:13:12Z</cp:lastPrinted>
  <dcterms:created xsi:type="dcterms:W3CDTF">2014-10-27T16:40:23Z</dcterms:created>
  <dcterms:modified xsi:type="dcterms:W3CDTF">2017-10-20T00:09:33Z</dcterms:modified>
</cp:coreProperties>
</file>