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7"/>
  </p:notesMasterIdLst>
  <p:handoutMasterIdLst>
    <p:handoutMasterId r:id="rId18"/>
  </p:handoutMasterIdLst>
  <p:sldIdLst>
    <p:sldId id="1195" r:id="rId2"/>
    <p:sldId id="1201" r:id="rId3"/>
    <p:sldId id="1199" r:id="rId4"/>
    <p:sldId id="1190" r:id="rId5"/>
    <p:sldId id="1202" r:id="rId6"/>
    <p:sldId id="1214" r:id="rId7"/>
    <p:sldId id="1216" r:id="rId8"/>
    <p:sldId id="1213" r:id="rId9"/>
    <p:sldId id="1223" r:id="rId10"/>
    <p:sldId id="1205" r:id="rId11"/>
    <p:sldId id="1215" r:id="rId12"/>
    <p:sldId id="1224" r:id="rId13"/>
    <p:sldId id="1211" r:id="rId14"/>
    <p:sldId id="1222" r:id="rId15"/>
    <p:sldId id="1212" r:id="rId16"/>
  </p:sldIdLst>
  <p:sldSz cx="9906000" cy="6858000" type="A4"/>
  <p:notesSz cx="6807200" cy="99393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rgbClr val="FFFFFF"/>
        </a:solidFill>
        <a:latin typeface="Times New Roman" pitchFamily="18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rgbClr val="FFFFFF"/>
        </a:solidFill>
        <a:latin typeface="Times New Roman" pitchFamily="18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rgbClr val="FFFFFF"/>
        </a:solidFill>
        <a:latin typeface="Times New Roman" pitchFamily="18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rgbClr val="FFFFFF"/>
        </a:solidFill>
        <a:latin typeface="Times New Roman" pitchFamily="18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rgbClr val="FFFFFF"/>
        </a:solidFill>
        <a:latin typeface="Times New Roman" pitchFamily="18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rgbClr val="FFFFFF"/>
        </a:solidFill>
        <a:latin typeface="Times New Roman" pitchFamily="18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rgbClr val="FFFFFF"/>
        </a:solidFill>
        <a:latin typeface="Times New Roman" pitchFamily="18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rgbClr val="FFFFFF"/>
        </a:solidFill>
        <a:latin typeface="Times New Roman" pitchFamily="18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rgbClr val="FFFFFF"/>
        </a:solidFill>
        <a:latin typeface="Times New Roman" pitchFamily="18" charset="0"/>
        <a:ea typeface="標楷體" pitchFamily="65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tti-user-121010" initials="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FFFFFF"/>
    <a:srgbClr val="00FF00"/>
    <a:srgbClr val="0066FF"/>
    <a:srgbClr val="DDADFF"/>
    <a:srgbClr val="E2FBC8"/>
    <a:srgbClr val="9BEFFF"/>
    <a:srgbClr val="FFAFA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07" autoAdjust="0"/>
    <p:restoredTop sz="94790" autoAdjust="0"/>
  </p:normalViewPr>
  <p:slideViewPr>
    <p:cSldViewPr>
      <p:cViewPr>
        <p:scale>
          <a:sx n="77" d="100"/>
          <a:sy n="77" d="100"/>
        </p:scale>
        <p:origin x="-960" y="4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B5ACC5-FFCC-4E35-BD9B-C90591916D56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zh-TW" altLang="en-US"/>
        </a:p>
      </dgm:t>
    </dgm:pt>
    <dgm:pt modelId="{13997556-5989-47B5-AA71-A3A2D8F7B4AD}">
      <dgm:prSet custT="1"/>
      <dgm:spPr/>
      <dgm:t>
        <a:bodyPr/>
        <a:lstStyle/>
        <a:p>
          <a:pPr algn="l" rtl="0"/>
          <a:r>
            <a: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1.</a:t>
          </a:r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開放資料策略目標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CD1F36-3EDC-4C48-B66A-9CE7445E55CB}" type="parTrans" cxnId="{5DAFB469-38FD-467F-80FF-CEDDD5C73A36}">
      <dgm:prSet/>
      <dgm:spPr/>
      <dgm:t>
        <a:bodyPr/>
        <a:lstStyle/>
        <a:p>
          <a:pPr algn="l"/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D09A29D-F868-4269-BFFE-5092EF52E1FA}" type="sibTrans" cxnId="{5DAFB469-38FD-467F-80FF-CEDDD5C73A36}">
      <dgm:prSet/>
      <dgm:spPr/>
      <dgm:t>
        <a:bodyPr/>
        <a:lstStyle/>
        <a:p>
          <a:pPr algn="l"/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B214F0C7-BFE7-4097-988B-08D3E9E8B57A}">
      <dgm:prSet custT="1"/>
      <dgm:spPr/>
      <dgm:t>
        <a:bodyPr/>
        <a:lstStyle/>
        <a:p>
          <a:pPr algn="l" rtl="0"/>
          <a:r>
            <a: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2.</a:t>
          </a:r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開放資料發展歷程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BC764D1-DE48-4451-88AB-F8C2D57AB870}" type="parTrans" cxnId="{DDF21F5F-4C06-4A45-AFCD-4EDD8416B916}">
      <dgm:prSet/>
      <dgm:spPr/>
      <dgm:t>
        <a:bodyPr/>
        <a:lstStyle/>
        <a:p>
          <a:pPr algn="l"/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E8F6BC6-29E2-4970-8BAB-1D805AB5C554}" type="sibTrans" cxnId="{DDF21F5F-4C06-4A45-AFCD-4EDD8416B916}">
      <dgm:prSet/>
      <dgm:spPr/>
      <dgm:t>
        <a:bodyPr/>
        <a:lstStyle/>
        <a:p>
          <a:pPr algn="l"/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3F0CFF3-3534-4C2D-A37C-BE3C364097F6}">
      <dgm:prSet custT="1"/>
      <dgm:spPr/>
      <dgm:t>
        <a:bodyPr/>
        <a:lstStyle/>
        <a:p>
          <a:pPr algn="l" rtl="0"/>
          <a:r>
            <a: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3.</a:t>
          </a:r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開放資料應用案例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211049F-0F19-4EBF-AC76-7C03CE593742}" type="parTrans" cxnId="{F3FF2BBC-B0BA-4F54-9284-234493FF0F26}">
      <dgm:prSet/>
      <dgm:spPr/>
      <dgm:t>
        <a:bodyPr/>
        <a:lstStyle/>
        <a:p>
          <a:pPr algn="l"/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030DFB4-5C6E-48A2-97DE-5869C1106B39}" type="sibTrans" cxnId="{F3FF2BBC-B0BA-4F54-9284-234493FF0F26}">
      <dgm:prSet/>
      <dgm:spPr/>
      <dgm:t>
        <a:bodyPr/>
        <a:lstStyle/>
        <a:p>
          <a:pPr algn="l"/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4B1C0E3E-D9CA-4658-B449-CBE3E2D7D379}">
      <dgm:prSet custT="1"/>
      <dgm:spPr/>
      <dgm:t>
        <a:bodyPr/>
        <a:lstStyle/>
        <a:p>
          <a:pPr algn="l" rtl="0"/>
          <a:r>
            <a: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4.</a:t>
          </a:r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宣導與推廣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B06C26C-9172-43BF-8CF1-67B4BEA72B82}" type="parTrans" cxnId="{DFD7F7B2-A6BA-44E9-B808-AC2D805BC0C9}">
      <dgm:prSet/>
      <dgm:spPr/>
      <dgm:t>
        <a:bodyPr/>
        <a:lstStyle/>
        <a:p>
          <a:pPr algn="l"/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CD6349C-1A49-4B32-8572-C86C9473E6D2}" type="sibTrans" cxnId="{DFD7F7B2-A6BA-44E9-B808-AC2D805BC0C9}">
      <dgm:prSet/>
      <dgm:spPr/>
      <dgm:t>
        <a:bodyPr/>
        <a:lstStyle/>
        <a:p>
          <a:pPr algn="l"/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A682D88-DBC6-49B0-BD52-5E0EEDC4490E}">
      <dgm:prSet custT="1"/>
      <dgm:spPr/>
      <dgm:t>
        <a:bodyPr/>
        <a:lstStyle/>
        <a:p>
          <a:pPr algn="l" rtl="0"/>
          <a:r>
            <a: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5.</a:t>
          </a:r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提升開放資料品質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875E50F-EFA5-4084-A9CF-7FDC2A7E7563}" type="parTrans" cxnId="{CEDBD132-7149-4CD6-B51B-2E6E4FB43C07}">
      <dgm:prSet/>
      <dgm:spPr/>
      <dgm:t>
        <a:bodyPr/>
        <a:lstStyle/>
        <a:p>
          <a:pPr algn="l"/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180EAD3-4820-450C-95BB-E825EA4121D4}" type="sibTrans" cxnId="{CEDBD132-7149-4CD6-B51B-2E6E4FB43C07}">
      <dgm:prSet/>
      <dgm:spPr/>
      <dgm:t>
        <a:bodyPr/>
        <a:lstStyle/>
        <a:p>
          <a:pPr algn="l"/>
          <a:endParaRPr lang="zh-TW" altLang="en-US" sz="20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17E3EAD-6E52-4064-AFF6-C151B9687101}" type="pres">
      <dgm:prSet presAssocID="{DEB5ACC5-FFCC-4E35-BD9B-C90591916D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7E21F74-64BE-4080-9A82-0CA3F80F30D3}" type="pres">
      <dgm:prSet presAssocID="{13997556-5989-47B5-AA71-A3A2D8F7B4A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8C47584-727D-4B9E-AF04-30C4CE1AA611}" type="pres">
      <dgm:prSet presAssocID="{ED09A29D-F868-4269-BFFE-5092EF52E1FA}" presName="spacer" presStyleCnt="0"/>
      <dgm:spPr/>
      <dgm:t>
        <a:bodyPr/>
        <a:lstStyle/>
        <a:p>
          <a:endParaRPr lang="zh-TW" altLang="en-US"/>
        </a:p>
      </dgm:t>
    </dgm:pt>
    <dgm:pt modelId="{95DE3B1B-CA7D-4685-919F-ADD6AB25800B}" type="pres">
      <dgm:prSet presAssocID="{B214F0C7-BFE7-4097-988B-08D3E9E8B57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6FD9108-C753-43D4-9C64-B3CAD73E7012}" type="pres">
      <dgm:prSet presAssocID="{6E8F6BC6-29E2-4970-8BAB-1D805AB5C554}" presName="spacer" presStyleCnt="0"/>
      <dgm:spPr/>
      <dgm:t>
        <a:bodyPr/>
        <a:lstStyle/>
        <a:p>
          <a:endParaRPr lang="zh-TW" altLang="en-US"/>
        </a:p>
      </dgm:t>
    </dgm:pt>
    <dgm:pt modelId="{C6590511-37BE-48C1-90FD-F5CB23E03C6A}" type="pres">
      <dgm:prSet presAssocID="{23F0CFF3-3534-4C2D-A37C-BE3C364097F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742F49-5191-43A9-A7D0-C2CD6ADB65AC}" type="pres">
      <dgm:prSet presAssocID="{A030DFB4-5C6E-48A2-97DE-5869C1106B39}" presName="spacer" presStyleCnt="0"/>
      <dgm:spPr/>
      <dgm:t>
        <a:bodyPr/>
        <a:lstStyle/>
        <a:p>
          <a:endParaRPr lang="zh-TW" altLang="en-US"/>
        </a:p>
      </dgm:t>
    </dgm:pt>
    <dgm:pt modelId="{08731C42-BF52-4B5F-A95E-EA6398512384}" type="pres">
      <dgm:prSet presAssocID="{4B1C0E3E-D9CA-4658-B449-CBE3E2D7D37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11F1176-B906-4E11-9622-972CE12A9169}" type="pres">
      <dgm:prSet presAssocID="{3CD6349C-1A49-4B32-8572-C86C9473E6D2}" presName="spacer" presStyleCnt="0"/>
      <dgm:spPr/>
      <dgm:t>
        <a:bodyPr/>
        <a:lstStyle/>
        <a:p>
          <a:endParaRPr lang="zh-TW" altLang="en-US"/>
        </a:p>
      </dgm:t>
    </dgm:pt>
    <dgm:pt modelId="{87E20798-3858-4AD6-8CAF-58D1C95ED125}" type="pres">
      <dgm:prSet presAssocID="{3A682D88-DBC6-49B0-BD52-5E0EEDC4490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DAFB469-38FD-467F-80FF-CEDDD5C73A36}" srcId="{DEB5ACC5-FFCC-4E35-BD9B-C90591916D56}" destId="{13997556-5989-47B5-AA71-A3A2D8F7B4AD}" srcOrd="0" destOrd="0" parTransId="{4FCD1F36-3EDC-4C48-B66A-9CE7445E55CB}" sibTransId="{ED09A29D-F868-4269-BFFE-5092EF52E1FA}"/>
    <dgm:cxn modelId="{DFD7F7B2-A6BA-44E9-B808-AC2D805BC0C9}" srcId="{DEB5ACC5-FFCC-4E35-BD9B-C90591916D56}" destId="{4B1C0E3E-D9CA-4658-B449-CBE3E2D7D379}" srcOrd="3" destOrd="0" parTransId="{0B06C26C-9172-43BF-8CF1-67B4BEA72B82}" sibTransId="{3CD6349C-1A49-4B32-8572-C86C9473E6D2}"/>
    <dgm:cxn modelId="{DDF21F5F-4C06-4A45-AFCD-4EDD8416B916}" srcId="{DEB5ACC5-FFCC-4E35-BD9B-C90591916D56}" destId="{B214F0C7-BFE7-4097-988B-08D3E9E8B57A}" srcOrd="1" destOrd="0" parTransId="{1BC764D1-DE48-4451-88AB-F8C2D57AB870}" sibTransId="{6E8F6BC6-29E2-4970-8BAB-1D805AB5C554}"/>
    <dgm:cxn modelId="{BB400208-0FFF-450B-9ABE-B39FFCB57B71}" type="presOf" srcId="{3A682D88-DBC6-49B0-BD52-5E0EEDC4490E}" destId="{87E20798-3858-4AD6-8CAF-58D1C95ED125}" srcOrd="0" destOrd="0" presId="urn:microsoft.com/office/officeart/2005/8/layout/vList2"/>
    <dgm:cxn modelId="{11C813F6-183D-4123-9B7A-20BD48038299}" type="presOf" srcId="{B214F0C7-BFE7-4097-988B-08D3E9E8B57A}" destId="{95DE3B1B-CA7D-4685-919F-ADD6AB25800B}" srcOrd="0" destOrd="0" presId="urn:microsoft.com/office/officeart/2005/8/layout/vList2"/>
    <dgm:cxn modelId="{CEDBD132-7149-4CD6-B51B-2E6E4FB43C07}" srcId="{DEB5ACC5-FFCC-4E35-BD9B-C90591916D56}" destId="{3A682D88-DBC6-49B0-BD52-5E0EEDC4490E}" srcOrd="4" destOrd="0" parTransId="{5875E50F-EFA5-4084-A9CF-7FDC2A7E7563}" sibTransId="{5180EAD3-4820-450C-95BB-E825EA4121D4}"/>
    <dgm:cxn modelId="{BCD7D134-C3C0-460D-8087-8E6C2C2D7476}" type="presOf" srcId="{13997556-5989-47B5-AA71-A3A2D8F7B4AD}" destId="{A7E21F74-64BE-4080-9A82-0CA3F80F30D3}" srcOrd="0" destOrd="0" presId="urn:microsoft.com/office/officeart/2005/8/layout/vList2"/>
    <dgm:cxn modelId="{4D294561-CFEF-4DFB-95BD-F54716A3C770}" type="presOf" srcId="{4B1C0E3E-D9CA-4658-B449-CBE3E2D7D379}" destId="{08731C42-BF52-4B5F-A95E-EA6398512384}" srcOrd="0" destOrd="0" presId="urn:microsoft.com/office/officeart/2005/8/layout/vList2"/>
    <dgm:cxn modelId="{2E14043F-5EAB-456B-BAB8-544EC7C89625}" type="presOf" srcId="{23F0CFF3-3534-4C2D-A37C-BE3C364097F6}" destId="{C6590511-37BE-48C1-90FD-F5CB23E03C6A}" srcOrd="0" destOrd="0" presId="urn:microsoft.com/office/officeart/2005/8/layout/vList2"/>
    <dgm:cxn modelId="{EE29EF08-7476-4947-A70D-D374C4059D2F}" type="presOf" srcId="{DEB5ACC5-FFCC-4E35-BD9B-C90591916D56}" destId="{F17E3EAD-6E52-4064-AFF6-C151B9687101}" srcOrd="0" destOrd="0" presId="urn:microsoft.com/office/officeart/2005/8/layout/vList2"/>
    <dgm:cxn modelId="{F3FF2BBC-B0BA-4F54-9284-234493FF0F26}" srcId="{DEB5ACC5-FFCC-4E35-BD9B-C90591916D56}" destId="{23F0CFF3-3534-4C2D-A37C-BE3C364097F6}" srcOrd="2" destOrd="0" parTransId="{B211049F-0F19-4EBF-AC76-7C03CE593742}" sibTransId="{A030DFB4-5C6E-48A2-97DE-5869C1106B39}"/>
    <dgm:cxn modelId="{B747B99A-26D1-4385-AC04-640E8C2E4515}" type="presParOf" srcId="{F17E3EAD-6E52-4064-AFF6-C151B9687101}" destId="{A7E21F74-64BE-4080-9A82-0CA3F80F30D3}" srcOrd="0" destOrd="0" presId="urn:microsoft.com/office/officeart/2005/8/layout/vList2"/>
    <dgm:cxn modelId="{EA1B2F03-3136-4A56-B06B-AE0F3D0FF306}" type="presParOf" srcId="{F17E3EAD-6E52-4064-AFF6-C151B9687101}" destId="{D8C47584-727D-4B9E-AF04-30C4CE1AA611}" srcOrd="1" destOrd="0" presId="urn:microsoft.com/office/officeart/2005/8/layout/vList2"/>
    <dgm:cxn modelId="{63C52EFB-3ABE-46B7-AECA-52C51E5E22C3}" type="presParOf" srcId="{F17E3EAD-6E52-4064-AFF6-C151B9687101}" destId="{95DE3B1B-CA7D-4685-919F-ADD6AB25800B}" srcOrd="2" destOrd="0" presId="urn:microsoft.com/office/officeart/2005/8/layout/vList2"/>
    <dgm:cxn modelId="{70E08F12-0771-48E4-B79B-D8C29FABA1FA}" type="presParOf" srcId="{F17E3EAD-6E52-4064-AFF6-C151B9687101}" destId="{26FD9108-C753-43D4-9C64-B3CAD73E7012}" srcOrd="3" destOrd="0" presId="urn:microsoft.com/office/officeart/2005/8/layout/vList2"/>
    <dgm:cxn modelId="{3B70056C-B776-4130-921C-BBE7B21DEDD9}" type="presParOf" srcId="{F17E3EAD-6E52-4064-AFF6-C151B9687101}" destId="{C6590511-37BE-48C1-90FD-F5CB23E03C6A}" srcOrd="4" destOrd="0" presId="urn:microsoft.com/office/officeart/2005/8/layout/vList2"/>
    <dgm:cxn modelId="{8A510D78-A492-45D8-90C9-4F2ADAE10EF4}" type="presParOf" srcId="{F17E3EAD-6E52-4064-AFF6-C151B9687101}" destId="{DD742F49-5191-43A9-A7D0-C2CD6ADB65AC}" srcOrd="5" destOrd="0" presId="urn:microsoft.com/office/officeart/2005/8/layout/vList2"/>
    <dgm:cxn modelId="{B1CB186E-EF04-4410-BD9B-8F3A0B797B6C}" type="presParOf" srcId="{F17E3EAD-6E52-4064-AFF6-C151B9687101}" destId="{08731C42-BF52-4B5F-A95E-EA6398512384}" srcOrd="6" destOrd="0" presId="urn:microsoft.com/office/officeart/2005/8/layout/vList2"/>
    <dgm:cxn modelId="{2E9EA8BD-CF0C-4CF5-A28A-285C88CEAFCC}" type="presParOf" srcId="{F17E3EAD-6E52-4064-AFF6-C151B9687101}" destId="{611F1176-B906-4E11-9622-972CE12A9169}" srcOrd="7" destOrd="0" presId="urn:microsoft.com/office/officeart/2005/8/layout/vList2"/>
    <dgm:cxn modelId="{D0A73F2B-4BD8-4223-96E7-89313243AA1C}" type="presParOf" srcId="{F17E3EAD-6E52-4064-AFF6-C151B9687101}" destId="{87E20798-3858-4AD6-8CAF-58D1C95ED125}" srcOrd="8" destOrd="0" presId="urn:microsoft.com/office/officeart/2005/8/layout/vList2"/>
  </dgm:cxnLst>
  <dgm:bg/>
  <dgm:whole>
    <a:ln w="285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28E064-6599-4CE5-85B9-6E64392B8C2D}" type="doc">
      <dgm:prSet loTypeId="urn:microsoft.com/office/officeart/2005/8/layout/process4" loCatId="list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zh-TW" altLang="en-US"/>
        </a:p>
      </dgm:t>
    </dgm:pt>
    <dgm:pt modelId="{84784185-E92B-46A9-BFA3-5A0E71859A8D}">
      <dgm:prSet custT="1"/>
      <dgm:spPr/>
      <dgm:t>
        <a:bodyPr/>
        <a:lstStyle/>
        <a:p>
          <a:pPr rtl="0"/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配合國家開放資料政策，建置商工行政資料開放平台。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48BE327-6922-4A46-A849-FFFE06511CAB}" type="parTrans" cxnId="{1F336348-F7E9-48D1-98D5-297D9A1E19D1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B6F81366-8343-4F4B-8E0C-57E97D1E4FC9}" type="sibTrans" cxnId="{1F336348-F7E9-48D1-98D5-297D9A1E19D1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4F522DC3-35B9-4E21-B350-635A0B88F3A1}">
      <dgm:prSet custT="1"/>
      <dgm:spPr/>
      <dgm:t>
        <a:bodyPr/>
        <a:lstStyle/>
        <a:p>
          <a:pPr rtl="0"/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建置介接資料服務，以邁向商工開放資料機讀目標。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DE40467-DD36-4319-BDC6-2F93A0C5A4C7}" type="parTrans" cxnId="{0356B2CB-9B1F-4FD3-8A2C-6668B782312C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7AD9461-1BF2-4764-BC3F-59E70CE36C39}" type="sibTrans" cxnId="{0356B2CB-9B1F-4FD3-8A2C-6668B782312C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B438375-F939-4D2F-B4CE-0C09FE507413}">
      <dgm:prSet custT="1"/>
      <dgm:spPr/>
      <dgm:t>
        <a:bodyPr/>
        <a:lstStyle/>
        <a:p>
          <a:pPr rtl="0"/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積極提升開放資料品質，創造產業發展新價值。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7A8EA39-3D1A-4001-9F87-8FB9A177BF76}" type="parTrans" cxnId="{4DF07AB8-F43B-4AB4-BE68-4C2523488F5F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1E38632-A75B-4602-9D1D-B690F9CE4583}" type="sibTrans" cxnId="{4DF07AB8-F43B-4AB4-BE68-4C2523488F5F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45539455-582F-41A1-816B-066691B06002}">
      <dgm:prSet custT="1"/>
      <dgm:spPr/>
      <dgm:t>
        <a:bodyPr/>
        <a:lstStyle/>
        <a:p>
          <a:pPr rtl="0"/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參與開放資料推廣活動，藉以鼓勵商工資料之民間應用。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558BA8C-386A-412A-9700-5E47E373BA06}" type="parTrans" cxnId="{98532261-6373-4A86-BA0E-76F3A0ADB084}">
      <dgm:prSet/>
      <dgm:spPr/>
      <dgm:t>
        <a:bodyPr/>
        <a:lstStyle/>
        <a:p>
          <a:endParaRPr lang="zh-TW" altLang="en-US"/>
        </a:p>
      </dgm:t>
    </dgm:pt>
    <dgm:pt modelId="{0DDC098B-23B1-4B06-9ADB-B3C1DA03AB32}" type="sibTrans" cxnId="{98532261-6373-4A86-BA0E-76F3A0ADB084}">
      <dgm:prSet/>
      <dgm:spPr/>
      <dgm:t>
        <a:bodyPr/>
        <a:lstStyle/>
        <a:p>
          <a:endParaRPr lang="zh-TW" altLang="en-US"/>
        </a:p>
      </dgm:t>
    </dgm:pt>
    <dgm:pt modelId="{CFF7973D-0099-4254-A390-CEEAF3417492}" type="pres">
      <dgm:prSet presAssocID="{5028E064-6599-4CE5-85B9-6E64392B8C2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AC99167-8288-4BDA-A018-1D47FBFFAB07}" type="pres">
      <dgm:prSet presAssocID="{7B438375-F939-4D2F-B4CE-0C09FE507413}" presName="boxAndChildren" presStyleCnt="0"/>
      <dgm:spPr/>
      <dgm:t>
        <a:bodyPr/>
        <a:lstStyle/>
        <a:p>
          <a:endParaRPr lang="zh-TW" altLang="en-US"/>
        </a:p>
      </dgm:t>
    </dgm:pt>
    <dgm:pt modelId="{3E6507D4-C2A0-44EE-8F7C-12181B31F6F0}" type="pres">
      <dgm:prSet presAssocID="{7B438375-F939-4D2F-B4CE-0C09FE507413}" presName="parentTextBox" presStyleLbl="node1" presStyleIdx="0" presStyleCnt="4"/>
      <dgm:spPr/>
      <dgm:t>
        <a:bodyPr/>
        <a:lstStyle/>
        <a:p>
          <a:endParaRPr lang="zh-TW" altLang="en-US"/>
        </a:p>
      </dgm:t>
    </dgm:pt>
    <dgm:pt modelId="{422C6DBA-2AA6-45A0-94D4-1D5ED8E7576E}" type="pres">
      <dgm:prSet presAssocID="{57AD9461-1BF2-4764-BC3F-59E70CE36C39}" presName="sp" presStyleCnt="0"/>
      <dgm:spPr/>
      <dgm:t>
        <a:bodyPr/>
        <a:lstStyle/>
        <a:p>
          <a:endParaRPr lang="zh-TW" altLang="en-US"/>
        </a:p>
      </dgm:t>
    </dgm:pt>
    <dgm:pt modelId="{84C06490-2883-4979-AAF1-FE69862F8C4F}" type="pres">
      <dgm:prSet presAssocID="{4F522DC3-35B9-4E21-B350-635A0B88F3A1}" presName="arrowAndChildren" presStyleCnt="0"/>
      <dgm:spPr/>
      <dgm:t>
        <a:bodyPr/>
        <a:lstStyle/>
        <a:p>
          <a:endParaRPr lang="zh-TW" altLang="en-US"/>
        </a:p>
      </dgm:t>
    </dgm:pt>
    <dgm:pt modelId="{01827257-E1F7-4C22-9C1E-B099745C36D3}" type="pres">
      <dgm:prSet presAssocID="{4F522DC3-35B9-4E21-B350-635A0B88F3A1}" presName="parentTextArrow" presStyleLbl="node1" presStyleIdx="1" presStyleCnt="4"/>
      <dgm:spPr/>
      <dgm:t>
        <a:bodyPr/>
        <a:lstStyle/>
        <a:p>
          <a:endParaRPr lang="zh-TW" altLang="en-US"/>
        </a:p>
      </dgm:t>
    </dgm:pt>
    <dgm:pt modelId="{77D019BC-01BA-44A4-9926-10ADCC584934}" type="pres">
      <dgm:prSet presAssocID="{0DDC098B-23B1-4B06-9ADB-B3C1DA03AB32}" presName="sp" presStyleCnt="0"/>
      <dgm:spPr/>
      <dgm:t>
        <a:bodyPr/>
        <a:lstStyle/>
        <a:p>
          <a:endParaRPr lang="zh-TW" altLang="en-US"/>
        </a:p>
      </dgm:t>
    </dgm:pt>
    <dgm:pt modelId="{241934EE-37D5-4E52-A4C0-B81A01DE4916}" type="pres">
      <dgm:prSet presAssocID="{45539455-582F-41A1-816B-066691B06002}" presName="arrowAndChildren" presStyleCnt="0"/>
      <dgm:spPr/>
      <dgm:t>
        <a:bodyPr/>
        <a:lstStyle/>
        <a:p>
          <a:endParaRPr lang="zh-TW" altLang="en-US"/>
        </a:p>
      </dgm:t>
    </dgm:pt>
    <dgm:pt modelId="{86867FA5-D91C-4E12-8047-22009D50C598}" type="pres">
      <dgm:prSet presAssocID="{45539455-582F-41A1-816B-066691B06002}" presName="parentTextArrow" presStyleLbl="node1" presStyleIdx="2" presStyleCnt="4"/>
      <dgm:spPr/>
      <dgm:t>
        <a:bodyPr/>
        <a:lstStyle/>
        <a:p>
          <a:endParaRPr lang="zh-TW" altLang="en-US"/>
        </a:p>
      </dgm:t>
    </dgm:pt>
    <dgm:pt modelId="{5970D449-CFAE-4092-A0BA-6A8662D9F4E9}" type="pres">
      <dgm:prSet presAssocID="{B6F81366-8343-4F4B-8E0C-57E97D1E4FC9}" presName="sp" presStyleCnt="0"/>
      <dgm:spPr/>
      <dgm:t>
        <a:bodyPr/>
        <a:lstStyle/>
        <a:p>
          <a:endParaRPr lang="zh-TW" altLang="en-US"/>
        </a:p>
      </dgm:t>
    </dgm:pt>
    <dgm:pt modelId="{422D6B84-EB14-4A75-A830-938EA25B7B05}" type="pres">
      <dgm:prSet presAssocID="{84784185-E92B-46A9-BFA3-5A0E71859A8D}" presName="arrowAndChildren" presStyleCnt="0"/>
      <dgm:spPr/>
      <dgm:t>
        <a:bodyPr/>
        <a:lstStyle/>
        <a:p>
          <a:endParaRPr lang="zh-TW" altLang="en-US"/>
        </a:p>
      </dgm:t>
    </dgm:pt>
    <dgm:pt modelId="{E44AABC7-9B1F-4F9A-99F5-8E88588AE925}" type="pres">
      <dgm:prSet presAssocID="{84784185-E92B-46A9-BFA3-5A0E71859A8D}" presName="parentTextArrow" presStyleLbl="node1" presStyleIdx="3" presStyleCnt="4"/>
      <dgm:spPr/>
      <dgm:t>
        <a:bodyPr/>
        <a:lstStyle/>
        <a:p>
          <a:endParaRPr lang="zh-TW" altLang="en-US"/>
        </a:p>
      </dgm:t>
    </dgm:pt>
  </dgm:ptLst>
  <dgm:cxnLst>
    <dgm:cxn modelId="{1F336348-F7E9-48D1-98D5-297D9A1E19D1}" srcId="{5028E064-6599-4CE5-85B9-6E64392B8C2D}" destId="{84784185-E92B-46A9-BFA3-5A0E71859A8D}" srcOrd="0" destOrd="0" parTransId="{B48BE327-6922-4A46-A849-FFFE06511CAB}" sibTransId="{B6F81366-8343-4F4B-8E0C-57E97D1E4FC9}"/>
    <dgm:cxn modelId="{98532261-6373-4A86-BA0E-76F3A0ADB084}" srcId="{5028E064-6599-4CE5-85B9-6E64392B8C2D}" destId="{45539455-582F-41A1-816B-066691B06002}" srcOrd="1" destOrd="0" parTransId="{5558BA8C-386A-412A-9700-5E47E373BA06}" sibTransId="{0DDC098B-23B1-4B06-9ADB-B3C1DA03AB32}"/>
    <dgm:cxn modelId="{8DC361D0-4FE9-40F5-B9E0-05F64B2E55D2}" type="presOf" srcId="{7B438375-F939-4D2F-B4CE-0C09FE507413}" destId="{3E6507D4-C2A0-44EE-8F7C-12181B31F6F0}" srcOrd="0" destOrd="0" presId="urn:microsoft.com/office/officeart/2005/8/layout/process4"/>
    <dgm:cxn modelId="{CEC4DBF2-A57A-461E-83C9-A6D42CC2412F}" type="presOf" srcId="{84784185-E92B-46A9-BFA3-5A0E71859A8D}" destId="{E44AABC7-9B1F-4F9A-99F5-8E88588AE925}" srcOrd="0" destOrd="0" presId="urn:microsoft.com/office/officeart/2005/8/layout/process4"/>
    <dgm:cxn modelId="{DC3EF04E-D877-4E1D-B72D-F3549696EFFC}" type="presOf" srcId="{45539455-582F-41A1-816B-066691B06002}" destId="{86867FA5-D91C-4E12-8047-22009D50C598}" srcOrd="0" destOrd="0" presId="urn:microsoft.com/office/officeart/2005/8/layout/process4"/>
    <dgm:cxn modelId="{4DF07AB8-F43B-4AB4-BE68-4C2523488F5F}" srcId="{5028E064-6599-4CE5-85B9-6E64392B8C2D}" destId="{7B438375-F939-4D2F-B4CE-0C09FE507413}" srcOrd="3" destOrd="0" parTransId="{07A8EA39-3D1A-4001-9F87-8FB9A177BF76}" sibTransId="{A1E38632-A75B-4602-9D1D-B690F9CE4583}"/>
    <dgm:cxn modelId="{45B8B349-1B9B-4D99-8902-E9D545C2DE9F}" type="presOf" srcId="{4F522DC3-35B9-4E21-B350-635A0B88F3A1}" destId="{01827257-E1F7-4C22-9C1E-B099745C36D3}" srcOrd="0" destOrd="0" presId="urn:microsoft.com/office/officeart/2005/8/layout/process4"/>
    <dgm:cxn modelId="{0356B2CB-9B1F-4FD3-8A2C-6668B782312C}" srcId="{5028E064-6599-4CE5-85B9-6E64392B8C2D}" destId="{4F522DC3-35B9-4E21-B350-635A0B88F3A1}" srcOrd="2" destOrd="0" parTransId="{8DE40467-DD36-4319-BDC6-2F93A0C5A4C7}" sibTransId="{57AD9461-1BF2-4764-BC3F-59E70CE36C39}"/>
    <dgm:cxn modelId="{053B3D8A-5255-46AB-AFB0-CF44DA31DB87}" type="presOf" srcId="{5028E064-6599-4CE5-85B9-6E64392B8C2D}" destId="{CFF7973D-0099-4254-A390-CEEAF3417492}" srcOrd="0" destOrd="0" presId="urn:microsoft.com/office/officeart/2005/8/layout/process4"/>
    <dgm:cxn modelId="{BCC674DA-9191-4D89-937E-E025E2C6CC2B}" type="presParOf" srcId="{CFF7973D-0099-4254-A390-CEEAF3417492}" destId="{EAC99167-8288-4BDA-A018-1D47FBFFAB07}" srcOrd="0" destOrd="0" presId="urn:microsoft.com/office/officeart/2005/8/layout/process4"/>
    <dgm:cxn modelId="{DE98494A-9300-4E36-BC8E-B34840D092FE}" type="presParOf" srcId="{EAC99167-8288-4BDA-A018-1D47FBFFAB07}" destId="{3E6507D4-C2A0-44EE-8F7C-12181B31F6F0}" srcOrd="0" destOrd="0" presId="urn:microsoft.com/office/officeart/2005/8/layout/process4"/>
    <dgm:cxn modelId="{B478C50E-2F4E-46EF-8181-8FCE778ABAE4}" type="presParOf" srcId="{CFF7973D-0099-4254-A390-CEEAF3417492}" destId="{422C6DBA-2AA6-45A0-94D4-1D5ED8E7576E}" srcOrd="1" destOrd="0" presId="urn:microsoft.com/office/officeart/2005/8/layout/process4"/>
    <dgm:cxn modelId="{B42D17A8-C575-41E2-AF7C-C36391D823DF}" type="presParOf" srcId="{CFF7973D-0099-4254-A390-CEEAF3417492}" destId="{84C06490-2883-4979-AAF1-FE69862F8C4F}" srcOrd="2" destOrd="0" presId="urn:microsoft.com/office/officeart/2005/8/layout/process4"/>
    <dgm:cxn modelId="{73C3DDD1-E3E9-41D2-B6EA-2BA7FC31EF05}" type="presParOf" srcId="{84C06490-2883-4979-AAF1-FE69862F8C4F}" destId="{01827257-E1F7-4C22-9C1E-B099745C36D3}" srcOrd="0" destOrd="0" presId="urn:microsoft.com/office/officeart/2005/8/layout/process4"/>
    <dgm:cxn modelId="{53D25316-0DC7-4451-9975-2FFF16A558B4}" type="presParOf" srcId="{CFF7973D-0099-4254-A390-CEEAF3417492}" destId="{77D019BC-01BA-44A4-9926-10ADCC584934}" srcOrd="3" destOrd="0" presId="urn:microsoft.com/office/officeart/2005/8/layout/process4"/>
    <dgm:cxn modelId="{E6BC517D-BAED-450D-AFE7-1A7E2DC45CCA}" type="presParOf" srcId="{CFF7973D-0099-4254-A390-CEEAF3417492}" destId="{241934EE-37D5-4E52-A4C0-B81A01DE4916}" srcOrd="4" destOrd="0" presId="urn:microsoft.com/office/officeart/2005/8/layout/process4"/>
    <dgm:cxn modelId="{85BE7199-17F6-4464-8A07-1A68A22BF49E}" type="presParOf" srcId="{241934EE-37D5-4E52-A4C0-B81A01DE4916}" destId="{86867FA5-D91C-4E12-8047-22009D50C598}" srcOrd="0" destOrd="0" presId="urn:microsoft.com/office/officeart/2005/8/layout/process4"/>
    <dgm:cxn modelId="{5E292D5A-1F4B-4722-AF2A-C9D312417B49}" type="presParOf" srcId="{CFF7973D-0099-4254-A390-CEEAF3417492}" destId="{5970D449-CFAE-4092-A0BA-6A8662D9F4E9}" srcOrd="5" destOrd="0" presId="urn:microsoft.com/office/officeart/2005/8/layout/process4"/>
    <dgm:cxn modelId="{95C9732F-477A-4471-96B8-D45E7BEF2D88}" type="presParOf" srcId="{CFF7973D-0099-4254-A390-CEEAF3417492}" destId="{422D6B84-EB14-4A75-A830-938EA25B7B05}" srcOrd="6" destOrd="0" presId="urn:microsoft.com/office/officeart/2005/8/layout/process4"/>
    <dgm:cxn modelId="{84AE8C62-A9DC-417A-A9F9-4B3EE78442B9}" type="presParOf" srcId="{422D6B84-EB14-4A75-A830-938EA25B7B05}" destId="{E44AABC7-9B1F-4F9A-99F5-8E88588AE92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E21F74-64BE-4080-9A82-0CA3F80F30D3}">
      <dsp:nvSpPr>
        <dsp:cNvPr id="0" name=""/>
        <dsp:cNvSpPr/>
      </dsp:nvSpPr>
      <dsp:spPr>
        <a:xfrm>
          <a:off x="0" y="12686"/>
          <a:ext cx="9073008" cy="9921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1.</a:t>
          </a: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開放資料策略目標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8433" y="61119"/>
        <a:ext cx="8976142" cy="895294"/>
      </dsp:txXfrm>
    </dsp:sp>
    <dsp:sp modelId="{95DE3B1B-CA7D-4685-919F-ADD6AB25800B}">
      <dsp:nvSpPr>
        <dsp:cNvPr id="0" name=""/>
        <dsp:cNvSpPr/>
      </dsp:nvSpPr>
      <dsp:spPr>
        <a:xfrm>
          <a:off x="0" y="1157486"/>
          <a:ext cx="9073008" cy="9921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2.</a:t>
          </a: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開放資料發展歷程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8433" y="1205919"/>
        <a:ext cx="8976142" cy="895294"/>
      </dsp:txXfrm>
    </dsp:sp>
    <dsp:sp modelId="{C6590511-37BE-48C1-90FD-F5CB23E03C6A}">
      <dsp:nvSpPr>
        <dsp:cNvPr id="0" name=""/>
        <dsp:cNvSpPr/>
      </dsp:nvSpPr>
      <dsp:spPr>
        <a:xfrm>
          <a:off x="0" y="2302286"/>
          <a:ext cx="9073008" cy="9921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3.</a:t>
          </a: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開放資料應用案例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8433" y="2350719"/>
        <a:ext cx="8976142" cy="895294"/>
      </dsp:txXfrm>
    </dsp:sp>
    <dsp:sp modelId="{08731C42-BF52-4B5F-A95E-EA6398512384}">
      <dsp:nvSpPr>
        <dsp:cNvPr id="0" name=""/>
        <dsp:cNvSpPr/>
      </dsp:nvSpPr>
      <dsp:spPr>
        <a:xfrm>
          <a:off x="0" y="3447086"/>
          <a:ext cx="9073008" cy="9921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4.</a:t>
          </a: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宣導與推廣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8433" y="3495519"/>
        <a:ext cx="8976142" cy="895294"/>
      </dsp:txXfrm>
    </dsp:sp>
    <dsp:sp modelId="{87E20798-3858-4AD6-8CAF-58D1C95ED125}">
      <dsp:nvSpPr>
        <dsp:cNvPr id="0" name=""/>
        <dsp:cNvSpPr/>
      </dsp:nvSpPr>
      <dsp:spPr>
        <a:xfrm>
          <a:off x="0" y="4591886"/>
          <a:ext cx="9073008" cy="9921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5.</a:t>
          </a: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提升開放資料品質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8433" y="4640319"/>
        <a:ext cx="8976142" cy="895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6507D4-C2A0-44EE-8F7C-12181B31F6F0}">
      <dsp:nvSpPr>
        <dsp:cNvPr id="0" name=""/>
        <dsp:cNvSpPr/>
      </dsp:nvSpPr>
      <dsp:spPr>
        <a:xfrm>
          <a:off x="0" y="4590532"/>
          <a:ext cx="9361040" cy="100429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積極提升開放資料品質，創造產業發展新價值。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4590532"/>
        <a:ext cx="9361040" cy="1004296"/>
      </dsp:txXfrm>
    </dsp:sp>
    <dsp:sp modelId="{01827257-E1F7-4C22-9C1E-B099745C36D3}">
      <dsp:nvSpPr>
        <dsp:cNvPr id="0" name=""/>
        <dsp:cNvSpPr/>
      </dsp:nvSpPr>
      <dsp:spPr>
        <a:xfrm rot="10800000">
          <a:off x="0" y="3060989"/>
          <a:ext cx="9361040" cy="1544607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建置介接資料服務，以邁向商工開放資料機讀目標。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0" y="3060989"/>
        <a:ext cx="9361040" cy="1003639"/>
      </dsp:txXfrm>
    </dsp:sp>
    <dsp:sp modelId="{86867FA5-D91C-4E12-8047-22009D50C598}">
      <dsp:nvSpPr>
        <dsp:cNvPr id="0" name=""/>
        <dsp:cNvSpPr/>
      </dsp:nvSpPr>
      <dsp:spPr>
        <a:xfrm rot="10800000">
          <a:off x="0" y="1531446"/>
          <a:ext cx="9361040" cy="1544607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參與開放資料推廣活動，藉以鼓勵商工資料之民間應用。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0" y="1531446"/>
        <a:ext cx="9361040" cy="1003639"/>
      </dsp:txXfrm>
    </dsp:sp>
    <dsp:sp modelId="{E44AABC7-9B1F-4F9A-99F5-8E88588AE925}">
      <dsp:nvSpPr>
        <dsp:cNvPr id="0" name=""/>
        <dsp:cNvSpPr/>
      </dsp:nvSpPr>
      <dsp:spPr>
        <a:xfrm rot="10800000">
          <a:off x="0" y="1902"/>
          <a:ext cx="9361040" cy="1544607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配合國家開放資料政策，建置商工行政資料開放平台。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0" y="1902"/>
        <a:ext cx="9361040" cy="1003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7346" cy="534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3" tIns="46182" rIns="92363" bIns="46182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TW" dirty="0">
              <a:latin typeface="Arial" panose="020B06040202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2587" y="0"/>
            <a:ext cx="2898529" cy="534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3" tIns="46182" rIns="92363" bIns="461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TW" dirty="0">
              <a:latin typeface="Arial" panose="020B06040202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60625"/>
            <a:ext cx="2977346" cy="45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3" tIns="46182" rIns="92363" bIns="46182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TW" dirty="0">
              <a:latin typeface="Arial" panose="020B06040202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2587" y="9460625"/>
            <a:ext cx="2898529" cy="45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63" tIns="46182" rIns="92363" bIns="4618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CDC155A-3369-408C-8AED-7F18BD27F8C9}" type="slidenum">
              <a:rPr lang="en-US" altLang="zh-TW">
                <a:latin typeface="Arial" panose="020B0604020202020204" pitchFamily="34" charset="0"/>
                <a:ea typeface="微軟正黑體" panose="020B0604030504040204" pitchFamily="34" charset="-120"/>
              </a:rPr>
              <a:pPr/>
              <a:t>‹#›</a:t>
            </a:fld>
            <a:endParaRPr lang="en-US" altLang="zh-TW" dirty="0">
              <a:latin typeface="Arial" panose="020B0604020202020204" pitchFamily="34" charset="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42228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ltGray">
          <a:xfrm>
            <a:off x="1" y="0"/>
            <a:ext cx="2950001" cy="49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4431" tIns="47216" rIns="94431" bIns="47216" numCol="1" anchor="ctr" anchorCtr="0" compatLnSpc="1">
            <a:prstTxWarp prst="textNoShape">
              <a:avLst/>
            </a:prstTxWarp>
          </a:bodyPr>
          <a:lstStyle>
            <a:lvl1pPr defTabSz="944717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en-US" altLang="zh-TW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ltGray">
          <a:xfrm>
            <a:off x="3857199" y="0"/>
            <a:ext cx="2950001" cy="49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4431" tIns="47216" rIns="94431" bIns="47216" numCol="1" anchor="ctr" anchorCtr="0" compatLnSpc="1">
            <a:prstTxWarp prst="textNoShape">
              <a:avLst/>
            </a:prstTxWarp>
          </a:bodyPr>
          <a:lstStyle>
            <a:lvl1pPr algn="r" defTabSz="944717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en-US" altLang="zh-TW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ltGray">
          <a:xfrm>
            <a:off x="719138" y="746125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ltGray">
          <a:xfrm>
            <a:off x="907198" y="4719905"/>
            <a:ext cx="4992804" cy="4473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4431" tIns="47216" rIns="94431" bIns="472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0"/>
            <a:r>
              <a:rPr lang="zh-TW" altLang="en-US" dirty="0" smtClean="0"/>
              <a:t>第二層</a:t>
            </a:r>
          </a:p>
          <a:p>
            <a:pPr lvl="0"/>
            <a:r>
              <a:rPr lang="zh-TW" altLang="en-US" dirty="0" smtClean="0"/>
              <a:t>第三層</a:t>
            </a:r>
          </a:p>
          <a:p>
            <a:pPr lvl="0"/>
            <a:r>
              <a:rPr lang="zh-TW" altLang="en-US" dirty="0" smtClean="0"/>
              <a:t>第四層</a:t>
            </a:r>
          </a:p>
          <a:p>
            <a:pPr lvl="0"/>
            <a:r>
              <a:rPr lang="zh-TW" altLang="en-US" dirty="0" smtClean="0"/>
              <a:t>第五層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ltGray">
          <a:xfrm>
            <a:off x="1" y="9441411"/>
            <a:ext cx="2950001" cy="497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4431" tIns="47216" rIns="94431" bIns="47216" numCol="1" anchor="b" anchorCtr="0" compatLnSpc="1">
            <a:prstTxWarp prst="textNoShape">
              <a:avLst/>
            </a:prstTxWarp>
          </a:bodyPr>
          <a:lstStyle>
            <a:lvl1pPr defTabSz="944717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en-US" altLang="zh-TW" dirty="0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ltGray">
          <a:xfrm>
            <a:off x="3857199" y="9441411"/>
            <a:ext cx="2950001" cy="497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4431" tIns="47216" rIns="94431" bIns="47216" numCol="1" anchor="b" anchorCtr="0" compatLnSpc="1">
            <a:prstTxWarp prst="textNoShape">
              <a:avLst/>
            </a:prstTxWarp>
          </a:bodyPr>
          <a:lstStyle>
            <a:lvl1pPr algn="r" defTabSz="944717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A9912173-C06C-4094-A339-B748D5EFA7F4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099043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1.</a:t>
            </a:r>
            <a:r>
              <a:rPr lang="zh-TW" altLang="en-US" dirty="0" smtClean="0"/>
              <a:t>說明商工行政開放資料分享計畫之政策方向</a:t>
            </a:r>
            <a:r>
              <a:rPr lang="zh-TW" altLang="en-US" baseline="0" dirty="0" smtClean="0"/>
              <a:t> 依序為「</a:t>
            </a:r>
            <a:r>
              <a:rPr lang="zh-TW" altLang="en-US" sz="1200" dirty="0" smtClean="0">
                <a:latin typeface="微軟正黑體" panose="020B0604030504040204" pitchFamily="34" charset="-120"/>
              </a:rPr>
              <a:t>配合國家開放資料政策，建置商工行政資料開放平台，提供商工開放資料服務。</a:t>
            </a:r>
            <a:r>
              <a:rPr lang="zh-TW" altLang="en-US" baseline="0" dirty="0" smtClean="0"/>
              <a:t>」，其中「</a:t>
            </a:r>
            <a:r>
              <a:rPr lang="zh-TW" altLang="en-US" sz="1200" dirty="0" smtClean="0">
                <a:latin typeface="微軟正黑體" panose="020B0604030504040204" pitchFamily="34" charset="-120"/>
              </a:rPr>
              <a:t>國家開放資料政策</a:t>
            </a:r>
            <a:r>
              <a:rPr lang="zh-TW" altLang="en-US" baseline="0" dirty="0" smtClean="0"/>
              <a:t>」開放資料主管機關「國發會」所規劃之相關執行政策方向，並於本計畫中建立「</a:t>
            </a:r>
            <a:r>
              <a:rPr lang="zh-TW" altLang="en-US" sz="1200" dirty="0" smtClean="0">
                <a:latin typeface="微軟正黑體" panose="020B0604030504040204" pitchFamily="34" charset="-120"/>
              </a:rPr>
              <a:t>商工行政資料開放平台</a:t>
            </a:r>
            <a:r>
              <a:rPr lang="zh-TW" altLang="en-US" baseline="0" dirty="0" smtClean="0"/>
              <a:t>」，提供給所有民眾與業者，可直接取用商工行政依法可開放之資料集。</a:t>
            </a:r>
            <a:endParaRPr lang="en-US" altLang="zh-TW" baseline="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baseline="0" dirty="0" smtClean="0"/>
              <a:t>2.</a:t>
            </a:r>
            <a:r>
              <a:rPr lang="zh-TW" altLang="en-US" baseline="0" dirty="0" smtClean="0"/>
              <a:t>並於「</a:t>
            </a:r>
            <a:r>
              <a:rPr lang="zh-TW" altLang="en-US" sz="1200" dirty="0" smtClean="0">
                <a:latin typeface="微軟正黑體" panose="020B0604030504040204" pitchFamily="34" charset="-120"/>
              </a:rPr>
              <a:t>商工行政資料開放平台</a:t>
            </a:r>
            <a:r>
              <a:rPr lang="zh-TW" altLang="en-US" baseline="0" dirty="0" smtClean="0"/>
              <a:t>」中持續建立資料集介接服務，初期以核心業務資料作為開放之資料集，並於計畫中逐年度調整具民眾與業者關心之應用方向，已確實增加生活的便利性，與加值應用之廣度。</a:t>
            </a:r>
            <a:endParaRPr lang="en-US" altLang="zh-TW" baseline="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baseline="0" dirty="0" smtClean="0"/>
              <a:t>3.</a:t>
            </a:r>
            <a:r>
              <a:rPr lang="zh-TW" altLang="en-US" baseline="0" dirty="0" smtClean="0"/>
              <a:t>並於計畫中持續參與開放資料推廣活動，如：推廣說明會、大專校院資訊服務創意競賽以及相關開放資料論壇等，以提高民眾瞭解商工資料之可應用之方向與可附加之價值，期望可成為開放資料之民間應用之典範。</a:t>
            </a:r>
            <a:endParaRPr lang="en-US" altLang="zh-TW" baseline="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baseline="0" dirty="0" smtClean="0"/>
              <a:t>4.</a:t>
            </a:r>
            <a:r>
              <a:rPr lang="zh-TW" altLang="en-US" baseline="0" dirty="0" smtClean="0"/>
              <a:t>除了持續擴增平台外，本計畫也逐年提升資料品質，如：資料同步更新之頻率與週期之提升，開放資料正確性之提升，進而往五星級開放資料方向發展，以創造商工資料開放與國際接軌之契機，提升整體國家商業投資之環境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12173-C06C-4094-A339-B748D5EFA7F4}" type="slidenum">
              <a:rPr lang="en-US" altLang="zh-TW" smtClean="0"/>
              <a:pPr/>
              <a:t>3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058367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kern="1200" spc="-10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本計畫自</a:t>
            </a:r>
            <a:r>
              <a:rPr lang="en-US" altLang="zh-TW" sz="1200" kern="1200" spc="-10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102/06</a:t>
            </a:r>
            <a:r>
              <a:rPr lang="zh-TW" altLang="en-US" sz="1200" kern="1200" spc="-10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開始執行，在很短的時間內完成了資料的盤點與篩選，並於</a:t>
            </a:r>
            <a:r>
              <a:rPr lang="en-US" altLang="zh-TW" sz="1200" kern="1200" spc="-10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102/11</a:t>
            </a:r>
            <a:r>
              <a:rPr lang="zh-TW" altLang="en-US" sz="1200" kern="1200" spc="-100" baseline="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 「</a:t>
            </a:r>
            <a:r>
              <a:rPr lang="zh-TW" altLang="en-US" sz="1200" dirty="0" smtClean="0">
                <a:latin typeface="微軟正黑體" panose="020B0604030504040204" pitchFamily="34" charset="-120"/>
              </a:rPr>
              <a:t>商工行政資料開放平台」測試上線，經過半年的測試與調整後，於</a:t>
            </a:r>
            <a:r>
              <a:rPr lang="en-US" altLang="zh-TW" sz="1200" dirty="0" smtClean="0">
                <a:latin typeface="微軟正黑體" panose="020B0604030504040204" pitchFamily="34" charset="-120"/>
              </a:rPr>
              <a:t>103/06</a:t>
            </a:r>
            <a:r>
              <a:rPr lang="zh-TW" altLang="en-US" sz="1200" dirty="0" smtClean="0">
                <a:latin typeface="微軟正黑體" panose="020B0604030504040204" pitchFamily="34" charset="-120"/>
              </a:rPr>
              <a:t>正式上線至今，陸續提供開放資料集與介接</a:t>
            </a:r>
            <a:r>
              <a:rPr lang="en-US" altLang="zh-TW" sz="1200" dirty="0" smtClean="0">
                <a:latin typeface="微軟正黑體" panose="020B0604030504040204" pitchFamily="34" charset="-120"/>
              </a:rPr>
              <a:t>API</a:t>
            </a:r>
            <a:r>
              <a:rPr lang="zh-TW" altLang="en-US" sz="1200" dirty="0" smtClean="0">
                <a:latin typeface="微軟正黑體" panose="020B0604030504040204" pitchFamily="34" charset="-120"/>
              </a:rPr>
              <a:t>服務，至今共達</a:t>
            </a:r>
            <a:r>
              <a:rPr lang="en-US" altLang="zh-TW" sz="1200" dirty="0" smtClean="0">
                <a:latin typeface="微軟正黑體" panose="020B0604030504040204" pitchFamily="34" charset="-120"/>
              </a:rPr>
              <a:t>29</a:t>
            </a:r>
            <a:r>
              <a:rPr lang="zh-TW" altLang="en-US" sz="1200" baseline="0" dirty="0" smtClean="0">
                <a:latin typeface="微軟正黑體" panose="020B0604030504040204" pitchFamily="34" charset="-120"/>
              </a:rPr>
              <a:t>項，未來因應民間之需求持續開放資料集與開發介接</a:t>
            </a:r>
            <a:r>
              <a:rPr lang="en-US" altLang="zh-TW" sz="1200" baseline="0" dirty="0" smtClean="0">
                <a:latin typeface="微軟正黑體" panose="020B0604030504040204" pitchFamily="34" charset="-120"/>
              </a:rPr>
              <a:t>API</a:t>
            </a:r>
            <a:r>
              <a:rPr lang="zh-TW" altLang="en-US" sz="1200" baseline="0" dirty="0" smtClean="0">
                <a:latin typeface="微軟正黑體" panose="020B0604030504040204" pitchFamily="34" charset="-120"/>
              </a:rPr>
              <a:t>服務，</a:t>
            </a:r>
            <a:r>
              <a:rPr lang="en-US" altLang="zh-TW" sz="1200" kern="1200" spc="-10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104/07</a:t>
            </a:r>
            <a:r>
              <a:rPr lang="en-US" altLang="zh-TW" sz="1200" kern="1200" spc="-100" baseline="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 </a:t>
            </a:r>
            <a:r>
              <a:rPr lang="zh-TW" altLang="en-US" sz="1200" kern="1200" spc="-100" baseline="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配合國家開放資料規範調整</a:t>
            </a:r>
            <a:r>
              <a:rPr lang="zh-TW" altLang="en-US" sz="1200" kern="1200" spc="-10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介接服務以及詮釋資料，以確保平台服務符合政府政策與規範。</a:t>
            </a:r>
            <a:endParaRPr lang="en-US" altLang="zh-TW" sz="1200" kern="1200" spc="-100" dirty="0" smtClean="0">
              <a:solidFill>
                <a:schemeClr val="tx1"/>
              </a:solidFill>
              <a:latin typeface="微軟正黑體" panose="020B0604030504040204" pitchFamily="34" charset="-120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kern="1200" spc="-10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105</a:t>
            </a:r>
            <a:r>
              <a:rPr lang="zh-TW" altLang="en-US" sz="1200" kern="1200" spc="-100" dirty="0" smtClean="0">
                <a:solidFill>
                  <a:schemeClr val="tx1"/>
                </a:solidFill>
                <a:latin typeface="微軟正黑體" panose="020B0604030504040204" pitchFamily="34" charset="-120"/>
                <a:cs typeface="+mn-cs"/>
              </a:rPr>
              <a:t>年開放資料之重點方向為 </a:t>
            </a:r>
            <a:r>
              <a:rPr kumimoji="1" lang="zh-TW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規劃與擴充建置</a:t>
            </a:r>
            <a:r>
              <a:rPr kumimoji="1" lang="en-US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Open Data </a:t>
            </a:r>
            <a:r>
              <a:rPr kumimoji="1" lang="zh-TW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及</a:t>
            </a:r>
            <a:r>
              <a:rPr kumimoji="1" lang="en-US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 My Data</a:t>
            </a:r>
            <a:r>
              <a:rPr kumimoji="1" lang="zh-TW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整合服務環境</a:t>
            </a:r>
            <a:r>
              <a:rPr kumimoji="1" lang="zh-TW" altLang="en-US" sz="1200" kern="1200" dirty="0" smtClean="0">
                <a:solidFill>
                  <a:schemeClr val="tx1"/>
                </a:solidFill>
                <a:effectLst/>
                <a:cs typeface="+mn-cs"/>
              </a:rPr>
              <a:t>，</a:t>
            </a:r>
            <a:r>
              <a:rPr kumimoji="1" lang="zh-TW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為在不影響民眾權益的前提下，利用</a:t>
            </a:r>
            <a:r>
              <a:rPr kumimoji="1" lang="en-US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My Data</a:t>
            </a:r>
            <a:r>
              <a:rPr kumimoji="1" lang="zh-TW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來進一步發揮</a:t>
            </a:r>
            <a:r>
              <a:rPr kumimoji="1" lang="en-US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Open Data</a:t>
            </a:r>
            <a:r>
              <a:rPr kumimoji="1" lang="zh-TW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的效益</a:t>
            </a:r>
            <a:r>
              <a:rPr kumimoji="1" lang="zh-TW" altLang="en-US" sz="1200" kern="1200" dirty="0" smtClean="0">
                <a:solidFill>
                  <a:schemeClr val="tx1"/>
                </a:solidFill>
                <a:effectLst/>
                <a:cs typeface="+mn-cs"/>
              </a:rPr>
              <a:t>，</a:t>
            </a:r>
            <a:r>
              <a:rPr kumimoji="1" lang="zh-TW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商工行政資訊服務將透過資料欄位的定義與交換標準化，申請政府資料開放授權、</a:t>
            </a:r>
            <a:r>
              <a:rPr kumimoji="1" lang="en-US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My Data</a:t>
            </a:r>
            <a:r>
              <a:rPr kumimoji="1" lang="zh-TW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服務授權及增修法規等，建立商工「</a:t>
            </a:r>
            <a:r>
              <a:rPr kumimoji="1" lang="en-US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Open Data &amp; My Data</a:t>
            </a:r>
            <a:r>
              <a:rPr kumimoji="1" lang="zh-TW" altLang="zh-TW" sz="1200" kern="1200" dirty="0" smtClean="0">
                <a:solidFill>
                  <a:schemeClr val="tx1"/>
                </a:solidFill>
                <a:effectLst/>
                <a:cs typeface="+mn-cs"/>
              </a:rPr>
              <a:t>整合服務環境」，提供其他政府機關及民間開發應用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12173-C06C-4094-A339-B748D5EFA7F4}" type="slidenum">
              <a:rPr lang="en-US" altLang="zh-TW" smtClean="0"/>
              <a:pPr/>
              <a:t>4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51471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dirty="0" smtClean="0">
                <a:latin typeface="微軟正黑體" panose="020B0604030504040204" pitchFamily="34" charset="-120"/>
              </a:rPr>
              <a:t>資料開放平台 使用統計</a:t>
            </a:r>
            <a:endParaRPr lang="en-US" altLang="zh-TW" sz="1200" dirty="0" smtClean="0">
              <a:latin typeface="微軟正黑體" panose="020B0604030504040204" pitchFamily="34" charset="-120"/>
            </a:endParaRPr>
          </a:p>
          <a:p>
            <a:r>
              <a:rPr lang="en-US" altLang="zh-TW" sz="1200" dirty="0" smtClean="0">
                <a:latin typeface="微軟正黑體" panose="020B0604030504040204" pitchFamily="34" charset="-120"/>
              </a:rPr>
              <a:t>1.</a:t>
            </a:r>
            <a:r>
              <a:rPr lang="en-US" altLang="zh-TW" sz="1200" baseline="0" dirty="0" smtClean="0">
                <a:latin typeface="微軟正黑體" panose="020B0604030504040204" pitchFamily="34" charset="-120"/>
              </a:rPr>
              <a:t> </a:t>
            </a:r>
            <a:r>
              <a:rPr lang="zh-TW" altLang="en-US" sz="1200" baseline="0" dirty="0" smtClean="0">
                <a:latin typeface="微軟正黑體" panose="020B0604030504040204" pitchFamily="34" charset="-120"/>
              </a:rPr>
              <a:t>開放資料下載皆為每月統計資料或清冊資料，因此每年度下載次數皆平緩成長</a:t>
            </a:r>
            <a:endParaRPr lang="en-US" altLang="zh-TW" sz="1200" baseline="0" dirty="0" smtClean="0">
              <a:latin typeface="微軟正黑體" panose="020B0604030504040204" pitchFamily="34" charset="-120"/>
            </a:endParaRPr>
          </a:p>
          <a:p>
            <a:r>
              <a:rPr lang="en-US" altLang="zh-TW" sz="1200" baseline="0" dirty="0" smtClean="0">
                <a:latin typeface="微軟正黑體" panose="020B0604030504040204" pitchFamily="34" charset="-120"/>
              </a:rPr>
              <a:t>2. </a:t>
            </a:r>
            <a:r>
              <a:rPr lang="zh-TW" altLang="en-US" sz="1200" baseline="0" dirty="0" smtClean="0">
                <a:latin typeface="微軟正黑體" panose="020B0604030504040204" pitchFamily="34" charset="-120"/>
              </a:rPr>
              <a:t>開放資料</a:t>
            </a:r>
            <a:r>
              <a:rPr lang="en-US" altLang="zh-TW" sz="1200" baseline="0" dirty="0" smtClean="0">
                <a:latin typeface="微軟正黑體" panose="020B0604030504040204" pitchFamily="34" charset="-120"/>
              </a:rPr>
              <a:t>API</a:t>
            </a:r>
            <a:r>
              <a:rPr lang="zh-TW" altLang="en-US" sz="1200" baseline="0" dirty="0" smtClean="0">
                <a:latin typeface="微軟正黑體" panose="020B0604030504040204" pitchFamily="34" charset="-120"/>
              </a:rPr>
              <a:t>介接服務為應用資料集之基礎，故每年介接的數量會快速成長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12173-C06C-4094-A339-B748D5EFA7F4}" type="slidenum">
              <a:rPr lang="en-US" altLang="zh-TW" smtClean="0"/>
              <a:pPr/>
              <a:t>5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23195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12173-C06C-4094-A339-B748D5EFA7F4}" type="slidenum">
              <a:rPr lang="en-US" altLang="zh-TW" smtClean="0"/>
              <a:pPr/>
              <a:t>10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93736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3"/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星資料</a:t>
            </a:r>
          </a:p>
          <a:p>
            <a:pPr lvl="3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先做資料準備，包括「資料盤點」和「資料清理」。</a:t>
            </a:r>
          </a:p>
          <a:p>
            <a:pPr lvl="4"/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星轉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星級資料，即是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RDF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資料格式，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需有清晰的語意，雜亂的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是不被允許的，因此先期作業應為盤點資料與清理資料內容。</a:t>
            </a:r>
          </a:p>
          <a:p>
            <a:pPr lvl="3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決定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URI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名稱，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星資料基礎是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RDF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資料格式。</a:t>
            </a:r>
          </a:p>
          <a:p>
            <a:pPr lvl="4"/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RDF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資料格式須以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URI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命名資料資源於網際網路之位址，即網址。且此網址需具永久性與唯一性。</a:t>
            </a:r>
          </a:p>
          <a:p>
            <a:pPr lvl="3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建立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RDF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Ontology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的語意和領域知識架構。</a:t>
            </a:r>
          </a:p>
          <a:p>
            <a:pPr lvl="4"/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Ontology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類似於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XML Schema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，但比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Schema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更具邏輯架構，並使用類別、屬性與實例等方式架構領域知識。</a:t>
            </a:r>
          </a:p>
          <a:p>
            <a:pPr lvl="3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依其語意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mapping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出相應的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星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RDF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資料集。</a:t>
            </a:r>
          </a:p>
          <a:p>
            <a:pPr lvl="4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利用對應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Ontology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的語意和領域知識架構，產生具有描述事物能力之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RDF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資料格式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(4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星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</a:p>
          <a:p>
            <a:pPr lvl="3"/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星到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星，需盤點其他網路資源之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RDF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資料集，尋找與本資料集相關聯之鏈結。</a:t>
            </a:r>
          </a:p>
          <a:p>
            <a:pPr lvl="4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根據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星定義，此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RDF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資料集需鏈結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(Link)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至其他資料資源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URI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，即其他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RDF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網址。目前，還沒有十分完善的方式，得以精準自動自網際網路找尋及鏈結其他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RDF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網址。目前仍為相關知識工程師以人工方式盤點作業。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132F-6338-4E20-8BAF-8D72528F8BBA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0037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="1" u="sng" dirty="0" smtClean="0">
                <a:latin typeface="微軟正黑體" pitchFamily="34" charset="-120"/>
                <a:ea typeface="微軟正黑體" pitchFamily="34" charset="-120"/>
              </a:rPr>
              <a:t>開放分享、積極創造新價值</a:t>
            </a:r>
            <a:endParaRPr lang="en-US" altLang="zh-TW" b="1" u="sng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="1" u="sng" dirty="0" smtClean="0">
                <a:latin typeface="微軟正黑體" pitchFamily="34" charset="-120"/>
                <a:ea typeface="微軟正黑體" pitchFamily="34" charset="-120"/>
              </a:rPr>
              <a:t>提高資訊正確性、強化更新速度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="1" u="sng" dirty="0" smtClean="0">
                <a:latin typeface="微軟正黑體" pitchFamily="34" charset="-120"/>
                <a:ea typeface="微軟正黑體" pitchFamily="34" charset="-120"/>
              </a:rPr>
              <a:t>便利尋找所需要的資料，做出正確決定</a:t>
            </a:r>
            <a:endParaRPr lang="en-US" altLang="zh-TW" b="1" u="sng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="1" u="sng" smtClean="0">
                <a:latin typeface="微軟正黑體" pitchFamily="34" charset="-120"/>
                <a:ea typeface="微軟正黑體" pitchFamily="34" charset="-120"/>
              </a:rPr>
              <a:t>善用民間創意　締造雙贏局面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TW" altLang="en-US" b="1" u="sng" smtClean="0">
              <a:latin typeface="微軟正黑體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TW" altLang="en-US" b="1" u="sng" dirty="0" smtClean="0">
              <a:latin typeface="微軟正黑體" pitchFamily="34" charset="-120"/>
              <a:ea typeface="微軟正黑體" pitchFamily="34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12173-C06C-4094-A339-B748D5EFA7F4}" type="slidenum">
              <a:rPr lang="en-US" altLang="zh-TW" smtClean="0"/>
              <a:pPr/>
              <a:t>14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16326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8FB-3231-48C8-9A92-4F940693C8F8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182053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AB7F-ED28-4AA0-A3A8-98FAAEDA7E97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3739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71C9-AA6F-4606-84C5-989D4EEDF32B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93338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124965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E559-C1A6-4180-A709-16EE0F18646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99229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6EB6-9513-46F3-BAC5-E20750429857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039970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ED52-3264-4B5A-A37F-8B9D987FD2C8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951880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BC3-5986-4298-A980-E9B2B4CD38F8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9926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4D215-5E71-4331-8030-CE912E1454D6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9577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7F86-C5A3-4B87-86FE-39FCE38E607B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47516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1FBE-B5E7-42A2-A84A-5E9D609799F1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92142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DBD52AF9-E69A-458B-9A70-3DE46DE8BB05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gray">
          <a:xfrm>
            <a:off x="428625" y="1052513"/>
            <a:ext cx="89122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TW" altLang="zh-TW" dirty="0">
              <a:solidFill>
                <a:schemeClr val="tx1"/>
              </a:solidFill>
              <a:latin typeface="Tahoma" pitchFamily="34" charset="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9201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88504" y="1122363"/>
            <a:ext cx="8856984" cy="23876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3600"/>
              </a:spcBef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經濟部商業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司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開放資料辦理情形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副標題 6"/>
          <p:cNvSpPr>
            <a:spLocks noGrp="1"/>
          </p:cNvSpPr>
          <p:nvPr>
            <p:ph type="subTitle" idx="1"/>
          </p:nvPr>
        </p:nvSpPr>
        <p:spPr>
          <a:xfrm>
            <a:off x="1238250" y="3933056"/>
            <a:ext cx="7429500" cy="1324744"/>
          </a:xfrm>
        </p:spPr>
        <p:txBody>
          <a:bodyPr>
            <a:normAutofit/>
          </a:bodyPr>
          <a:lstStyle/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莊文玲專門委員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8FB-3231-48C8-9A92-4F940693C8F8}" type="slidenum">
              <a:rPr lang="en-US" altLang="zh-TW" smtClean="0"/>
              <a:pPr/>
              <a:t>1</a:t>
            </a:fld>
            <a:endParaRPr lang="en-US" altLang="zh-TW" dirty="0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58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53242"/>
            <a:ext cx="9906000" cy="662782"/>
          </a:xfrm>
        </p:spPr>
        <p:txBody>
          <a:bodyPr/>
          <a:lstStyle/>
          <a:p>
            <a:pPr algn="ctr"/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宣導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推廣 </a:t>
            </a: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1/3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2480" y="5246194"/>
            <a:ext cx="9088560" cy="111015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目的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：藉由校院資訊創意競賽的舉辦推廣商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登記開放資料集，並增加資料運用於生活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、學習、求職、工作、經濟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等領域，以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創造產業發展新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價值。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71475" lvl="1" indent="0">
              <a:buNone/>
            </a:pP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71475" lvl="1" indent="0">
              <a:buNone/>
            </a:pP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71475" lvl="1" indent="0">
              <a:buNone/>
            </a:pP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71475" lvl="1" indent="0">
              <a:buNone/>
            </a:pP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71475" lvl="1" indent="0">
              <a:buNone/>
            </a:pP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71475" lvl="1" indent="0">
              <a:buNone/>
            </a:pP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71475" lvl="1" indent="0">
              <a:buNone/>
            </a:pP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10</a:t>
            </a:fld>
            <a:endParaRPr lang="en-US" altLang="zh-TW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855" y="716024"/>
            <a:ext cx="9700689" cy="436916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128526" y="709181"/>
            <a:ext cx="3793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http://innoserve.tca.org.tw/</a:t>
            </a:r>
          </a:p>
        </p:txBody>
      </p:sp>
    </p:spTree>
    <p:extLst>
      <p:ext uri="{BB962C8B-B14F-4D97-AF65-F5344CB8AC3E}">
        <p14:creationId xmlns:p14="http://schemas.microsoft.com/office/powerpoint/2010/main" val="213202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1038" y="1"/>
            <a:ext cx="8543925" cy="692696"/>
          </a:xfrm>
        </p:spPr>
        <p:txBody>
          <a:bodyPr>
            <a:normAutofit/>
          </a:bodyPr>
          <a:lstStyle/>
          <a:p>
            <a:pPr algn="ctr"/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宣導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與推廣 </a:t>
            </a: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2/3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60512" y="687141"/>
            <a:ext cx="8543925" cy="4351338"/>
          </a:xfrm>
        </p:spPr>
        <p:txBody>
          <a:bodyPr/>
          <a:lstStyle/>
          <a:p>
            <a:pPr marL="0" lvl="1" indent="0">
              <a:spcBef>
                <a:spcPts val="813"/>
              </a:spcBef>
              <a:buNone/>
            </a:pP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每年舉辦北、中、南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推廣說明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會，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以分享、研討及座談方式辦理，介紹及說明使用開放資料使用與加值服務典範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11</a:t>
            </a:fld>
            <a:endParaRPr lang="en-US" altLang="zh-TW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270367"/>
              </p:ext>
            </p:extLst>
          </p:nvPr>
        </p:nvGraphicFramePr>
        <p:xfrm>
          <a:off x="368300" y="1520703"/>
          <a:ext cx="9169400" cy="4835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268"/>
                <a:gridCol w="726132"/>
                <a:gridCol w="3594100"/>
                <a:gridCol w="2705100"/>
                <a:gridCol w="1447800"/>
              </a:tblGrid>
              <a:tr h="421128">
                <a:tc>
                  <a:txBody>
                    <a:bodyPr/>
                    <a:lstStyle/>
                    <a:p>
                      <a:pPr marL="0" marR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</a:t>
                      </a:r>
                      <a:endParaRPr lang="zh-TW" altLang="en-US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場次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辦理地點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宣導對象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主講人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102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102/10/18 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北部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集思會議中心</a:t>
                      </a:r>
                      <a:endParaRPr lang="zh-TW" altLang="en-US" sz="18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商業司各科及申登機關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林祐駿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102/10/22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中部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台中市政府惠中樓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401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會議室</a:t>
                      </a:r>
                      <a:endParaRPr lang="zh-TW" altLang="en-US" sz="18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民眾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資服業者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台中市經發局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黎尚育博士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林祐駿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102/10/30 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北部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經濟部大禮堂</a:t>
                      </a:r>
                      <a:endParaRPr lang="zh-TW" altLang="en-US" sz="18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民眾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資服業者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許昭仁協理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林祐駿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103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103/11/04 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中部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</a:t>
                      </a:r>
                      <a:r>
                        <a:rPr lang="zh-TW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經濟部中區聯合服務中心</a:t>
                      </a:r>
                      <a:endParaRPr lang="zh-TW" altLang="en-US" sz="18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民眾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資服業者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黎尚育博士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l" defTabSz="742950" rtl="0" eaLnBrk="1" latinLnBrk="0" hangingPunct="1"/>
                      <a:r>
                        <a:rPr lang="zh-TW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許昭仁協理</a:t>
                      </a:r>
                      <a:endParaRPr lang="zh-TW" altLang="en-US" sz="18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103/11/06 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南部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</a:t>
                      </a:r>
                      <a:r>
                        <a:rPr lang="zh-TW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經濟部南區聯合服務中心</a:t>
                      </a:r>
                      <a:endParaRPr lang="zh-TW" altLang="en-US" sz="18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民眾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資服業者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黎尚育博士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l" defTabSz="742950" rtl="0" eaLnBrk="1" latinLnBrk="0" hangingPunct="1"/>
                      <a:r>
                        <a:rPr lang="zh-TW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許昭仁協理</a:t>
                      </a:r>
                      <a:endParaRPr lang="zh-TW" altLang="en-US" sz="18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103/11/11 </a:t>
                      </a:r>
                      <a:r>
                        <a:rPr lang="zh-TW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台北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台北市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電腦公會</a:t>
                      </a:r>
                      <a:endParaRPr lang="zh-TW" altLang="en-US" sz="18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民眾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資服業者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林祐駿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104/05/18 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北部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中原大學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大學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3~4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研究生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林祐駿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104/06/01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中部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中興大學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大學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3~4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研究生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林祐駿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104/06/02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南部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樹德科大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大學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3~4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研究生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林祐駿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10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06314" y="0"/>
            <a:ext cx="8543925" cy="620688"/>
          </a:xfrm>
        </p:spPr>
        <p:txBody>
          <a:bodyPr>
            <a:normAutofit/>
          </a:bodyPr>
          <a:lstStyle/>
          <a:p>
            <a:pPr algn="ctr"/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宣導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與推廣 </a:t>
            </a: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3/3</a:t>
            </a:r>
            <a:endParaRPr lang="zh-TW" altLang="en-US" sz="3600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0452483"/>
              </p:ext>
            </p:extLst>
          </p:nvPr>
        </p:nvGraphicFramePr>
        <p:xfrm>
          <a:off x="344488" y="1412776"/>
          <a:ext cx="9289032" cy="4544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2491"/>
                <a:gridCol w="4253134"/>
                <a:gridCol w="3363407"/>
              </a:tblGrid>
              <a:tr h="720080">
                <a:tc>
                  <a:txBody>
                    <a:bodyPr/>
                    <a:lstStyle/>
                    <a:p>
                      <a:pPr algn="ctr"/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建議意見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處理</a:t>
                      </a: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</a:tr>
              <a:tr h="370035">
                <a:tc rowSpan="2">
                  <a:txBody>
                    <a:bodyPr/>
                    <a:lstStyle/>
                    <a:p>
                      <a:pPr marL="0" marR="0" lvl="2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商工行政資料開放平台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新增「分公司基本資料」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API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介接服務。</a:t>
                      </a:r>
                      <a:endParaRPr lang="en-US" altLang="zh-TW" sz="18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預計於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 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月底前完成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492731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新增統編及名稱之「公司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商號登記清冊」供下載，並按月更新。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預計於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 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月底前完成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356984">
                <a:tc rowSpan="2">
                  <a:txBody>
                    <a:bodyPr/>
                    <a:lstStyle/>
                    <a:p>
                      <a:pPr marL="0" marR="0" lvl="2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政府資料開放平台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新增「公司董監事資料」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API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介接服務（但遮蔽名字以去識別化）。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已於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103 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年完成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492731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2" indent="0">
                        <a:lnSpc>
                          <a:spcPts val="2200"/>
                        </a:lnSpc>
                        <a:spcBef>
                          <a:spcPts val="813"/>
                        </a:spcBef>
                        <a:buNone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取消「開放資料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API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介接申請制度」現行為：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lvl="2" indent="0">
                        <a:lnSpc>
                          <a:spcPts val="2200"/>
                        </a:lnSpc>
                        <a:spcBef>
                          <a:spcPts val="813"/>
                        </a:spcBef>
                        <a:buNone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選擇適合之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API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介接服務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lvl="2" indent="0">
                        <a:lnSpc>
                          <a:spcPts val="2200"/>
                        </a:lnSpc>
                        <a:spcBef>
                          <a:spcPts val="813"/>
                        </a:spcBef>
                        <a:buNone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2.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填寫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API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介接申請表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lvl="2" indent="0">
                        <a:lnSpc>
                          <a:spcPts val="2200"/>
                        </a:lnSpc>
                        <a:spcBef>
                          <a:spcPts val="813"/>
                        </a:spcBef>
                        <a:buNone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3.MAIL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計畫維運團隊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lvl="2" indent="0">
                        <a:lnSpc>
                          <a:spcPts val="2200"/>
                        </a:lnSpc>
                        <a:spcBef>
                          <a:spcPts val="813"/>
                        </a:spcBef>
                        <a:buNone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4.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完成設定並協助單位測試</a:t>
                      </a:r>
                      <a:endParaRPr lang="en-US" altLang="zh-TW" sz="18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已於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 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月試辦「</a:t>
                      </a:r>
                      <a:r>
                        <a:rPr lang="zh-TW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董監事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資料」</a:t>
                      </a:r>
                      <a:r>
                        <a:rPr lang="zh-TW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</a:t>
                      </a:r>
                      <a:r>
                        <a:rPr lang="zh-TW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公司登記基本資料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（所營事業）</a:t>
                      </a:r>
                      <a:r>
                        <a:rPr lang="zh-TW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查詢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」取消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API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介接申請。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12</a:t>
            </a:fld>
            <a:endParaRPr lang="en-US" altLang="zh-TW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  <p:sp>
        <p:nvSpPr>
          <p:cNvPr id="8" name="內容版面配置區 2"/>
          <p:cNvSpPr txBox="1">
            <a:spLocks/>
          </p:cNvSpPr>
          <p:nvPr/>
        </p:nvSpPr>
        <p:spPr>
          <a:xfrm>
            <a:off x="560512" y="692696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5738" indent="-185738" algn="l" defTabSz="742950" rtl="0" eaLnBrk="1" latinLnBrk="0" hangingPunct="1">
              <a:lnSpc>
                <a:spcPct val="90000"/>
              </a:lnSpc>
              <a:spcBef>
                <a:spcPts val="813"/>
              </a:spcBef>
              <a:buFont typeface="Arial" panose="020B0604020202020204" pitchFamily="34" charset="0"/>
              <a:buChar char="•"/>
              <a:defRPr sz="22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286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6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001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16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kumimoji="0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藉由宣導與推廣活動，廣泛蒐集各界之意見</a:t>
            </a:r>
            <a:endParaRPr kumimoji="0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2288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982012" y="3476872"/>
            <a:ext cx="8579500" cy="154154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88902"/>
            <a:ext cx="9906000" cy="863599"/>
          </a:xfrm>
        </p:spPr>
        <p:txBody>
          <a:bodyPr>
            <a:normAutofit/>
          </a:bodyPr>
          <a:lstStyle/>
          <a:p>
            <a:pPr lvl="0" algn="ctr"/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5.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提升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開放資料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品質</a:t>
            </a:r>
            <a:endParaRPr lang="zh-TW" altLang="en-US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4567" y="4229331"/>
            <a:ext cx="8377355" cy="7215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資料中使用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URI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連結至其他資料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4567" y="3526825"/>
            <a:ext cx="8377355" cy="6683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其他應用程式或軟體可透過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URI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取得資料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567" y="2721123"/>
            <a:ext cx="8377355" cy="6969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提供</a:t>
            </a:r>
            <a:r>
              <a:rPr lang="zh-TW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公開標準結構化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64567" y="1968823"/>
            <a:ext cx="8377355" cy="6969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僅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提供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商業標準</a:t>
            </a:r>
            <a:r>
              <a:rPr lang="zh-TW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結構化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64567" y="1207393"/>
            <a:ext cx="8377355" cy="6969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</a:t>
            </a:r>
            <a:r>
              <a:rPr lang="zh-TW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具有公開授權的資料放到網路上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9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458" y="1357307"/>
            <a:ext cx="28431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458" y="2130645"/>
            <a:ext cx="28431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608" y="2130645"/>
            <a:ext cx="28431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458" y="2918662"/>
            <a:ext cx="28431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215" y="2918662"/>
            <a:ext cx="285703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758" y="2918662"/>
            <a:ext cx="28431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458" y="3668802"/>
            <a:ext cx="28431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608" y="3668802"/>
            <a:ext cx="28431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758" y="3668802"/>
            <a:ext cx="28431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514" y="3668802"/>
            <a:ext cx="285704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458" y="4397783"/>
            <a:ext cx="28431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608" y="4397783"/>
            <a:ext cx="28431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758" y="4397783"/>
            <a:ext cx="28431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514" y="4397783"/>
            <a:ext cx="285704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C:\Users\0901175\Desktop\TempPix\Opendata\1338976309_0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470" y="4397783"/>
            <a:ext cx="28431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圖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340" y="1241544"/>
            <a:ext cx="550140" cy="62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 descr="C:\Users\Lucino\Desktop\TempPix\Standalone\1345704893_document_xm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984" y="2705853"/>
            <a:ext cx="572801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C:\Users\Lucino\Desktop\TempPix\Standalone\1345704761_xl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617" y="1984698"/>
            <a:ext cx="572148" cy="65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群組 34"/>
          <p:cNvGrpSpPr>
            <a:grpSpLocks/>
          </p:cNvGrpSpPr>
          <p:nvPr/>
        </p:nvGrpSpPr>
        <p:grpSpPr bwMode="auto">
          <a:xfrm>
            <a:off x="8633631" y="2735962"/>
            <a:ext cx="927881" cy="644011"/>
            <a:chOff x="-779463" y="3849688"/>
            <a:chExt cx="1154368" cy="798512"/>
          </a:xfrm>
        </p:grpSpPr>
        <p:pic>
          <p:nvPicPr>
            <p:cNvPr id="28" name="Picture 2" descr="C:\Users\Lucino\Desktop\TempPix\TaipeiOpendata\00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79463" y="3849688"/>
              <a:ext cx="798513" cy="798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文字方塊 36"/>
            <p:cNvSpPr txBox="1">
              <a:spLocks noChangeArrowheads="1"/>
            </p:cNvSpPr>
            <p:nvPr/>
          </p:nvSpPr>
          <p:spPr bwMode="auto">
            <a:xfrm>
              <a:off x="-692830" y="4306158"/>
              <a:ext cx="1067735" cy="305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1000" i="1" u="sng" dirty="0">
                  <a:solidFill>
                    <a:schemeClr val="tx2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CSV</a:t>
              </a:r>
              <a:endParaRPr lang="zh-TW" altLang="en-US" sz="1000" i="1" u="sng" dirty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30" name="Picture 3" descr="C:\Users\0901175\Desktop\TempPix\Opendata\1024px-LOD_Cloud_Diagram_as_of_September_201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757" y="4221088"/>
            <a:ext cx="1169165" cy="763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圖片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3526825"/>
            <a:ext cx="513134" cy="631825"/>
          </a:xfrm>
          <a:prstGeom prst="rect">
            <a:avLst/>
          </a:prstGeom>
        </p:spPr>
      </p:pic>
      <p:pic>
        <p:nvPicPr>
          <p:cNvPr id="37" name="圖片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  <p:sp>
        <p:nvSpPr>
          <p:cNvPr id="40" name="直線圖說文字 3 (加上強調線) 39"/>
          <p:cNvSpPr/>
          <p:nvPr/>
        </p:nvSpPr>
        <p:spPr>
          <a:xfrm>
            <a:off x="1474164" y="5373216"/>
            <a:ext cx="6600369" cy="464518"/>
          </a:xfrm>
          <a:prstGeom prst="accentCallout3">
            <a:avLst>
              <a:gd name="adj1" fmla="val 41678"/>
              <a:gd name="adj2" fmla="val -8333"/>
              <a:gd name="adj3" fmla="val 18750"/>
              <a:gd name="adj4" fmla="val -16667"/>
              <a:gd name="adj5" fmla="val -75459"/>
              <a:gd name="adj6" fmla="val -17431"/>
              <a:gd name="adj7" fmla="val -149571"/>
              <a:gd name="adj8" fmla="val -8333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TW" alt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按鈕形 35"/>
          <p:cNvSpPr/>
          <p:nvPr/>
        </p:nvSpPr>
        <p:spPr>
          <a:xfrm>
            <a:off x="488504" y="3501008"/>
            <a:ext cx="864096" cy="848643"/>
          </a:xfrm>
          <a:prstGeom prst="bevel">
            <a:avLst/>
          </a:prstGeom>
          <a:solidFill>
            <a:srgbClr val="00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按鈕形 2"/>
          <p:cNvSpPr/>
          <p:nvPr/>
        </p:nvSpPr>
        <p:spPr>
          <a:xfrm>
            <a:off x="488504" y="2636416"/>
            <a:ext cx="864096" cy="864591"/>
          </a:xfrm>
          <a:prstGeom prst="bevel">
            <a:avLst/>
          </a:prstGeom>
          <a:solidFill>
            <a:srgbClr val="FF99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488504" y="2673222"/>
            <a:ext cx="874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39</a:t>
            </a:r>
            <a:endParaRPr lang="zh-TW" altLang="en-US" sz="4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488504" y="3501008"/>
            <a:ext cx="839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endParaRPr lang="zh-TW" altLang="en-US" sz="4000" b="1" dirty="0">
              <a:ln w="1270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33663" y="5118558"/>
            <a:ext cx="8627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測試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建立</a:t>
            </a:r>
            <a:r>
              <a:rPr lang="en-US" altLang="zh-TW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RDF</a:t>
            </a:r>
            <a:r>
              <a:rPr lang="zh-TW" altLang="zh-TW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儲存庫</a:t>
            </a:r>
            <a:r>
              <a:rPr lang="en-US" altLang="zh-TW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Triple </a:t>
            </a:r>
            <a:r>
              <a:rPr lang="en-US" altLang="zh-TW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Store</a:t>
            </a:r>
            <a:r>
              <a:rPr lang="zh-TW" altLang="zh-TW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機制</a:t>
            </a:r>
            <a:endParaRPr lang="en-US" altLang="zh-TW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104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年度測試開發</a:t>
            </a:r>
            <a:r>
              <a:rPr lang="zh-TW" altLang="zh-TW" b="1" dirty="0" smtClean="0">
                <a:solidFill>
                  <a:srgbClr val="FF0000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統一資源標識符（</a:t>
            </a:r>
            <a:r>
              <a:rPr lang="en-US" altLang="zh-TW" b="1" dirty="0" smtClean="0">
                <a:solidFill>
                  <a:srgbClr val="FF0000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URI</a:t>
            </a:r>
            <a:r>
              <a:rPr lang="zh-TW" altLang="zh-TW" b="1" dirty="0" smtClean="0">
                <a:solidFill>
                  <a:srgbClr val="FF0000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）</a:t>
            </a:r>
            <a:r>
              <a:rPr lang="en-US" altLang="zh-TW" b="1" dirty="0" smtClean="0">
                <a:solidFill>
                  <a:srgbClr val="FF0000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/RDF</a:t>
            </a:r>
            <a:r>
              <a:rPr lang="zh-TW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查詢平台</a:t>
            </a:r>
            <a:endParaRPr lang="en-US" altLang="zh-TW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105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年度預計規劃</a:t>
            </a:r>
            <a:r>
              <a:rPr lang="zh-TW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與國際商業資料間的鏈結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734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344488" y="116633"/>
            <a:ext cx="9362583" cy="6761212"/>
            <a:chOff x="1102925" y="717613"/>
            <a:chExt cx="8100090" cy="5834216"/>
          </a:xfrm>
        </p:grpSpPr>
        <p:sp>
          <p:nvSpPr>
            <p:cNvPr id="29" name="向右箭號 28"/>
            <p:cNvSpPr/>
            <p:nvPr/>
          </p:nvSpPr>
          <p:spPr bwMode="auto">
            <a:xfrm rot="5400000">
              <a:off x="3527294" y="4469923"/>
              <a:ext cx="1559900" cy="770543"/>
            </a:xfrm>
            <a:prstGeom prst="stripedRightArrow">
              <a:avLst/>
            </a:prstGeom>
            <a:solidFill>
              <a:srgbClr val="F2F2F2"/>
            </a:solidFill>
            <a:ln w="1905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altLang="zh-TW" sz="2800" dirty="0" smtClean="0">
                  <a:solidFill>
                    <a:srgbClr val="000099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RDF</a:t>
              </a:r>
              <a:endParaRPr lang="zh-TW" altLang="en-US" sz="2800" dirty="0">
                <a:solidFill>
                  <a:srgbClr val="0000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" name="等腰三角形 1"/>
            <p:cNvSpPr/>
            <p:nvPr/>
          </p:nvSpPr>
          <p:spPr bwMode="auto">
            <a:xfrm>
              <a:off x="2568124" y="1213151"/>
              <a:ext cx="3440270" cy="2841901"/>
            </a:xfrm>
            <a:prstGeom prst="triangle">
              <a:avLst/>
            </a:prstGeom>
            <a:gradFill flip="none" rotWithShape="1">
              <a:gsLst>
                <a:gs pos="0">
                  <a:srgbClr val="FF9B9B">
                    <a:shade val="30000"/>
                    <a:satMod val="115000"/>
                  </a:srgbClr>
                </a:gs>
                <a:gs pos="22000">
                  <a:srgbClr val="E8A6A6"/>
                </a:gs>
                <a:gs pos="100000">
                  <a:srgbClr val="FF9B9B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TW" altLang="en-US" sz="1300" dirty="0">
                <a:solidFill>
                  <a:srgbClr val="0000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6" name="Picture 2" descr="創新經濟 樂活台灣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178"/>
            <a:stretch/>
          </p:blipFill>
          <p:spPr bwMode="auto">
            <a:xfrm>
              <a:off x="3012516" y="717613"/>
              <a:ext cx="2646437" cy="1076326"/>
            </a:xfrm>
            <a:prstGeom prst="rect">
              <a:avLst/>
            </a:prstGeom>
            <a:solidFill>
              <a:srgbClr val="FF9B9B"/>
            </a:solidFill>
            <a:ln>
              <a:noFill/>
            </a:ln>
            <a:extLst/>
          </p:spPr>
        </p:pic>
        <p:grpSp>
          <p:nvGrpSpPr>
            <p:cNvPr id="7" name="群組 6"/>
            <p:cNvGrpSpPr/>
            <p:nvPr/>
          </p:nvGrpSpPr>
          <p:grpSpPr>
            <a:xfrm>
              <a:off x="1102925" y="767606"/>
              <a:ext cx="6984774" cy="4627909"/>
              <a:chOff x="1219200" y="1292250"/>
              <a:chExt cx="6984774" cy="4627909"/>
            </a:xfrm>
          </p:grpSpPr>
          <p:sp>
            <p:nvSpPr>
              <p:cNvPr id="8" name="摺角紙張 7"/>
              <p:cNvSpPr/>
              <p:nvPr/>
            </p:nvSpPr>
            <p:spPr>
              <a:xfrm>
                <a:off x="3378200" y="3245397"/>
                <a:ext cx="2089150" cy="899872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tIns="0" bIns="0" anchor="b" anchorCtr="0"/>
              <a:lstStyle/>
              <a:p>
                <a:pPr algn="ctr">
                  <a:lnSpc>
                    <a:spcPts val="2200"/>
                  </a:lnSpc>
                  <a:defRPr/>
                </a:pPr>
                <a:r>
                  <a:rPr lang="zh-TW" altLang="en-US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國家雲端工商</a:t>
                </a:r>
                <a:r>
                  <a:rPr lang="en-US" altLang="zh-TW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資料開放平台</a:t>
                </a:r>
                <a:endParaRPr lang="en-US" altLang="zh-TW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軟正黑體" pitchFamily="34" charset="-120"/>
                  <a:ea typeface="微軟正黑體" pitchFamily="34" charset="-120"/>
                </a:endParaRPr>
              </a:p>
              <a:p>
                <a:pPr>
                  <a:lnSpc>
                    <a:spcPts val="1800"/>
                  </a:lnSpc>
                  <a:defRPr/>
                </a:pPr>
                <a:r>
                  <a:rPr lang="zh-TW" altLang="zh-TW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資料</a:t>
                </a:r>
                <a:r>
                  <a:rPr lang="zh-TW" altLang="zh-TW" sz="1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集</a:t>
                </a:r>
                <a:r>
                  <a:rPr lang="en-US" altLang="zh-TW" sz="1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40</a:t>
                </a:r>
                <a:r>
                  <a:rPr lang="zh-TW" altLang="zh-TW" sz="1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個</a:t>
                </a:r>
                <a:r>
                  <a:rPr lang="zh-TW" altLang="zh-TW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、</a:t>
                </a:r>
                <a:r>
                  <a:rPr lang="zh-TW" altLang="en-US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介接</a:t>
                </a:r>
                <a:r>
                  <a:rPr lang="en-US" altLang="zh-TW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API 15</a:t>
                </a:r>
                <a:r>
                  <a:rPr lang="zh-TW" altLang="zh-TW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個</a:t>
                </a:r>
                <a:endParaRPr lang="zh-TW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軟正黑體" pitchFamily="34" charset="-120"/>
                  <a:ea typeface="微軟正黑體" pitchFamily="34" charset="-120"/>
                </a:endParaRPr>
              </a:p>
            </p:txBody>
          </p:sp>
          <p:grpSp>
            <p:nvGrpSpPr>
              <p:cNvPr id="9" name="群組 11"/>
              <p:cNvGrpSpPr>
                <a:grpSpLocks/>
              </p:cNvGrpSpPr>
              <p:nvPr/>
            </p:nvGrpSpPr>
            <p:grpSpPr bwMode="auto">
              <a:xfrm>
                <a:off x="6404444" y="4532311"/>
                <a:ext cx="1799530" cy="1387848"/>
                <a:chOff x="6661195" y="4869160"/>
                <a:chExt cx="1800108" cy="1387911"/>
              </a:xfrm>
            </p:grpSpPr>
            <p:pic>
              <p:nvPicPr>
                <p:cNvPr id="19" name="Picture 3" descr="C:\Users\0901175\Desktop\TempPix\opd\1340118391_desktop_computer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48264" y="4869160"/>
                  <a:ext cx="1219200" cy="1219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" name="文字方塊 8"/>
                <p:cNvSpPr txBox="1">
                  <a:spLocks noChangeArrowheads="1"/>
                </p:cNvSpPr>
                <p:nvPr/>
              </p:nvSpPr>
              <p:spPr bwMode="auto">
                <a:xfrm>
                  <a:off x="6661195" y="5949280"/>
                  <a:ext cx="1800108" cy="3077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9pPr>
                </a:lstStyle>
                <a:p>
                  <a:pPr algn="ctr" eaLnBrk="1" hangingPunct="1"/>
                  <a:r>
                    <a:rPr lang="zh-TW" altLang="en-US" sz="14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軟正黑體" pitchFamily="34" charset="-120"/>
                    </a:rPr>
                    <a:t>資料加值服務者</a:t>
                  </a:r>
                </a:p>
              </p:txBody>
            </p:sp>
          </p:grpSp>
          <p:grpSp>
            <p:nvGrpSpPr>
              <p:cNvPr id="10" name="群組 10"/>
              <p:cNvGrpSpPr>
                <a:grpSpLocks/>
              </p:cNvGrpSpPr>
              <p:nvPr/>
            </p:nvGrpSpPr>
            <p:grpSpPr bwMode="auto">
              <a:xfrm>
                <a:off x="1219200" y="4605333"/>
                <a:ext cx="1150938" cy="1264503"/>
                <a:chOff x="1475656" y="4941169"/>
                <a:chExt cx="1152128" cy="1266207"/>
              </a:xfrm>
            </p:grpSpPr>
            <p:pic>
              <p:nvPicPr>
                <p:cNvPr id="17" name="圖片 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75656" y="4941169"/>
                  <a:ext cx="1152128" cy="10517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" name="文字方塊 9"/>
                <p:cNvSpPr txBox="1">
                  <a:spLocks noChangeArrowheads="1"/>
                </p:cNvSpPr>
                <p:nvPr/>
              </p:nvSpPr>
              <p:spPr bwMode="auto">
                <a:xfrm>
                  <a:off x="1691680" y="5899184"/>
                  <a:ext cx="720080" cy="308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微軟正黑體" pitchFamily="34" charset="-120"/>
                    </a:defRPr>
                  </a:lvl9pPr>
                </a:lstStyle>
                <a:p>
                  <a:pPr eaLnBrk="1" hangingPunct="1"/>
                  <a:r>
                    <a:rPr lang="zh-TW" altLang="en-US" sz="14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軟正黑體" pitchFamily="34" charset="-120"/>
                    </a:rPr>
                    <a:t>民眾</a:t>
                  </a:r>
                  <a:endPara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</a:endParaRPr>
                </a:p>
              </p:txBody>
            </p:sp>
          </p:grpSp>
          <p:sp>
            <p:nvSpPr>
              <p:cNvPr id="11" name="向下箭號 10"/>
              <p:cNvSpPr/>
              <p:nvPr/>
            </p:nvSpPr>
            <p:spPr>
              <a:xfrm>
                <a:off x="3954785" y="2328982"/>
                <a:ext cx="936104" cy="851004"/>
              </a:xfrm>
              <a:prstGeom prst="down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提供</a:t>
                </a:r>
              </a:p>
            </p:txBody>
          </p:sp>
          <p:sp>
            <p:nvSpPr>
              <p:cNvPr id="12" name="向下箭號 11"/>
              <p:cNvSpPr/>
              <p:nvPr/>
            </p:nvSpPr>
            <p:spPr>
              <a:xfrm rot="18760653">
                <a:off x="5676220" y="3573480"/>
                <a:ext cx="936104" cy="1385243"/>
              </a:xfrm>
              <a:prstGeom prst="downArrow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vert" wrap="none" anchor="ctr"/>
              <a:lstStyle/>
              <a:p>
                <a:pPr algn="ctr">
                  <a:defRPr/>
                </a:pP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下載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/</a:t>
                </a: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介接</a:t>
                </a:r>
              </a:p>
            </p:txBody>
          </p:sp>
          <p:sp>
            <p:nvSpPr>
              <p:cNvPr id="13" name="向下箭號 12"/>
              <p:cNvSpPr/>
              <p:nvPr/>
            </p:nvSpPr>
            <p:spPr>
              <a:xfrm rot="2960066">
                <a:off x="2231631" y="3553613"/>
                <a:ext cx="936104" cy="1365940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vert270" anchor="ctr"/>
              <a:lstStyle/>
              <a:p>
                <a:pPr algn="ctr">
                  <a:defRPr/>
                </a:pP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資訊提供</a:t>
                </a:r>
              </a:p>
            </p:txBody>
          </p:sp>
          <p:sp>
            <p:nvSpPr>
              <p:cNvPr id="15" name="右彎箭號 14"/>
              <p:cNvSpPr/>
              <p:nvPr/>
            </p:nvSpPr>
            <p:spPr>
              <a:xfrm>
                <a:off x="1578521" y="1292250"/>
                <a:ext cx="1224136" cy="3096344"/>
              </a:xfrm>
              <a:prstGeom prst="bentArrow">
                <a:avLst>
                  <a:gd name="adj1" fmla="val 37223"/>
                  <a:gd name="adj2" fmla="val 33828"/>
                  <a:gd name="adj3" fmla="val 25000"/>
                  <a:gd name="adj4" fmla="val 39676"/>
                </a:avLst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 altLang="zh-TW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軟正黑體" pitchFamily="34" charset="-120"/>
                  <a:ea typeface="微軟正黑體" pitchFamily="34" charset="-120"/>
                </a:endParaRPr>
              </a:p>
              <a:p>
                <a:pPr>
                  <a:defRPr/>
                </a:pP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提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升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對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政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府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的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信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心</a:t>
                </a:r>
              </a:p>
            </p:txBody>
          </p:sp>
          <p:sp>
            <p:nvSpPr>
              <p:cNvPr id="16" name="右彎箭號 15"/>
              <p:cNvSpPr/>
              <p:nvPr/>
            </p:nvSpPr>
            <p:spPr>
              <a:xfrm flipH="1">
                <a:off x="6043017" y="1292250"/>
                <a:ext cx="1152128" cy="3096344"/>
              </a:xfrm>
              <a:prstGeom prst="bentArrow">
                <a:avLst>
                  <a:gd name="adj1" fmla="val 37223"/>
                  <a:gd name="adj2" fmla="val 33828"/>
                  <a:gd name="adj3" fmla="val 25000"/>
                  <a:gd name="adj4" fmla="val 39676"/>
                </a:avLst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r">
                  <a:lnSpc>
                    <a:spcPct val="95000"/>
                  </a:lnSpc>
                  <a:defRPr/>
                </a:pPr>
                <a:endParaRPr lang="en-US" altLang="zh-TW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軟正黑體" pitchFamily="34" charset="-120"/>
                  <a:ea typeface="微軟正黑體" pitchFamily="34" charset="-120"/>
                </a:endParaRPr>
              </a:p>
              <a:p>
                <a:pPr algn="r">
                  <a:lnSpc>
                    <a:spcPct val="95000"/>
                  </a:lnSpc>
                  <a:defRPr/>
                </a:pP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意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見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回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饋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提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高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資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料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正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確</a:t>
                </a:r>
                <a: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/>
                </a:r>
                <a:br>
                  <a:rPr lang="en-US" altLang="zh-TW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</a:b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性</a:t>
                </a:r>
                <a:endParaRPr lang="en-US" altLang="zh-TW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軟正黑體" pitchFamily="34" charset="-120"/>
                  <a:ea typeface="微軟正黑體" pitchFamily="34" charset="-120"/>
                </a:endParaRPr>
              </a:p>
            </p:txBody>
          </p:sp>
          <p:sp>
            <p:nvSpPr>
              <p:cNvPr id="14" name="向下箭號 13"/>
              <p:cNvSpPr/>
              <p:nvPr/>
            </p:nvSpPr>
            <p:spPr>
              <a:xfrm rot="5400000">
                <a:off x="4350339" y="3351185"/>
                <a:ext cx="688545" cy="3485631"/>
              </a:xfrm>
              <a:prstGeom prst="downArrow">
                <a:avLst/>
              </a:prstGeom>
              <a:ln>
                <a:solidFill>
                  <a:srgbClr val="FF0000"/>
                </a:solidFill>
                <a:prstDash val="lgDash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vert270" anchor="ctr"/>
              <a:lstStyle/>
              <a:p>
                <a:pPr algn="ctr">
                  <a:defRPr/>
                </a:pPr>
                <a:r>
                  <a:rPr lang="zh-TW" alt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軟正黑體" pitchFamily="34" charset="-120"/>
                    <a:ea typeface="微軟正黑體" pitchFamily="34" charset="-120"/>
                  </a:rPr>
                  <a:t>加值並提供服務</a:t>
                </a:r>
              </a:p>
            </p:txBody>
          </p:sp>
        </p:grpSp>
        <p:pic>
          <p:nvPicPr>
            <p:cNvPr id="31" name="圖片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7974" y="5663720"/>
              <a:ext cx="1431652" cy="88810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46" name="文字方塊 45"/>
            <p:cNvSpPr txBox="1"/>
            <p:nvPr/>
          </p:nvSpPr>
          <p:spPr>
            <a:xfrm>
              <a:off x="3261926" y="5350420"/>
              <a:ext cx="2218359" cy="292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600" b="1" dirty="0" err="1">
                  <a:solidFill>
                    <a:srgbClr val="FF0000"/>
                  </a:solidFill>
                  <a:latin typeface="Arial" panose="020B0604020202020204" pitchFamily="34" charset="0"/>
                  <a:ea typeface="微軟正黑體" panose="020B0604030504040204" pitchFamily="34" charset="-120"/>
                </a:rPr>
                <a:t>LOD,Link</a:t>
              </a:r>
              <a:r>
                <a:rPr lang="en-US" altLang="zh-TW" sz="1600" b="1" dirty="0">
                  <a:solidFill>
                    <a:srgbClr val="FF0000"/>
                  </a:solidFill>
                  <a:latin typeface="Arial" panose="020B0604020202020204" pitchFamily="34" charset="0"/>
                  <a:ea typeface="微軟正黑體" panose="020B0604030504040204" pitchFamily="34" charset="-120"/>
                </a:rPr>
                <a:t> Open Data</a:t>
              </a:r>
              <a:endParaRPr lang="zh-TW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微軟正黑體" panose="020B0604030504040204" pitchFamily="34" charset="-12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527396" y="4066392"/>
              <a:ext cx="1491138" cy="239021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TW" altLang="zh-TW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工商創新雲端應用活動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671827" y="3750053"/>
              <a:ext cx="954107" cy="276999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TW" altLang="zh-TW" sz="1200" dirty="0" smtClean="0">
                  <a:solidFill>
                    <a:srgbClr val="FF0000"/>
                  </a:solidFill>
                </a:rPr>
                <a:t>辦理說明</a:t>
              </a:r>
              <a:r>
                <a:rPr lang="zh-TW" altLang="zh-TW" sz="1200" dirty="0">
                  <a:solidFill>
                    <a:srgbClr val="FF0000"/>
                  </a:solidFill>
                </a:rPr>
                <a:t>會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677357" y="4716694"/>
              <a:ext cx="1418978" cy="276999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zh-TW" altLang="en-US" sz="1200" dirty="0">
                  <a:solidFill>
                    <a:srgbClr val="FF0000"/>
                  </a:solidFill>
                </a:rPr>
                <a:t>介接廠商</a:t>
              </a:r>
              <a:r>
                <a:rPr lang="zh-TW" altLang="en-US" sz="1200" dirty="0" smtClean="0">
                  <a:solidFill>
                    <a:srgbClr val="FF0000"/>
                  </a:solidFill>
                </a:rPr>
                <a:t>共計</a:t>
              </a:r>
              <a:r>
                <a:rPr lang="en-US" altLang="zh-TW" sz="1200" dirty="0" smtClean="0">
                  <a:solidFill>
                    <a:srgbClr val="FF0000"/>
                  </a:solidFill>
                </a:rPr>
                <a:t>57</a:t>
              </a:r>
              <a:r>
                <a:rPr lang="zh-TW" altLang="en-US" sz="1200" dirty="0" smtClean="0">
                  <a:solidFill>
                    <a:srgbClr val="FF0000"/>
                  </a:solidFill>
                </a:rPr>
                <a:t>家</a:t>
              </a:r>
              <a:endParaRPr lang="en-US" altLang="zh-TW" sz="1200" dirty="0">
                <a:solidFill>
                  <a:srgbClr val="FF0000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991127" y="1054375"/>
              <a:ext cx="2211888" cy="276999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TW" altLang="en-US" sz="1200" dirty="0" smtClean="0"/>
                <a:t>聯絡信箱</a:t>
              </a:r>
              <a:r>
                <a:rPr lang="en-US" altLang="zh-TW" sz="1200" dirty="0" smtClean="0"/>
                <a:t>: data.gcis@gmail.com</a:t>
              </a:r>
              <a:endParaRPr lang="zh-TW" altLang="en-US" sz="1200" dirty="0">
                <a:solidFill>
                  <a:srgbClr val="FF0000"/>
                </a:solidFill>
              </a:endParaRPr>
            </a:p>
          </p:txBody>
        </p:sp>
        <p:pic>
          <p:nvPicPr>
            <p:cNvPr id="37" name="圖片 3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5165" y="4630290"/>
              <a:ext cx="671016" cy="561013"/>
            </a:xfrm>
            <a:prstGeom prst="rect">
              <a:avLst/>
            </a:prstGeom>
          </p:spPr>
        </p:pic>
        <p:pic>
          <p:nvPicPr>
            <p:cNvPr id="38" name="圖片 3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8978" y="5090724"/>
              <a:ext cx="643977" cy="379115"/>
            </a:xfrm>
            <a:prstGeom prst="rect">
              <a:avLst/>
            </a:prstGeom>
          </p:spPr>
        </p:pic>
        <p:pic>
          <p:nvPicPr>
            <p:cNvPr id="39" name="圖片 3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7616" y="4925564"/>
              <a:ext cx="489415" cy="489415"/>
            </a:xfrm>
            <a:prstGeom prst="rect">
              <a:avLst/>
            </a:prstGeom>
          </p:spPr>
        </p:pic>
        <p:sp>
          <p:nvSpPr>
            <p:cNvPr id="40" name="矩形 39"/>
            <p:cNvSpPr/>
            <p:nvPr/>
          </p:nvSpPr>
          <p:spPr>
            <a:xfrm>
              <a:off x="2260966" y="1669574"/>
              <a:ext cx="1300357" cy="276999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TW" altLang="zh-TW" sz="1200" kern="100" dirty="0">
                  <a:solidFill>
                    <a:srgbClr val="FF0000"/>
                  </a:solidFill>
                </a:rPr>
                <a:t>服務滿意度</a:t>
              </a:r>
              <a:r>
                <a:rPr lang="zh-TW" altLang="en-US" sz="1200" kern="100" dirty="0">
                  <a:solidFill>
                    <a:srgbClr val="FF0000"/>
                  </a:solidFill>
                </a:rPr>
                <a:t>調查</a:t>
              </a:r>
              <a:r>
                <a:rPr lang="en-US" altLang="zh-TW" sz="1200" dirty="0">
                  <a:solidFill>
                    <a:srgbClr val="FF0000"/>
                  </a:solidFill>
                </a:rPr>
                <a:t> </a:t>
              </a:r>
              <a:endParaRPr lang="zh-TW" altLang="en-US" sz="1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638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z="5400" b="1" dirty="0">
                <a:solidFill>
                  <a:srgbClr val="22228B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5400" b="1" dirty="0">
                <a:solidFill>
                  <a:srgbClr val="22228B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400" b="1" dirty="0">
                <a:solidFill>
                  <a:srgbClr val="22228B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謝謝</a:t>
            </a:r>
            <a:r>
              <a:rPr lang="zh-TW" altLang="en-US" sz="5400" b="1" dirty="0" smtClean="0">
                <a:solidFill>
                  <a:srgbClr val="22228B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聆聽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AB7F-ED28-4AA0-A3A8-98FAAEDA7E97}" type="slidenum">
              <a:rPr lang="en-US" altLang="zh-TW" smtClean="0"/>
              <a:pPr/>
              <a:t>15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72475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28664" y="365127"/>
            <a:ext cx="7296299" cy="615601"/>
          </a:xfrm>
        </p:spPr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大綱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2</a:t>
            </a:fld>
            <a:endParaRPr lang="en-US" altLang="zh-TW" dirty="0"/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765326"/>
              </p:ext>
            </p:extLst>
          </p:nvPr>
        </p:nvGraphicFramePr>
        <p:xfrm>
          <a:off x="488504" y="1124744"/>
          <a:ext cx="9073008" cy="5596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圖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215166"/>
            <a:ext cx="9904412" cy="642938"/>
          </a:xfrm>
        </p:spPr>
        <p:txBody>
          <a:bodyPr>
            <a:normAutofit/>
          </a:bodyPr>
          <a:lstStyle/>
          <a:p>
            <a:pPr algn="ctr"/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開放資料策略目標</a:t>
            </a:r>
            <a:endParaRPr lang="zh-TW" altLang="en-US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3</a:t>
            </a:fld>
            <a:endParaRPr lang="en-US" altLang="zh-TW" dirty="0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3526021"/>
              </p:ext>
            </p:extLst>
          </p:nvPr>
        </p:nvGraphicFramePr>
        <p:xfrm>
          <a:off x="272480" y="1124744"/>
          <a:ext cx="9361040" cy="5596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5355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1" y="29597"/>
            <a:ext cx="9862977" cy="642938"/>
          </a:xfrm>
        </p:spPr>
        <p:txBody>
          <a:bodyPr>
            <a:normAutofit/>
          </a:bodyPr>
          <a:lstStyle/>
          <a:p>
            <a:pPr algn="ctr"/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發展歷程 </a:t>
            </a: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1/3</a:t>
            </a:r>
            <a:endParaRPr lang="zh-TW" altLang="en-US" sz="28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4600072"/>
              </p:ext>
            </p:extLst>
          </p:nvPr>
        </p:nvGraphicFramePr>
        <p:xfrm>
          <a:off x="128464" y="1544104"/>
          <a:ext cx="9639014" cy="490727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3756"/>
                <a:gridCol w="9095258"/>
              </a:tblGrid>
              <a:tr h="516744">
                <a:tc>
                  <a:txBody>
                    <a:bodyPr/>
                    <a:lstStyle/>
                    <a:p>
                      <a:pPr defTabSz="0">
                        <a:lnSpc>
                          <a:spcPts val="1600"/>
                        </a:lnSpc>
                        <a:tabLst>
                          <a:tab pos="0" algn="l"/>
                        </a:tabLst>
                      </a:pPr>
                      <a:endParaRPr lang="zh-TW" alt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en-US" altLang="zh-TW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發展項目</a:t>
                      </a:r>
                      <a:endParaRPr lang="zh-TW" altLang="en-US" sz="18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193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平台</a:t>
                      </a:r>
                      <a:endParaRPr lang="zh-TW" altLang="zh-TW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102/09</a:t>
                      </a:r>
                      <a:r>
                        <a:rPr lang="zh-TW" altLang="en-US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zh-TW" altLang="zh-TW" sz="2000" kern="12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盤點</a:t>
                      </a:r>
                      <a:r>
                        <a:rPr lang="zh-TW" altLang="en-US" sz="2000" kern="12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並分析</a:t>
                      </a:r>
                      <a:r>
                        <a:rPr lang="zh-TW" altLang="en-US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依法可開放</a:t>
                      </a:r>
                      <a:r>
                        <a:rPr lang="zh-TW" altLang="zh-TW" sz="2000" kern="12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</a:t>
                      </a:r>
                      <a:r>
                        <a:rPr lang="zh-TW" altLang="en-US" sz="2000" kern="12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之範圍</a:t>
                      </a:r>
                      <a:endParaRPr lang="en-US" altLang="zh-TW" sz="2000" kern="1200" spc="-1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102/10 </a:t>
                      </a:r>
                      <a:r>
                        <a:rPr lang="zh-TW" altLang="en-US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制訂「</a:t>
                      </a:r>
                      <a:r>
                        <a:rPr lang="zh-TW" altLang="zh-TW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商工行政</a:t>
                      </a:r>
                      <a:r>
                        <a:rPr lang="zh-TW" altLang="en-US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開放</a:t>
                      </a:r>
                      <a:r>
                        <a:rPr lang="zh-TW" altLang="en-US" sz="2000" kern="12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資料使用規範」</a:t>
                      </a:r>
                      <a:endParaRPr lang="en-US" altLang="zh-TW" sz="2000" kern="1200" spc="-1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102/11</a:t>
                      </a:r>
                      <a:r>
                        <a:rPr lang="en-US" altLang="zh-TW" sz="2000" spc="-100" baseline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zh-TW" altLang="zh-TW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「商工行政資料開放平台」</a:t>
                      </a:r>
                      <a:r>
                        <a:rPr lang="zh-TW" altLang="en-US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測試上線</a:t>
                      </a:r>
                      <a:endParaRPr lang="en-US" altLang="zh-TW" sz="2000" spc="-1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103/06 </a:t>
                      </a:r>
                      <a:r>
                        <a:rPr lang="zh-TW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「商工行政資料開放平台」正式營運</a:t>
                      </a:r>
                      <a:endParaRPr lang="zh-TW" altLang="zh-TW" sz="2000" spc="-1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287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資料集</a:t>
                      </a:r>
                      <a:endParaRPr lang="zh-TW" altLang="zh-TW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102/11 </a:t>
                      </a:r>
                      <a:r>
                        <a:rPr lang="zh-TW" altLang="zh-TW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完成開放資料集</a:t>
                      </a:r>
                      <a:r>
                        <a:rPr lang="en-US" altLang="zh-TW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22</a:t>
                      </a:r>
                      <a:r>
                        <a:rPr lang="zh-TW" altLang="zh-TW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r>
                        <a:rPr lang="en-US" altLang="zh-TW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,</a:t>
                      </a:r>
                      <a:r>
                        <a:rPr lang="zh-TW" altLang="en-US" sz="20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累計</a:t>
                      </a:r>
                      <a:r>
                        <a:rPr lang="en-US" altLang="zh-TW" sz="2000" spc="-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22</a:t>
                      </a:r>
                      <a:r>
                        <a:rPr lang="zh-TW" altLang="en-US" sz="2000" spc="-100" baseline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r>
                        <a:rPr lang="en-US" altLang="zh-TW" sz="2000" spc="-100" baseline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spc="-100" baseline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</a:t>
                      </a:r>
                      <a:r>
                        <a:rPr lang="en-US" altLang="zh-TW" sz="2000" spc="-100" baseline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r>
                        <a:rPr lang="zh-TW" altLang="en-US" sz="2000" spc="-100" baseline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個</a:t>
                      </a:r>
                      <a:r>
                        <a:rPr lang="en-US" altLang="zh-TW" sz="2000" spc="-100" baseline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API</a:t>
                      </a:r>
                      <a:r>
                        <a:rPr lang="zh-TW" altLang="en-US" sz="2000" spc="-100" baseline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服務</a:t>
                      </a:r>
                      <a:r>
                        <a:rPr lang="en-US" altLang="zh-TW" sz="2000" spc="-100" baseline="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zh-TW" sz="2000" spc="-1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103/06 </a:t>
                      </a:r>
                      <a:r>
                        <a:rPr lang="zh-TW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擴充開放資料集</a:t>
                      </a: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zh-TW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,</a:t>
                      </a:r>
                      <a:r>
                        <a:rPr lang="zh-TW" altLang="en-US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累計</a:t>
                      </a:r>
                      <a:r>
                        <a:rPr lang="en-US" altLang="zh-TW" sz="2000" spc="-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27</a:t>
                      </a:r>
                      <a:r>
                        <a:rPr lang="zh-TW" altLang="en-US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en-US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個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API</a:t>
                      </a:r>
                      <a:r>
                        <a:rPr lang="zh-TW" altLang="en-US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服務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zh-TW" sz="2000" spc="-1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103/12 </a:t>
                      </a:r>
                      <a:r>
                        <a:rPr lang="zh-TW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擴充開放資料集</a:t>
                      </a: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zh-TW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,</a:t>
                      </a:r>
                      <a:r>
                        <a:rPr lang="zh-TW" altLang="en-US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累計</a:t>
                      </a:r>
                      <a:r>
                        <a:rPr lang="en-US" altLang="zh-TW" sz="2000" spc="-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33</a:t>
                      </a:r>
                      <a:r>
                        <a:rPr lang="zh-TW" altLang="en-US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r>
                        <a:rPr lang="zh-TW" altLang="en-US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個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API</a:t>
                      </a:r>
                      <a:r>
                        <a:rPr lang="zh-TW" altLang="en-US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服務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zh-TW" sz="2000" spc="-1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2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104/07 </a:t>
                      </a:r>
                      <a:r>
                        <a:rPr lang="zh-TW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擴充開放資料集</a:t>
                      </a: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,</a:t>
                      </a:r>
                      <a:r>
                        <a:rPr lang="zh-TW" altLang="en-US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累計</a:t>
                      </a:r>
                      <a:r>
                        <a:rPr lang="en-US" altLang="zh-TW" sz="2000" spc="-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</a:t>
                      </a:r>
                      <a:r>
                        <a:rPr lang="zh-TW" altLang="en-US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r>
                        <a:rPr lang="zh-TW" altLang="en-US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個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API</a:t>
                      </a:r>
                      <a:r>
                        <a:rPr lang="zh-TW" altLang="en-US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服務</a:t>
                      </a:r>
                      <a:r>
                        <a:rPr lang="en-US" altLang="zh-TW" sz="20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zh-TW" sz="2000" spc="-1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45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機制</a:t>
                      </a:r>
                      <a:endParaRPr lang="zh-TW" altLang="zh-TW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103/06</a:t>
                      </a:r>
                      <a:r>
                        <a:rPr lang="zh-TW" altLang="en-US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研擬開放資料線上收費機制（</a:t>
                      </a:r>
                      <a:r>
                        <a:rPr lang="zh-TW" altLang="zh-TW" sz="2000" kern="1200" spc="-1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「電子化政府服務平臺」電子付費介接機制</a:t>
                      </a:r>
                      <a:r>
                        <a:rPr lang="zh-TW" altLang="en-US" sz="2000" kern="1200" spc="-1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）</a:t>
                      </a:r>
                      <a:endParaRPr lang="en-US" altLang="zh-TW" sz="2000" kern="1200" spc="-1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104/02</a:t>
                      </a:r>
                      <a:r>
                        <a:rPr lang="zh-TW" altLang="en-US" sz="20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研擬</a:t>
                      </a:r>
                      <a:r>
                        <a:rPr lang="zh-TW" altLang="zh-TW" sz="2000" kern="12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介接使用量</a:t>
                      </a:r>
                      <a:r>
                        <a:rPr lang="zh-TW" altLang="en-US" sz="2000" kern="12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管控</a:t>
                      </a:r>
                      <a:r>
                        <a:rPr lang="zh-TW" altLang="zh-TW" sz="2000" kern="12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機制</a:t>
                      </a:r>
                      <a:r>
                        <a:rPr lang="zh-TW" altLang="en-US" sz="2000" kern="12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，確保介接服務公平性</a:t>
                      </a:r>
                      <a:endParaRPr lang="zh-TW" altLang="zh-TW" sz="2000" kern="1200" spc="-1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1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服務</a:t>
                      </a:r>
                      <a:endParaRPr lang="zh-TW" altLang="zh-TW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2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102/12 </a:t>
                      </a:r>
                      <a:r>
                        <a:rPr lang="zh-TW" altLang="en-US" sz="2000" kern="1200" spc="-1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開始提供開放資料介接服務</a:t>
                      </a:r>
                      <a:endParaRPr lang="en-US" altLang="zh-TW" sz="2000" kern="1200" spc="-1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2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104/07</a:t>
                      </a:r>
                      <a:r>
                        <a:rPr lang="en-US" altLang="zh-TW" sz="2000" kern="12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zh-TW" altLang="en-US" sz="2000" kern="12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配合國發會「</a:t>
                      </a:r>
                      <a:r>
                        <a:rPr lang="zh-TW" altLang="en-US" sz="2000" kern="1200" spc="-1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共通性資料存取應用程式介面規範」調整介接程式</a:t>
                      </a:r>
                      <a:endParaRPr lang="en-US" altLang="zh-TW" sz="2000" kern="1200" spc="-1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l" defTabSz="54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200" spc="-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104/07</a:t>
                      </a:r>
                      <a:r>
                        <a:rPr lang="en-US" altLang="zh-TW" sz="2000" kern="12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zh-TW" altLang="en-US" sz="2000" kern="1200" spc="-100" baseline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配合國發會</a:t>
                      </a:r>
                      <a:r>
                        <a:rPr lang="zh-TW" altLang="en-US" sz="2000" kern="1200" spc="-1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「資料集詮釋資料標準規範」調整詮釋資料格式</a:t>
                      </a:r>
                      <a:endParaRPr lang="en-US" altLang="zh-TW" sz="2000" kern="1200" spc="-1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6" name="圖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395068" y="1082439"/>
            <a:ext cx="8529224" cy="46166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lvl="0" defTabSz="540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pc="-1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102</a:t>
            </a:r>
            <a:r>
              <a:rPr lang="zh-TW" altLang="en-US" spc="-1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pc="-1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pc="-1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月啟動</a:t>
            </a:r>
            <a:r>
              <a:rPr lang="zh-TW" altLang="zh-TW" spc="-1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zh-TW" spc="-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經濟部國家雲端商工行政開放資料分享計畫」</a:t>
            </a:r>
          </a:p>
        </p:txBody>
      </p:sp>
    </p:spTree>
    <p:extLst>
      <p:ext uri="{BB962C8B-B14F-4D97-AF65-F5344CB8AC3E}">
        <p14:creationId xmlns:p14="http://schemas.microsoft.com/office/powerpoint/2010/main" val="4500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65070"/>
            <a:ext cx="9729582" cy="4574686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44624"/>
            <a:ext cx="9906000" cy="687610"/>
          </a:xfrm>
        </p:spPr>
        <p:txBody>
          <a:bodyPr/>
          <a:lstStyle/>
          <a:p>
            <a:pPr algn="ctr"/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資料發展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歷程 </a:t>
            </a: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2/3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5</a:t>
            </a:fld>
            <a:endParaRPr lang="en-US" altLang="zh-TW" dirty="0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  <p:graphicFrame>
        <p:nvGraphicFramePr>
          <p:cNvPr id="8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411526"/>
              </p:ext>
            </p:extLst>
          </p:nvPr>
        </p:nvGraphicFramePr>
        <p:xfrm>
          <a:off x="103064" y="732234"/>
          <a:ext cx="9626518" cy="15328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671658"/>
                <a:gridCol w="2739494"/>
                <a:gridCol w="2234475"/>
                <a:gridCol w="2093056"/>
                <a:gridCol w="1887835"/>
              </a:tblGrid>
              <a:tr h="52551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1800" kern="100" spc="-100" baseline="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績效量化指標項目</a:t>
                      </a:r>
                      <a:endParaRPr lang="zh-TW" sz="1400" kern="100" spc="-100" baseline="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1800" kern="100" spc="-100" baseline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103</a:t>
                      </a:r>
                      <a:r>
                        <a:rPr lang="zh-TW" altLang="en-US" sz="1800" kern="100" spc="-100" baseline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</a:t>
                      </a:r>
                      <a:endParaRPr lang="zh-TW" sz="1400" kern="100" spc="-100" baseline="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1800" kern="100" spc="-100" baseline="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104</a:t>
                      </a:r>
                      <a:r>
                        <a:rPr lang="zh-TW" altLang="en-US" sz="1800" kern="100" spc="-100" baseline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</a:t>
                      </a:r>
                      <a:endParaRPr lang="zh-TW" altLang="zh-TW" sz="1400" kern="100" spc="-100" baseline="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1800" kern="100" spc="-100" baseline="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截至目前總累計數</a:t>
                      </a:r>
                      <a:endParaRPr lang="zh-TW" altLang="zh-TW" sz="1400" kern="100" spc="-100" baseline="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25857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15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Tx/>
                        <a:buNone/>
                        <a:tabLst>
                          <a:tab pos="304800" algn="l"/>
                        </a:tabLst>
                      </a:pPr>
                      <a:r>
                        <a:rPr lang="en-US" altLang="zh-TW" sz="1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</a:t>
                      </a:r>
                      <a:endParaRPr lang="zh-TW" sz="1600" b="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工商開放資料</a:t>
                      </a:r>
                      <a:r>
                        <a:rPr lang="en-US" altLang="zh-TW" sz="1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</a:t>
                      </a:r>
                      <a:r>
                        <a:rPr lang="zh-TW" alt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檔案下載次數</a:t>
                      </a:r>
                      <a:endParaRPr lang="zh-TW" sz="1600" b="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altLang="zh-TW" sz="18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61,841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5911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altLang="zh-TW" sz="18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59,615</a:t>
                      </a:r>
                      <a:endParaRPr lang="en-US" altLang="zh-TW" sz="1800" b="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121,456</a:t>
                      </a:r>
                      <a:endParaRPr lang="en-US" altLang="zh-TW" sz="1800" b="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5857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15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Tx/>
                        <a:buNone/>
                        <a:tabLst>
                          <a:tab pos="304800" algn="l"/>
                        </a:tabLst>
                      </a:pPr>
                      <a:r>
                        <a:rPr lang="en-US" altLang="zh-TW" sz="1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</a:t>
                      </a:r>
                      <a:endParaRPr lang="zh-TW" sz="1600" b="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工商開放資料</a:t>
                      </a:r>
                      <a:r>
                        <a:rPr lang="en-US" altLang="zh-TW" sz="1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</a:t>
                      </a:r>
                      <a:r>
                        <a:rPr lang="zh-TW" alt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介接次數</a:t>
                      </a:r>
                      <a:endParaRPr lang="zh-TW" sz="1600" b="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altLang="zh-TW" sz="18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14,756,627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5911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altLang="zh-TW" sz="18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40,941,981</a:t>
                      </a:r>
                      <a:endParaRPr lang="en-US" altLang="zh-TW" sz="1800" b="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8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55,698,608</a:t>
                      </a:r>
                      <a:endParaRPr lang="en-US" altLang="zh-TW" sz="1800" b="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55603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ts val="15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Tx/>
                        <a:buNone/>
                        <a:tabLst>
                          <a:tab pos="304800" algn="l"/>
                        </a:tabLst>
                      </a:pP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1+2</a:t>
                      </a:r>
                      <a:endParaRPr lang="zh-TW" sz="1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TW" sz="1800" b="1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工商開放資料使用數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5911" marR="65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14,818,468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41,001,596</a:t>
                      </a:r>
                      <a:endParaRPr lang="en-US" altLang="zh-TW" sz="20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55,820,064</a:t>
                      </a:r>
                    </a:p>
                  </a:txBody>
                  <a:tcPr marL="9525" marR="36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7325970" y="268317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800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資料</a:t>
            </a:r>
            <a:r>
              <a:rPr lang="zh-TW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統計至：</a:t>
            </a:r>
            <a:r>
              <a:rPr lang="en-US" altLang="zh-TW" sz="1800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104/09/16</a:t>
            </a:r>
            <a:endParaRPr lang="zh-TW" altLang="en-US" sz="1800" dirty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10" name="橢圓 9"/>
          <p:cNvSpPr/>
          <p:nvPr/>
        </p:nvSpPr>
        <p:spPr bwMode="auto">
          <a:xfrm>
            <a:off x="3356272" y="2148686"/>
            <a:ext cx="1016577" cy="1049482"/>
          </a:xfrm>
          <a:prstGeom prst="ellipse">
            <a:avLst/>
          </a:prstGeom>
          <a:noFill/>
          <a:ln w="19050" cap="rnd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3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介接政府</a:t>
            </a:r>
            <a:endParaRPr lang="en-US" altLang="zh-TW" sz="13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3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資料開放平台</a:t>
            </a:r>
            <a:endParaRPr lang="en-US" altLang="zh-TW" sz="13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橢圓 10"/>
          <p:cNvSpPr/>
          <p:nvPr/>
        </p:nvSpPr>
        <p:spPr bwMode="auto">
          <a:xfrm>
            <a:off x="992560" y="3832186"/>
            <a:ext cx="914401" cy="926523"/>
          </a:xfrm>
          <a:prstGeom prst="ellipse">
            <a:avLst/>
          </a:prstGeom>
          <a:noFill/>
          <a:ln w="19050" cap="rnd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3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成功大學</a:t>
            </a:r>
            <a:endParaRPr lang="en-US" altLang="zh-TW" sz="13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橢圓 11"/>
          <p:cNvSpPr/>
          <p:nvPr/>
        </p:nvSpPr>
        <p:spPr bwMode="auto">
          <a:xfrm>
            <a:off x="6825208" y="3135092"/>
            <a:ext cx="1016577" cy="1049482"/>
          </a:xfrm>
          <a:prstGeom prst="ellipse">
            <a:avLst/>
          </a:prstGeom>
          <a:noFill/>
          <a:ln w="19050" cap="rnd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財團法人</a:t>
            </a:r>
            <a:endParaRPr lang="en-US" altLang="zh-TW" sz="1400" b="1" dirty="0" smtClean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金屬工業</a:t>
            </a:r>
            <a:endParaRPr lang="en-US" altLang="zh-TW" sz="1400" b="1" dirty="0" smtClean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研究</a:t>
            </a:r>
            <a:r>
              <a:rPr lang="zh-TW" altLang="en-US" sz="1400" b="1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發展中心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22250" y="3198168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TW" altLang="en-US" dirty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13" name="橢圓 12"/>
          <p:cNvSpPr/>
          <p:nvPr/>
        </p:nvSpPr>
        <p:spPr bwMode="auto">
          <a:xfrm>
            <a:off x="7220832" y="2179296"/>
            <a:ext cx="1016577" cy="1049482"/>
          </a:xfrm>
          <a:prstGeom prst="ellipse">
            <a:avLst/>
          </a:prstGeom>
          <a:noFill/>
          <a:ln w="19050" cap="rnd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altLang="zh-TW" sz="1400" dirty="0" smtClean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pPr algn="ctr"/>
            <a:endParaRPr lang="en-US" altLang="zh-TW" sz="1400" dirty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pPr algn="ctr"/>
            <a:endParaRPr lang="en-US" altLang="zh-TW" sz="1400" dirty="0" smtClean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順風</a:t>
            </a:r>
            <a:r>
              <a:rPr lang="zh-TW" altLang="en-US" sz="1400" b="1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速運</a:t>
            </a:r>
            <a:endParaRPr lang="en-US" altLang="zh-TW" sz="1400" b="1" dirty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1400" b="1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找優惠服務網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2316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6</a:t>
            </a:fld>
            <a:endParaRPr lang="en-US" altLang="zh-TW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0" y="44624"/>
            <a:ext cx="9906000" cy="687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資料發展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歷程 </a:t>
            </a: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3/3</a:t>
            </a:r>
            <a:endParaRPr kumimoji="0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565725"/>
              </p:ext>
            </p:extLst>
          </p:nvPr>
        </p:nvGraphicFramePr>
        <p:xfrm>
          <a:off x="128464" y="658221"/>
          <a:ext cx="5616624" cy="53964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030"/>
                <a:gridCol w="4495800"/>
                <a:gridCol w="800794"/>
              </a:tblGrid>
              <a:tr h="37341">
                <a:tc gridSpan="3">
                  <a:txBody>
                    <a:bodyPr/>
                    <a:lstStyle/>
                    <a:p>
                      <a:pPr marL="0" marR="0" indent="0" algn="ctr" defTabSz="74295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資料集下載使用統計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TW" alt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zh-TW" alt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2138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14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No</a:t>
                      </a:r>
                      <a:endParaRPr lang="zh-TW" altLang="en-US" sz="14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資料集名稱</a:t>
                      </a:r>
                      <a:endParaRPr lang="zh-TW" altLang="en-US" sz="14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下載次數</a:t>
                      </a:r>
                      <a:endParaRPr lang="zh-TW" altLang="en-US" sz="14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en-US" altLang="zh-TW" sz="1400" b="1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商業設立登記清冊</a:t>
                      </a:r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月份</a:t>
                      </a:r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b="1" i="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21,710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en-US" altLang="zh-TW" sz="1400" b="1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公司登記現有家數及實收資本額－按行業別及縣市別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b="1" i="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12,070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en-US" altLang="zh-TW" sz="1400" b="1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公司登記現有家數及實收資本額－按組織別及縣市別分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8,250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en-US" altLang="zh-TW" sz="1400" b="1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公司登記新設立家數及實收資本額－按行業別及縣市別分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7,548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endParaRPr lang="en-US" altLang="zh-TW" sz="1400" b="1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公司登記現有家數及實收資本額－按組織別及行業別分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7,256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endParaRPr lang="en-US" altLang="zh-TW" sz="1400" b="1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公司設立登記清冊</a:t>
                      </a:r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月份</a:t>
                      </a:r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6,955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marL="0" algn="ctr" defTabSz="742950" rtl="0" eaLnBrk="1" fontAlgn="b" latinLnBrk="0" hangingPunct="1"/>
                      <a:r>
                        <a:rPr lang="en-US" altLang="zh-TW" sz="1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</a:t>
                      </a:r>
                      <a:endParaRPr lang="en-US" altLang="zh-TW" sz="1400" b="1" i="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特定行業公司登記資料集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5,642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marL="0" algn="ctr" defTabSz="742950" rtl="0" eaLnBrk="1" fontAlgn="b" latinLnBrk="0" hangingPunct="1"/>
                      <a:r>
                        <a:rPr lang="en-US" altLang="zh-TW" sz="1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</a:t>
                      </a:r>
                      <a:endParaRPr lang="en-US" altLang="zh-TW" sz="1400" b="1" i="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公司變更登記清冊</a:t>
                      </a:r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月份</a:t>
                      </a:r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5,210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marL="0" algn="ctr" defTabSz="742950" rtl="0" eaLnBrk="1" fontAlgn="b" latinLnBrk="0" hangingPunct="1"/>
                      <a:r>
                        <a:rPr lang="en-US" altLang="zh-TW" sz="1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</a:t>
                      </a:r>
                      <a:endParaRPr lang="en-US" altLang="zh-TW" sz="1400" b="1" i="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公司登記現有家數及實收資本額－按行業別分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b="1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5,174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公司登記家數及實收資本額異動─按行業別分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4,853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公司解散登記清冊</a:t>
                      </a:r>
                      <a:r>
                        <a:rPr lang="en-US" altLang="zh-TW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月份</a:t>
                      </a:r>
                      <a:r>
                        <a:rPr lang="en-US" altLang="zh-TW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4,516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公司登記現有家數及實收資本額－按行業別及申登機關別分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4,101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13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公司登記家數及實收資本額異動─按縣市別分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 dirty="0">
                          <a:effectLst/>
                          <a:latin typeface="Arial" panose="020B0604020202020204" pitchFamily="34" charset="0"/>
                        </a:rPr>
                        <a:t>4,065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外國公司認許與代表人辦事處現有家數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3,899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公司解散、撒銷及廢止家數及實收資本額－按行業別及縣巿別分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 dirty="0">
                          <a:effectLst/>
                          <a:latin typeface="Arial" panose="020B0604020202020204" pitchFamily="34" charset="0"/>
                        </a:rPr>
                        <a:t>3,770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16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公司登記家數及實收資本額異動─按申登機關別分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3,365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17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商業變更登記清冊</a:t>
                      </a:r>
                      <a:r>
                        <a:rPr lang="en-US" altLang="zh-TW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月份</a:t>
                      </a:r>
                      <a:r>
                        <a:rPr lang="en-US" altLang="zh-TW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2,996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18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商業歇業登記清冊</a:t>
                      </a:r>
                      <a:r>
                        <a:rPr lang="en-US" altLang="zh-TW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月份</a:t>
                      </a:r>
                      <a:r>
                        <a:rPr lang="en-US" altLang="zh-TW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2,996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19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商業登記現有家數及資本額－按行業別及縣市別分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1,240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商業登記歇業家數及資本額－按行業別及縣市別分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1,219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21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商業登記新設立家數及資本額－按行業別及縣市別分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1,134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22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商業登記家數及資本額異動－按縣市別分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1,103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23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商業登記現有家數及資本額－按行業別分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993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24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商業登記家數及資本額異動－按行業別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>
                          <a:effectLst/>
                          <a:latin typeface="Arial" panose="020B0604020202020204" pitchFamily="34" charset="0"/>
                        </a:rPr>
                        <a:t>989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1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25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政府輔導商圈名錄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b="0" i="0" u="none" strike="noStrike" dirty="0">
                          <a:effectLst/>
                          <a:latin typeface="Arial" panose="020B0604020202020204" pitchFamily="34" charset="0"/>
                        </a:rPr>
                        <a:t>661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09873"/>
              </p:ext>
            </p:extLst>
          </p:nvPr>
        </p:nvGraphicFramePr>
        <p:xfrm>
          <a:off x="4520952" y="3212980"/>
          <a:ext cx="5265155" cy="35084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4744"/>
                <a:gridCol w="3829345"/>
                <a:gridCol w="1031066"/>
              </a:tblGrid>
              <a:tr h="257452">
                <a:tc gridSpan="3">
                  <a:txBody>
                    <a:bodyPr/>
                    <a:lstStyle/>
                    <a:p>
                      <a:pPr marL="0" marR="0" indent="0" algn="ctr" defTabSz="74295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資料集介接使用統計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TW" alt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zh-TW" alt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648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No</a:t>
                      </a:r>
                      <a:endParaRPr lang="zh-TW" altLang="en-US" sz="14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資料集名稱</a:t>
                      </a:r>
                      <a:endParaRPr lang="zh-TW" altLang="en-US" sz="14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介接次數</a:t>
                      </a:r>
                      <a:endParaRPr lang="zh-TW" altLang="en-US" sz="14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648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en-US" altLang="zh-TW" sz="14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公司登記基本資料</a:t>
                      </a:r>
                      <a:r>
                        <a:rPr lang="en-US" altLang="zh-TW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altLang="en-US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應用一</a:t>
                      </a:r>
                      <a:r>
                        <a:rPr lang="en-US" altLang="zh-TW" sz="14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公司異動查詢</a:t>
                      </a:r>
                      <a:r>
                        <a:rPr lang="en-US" altLang="zh-TW" sz="14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en-US" altLang="zh-TW" sz="1400" b="1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34,701,323 </a:t>
                      </a:r>
                      <a:endParaRPr lang="en-US" altLang="zh-TW" sz="14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648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en-US" altLang="zh-TW" sz="14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公司登記基本資料</a:t>
                      </a:r>
                      <a:r>
                        <a:rPr lang="en-US" altLang="zh-TW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altLang="en-US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應用三</a:t>
                      </a:r>
                      <a:r>
                        <a:rPr lang="en-US" altLang="zh-TW" sz="14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公司所營事業查詢</a:t>
                      </a:r>
                      <a:r>
                        <a:rPr lang="en-US" altLang="zh-TW" sz="14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en-US" altLang="zh-TW" sz="1400" b="1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13,993,025 </a:t>
                      </a:r>
                      <a:endParaRPr lang="en-US" altLang="zh-TW" sz="14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648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en-US" altLang="zh-TW" sz="14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公司登記關鍵字</a:t>
                      </a:r>
                      <a:r>
                        <a:rPr lang="zh-TW" altLang="en-US" sz="14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查詢</a:t>
                      </a:r>
                      <a:endParaRPr lang="en-US" altLang="zh-TW" sz="1400" b="1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3,110,988 </a:t>
                      </a:r>
                      <a:endParaRPr lang="en-US" altLang="zh-TW" sz="14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648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en-US" altLang="zh-TW" sz="14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74295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商業登記基本資料</a:t>
                      </a:r>
                      <a:r>
                        <a:rPr lang="en-US" altLang="zh-TW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altLang="en-US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應用</a:t>
                      </a:r>
                      <a:r>
                        <a:rPr lang="zh-TW" altLang="en-US" sz="14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</a:t>
                      </a:r>
                      <a:r>
                        <a:rPr lang="en-US" altLang="zh-TW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4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商號</a:t>
                      </a:r>
                      <a:r>
                        <a:rPr lang="zh-TW" altLang="en-US" sz="1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營業項目查詢</a:t>
                      </a:r>
                      <a:r>
                        <a:rPr lang="en-US" altLang="zh-TW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400" b="1" i="0" u="none" strike="noStrike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1,408,257 </a:t>
                      </a:r>
                      <a:endParaRPr lang="en-US" altLang="zh-TW" sz="14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648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endParaRPr lang="en-US" altLang="zh-TW" sz="14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商業登記關鍵字查詢</a:t>
                      </a:r>
                      <a:endParaRPr lang="zh-TW" altLang="en-US" sz="1400" b="1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1,186,901 </a:t>
                      </a:r>
                      <a:endParaRPr lang="en-US" altLang="zh-TW" sz="14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648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endParaRPr lang="en-US" altLang="zh-TW" sz="14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74295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商業登記基本資料</a:t>
                      </a:r>
                      <a:r>
                        <a:rPr lang="en-US" altLang="zh-TW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altLang="en-US" sz="14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應用</a:t>
                      </a:r>
                      <a:r>
                        <a:rPr lang="zh-TW" altLang="en-US" sz="14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</a:t>
                      </a:r>
                      <a:r>
                        <a:rPr lang="en-US" altLang="zh-TW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4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商號</a:t>
                      </a:r>
                      <a:r>
                        <a:rPr lang="zh-TW" altLang="en-US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狀況查詢</a:t>
                      </a:r>
                      <a:r>
                        <a:rPr lang="en-US" altLang="zh-TW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400" b="1" i="0" u="none" strike="noStrike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1,171,542 </a:t>
                      </a:r>
                      <a:endParaRPr lang="en-US" altLang="zh-TW" sz="14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7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公司登記資本額</a:t>
                      </a:r>
                      <a:r>
                        <a:rPr lang="zh-TW" altLang="en-US" sz="100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查詢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133,130 </a:t>
                      </a:r>
                      <a:endParaRPr lang="en-US" altLang="zh-TW" sz="10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7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公司行號營業項目代碼表</a:t>
                      </a:r>
                      <a:endParaRPr lang="zh-TW" altLang="en-US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2,321 </a:t>
                      </a:r>
                      <a:endParaRPr lang="en-US" altLang="zh-TW" sz="10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7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74295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公司登記基本資料</a:t>
                      </a:r>
                      <a:r>
                        <a:rPr lang="en-US" altLang="zh-TW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應用</a:t>
                      </a:r>
                      <a:r>
                        <a:rPr lang="zh-TW" altLang="en-US" sz="100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</a:t>
                      </a:r>
                      <a:r>
                        <a:rPr lang="en-US" altLang="zh-TW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公司狀況查詢</a:t>
                      </a:r>
                      <a:r>
                        <a:rPr lang="en-US" altLang="zh-TW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000" b="0" i="0" u="none" strike="noStrike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2,313 </a:t>
                      </a:r>
                      <a:endParaRPr lang="en-US" altLang="zh-TW" sz="10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7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公司登記董監事資料集</a:t>
                      </a:r>
                      <a:endParaRPr lang="zh-TW" altLang="en-US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2,043 </a:t>
                      </a:r>
                      <a:endParaRPr lang="en-US" altLang="zh-TW" sz="10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7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統編查商號</a:t>
                      </a:r>
                      <a:r>
                        <a:rPr lang="zh-TW" altLang="en-US" sz="100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名稱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815 </a:t>
                      </a:r>
                      <a:endParaRPr lang="en-US" altLang="zh-TW" sz="10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7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八大行業公司</a:t>
                      </a:r>
                      <a:r>
                        <a:rPr lang="zh-TW" altLang="en-US" sz="100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查詢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372 </a:t>
                      </a:r>
                      <a:endParaRPr lang="en-US" altLang="zh-TW" sz="10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7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13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統編查公司</a:t>
                      </a:r>
                      <a:r>
                        <a:rPr lang="zh-TW" altLang="en-US" sz="100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名稱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265 </a:t>
                      </a:r>
                      <a:endParaRPr lang="en-US" altLang="zh-TW" sz="1000" b="0" i="0" u="none" strike="noStrike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7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商業食用油脂製造業</a:t>
                      </a:r>
                      <a:r>
                        <a:rPr lang="en-US" altLang="zh-TW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(C105010)</a:t>
                      </a:r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查詢</a:t>
                      </a:r>
                      <a:r>
                        <a:rPr lang="en-US" altLang="zh-TW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測試</a:t>
                      </a:r>
                      <a:r>
                        <a:rPr lang="en-US" altLang="zh-TW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68 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7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商業資本額</a:t>
                      </a:r>
                      <a:r>
                        <a:rPr lang="zh-TW" altLang="en-US" sz="100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查詢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49 </a:t>
                      </a:r>
                      <a:endParaRPr lang="en-US" altLang="zh-TW" sz="1000" b="0" i="0" u="none" strike="noStrike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文字方塊 12"/>
          <p:cNvSpPr txBox="1"/>
          <p:nvPr/>
        </p:nvSpPr>
        <p:spPr>
          <a:xfrm>
            <a:off x="5873552" y="658221"/>
            <a:ext cx="39125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資料</a:t>
            </a:r>
            <a:r>
              <a:rPr lang="zh-TW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集下載  </a:t>
            </a:r>
            <a:r>
              <a:rPr lang="en-US" altLang="zh-TW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Top 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商業設立登記清冊</a:t>
            </a:r>
            <a:endParaRPr lang="en-US" altLang="zh-TW" dirty="0" smtClean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公司統計</a:t>
            </a:r>
            <a:r>
              <a:rPr lang="zh-TW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資料</a:t>
            </a:r>
            <a:endParaRPr lang="en-US" altLang="zh-TW" dirty="0" smtClean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r>
              <a:rPr lang="zh-TW" altLang="en-US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資料</a:t>
            </a:r>
            <a:r>
              <a:rPr lang="zh-TW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集介接 </a:t>
            </a:r>
            <a:r>
              <a:rPr lang="en-US" altLang="zh-TW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Top </a:t>
            </a:r>
            <a:r>
              <a:rPr lang="en-US" altLang="zh-TW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公司登記基本資料</a:t>
            </a:r>
            <a:endParaRPr lang="en-US" altLang="zh-TW" dirty="0" smtClean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公司登記關鍵字查詢</a:t>
            </a:r>
          </a:p>
        </p:txBody>
      </p:sp>
      <p:sp>
        <p:nvSpPr>
          <p:cNvPr id="16" name="矩形 15"/>
          <p:cNvSpPr/>
          <p:nvPr/>
        </p:nvSpPr>
        <p:spPr>
          <a:xfrm>
            <a:off x="416496" y="1150232"/>
            <a:ext cx="4536504" cy="1080120"/>
          </a:xfrm>
          <a:prstGeom prst="rect">
            <a:avLst/>
          </a:prstGeom>
          <a:solidFill>
            <a:srgbClr val="00B050">
              <a:alpha val="25098"/>
            </a:srgb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/>
          <p:cNvSpPr/>
          <p:nvPr/>
        </p:nvSpPr>
        <p:spPr>
          <a:xfrm>
            <a:off x="4953000" y="3704546"/>
            <a:ext cx="3816424" cy="660558"/>
          </a:xfrm>
          <a:prstGeom prst="rect">
            <a:avLst/>
          </a:prstGeom>
          <a:solidFill>
            <a:schemeClr val="accent4">
              <a:lumMod val="40000"/>
              <a:lumOff val="60000"/>
              <a:alpha val="25098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503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68624" y="0"/>
            <a:ext cx="7656339" cy="687610"/>
          </a:xfrm>
        </p:spPr>
        <p:txBody>
          <a:bodyPr>
            <a:normAutofit/>
          </a:bodyPr>
          <a:lstStyle/>
          <a:p>
            <a:pPr lvl="0" algn="ctr"/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資料應用案例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7</a:t>
            </a:fld>
            <a:endParaRPr lang="en-US" altLang="zh-TW" dirty="0"/>
          </a:p>
        </p:txBody>
      </p:sp>
      <p:graphicFrame>
        <p:nvGraphicFramePr>
          <p:cNvPr id="9" name="內容版面配置區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0540466"/>
              </p:ext>
            </p:extLst>
          </p:nvPr>
        </p:nvGraphicFramePr>
        <p:xfrm>
          <a:off x="151954" y="980728"/>
          <a:ext cx="9553573" cy="5140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440"/>
                <a:gridCol w="1220557"/>
                <a:gridCol w="6816576"/>
              </a:tblGrid>
              <a:tr h="55202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介接類型</a:t>
                      </a:r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數量</a:t>
                      </a:r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應用案例</a:t>
                      </a:r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</a:tr>
              <a:tr h="927385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企業應用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21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海關放行資訊系統（長榮國際儲運</a:t>
                      </a:r>
                      <a:r>
                        <a:rPr lang="en-US" altLang="zh-TW" sz="1800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…</a:t>
                      </a:r>
                      <a:r>
                        <a:rPr lang="zh-TW" altLang="en-US" sz="1800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）</a:t>
                      </a:r>
                      <a:endParaRPr lang="en-US" altLang="zh-TW" sz="1800" kern="12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速運收件送件系統（順風速運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…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）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企業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EIP/ERP 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系統整合（玉山銀行、哈拿多樂旅行社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…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）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線上購物平台整合（台灣榮工國際、奕福科技）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/>
                </a:tc>
              </a:tr>
              <a:tr h="927385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資服業者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求職求才服務</a:t>
                      </a:r>
                      <a:r>
                        <a:rPr lang="en-US" altLang="zh-TW" sz="1800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(104</a:t>
                      </a:r>
                      <a:r>
                        <a:rPr lang="zh-TW" altLang="en-US" sz="1800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人力銀行</a:t>
                      </a:r>
                      <a:r>
                        <a:rPr lang="en-US" altLang="zh-TW" sz="1800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…)</a:t>
                      </a:r>
                    </a:p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不動產輿情資訊匯流平台計畫（碩網資訊）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B2B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電子發票資料交換平台（八霸資訊）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/>
                </a:tc>
              </a:tr>
              <a:tr h="61754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研究單位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虛實整合智慧商務關鍵技術與平台研發計畫（資策會）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產業加值轉型推動平台（金屬工業研究發展中心）</a:t>
                      </a:r>
                      <a:endParaRPr lang="zh-TW" altLang="en-US" sz="18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/>
                </a:tc>
              </a:tr>
              <a:tr h="62553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政府單位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指定駕駛案件管理系統（台北市政府）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285750" indent="-285750" algn="l" defTabSz="74295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政府電子採購網（工程會）</a:t>
                      </a:r>
                    </a:p>
                  </a:txBody>
                  <a:tcPr/>
                </a:tc>
              </a:tr>
              <a:tr h="63352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個人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建置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線上學習服務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個人研究使用</a:t>
                      </a:r>
                      <a:endParaRPr lang="en-US" altLang="zh-TW" sz="180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/>
                </a:tc>
              </a:tr>
              <a:tr h="55180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57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圖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326228" y="505445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800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資料</a:t>
            </a:r>
            <a:r>
              <a:rPr lang="zh-TW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統計至：</a:t>
            </a:r>
            <a:r>
              <a:rPr lang="en-US" altLang="zh-TW" sz="1800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104/09/16</a:t>
            </a:r>
            <a:endParaRPr lang="zh-TW" altLang="en-US" sz="1800" dirty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5379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8</a:t>
            </a:fld>
            <a:endParaRPr lang="en-US" altLang="zh-TW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712640" y="0"/>
            <a:ext cx="8077074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</a:t>
            </a: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 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網路人力銀行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104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人力銀行）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  <p:sp>
        <p:nvSpPr>
          <p:cNvPr id="11" name="內容版面配置區 2"/>
          <p:cNvSpPr>
            <a:spLocks noGrp="1"/>
          </p:cNvSpPr>
          <p:nvPr>
            <p:ph idx="1"/>
          </p:nvPr>
        </p:nvSpPr>
        <p:spPr>
          <a:xfrm>
            <a:off x="423813" y="2063627"/>
            <a:ext cx="9229202" cy="4310949"/>
          </a:xfrm>
        </p:spPr>
        <p:txBody>
          <a:bodyPr>
            <a:normAutofit/>
          </a:bodyPr>
          <a:lstStyle/>
          <a:p>
            <a:pPr marL="0" lvl="2" indent="0">
              <a:lnSpc>
                <a:spcPts val="3000"/>
              </a:lnSpc>
              <a:spcBef>
                <a:spcPts val="813"/>
              </a:spcBef>
              <a:spcAft>
                <a:spcPts val="600"/>
              </a:spcAft>
              <a:buNone/>
            </a:pP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介接目的：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2" indent="0">
              <a:lnSpc>
                <a:spcPts val="3000"/>
              </a:lnSpc>
              <a:spcBef>
                <a:spcPts val="813"/>
              </a:spcBef>
              <a:spcAft>
                <a:spcPts val="600"/>
              </a:spcAft>
              <a:buNone/>
            </a:pP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2" indent="0">
              <a:lnSpc>
                <a:spcPts val="3000"/>
              </a:lnSpc>
              <a:spcBef>
                <a:spcPts val="813"/>
              </a:spcBef>
              <a:buNone/>
            </a:pPr>
            <a:r>
              <a:rPr lang="zh-TW" altLang="en-US" sz="2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需求：因開放資料集沒有公司所有狀態資訊，導致於無法將公司狀態揭露以確保求職者之求職安全。</a:t>
            </a:r>
            <a:endParaRPr lang="en-US" altLang="zh-TW" sz="21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2" indent="0">
              <a:lnSpc>
                <a:spcPts val="3000"/>
              </a:lnSpc>
              <a:spcBef>
                <a:spcPts val="813"/>
              </a:spcBef>
              <a:buNone/>
            </a:pPr>
            <a:r>
              <a:rPr lang="zh-TW" altLang="en-US" sz="21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處理</a:t>
            </a:r>
            <a:r>
              <a:rPr lang="zh-TW" altLang="en-US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：公司</a:t>
            </a:r>
            <a:r>
              <a:rPr lang="zh-TW" altLang="en-US" sz="21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登記基本資料</a:t>
            </a:r>
            <a:r>
              <a:rPr lang="zh-TW" altLang="en-US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資料集增加「公司撤銷日期」、「停業核准日期」、「停業</a:t>
            </a:r>
            <a:r>
              <a:rPr lang="en-US" altLang="zh-TW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延展期間</a:t>
            </a:r>
            <a:r>
              <a:rPr lang="en-US" altLang="zh-TW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起</a:t>
            </a:r>
            <a:r>
              <a:rPr lang="en-US" altLang="zh-TW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」、「停業</a:t>
            </a:r>
            <a:r>
              <a:rPr lang="en-US" altLang="zh-TW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延展期間</a:t>
            </a:r>
            <a:r>
              <a:rPr lang="en-US" altLang="zh-TW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迄</a:t>
            </a:r>
            <a:r>
              <a:rPr lang="en-US" altLang="zh-TW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」欄位。</a:t>
            </a:r>
            <a:endParaRPr lang="en-US" altLang="zh-TW" sz="21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2" indent="0">
              <a:lnSpc>
                <a:spcPts val="3000"/>
              </a:lnSpc>
              <a:spcBef>
                <a:spcPts val="813"/>
              </a:spcBef>
              <a:buNone/>
            </a:pPr>
            <a:r>
              <a:rPr lang="zh-TW" altLang="en-US" sz="2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意見：</a:t>
            </a:r>
            <a:r>
              <a:rPr lang="zh-TW" altLang="en-US" sz="21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陸續發現公司登記開放資料與公司登記公示系統之資料不一致。</a:t>
            </a:r>
            <a:endParaRPr lang="en-US" altLang="zh-TW" sz="21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2" indent="0">
              <a:lnSpc>
                <a:spcPts val="3000"/>
              </a:lnSpc>
              <a:spcBef>
                <a:spcPts val="813"/>
              </a:spcBef>
              <a:buNone/>
            </a:pPr>
            <a:r>
              <a:rPr lang="zh-TW" altLang="en-US" sz="21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處理： </a:t>
            </a:r>
            <a:r>
              <a:rPr lang="zh-TW" altLang="en-US" sz="21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調整與核心資料庫之同步時間，並規劃定期檢測資料差異，以維持資料一致性。</a:t>
            </a:r>
            <a:endParaRPr lang="en-US" altLang="zh-TW" sz="2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zh-TW" altLang="en-US" sz="2075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676" y="2060848"/>
            <a:ext cx="7542857" cy="10609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1890" y="600530"/>
            <a:ext cx="943304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0">
              <a:lnSpc>
                <a:spcPts val="3000"/>
              </a:lnSpc>
              <a:spcBef>
                <a:spcPts val="813"/>
              </a:spcBef>
              <a:spcAft>
                <a:spcPts val="600"/>
              </a:spcAft>
              <a:buNone/>
            </a:pP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緣起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：本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執行時需收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集資服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業者之應用需求及相關使用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意見之回饋，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故拜訪資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服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業者及銀行公會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其中以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104 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網路人力銀行公司表示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願意配合，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於平台上線時即申請使用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介接資料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集之服務，亦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提供寶貴意見供計畫發展之依據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964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3B8E-DC8C-4272-990A-0E87ED702265}" type="slidenum">
              <a:rPr lang="en-US" altLang="zh-TW" smtClean="0"/>
              <a:pPr/>
              <a:t>9</a:t>
            </a:fld>
            <a:endParaRPr lang="en-US" altLang="zh-TW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712640" y="0"/>
            <a:ext cx="8077074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</a:t>
            </a:r>
            <a:r>
              <a:rPr lang="en-US" altLang="zh-TW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生活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便利通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平台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（國眾電腦）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68624" cy="5366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31806" y="581217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便利服務創新意，資料點石變成金</a:t>
            </a:r>
          </a:p>
        </p:txBody>
      </p:sp>
      <p:sp>
        <p:nvSpPr>
          <p:cNvPr id="10" name="矩形 9"/>
          <p:cNvSpPr/>
          <p:nvPr/>
        </p:nvSpPr>
        <p:spPr>
          <a:xfrm>
            <a:off x="6169620" y="581217"/>
            <a:ext cx="3675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http://opendata.ecnow.tw/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63" y="1161372"/>
            <a:ext cx="9495238" cy="3036443"/>
          </a:xfrm>
          <a:prstGeom prst="rect">
            <a:avLst/>
          </a:prstGeom>
        </p:spPr>
      </p:pic>
      <p:sp>
        <p:nvSpPr>
          <p:cNvPr id="14" name="文字方塊 13"/>
          <p:cNvSpPr txBox="1"/>
          <p:nvPr/>
        </p:nvSpPr>
        <p:spPr>
          <a:xfrm>
            <a:off x="272480" y="4448732"/>
            <a:ext cx="33599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000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提供單一平台查詢服務</a:t>
            </a:r>
            <a:endParaRPr lang="en-US" altLang="zh-TW" sz="2000" dirty="0" smtClean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000" dirty="0" smtClean="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rPr>
              <a:t>提供商家各項資訊彙整</a:t>
            </a:r>
            <a:endParaRPr lang="en-US" altLang="zh-TW" sz="2000" dirty="0" smtClean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  <a:p>
            <a:endParaRPr lang="zh-TW" altLang="en-US" sz="2000" dirty="0">
              <a:solidFill>
                <a:schemeClr val="tx1"/>
              </a:solidFill>
              <a:latin typeface="Arial" panose="020B0604020202020204" pitchFamily="34" charset="0"/>
              <a:ea typeface="微軟正黑體" panose="020B0604030504040204" pitchFamily="34" charset="-120"/>
            </a:endParaRPr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2463" y="3854786"/>
            <a:ext cx="6009524" cy="2876190"/>
          </a:xfrm>
          <a:prstGeom prst="rect">
            <a:avLst/>
          </a:prstGeom>
        </p:spPr>
      </p:pic>
      <p:sp>
        <p:nvSpPr>
          <p:cNvPr id="16" name="圓角矩形 15"/>
          <p:cNvSpPr/>
          <p:nvPr/>
        </p:nvSpPr>
        <p:spPr>
          <a:xfrm>
            <a:off x="5457055" y="4716249"/>
            <a:ext cx="2495889" cy="36893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27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22495</TotalTime>
  <Words>2769</Words>
  <Application>Microsoft Office PowerPoint</Application>
  <PresentationFormat>A4 紙張 (210x297 公釐)</PresentationFormat>
  <Paragraphs>396</Paragraphs>
  <Slides>15</Slides>
  <Notes>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Office 佈景主題</vt:lpstr>
      <vt:lpstr>經濟部商業司 推動開放資料辦理情形</vt:lpstr>
      <vt:lpstr>大綱</vt:lpstr>
      <vt:lpstr>1.開放資料策略目標</vt:lpstr>
      <vt:lpstr>2.開放資料發展歷程 1/3</vt:lpstr>
      <vt:lpstr>2.開放資料發展歷程 2/3</vt:lpstr>
      <vt:lpstr>PowerPoint 簡報</vt:lpstr>
      <vt:lpstr>3.開放資料應用案例</vt:lpstr>
      <vt:lpstr>PowerPoint 簡報</vt:lpstr>
      <vt:lpstr>PowerPoint 簡報</vt:lpstr>
      <vt:lpstr>4.宣導與推廣 1/3</vt:lpstr>
      <vt:lpstr>4.宣導與推廣 2/3</vt:lpstr>
      <vt:lpstr>4.宣導與推廣 3/3</vt:lpstr>
      <vt:lpstr>5.提升開放資料品質</vt:lpstr>
      <vt:lpstr>PowerPoint 簡報</vt:lpstr>
      <vt:lpstr> 謝謝聆聽</vt:lpstr>
    </vt:vector>
  </TitlesOfParts>
  <Company>III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經濟部工業局</dc:title>
  <dc:creator>scarf</dc:creator>
  <cp:lastModifiedBy>晏家玲</cp:lastModifiedBy>
  <cp:revision>1598</cp:revision>
  <cp:lastPrinted>2015-01-23T03:53:22Z</cp:lastPrinted>
  <dcterms:created xsi:type="dcterms:W3CDTF">2001-09-28T04:12:37Z</dcterms:created>
  <dcterms:modified xsi:type="dcterms:W3CDTF">2015-09-21T07:15:37Z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0008003e3b000000000001023620</vt:lpwstr>
  </property>
</Properties>
</file>