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  <p:sldMasterId id="2147485438" r:id="rId2"/>
    <p:sldMasterId id="2147485446" r:id="rId3"/>
  </p:sldMasterIdLst>
  <p:notesMasterIdLst>
    <p:notesMasterId r:id="rId21"/>
  </p:notesMasterIdLst>
  <p:handoutMasterIdLst>
    <p:handoutMasterId r:id="rId22"/>
  </p:handoutMasterIdLst>
  <p:sldIdLst>
    <p:sldId id="1259" r:id="rId4"/>
    <p:sldId id="1210" r:id="rId5"/>
    <p:sldId id="1316" r:id="rId6"/>
    <p:sldId id="1375" r:id="rId7"/>
    <p:sldId id="1278" r:id="rId8"/>
    <p:sldId id="1376" r:id="rId9"/>
    <p:sldId id="1374" r:id="rId10"/>
    <p:sldId id="1383" r:id="rId11"/>
    <p:sldId id="1382" r:id="rId12"/>
    <p:sldId id="1250" r:id="rId13"/>
    <p:sldId id="1339" r:id="rId14"/>
    <p:sldId id="1279" r:id="rId15"/>
    <p:sldId id="1377" r:id="rId16"/>
    <p:sldId id="1378" r:id="rId17"/>
    <p:sldId id="1379" r:id="rId18"/>
    <p:sldId id="1380" r:id="rId19"/>
    <p:sldId id="1381" r:id="rId20"/>
  </p:sldIdLst>
  <p:sldSz cx="9906000" cy="6858000" type="A4"/>
  <p:notesSz cx="6807200" cy="9939338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5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871"/>
    <a:srgbClr val="FFCC99"/>
    <a:srgbClr val="FFC000"/>
    <a:srgbClr val="EC6E62"/>
    <a:srgbClr val="F4CF3B"/>
    <a:srgbClr val="A47BB3"/>
    <a:srgbClr val="AAB5B7"/>
    <a:srgbClr val="5DC3AE"/>
    <a:srgbClr val="0033CC"/>
    <a:srgbClr val="FBE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95" autoAdjust="0"/>
    <p:restoredTop sz="90887" autoAdjust="0"/>
  </p:normalViewPr>
  <p:slideViewPr>
    <p:cSldViewPr>
      <p:cViewPr varScale="1">
        <p:scale>
          <a:sx n="101" d="100"/>
          <a:sy n="101" d="100"/>
        </p:scale>
        <p:origin x="-1530" y="-84"/>
      </p:cViewPr>
      <p:guideLst>
        <p:guide orient="horz" pos="2160"/>
        <p:guide pos="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統計表!$B$1</c:f>
              <c:strCache>
                <c:ptCount val="1"/>
                <c:pt idx="0">
                  <c:v>實際開放數量</c:v>
                </c:pt>
              </c:strCache>
            </c:strRef>
          </c:tx>
          <c:spPr>
            <a:ln w="34925" cap="sq">
              <a:solidFill>
                <a:srgbClr val="0070C0"/>
              </a:solidFill>
              <a:round/>
            </a:ln>
            <a:effectLst/>
          </c:spPr>
          <c:marker>
            <c:symbol val="square"/>
            <c:size val="10"/>
            <c:spPr>
              <a:solidFill>
                <a:srgbClr val="0070C0"/>
              </a:solidFill>
              <a:ln w="15875">
                <a:solidFill>
                  <a:srgbClr val="0070C0"/>
                </a:solidFill>
              </a:ln>
              <a:effectLst/>
            </c:spPr>
          </c:marker>
          <c:dPt>
            <c:idx val="2"/>
            <c:marker>
              <c:spPr>
                <a:solidFill>
                  <a:srgbClr val="0070C0"/>
                </a:solidFill>
                <a:ln w="15875" cap="sq">
                  <a:solidFill>
                    <a:srgbClr val="0070C0"/>
                  </a:solidFill>
                  <a:round/>
                </a:ln>
                <a:effectLst/>
              </c:spPr>
            </c:marker>
            <c:bubble3D val="0"/>
          </c:dPt>
          <c:dLbls>
            <c:dLbl>
              <c:idx val="0"/>
              <c:layout>
                <c:manualLayout>
                  <c:x val="-1.8363581563542491E-2"/>
                  <c:y val="-7.76440710192588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8565571321066022E-2"/>
                  <c:y val="-5.8233053264444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0201989757523606E-2"/>
                  <c:y val="-3.1057628407703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Unicode MS" panose="020B0604020202020204" pitchFamily="34" charset="-120"/>
                    <a:ea typeface="Arial Unicode MS" panose="020B0604020202020204" pitchFamily="34" charset="-120"/>
                    <a:cs typeface="Arial Unicode MS" panose="020B0604020202020204" pitchFamily="34" charset="-120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統計表!$A$2:$A$4</c:f>
              <c:numCache>
                <c:formatCode>General</c:formatCode>
                <c:ptCount val="3"/>
                <c:pt idx="0">
                  <c:v>102</c:v>
                </c:pt>
                <c:pt idx="1">
                  <c:v>103</c:v>
                </c:pt>
                <c:pt idx="2">
                  <c:v>104</c:v>
                </c:pt>
              </c:numCache>
            </c:numRef>
          </c:cat>
          <c:val>
            <c:numRef>
              <c:f>統計表!$B$2:$B$4</c:f>
              <c:numCache>
                <c:formatCode>General</c:formatCode>
                <c:ptCount val="3"/>
                <c:pt idx="0">
                  <c:v>4</c:v>
                </c:pt>
                <c:pt idx="1">
                  <c:v>13</c:v>
                </c:pt>
                <c:pt idx="2">
                  <c:v>44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統計表!$C$1</c:f>
              <c:strCache>
                <c:ptCount val="1"/>
                <c:pt idx="0">
                  <c:v>績效指標數量</c:v>
                </c:pt>
              </c:strCache>
            </c:strRef>
          </c:tx>
          <c:spPr>
            <a:ln w="34925" cap="sq">
              <a:solidFill>
                <a:srgbClr val="C00000"/>
              </a:solidFill>
              <a:prstDash val="solid"/>
              <a:miter lim="800000"/>
            </a:ln>
            <a:effectLst/>
          </c:spPr>
          <c:marker>
            <c:symbol val="circle"/>
            <c:size val="7"/>
            <c:spPr>
              <a:solidFill>
                <a:srgbClr val="C00000"/>
              </a:solidFill>
              <a:ln w="12700">
                <a:solidFill>
                  <a:srgbClr val="C00000"/>
                </a:solidFill>
              </a:ln>
              <a:effectLst/>
            </c:spPr>
          </c:marker>
          <c:dPt>
            <c:idx val="1"/>
            <c:marker>
              <c:spPr>
                <a:solidFill>
                  <a:srgbClr val="C00000"/>
                </a:solidFill>
                <a:ln w="12700" cap="sq">
                  <a:solidFill>
                    <a:srgbClr val="C00000"/>
                  </a:solidFill>
                </a:ln>
                <a:effectLst/>
              </c:spPr>
            </c:marker>
            <c:bubble3D val="0"/>
          </c:dPt>
          <c:dLbls>
            <c:dLbl>
              <c:idx val="0"/>
              <c:layout>
                <c:manualLayout>
                  <c:x val="-4.8969550836113346E-2"/>
                  <c:y val="2.7175424856740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Unicode MS" panose="020B0604020202020204" pitchFamily="34" charset="-120"/>
                    <a:ea typeface="Arial Unicode MS" panose="020B0604020202020204" pitchFamily="34" charset="-120"/>
                    <a:cs typeface="Arial Unicode MS" panose="020B0604020202020204" pitchFamily="34" charset="-120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統計表!$A$2:$A$4</c:f>
              <c:numCache>
                <c:formatCode>General</c:formatCode>
                <c:ptCount val="3"/>
                <c:pt idx="0">
                  <c:v>102</c:v>
                </c:pt>
                <c:pt idx="1">
                  <c:v>103</c:v>
                </c:pt>
                <c:pt idx="2">
                  <c:v>104</c:v>
                </c:pt>
              </c:numCache>
            </c:numRef>
          </c:cat>
          <c:val>
            <c:numRef>
              <c:f>統計表!$C$2:$C$4</c:f>
              <c:numCache>
                <c:formatCode>General</c:formatCode>
                <c:ptCount val="3"/>
                <c:pt idx="0">
                  <c:v>4</c:v>
                </c:pt>
                <c:pt idx="1">
                  <c:v>6</c:v>
                </c:pt>
                <c:pt idx="2">
                  <c:v>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31936"/>
        <c:axId val="22633856"/>
      </c:lineChart>
      <c:catAx>
        <c:axId val="22631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+mn-cs"/>
                  </a:defRPr>
                </a:pPr>
                <a:r>
                  <a:rPr lang="zh-TW" altLang="en-US" sz="1200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年度</a:t>
                </a:r>
                <a:endParaRPr lang="zh-TW" altLang="en-US" sz="12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c:rich>
          </c:tx>
          <c:layout>
            <c:manualLayout>
              <c:xMode val="edge"/>
              <c:yMode val="edge"/>
              <c:x val="0.91717719458455893"/>
              <c:y val="0.6756015428549418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defRPr>
            </a:pPr>
            <a:endParaRPr lang="zh-TW"/>
          </a:p>
        </c:txPr>
        <c:crossAx val="22633856"/>
        <c:crosses val="autoZero"/>
        <c:auto val="1"/>
        <c:lblAlgn val="ctr"/>
        <c:lblOffset val="100"/>
        <c:noMultiLvlLbl val="0"/>
      </c:catAx>
      <c:valAx>
        <c:axId val="22633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+mn-cs"/>
                  </a:defRPr>
                </a:pPr>
                <a:r>
                  <a:rPr lang="zh-TW" altLang="en-US" sz="1200" dirty="0" smtClean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數量</a:t>
                </a:r>
                <a:endParaRPr lang="zh-TW" altLang="en-US" sz="12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defRPr>
            </a:pPr>
            <a:endParaRPr lang="zh-TW"/>
          </a:p>
        </c:txPr>
        <c:crossAx val="22631936"/>
        <c:crosses val="autoZero"/>
        <c:crossBetween val="between"/>
        <c:majorUnit val="10"/>
        <c:min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149182973248619"/>
          <c:y val="0.81034763145844302"/>
          <c:w val="0.57416798355342857"/>
          <c:h val="0.123655015601269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EC6E6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4CF3B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5DC3AE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AAB5B7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A47BB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5584979500659582"/>
                  <c:y val="0.1745785347317377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lang="zh-TW" altLang="en-US" sz="1600" b="1" i="0" u="none" strike="noStrike" kern="1200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DC3867A8-E56E-4A84-8B7D-11B6198B4805}" type="CELLRANGE">
                      <a:rPr lang="zh-TW" altLang="en-US" sz="1600" b="1" i="0" u="none" strike="noStrike" kern="1200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rPr>
                      <a:pPr algn="ctr" rtl="0">
                        <a:defRPr lang="zh-TW" altLang="en-US" sz="1600" b="1" i="0" u="none" strike="noStrike" kern="1200" baseline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[CELLRANGE]</a:t>
                    </a:fld>
                    <a:r>
                      <a:rPr lang="zh-TW" altLang="en-US" sz="1600" b="1" i="0" u="none" strike="noStrike" kern="1200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rPr>
                      <a:t> </a:t>
                    </a:r>
                  </a:p>
                  <a:p>
                    <a:pPr algn="ctr" rtl="0">
                      <a:defRPr lang="zh-TW" altLang="en-US" sz="1600" b="1" i="0" u="none" strike="noStrike" kern="1200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r>
                      <a:rPr lang="en-US" altLang="zh-TW" sz="1600" b="1" i="0" u="none" strike="noStrike" kern="1200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rPr>
                      <a:t>11</a:t>
                    </a:r>
                    <a:r>
                      <a:rPr lang="zh-TW" altLang="en-US" sz="1600" b="1" i="0" u="none" strike="noStrike" kern="1200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rPr>
                      <a:t>項</a:t>
                    </a:r>
                    <a:r>
                      <a:rPr lang="en-US" altLang="zh-TW" sz="1600" b="1" i="0" u="none" strike="noStrike" kern="1200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rPr>
                      <a:t>(</a:t>
                    </a:r>
                    <a:fld id="{6E2CA42F-BF3D-4916-9DE4-70A450B9D5A8}" type="PERCENTAGE">
                      <a:rPr lang="en-US" altLang="zh-TW" sz="1600" b="1" i="0" u="none" strike="noStrike" kern="1200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rPr>
                      <a:pPr algn="ctr" rtl="0">
                        <a:defRPr lang="zh-TW" altLang="en-US" sz="1600" b="1" i="0" u="none" strike="noStrike" kern="1200" baseline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[百分比]</a:t>
                    </a:fld>
                    <a:r>
                      <a:rPr lang="en-US" altLang="zh-TW" sz="1600" b="1" i="0" u="none" strike="noStrike" kern="1200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rPr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17307015323938607"/>
                      <c:h val="0.17220688070198611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-0.1714838636742782"/>
                  <c:y val="-6.5639287481893058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5E90DB26-1C01-4163-A5DA-AA100B0220B1}" type="CELLRANGE">
                      <a:rPr lang="zh-TW" altLang="en-US" sz="1600" b="1" baseline="0" smtClean="0">
                        <a:solidFill>
                          <a:schemeClr val="tx1"/>
                        </a:solidFill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[CELLRANGE]</a:t>
                    </a:fld>
                    <a:r>
                      <a:rPr lang="zh-TW" altLang="en-US" sz="1600" b="1" baseline="0" dirty="0" smtClean="0">
                        <a:solidFill>
                          <a:schemeClr val="tx1"/>
                        </a:solidFill>
                      </a:rPr>
                      <a:t> </a:t>
                    </a:r>
                  </a:p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95886019-F6D5-4CDA-85C0-36E01A3AF7D4}" type="VALUE">
                      <a:rPr lang="en-US" altLang="zh-TW" sz="1600" b="1" baseline="0" smtClean="0">
                        <a:solidFill>
                          <a:schemeClr val="tx1"/>
                        </a:solidFill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[值]</a:t>
                    </a:fld>
                    <a:r>
                      <a:rPr lang="zh-TW" altLang="en-US" sz="1600" b="1" baseline="0" dirty="0" smtClean="0">
                        <a:solidFill>
                          <a:schemeClr val="tx1"/>
                        </a:solidFill>
                      </a:rPr>
                      <a:t>項</a:t>
                    </a:r>
                    <a:r>
                      <a:rPr lang="en-US" altLang="zh-TW" sz="1600" b="1" baseline="0" dirty="0" smtClean="0">
                        <a:solidFill>
                          <a:schemeClr val="tx1"/>
                        </a:solidFill>
                      </a:rPr>
                      <a:t>(</a:t>
                    </a:r>
                    <a:fld id="{A3BB2184-C9D5-4640-9984-033CB5DA68BE}" type="PERCENTAGE">
                      <a:rPr lang="en-US" altLang="zh-TW" sz="1600" b="1" baseline="0" smtClean="0">
                        <a:solidFill>
                          <a:schemeClr val="tx1"/>
                        </a:solidFill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[百分比]</a:t>
                    </a:fld>
                    <a:r>
                      <a:rPr lang="en-US" altLang="zh-TW" sz="1600" b="1" baseline="0" dirty="0" smtClean="0">
                        <a:solidFill>
                          <a:schemeClr val="tx1"/>
                        </a:solidFill>
                      </a:rPr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-0.1384766529310506"/>
                  <c:y val="-0.1703316687400322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67303263-5AC8-494E-8B4E-DE0291C54355}" type="CELLRANGE">
                      <a:rPr lang="zh-TW" altLang="en-US" sz="1600" b="1" baseline="0" smtClean="0">
                        <a:solidFill>
                          <a:schemeClr val="tx1"/>
                        </a:solidFill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[CELLRANGE]</a:t>
                    </a:fld>
                    <a:endParaRPr lang="zh-TW" altLang="en-US" sz="1600" b="1" baseline="0" dirty="0" smtClean="0">
                      <a:solidFill>
                        <a:schemeClr val="tx1"/>
                      </a:solidFill>
                    </a:endParaRPr>
                  </a:p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221181A6-B5AD-478E-89E9-7EF8EFABC3C3}" type="VALUE">
                      <a:rPr lang="en-US" altLang="zh-TW" sz="1600" b="1" baseline="0" smtClean="0">
                        <a:solidFill>
                          <a:schemeClr val="tx1"/>
                        </a:solidFill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[值]</a:t>
                    </a:fld>
                    <a:r>
                      <a:rPr lang="zh-TW" altLang="en-US" sz="1600" b="1" baseline="0" dirty="0" smtClean="0">
                        <a:solidFill>
                          <a:schemeClr val="tx1"/>
                        </a:solidFill>
                      </a:rPr>
                      <a:t>項</a:t>
                    </a:r>
                    <a:r>
                      <a:rPr lang="en-US" altLang="zh-TW" sz="1600" b="1" baseline="0" dirty="0" smtClean="0">
                        <a:solidFill>
                          <a:schemeClr val="tx1"/>
                        </a:solidFill>
                      </a:rPr>
                      <a:t>(</a:t>
                    </a:r>
                    <a:fld id="{19DCD5E1-1099-4A78-926D-AFC4BF630DC9}" type="PERCENTAGE">
                      <a:rPr lang="en-US" altLang="zh-TW" sz="1600" b="1" baseline="0" smtClean="0">
                        <a:solidFill>
                          <a:schemeClr val="tx1"/>
                        </a:solidFill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[百分比]</a:t>
                    </a:fld>
                    <a:r>
                      <a:rPr lang="en-US" altLang="zh-TW" sz="1600" b="1" baseline="0" dirty="0" smtClean="0">
                        <a:solidFill>
                          <a:schemeClr val="tx1"/>
                        </a:solidFill>
                      </a:rPr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1"/>
                </c:ext>
              </c:extLst>
            </c:dLbl>
            <c:dLbl>
              <c:idx val="3"/>
              <c:layout>
                <c:manualLayout>
                  <c:x val="7.1777154578274271E-2"/>
                  <c:y val="-0.2334015256870432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EEA47A58-8065-4A8C-9089-39CA1A6E7460}" type="CELLRANGE">
                      <a:rPr lang="zh-TW" altLang="en-US" sz="1600" b="1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[CELLRANGE]</a:t>
                    </a:fld>
                    <a:endParaRPr lang="zh-TW" altLang="en-US" sz="1600" b="1" baseline="0" dirty="0" smtClean="0">
                      <a:solidFill>
                        <a:schemeClr val="tx1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</a:endParaRPr>
                  </a:p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D1D206ED-9C57-4AA2-8061-652EC2FC15C9}" type="VALUE">
                      <a:rPr lang="en-US" altLang="zh-TW" sz="1600" b="1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[值]</a:t>
                    </a:fld>
                    <a:r>
                      <a:rPr lang="zh-TW" altLang="en-US" sz="1600" b="1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項</a:t>
                    </a:r>
                    <a:r>
                      <a:rPr lang="en-US" altLang="zh-TW" sz="1600" b="1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(</a:t>
                    </a:r>
                    <a:fld id="{22C0C26B-0E66-40D3-A9CF-05240E85176F}" type="PERCENTAGE">
                      <a:rPr lang="en-US" altLang="zh-TW" sz="1600" b="1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[百分比]</a:t>
                    </a:fld>
                    <a:r>
                      <a:rPr lang="en-US" altLang="zh-TW" sz="1600" b="1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)</a:t>
                    </a:r>
                  </a:p>
                </c:rich>
              </c:tx>
              <c:spPr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1"/>
                </c:ext>
              </c:extLst>
            </c:dLbl>
            <c:dLbl>
              <c:idx val="4"/>
              <c:layout>
                <c:manualLayout>
                  <c:x val="0.20355774924684741"/>
                  <c:y val="0.10136422970599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85D9E192-DE8E-47ED-B7DF-3BBCCD5AB455}" type="CELLRANGE">
                      <a:rPr lang="zh-TW" altLang="en-US" sz="1600" b="1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[CELLRANGE]</a:t>
                    </a:fld>
                    <a:endParaRPr lang="zh-TW" altLang="en-US" sz="1600" b="1" baseline="0" dirty="0" smtClean="0">
                      <a:solidFill>
                        <a:schemeClr val="tx1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</a:endParaRPr>
                  </a:p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defRPr>
                    </a:pPr>
                    <a:fld id="{220192A7-9028-434D-A0EF-28C48C89E702}" type="VALUE">
                      <a:rPr lang="en-US" altLang="zh-TW" sz="1600" b="1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[值]</a:t>
                    </a:fld>
                    <a:r>
                      <a:rPr lang="zh-TW" altLang="en-US" sz="1600" b="1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項</a:t>
                    </a:r>
                    <a:r>
                      <a:rPr lang="en-US" altLang="zh-TW" sz="1600" b="1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(</a:t>
                    </a:r>
                    <a:fld id="{A08B3E8A-C007-4844-97A9-32EB5FDE5AA6}" type="PERCENTAGE">
                      <a:rPr lang="en-US" altLang="zh-TW" sz="1600" b="1" baseline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pPr>
                        <a:defRPr sz="1600" b="1" i="0" u="none" strike="noStrike" kern="1200" baseline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defRPr>
                      </a:pPr>
                      <a:t>[百分比]</a:t>
                    </a:fld>
                    <a:r>
                      <a:rPr lang="en-US" altLang="zh-TW" sz="1600" b="1" baseline="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rPr>
                      <a:t>)</a:t>
                    </a:r>
                  </a:p>
                </c:rich>
              </c:tx>
              <c:spPr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1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2">
                    <a:avLst/>
                  </a:prstGeom>
                </c15:spPr>
                <c15:showDataLabelsRange val="1"/>
              </c:ext>
            </c:extLst>
          </c:dLbls>
          <c:cat>
            <c:strRef>
              <c:f>工作表1!$A$2:$A$6</c:f>
              <c:strCache>
                <c:ptCount val="5"/>
                <c:pt idx="0">
                  <c:v>公務統計</c:v>
                </c:pt>
                <c:pt idx="1">
                  <c:v>服務網絡</c:v>
                </c:pt>
                <c:pt idx="2">
                  <c:v>企業資訊</c:v>
                </c:pt>
                <c:pt idx="3">
                  <c:v>政府支出</c:v>
                </c:pt>
                <c:pt idx="4">
                  <c:v>業務資訊</c:v>
                </c:pt>
              </c:strCache>
            </c:str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11</c:v>
                </c:pt>
                <c:pt idx="1">
                  <c:v>9</c:v>
                </c:pt>
                <c:pt idx="2">
                  <c:v>6</c:v>
                </c:pt>
                <c:pt idx="3">
                  <c:v>13</c:v>
                </c:pt>
                <c:pt idx="4">
                  <c:v>22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工作表1!$A$2:$A$6</c15:f>
                <c15:dlblRangeCache>
                  <c:ptCount val="5"/>
                  <c:pt idx="0">
                    <c:v>公務統計</c:v>
                  </c:pt>
                  <c:pt idx="1">
                    <c:v>服務網絡</c:v>
                  </c:pt>
                  <c:pt idx="2">
                    <c:v>企業資訊</c:v>
                  </c:pt>
                  <c:pt idx="3">
                    <c:v>政府支出</c:v>
                  </c:pt>
                  <c:pt idx="4">
                    <c:v>業務資訊</c:v>
                  </c:pt>
                </c15:dlblRangeCache>
              </c15:datalabelsRange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工作表1!$A$2:$A$6</c:f>
              <c:strCache>
                <c:ptCount val="5"/>
                <c:pt idx="0">
                  <c:v>公務統計</c:v>
                </c:pt>
                <c:pt idx="1">
                  <c:v>服務網絡</c:v>
                </c:pt>
                <c:pt idx="2">
                  <c:v>企業資訊</c:v>
                </c:pt>
                <c:pt idx="3">
                  <c:v>政府支出</c:v>
                </c:pt>
                <c:pt idx="4">
                  <c:v>業務資訊</c:v>
                </c:pt>
              </c:strCache>
            </c:strRef>
          </c:cat>
          <c:val>
            <c:numRef>
              <c:f>工作表1!$C$2:$C$6</c:f>
              <c:numCache>
                <c:formatCode>0%</c:formatCode>
                <c:ptCount val="5"/>
                <c:pt idx="0">
                  <c:v>0.18032786885245902</c:v>
                </c:pt>
                <c:pt idx="1">
                  <c:v>0.14754098360655737</c:v>
                </c:pt>
                <c:pt idx="2">
                  <c:v>9.8360655737704916E-2</c:v>
                </c:pt>
                <c:pt idx="3">
                  <c:v>0.21311475409836064</c:v>
                </c:pt>
                <c:pt idx="4">
                  <c:v>0.36065573770491804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download_stats統計至20151130!$B$1</c:f>
              <c:strCache>
                <c:ptCount val="1"/>
                <c:pt idx="0">
                  <c:v>瀏覽量</c:v>
                </c:pt>
              </c:strCache>
            </c:strRef>
          </c:tx>
          <c:spPr>
            <a:pattFill prst="pct90">
              <a:fgClr>
                <a:srgbClr val="0070C0"/>
              </a:fgClr>
              <a:bgClr>
                <a:srgbClr val="FFFFFF"/>
              </a:bgClr>
            </a:pattFill>
            <a:ln>
              <a:noFill/>
            </a:ln>
            <a:effectLst/>
            <a:sp3d/>
          </c:spPr>
          <c:invertIfNegative val="0"/>
          <c:dLbls>
            <c:numFmt formatCode="#,##0_);[Red]\(#,##0\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download_stats統計至20151130!$A$2:$A$6</c:f>
              <c:strCache>
                <c:ptCount val="5"/>
                <c:pt idx="0">
                  <c:v>年度中小企業重要統計表</c:v>
                </c:pt>
                <c:pt idx="1">
                  <c:v>小巨人獎</c:v>
                </c:pt>
                <c:pt idx="2">
                  <c:v>創新研究獎</c:v>
                </c:pt>
                <c:pt idx="3">
                  <c:v>國家磐石獎</c:v>
                </c:pt>
                <c:pt idx="4">
                  <c:v>創業空間資料</c:v>
                </c:pt>
              </c:strCache>
            </c:strRef>
          </c:cat>
          <c:val>
            <c:numRef>
              <c:f>download_stats統計至20151130!$B$2:$B$6</c:f>
              <c:numCache>
                <c:formatCode>General</c:formatCode>
                <c:ptCount val="5"/>
                <c:pt idx="0">
                  <c:v>15955</c:v>
                </c:pt>
                <c:pt idx="1">
                  <c:v>4431</c:v>
                </c:pt>
                <c:pt idx="2">
                  <c:v>3556</c:v>
                </c:pt>
                <c:pt idx="3">
                  <c:v>3266</c:v>
                </c:pt>
                <c:pt idx="4">
                  <c:v>2128</c:v>
                </c:pt>
              </c:numCache>
            </c:numRef>
          </c:val>
        </c:ser>
        <c:ser>
          <c:idx val="1"/>
          <c:order val="1"/>
          <c:tx>
            <c:strRef>
              <c:f>download_stats統計至20151130!$C$1</c:f>
              <c:strCache>
                <c:ptCount val="1"/>
                <c:pt idx="0">
                  <c:v>下載量</c:v>
                </c:pt>
              </c:strCache>
            </c:strRef>
          </c:tx>
          <c:spPr>
            <a:solidFill>
              <a:srgbClr val="FFB87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114727165789621E-2"/>
                  <c:y val="1.360227386491745E-7"/>
                </c:manualLayout>
              </c:layout>
              <c:numFmt formatCode="#,##0_);[Red]\(#,##0\)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+mn-cs"/>
                    </a:defRPr>
                  </a:pPr>
                  <a:endParaRPr lang="zh-TW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081662795530963E-2"/>
                      <c:h val="6.5592885031404924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1409768199029412E-2"/>
                  <c:y val="1.360227386491745E-7"/>
                </c:manualLayout>
              </c:layout>
              <c:numFmt formatCode="#,##0_);[Red]\(#,##0\)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+mn-cs"/>
                    </a:defRPr>
                  </a:pPr>
                  <a:endParaRPr lang="zh-TW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6440320024532496E-2"/>
                      <c:h val="6.5592885031404924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1.5213024265372641E-2"/>
                  <c:y val="1.360227386491745E-7"/>
                </c:manualLayout>
              </c:layout>
              <c:numFmt formatCode="#,##0_);[Red]\(#,##0\)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+mn-cs"/>
                    </a:defRPr>
                  </a:pPr>
                  <a:endParaRPr lang="zh-TW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0243576090875661E-2"/>
                      <c:h val="4.8317997222959763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1.1409768199029481E-2"/>
                  <c:y val="0"/>
                </c:manualLayout>
              </c:layout>
              <c:numFmt formatCode="#,##0_);[Red]\(#,##0\)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+mn-cs"/>
                    </a:defRPr>
                  </a:pPr>
                  <a:endParaRPr lang="zh-TW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214520412404724E-2"/>
                      <c:h val="5.1772974784648797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1.8065466315130008E-2"/>
                  <c:y val="-3.4694469519536142E-18"/>
                </c:manualLayout>
              </c:layout>
              <c:numFmt formatCode="#,##0_);[Red]\(#,##0\)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+mn-cs"/>
                    </a:defRPr>
                  </a:pPr>
                  <a:endParaRPr lang="zh-TW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4538691991360917E-2"/>
                      <c:h val="4.8317997222959763E-2"/>
                    </c:manualLayout>
                  </c15:layout>
                </c:ext>
              </c:extLst>
            </c:dLbl>
            <c:numFmt formatCode="#,##0_);[Red]\(#,##0\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download_stats統計至20151130!$A$2:$A$6</c:f>
              <c:strCache>
                <c:ptCount val="5"/>
                <c:pt idx="0">
                  <c:v>年度中小企業重要統計表</c:v>
                </c:pt>
                <c:pt idx="1">
                  <c:v>小巨人獎</c:v>
                </c:pt>
                <c:pt idx="2">
                  <c:v>創新研究獎</c:v>
                </c:pt>
                <c:pt idx="3">
                  <c:v>國家磐石獎</c:v>
                </c:pt>
                <c:pt idx="4">
                  <c:v>創業空間資料</c:v>
                </c:pt>
              </c:strCache>
            </c:strRef>
          </c:cat>
          <c:val>
            <c:numRef>
              <c:f>download_stats統計至20151130!$C$2:$C$6</c:f>
              <c:numCache>
                <c:formatCode>General</c:formatCode>
                <c:ptCount val="5"/>
                <c:pt idx="0">
                  <c:v>2241</c:v>
                </c:pt>
                <c:pt idx="1">
                  <c:v>458</c:v>
                </c:pt>
                <c:pt idx="2">
                  <c:v>434</c:v>
                </c:pt>
                <c:pt idx="3">
                  <c:v>316</c:v>
                </c:pt>
                <c:pt idx="4">
                  <c:v>404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818176"/>
        <c:axId val="22840448"/>
        <c:axId val="0"/>
      </c:bar3DChart>
      <c:catAx>
        <c:axId val="2281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軟正黑體" panose="020B0604030504040204" pitchFamily="34" charset="-120"/>
                <a:cs typeface="+mn-cs"/>
              </a:defRPr>
            </a:pPr>
            <a:endParaRPr lang="zh-TW"/>
          </a:p>
        </c:txPr>
        <c:crossAx val="22840448"/>
        <c:crosses val="autoZero"/>
        <c:auto val="1"/>
        <c:lblAlgn val="ctr"/>
        <c:lblOffset val="100"/>
        <c:noMultiLvlLbl val="0"/>
      </c:catAx>
      <c:valAx>
        <c:axId val="2284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zh-TW"/>
          </a:p>
        </c:txPr>
        <c:crossAx val="2281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3907465282560967"/>
          <c:y val="4.5269999695309059E-2"/>
          <c:w val="0.15856687920978521"/>
          <c:h val="0.166995116239591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軟正黑體" panose="020B0604030504040204" pitchFamily="34" charset="-120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29" cy="50070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3003" tIns="31500" rIns="63003" bIns="31500" numCol="1" anchor="t" anchorCtr="0" compatLnSpc="1">
            <a:prstTxWarp prst="textNoShape">
              <a:avLst/>
            </a:prstTxWarp>
          </a:bodyPr>
          <a:lstStyle>
            <a:lvl1pPr algn="l" defTabSz="631657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672" y="0"/>
            <a:ext cx="2948939" cy="50070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3003" tIns="31500" rIns="63003" bIns="31500" numCol="1" anchor="t" anchorCtr="0" compatLnSpc="1">
            <a:prstTxWarp prst="textNoShape">
              <a:avLst/>
            </a:prstTxWarp>
          </a:bodyPr>
          <a:lstStyle>
            <a:lvl1pPr algn="r" defTabSz="631657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7046"/>
            <a:ext cx="2950529" cy="50070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3003" tIns="31500" rIns="63003" bIns="31500" numCol="1" anchor="b" anchorCtr="0" compatLnSpc="1">
            <a:prstTxWarp prst="textNoShape">
              <a:avLst/>
            </a:prstTxWarp>
          </a:bodyPr>
          <a:lstStyle>
            <a:lvl1pPr algn="l" defTabSz="631657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672" y="9437046"/>
            <a:ext cx="2948939" cy="50070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3003" tIns="31500" rIns="63003" bIns="31500" numCol="1" anchor="b" anchorCtr="0" compatLnSpc="1">
            <a:prstTxWarp prst="textNoShape">
              <a:avLst/>
            </a:prstTxWarp>
          </a:bodyPr>
          <a:lstStyle>
            <a:lvl1pPr algn="r" defTabSz="626288" eaLnBrk="1" hangingPunct="1">
              <a:defRPr sz="8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71A4E5B8-3E81-40E5-ACFF-19B0449E2B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19773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29" cy="50070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272" tIns="47638" rIns="95272" bIns="47638" numCol="1" anchor="t" anchorCtr="0" compatLnSpc="1">
            <a:prstTxWarp prst="textNoShape">
              <a:avLst/>
            </a:prstTxWarp>
          </a:bodyPr>
          <a:lstStyle>
            <a:lvl1pPr algn="l" defTabSz="952246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672" y="0"/>
            <a:ext cx="2948939" cy="50070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272" tIns="47638" rIns="95272" bIns="47638" numCol="1" anchor="t" anchorCtr="0" compatLnSpc="1">
            <a:prstTxWarp prst="textNoShape">
              <a:avLst/>
            </a:prstTxWarp>
          </a:bodyPr>
          <a:lstStyle>
            <a:lvl1pPr algn="r" defTabSz="952246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7550" y="746125"/>
            <a:ext cx="538003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993" y="4722498"/>
            <a:ext cx="5443216" cy="44713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272" tIns="47638" rIns="95272" bIns="47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7046"/>
            <a:ext cx="2950529" cy="50070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272" tIns="47638" rIns="95272" bIns="47638" numCol="1" anchor="b" anchorCtr="0" compatLnSpc="1">
            <a:prstTxWarp prst="textNoShape">
              <a:avLst/>
            </a:prstTxWarp>
          </a:bodyPr>
          <a:lstStyle>
            <a:lvl1pPr algn="l" defTabSz="952246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672" y="9437046"/>
            <a:ext cx="2948939" cy="50070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272" tIns="47638" rIns="95272" bIns="47638" numCol="1" anchor="b" anchorCtr="0" compatLnSpc="1">
            <a:prstTxWarp prst="textNoShape">
              <a:avLst/>
            </a:prstTxWarp>
          </a:bodyPr>
          <a:lstStyle>
            <a:lvl1pPr algn="r" defTabSz="947380" eaLnBrk="1" hangingPunct="1">
              <a:defRPr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AAF1CD2D-C291-46E5-898A-681ED0D176B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7268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新細明體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9318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BE0CF2-D7A2-43C8-B630-74227501A7A5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228981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dirty="0" smtClean="0">
              <a:latin typeface="Arial" pitchFamily="34" charset="0"/>
            </a:endParaRPr>
          </a:p>
        </p:txBody>
      </p:sp>
      <p:sp>
        <p:nvSpPr>
          <p:cNvPr id="14950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6CF6D9-47B6-4FB3-9AE3-68F21B8C172F}" type="slidenum">
              <a:rPr lang="en-US" altLang="zh-TW" smtClean="0"/>
              <a:pPr/>
              <a:t>9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300187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5053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201D82-9C04-4F82-BF8F-67830C52EE63}" type="slidenum">
              <a:rPr lang="en-US" altLang="zh-TW" smtClean="0"/>
              <a:pPr/>
              <a:t>10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275566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044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1BEA9-16EC-424D-B2CF-7B089AD14704}" type="slidenum">
              <a:rPr lang="en-US" altLang="zh-TW" smtClean="0"/>
              <a:pPr/>
              <a:t>11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8940220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044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1BEA9-16EC-424D-B2CF-7B089AD14704}" type="slidenum">
              <a:rPr lang="en-US" altLang="zh-TW" smtClean="0"/>
              <a:pPr/>
              <a:t>12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118405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044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1BEA9-16EC-424D-B2CF-7B089AD14704}" type="slidenum">
              <a:rPr lang="en-US" altLang="zh-TW" smtClean="0"/>
              <a:pPr/>
              <a:t>13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904038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044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1BEA9-16EC-424D-B2CF-7B089AD14704}" type="slidenum">
              <a:rPr lang="en-US" altLang="zh-TW" smtClean="0"/>
              <a:pPr/>
              <a:t>14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6357980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044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1BEA9-16EC-424D-B2CF-7B089AD14704}" type="slidenum">
              <a:rPr lang="en-US" altLang="zh-TW" smtClean="0"/>
              <a:pPr/>
              <a:t>15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0242519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044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1BEA9-16EC-424D-B2CF-7B089AD14704}" type="slidenum">
              <a:rPr lang="en-US" altLang="zh-TW" smtClean="0"/>
              <a:pPr/>
              <a:t>16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917749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947194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zh-TW" altLang="en-US" dirty="0" smtClean="0">
                <a:latin typeface="Arial" pitchFamily="34" charset="0"/>
              </a:rPr>
              <a:t>民眾關心政府把錢花在哪裡：概預算、會計月報、補捐助、廣宣費等</a:t>
            </a:r>
            <a:endParaRPr lang="en-US" altLang="zh-TW" dirty="0" smtClean="0">
              <a:latin typeface="Arial" pitchFamily="34" charset="0"/>
            </a:endParaRPr>
          </a:p>
          <a:p>
            <a:r>
              <a:rPr lang="zh-TW" altLang="en-US" dirty="0" smtClean="0">
                <a:latin typeface="Arial" pitchFamily="34" charset="0"/>
              </a:rPr>
              <a:t>資料盤點</a:t>
            </a:r>
            <a:r>
              <a:rPr lang="en-US" altLang="zh-TW" dirty="0" smtClean="0">
                <a:latin typeface="Arial" pitchFamily="34" charset="0"/>
              </a:rPr>
              <a:t>-&gt;</a:t>
            </a:r>
            <a:r>
              <a:rPr lang="zh-TW" altLang="en-US" dirty="0" smtClean="0">
                <a:latin typeface="Arial" pitchFamily="34" charset="0"/>
              </a:rPr>
              <a:t>結構化資料、低處理成本優先、分階段開放</a:t>
            </a:r>
          </a:p>
        </p:txBody>
      </p:sp>
      <p:sp>
        <p:nvSpPr>
          <p:cNvPr id="95236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1FD0A1-73F5-40C0-9AA6-D5DD43991C0B}" type="slidenum">
              <a:rPr lang="en-US" altLang="zh-TW" smtClean="0"/>
              <a:pPr/>
              <a:t>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781915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564295" lvl="1" defTabSz="915589" eaLnBrk="1" hangingPunct="1">
              <a:lnSpc>
                <a:spcPct val="120000"/>
              </a:lnSpc>
              <a:defRPr/>
            </a:pP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依據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作業原則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64295" lvl="1" defTabSz="915589" eaLnBrk="1" hangingPunct="1">
              <a:lnSpc>
                <a:spcPct val="120000"/>
              </a:lnSpc>
              <a:defRPr/>
            </a:pP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每季定期進行已公布開放資料集之檢核作業，檢核項目包括更新頻率、最近一次更新日期、內容正確、內容完整、檔案格式、編碼方式等。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64295" lvl="1" eaLnBrk="1" hangingPunct="1">
              <a:lnSpc>
                <a:spcPct val="120000"/>
              </a:lnSpc>
            </a:pP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透過「意見信箱」、「我有話要說」、「我還想要」等管道，蒐集並回應民眾需求，開放相關資料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64295" lvl="1" eaLnBrk="1" hangingPunct="1">
              <a:lnSpc>
                <a:spcPct val="120000"/>
              </a:lnSpc>
            </a:pP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全處擴大處務會議、派員參加</a:t>
            </a:r>
            <a:endParaRPr lang="zh-TW" altLang="en-US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5236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1FD0A1-73F5-40C0-9AA6-D5DD43991C0B}" type="slidenum">
              <a:rPr lang="en-US" altLang="zh-TW" smtClean="0"/>
              <a:pPr/>
              <a:t>3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149601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TW" dirty="0" smtClean="0">
                <a:latin typeface="Arial" pitchFamily="34" charset="0"/>
              </a:rPr>
              <a:t>104</a:t>
            </a:r>
            <a:r>
              <a:rPr lang="zh-TW" altLang="en-US" dirty="0" smtClean="0">
                <a:latin typeface="Arial" pitchFamily="34" charset="0"/>
              </a:rPr>
              <a:t>年度含</a:t>
            </a:r>
            <a:r>
              <a:rPr lang="en-US" altLang="zh-TW" dirty="0" smtClean="0">
                <a:latin typeface="Arial" pitchFamily="34" charset="0"/>
              </a:rPr>
              <a:t>12</a:t>
            </a:r>
            <a:r>
              <a:rPr lang="zh-TW" altLang="en-US" dirty="0" smtClean="0">
                <a:latin typeface="Arial" pitchFamily="34" charset="0"/>
              </a:rPr>
              <a:t>月底前預計開放</a:t>
            </a:r>
            <a:r>
              <a:rPr lang="en-US" altLang="zh-TW" dirty="0" smtClean="0">
                <a:latin typeface="Arial" pitchFamily="34" charset="0"/>
              </a:rPr>
              <a:t>7</a:t>
            </a:r>
            <a:r>
              <a:rPr lang="zh-TW" altLang="en-US" dirty="0" smtClean="0">
                <a:latin typeface="Arial" pitchFamily="34" charset="0"/>
              </a:rPr>
              <a:t>項</a:t>
            </a:r>
          </a:p>
        </p:txBody>
      </p:sp>
      <p:sp>
        <p:nvSpPr>
          <p:cNvPr id="10342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743927-F9C7-43E8-BE35-73EB8590B321}" type="slidenum">
              <a:rPr lang="en-US" altLang="zh-TW" smtClean="0"/>
              <a:pPr/>
              <a:t>4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951529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15589">
              <a:defRPr/>
            </a:pPr>
            <a:r>
              <a:rPr lang="zh-TW" altLang="en-US" dirty="0" smtClean="0">
                <a:latin typeface="Arial" pitchFamily="34" charset="0"/>
              </a:rPr>
              <a:t>相同資料集不同年度資料的資料</a:t>
            </a:r>
            <a:r>
              <a:rPr lang="en-US" altLang="zh-TW" dirty="0" smtClean="0">
                <a:latin typeface="Arial" pitchFamily="34" charset="0"/>
              </a:rPr>
              <a:t>103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年度以前資料為</a:t>
            </a:r>
            <a:r>
              <a:rPr lang="en-US" altLang="zh-TW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PDF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104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年度之資料均為</a:t>
            </a:r>
            <a:r>
              <a:rPr lang="en-US" altLang="zh-TW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星級的</a:t>
            </a:r>
            <a:r>
              <a:rPr lang="zh-TW" altLang="zh-TW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公開標準結構化</a:t>
            </a:r>
            <a:r>
              <a:rPr lang="zh-TW" altLang="en-US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格式</a:t>
            </a:r>
            <a:endParaRPr lang="zh-TW" altLang="en-US" dirty="0" smtClean="0">
              <a:latin typeface="Arial" pitchFamily="34" charset="0"/>
            </a:endParaRPr>
          </a:p>
          <a:p>
            <a:r>
              <a:rPr lang="en-US" altLang="zh-TW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XML</a:t>
            </a:r>
            <a:r>
              <a:rPr lang="zh-TW" altLang="en-US" b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en-US" altLang="zh-TW" b="1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CSV</a:t>
            </a:r>
            <a:endParaRPr lang="zh-TW" altLang="en-US" dirty="0" smtClean="0">
              <a:latin typeface="Arial" pitchFamily="34" charset="0"/>
            </a:endParaRPr>
          </a:p>
        </p:txBody>
      </p:sp>
      <p:sp>
        <p:nvSpPr>
          <p:cNvPr id="10342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743927-F9C7-43E8-BE35-73EB8590B321}" type="slidenum">
              <a:rPr lang="en-US" altLang="zh-TW" smtClean="0"/>
              <a:pPr/>
              <a:t>5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110108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1CD2D-C291-46E5-898A-681ED0D176BF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1786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1CD2D-C291-46E5-898A-681ED0D176BF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10420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589">
              <a:defRPr/>
            </a:pPr>
            <a:r>
              <a:rPr lang="zh-TW" altLang="en-US" dirty="0">
                <a:latin typeface="+mn-ea"/>
              </a:rPr>
              <a:t>簡單創，創業夥伴暨專案媒合平臺</a:t>
            </a:r>
            <a:endParaRPr lang="en-US" altLang="zh-TW" dirty="0">
              <a:latin typeface="+mn-ea"/>
            </a:endParaRPr>
          </a:p>
          <a:p>
            <a:pPr>
              <a:spcBef>
                <a:spcPts val="601"/>
              </a:spcBef>
            </a:pPr>
            <a:r>
              <a:rPr lang="en-US" altLang="zh-TW" dirty="0">
                <a:latin typeface="+mn-ea"/>
              </a:rPr>
              <a:t>104</a:t>
            </a:r>
            <a:r>
              <a:rPr lang="zh-TW" altLang="en-US" dirty="0">
                <a:latin typeface="+mn-ea"/>
              </a:rPr>
              <a:t>年度</a:t>
            </a:r>
            <a:r>
              <a:rPr lang="en-US" altLang="zh-TW" dirty="0">
                <a:latin typeface="+mn-ea"/>
              </a:rPr>
              <a:t>Open Data</a:t>
            </a:r>
            <a:r>
              <a:rPr lang="zh-TW" altLang="en-US" dirty="0">
                <a:latin typeface="+mn-ea"/>
              </a:rPr>
              <a:t>創新應用競賽</a:t>
            </a:r>
            <a:r>
              <a:rPr lang="en-US" altLang="zh-TW" dirty="0">
                <a:latin typeface="+mn-ea"/>
              </a:rPr>
              <a:t>-</a:t>
            </a:r>
            <a:r>
              <a:rPr lang="zh-TW" altLang="en-US" dirty="0">
                <a:latin typeface="+mn-ea"/>
              </a:rPr>
              <a:t>經濟部</a:t>
            </a:r>
            <a:r>
              <a:rPr lang="en-US" altLang="zh-TW" dirty="0">
                <a:latin typeface="+mn-ea"/>
              </a:rPr>
              <a:t>-</a:t>
            </a:r>
            <a:r>
              <a:rPr lang="zh-TW" altLang="en-US" dirty="0">
                <a:latin typeface="+mn-ea"/>
              </a:rPr>
              <a:t>多元資料與創新應用組金獎</a:t>
            </a:r>
          </a:p>
          <a:p>
            <a:pPr defTabSz="915589">
              <a:defRPr/>
            </a:pPr>
            <a:endParaRPr lang="en-US" altLang="zh-TW" dirty="0">
              <a:latin typeface="+mn-ea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1CD2D-C291-46E5-898A-681ED0D176BF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1349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 noChangeAspect="1"/>
          </p:cNvGrpSpPr>
          <p:nvPr userDrawn="1"/>
        </p:nvGrpSpPr>
        <p:grpSpPr bwMode="auto">
          <a:xfrm>
            <a:off x="22225" y="19050"/>
            <a:ext cx="1577975" cy="457200"/>
            <a:chOff x="-23" y="-17"/>
            <a:chExt cx="917" cy="288"/>
          </a:xfrm>
        </p:grpSpPr>
        <p:sp>
          <p:nvSpPr>
            <p:cNvPr id="5" name="AutoShape 19"/>
            <p:cNvSpPr>
              <a:spLocks noChangeAspect="1" noChangeArrowheads="1" noTextEdit="1"/>
            </p:cNvSpPr>
            <p:nvPr userDrawn="1"/>
          </p:nvSpPr>
          <p:spPr bwMode="auto">
            <a:xfrm>
              <a:off x="-23" y="-17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6" name="Freeform 20"/>
            <p:cNvSpPr>
              <a:spLocks/>
            </p:cNvSpPr>
            <p:nvPr userDrawn="1"/>
          </p:nvSpPr>
          <p:spPr bwMode="auto">
            <a:xfrm>
              <a:off x="705" y="61"/>
              <a:ext cx="175" cy="146"/>
            </a:xfrm>
            <a:custGeom>
              <a:avLst/>
              <a:gdLst>
                <a:gd name="T0" fmla="*/ 0 w 526"/>
                <a:gd name="T1" fmla="*/ 0 h 294"/>
                <a:gd name="T2" fmla="*/ 0 w 526"/>
                <a:gd name="T3" fmla="*/ 0 h 294"/>
                <a:gd name="T4" fmla="*/ 0 w 526"/>
                <a:gd name="T5" fmla="*/ 0 h 294"/>
                <a:gd name="T6" fmla="*/ 0 w 526"/>
                <a:gd name="T7" fmla="*/ 0 h 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6" h="294">
                  <a:moveTo>
                    <a:pt x="526" y="0"/>
                  </a:moveTo>
                  <a:lnTo>
                    <a:pt x="0" y="139"/>
                  </a:lnTo>
                  <a:lnTo>
                    <a:pt x="276" y="29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" name="Freeform 21"/>
            <p:cNvSpPr>
              <a:spLocks/>
            </p:cNvSpPr>
            <p:nvPr userDrawn="1"/>
          </p:nvSpPr>
          <p:spPr bwMode="auto">
            <a:xfrm>
              <a:off x="486" y="-13"/>
              <a:ext cx="362" cy="270"/>
            </a:xfrm>
            <a:custGeom>
              <a:avLst/>
              <a:gdLst>
                <a:gd name="T0" fmla="*/ 0 w 1087"/>
                <a:gd name="T1" fmla="*/ 1 h 540"/>
                <a:gd name="T2" fmla="*/ 0 w 1087"/>
                <a:gd name="T3" fmla="*/ 1 h 540"/>
                <a:gd name="T4" fmla="*/ 0 w 1087"/>
                <a:gd name="T5" fmla="*/ 1 h 540"/>
                <a:gd name="T6" fmla="*/ 0 w 1087"/>
                <a:gd name="T7" fmla="*/ 1 h 540"/>
                <a:gd name="T8" fmla="*/ 0 w 1087"/>
                <a:gd name="T9" fmla="*/ 1 h 540"/>
                <a:gd name="T10" fmla="*/ 0 w 1087"/>
                <a:gd name="T11" fmla="*/ 1 h 540"/>
                <a:gd name="T12" fmla="*/ 0 w 1087"/>
                <a:gd name="T13" fmla="*/ 1 h 540"/>
                <a:gd name="T14" fmla="*/ 0 w 1087"/>
                <a:gd name="T15" fmla="*/ 1 h 540"/>
                <a:gd name="T16" fmla="*/ 0 w 1087"/>
                <a:gd name="T17" fmla="*/ 1 h 540"/>
                <a:gd name="T18" fmla="*/ 0 w 1087"/>
                <a:gd name="T19" fmla="*/ 1 h 540"/>
                <a:gd name="T20" fmla="*/ 0 w 1087"/>
                <a:gd name="T21" fmla="*/ 1 h 540"/>
                <a:gd name="T22" fmla="*/ 0 w 1087"/>
                <a:gd name="T23" fmla="*/ 1 h 540"/>
                <a:gd name="T24" fmla="*/ 0 w 1087"/>
                <a:gd name="T25" fmla="*/ 1 h 540"/>
                <a:gd name="T26" fmla="*/ 0 w 1087"/>
                <a:gd name="T27" fmla="*/ 1 h 540"/>
                <a:gd name="T28" fmla="*/ 0 w 1087"/>
                <a:gd name="T29" fmla="*/ 1 h 540"/>
                <a:gd name="T30" fmla="*/ 0 w 1087"/>
                <a:gd name="T31" fmla="*/ 1 h 540"/>
                <a:gd name="T32" fmla="*/ 0 w 1087"/>
                <a:gd name="T33" fmla="*/ 1 h 540"/>
                <a:gd name="T34" fmla="*/ 0 w 1087"/>
                <a:gd name="T35" fmla="*/ 1 h 540"/>
                <a:gd name="T36" fmla="*/ 0 w 1087"/>
                <a:gd name="T37" fmla="*/ 1 h 540"/>
                <a:gd name="T38" fmla="*/ 0 w 1087"/>
                <a:gd name="T39" fmla="*/ 1 h 540"/>
                <a:gd name="T40" fmla="*/ 0 w 1087"/>
                <a:gd name="T41" fmla="*/ 1 h 540"/>
                <a:gd name="T42" fmla="*/ 0 w 1087"/>
                <a:gd name="T43" fmla="*/ 1 h 540"/>
                <a:gd name="T44" fmla="*/ 0 w 1087"/>
                <a:gd name="T45" fmla="*/ 1 h 540"/>
                <a:gd name="T46" fmla="*/ 0 w 1087"/>
                <a:gd name="T47" fmla="*/ 1 h 540"/>
                <a:gd name="T48" fmla="*/ 0 w 1087"/>
                <a:gd name="T49" fmla="*/ 1 h 540"/>
                <a:gd name="T50" fmla="*/ 0 w 1087"/>
                <a:gd name="T51" fmla="*/ 1 h 540"/>
                <a:gd name="T52" fmla="*/ 0 w 1087"/>
                <a:gd name="T53" fmla="*/ 1 h 540"/>
                <a:gd name="T54" fmla="*/ 0 w 1087"/>
                <a:gd name="T55" fmla="*/ 1 h 540"/>
                <a:gd name="T56" fmla="*/ 0 w 1087"/>
                <a:gd name="T57" fmla="*/ 1 h 540"/>
                <a:gd name="T58" fmla="*/ 0 w 1087"/>
                <a:gd name="T59" fmla="*/ 1 h 540"/>
                <a:gd name="T60" fmla="*/ 0 w 1087"/>
                <a:gd name="T61" fmla="*/ 1 h 540"/>
                <a:gd name="T62" fmla="*/ 0 w 1087"/>
                <a:gd name="T63" fmla="*/ 1 h 540"/>
                <a:gd name="T64" fmla="*/ 0 w 1087"/>
                <a:gd name="T65" fmla="*/ 1 h 540"/>
                <a:gd name="T66" fmla="*/ 0 w 1087"/>
                <a:gd name="T67" fmla="*/ 0 h 540"/>
                <a:gd name="T68" fmla="*/ 0 w 1087"/>
                <a:gd name="T69" fmla="*/ 0 h 540"/>
                <a:gd name="T70" fmla="*/ 0 w 1087"/>
                <a:gd name="T71" fmla="*/ 1 h 540"/>
                <a:gd name="T72" fmla="*/ 0 w 1087"/>
                <a:gd name="T73" fmla="*/ 1 h 540"/>
                <a:gd name="T74" fmla="*/ 0 w 1087"/>
                <a:gd name="T75" fmla="*/ 1 h 540"/>
                <a:gd name="T76" fmla="*/ 0 w 1087"/>
                <a:gd name="T77" fmla="*/ 1 h 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87" h="540">
                  <a:moveTo>
                    <a:pt x="676" y="456"/>
                  </a:moveTo>
                  <a:lnTo>
                    <a:pt x="610" y="456"/>
                  </a:lnTo>
                  <a:lnTo>
                    <a:pt x="583" y="450"/>
                  </a:lnTo>
                  <a:lnTo>
                    <a:pt x="554" y="446"/>
                  </a:lnTo>
                  <a:lnTo>
                    <a:pt x="530" y="438"/>
                  </a:lnTo>
                  <a:lnTo>
                    <a:pt x="506" y="428"/>
                  </a:lnTo>
                  <a:lnTo>
                    <a:pt x="484" y="418"/>
                  </a:lnTo>
                  <a:lnTo>
                    <a:pt x="464" y="407"/>
                  </a:lnTo>
                  <a:lnTo>
                    <a:pt x="446" y="394"/>
                  </a:lnTo>
                  <a:lnTo>
                    <a:pt x="431" y="380"/>
                  </a:lnTo>
                  <a:lnTo>
                    <a:pt x="418" y="366"/>
                  </a:lnTo>
                  <a:lnTo>
                    <a:pt x="410" y="350"/>
                  </a:lnTo>
                  <a:lnTo>
                    <a:pt x="403" y="333"/>
                  </a:lnTo>
                  <a:lnTo>
                    <a:pt x="399" y="318"/>
                  </a:lnTo>
                  <a:lnTo>
                    <a:pt x="399" y="299"/>
                  </a:lnTo>
                  <a:lnTo>
                    <a:pt x="403" y="282"/>
                  </a:lnTo>
                  <a:lnTo>
                    <a:pt x="410" y="263"/>
                  </a:lnTo>
                  <a:lnTo>
                    <a:pt x="421" y="246"/>
                  </a:lnTo>
                  <a:lnTo>
                    <a:pt x="433" y="228"/>
                  </a:lnTo>
                  <a:lnTo>
                    <a:pt x="451" y="211"/>
                  </a:lnTo>
                  <a:lnTo>
                    <a:pt x="473" y="191"/>
                  </a:lnTo>
                  <a:lnTo>
                    <a:pt x="502" y="176"/>
                  </a:lnTo>
                  <a:lnTo>
                    <a:pt x="531" y="160"/>
                  </a:lnTo>
                  <a:lnTo>
                    <a:pt x="568" y="145"/>
                  </a:lnTo>
                  <a:lnTo>
                    <a:pt x="608" y="130"/>
                  </a:lnTo>
                  <a:lnTo>
                    <a:pt x="653" y="120"/>
                  </a:lnTo>
                  <a:lnTo>
                    <a:pt x="701" y="104"/>
                  </a:lnTo>
                  <a:lnTo>
                    <a:pt x="757" y="93"/>
                  </a:lnTo>
                  <a:lnTo>
                    <a:pt x="819" y="85"/>
                  </a:lnTo>
                  <a:lnTo>
                    <a:pt x="885" y="78"/>
                  </a:lnTo>
                  <a:lnTo>
                    <a:pt x="955" y="72"/>
                  </a:lnTo>
                  <a:lnTo>
                    <a:pt x="1032" y="67"/>
                  </a:lnTo>
                  <a:lnTo>
                    <a:pt x="1037" y="64"/>
                  </a:lnTo>
                  <a:lnTo>
                    <a:pt x="1087" y="0"/>
                  </a:lnTo>
                  <a:lnTo>
                    <a:pt x="476" y="0"/>
                  </a:lnTo>
                  <a:lnTo>
                    <a:pt x="0" y="540"/>
                  </a:lnTo>
                  <a:lnTo>
                    <a:pt x="604" y="540"/>
                  </a:lnTo>
                  <a:lnTo>
                    <a:pt x="683" y="453"/>
                  </a:lnTo>
                  <a:lnTo>
                    <a:pt x="676" y="456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8" name="Freeform 22"/>
            <p:cNvSpPr>
              <a:spLocks/>
            </p:cNvSpPr>
            <p:nvPr userDrawn="1"/>
          </p:nvSpPr>
          <p:spPr bwMode="auto">
            <a:xfrm>
              <a:off x="-19" y="-13"/>
              <a:ext cx="637" cy="269"/>
            </a:xfrm>
            <a:custGeom>
              <a:avLst/>
              <a:gdLst>
                <a:gd name="T0" fmla="*/ 0 w 1909"/>
                <a:gd name="T1" fmla="*/ 0 h 539"/>
                <a:gd name="T2" fmla="*/ 0 w 1909"/>
                <a:gd name="T3" fmla="*/ 0 h 539"/>
                <a:gd name="T4" fmla="*/ 0 w 1909"/>
                <a:gd name="T5" fmla="*/ 0 h 539"/>
                <a:gd name="T6" fmla="*/ 0 w 1909"/>
                <a:gd name="T7" fmla="*/ 0 h 539"/>
                <a:gd name="T8" fmla="*/ 0 w 1909"/>
                <a:gd name="T9" fmla="*/ 0 h 5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9" h="539">
                  <a:moveTo>
                    <a:pt x="1431" y="539"/>
                  </a:moveTo>
                  <a:lnTo>
                    <a:pt x="1909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1431" y="539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47" y="41"/>
              <a:ext cx="358" cy="1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60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160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488950" y="3286125"/>
            <a:ext cx="8890000" cy="714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11" name="Group 13"/>
          <p:cNvGrpSpPr>
            <a:grpSpLocks/>
          </p:cNvGrpSpPr>
          <p:nvPr userDrawn="1"/>
        </p:nvGrpSpPr>
        <p:grpSpPr bwMode="auto">
          <a:xfrm>
            <a:off x="7654925" y="44450"/>
            <a:ext cx="2338388" cy="503238"/>
            <a:chOff x="4774" y="192"/>
            <a:chExt cx="1360" cy="360"/>
          </a:xfrm>
        </p:grpSpPr>
        <p:pic>
          <p:nvPicPr>
            <p:cNvPr id="12" name="Picture 14" descr="Logo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74" y="192"/>
              <a:ext cx="36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5066" y="413"/>
              <a:ext cx="1068" cy="1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>
              <a:lvl1pPr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defTabSz="762000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defTabSz="762000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defTabSz="762000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defTabSz="762000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zh-TW" altLang="en-US" sz="1200" b="0" i="0" baseline="0" dirty="0" smtClean="0">
                  <a:solidFill>
                    <a:schemeClr val="accent2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瞭解．關心．服務．尊重</a:t>
              </a:r>
            </a:p>
          </p:txBody>
        </p:sp>
      </p:grpSp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93663" y="615950"/>
            <a:ext cx="9705975" cy="460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04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3600"/>
            <a:ext cx="8420100" cy="1109663"/>
          </a:xfrm>
        </p:spPr>
        <p:txBody>
          <a:bodyPr/>
          <a:lstStyle>
            <a:lvl1pPr algn="ctr">
              <a:defRPr sz="3600">
                <a:latin typeface="微軟正黑體"/>
                <a:ea typeface="微軟正黑體"/>
                <a:cs typeface="微軟正黑體"/>
              </a:defRPr>
            </a:lvl1pPr>
          </a:lstStyle>
          <a:p>
            <a:pPr lvl="0"/>
            <a:r>
              <a:rPr lang="zh-TW" altLang="en-US" noProof="0" dirty="0"/>
              <a:t>按</a:t>
            </a:r>
            <a:r>
              <a:rPr lang="zh-TW" altLang="en-US" noProof="0" dirty="0" smtClean="0"/>
              <a:t>一下以編輯母片標題樣式</a:t>
            </a:r>
            <a:endParaRPr lang="zh-TW" altLang="en-US" noProof="0" dirty="0"/>
          </a:p>
        </p:txBody>
      </p:sp>
      <p:sp>
        <p:nvSpPr>
          <p:cNvPr id="6042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789040"/>
            <a:ext cx="6934200" cy="1633537"/>
          </a:xfrm>
        </p:spPr>
        <p:txBody>
          <a:bodyPr/>
          <a:lstStyle>
            <a:lvl1pPr marL="0" indent="0" algn="ctr">
              <a:buFontTx/>
              <a:buNone/>
              <a:defRPr>
                <a:latin typeface="微軟正黑體"/>
                <a:ea typeface="微軟正黑體"/>
                <a:cs typeface="微軟正黑體"/>
              </a:defRPr>
            </a:lvl1pPr>
          </a:lstStyle>
          <a:p>
            <a:pPr lvl="0"/>
            <a:r>
              <a:rPr lang="zh-TW" altLang="en-US" noProof="0" dirty="0"/>
              <a:t>按一下以編輯母片副標題樣式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1036C-2F1E-45AC-84ED-7C41B4BBE223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66DF6-FF47-4DD0-859A-BCBB5478097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333375"/>
            <a:ext cx="8915400" cy="7921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508000" y="1341438"/>
            <a:ext cx="8915400" cy="4824412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08C93-5DF0-4E4D-B269-8BB83C5F65BE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52296-FF85-41C1-A074-84379AF2A69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BD84-0D30-4B99-8228-D7958C8A525C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EE29B-E49F-4524-A75C-AFFD8769E81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10700" y="6523038"/>
            <a:ext cx="495300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fld id="{8A8CFF15-4BD6-47A7-BC98-70A25D195AE2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9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7783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35552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2244578" y="87108"/>
            <a:ext cx="5416868" cy="559572"/>
          </a:xfrm>
          <a:noFill/>
        </p:spPr>
        <p:txBody>
          <a:bodyPr/>
          <a:lstStyle>
            <a:lvl1pPr>
              <a:defRPr sz="34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533D8D1C-3C08-4805-B75F-0EC8078145EF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79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6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62CFA25-5497-462E-A932-CA43669676BD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91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4578" y="120271"/>
            <a:ext cx="5416868" cy="559572"/>
          </a:xfrm>
        </p:spPr>
        <p:txBody>
          <a:bodyPr/>
          <a:lstStyle>
            <a:lvl1pPr>
              <a:defRPr sz="3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790" y="1125539"/>
            <a:ext cx="8970433" cy="4967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ea typeface="新細明體" charset="-120"/>
                <a:cs typeface="Times New Roman" pitchFamily="18" charset="0"/>
              </a:defRPr>
            </a:lvl1pPr>
          </a:lstStyle>
          <a:p>
            <a:pPr>
              <a:defRPr/>
            </a:pPr>
            <a:fld id="{5297E328-3E76-407E-A22D-E9A8E1E44A15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10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67790" y="902142"/>
            <a:ext cx="8970433" cy="5600263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6B412EBE-84FA-4B6A-9FB1-8D2EA9E93480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01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55" y="88029"/>
            <a:ext cx="5109091" cy="52879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0838" y="1447800"/>
            <a:ext cx="9204325" cy="5067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9CE9E1C-A032-46E3-BD98-FE22F7C057FC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734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8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86E80-9B70-4B57-830B-4732FD90895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1634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10700" y="6523038"/>
            <a:ext cx="495300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fld id="{8A8CFF15-4BD6-47A7-BC98-70A25D195AE2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24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08200" y="44624"/>
            <a:ext cx="5093072" cy="361032"/>
          </a:xfrm>
        </p:spPr>
        <p:txBody>
          <a:bodyPr/>
          <a:lstStyle>
            <a:lvl1pPr>
              <a:defRPr>
                <a:latin typeface="微軟正黑體"/>
                <a:ea typeface="微軟正黑體"/>
                <a:cs typeface="微軟正黑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8000" y="1340768"/>
            <a:ext cx="8915400" cy="5256584"/>
          </a:xfrm>
        </p:spPr>
        <p:txBody>
          <a:bodyPr/>
          <a:lstStyle>
            <a:lvl1pPr marL="174625" indent="-174625">
              <a:defRPr>
                <a:latin typeface="微軟正黑體"/>
                <a:ea typeface="微軟正黑體"/>
                <a:cs typeface="微軟正黑體"/>
              </a:defRPr>
            </a:lvl1pPr>
            <a:lvl2pPr marL="363538" indent="-188913">
              <a:defRPr>
                <a:latin typeface="微軟正黑體"/>
                <a:ea typeface="微軟正黑體"/>
                <a:cs typeface="微軟正黑體"/>
              </a:defRPr>
            </a:lvl2pPr>
            <a:lvl3pPr marL="536575" indent="-173038">
              <a:defRPr>
                <a:latin typeface="微軟正黑體"/>
                <a:ea typeface="微軟正黑體"/>
                <a:cs typeface="微軟正黑體"/>
              </a:defRPr>
            </a:lvl3pPr>
            <a:lvl4pPr marL="711200" indent="-174625">
              <a:defRPr>
                <a:latin typeface="微軟正黑體"/>
                <a:ea typeface="微軟正黑體"/>
                <a:cs typeface="微軟正黑體"/>
              </a:defRPr>
            </a:lvl4pPr>
            <a:lvl5pPr marL="900113" indent="-188913">
              <a:defRPr>
                <a:latin typeface="微軟正黑體"/>
                <a:ea typeface="微軟正黑體"/>
                <a:cs typeface="微軟正黑體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F8BD3-31A2-42AE-9FEB-ECA102E483F7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52247-ACA1-495A-AADA-B6E74BC36E9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7783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35552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2244578" y="87108"/>
            <a:ext cx="5416868" cy="559572"/>
          </a:xfrm>
          <a:noFill/>
        </p:spPr>
        <p:txBody>
          <a:bodyPr/>
          <a:lstStyle>
            <a:lvl1pPr>
              <a:defRPr sz="34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533D8D1C-3C08-4805-B75F-0EC8078145EF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15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6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62CFA25-5497-462E-A932-CA43669676BD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999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4578" y="120271"/>
            <a:ext cx="5416868" cy="559572"/>
          </a:xfrm>
        </p:spPr>
        <p:txBody>
          <a:bodyPr/>
          <a:lstStyle>
            <a:lvl1pPr>
              <a:defRPr sz="3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790" y="1125539"/>
            <a:ext cx="8970433" cy="4967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ea typeface="新細明體" charset="-120"/>
                <a:cs typeface="Times New Roman" pitchFamily="18" charset="0"/>
              </a:defRPr>
            </a:lvl1pPr>
          </a:lstStyle>
          <a:p>
            <a:pPr>
              <a:defRPr/>
            </a:pPr>
            <a:fld id="{5297E328-3E76-407E-A22D-E9A8E1E44A15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404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67790" y="902142"/>
            <a:ext cx="8970433" cy="5600263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6B412EBE-84FA-4B6A-9FB1-8D2EA9E93480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511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55" y="88029"/>
            <a:ext cx="5109091" cy="52879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0838" y="1447800"/>
            <a:ext cx="9204325" cy="5067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9CE9E1C-A032-46E3-BD98-FE22F7C057FC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72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8000" y="1341438"/>
            <a:ext cx="438150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41900" y="1341438"/>
            <a:ext cx="438150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8A2F9-8DB6-4ABB-B1BA-3B0D1E37D9A3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0BD65-3E32-43BE-A250-1C9F83826FD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C0CD9-F80C-46F6-A3C8-59A52032734B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EC3E0-1193-47B7-AE10-8A6C7A78363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7A04F-147F-4499-BCA5-6419310E25CA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78D90-63D1-486F-8AA6-700D67041EC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37E39-CC48-4886-8C7C-FA7CFA997893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185FA-2E87-4D20-931F-615510D4B3B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F966-7845-492D-8B7D-C1D425900D6F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9D9AC-7D75-46DA-9865-5BA1CAE6CEE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94550" y="333375"/>
            <a:ext cx="2228850" cy="58324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8000" y="333375"/>
            <a:ext cx="6534150" cy="58324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42E2B-688C-4F12-9F10-F701FCD6A58B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3BA7F-605A-478E-975C-542F91659E7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333375"/>
            <a:ext cx="8915400" cy="7921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508000" y="1341438"/>
            <a:ext cx="4381500" cy="482441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41900" y="1341438"/>
            <a:ext cx="4381500" cy="482441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3EE53-7A35-4841-AD54-33A113853829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56FB2-6BE5-4842-B9BA-7CD306C2E32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8"/>
          <p:cNvGrpSpPr>
            <a:grpSpLocks noChangeAspect="1"/>
          </p:cNvGrpSpPr>
          <p:nvPr userDrawn="1"/>
        </p:nvGrpSpPr>
        <p:grpSpPr bwMode="auto">
          <a:xfrm>
            <a:off x="22225" y="19050"/>
            <a:ext cx="1577975" cy="457200"/>
            <a:chOff x="-23" y="-17"/>
            <a:chExt cx="917" cy="288"/>
          </a:xfrm>
        </p:grpSpPr>
        <p:sp>
          <p:nvSpPr>
            <p:cNvPr id="1035" name="AutoShape 19"/>
            <p:cNvSpPr>
              <a:spLocks noChangeAspect="1" noChangeArrowheads="1" noTextEdit="1"/>
            </p:cNvSpPr>
            <p:nvPr userDrawn="1"/>
          </p:nvSpPr>
          <p:spPr bwMode="auto">
            <a:xfrm>
              <a:off x="-23" y="-17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036" name="Freeform 20"/>
            <p:cNvSpPr>
              <a:spLocks/>
            </p:cNvSpPr>
            <p:nvPr userDrawn="1"/>
          </p:nvSpPr>
          <p:spPr bwMode="auto">
            <a:xfrm>
              <a:off x="705" y="61"/>
              <a:ext cx="175" cy="146"/>
            </a:xfrm>
            <a:custGeom>
              <a:avLst/>
              <a:gdLst>
                <a:gd name="T0" fmla="*/ 0 w 526"/>
                <a:gd name="T1" fmla="*/ 0 h 294"/>
                <a:gd name="T2" fmla="*/ 0 w 526"/>
                <a:gd name="T3" fmla="*/ 0 h 294"/>
                <a:gd name="T4" fmla="*/ 0 w 526"/>
                <a:gd name="T5" fmla="*/ 0 h 294"/>
                <a:gd name="T6" fmla="*/ 0 w 526"/>
                <a:gd name="T7" fmla="*/ 0 h 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6" h="294">
                  <a:moveTo>
                    <a:pt x="526" y="0"/>
                  </a:moveTo>
                  <a:lnTo>
                    <a:pt x="0" y="139"/>
                  </a:lnTo>
                  <a:lnTo>
                    <a:pt x="276" y="29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037" name="Freeform 21"/>
            <p:cNvSpPr>
              <a:spLocks/>
            </p:cNvSpPr>
            <p:nvPr userDrawn="1"/>
          </p:nvSpPr>
          <p:spPr bwMode="auto">
            <a:xfrm>
              <a:off x="486" y="-13"/>
              <a:ext cx="362" cy="270"/>
            </a:xfrm>
            <a:custGeom>
              <a:avLst/>
              <a:gdLst>
                <a:gd name="T0" fmla="*/ 0 w 1087"/>
                <a:gd name="T1" fmla="*/ 1 h 540"/>
                <a:gd name="T2" fmla="*/ 0 w 1087"/>
                <a:gd name="T3" fmla="*/ 1 h 540"/>
                <a:gd name="T4" fmla="*/ 0 w 1087"/>
                <a:gd name="T5" fmla="*/ 1 h 540"/>
                <a:gd name="T6" fmla="*/ 0 w 1087"/>
                <a:gd name="T7" fmla="*/ 1 h 540"/>
                <a:gd name="T8" fmla="*/ 0 w 1087"/>
                <a:gd name="T9" fmla="*/ 1 h 540"/>
                <a:gd name="T10" fmla="*/ 0 w 1087"/>
                <a:gd name="T11" fmla="*/ 1 h 540"/>
                <a:gd name="T12" fmla="*/ 0 w 1087"/>
                <a:gd name="T13" fmla="*/ 1 h 540"/>
                <a:gd name="T14" fmla="*/ 0 w 1087"/>
                <a:gd name="T15" fmla="*/ 1 h 540"/>
                <a:gd name="T16" fmla="*/ 0 w 1087"/>
                <a:gd name="T17" fmla="*/ 1 h 540"/>
                <a:gd name="T18" fmla="*/ 0 w 1087"/>
                <a:gd name="T19" fmla="*/ 1 h 540"/>
                <a:gd name="T20" fmla="*/ 0 w 1087"/>
                <a:gd name="T21" fmla="*/ 1 h 540"/>
                <a:gd name="T22" fmla="*/ 0 w 1087"/>
                <a:gd name="T23" fmla="*/ 1 h 540"/>
                <a:gd name="T24" fmla="*/ 0 w 1087"/>
                <a:gd name="T25" fmla="*/ 1 h 540"/>
                <a:gd name="T26" fmla="*/ 0 w 1087"/>
                <a:gd name="T27" fmla="*/ 1 h 540"/>
                <a:gd name="T28" fmla="*/ 0 w 1087"/>
                <a:gd name="T29" fmla="*/ 1 h 540"/>
                <a:gd name="T30" fmla="*/ 0 w 1087"/>
                <a:gd name="T31" fmla="*/ 1 h 540"/>
                <a:gd name="T32" fmla="*/ 0 w 1087"/>
                <a:gd name="T33" fmla="*/ 1 h 540"/>
                <a:gd name="T34" fmla="*/ 0 w 1087"/>
                <a:gd name="T35" fmla="*/ 1 h 540"/>
                <a:gd name="T36" fmla="*/ 0 w 1087"/>
                <a:gd name="T37" fmla="*/ 1 h 540"/>
                <a:gd name="T38" fmla="*/ 0 w 1087"/>
                <a:gd name="T39" fmla="*/ 1 h 540"/>
                <a:gd name="T40" fmla="*/ 0 w 1087"/>
                <a:gd name="T41" fmla="*/ 1 h 540"/>
                <a:gd name="T42" fmla="*/ 0 w 1087"/>
                <a:gd name="T43" fmla="*/ 1 h 540"/>
                <a:gd name="T44" fmla="*/ 0 w 1087"/>
                <a:gd name="T45" fmla="*/ 1 h 540"/>
                <a:gd name="T46" fmla="*/ 0 w 1087"/>
                <a:gd name="T47" fmla="*/ 1 h 540"/>
                <a:gd name="T48" fmla="*/ 0 w 1087"/>
                <a:gd name="T49" fmla="*/ 1 h 540"/>
                <a:gd name="T50" fmla="*/ 0 w 1087"/>
                <a:gd name="T51" fmla="*/ 1 h 540"/>
                <a:gd name="T52" fmla="*/ 0 w 1087"/>
                <a:gd name="T53" fmla="*/ 1 h 540"/>
                <a:gd name="T54" fmla="*/ 0 w 1087"/>
                <a:gd name="T55" fmla="*/ 1 h 540"/>
                <a:gd name="T56" fmla="*/ 0 w 1087"/>
                <a:gd name="T57" fmla="*/ 1 h 540"/>
                <a:gd name="T58" fmla="*/ 0 w 1087"/>
                <a:gd name="T59" fmla="*/ 1 h 540"/>
                <a:gd name="T60" fmla="*/ 0 w 1087"/>
                <a:gd name="T61" fmla="*/ 1 h 540"/>
                <a:gd name="T62" fmla="*/ 0 w 1087"/>
                <a:gd name="T63" fmla="*/ 1 h 540"/>
                <a:gd name="T64" fmla="*/ 0 w 1087"/>
                <a:gd name="T65" fmla="*/ 1 h 540"/>
                <a:gd name="T66" fmla="*/ 0 w 1087"/>
                <a:gd name="T67" fmla="*/ 0 h 540"/>
                <a:gd name="T68" fmla="*/ 0 w 1087"/>
                <a:gd name="T69" fmla="*/ 0 h 540"/>
                <a:gd name="T70" fmla="*/ 0 w 1087"/>
                <a:gd name="T71" fmla="*/ 1 h 540"/>
                <a:gd name="T72" fmla="*/ 0 w 1087"/>
                <a:gd name="T73" fmla="*/ 1 h 540"/>
                <a:gd name="T74" fmla="*/ 0 w 1087"/>
                <a:gd name="T75" fmla="*/ 1 h 540"/>
                <a:gd name="T76" fmla="*/ 0 w 1087"/>
                <a:gd name="T77" fmla="*/ 1 h 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87" h="540">
                  <a:moveTo>
                    <a:pt x="676" y="456"/>
                  </a:moveTo>
                  <a:lnTo>
                    <a:pt x="610" y="456"/>
                  </a:lnTo>
                  <a:lnTo>
                    <a:pt x="583" y="450"/>
                  </a:lnTo>
                  <a:lnTo>
                    <a:pt x="554" y="446"/>
                  </a:lnTo>
                  <a:lnTo>
                    <a:pt x="530" y="438"/>
                  </a:lnTo>
                  <a:lnTo>
                    <a:pt x="506" y="428"/>
                  </a:lnTo>
                  <a:lnTo>
                    <a:pt x="484" y="418"/>
                  </a:lnTo>
                  <a:lnTo>
                    <a:pt x="464" y="407"/>
                  </a:lnTo>
                  <a:lnTo>
                    <a:pt x="446" y="394"/>
                  </a:lnTo>
                  <a:lnTo>
                    <a:pt x="431" y="380"/>
                  </a:lnTo>
                  <a:lnTo>
                    <a:pt x="418" y="366"/>
                  </a:lnTo>
                  <a:lnTo>
                    <a:pt x="410" y="350"/>
                  </a:lnTo>
                  <a:lnTo>
                    <a:pt x="403" y="333"/>
                  </a:lnTo>
                  <a:lnTo>
                    <a:pt x="399" y="318"/>
                  </a:lnTo>
                  <a:lnTo>
                    <a:pt x="399" y="299"/>
                  </a:lnTo>
                  <a:lnTo>
                    <a:pt x="403" y="282"/>
                  </a:lnTo>
                  <a:lnTo>
                    <a:pt x="410" y="263"/>
                  </a:lnTo>
                  <a:lnTo>
                    <a:pt x="421" y="246"/>
                  </a:lnTo>
                  <a:lnTo>
                    <a:pt x="433" y="228"/>
                  </a:lnTo>
                  <a:lnTo>
                    <a:pt x="451" y="211"/>
                  </a:lnTo>
                  <a:lnTo>
                    <a:pt x="473" y="191"/>
                  </a:lnTo>
                  <a:lnTo>
                    <a:pt x="502" y="176"/>
                  </a:lnTo>
                  <a:lnTo>
                    <a:pt x="531" y="160"/>
                  </a:lnTo>
                  <a:lnTo>
                    <a:pt x="568" y="145"/>
                  </a:lnTo>
                  <a:lnTo>
                    <a:pt x="608" y="130"/>
                  </a:lnTo>
                  <a:lnTo>
                    <a:pt x="653" y="120"/>
                  </a:lnTo>
                  <a:lnTo>
                    <a:pt x="701" y="104"/>
                  </a:lnTo>
                  <a:lnTo>
                    <a:pt x="757" y="93"/>
                  </a:lnTo>
                  <a:lnTo>
                    <a:pt x="819" y="85"/>
                  </a:lnTo>
                  <a:lnTo>
                    <a:pt x="885" y="78"/>
                  </a:lnTo>
                  <a:lnTo>
                    <a:pt x="955" y="72"/>
                  </a:lnTo>
                  <a:lnTo>
                    <a:pt x="1032" y="67"/>
                  </a:lnTo>
                  <a:lnTo>
                    <a:pt x="1037" y="64"/>
                  </a:lnTo>
                  <a:lnTo>
                    <a:pt x="1087" y="0"/>
                  </a:lnTo>
                  <a:lnTo>
                    <a:pt x="476" y="0"/>
                  </a:lnTo>
                  <a:lnTo>
                    <a:pt x="0" y="540"/>
                  </a:lnTo>
                  <a:lnTo>
                    <a:pt x="604" y="540"/>
                  </a:lnTo>
                  <a:lnTo>
                    <a:pt x="683" y="453"/>
                  </a:lnTo>
                  <a:lnTo>
                    <a:pt x="676" y="456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038" name="Freeform 22"/>
            <p:cNvSpPr>
              <a:spLocks/>
            </p:cNvSpPr>
            <p:nvPr userDrawn="1"/>
          </p:nvSpPr>
          <p:spPr bwMode="auto">
            <a:xfrm>
              <a:off x="-19" y="-13"/>
              <a:ext cx="637" cy="269"/>
            </a:xfrm>
            <a:custGeom>
              <a:avLst/>
              <a:gdLst>
                <a:gd name="T0" fmla="*/ 0 w 1909"/>
                <a:gd name="T1" fmla="*/ 0 h 539"/>
                <a:gd name="T2" fmla="*/ 0 w 1909"/>
                <a:gd name="T3" fmla="*/ 0 h 539"/>
                <a:gd name="T4" fmla="*/ 0 w 1909"/>
                <a:gd name="T5" fmla="*/ 0 h 539"/>
                <a:gd name="T6" fmla="*/ 0 w 1909"/>
                <a:gd name="T7" fmla="*/ 0 h 539"/>
                <a:gd name="T8" fmla="*/ 0 w 1909"/>
                <a:gd name="T9" fmla="*/ 0 h 5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9" h="539">
                  <a:moveTo>
                    <a:pt x="1431" y="539"/>
                  </a:moveTo>
                  <a:lnTo>
                    <a:pt x="1909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1431" y="539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039" name="Rectangle 23"/>
            <p:cNvSpPr>
              <a:spLocks noChangeArrowheads="1"/>
            </p:cNvSpPr>
            <p:nvPr userDrawn="1"/>
          </p:nvSpPr>
          <p:spPr bwMode="auto">
            <a:xfrm>
              <a:off x="47" y="41"/>
              <a:ext cx="358" cy="1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60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160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41550" y="39688"/>
            <a:ext cx="4872038" cy="50958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875" y="765175"/>
            <a:ext cx="9656763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9" name="Rectangle 8"/>
          <p:cNvSpPr>
            <a:spLocks noChangeArrowheads="1"/>
          </p:cNvSpPr>
          <p:nvPr userDrawn="1"/>
        </p:nvSpPr>
        <p:spPr bwMode="auto">
          <a:xfrm>
            <a:off x="93663" y="636588"/>
            <a:ext cx="9705975" cy="46037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95300" y="6597650"/>
            <a:ext cx="2311400" cy="260350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4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B814BFCC-1F52-4A26-9407-734FF8D963E5}" type="datetime1">
              <a:rPr lang="zh-TW" altLang="en-US" smtClean="0"/>
              <a:t>2015/12/16</a:t>
            </a:fld>
            <a:endParaRPr lang="en-US" altLang="zh-TW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384550" y="6597650"/>
            <a:ext cx="3136900" cy="260350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4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594600" y="6586538"/>
            <a:ext cx="2311400" cy="260350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0CB113FB-F6A7-47C7-89D3-DED2032090F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4105" name="Picture 14" descr="Logo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54925" y="44450"/>
            <a:ext cx="6223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8156575" y="355600"/>
            <a:ext cx="1836738" cy="1841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defTabSz="76200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defTabSz="76200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defTabSz="76200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defTabSz="76200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zh-TW" altLang="en-US" sz="1200" b="0" i="0" baseline="0" dirty="0" smtClean="0">
                <a:solidFill>
                  <a:schemeClr val="accent2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瞭解．關心．服務．尊重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429" r:id="rId2"/>
    <p:sldLayoutId id="2147485419" r:id="rId3"/>
    <p:sldLayoutId id="2147485420" r:id="rId4"/>
    <p:sldLayoutId id="2147485421" r:id="rId5"/>
    <p:sldLayoutId id="2147485422" r:id="rId6"/>
    <p:sldLayoutId id="2147485423" r:id="rId7"/>
    <p:sldLayoutId id="2147485424" r:id="rId8"/>
    <p:sldLayoutId id="2147485425" r:id="rId9"/>
    <p:sldLayoutId id="2147485426" r:id="rId10"/>
    <p:sldLayoutId id="214748542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/>
          <a:ea typeface="微軟正黑體"/>
          <a:cs typeface="微軟正黑體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 charset="0"/>
          <a:ea typeface="微軟正黑體" charset="0"/>
          <a:cs typeface="微軟正黑體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 charset="0"/>
          <a:ea typeface="微軟正黑體" charset="0"/>
          <a:cs typeface="微軟正黑體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 charset="0"/>
          <a:ea typeface="微軟正黑體" charset="0"/>
          <a:cs typeface="微軟正黑體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 charset="0"/>
          <a:ea typeface="微軟正黑體" charset="0"/>
          <a:cs typeface="微軟正黑體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CC0000"/>
          </a:solidFill>
          <a:latin typeface="Times New Roman" pitchFamily="18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CC0000"/>
          </a:solidFill>
          <a:latin typeface="Times New Roman" pitchFamily="18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CC0000"/>
          </a:solidFill>
          <a:latin typeface="Times New Roman" pitchFamily="18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CC0000"/>
          </a:solidFill>
          <a:latin typeface="Times New Roman" pitchFamily="18" charset="0"/>
          <a:ea typeface="標楷體" pitchFamily="65" charset="-12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rgbClr val="000090"/>
          </a:solidFill>
          <a:latin typeface="微軟正黑體"/>
          <a:ea typeface="微軟正黑體"/>
          <a:cs typeface="微軟正黑體"/>
        </a:defRPr>
      </a:lvl1pPr>
      <a:lvl2pPr marL="363538" indent="-188913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chemeClr val="tx1"/>
          </a:solidFill>
          <a:latin typeface="微軟正黑體"/>
          <a:ea typeface="微軟正黑體"/>
          <a:cs typeface="微軟正黑體"/>
        </a:defRPr>
      </a:lvl2pPr>
      <a:lvl3pPr marL="536575" indent="-173038" algn="l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微軟正黑體"/>
          <a:ea typeface="微軟正黑體"/>
          <a:cs typeface="微軟正黑體"/>
        </a:defRPr>
      </a:lvl3pPr>
      <a:lvl4pPr marL="711200" indent="-174625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微軟正黑體"/>
          <a:ea typeface="微軟正黑體"/>
          <a:cs typeface="微軟正黑體"/>
        </a:defRPr>
      </a:lvl4pPr>
      <a:lvl5pPr marL="900113" indent="-188913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微軟正黑體"/>
          <a:ea typeface="微軟正黑體"/>
          <a:cs typeface="微軟正黑體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2398455" y="88029"/>
            <a:ext cx="5109091" cy="5287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8000" rIns="91440" bIns="1800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350838" y="1447800"/>
            <a:ext cx="92043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173700" y="717551"/>
            <a:ext cx="9543123" cy="119063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 lIns="91435" tIns="45718" rIns="91435" bIns="45718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TW" altLang="zh-TW" b="0" smtClean="0">
              <a:solidFill>
                <a:srgbClr val="000000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3188" y="153989"/>
            <a:ext cx="1573610" cy="427037"/>
            <a:chOff x="68" y="77"/>
            <a:chExt cx="915" cy="269"/>
          </a:xfrm>
        </p:grpSpPr>
        <p:sp>
          <p:nvSpPr>
            <p:cNvPr id="1034" name="Freeform 9"/>
            <p:cNvSpPr>
              <a:spLocks/>
            </p:cNvSpPr>
            <p:nvPr userDrawn="1"/>
          </p:nvSpPr>
          <p:spPr bwMode="auto">
            <a:xfrm>
              <a:off x="806" y="151"/>
              <a:ext cx="177" cy="146"/>
            </a:xfrm>
            <a:custGeom>
              <a:avLst/>
              <a:gdLst>
                <a:gd name="T0" fmla="*/ 0 w 398"/>
                <a:gd name="T1" fmla="*/ 0 h 342"/>
                <a:gd name="T2" fmla="*/ 0 w 398"/>
                <a:gd name="T3" fmla="*/ 0 h 342"/>
                <a:gd name="T4" fmla="*/ 0 w 398"/>
                <a:gd name="T5" fmla="*/ 0 h 342"/>
                <a:gd name="T6" fmla="*/ 0 w 398"/>
                <a:gd name="T7" fmla="*/ 0 h 3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8" h="342">
                  <a:moveTo>
                    <a:pt x="398" y="0"/>
                  </a:moveTo>
                  <a:lnTo>
                    <a:pt x="0" y="162"/>
                  </a:lnTo>
                  <a:lnTo>
                    <a:pt x="209" y="342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5" name="Freeform 10"/>
            <p:cNvSpPr>
              <a:spLocks/>
            </p:cNvSpPr>
            <p:nvPr userDrawn="1"/>
          </p:nvSpPr>
          <p:spPr bwMode="auto">
            <a:xfrm>
              <a:off x="583" y="77"/>
              <a:ext cx="368" cy="269"/>
            </a:xfrm>
            <a:custGeom>
              <a:avLst/>
              <a:gdLst>
                <a:gd name="T0" fmla="*/ 0 w 823"/>
                <a:gd name="T1" fmla="*/ 0 h 628"/>
                <a:gd name="T2" fmla="*/ 0 w 823"/>
                <a:gd name="T3" fmla="*/ 0 h 628"/>
                <a:gd name="T4" fmla="*/ 0 w 823"/>
                <a:gd name="T5" fmla="*/ 0 h 628"/>
                <a:gd name="T6" fmla="*/ 0 w 823"/>
                <a:gd name="T7" fmla="*/ 0 h 628"/>
                <a:gd name="T8" fmla="*/ 0 w 823"/>
                <a:gd name="T9" fmla="*/ 0 h 628"/>
                <a:gd name="T10" fmla="*/ 0 w 823"/>
                <a:gd name="T11" fmla="*/ 0 h 628"/>
                <a:gd name="T12" fmla="*/ 0 w 823"/>
                <a:gd name="T13" fmla="*/ 0 h 628"/>
                <a:gd name="T14" fmla="*/ 0 w 823"/>
                <a:gd name="T15" fmla="*/ 0 h 628"/>
                <a:gd name="T16" fmla="*/ 0 w 823"/>
                <a:gd name="T17" fmla="*/ 0 h 628"/>
                <a:gd name="T18" fmla="*/ 0 w 823"/>
                <a:gd name="T19" fmla="*/ 0 h 628"/>
                <a:gd name="T20" fmla="*/ 0 w 823"/>
                <a:gd name="T21" fmla="*/ 0 h 628"/>
                <a:gd name="T22" fmla="*/ 0 w 823"/>
                <a:gd name="T23" fmla="*/ 0 h 628"/>
                <a:gd name="T24" fmla="*/ 0 w 823"/>
                <a:gd name="T25" fmla="*/ 0 h 628"/>
                <a:gd name="T26" fmla="*/ 0 w 823"/>
                <a:gd name="T27" fmla="*/ 0 h 628"/>
                <a:gd name="T28" fmla="*/ 0 w 823"/>
                <a:gd name="T29" fmla="*/ 0 h 628"/>
                <a:gd name="T30" fmla="*/ 0 w 823"/>
                <a:gd name="T31" fmla="*/ 0 h 628"/>
                <a:gd name="T32" fmla="*/ 0 w 823"/>
                <a:gd name="T33" fmla="*/ 0 h 628"/>
                <a:gd name="T34" fmla="*/ 0 w 823"/>
                <a:gd name="T35" fmla="*/ 0 h 628"/>
                <a:gd name="T36" fmla="*/ 0 w 823"/>
                <a:gd name="T37" fmla="*/ 0 h 628"/>
                <a:gd name="T38" fmla="*/ 0 w 823"/>
                <a:gd name="T39" fmla="*/ 0 h 628"/>
                <a:gd name="T40" fmla="*/ 0 w 823"/>
                <a:gd name="T41" fmla="*/ 0 h 628"/>
                <a:gd name="T42" fmla="*/ 0 w 823"/>
                <a:gd name="T43" fmla="*/ 0 h 628"/>
                <a:gd name="T44" fmla="*/ 0 w 823"/>
                <a:gd name="T45" fmla="*/ 0 h 628"/>
                <a:gd name="T46" fmla="*/ 0 w 823"/>
                <a:gd name="T47" fmla="*/ 0 h 628"/>
                <a:gd name="T48" fmla="*/ 0 w 823"/>
                <a:gd name="T49" fmla="*/ 0 h 628"/>
                <a:gd name="T50" fmla="*/ 0 w 823"/>
                <a:gd name="T51" fmla="*/ 0 h 628"/>
                <a:gd name="T52" fmla="*/ 0 w 823"/>
                <a:gd name="T53" fmla="*/ 0 h 628"/>
                <a:gd name="T54" fmla="*/ 0 w 823"/>
                <a:gd name="T55" fmla="*/ 0 h 628"/>
                <a:gd name="T56" fmla="*/ 0 w 823"/>
                <a:gd name="T57" fmla="*/ 0 h 628"/>
                <a:gd name="T58" fmla="*/ 0 w 823"/>
                <a:gd name="T59" fmla="*/ 0 h 628"/>
                <a:gd name="T60" fmla="*/ 0 w 823"/>
                <a:gd name="T61" fmla="*/ 0 h 628"/>
                <a:gd name="T62" fmla="*/ 0 w 823"/>
                <a:gd name="T63" fmla="*/ 0 h 628"/>
                <a:gd name="T64" fmla="*/ 0 w 823"/>
                <a:gd name="T65" fmla="*/ 0 h 628"/>
                <a:gd name="T66" fmla="*/ 0 w 823"/>
                <a:gd name="T67" fmla="*/ 0 h 628"/>
                <a:gd name="T68" fmla="*/ 0 w 823"/>
                <a:gd name="T69" fmla="*/ 0 h 628"/>
                <a:gd name="T70" fmla="*/ 0 w 823"/>
                <a:gd name="T71" fmla="*/ 0 h 628"/>
                <a:gd name="T72" fmla="*/ 0 w 823"/>
                <a:gd name="T73" fmla="*/ 0 h 628"/>
                <a:gd name="T74" fmla="*/ 0 w 823"/>
                <a:gd name="T75" fmla="*/ 0 h 628"/>
                <a:gd name="T76" fmla="*/ 0 w 823"/>
                <a:gd name="T77" fmla="*/ 0 h 6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3" h="628">
                  <a:moveTo>
                    <a:pt x="512" y="531"/>
                  </a:moveTo>
                  <a:lnTo>
                    <a:pt x="462" y="531"/>
                  </a:lnTo>
                  <a:lnTo>
                    <a:pt x="442" y="524"/>
                  </a:lnTo>
                  <a:lnTo>
                    <a:pt x="420" y="519"/>
                  </a:lnTo>
                  <a:lnTo>
                    <a:pt x="401" y="509"/>
                  </a:lnTo>
                  <a:lnTo>
                    <a:pt x="384" y="499"/>
                  </a:lnTo>
                  <a:lnTo>
                    <a:pt x="367" y="487"/>
                  </a:lnTo>
                  <a:lnTo>
                    <a:pt x="351" y="474"/>
                  </a:lnTo>
                  <a:lnTo>
                    <a:pt x="338" y="458"/>
                  </a:lnTo>
                  <a:lnTo>
                    <a:pt x="326" y="443"/>
                  </a:lnTo>
                  <a:lnTo>
                    <a:pt x="317" y="426"/>
                  </a:lnTo>
                  <a:lnTo>
                    <a:pt x="311" y="407"/>
                  </a:lnTo>
                  <a:lnTo>
                    <a:pt x="306" y="388"/>
                  </a:lnTo>
                  <a:lnTo>
                    <a:pt x="302" y="370"/>
                  </a:lnTo>
                  <a:lnTo>
                    <a:pt x="302" y="347"/>
                  </a:lnTo>
                  <a:lnTo>
                    <a:pt x="306" y="328"/>
                  </a:lnTo>
                  <a:lnTo>
                    <a:pt x="311" y="306"/>
                  </a:lnTo>
                  <a:lnTo>
                    <a:pt x="319" y="287"/>
                  </a:lnTo>
                  <a:lnTo>
                    <a:pt x="328" y="265"/>
                  </a:lnTo>
                  <a:lnTo>
                    <a:pt x="342" y="245"/>
                  </a:lnTo>
                  <a:lnTo>
                    <a:pt x="359" y="222"/>
                  </a:lnTo>
                  <a:lnTo>
                    <a:pt x="380" y="204"/>
                  </a:lnTo>
                  <a:lnTo>
                    <a:pt x="402" y="185"/>
                  </a:lnTo>
                  <a:lnTo>
                    <a:pt x="430" y="169"/>
                  </a:lnTo>
                  <a:lnTo>
                    <a:pt x="460" y="151"/>
                  </a:lnTo>
                  <a:lnTo>
                    <a:pt x="495" y="139"/>
                  </a:lnTo>
                  <a:lnTo>
                    <a:pt x="531" y="121"/>
                  </a:lnTo>
                  <a:lnTo>
                    <a:pt x="574" y="108"/>
                  </a:lnTo>
                  <a:lnTo>
                    <a:pt x="620" y="98"/>
                  </a:lnTo>
                  <a:lnTo>
                    <a:pt x="670" y="90"/>
                  </a:lnTo>
                  <a:lnTo>
                    <a:pt x="723" y="83"/>
                  </a:lnTo>
                  <a:lnTo>
                    <a:pt x="781" y="77"/>
                  </a:lnTo>
                  <a:lnTo>
                    <a:pt x="786" y="73"/>
                  </a:lnTo>
                  <a:lnTo>
                    <a:pt x="823" y="0"/>
                  </a:lnTo>
                  <a:lnTo>
                    <a:pt x="361" y="0"/>
                  </a:lnTo>
                  <a:lnTo>
                    <a:pt x="0" y="628"/>
                  </a:lnTo>
                  <a:lnTo>
                    <a:pt x="457" y="628"/>
                  </a:lnTo>
                  <a:lnTo>
                    <a:pt x="518" y="527"/>
                  </a:lnTo>
                  <a:lnTo>
                    <a:pt x="512" y="531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6" name="Freeform 11"/>
            <p:cNvSpPr>
              <a:spLocks/>
            </p:cNvSpPr>
            <p:nvPr userDrawn="1"/>
          </p:nvSpPr>
          <p:spPr bwMode="auto">
            <a:xfrm>
              <a:off x="68" y="77"/>
              <a:ext cx="648" cy="269"/>
            </a:xfrm>
            <a:custGeom>
              <a:avLst/>
              <a:gdLst>
                <a:gd name="T0" fmla="*/ 0 w 1445"/>
                <a:gd name="T1" fmla="*/ 0 h 627"/>
                <a:gd name="T2" fmla="*/ 0 w 1445"/>
                <a:gd name="T3" fmla="*/ 0 h 627"/>
                <a:gd name="T4" fmla="*/ 0 w 1445"/>
                <a:gd name="T5" fmla="*/ 0 h 627"/>
                <a:gd name="T6" fmla="*/ 0 w 1445"/>
                <a:gd name="T7" fmla="*/ 0 h 627"/>
                <a:gd name="T8" fmla="*/ 0 w 1445"/>
                <a:gd name="T9" fmla="*/ 0 h 6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5" h="627">
                  <a:moveTo>
                    <a:pt x="1084" y="627"/>
                  </a:moveTo>
                  <a:lnTo>
                    <a:pt x="1445" y="0"/>
                  </a:lnTo>
                  <a:lnTo>
                    <a:pt x="0" y="0"/>
                  </a:lnTo>
                  <a:lnTo>
                    <a:pt x="0" y="627"/>
                  </a:lnTo>
                  <a:lnTo>
                    <a:pt x="1084" y="627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7" name="Rectangle 12"/>
            <p:cNvSpPr>
              <a:spLocks noChangeArrowheads="1"/>
            </p:cNvSpPr>
            <p:nvPr userDrawn="1"/>
          </p:nvSpPr>
          <p:spPr bwMode="auto">
            <a:xfrm>
              <a:off x="92" y="130"/>
              <a:ext cx="425" cy="18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9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2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030" name="群組 12"/>
          <p:cNvGrpSpPr>
            <a:grpSpLocks/>
          </p:cNvGrpSpPr>
          <p:nvPr userDrawn="1"/>
        </p:nvGrpSpPr>
        <p:grpSpPr bwMode="auto">
          <a:xfrm>
            <a:off x="7964358" y="128589"/>
            <a:ext cx="1718485" cy="452437"/>
            <a:chOff x="7396163" y="106363"/>
            <a:chExt cx="1494945" cy="427037"/>
          </a:xfrm>
        </p:grpSpPr>
        <p:pic>
          <p:nvPicPr>
            <p:cNvPr id="1032" name="Picture 12" descr="Logo"/>
            <p:cNvPicPr>
              <a:picLocks noChangeAspect="1" noChangeArrowheads="1"/>
            </p:cNvPicPr>
            <p:nvPr userDrawn="1"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96163" y="106363"/>
              <a:ext cx="366712" cy="427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3"/>
            <p:cNvSpPr>
              <a:spLocks noChangeArrowheads="1"/>
            </p:cNvSpPr>
            <p:nvPr userDrawn="1"/>
          </p:nvSpPr>
          <p:spPr bwMode="auto">
            <a:xfrm>
              <a:off x="7663961" y="380566"/>
              <a:ext cx="1227147" cy="14524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zh-TW" altLang="en-US" sz="1000" dirty="0" smtClean="0">
                  <a:solidFill>
                    <a:srgbClr val="0000FF"/>
                  </a:solidFill>
                  <a:latin typeface="微軟正黑體" pitchFamily="34" charset="-120"/>
                  <a:ea typeface="微軟正黑體" pitchFamily="34" charset="-120"/>
                </a:rPr>
                <a:t>瞭解．關心．服務．尊重</a:t>
              </a:r>
            </a:p>
          </p:txBody>
        </p:sp>
      </p:grpSp>
      <p:sp>
        <p:nvSpPr>
          <p:cNvPr id="14" name="投影片編號版面配置區 3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9431337" y="6521451"/>
            <a:ext cx="474663" cy="307975"/>
          </a:xfrm>
          <a:prstGeom prst="rect">
            <a:avLst/>
          </a:prstGeom>
          <a:noFill/>
          <a:extLst/>
        </p:spPr>
        <p:txBody>
          <a:bodyPr numCol="1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 b="1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defRPr/>
            </a:pPr>
            <a:fld id="{D141AB6A-9470-4201-BECA-950DC4731141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8639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39" r:id="rId1"/>
    <p:sldLayoutId id="2147485440" r:id="rId2"/>
    <p:sldLayoutId id="2147485441" r:id="rId3"/>
    <p:sldLayoutId id="2147485442" r:id="rId4"/>
    <p:sldLayoutId id="2147485443" r:id="rId5"/>
    <p:sldLayoutId id="2147485444" r:id="rId6"/>
    <p:sldLayoutId id="2147485445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ctr" hangingPunct="0">
        <a:spcBef>
          <a:spcPct val="0"/>
        </a:spcBef>
        <a:spcAft>
          <a:spcPct val="0"/>
        </a:spcAft>
        <a:defRPr kumimoji="1" lang="zh-TW" altLang="en-US" sz="3200" b="1" kern="1200" dirty="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  <a:cs typeface="+mn-cs"/>
        </a:defRPr>
      </a:lvl1pPr>
      <a:lvl2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2pPr>
      <a:lvl3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3pPr>
      <a:lvl4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4pPr>
      <a:lvl5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5pPr>
      <a:lvl6pPr marL="4572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6pPr>
      <a:lvl7pPr marL="9144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7pPr>
      <a:lvl8pPr marL="13716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8pPr>
      <a:lvl9pPr marL="18288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2398455" y="88029"/>
            <a:ext cx="5109091" cy="5287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8000" rIns="91440" bIns="1800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350838" y="1447800"/>
            <a:ext cx="92043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173700" y="717551"/>
            <a:ext cx="9543123" cy="119063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 lIns="91435" tIns="45718" rIns="91435" bIns="45718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TW" altLang="zh-TW" sz="2400" b="0" smtClean="0">
              <a:solidFill>
                <a:srgbClr val="000000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3188" y="153989"/>
            <a:ext cx="1573610" cy="427037"/>
            <a:chOff x="68" y="77"/>
            <a:chExt cx="915" cy="269"/>
          </a:xfrm>
        </p:grpSpPr>
        <p:sp>
          <p:nvSpPr>
            <p:cNvPr id="1034" name="Freeform 9"/>
            <p:cNvSpPr>
              <a:spLocks/>
            </p:cNvSpPr>
            <p:nvPr userDrawn="1"/>
          </p:nvSpPr>
          <p:spPr bwMode="auto">
            <a:xfrm>
              <a:off x="806" y="151"/>
              <a:ext cx="177" cy="146"/>
            </a:xfrm>
            <a:custGeom>
              <a:avLst/>
              <a:gdLst>
                <a:gd name="T0" fmla="*/ 0 w 398"/>
                <a:gd name="T1" fmla="*/ 0 h 342"/>
                <a:gd name="T2" fmla="*/ 0 w 398"/>
                <a:gd name="T3" fmla="*/ 0 h 342"/>
                <a:gd name="T4" fmla="*/ 0 w 398"/>
                <a:gd name="T5" fmla="*/ 0 h 342"/>
                <a:gd name="T6" fmla="*/ 0 w 398"/>
                <a:gd name="T7" fmla="*/ 0 h 3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8" h="342">
                  <a:moveTo>
                    <a:pt x="398" y="0"/>
                  </a:moveTo>
                  <a:lnTo>
                    <a:pt x="0" y="162"/>
                  </a:lnTo>
                  <a:lnTo>
                    <a:pt x="209" y="342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5" name="Freeform 10"/>
            <p:cNvSpPr>
              <a:spLocks/>
            </p:cNvSpPr>
            <p:nvPr userDrawn="1"/>
          </p:nvSpPr>
          <p:spPr bwMode="auto">
            <a:xfrm>
              <a:off x="583" y="77"/>
              <a:ext cx="368" cy="269"/>
            </a:xfrm>
            <a:custGeom>
              <a:avLst/>
              <a:gdLst>
                <a:gd name="T0" fmla="*/ 0 w 823"/>
                <a:gd name="T1" fmla="*/ 0 h 628"/>
                <a:gd name="T2" fmla="*/ 0 w 823"/>
                <a:gd name="T3" fmla="*/ 0 h 628"/>
                <a:gd name="T4" fmla="*/ 0 w 823"/>
                <a:gd name="T5" fmla="*/ 0 h 628"/>
                <a:gd name="T6" fmla="*/ 0 w 823"/>
                <a:gd name="T7" fmla="*/ 0 h 628"/>
                <a:gd name="T8" fmla="*/ 0 w 823"/>
                <a:gd name="T9" fmla="*/ 0 h 628"/>
                <a:gd name="T10" fmla="*/ 0 w 823"/>
                <a:gd name="T11" fmla="*/ 0 h 628"/>
                <a:gd name="T12" fmla="*/ 0 w 823"/>
                <a:gd name="T13" fmla="*/ 0 h 628"/>
                <a:gd name="T14" fmla="*/ 0 w 823"/>
                <a:gd name="T15" fmla="*/ 0 h 628"/>
                <a:gd name="T16" fmla="*/ 0 w 823"/>
                <a:gd name="T17" fmla="*/ 0 h 628"/>
                <a:gd name="T18" fmla="*/ 0 w 823"/>
                <a:gd name="T19" fmla="*/ 0 h 628"/>
                <a:gd name="T20" fmla="*/ 0 w 823"/>
                <a:gd name="T21" fmla="*/ 0 h 628"/>
                <a:gd name="T22" fmla="*/ 0 w 823"/>
                <a:gd name="T23" fmla="*/ 0 h 628"/>
                <a:gd name="T24" fmla="*/ 0 w 823"/>
                <a:gd name="T25" fmla="*/ 0 h 628"/>
                <a:gd name="T26" fmla="*/ 0 w 823"/>
                <a:gd name="T27" fmla="*/ 0 h 628"/>
                <a:gd name="T28" fmla="*/ 0 w 823"/>
                <a:gd name="T29" fmla="*/ 0 h 628"/>
                <a:gd name="T30" fmla="*/ 0 w 823"/>
                <a:gd name="T31" fmla="*/ 0 h 628"/>
                <a:gd name="T32" fmla="*/ 0 w 823"/>
                <a:gd name="T33" fmla="*/ 0 h 628"/>
                <a:gd name="T34" fmla="*/ 0 w 823"/>
                <a:gd name="T35" fmla="*/ 0 h 628"/>
                <a:gd name="T36" fmla="*/ 0 w 823"/>
                <a:gd name="T37" fmla="*/ 0 h 628"/>
                <a:gd name="T38" fmla="*/ 0 w 823"/>
                <a:gd name="T39" fmla="*/ 0 h 628"/>
                <a:gd name="T40" fmla="*/ 0 w 823"/>
                <a:gd name="T41" fmla="*/ 0 h 628"/>
                <a:gd name="T42" fmla="*/ 0 w 823"/>
                <a:gd name="T43" fmla="*/ 0 h 628"/>
                <a:gd name="T44" fmla="*/ 0 w 823"/>
                <a:gd name="T45" fmla="*/ 0 h 628"/>
                <a:gd name="T46" fmla="*/ 0 w 823"/>
                <a:gd name="T47" fmla="*/ 0 h 628"/>
                <a:gd name="T48" fmla="*/ 0 w 823"/>
                <a:gd name="T49" fmla="*/ 0 h 628"/>
                <a:gd name="T50" fmla="*/ 0 w 823"/>
                <a:gd name="T51" fmla="*/ 0 h 628"/>
                <a:gd name="T52" fmla="*/ 0 w 823"/>
                <a:gd name="T53" fmla="*/ 0 h 628"/>
                <a:gd name="T54" fmla="*/ 0 w 823"/>
                <a:gd name="T55" fmla="*/ 0 h 628"/>
                <a:gd name="T56" fmla="*/ 0 w 823"/>
                <a:gd name="T57" fmla="*/ 0 h 628"/>
                <a:gd name="T58" fmla="*/ 0 w 823"/>
                <a:gd name="T59" fmla="*/ 0 h 628"/>
                <a:gd name="T60" fmla="*/ 0 w 823"/>
                <a:gd name="T61" fmla="*/ 0 h 628"/>
                <a:gd name="T62" fmla="*/ 0 w 823"/>
                <a:gd name="T63" fmla="*/ 0 h 628"/>
                <a:gd name="T64" fmla="*/ 0 w 823"/>
                <a:gd name="T65" fmla="*/ 0 h 628"/>
                <a:gd name="T66" fmla="*/ 0 w 823"/>
                <a:gd name="T67" fmla="*/ 0 h 628"/>
                <a:gd name="T68" fmla="*/ 0 w 823"/>
                <a:gd name="T69" fmla="*/ 0 h 628"/>
                <a:gd name="T70" fmla="*/ 0 w 823"/>
                <a:gd name="T71" fmla="*/ 0 h 628"/>
                <a:gd name="T72" fmla="*/ 0 w 823"/>
                <a:gd name="T73" fmla="*/ 0 h 628"/>
                <a:gd name="T74" fmla="*/ 0 w 823"/>
                <a:gd name="T75" fmla="*/ 0 h 628"/>
                <a:gd name="T76" fmla="*/ 0 w 823"/>
                <a:gd name="T77" fmla="*/ 0 h 6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3" h="628">
                  <a:moveTo>
                    <a:pt x="512" y="531"/>
                  </a:moveTo>
                  <a:lnTo>
                    <a:pt x="462" y="531"/>
                  </a:lnTo>
                  <a:lnTo>
                    <a:pt x="442" y="524"/>
                  </a:lnTo>
                  <a:lnTo>
                    <a:pt x="420" y="519"/>
                  </a:lnTo>
                  <a:lnTo>
                    <a:pt x="401" y="509"/>
                  </a:lnTo>
                  <a:lnTo>
                    <a:pt x="384" y="499"/>
                  </a:lnTo>
                  <a:lnTo>
                    <a:pt x="367" y="487"/>
                  </a:lnTo>
                  <a:lnTo>
                    <a:pt x="351" y="474"/>
                  </a:lnTo>
                  <a:lnTo>
                    <a:pt x="338" y="458"/>
                  </a:lnTo>
                  <a:lnTo>
                    <a:pt x="326" y="443"/>
                  </a:lnTo>
                  <a:lnTo>
                    <a:pt x="317" y="426"/>
                  </a:lnTo>
                  <a:lnTo>
                    <a:pt x="311" y="407"/>
                  </a:lnTo>
                  <a:lnTo>
                    <a:pt x="306" y="388"/>
                  </a:lnTo>
                  <a:lnTo>
                    <a:pt x="302" y="370"/>
                  </a:lnTo>
                  <a:lnTo>
                    <a:pt x="302" y="347"/>
                  </a:lnTo>
                  <a:lnTo>
                    <a:pt x="306" y="328"/>
                  </a:lnTo>
                  <a:lnTo>
                    <a:pt x="311" y="306"/>
                  </a:lnTo>
                  <a:lnTo>
                    <a:pt x="319" y="287"/>
                  </a:lnTo>
                  <a:lnTo>
                    <a:pt x="328" y="265"/>
                  </a:lnTo>
                  <a:lnTo>
                    <a:pt x="342" y="245"/>
                  </a:lnTo>
                  <a:lnTo>
                    <a:pt x="359" y="222"/>
                  </a:lnTo>
                  <a:lnTo>
                    <a:pt x="380" y="204"/>
                  </a:lnTo>
                  <a:lnTo>
                    <a:pt x="402" y="185"/>
                  </a:lnTo>
                  <a:lnTo>
                    <a:pt x="430" y="169"/>
                  </a:lnTo>
                  <a:lnTo>
                    <a:pt x="460" y="151"/>
                  </a:lnTo>
                  <a:lnTo>
                    <a:pt x="495" y="139"/>
                  </a:lnTo>
                  <a:lnTo>
                    <a:pt x="531" y="121"/>
                  </a:lnTo>
                  <a:lnTo>
                    <a:pt x="574" y="108"/>
                  </a:lnTo>
                  <a:lnTo>
                    <a:pt x="620" y="98"/>
                  </a:lnTo>
                  <a:lnTo>
                    <a:pt x="670" y="90"/>
                  </a:lnTo>
                  <a:lnTo>
                    <a:pt x="723" y="83"/>
                  </a:lnTo>
                  <a:lnTo>
                    <a:pt x="781" y="77"/>
                  </a:lnTo>
                  <a:lnTo>
                    <a:pt x="786" y="73"/>
                  </a:lnTo>
                  <a:lnTo>
                    <a:pt x="823" y="0"/>
                  </a:lnTo>
                  <a:lnTo>
                    <a:pt x="361" y="0"/>
                  </a:lnTo>
                  <a:lnTo>
                    <a:pt x="0" y="628"/>
                  </a:lnTo>
                  <a:lnTo>
                    <a:pt x="457" y="628"/>
                  </a:lnTo>
                  <a:lnTo>
                    <a:pt x="518" y="527"/>
                  </a:lnTo>
                  <a:lnTo>
                    <a:pt x="512" y="531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6" name="Freeform 11"/>
            <p:cNvSpPr>
              <a:spLocks/>
            </p:cNvSpPr>
            <p:nvPr userDrawn="1"/>
          </p:nvSpPr>
          <p:spPr bwMode="auto">
            <a:xfrm>
              <a:off x="68" y="77"/>
              <a:ext cx="648" cy="269"/>
            </a:xfrm>
            <a:custGeom>
              <a:avLst/>
              <a:gdLst>
                <a:gd name="T0" fmla="*/ 0 w 1445"/>
                <a:gd name="T1" fmla="*/ 0 h 627"/>
                <a:gd name="T2" fmla="*/ 0 w 1445"/>
                <a:gd name="T3" fmla="*/ 0 h 627"/>
                <a:gd name="T4" fmla="*/ 0 w 1445"/>
                <a:gd name="T5" fmla="*/ 0 h 627"/>
                <a:gd name="T6" fmla="*/ 0 w 1445"/>
                <a:gd name="T7" fmla="*/ 0 h 627"/>
                <a:gd name="T8" fmla="*/ 0 w 1445"/>
                <a:gd name="T9" fmla="*/ 0 h 6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5" h="627">
                  <a:moveTo>
                    <a:pt x="1084" y="627"/>
                  </a:moveTo>
                  <a:lnTo>
                    <a:pt x="1445" y="0"/>
                  </a:lnTo>
                  <a:lnTo>
                    <a:pt x="0" y="0"/>
                  </a:lnTo>
                  <a:lnTo>
                    <a:pt x="0" y="627"/>
                  </a:lnTo>
                  <a:lnTo>
                    <a:pt x="1084" y="627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7" name="Rectangle 12"/>
            <p:cNvSpPr>
              <a:spLocks noChangeArrowheads="1"/>
            </p:cNvSpPr>
            <p:nvPr userDrawn="1"/>
          </p:nvSpPr>
          <p:spPr bwMode="auto">
            <a:xfrm>
              <a:off x="92" y="130"/>
              <a:ext cx="425" cy="18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9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2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030" name="群組 12"/>
          <p:cNvGrpSpPr>
            <a:grpSpLocks/>
          </p:cNvGrpSpPr>
          <p:nvPr userDrawn="1"/>
        </p:nvGrpSpPr>
        <p:grpSpPr bwMode="auto">
          <a:xfrm>
            <a:off x="7964358" y="128589"/>
            <a:ext cx="1718485" cy="452437"/>
            <a:chOff x="7396163" y="106363"/>
            <a:chExt cx="1494945" cy="427037"/>
          </a:xfrm>
        </p:grpSpPr>
        <p:pic>
          <p:nvPicPr>
            <p:cNvPr id="1032" name="Picture 12" descr="Logo"/>
            <p:cNvPicPr>
              <a:picLocks noChangeAspect="1" noChangeArrowheads="1"/>
            </p:cNvPicPr>
            <p:nvPr userDrawn="1"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96163" y="106363"/>
              <a:ext cx="366712" cy="427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3"/>
            <p:cNvSpPr>
              <a:spLocks noChangeArrowheads="1"/>
            </p:cNvSpPr>
            <p:nvPr userDrawn="1"/>
          </p:nvSpPr>
          <p:spPr bwMode="auto">
            <a:xfrm>
              <a:off x="7663961" y="380566"/>
              <a:ext cx="1227147" cy="14524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zh-TW" altLang="en-US" sz="1000" dirty="0" smtClean="0">
                  <a:solidFill>
                    <a:srgbClr val="0000FF"/>
                  </a:solidFill>
                  <a:latin typeface="微軟正黑體" pitchFamily="34" charset="-120"/>
                  <a:ea typeface="微軟正黑體" pitchFamily="34" charset="-120"/>
                </a:rPr>
                <a:t>瞭解．關心．服務．尊重</a:t>
              </a:r>
            </a:p>
          </p:txBody>
        </p:sp>
      </p:grpSp>
      <p:sp>
        <p:nvSpPr>
          <p:cNvPr id="14" name="投影片編號版面配置區 3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9431337" y="6521451"/>
            <a:ext cx="474663" cy="307975"/>
          </a:xfrm>
          <a:prstGeom prst="rect">
            <a:avLst/>
          </a:prstGeom>
          <a:noFill/>
          <a:extLst/>
        </p:spPr>
        <p:txBody>
          <a:bodyPr numCol="1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 b="1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defRPr/>
            </a:pPr>
            <a:fld id="{D141AB6A-9470-4201-BECA-950DC4731141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1147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47" r:id="rId1"/>
    <p:sldLayoutId id="2147485448" r:id="rId2"/>
    <p:sldLayoutId id="2147485449" r:id="rId3"/>
    <p:sldLayoutId id="2147485450" r:id="rId4"/>
    <p:sldLayoutId id="2147485451" r:id="rId5"/>
    <p:sldLayoutId id="2147485452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ctr" hangingPunct="0">
        <a:spcBef>
          <a:spcPct val="0"/>
        </a:spcBef>
        <a:spcAft>
          <a:spcPct val="0"/>
        </a:spcAft>
        <a:defRPr kumimoji="1" lang="zh-TW" altLang="en-US" sz="3200" b="1" kern="1200" dirty="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  <a:cs typeface="+mn-cs"/>
        </a:defRPr>
      </a:lvl1pPr>
      <a:lvl2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2pPr>
      <a:lvl3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3pPr>
      <a:lvl4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4pPr>
      <a:lvl5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5pPr>
      <a:lvl6pPr marL="4572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6pPr>
      <a:lvl7pPr marL="9144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7pPr>
      <a:lvl8pPr marL="13716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8pPr>
      <a:lvl9pPr marL="18288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04528" y="2060848"/>
            <a:ext cx="8747125" cy="1109663"/>
          </a:xfrm>
        </p:spPr>
        <p:txBody>
          <a:bodyPr/>
          <a:lstStyle/>
          <a:p>
            <a:pPr>
              <a:defRPr/>
            </a:pPr>
            <a:r>
              <a:rPr lang="zh-TW" altLang="en-US" sz="4000" dirty="0" smtClean="0">
                <a:latin typeface="+mn-lt"/>
                <a:ea typeface="+mn-ea"/>
              </a:rPr>
              <a:t>中小企業處開放資料推動情形報告</a:t>
            </a:r>
            <a:endParaRPr lang="zh-TW" altLang="en-US" sz="4000" dirty="0">
              <a:latin typeface="+mn-lt"/>
              <a:ea typeface="+mn-ea"/>
              <a:cs typeface="Arial"/>
            </a:endParaRPr>
          </a:p>
        </p:txBody>
      </p:sp>
      <p:sp>
        <p:nvSpPr>
          <p:cNvPr id="14339" name="子標題 2"/>
          <p:cNvSpPr>
            <a:spLocks noGrp="1"/>
          </p:cNvSpPr>
          <p:nvPr>
            <p:ph type="subTitle" idx="1"/>
          </p:nvPr>
        </p:nvSpPr>
        <p:spPr>
          <a:xfrm>
            <a:off x="1485900" y="4797351"/>
            <a:ext cx="6934200" cy="129594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TW" altLang="en-US" sz="28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  <a:sym typeface="Wingdings" pitchFamily="2" charset="2"/>
              </a:rPr>
              <a:t>經濟部中小企業處</a:t>
            </a:r>
            <a:endParaRPr lang="en-US" altLang="zh-TW" sz="2400" dirty="0" smtClean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rPr>
              <a:t>104</a:t>
            </a:r>
            <a:r>
              <a:rPr lang="zh-TW" altLang="en-US" sz="26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rPr>
              <a:t>年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rPr>
              <a:t>12</a:t>
            </a:r>
            <a:r>
              <a:rPr lang="zh-TW" altLang="en-US" sz="26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rPr>
              <a:t>月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rPr>
              <a:t>17</a:t>
            </a:r>
            <a:r>
              <a:rPr lang="zh-TW" altLang="en-US" sz="26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  <a:sym typeface="Wingdings" pitchFamily="2" charset="2"/>
              </a:rPr>
              <a:t>日</a:t>
            </a:r>
            <a:endParaRPr lang="zh-TW" altLang="en-US" sz="2600" dirty="0" smtClean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706345-FEA6-4FAA-AC24-E50EF210D1EA}" type="slidenum">
              <a:rPr lang="en-US" altLang="zh-TW" smtClean="0">
                <a:latin typeface="+mn-lt"/>
                <a:ea typeface="+mn-ea"/>
              </a:rPr>
              <a:pPr/>
              <a:t>9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423988" y="42863"/>
            <a:ext cx="4033068" cy="5778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肆</a:t>
            </a:r>
            <a:r>
              <a:rPr lang="zh-TW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、未來工作重點</a:t>
            </a:r>
            <a:endParaRPr lang="zh-TW" altLang="en-US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48544" y="1484313"/>
            <a:ext cx="8448675" cy="3816895"/>
          </a:xfrm>
          <a:prstGeom prst="rect">
            <a:avLst/>
          </a:prstGeom>
          <a:gradFill rotWithShape="1">
            <a:gsLst>
              <a:gs pos="0">
                <a:srgbClr val="E4FEFF"/>
              </a:gs>
              <a:gs pos="35001">
                <a:srgbClr val="EBFEFF"/>
              </a:gs>
              <a:gs pos="100000">
                <a:srgbClr val="F6FFFF"/>
              </a:gs>
            </a:gsLst>
            <a:lin ang="16200000" scaled="1"/>
          </a:gra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zh-TW" altLang="en-US" sz="180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0" name="五邊形 9"/>
          <p:cNvSpPr/>
          <p:nvPr/>
        </p:nvSpPr>
        <p:spPr>
          <a:xfrm>
            <a:off x="992560" y="1844750"/>
            <a:ext cx="2875409" cy="7921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b="0" dirty="0">
                <a:ea typeface="標楷體" panose="03000509000000000000" pitchFamily="65" charset="-120"/>
              </a:rPr>
              <a:t>建立</a:t>
            </a:r>
            <a:r>
              <a:rPr lang="zh-TW" altLang="zh-TW" b="0" dirty="0">
                <a:ea typeface="標楷體" panose="03000509000000000000" pitchFamily="65" charset="-120"/>
              </a:rPr>
              <a:t>開放資料文化</a:t>
            </a:r>
            <a:endParaRPr lang="zh-TW" altLang="en-US" b="0" dirty="0">
              <a:ea typeface="標楷體" panose="03000509000000000000" pitchFamily="65" charset="-120"/>
            </a:endParaRPr>
          </a:p>
        </p:txBody>
      </p:sp>
      <p:sp>
        <p:nvSpPr>
          <p:cNvPr id="11" name="文字方塊 21"/>
          <p:cNvSpPr txBox="1">
            <a:spLocks noChangeArrowheads="1"/>
          </p:cNvSpPr>
          <p:nvPr/>
        </p:nvSpPr>
        <p:spPr bwMode="auto">
          <a:xfrm>
            <a:off x="3992562" y="1700213"/>
            <a:ext cx="50648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9388" indent="-179388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marL="0" indent="0" eaLnBrk="1" hangingPunct="1"/>
            <a:r>
              <a:rPr lang="zh-TW" altLang="en-US" sz="2400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加強辦理開放資料宣導，提升內部</a:t>
            </a:r>
            <a:r>
              <a:rPr lang="en-US" altLang="zh-TW" sz="2400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Open </a:t>
            </a:r>
            <a:r>
              <a:rPr lang="en-US" altLang="zh-TW" sz="24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Data</a:t>
            </a:r>
            <a:r>
              <a:rPr lang="zh-TW" altLang="en-US" sz="2400" b="0" dirty="0">
                <a:latin typeface="標楷體" panose="03000509000000000000" pitchFamily="65" charset="-120"/>
                <a:ea typeface="標楷體" panose="03000509000000000000" pitchFamily="65" charset="-120"/>
              </a:rPr>
              <a:t>的觀念與認知</a:t>
            </a:r>
            <a:r>
              <a:rPr lang="zh-TW" altLang="en-US" sz="2400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，期能將開放的思維融入業務中。</a:t>
            </a:r>
            <a:endParaRPr lang="zh-TW" altLang="en-US" sz="2400" b="0" dirty="0">
              <a:latin typeface="+mn-ea"/>
              <a:ea typeface="+mn-ea"/>
            </a:endParaRPr>
          </a:p>
        </p:txBody>
      </p:sp>
      <p:sp>
        <p:nvSpPr>
          <p:cNvPr id="12" name="文字方塊 15"/>
          <p:cNvSpPr txBox="1">
            <a:spLocks noChangeArrowheads="1"/>
          </p:cNvSpPr>
          <p:nvPr/>
        </p:nvSpPr>
        <p:spPr bwMode="auto">
          <a:xfrm>
            <a:off x="4043900" y="3645024"/>
            <a:ext cx="50648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9388" indent="-179388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marL="0" indent="0" eaLnBrk="1" hangingPunct="1"/>
            <a:r>
              <a:rPr kumimoji="0" lang="zh-TW" altLang="en-US" sz="2400" b="0" dirty="0" smtClean="0">
                <a:latin typeface="+mn-ea"/>
                <a:ea typeface="+mn-ea"/>
              </a:rPr>
              <a:t>配合行政院及本部政策，持續辦理資料盤點、資料開放及資料品質檢核作業</a:t>
            </a:r>
            <a:r>
              <a:rPr kumimoji="0" lang="zh-TW" altLang="en-US" sz="2400" dirty="0" smtClean="0">
                <a:latin typeface="+mn-ea"/>
                <a:ea typeface="+mn-ea"/>
              </a:rPr>
              <a:t>。</a:t>
            </a:r>
            <a:endParaRPr kumimoji="0" lang="en-US" altLang="zh-TW" sz="2400" dirty="0">
              <a:latin typeface="+mn-ea"/>
              <a:ea typeface="+mn-ea"/>
            </a:endParaRPr>
          </a:p>
        </p:txBody>
      </p:sp>
      <p:sp>
        <p:nvSpPr>
          <p:cNvPr id="13" name="五邊形 16"/>
          <p:cNvSpPr>
            <a:spLocks noChangeArrowheads="1"/>
          </p:cNvSpPr>
          <p:nvPr/>
        </p:nvSpPr>
        <p:spPr bwMode="auto">
          <a:xfrm>
            <a:off x="982849" y="3788965"/>
            <a:ext cx="2875409" cy="792163"/>
          </a:xfrm>
          <a:prstGeom prst="homePlate">
            <a:avLst>
              <a:gd name="adj" fmla="val 44619"/>
            </a:avLst>
          </a:prstGeom>
          <a:gradFill rotWithShape="1">
            <a:gsLst>
              <a:gs pos="0">
                <a:srgbClr val="F0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rgbClr val="66FF66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>
            <a:lvl1pPr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微軟正黑體" panose="020B0604030504040204" pitchFamily="34" charset="-120"/>
              </a:defRPr>
            </a:lvl9pPr>
          </a:lstStyle>
          <a:p>
            <a:pPr algn="ctr" eaLnBrk="1" hangingPunct="1"/>
            <a:r>
              <a:rPr lang="zh-TW" altLang="en-US" sz="2400" b="0" dirty="0" smtClean="0">
                <a:ea typeface="標楷體" panose="03000509000000000000" pitchFamily="65" charset="-120"/>
              </a:rPr>
              <a:t>持續提升資料質量</a:t>
            </a:r>
            <a:endParaRPr lang="zh-TW" altLang="en-US" sz="2400" b="0" dirty="0"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簡報結束，敬請指教</a:t>
            </a:r>
            <a:endParaRPr lang="zh-TW" altLang="en-US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E675B3-762A-4308-86D0-ABD9B4FCE1FB}" type="slidenum">
              <a:rPr lang="en-US" altLang="zh-TW" smtClean="0">
                <a:latin typeface="+mn-lt"/>
                <a:ea typeface="+mn-ea"/>
              </a:rPr>
              <a:pPr/>
              <a:t>11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848668" y="733425"/>
            <a:ext cx="5400476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rgbClr val="000090"/>
                </a:solidFill>
                <a:latin typeface="微軟正黑體"/>
                <a:ea typeface="微軟正黑體"/>
                <a:cs typeface="微軟正黑體"/>
              </a:defRPr>
            </a:lvl1pPr>
            <a:lvl2pPr marL="3635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600" b="1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2pPr>
            <a:lvl3pPr marL="536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3pPr>
            <a:lvl4pPr marL="711200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4pPr>
            <a:lvl5pPr marL="900113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zh-TW" altLang="en-US" sz="2800" kern="0" dirty="0" smtClean="0">
                <a:latin typeface="+mn-lt"/>
                <a:ea typeface="+mn-ea"/>
              </a:rPr>
              <a:t>開放資料集項目</a:t>
            </a:r>
            <a:r>
              <a:rPr lang="en-US" altLang="zh-TW" sz="2800" kern="0" dirty="0" smtClean="0">
                <a:latin typeface="+mn-lt"/>
                <a:ea typeface="+mn-ea"/>
              </a:rPr>
              <a:t>-</a:t>
            </a:r>
            <a:r>
              <a:rPr lang="zh-TW" altLang="en-US" sz="2800" kern="0" dirty="0">
                <a:latin typeface="+mn-lt"/>
                <a:ea typeface="+mn-ea"/>
              </a:rPr>
              <a:t>公務統計類</a:t>
            </a:r>
            <a:endParaRPr lang="en-US" altLang="zh-TW" sz="2800" kern="0" dirty="0">
              <a:latin typeface="+mn-lt"/>
              <a:ea typeface="+mn-ea"/>
            </a:endParaRPr>
          </a:p>
          <a:p>
            <a:pPr marL="0" indent="0">
              <a:buFontTx/>
              <a:buNone/>
              <a:defRPr/>
            </a:pPr>
            <a:endParaRPr lang="zh-TW" altLang="en-US" sz="2400" kern="0" dirty="0">
              <a:latin typeface="+mn-lt"/>
              <a:ea typeface="+mn-ea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176305"/>
              </p:ext>
            </p:extLst>
          </p:nvPr>
        </p:nvGraphicFramePr>
        <p:xfrm>
          <a:off x="560512" y="1356003"/>
          <a:ext cx="8713291" cy="5289289"/>
        </p:xfrm>
        <a:graphic>
          <a:graphicData uri="http://schemas.openxmlformats.org/drawingml/2006/table">
            <a:tbl>
              <a:tblPr/>
              <a:tblGrid>
                <a:gridCol w="648072"/>
                <a:gridCol w="4151771"/>
                <a:gridCol w="1402934"/>
                <a:gridCol w="1329096"/>
                <a:gridCol w="1181418"/>
              </a:tblGrid>
              <a:tr h="5715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項次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瀏覽次數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下載次數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60047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年度中小企業重要統計表</a:t>
                      </a:r>
                      <a:r>
                        <a:rPr lang="en-US" altLang="zh-TW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中小企業家數、銷售值、出口值、就業人數等</a:t>
                      </a:r>
                      <a:r>
                        <a:rPr lang="en-US" altLang="zh-TW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2013-03-27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15,955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2,241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9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輔導青年創業成果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2014-09-16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1,233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輔導青年創業成果</a:t>
                      </a:r>
                      <a:r>
                        <a:rPr lang="en-US" altLang="zh-TW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獲貸人性別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2014-09-16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1,110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4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年度新設企業家數、銷售值、內銷值及出口值</a:t>
                      </a:r>
                      <a:r>
                        <a:rPr lang="en-US" altLang="zh-TW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按行業及規模別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75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年度各縣市企業家數及銷售值</a:t>
                      </a:r>
                      <a:r>
                        <a:rPr lang="en-US" altLang="zh-TW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按行業及規模別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年度女性企業家數、銷售值、內銷值及出口值</a:t>
                      </a:r>
                      <a:r>
                        <a:rPr lang="en-US" altLang="zh-TW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按行業及規模別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8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年度產業部門之各項指標值－按企業規模別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585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12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年度中小企業之行業與各項指標值及比率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年度企業之行業規模別家數</a:t>
                      </a:r>
                      <a:r>
                        <a:rPr lang="en-US" altLang="zh-TW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按經營組織型態別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年度製造業中業別家數、銷售值、內銷值及出口值－按規模別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年度就業人數－按縣市及企業規模別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標題 1"/>
          <p:cNvSpPr txBox="1">
            <a:spLocks/>
          </p:cNvSpPr>
          <p:nvPr/>
        </p:nvSpPr>
        <p:spPr bwMode="auto">
          <a:xfrm>
            <a:off x="1568624" y="116632"/>
            <a:ext cx="597666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附件</a:t>
            </a:r>
            <a: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1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、開放資料集項目清單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(1/6)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E675B3-762A-4308-86D0-ABD9B4FCE1FB}" type="slidenum">
              <a:rPr lang="en-US" altLang="zh-TW" smtClean="0">
                <a:latin typeface="+mn-lt"/>
                <a:ea typeface="+mn-ea"/>
              </a:rPr>
              <a:pPr/>
              <a:t>12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848668" y="733425"/>
            <a:ext cx="597654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rgbClr val="000090"/>
                </a:solidFill>
                <a:latin typeface="微軟正黑體"/>
                <a:ea typeface="微軟正黑體"/>
                <a:cs typeface="微軟正黑體"/>
              </a:defRPr>
            </a:lvl1pPr>
            <a:lvl2pPr marL="3635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600" b="1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2pPr>
            <a:lvl3pPr marL="536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3pPr>
            <a:lvl4pPr marL="711200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4pPr>
            <a:lvl5pPr marL="900113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zh-TW" altLang="en-US" sz="2800" kern="0" dirty="0" smtClean="0">
                <a:latin typeface="+mn-lt"/>
                <a:ea typeface="+mn-ea"/>
              </a:rPr>
              <a:t>開放資料集項目</a:t>
            </a:r>
            <a:r>
              <a:rPr lang="en-US" altLang="zh-TW" sz="2800" kern="0" dirty="0" smtClean="0">
                <a:latin typeface="+mn-lt"/>
                <a:ea typeface="+mn-ea"/>
              </a:rPr>
              <a:t>-</a:t>
            </a:r>
            <a:r>
              <a:rPr lang="zh-TW" altLang="en-US" sz="2800" kern="0" dirty="0" smtClean="0">
                <a:latin typeface="+mn-lt"/>
                <a:ea typeface="+mn-ea"/>
              </a:rPr>
              <a:t>服務網絡類</a:t>
            </a:r>
            <a:endParaRPr lang="en-US" altLang="zh-TW" sz="2800" kern="0" dirty="0">
              <a:latin typeface="+mn-lt"/>
              <a:ea typeface="+mn-ea"/>
            </a:endParaRPr>
          </a:p>
          <a:p>
            <a:pPr marL="0" indent="0">
              <a:buFontTx/>
              <a:buNone/>
              <a:defRPr/>
            </a:pPr>
            <a:endParaRPr lang="zh-TW" altLang="en-US" sz="2400" kern="0" dirty="0">
              <a:latin typeface="+mn-lt"/>
              <a:ea typeface="+mn-ea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813727"/>
              </p:ext>
            </p:extLst>
          </p:nvPr>
        </p:nvGraphicFramePr>
        <p:xfrm>
          <a:off x="992560" y="1412776"/>
          <a:ext cx="8281242" cy="5303108"/>
        </p:xfrm>
        <a:graphic>
          <a:graphicData uri="http://schemas.openxmlformats.org/drawingml/2006/table">
            <a:tbl>
              <a:tblPr/>
              <a:tblGrid>
                <a:gridCol w="504056"/>
                <a:gridCol w="3960762"/>
                <a:gridCol w="1368152"/>
                <a:gridCol w="1296144"/>
                <a:gridCol w="1152128"/>
              </a:tblGrid>
              <a:tr h="5715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項次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瀏覽次數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下載次數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60047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創業空間資料</a:t>
                      </a:r>
                      <a:endParaRPr lang="zh-TW" altLang="en-US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2,128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47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創業顧問名單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4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榮譽會計師名單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榮譽會計師服務件數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信保基金簽約金融機構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66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全國育成中心資訊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66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中小企業行銷價值躍升計畫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行銷服務團顧問名單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財務輔導顧問名單</a:t>
                      </a:r>
                      <a:r>
                        <a:rPr lang="en-US" altLang="zh-TW" sz="1800" b="0" i="0" u="none" strike="noStrike" dirty="0"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聯輔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2015-12-30</a:t>
                      </a:r>
                      <a:endParaRPr lang="en-US" altLang="zh-TW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9</a:t>
                      </a:r>
                      <a:endParaRPr lang="zh-TW" altLang="en-US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財務輔導顧問名單</a:t>
                      </a:r>
                      <a:r>
                        <a:rPr lang="en-US" altLang="zh-TW" sz="1800" b="0" i="0" u="none" strike="noStrike" dirty="0"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青創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2015-12-30</a:t>
                      </a:r>
                      <a:endParaRPr lang="en-US" altLang="zh-TW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標題 1"/>
          <p:cNvSpPr txBox="1">
            <a:spLocks/>
          </p:cNvSpPr>
          <p:nvPr/>
        </p:nvSpPr>
        <p:spPr bwMode="auto">
          <a:xfrm>
            <a:off x="1568624" y="116632"/>
            <a:ext cx="597666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附件</a:t>
            </a:r>
            <a: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1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、開放資料集項目清單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(2/6)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46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E675B3-762A-4308-86D0-ABD9B4FCE1FB}" type="slidenum">
              <a:rPr lang="en-US" altLang="zh-TW" smtClean="0">
                <a:latin typeface="+mn-lt"/>
                <a:ea typeface="+mn-ea"/>
              </a:rPr>
              <a:pPr/>
              <a:t>13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848668" y="733425"/>
            <a:ext cx="597654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rgbClr val="000090"/>
                </a:solidFill>
                <a:latin typeface="微軟正黑體"/>
                <a:ea typeface="微軟正黑體"/>
                <a:cs typeface="微軟正黑體"/>
              </a:defRPr>
            </a:lvl1pPr>
            <a:lvl2pPr marL="3635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600" b="1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2pPr>
            <a:lvl3pPr marL="536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3pPr>
            <a:lvl4pPr marL="711200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4pPr>
            <a:lvl5pPr marL="900113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zh-TW" altLang="en-US" sz="2800" kern="0" dirty="0" smtClean="0">
                <a:latin typeface="+mn-lt"/>
                <a:ea typeface="+mn-ea"/>
              </a:rPr>
              <a:t>開放資料集項目</a:t>
            </a:r>
            <a:r>
              <a:rPr lang="en-US" altLang="zh-TW" sz="2800" kern="0" dirty="0" smtClean="0">
                <a:latin typeface="+mn-lt"/>
                <a:ea typeface="+mn-ea"/>
              </a:rPr>
              <a:t>-</a:t>
            </a:r>
            <a:r>
              <a:rPr lang="zh-TW" altLang="en-US" sz="2800" kern="0" dirty="0" smtClean="0">
                <a:latin typeface="+mn-lt"/>
                <a:ea typeface="+mn-ea"/>
              </a:rPr>
              <a:t>企業資訊類</a:t>
            </a:r>
            <a:endParaRPr lang="en-US" altLang="zh-TW" sz="2800" kern="0" dirty="0">
              <a:latin typeface="+mn-lt"/>
              <a:ea typeface="+mn-ea"/>
            </a:endParaRPr>
          </a:p>
          <a:p>
            <a:pPr marL="0" indent="0">
              <a:buFontTx/>
              <a:buNone/>
              <a:defRPr/>
            </a:pPr>
            <a:endParaRPr lang="zh-TW" altLang="en-US" sz="2400" kern="0" dirty="0">
              <a:latin typeface="+mn-lt"/>
              <a:ea typeface="+mn-ea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946534"/>
              </p:ext>
            </p:extLst>
          </p:nvPr>
        </p:nvGraphicFramePr>
        <p:xfrm>
          <a:off x="992560" y="1412776"/>
          <a:ext cx="8281242" cy="3573695"/>
        </p:xfrm>
        <a:graphic>
          <a:graphicData uri="http://schemas.openxmlformats.org/drawingml/2006/table">
            <a:tbl>
              <a:tblPr/>
              <a:tblGrid>
                <a:gridCol w="504056"/>
                <a:gridCol w="3960762"/>
                <a:gridCol w="1368152"/>
                <a:gridCol w="1296144"/>
                <a:gridCol w="1152128"/>
              </a:tblGrid>
              <a:tr h="5715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項次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瀏覽次數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下載次數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53300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小巨人獎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2013-03-27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4,431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00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創新研究獎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2013-03-27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3,556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00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TW" altLang="en-US" sz="20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國家磐石獎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2013-03-27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3,266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新創事業獎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2014-06-30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1,479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85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婦女創業菁英賽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2014-06-30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1,299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66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小型企業創新研發計畫</a:t>
                      </a:r>
                      <a:r>
                        <a:rPr lang="en-US" altLang="zh-TW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(SBIR)</a:t>
                      </a:r>
                      <a:r>
                        <a:rPr lang="zh-TW" altLang="en-US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核定名單</a:t>
                      </a:r>
                      <a:endParaRPr lang="zh-TW" alt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2015-12-30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標題 1"/>
          <p:cNvSpPr txBox="1">
            <a:spLocks/>
          </p:cNvSpPr>
          <p:nvPr/>
        </p:nvSpPr>
        <p:spPr bwMode="auto">
          <a:xfrm>
            <a:off x="1568624" y="116632"/>
            <a:ext cx="597666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附件</a:t>
            </a:r>
            <a: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1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、開放資料集項目清單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(3/6)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99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E675B3-762A-4308-86D0-ABD9B4FCE1FB}" type="slidenum">
              <a:rPr lang="en-US" altLang="zh-TW" smtClean="0">
                <a:latin typeface="+mn-lt"/>
                <a:ea typeface="+mn-ea"/>
              </a:rPr>
              <a:pPr/>
              <a:t>14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848668" y="733425"/>
            <a:ext cx="597654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rgbClr val="000090"/>
                </a:solidFill>
                <a:latin typeface="微軟正黑體"/>
                <a:ea typeface="微軟正黑體"/>
                <a:cs typeface="微軟正黑體"/>
              </a:defRPr>
            </a:lvl1pPr>
            <a:lvl2pPr marL="3635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600" b="1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2pPr>
            <a:lvl3pPr marL="536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3pPr>
            <a:lvl4pPr marL="711200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4pPr>
            <a:lvl5pPr marL="900113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zh-TW" altLang="en-US" sz="2800" kern="0" dirty="0" smtClean="0">
                <a:latin typeface="+mn-lt"/>
                <a:ea typeface="+mn-ea"/>
              </a:rPr>
              <a:t>開放資料集項目</a:t>
            </a:r>
            <a:r>
              <a:rPr lang="en-US" altLang="zh-TW" sz="2800" kern="0" dirty="0" smtClean="0">
                <a:latin typeface="+mn-lt"/>
                <a:ea typeface="+mn-ea"/>
              </a:rPr>
              <a:t>-</a:t>
            </a:r>
            <a:r>
              <a:rPr lang="zh-TW" altLang="en-US" sz="2800" kern="0" dirty="0" smtClean="0">
                <a:latin typeface="+mn-lt"/>
                <a:ea typeface="+mn-ea"/>
              </a:rPr>
              <a:t>政府支出類</a:t>
            </a:r>
            <a:endParaRPr lang="en-US" altLang="zh-TW" sz="2800" kern="0" dirty="0">
              <a:latin typeface="+mn-lt"/>
              <a:ea typeface="+mn-ea"/>
            </a:endParaRPr>
          </a:p>
          <a:p>
            <a:pPr marL="0" indent="0">
              <a:buFontTx/>
              <a:buNone/>
              <a:defRPr/>
            </a:pPr>
            <a:endParaRPr lang="zh-TW" altLang="en-US" sz="2400" kern="0" dirty="0">
              <a:latin typeface="+mn-lt"/>
              <a:ea typeface="+mn-ea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073455"/>
              </p:ext>
            </p:extLst>
          </p:nvPr>
        </p:nvGraphicFramePr>
        <p:xfrm>
          <a:off x="848668" y="1412776"/>
          <a:ext cx="8497266" cy="4692759"/>
        </p:xfrm>
        <a:graphic>
          <a:graphicData uri="http://schemas.openxmlformats.org/drawingml/2006/table">
            <a:tbl>
              <a:tblPr/>
              <a:tblGrid>
                <a:gridCol w="648072"/>
                <a:gridCol w="4320480"/>
                <a:gridCol w="1224136"/>
                <a:gridCol w="1152450"/>
                <a:gridCol w="1152128"/>
              </a:tblGrid>
              <a:tr h="5715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項次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瀏覽次數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下載次數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36457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處補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捐助團體及個人情形統計表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2015-02-03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549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處辦理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政策宣導廣告彙整表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2015-02-03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20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處地方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產業發展基金預算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2015-03-05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處中小企業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發展基金決算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2015-06-16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7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處地方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產業發展基金決算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2015-02-03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TW" altLang="en-US" sz="18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處單位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預算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2015-03-06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37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處單位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決算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2015-03-06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0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處中小企業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發展基金預算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2015-02-03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3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地方產業發展基金補捐助縣市政府情形統計表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2015-06-30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62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10</a:t>
                      </a:r>
                      <a:endParaRPr lang="zh-TW" altLang="en-US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中小企業發展基金補捐助團體及個人情形統計表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6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處中小企業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發展基金會計報告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2015-09-01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6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處會計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報告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2015-09-01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6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</a:t>
                      </a:r>
                      <a:r>
                        <a:rPr lang="zh-TW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處地方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產業發展基金會計報告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2015-09-01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標題 1"/>
          <p:cNvSpPr txBox="1">
            <a:spLocks/>
          </p:cNvSpPr>
          <p:nvPr/>
        </p:nvSpPr>
        <p:spPr bwMode="auto">
          <a:xfrm>
            <a:off x="1568624" y="116632"/>
            <a:ext cx="597666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附件</a:t>
            </a:r>
            <a: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1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、開放資料集項目清單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(4/6)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60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E675B3-762A-4308-86D0-ABD9B4FCE1FB}" type="slidenum">
              <a:rPr lang="en-US" altLang="zh-TW" smtClean="0">
                <a:latin typeface="+mn-lt"/>
                <a:ea typeface="+mn-ea"/>
              </a:rPr>
              <a:pPr/>
              <a:t>15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848668" y="733425"/>
            <a:ext cx="597654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rgbClr val="000090"/>
                </a:solidFill>
                <a:latin typeface="微軟正黑體"/>
                <a:ea typeface="微軟正黑體"/>
                <a:cs typeface="微軟正黑體"/>
              </a:defRPr>
            </a:lvl1pPr>
            <a:lvl2pPr marL="3635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600" b="1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2pPr>
            <a:lvl3pPr marL="536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3pPr>
            <a:lvl4pPr marL="711200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4pPr>
            <a:lvl5pPr marL="900113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zh-TW" altLang="en-US" sz="2800" kern="0" dirty="0" smtClean="0">
                <a:latin typeface="+mn-lt"/>
                <a:ea typeface="+mn-ea"/>
              </a:rPr>
              <a:t>開放資料集項目</a:t>
            </a:r>
            <a:r>
              <a:rPr lang="en-US" altLang="zh-TW" sz="2800" kern="0" dirty="0" smtClean="0">
                <a:latin typeface="+mn-lt"/>
                <a:ea typeface="+mn-ea"/>
              </a:rPr>
              <a:t>-</a:t>
            </a:r>
            <a:r>
              <a:rPr lang="zh-TW" altLang="en-US" sz="2800" kern="0" dirty="0" smtClean="0">
                <a:latin typeface="+mn-lt"/>
                <a:ea typeface="+mn-ea"/>
              </a:rPr>
              <a:t>業務資訊類</a:t>
            </a:r>
            <a:endParaRPr lang="en-US" altLang="zh-TW" sz="2800" kern="0" dirty="0">
              <a:latin typeface="+mn-lt"/>
              <a:ea typeface="+mn-ea"/>
            </a:endParaRPr>
          </a:p>
          <a:p>
            <a:pPr marL="0" indent="0">
              <a:buFontTx/>
              <a:buNone/>
              <a:defRPr/>
            </a:pPr>
            <a:endParaRPr lang="zh-TW" altLang="en-US" sz="2400" kern="0" dirty="0">
              <a:latin typeface="+mn-lt"/>
              <a:ea typeface="+mn-ea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967979"/>
              </p:ext>
            </p:extLst>
          </p:nvPr>
        </p:nvGraphicFramePr>
        <p:xfrm>
          <a:off x="848668" y="1356003"/>
          <a:ext cx="8425134" cy="4994479"/>
        </p:xfrm>
        <a:graphic>
          <a:graphicData uri="http://schemas.openxmlformats.org/drawingml/2006/table">
            <a:tbl>
              <a:tblPr/>
              <a:tblGrid>
                <a:gridCol w="575940"/>
                <a:gridCol w="4104456"/>
                <a:gridCol w="1368152"/>
                <a:gridCol w="1204439"/>
                <a:gridCol w="1172147"/>
              </a:tblGrid>
              <a:tr h="5715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項次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瀏覽次數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下載次數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38898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經濟部中小企業處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內部保有個人資料公告項目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2015-02-03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98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GEM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報告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信保基金薪傳學院活動訊息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27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經濟部中小企業處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年度施政計畫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經濟部中小企業處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決標公告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6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育成電子報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0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育成活動訊息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73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經濟部中小企業處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招標公告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7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中小企業行銷價值躍升計畫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優質商品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中小企業行銷價值躍升計畫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最新消息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經濟部中小企業處</a:t>
                      </a:r>
                      <a:r>
                        <a:rPr lang="en-US" altLang="zh-TW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r>
                        <a:rPr lang="zh-TW" alt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廣宣影音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2015-07-30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微型及個人事業支援與輔導計畫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學習梯隊訊息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標題 1"/>
          <p:cNvSpPr txBox="1">
            <a:spLocks/>
          </p:cNvSpPr>
          <p:nvPr/>
        </p:nvSpPr>
        <p:spPr bwMode="auto">
          <a:xfrm>
            <a:off x="1568624" y="116632"/>
            <a:ext cx="597666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附件</a:t>
            </a:r>
            <a: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1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、開放資料集項目清單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(5/6)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0392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E675B3-762A-4308-86D0-ABD9B4FCE1FB}" type="slidenum">
              <a:rPr lang="en-US" altLang="zh-TW" smtClean="0">
                <a:latin typeface="+mn-lt"/>
                <a:ea typeface="+mn-ea"/>
              </a:rPr>
              <a:pPr/>
              <a:t>16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848668" y="733425"/>
            <a:ext cx="597654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rgbClr val="000090"/>
                </a:solidFill>
                <a:latin typeface="微軟正黑體"/>
                <a:ea typeface="微軟正黑體"/>
                <a:cs typeface="微軟正黑體"/>
              </a:defRPr>
            </a:lvl1pPr>
            <a:lvl2pPr marL="3635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600" b="1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2pPr>
            <a:lvl3pPr marL="536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3pPr>
            <a:lvl4pPr marL="711200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4pPr>
            <a:lvl5pPr marL="900113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buNone/>
              <a:defRPr/>
            </a:pPr>
            <a:r>
              <a:rPr lang="zh-TW" altLang="en-US" sz="2800" kern="0" dirty="0" smtClean="0">
                <a:latin typeface="+mn-lt"/>
                <a:ea typeface="+mn-ea"/>
              </a:rPr>
              <a:t>開放資料集項目</a:t>
            </a:r>
            <a:r>
              <a:rPr lang="en-US" altLang="zh-TW" sz="2800" kern="0" dirty="0" smtClean="0">
                <a:latin typeface="+mn-lt"/>
                <a:ea typeface="+mn-ea"/>
              </a:rPr>
              <a:t>-</a:t>
            </a:r>
            <a:r>
              <a:rPr lang="zh-TW" altLang="en-US" sz="2800" kern="0" dirty="0" smtClean="0">
                <a:latin typeface="+mn-lt"/>
                <a:ea typeface="+mn-ea"/>
              </a:rPr>
              <a:t>業務資訊類</a:t>
            </a:r>
            <a:r>
              <a:rPr lang="en-US" altLang="zh-TW" sz="2800" kern="0" dirty="0" smtClean="0">
                <a:latin typeface="+mn-lt"/>
                <a:ea typeface="+mn-ea"/>
              </a:rPr>
              <a:t>(</a:t>
            </a:r>
            <a:r>
              <a:rPr lang="zh-TW" altLang="en-US" sz="2800" kern="0" dirty="0" smtClean="0">
                <a:latin typeface="+mn-lt"/>
                <a:ea typeface="+mn-ea"/>
              </a:rPr>
              <a:t>續</a:t>
            </a:r>
            <a:r>
              <a:rPr lang="en-US" altLang="zh-TW" sz="2800" kern="0" dirty="0" smtClean="0">
                <a:latin typeface="+mn-lt"/>
                <a:ea typeface="+mn-ea"/>
              </a:rPr>
              <a:t>)</a:t>
            </a:r>
            <a:endParaRPr lang="en-US" altLang="zh-TW" sz="2800" kern="0" dirty="0">
              <a:latin typeface="+mn-lt"/>
              <a:ea typeface="+mn-ea"/>
            </a:endParaRPr>
          </a:p>
          <a:p>
            <a:pPr marL="0" indent="0">
              <a:buFontTx/>
              <a:buNone/>
              <a:defRPr/>
            </a:pPr>
            <a:endParaRPr lang="zh-TW" altLang="en-US" sz="2400" kern="0" dirty="0">
              <a:latin typeface="+mn-lt"/>
              <a:ea typeface="+mn-ea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678307"/>
              </p:ext>
            </p:extLst>
          </p:nvPr>
        </p:nvGraphicFramePr>
        <p:xfrm>
          <a:off x="704529" y="1356002"/>
          <a:ext cx="8569273" cy="4953319"/>
        </p:xfrm>
        <a:graphic>
          <a:graphicData uri="http://schemas.openxmlformats.org/drawingml/2006/table">
            <a:tbl>
              <a:tblPr/>
              <a:tblGrid>
                <a:gridCol w="585793"/>
                <a:gridCol w="4238742"/>
                <a:gridCol w="1296144"/>
                <a:gridCol w="1256394"/>
                <a:gridCol w="1192200"/>
              </a:tblGrid>
              <a:tr h="61100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項次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  <a:endParaRPr lang="zh-TW" altLang="en-US" sz="20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瀏覽次數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下載次數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59671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微型及個人事業支援與輔導計畫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微學習數位課程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1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微型及個人事業支援與輔導計畫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活動訊息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19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育成加速卓越服務網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破殼而出企業公告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育成加速卓越服務網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績優育成中心公告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育成加速卓越服務網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育成協調中心公告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1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育成加速卓越服務網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育成補捐助申請須知公告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2015-10-01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1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經濟部中小企業處</a:t>
                      </a:r>
                      <a:r>
                        <a:rPr lang="en-US" altLang="zh-TW" sz="18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活動訊息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2015-12-30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7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經濟部中小企業處</a:t>
                      </a:r>
                      <a:r>
                        <a:rPr lang="en-US" altLang="zh-TW" sz="18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新聞稿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2015-12-30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1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經濟部中小企業處</a:t>
                      </a:r>
                      <a:r>
                        <a:rPr lang="en-US" altLang="zh-TW" sz="18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重大政策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2015-12-30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1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育成加速卓越服務網</a:t>
                      </a:r>
                      <a:r>
                        <a:rPr lang="en-US" altLang="zh-TW" sz="1800" b="0" i="0" u="none" strike="noStrike" dirty="0">
                          <a:effectLst/>
                          <a:latin typeface="+mn-ea"/>
                          <a:ea typeface="+mn-ea"/>
                        </a:rPr>
                        <a:t>_</a:t>
                      </a:r>
                      <a:r>
                        <a:rPr lang="zh-TW" altLang="en-US" sz="1800" b="0" i="0" u="none" strike="noStrike" dirty="0">
                          <a:effectLst/>
                          <a:latin typeface="+mn-ea"/>
                          <a:ea typeface="+mn-ea"/>
                        </a:rPr>
                        <a:t>育成出版品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2015-12-30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標題 1"/>
          <p:cNvSpPr txBox="1">
            <a:spLocks/>
          </p:cNvSpPr>
          <p:nvPr/>
        </p:nvSpPr>
        <p:spPr bwMode="auto">
          <a:xfrm>
            <a:off x="1568624" y="116632"/>
            <a:ext cx="597666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附件</a:t>
            </a:r>
            <a:r>
              <a:rPr lang="en-US" altLang="zh-TW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1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、開放資料集項目清單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(6/6)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693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 algn="ctr">
              <a:defRPr/>
            </a:pPr>
            <a:r>
              <a:rPr lang="zh-TW" altLang="en-US" sz="3200" dirty="0" smtClean="0">
                <a:latin typeface="+mn-lt"/>
                <a:ea typeface="+mn-ea"/>
              </a:rPr>
              <a:t>簡報大綱</a:t>
            </a: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1784648" y="1617787"/>
            <a:ext cx="6480719" cy="2891333"/>
          </a:xfrm>
        </p:spPr>
        <p:txBody>
          <a:bodyPr/>
          <a:lstStyle/>
          <a:p>
            <a:pPr marL="542925" indent="-542925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3200" dirty="0" smtClean="0">
                <a:latin typeface="+mn-lt"/>
                <a:ea typeface="+mn-ea"/>
              </a:rPr>
              <a:t>壹、推動目標</a:t>
            </a:r>
            <a:endParaRPr lang="en-US" altLang="zh-TW" sz="3200" dirty="0" smtClean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3200" dirty="0">
                <a:latin typeface="+mn-lt"/>
                <a:ea typeface="+mn-ea"/>
              </a:rPr>
              <a:t>貳、推動策略與作法</a:t>
            </a:r>
            <a:endParaRPr lang="en-US" altLang="zh-TW" sz="3200" dirty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3200" dirty="0">
                <a:latin typeface="+mn-lt"/>
                <a:ea typeface="+mn-ea"/>
              </a:rPr>
              <a:t>參、</a:t>
            </a:r>
            <a:r>
              <a:rPr lang="zh-TW" altLang="en-US" sz="3200" dirty="0" smtClean="0">
                <a:latin typeface="+mn-lt"/>
                <a:ea typeface="+mn-ea"/>
              </a:rPr>
              <a:t>執行成果</a:t>
            </a:r>
            <a:endParaRPr lang="en-US" altLang="zh-TW" sz="3200" dirty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TW" altLang="en-US" sz="3200" dirty="0" smtClean="0">
                <a:latin typeface="+mn-lt"/>
                <a:ea typeface="+mn-ea"/>
              </a:rPr>
              <a:t>肆、未來工作重</a:t>
            </a:r>
            <a:r>
              <a:rPr lang="zh-TW" altLang="en-US" sz="3200" dirty="0">
                <a:latin typeface="+mn-lt"/>
                <a:ea typeface="+mn-ea"/>
              </a:rPr>
              <a:t>點</a:t>
            </a:r>
            <a:endParaRPr lang="en-US" altLang="zh-TW" sz="2400" dirty="0" smtClean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1</a:t>
            </a:fld>
            <a:endParaRPr lang="en-US" altLang="zh-TW" smtClean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標題 1"/>
          <p:cNvSpPr txBox="1">
            <a:spLocks/>
          </p:cNvSpPr>
          <p:nvPr/>
        </p:nvSpPr>
        <p:spPr bwMode="auto">
          <a:xfrm>
            <a:off x="1712640" y="116632"/>
            <a:ext cx="2880320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壹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、推動目標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9" name="投影片編號版面配置區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4D3E96-8BD0-42D9-BF85-5FDFC4A55E8E}" type="slidenum">
              <a:rPr lang="en-US" altLang="zh-TW" smtClean="0">
                <a:latin typeface="+mn-lt"/>
                <a:ea typeface="+mn-ea"/>
              </a:rPr>
              <a:pPr/>
              <a:t>2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17" name="文字方塊 21"/>
          <p:cNvSpPr txBox="1">
            <a:spLocks noChangeArrowheads="1"/>
          </p:cNvSpPr>
          <p:nvPr/>
        </p:nvSpPr>
        <p:spPr bwMode="auto">
          <a:xfrm>
            <a:off x="1222656" y="1412776"/>
            <a:ext cx="68266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9388" indent="-179388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TW" altLang="en-US" sz="3000" b="0" dirty="0" smtClean="0">
                <a:latin typeface="+mn-ea"/>
                <a:ea typeface="+mn-ea"/>
              </a:rPr>
              <a:t>配合政府開放</a:t>
            </a:r>
            <a:r>
              <a:rPr lang="zh-TW" altLang="en-US" sz="3000" b="0" dirty="0">
                <a:latin typeface="+mn-ea"/>
                <a:ea typeface="+mn-ea"/>
              </a:rPr>
              <a:t>資料</a:t>
            </a:r>
            <a:r>
              <a:rPr lang="zh-TW" altLang="en-US" sz="3000" b="0" dirty="0" smtClean="0">
                <a:latin typeface="+mn-ea"/>
                <a:ea typeface="+mn-ea"/>
              </a:rPr>
              <a:t>政策，</a:t>
            </a:r>
            <a:endParaRPr lang="en-US" altLang="zh-TW" sz="3000" b="0" dirty="0" smtClean="0">
              <a:latin typeface="+mn-ea"/>
              <a:ea typeface="+mn-ea"/>
            </a:endParaRPr>
          </a:p>
          <a:p>
            <a:pPr marL="0" lvl="0" indent="0" eaLnBrk="1" hangingPunct="1">
              <a:lnSpc>
                <a:spcPct val="120000"/>
              </a:lnSpc>
            </a:pPr>
            <a:r>
              <a:rPr lang="zh-TW" altLang="zh-TW" sz="3000" b="0" dirty="0" smtClean="0">
                <a:latin typeface="+mn-ea"/>
                <a:ea typeface="+mn-ea"/>
              </a:rPr>
              <a:t>建立</a:t>
            </a:r>
            <a:r>
              <a:rPr lang="zh-TW" altLang="zh-TW" sz="3000" b="0" dirty="0">
                <a:latin typeface="+mn-ea"/>
                <a:ea typeface="+mn-ea"/>
              </a:rPr>
              <a:t>開放資料運作</a:t>
            </a:r>
            <a:r>
              <a:rPr lang="zh-TW" altLang="zh-TW" sz="3000" b="0" dirty="0" smtClean="0">
                <a:latin typeface="+mn-ea"/>
                <a:ea typeface="+mn-ea"/>
              </a:rPr>
              <a:t>機制</a:t>
            </a:r>
            <a:r>
              <a:rPr lang="zh-TW" altLang="en-US" sz="3000" b="0" dirty="0" smtClean="0">
                <a:latin typeface="+mn-ea"/>
                <a:ea typeface="+mn-ea"/>
              </a:rPr>
              <a:t>，</a:t>
            </a:r>
            <a:endParaRPr lang="en-US" altLang="zh-TW" sz="3000" b="0" dirty="0" smtClean="0">
              <a:latin typeface="+mn-ea"/>
              <a:ea typeface="+mn-ea"/>
            </a:endParaRPr>
          </a:p>
          <a:p>
            <a:pPr marL="0" lvl="0" indent="0" eaLnBrk="1" hangingPunct="1">
              <a:lnSpc>
                <a:spcPct val="120000"/>
              </a:lnSpc>
            </a:pPr>
            <a:r>
              <a:rPr lang="zh-TW" altLang="en-US" sz="3000" b="0" dirty="0" smtClean="0">
                <a:latin typeface="+mn-ea"/>
                <a:ea typeface="+mn-ea"/>
              </a:rPr>
              <a:t>達成</a:t>
            </a:r>
            <a:r>
              <a:rPr lang="zh-TW" altLang="zh-TW" sz="3000" b="0" dirty="0" smtClean="0">
                <a:latin typeface="+mn-ea"/>
                <a:ea typeface="+mn-ea"/>
              </a:rPr>
              <a:t>年度</a:t>
            </a:r>
            <a:r>
              <a:rPr lang="zh-TW" altLang="zh-TW" sz="3000" b="0" dirty="0">
                <a:latin typeface="+mn-ea"/>
                <a:ea typeface="+mn-ea"/>
              </a:rPr>
              <a:t>開放資料集數量</a:t>
            </a:r>
            <a:r>
              <a:rPr lang="zh-TW" altLang="zh-TW" sz="3000" b="0" dirty="0" smtClean="0">
                <a:latin typeface="+mn-ea"/>
                <a:ea typeface="+mn-ea"/>
              </a:rPr>
              <a:t>績效目標</a:t>
            </a:r>
            <a:endParaRPr lang="en-US" altLang="zh-TW" sz="3000" b="0" dirty="0">
              <a:latin typeface="+mn-ea"/>
              <a:ea typeface="+mn-ea"/>
            </a:endParaRPr>
          </a:p>
          <a:p>
            <a:pPr marL="457200" lvl="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sz="3000" b="0" dirty="0" smtClean="0">
                <a:latin typeface="+mn-lt"/>
                <a:ea typeface="+mn-ea"/>
              </a:rPr>
              <a:t>104</a:t>
            </a:r>
            <a:r>
              <a:rPr lang="zh-TW" altLang="en-US" sz="3000" b="0" dirty="0" smtClean="0">
                <a:latin typeface="+mn-ea"/>
                <a:ea typeface="+mn-ea"/>
              </a:rPr>
              <a:t>年度</a:t>
            </a:r>
            <a:r>
              <a:rPr lang="zh-TW" altLang="zh-TW" sz="3000" b="0" dirty="0" smtClean="0">
                <a:latin typeface="+mn-ea"/>
                <a:ea typeface="+mn-ea"/>
              </a:rPr>
              <a:t>目標值</a:t>
            </a:r>
            <a:r>
              <a:rPr lang="zh-TW" altLang="en-US" sz="3000" b="0" dirty="0" smtClean="0">
                <a:latin typeface="+mn-ea"/>
                <a:ea typeface="+mn-ea"/>
              </a:rPr>
              <a:t>：</a:t>
            </a:r>
            <a:r>
              <a:rPr lang="en-US" altLang="zh-TW" sz="3000" b="0" dirty="0" smtClean="0">
                <a:latin typeface="+mn-lt"/>
                <a:ea typeface="+mn-ea"/>
              </a:rPr>
              <a:t>35</a:t>
            </a:r>
            <a:r>
              <a:rPr lang="zh-TW" altLang="en-US" sz="3000" b="0" dirty="0" smtClean="0">
                <a:latin typeface="+mn-ea"/>
                <a:ea typeface="+mn-ea"/>
              </a:rPr>
              <a:t>項</a:t>
            </a:r>
            <a:endParaRPr lang="zh-TW" altLang="en-US" sz="3000" b="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投影片編號版面配置區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4D3E96-8BD0-42D9-BF85-5FDFC4A55E8E}" type="slidenum">
              <a:rPr lang="en-US" altLang="zh-TW" smtClean="0">
                <a:latin typeface="+mn-lt"/>
                <a:ea typeface="+mn-ea"/>
              </a:rPr>
              <a:pPr/>
              <a:t>3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1496616" y="116632"/>
            <a:ext cx="4392488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貳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、推動策略與作法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22" name="文字方塊 21"/>
          <p:cNvSpPr txBox="1">
            <a:spLocks noChangeArrowheads="1"/>
          </p:cNvSpPr>
          <p:nvPr/>
        </p:nvSpPr>
        <p:spPr bwMode="auto">
          <a:xfrm>
            <a:off x="776536" y="837516"/>
            <a:ext cx="8280152" cy="578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9388" indent="-179388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marL="457200" lvl="3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高階主管負責推動開放業務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4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林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副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處長美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雪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擔任本部資料開放諮詢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小組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委員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lvl="3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定期資料盤點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4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每年辦理資料盤點作業</a:t>
            </a:r>
            <a:endParaRPr lang="en-US" altLang="zh-TW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lvl="3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定期資料品質檢核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4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提供轉檔與編碼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格式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轉換</a:t>
            </a:r>
            <a:r>
              <a:rPr lang="en-US" altLang="zh-TW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SOP</a:t>
            </a:r>
          </a:p>
          <a:p>
            <a:pPr marL="914400" lvl="4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季進行資料品質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檢核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lvl="3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蒐集並回應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顧客需求，開放相關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20762" lvl="1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機關網站「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意見信箱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20762" lvl="1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政府開放資料平台「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我有話要說」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、「</a:t>
            </a:r>
            <a:r>
              <a:rPr lang="zh-TW" altLang="en-US" b="0" dirty="0">
                <a:latin typeface="標楷體" panose="03000509000000000000" pitchFamily="65" charset="-120"/>
                <a:ea typeface="標楷體" panose="03000509000000000000" pitchFamily="65" charset="-120"/>
              </a:rPr>
              <a:t>我還想要</a:t>
            </a: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endParaRPr lang="en-US" altLang="zh-TW" b="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350838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認知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宣導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914400" lvl="1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TW" altLang="en-US" b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舉辦資料開放相關專題演講</a:t>
            </a:r>
            <a:endParaRPr lang="zh-TW" altLang="en-US" b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2646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20614" y="751955"/>
            <a:ext cx="5184452" cy="4540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zh-TW" altLang="en-US" sz="2800" dirty="0" smtClean="0">
                <a:latin typeface="+mn-lt"/>
                <a:ea typeface="+mn-ea"/>
              </a:rPr>
              <a:t>ㄧ、</a:t>
            </a:r>
            <a:r>
              <a:rPr lang="zh-TW" altLang="en-US" sz="2800" dirty="0">
                <a:latin typeface="+mn-lt"/>
                <a:ea typeface="+mn-ea"/>
              </a:rPr>
              <a:t>各</a:t>
            </a:r>
            <a:r>
              <a:rPr lang="zh-TW" altLang="en-US" sz="2800" dirty="0" smtClean="0">
                <a:latin typeface="+mn-lt"/>
                <a:ea typeface="+mn-ea"/>
              </a:rPr>
              <a:t>年度開放資料集統計</a:t>
            </a:r>
            <a:endParaRPr lang="zh-TW" altLang="en-US" sz="2400" dirty="0">
              <a:latin typeface="+mn-lt"/>
              <a:ea typeface="+mn-ea"/>
            </a:endParaRPr>
          </a:p>
        </p:txBody>
      </p:sp>
      <p:sp>
        <p:nvSpPr>
          <p:cNvPr id="24579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BE6740-ECA0-41D9-AD98-08433273176D}" type="slidenum">
              <a:rPr lang="en-US" altLang="zh-TW" smtClean="0">
                <a:latin typeface="+mn-lt"/>
                <a:ea typeface="+mn-ea"/>
              </a:rPr>
              <a:pPr/>
              <a:t>4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1712640" y="116632"/>
            <a:ext cx="3528392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(1/4)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n-ea"/>
            </a:endParaRPr>
          </a:p>
        </p:txBody>
      </p:sp>
      <p:graphicFrame>
        <p:nvGraphicFramePr>
          <p:cNvPr id="13" name="圖表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531992"/>
              </p:ext>
            </p:extLst>
          </p:nvPr>
        </p:nvGraphicFramePr>
        <p:xfrm>
          <a:off x="1712640" y="3574182"/>
          <a:ext cx="6224276" cy="327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112465"/>
              </p:ext>
            </p:extLst>
          </p:nvPr>
        </p:nvGraphicFramePr>
        <p:xfrm>
          <a:off x="2576736" y="1347796"/>
          <a:ext cx="4248472" cy="2085938"/>
        </p:xfrm>
        <a:graphic>
          <a:graphicData uri="http://schemas.openxmlformats.org/drawingml/2006/table">
            <a:tbl>
              <a:tblPr/>
              <a:tblGrid>
                <a:gridCol w="720080"/>
                <a:gridCol w="1800200"/>
                <a:gridCol w="1728192"/>
              </a:tblGrid>
              <a:tr h="50624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實際開放數量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績效指標數量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39487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7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19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總計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48668" y="733425"/>
            <a:ext cx="5184452" cy="4540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zh-TW" altLang="en-US" sz="2800" dirty="0">
                <a:latin typeface="+mn-lt"/>
                <a:ea typeface="+mn-ea"/>
              </a:rPr>
              <a:t>二</a:t>
            </a:r>
            <a:r>
              <a:rPr lang="zh-TW" altLang="en-US" sz="2800" dirty="0" smtClean="0">
                <a:latin typeface="+mn-lt"/>
                <a:ea typeface="+mn-ea"/>
              </a:rPr>
              <a:t>、開放資料集</a:t>
            </a:r>
            <a:r>
              <a:rPr lang="zh-TW" altLang="en-US" sz="2800" dirty="0">
                <a:latin typeface="+mn-lt"/>
                <a:ea typeface="+mn-ea"/>
              </a:rPr>
              <a:t>評</a:t>
            </a:r>
            <a:r>
              <a:rPr lang="zh-TW" altLang="en-US" sz="2800" dirty="0" smtClean="0">
                <a:latin typeface="+mn-lt"/>
                <a:ea typeface="+mn-ea"/>
              </a:rPr>
              <a:t>等統計</a:t>
            </a:r>
            <a:endParaRPr lang="zh-TW" altLang="en-US" sz="2400" dirty="0">
              <a:latin typeface="+mn-lt"/>
              <a:ea typeface="+mn-ea"/>
            </a:endParaRPr>
          </a:p>
        </p:txBody>
      </p:sp>
      <p:sp>
        <p:nvSpPr>
          <p:cNvPr id="24579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BE6740-ECA0-41D9-AD98-08433273176D}" type="slidenum">
              <a:rPr lang="en-US" altLang="zh-TW" smtClean="0">
                <a:latin typeface="+mn-lt"/>
                <a:ea typeface="+mn-ea"/>
              </a:rPr>
              <a:pPr/>
              <a:t>5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1712640" y="116632"/>
            <a:ext cx="345638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(2/4)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926181"/>
              </p:ext>
            </p:extLst>
          </p:nvPr>
        </p:nvGraphicFramePr>
        <p:xfrm>
          <a:off x="1064568" y="1628800"/>
          <a:ext cx="7685732" cy="3784902"/>
        </p:xfrm>
        <a:graphic>
          <a:graphicData uri="http://schemas.openxmlformats.org/drawingml/2006/table">
            <a:tbl>
              <a:tblPr/>
              <a:tblGrid>
                <a:gridCol w="902509"/>
                <a:gridCol w="2985923"/>
                <a:gridCol w="1152128"/>
                <a:gridCol w="936104"/>
                <a:gridCol w="891968"/>
                <a:gridCol w="817100"/>
              </a:tblGrid>
              <a:tr h="7200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評等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格式範例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  <a:r>
                        <a:rPr lang="zh-TW" altLang="en-US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總計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7806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★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PDF、JPG、DOC、ODT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★★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XLSX、ODS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>
                          <a:effectLst/>
                        </a:rPr>
                        <a:t>0</a:t>
                      </a:r>
                      <a:endParaRPr lang="en-US" altLang="zh-TW" sz="22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>
                          <a:effectLst/>
                        </a:rPr>
                        <a:t>0</a:t>
                      </a:r>
                      <a:endParaRPr lang="en-US" altLang="zh-TW" sz="22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031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★★★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TXT、CSV、XML、JSON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 smtClean="0">
                          <a:effectLst/>
                        </a:rPr>
                        <a:t>4</a:t>
                      </a:r>
                      <a:endParaRPr lang="en-US" altLang="zh-TW" sz="22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03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各年度開放資料集數量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 smtClean="0">
                          <a:effectLst/>
                        </a:rPr>
                        <a:t>4</a:t>
                      </a:r>
                      <a:endParaRPr lang="en-US" altLang="zh-TW" sz="22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052573" y="5720009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ctr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b="0" dirty="0">
                <a:solidFill>
                  <a:srgbClr val="000000"/>
                </a:solidFill>
              </a:rPr>
              <a:t>※</a:t>
            </a:r>
            <a:r>
              <a:rPr lang="zh-TW" altLang="en-US" b="0" dirty="0">
                <a:solidFill>
                  <a:srgbClr val="000000"/>
                </a:solidFill>
              </a:rPr>
              <a:t>部分</a:t>
            </a:r>
            <a:r>
              <a:rPr lang="en-US" altLang="zh-TW" b="0" dirty="0">
                <a:solidFill>
                  <a:srgbClr val="000000"/>
                </a:solidFill>
                <a:latin typeface="+mn-lt"/>
              </a:rPr>
              <a:t>103</a:t>
            </a:r>
            <a:r>
              <a:rPr lang="zh-TW" altLang="en-US" b="0" dirty="0">
                <a:solidFill>
                  <a:srgbClr val="000000"/>
                </a:solidFill>
                <a:latin typeface="+mn-lt"/>
              </a:rPr>
              <a:t>年度以前資料為</a:t>
            </a:r>
            <a:r>
              <a:rPr lang="en-US" altLang="zh-TW" b="0" dirty="0">
                <a:solidFill>
                  <a:srgbClr val="000000"/>
                </a:solidFill>
                <a:latin typeface="+mn-lt"/>
              </a:rPr>
              <a:t>PDF</a:t>
            </a:r>
            <a:r>
              <a:rPr lang="zh-TW" altLang="en-US" b="0" dirty="0">
                <a:solidFill>
                  <a:srgbClr val="000000"/>
                </a:solidFill>
                <a:latin typeface="+mn-lt"/>
              </a:rPr>
              <a:t>，</a:t>
            </a:r>
            <a:r>
              <a:rPr lang="en-US" altLang="zh-TW" b="0" dirty="0">
                <a:solidFill>
                  <a:srgbClr val="000000"/>
                </a:solidFill>
                <a:latin typeface="+mn-lt"/>
              </a:rPr>
              <a:t>104</a:t>
            </a:r>
            <a:r>
              <a:rPr lang="zh-TW" altLang="en-US" b="0" dirty="0">
                <a:solidFill>
                  <a:srgbClr val="000000"/>
                </a:solidFill>
                <a:latin typeface="+mn-lt"/>
              </a:rPr>
              <a:t>年度之資料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均提供</a:t>
            </a:r>
            <a:endParaRPr lang="en-US" altLang="zh-TW" b="0" dirty="0" smtClean="0">
              <a:solidFill>
                <a:srgbClr val="000000"/>
              </a:solidFill>
              <a:latin typeface="+mn-lt"/>
            </a:endParaRPr>
          </a:p>
          <a:p>
            <a:pPr eaLnBrk="1" fontAlgn="ctr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b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   </a:t>
            </a:r>
            <a:r>
              <a:rPr lang="en-US" altLang="zh-TW" b="0" dirty="0" smtClean="0">
                <a:solidFill>
                  <a:srgbClr val="000000"/>
                </a:solidFill>
                <a:latin typeface="+mn-lt"/>
              </a:rPr>
              <a:t>XML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或</a:t>
            </a:r>
            <a:r>
              <a:rPr lang="en-US" altLang="zh-TW" b="0" dirty="0" smtClean="0">
                <a:solidFill>
                  <a:srgbClr val="000000"/>
                </a:solidFill>
                <a:latin typeface="+mn-lt"/>
              </a:rPr>
              <a:t>CSV</a:t>
            </a:r>
            <a:r>
              <a:rPr lang="zh-TW" altLang="en-US" b="0" dirty="0" smtClean="0">
                <a:solidFill>
                  <a:srgbClr val="000000"/>
                </a:solidFill>
              </a:rPr>
              <a:t>格式</a:t>
            </a:r>
            <a:endParaRPr lang="zh-TW" altLang="en-US" b="0" dirty="0"/>
          </a:p>
        </p:txBody>
      </p:sp>
    </p:spTree>
    <p:extLst>
      <p:ext uri="{BB962C8B-B14F-4D97-AF65-F5344CB8AC3E}">
        <p14:creationId xmlns:p14="http://schemas.microsoft.com/office/powerpoint/2010/main" val="285452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52247-ACA1-495A-AADA-B6E74BC36E9D}" type="slidenum">
              <a:rPr lang="en-US" altLang="zh-TW" smtClean="0">
                <a:latin typeface="+mn-lt"/>
                <a:ea typeface="+mn-ea"/>
              </a:rPr>
              <a:pPr>
                <a:defRPr/>
              </a:pPr>
              <a:t>6</a:t>
            </a:fld>
            <a:endParaRPr lang="en-US" altLang="zh-TW">
              <a:latin typeface="+mn-lt"/>
              <a:ea typeface="+mn-ea"/>
            </a:endParaRPr>
          </a:p>
        </p:txBody>
      </p:sp>
      <p:sp>
        <p:nvSpPr>
          <p:cNvPr id="49" name="標題 1"/>
          <p:cNvSpPr txBox="1">
            <a:spLocks/>
          </p:cNvSpPr>
          <p:nvPr/>
        </p:nvSpPr>
        <p:spPr bwMode="auto">
          <a:xfrm>
            <a:off x="1712640" y="116632"/>
            <a:ext cx="345638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(3/4)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4" name="內容版面配置區 2"/>
          <p:cNvSpPr>
            <a:spLocks noGrp="1"/>
          </p:cNvSpPr>
          <p:nvPr>
            <p:ph idx="1"/>
          </p:nvPr>
        </p:nvSpPr>
        <p:spPr>
          <a:xfrm>
            <a:off x="848668" y="733425"/>
            <a:ext cx="5184452" cy="4540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zh-TW" altLang="en-US" sz="2800" dirty="0">
                <a:latin typeface="+mn-lt"/>
                <a:ea typeface="+mn-ea"/>
              </a:rPr>
              <a:t>三</a:t>
            </a:r>
            <a:r>
              <a:rPr lang="zh-TW" altLang="en-US" sz="2800" dirty="0" smtClean="0">
                <a:latin typeface="+mn-lt"/>
                <a:ea typeface="+mn-ea"/>
              </a:rPr>
              <a:t>、開放資料集分類</a:t>
            </a:r>
            <a:endParaRPr lang="zh-TW" altLang="en-US" sz="2400" dirty="0">
              <a:latin typeface="+mn-lt"/>
              <a:ea typeface="+mn-ea"/>
            </a:endParaRPr>
          </a:p>
        </p:txBody>
      </p:sp>
      <p:graphicFrame>
        <p:nvGraphicFramePr>
          <p:cNvPr id="57" name="圖表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31991"/>
              </p:ext>
            </p:extLst>
          </p:nvPr>
        </p:nvGraphicFramePr>
        <p:xfrm>
          <a:off x="-807640" y="1076094"/>
          <a:ext cx="7416824" cy="5640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群組 1"/>
          <p:cNvGrpSpPr/>
          <p:nvPr/>
        </p:nvGrpSpPr>
        <p:grpSpPr>
          <a:xfrm>
            <a:off x="5673080" y="1842984"/>
            <a:ext cx="3340595" cy="4106837"/>
            <a:chOff x="5673080" y="1484312"/>
            <a:chExt cx="3340595" cy="4106837"/>
          </a:xfrm>
        </p:grpSpPr>
        <p:grpSp>
          <p:nvGrpSpPr>
            <p:cNvPr id="58" name="群組 40"/>
            <p:cNvGrpSpPr>
              <a:grpSpLocks/>
            </p:cNvGrpSpPr>
            <p:nvPr/>
          </p:nvGrpSpPr>
          <p:grpSpPr bwMode="auto">
            <a:xfrm>
              <a:off x="5673081" y="2317892"/>
              <a:ext cx="3309938" cy="3273257"/>
              <a:chOff x="6114333" y="1561927"/>
              <a:chExt cx="3309397" cy="4085572"/>
            </a:xfrm>
          </p:grpSpPr>
          <p:sp>
            <p:nvSpPr>
              <p:cNvPr id="60" name="Rectangle 83"/>
              <p:cNvSpPr>
                <a:spLocks noChangeArrowheads="1"/>
              </p:cNvSpPr>
              <p:nvPr/>
            </p:nvSpPr>
            <p:spPr bwMode="auto">
              <a:xfrm>
                <a:off x="6114333" y="1561927"/>
                <a:ext cx="3303048" cy="858700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1pPr>
                <a:lvl2pPr marL="742950" indent="-28575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2pPr>
                <a:lvl3pPr marL="11430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3pPr>
                <a:lvl4pPr marL="16002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4pPr>
                <a:lvl5pPr marL="20574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9pPr>
              </a:lstStyle>
              <a:p>
                <a:pPr algn="ctr">
                  <a:defRPr/>
                </a:pPr>
                <a:r>
                  <a:rPr lang="zh-TW" altLang="en-US" sz="2800" dirty="0" smtClean="0">
                    <a:latin typeface="+mn-lt"/>
                    <a:ea typeface="+mn-ea"/>
                    <a:cs typeface="Times New Roman" panose="02020603050405020304" pitchFamily="18" charset="0"/>
                  </a:rPr>
                  <a:t>創新創業</a:t>
                </a:r>
              </a:p>
            </p:txBody>
          </p:sp>
          <p:sp>
            <p:nvSpPr>
              <p:cNvPr id="64" name="Rectangle 92"/>
              <p:cNvSpPr>
                <a:spLocks noChangeArrowheads="1"/>
              </p:cNvSpPr>
              <p:nvPr/>
            </p:nvSpPr>
            <p:spPr bwMode="auto">
              <a:xfrm>
                <a:off x="6120682" y="4788798"/>
                <a:ext cx="3303048" cy="858701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1pPr>
                <a:lvl2pPr marL="742950" indent="-28575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2pPr>
                <a:lvl3pPr marL="11430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3pPr>
                <a:lvl4pPr marL="16002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4pPr>
                <a:lvl5pPr marL="20574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9pPr>
              </a:lstStyle>
              <a:p>
                <a:pPr algn="ctr">
                  <a:defRPr/>
                </a:pPr>
                <a:r>
                  <a:rPr lang="zh-TW" altLang="en-US" sz="2800" dirty="0">
                    <a:cs typeface="Times New Roman" panose="02020603050405020304" pitchFamily="18" charset="0"/>
                  </a:rPr>
                  <a:t>公共</a:t>
                </a:r>
                <a:r>
                  <a:rPr lang="zh-TW" altLang="en-US" sz="2800" dirty="0" smtClean="0">
                    <a:cs typeface="Times New Roman" panose="02020603050405020304" pitchFamily="18" charset="0"/>
                  </a:rPr>
                  <a:t>政策</a:t>
                </a:r>
                <a:endParaRPr lang="zh-TW" altLang="en-US" sz="2800" dirty="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6" name="Rectangle 83"/>
            <p:cNvSpPr>
              <a:spLocks noChangeArrowheads="1"/>
            </p:cNvSpPr>
            <p:nvPr/>
          </p:nvSpPr>
          <p:spPr bwMode="auto">
            <a:xfrm>
              <a:off x="5673080" y="1484312"/>
              <a:ext cx="3309939" cy="631615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9pPr>
            </a:lstStyle>
            <a:p>
              <a:pPr algn="ctr">
                <a:defRPr/>
              </a:pPr>
              <a:r>
                <a:rPr lang="zh-TW" altLang="en-US" sz="2800" dirty="0" smtClean="0">
                  <a:solidFill>
                    <a:schemeClr val="bg1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可能應用主題</a:t>
              </a:r>
              <a:endParaRPr lang="zh-TW" altLang="en-US" sz="2800" dirty="0">
                <a:solidFill>
                  <a:schemeClr val="bg1"/>
                </a:solidFill>
                <a:latin typeface="+mn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92"/>
            <p:cNvSpPr>
              <a:spLocks noChangeArrowheads="1"/>
            </p:cNvSpPr>
            <p:nvPr/>
          </p:nvSpPr>
          <p:spPr bwMode="auto">
            <a:xfrm>
              <a:off x="5694840" y="3176264"/>
              <a:ext cx="3303588" cy="68797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9pPr>
            </a:lstStyle>
            <a:p>
              <a:pPr algn="ctr">
                <a:defRPr/>
              </a:pPr>
              <a:r>
                <a:rPr lang="zh-TW" altLang="en-US" sz="2800" dirty="0" smtClean="0">
                  <a:latin typeface="+mn-lt"/>
                  <a:ea typeface="+mn-ea"/>
                  <a:cs typeface="Times New Roman" panose="02020603050405020304" pitchFamily="18" charset="0"/>
                </a:rPr>
                <a:t>情報服務</a:t>
              </a:r>
            </a:p>
          </p:txBody>
        </p:sp>
        <p:sp>
          <p:nvSpPr>
            <p:cNvPr id="69" name="Rectangle 86"/>
            <p:cNvSpPr>
              <a:spLocks noChangeArrowheads="1"/>
            </p:cNvSpPr>
            <p:nvPr/>
          </p:nvSpPr>
          <p:spPr bwMode="auto">
            <a:xfrm>
              <a:off x="5710087" y="4037180"/>
              <a:ext cx="3303588" cy="68924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9pPr>
            </a:lstStyle>
            <a:p>
              <a:pPr algn="ctr">
                <a:defRPr/>
              </a:pPr>
              <a:r>
                <a:rPr lang="zh-TW" altLang="en-US" sz="2800" dirty="0" smtClean="0">
                  <a:latin typeface="+mn-lt"/>
                  <a:ea typeface="+mn-ea"/>
                  <a:cs typeface="Times New Roman" panose="02020603050405020304" pitchFamily="18" charset="0"/>
                </a:rPr>
                <a:t>市</a:t>
              </a:r>
              <a:r>
                <a:rPr lang="zh-TW" altLang="en-US" sz="2800" dirty="0">
                  <a:latin typeface="+mn-lt"/>
                  <a:ea typeface="+mn-ea"/>
                  <a:cs typeface="Times New Roman" panose="02020603050405020304" pitchFamily="18" charset="0"/>
                </a:rPr>
                <a:t>場</a:t>
              </a:r>
              <a:r>
                <a:rPr lang="zh-TW" altLang="en-US" sz="2800" dirty="0" smtClean="0">
                  <a:latin typeface="+mn-lt"/>
                  <a:ea typeface="+mn-ea"/>
                  <a:cs typeface="Times New Roman" panose="02020603050405020304" pitchFamily="18" charset="0"/>
                </a:rPr>
                <a:t>行銷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1052573" y="6279703"/>
            <a:ext cx="4764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ctr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b="0" dirty="0" smtClean="0">
                <a:solidFill>
                  <a:srgbClr val="000000"/>
                </a:solidFill>
              </a:rPr>
              <a:t>※</a:t>
            </a:r>
            <a:r>
              <a:rPr lang="zh-TW" altLang="en-US" b="0" dirty="0" smtClean="0">
                <a:solidFill>
                  <a:srgbClr val="000000"/>
                </a:solidFill>
              </a:rPr>
              <a:t>資料集項目清單請參閱附件</a:t>
            </a:r>
            <a:r>
              <a:rPr lang="en-US" altLang="zh-TW" b="0" dirty="0" smtClean="0">
                <a:solidFill>
                  <a:srgbClr val="000000"/>
                </a:solidFill>
              </a:rPr>
              <a:t>1</a:t>
            </a:r>
            <a:r>
              <a:rPr lang="zh-TW" altLang="en-US" b="0" dirty="0" smtClean="0">
                <a:solidFill>
                  <a:srgbClr val="000000"/>
                </a:solidFill>
              </a:rPr>
              <a:t>。</a:t>
            </a:r>
            <a:endParaRPr lang="en-US" altLang="zh-TW" b="0" dirty="0" smtClean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910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52247-ACA1-495A-AADA-B6E74BC36E9D}" type="slidenum">
              <a:rPr lang="en-US" altLang="zh-TW" smtClean="0">
                <a:latin typeface="+mn-lt"/>
                <a:ea typeface="+mn-ea"/>
              </a:rPr>
              <a:pPr>
                <a:defRPr/>
              </a:pPr>
              <a:t>7</a:t>
            </a:fld>
            <a:endParaRPr lang="en-US" altLang="zh-TW">
              <a:latin typeface="+mn-lt"/>
              <a:ea typeface="+mn-ea"/>
            </a:endParaRPr>
          </a:p>
        </p:txBody>
      </p:sp>
      <p:sp>
        <p:nvSpPr>
          <p:cNvPr id="49" name="標題 1"/>
          <p:cNvSpPr txBox="1">
            <a:spLocks/>
          </p:cNvSpPr>
          <p:nvPr/>
        </p:nvSpPr>
        <p:spPr bwMode="auto">
          <a:xfrm>
            <a:off x="1712640" y="116632"/>
            <a:ext cx="345638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(4/4)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4" name="內容版面配置區 2"/>
          <p:cNvSpPr>
            <a:spLocks noGrp="1"/>
          </p:cNvSpPr>
          <p:nvPr>
            <p:ph idx="1"/>
          </p:nvPr>
        </p:nvSpPr>
        <p:spPr>
          <a:xfrm>
            <a:off x="848668" y="733425"/>
            <a:ext cx="4320356" cy="4540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zh-TW" altLang="en-US" sz="2800" dirty="0">
                <a:latin typeface="+mn-lt"/>
                <a:ea typeface="+mn-ea"/>
              </a:rPr>
              <a:t>四</a:t>
            </a:r>
            <a:r>
              <a:rPr lang="zh-TW" altLang="en-US" sz="2800" dirty="0" smtClean="0">
                <a:latin typeface="+mn-lt"/>
                <a:ea typeface="+mn-ea"/>
              </a:rPr>
              <a:t>、資料集使用量統計</a:t>
            </a:r>
            <a:endParaRPr lang="zh-TW" altLang="en-US" sz="2500" dirty="0">
              <a:latin typeface="+mn-lt"/>
              <a:ea typeface="+mn-ea"/>
            </a:endParaRPr>
          </a:p>
        </p:txBody>
      </p:sp>
      <p:graphicFrame>
        <p:nvGraphicFramePr>
          <p:cNvPr id="16" name="圖表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5889453"/>
              </p:ext>
            </p:extLst>
          </p:nvPr>
        </p:nvGraphicFramePr>
        <p:xfrm>
          <a:off x="1701316" y="1762886"/>
          <a:ext cx="6678488" cy="3675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871633"/>
              </p:ext>
            </p:extLst>
          </p:nvPr>
        </p:nvGraphicFramePr>
        <p:xfrm>
          <a:off x="2360743" y="4814340"/>
          <a:ext cx="5616562" cy="1772198"/>
        </p:xfrm>
        <a:graphic>
          <a:graphicData uri="http://schemas.openxmlformats.org/drawingml/2006/table">
            <a:tbl>
              <a:tblPr/>
              <a:tblGrid>
                <a:gridCol w="2520216"/>
                <a:gridCol w="1224138"/>
                <a:gridCol w="936104"/>
                <a:gridCol w="936104"/>
              </a:tblGrid>
              <a:tr h="41665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18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瀏覽</a:t>
                      </a:r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下載</a:t>
                      </a:r>
                      <a:r>
                        <a:rPr lang="zh-TW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0091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年度中小企業重要統計表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2013-03-27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15,955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2,241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小巨人獎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2013-03-27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4,431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0691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創新研究獎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2013-03-27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3,556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535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國家磐石獎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2013-03-27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3,266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創業空間資料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2014-12-17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2,128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569416" y="1251999"/>
            <a:ext cx="60251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6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ea typeface="+mn-ea"/>
                <a:cs typeface="+mn-cs"/>
              </a:defRPr>
            </a:pPr>
            <a:r>
              <a:rPr lang="zh-TW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自</a:t>
            </a:r>
            <a:r>
              <a:rPr lang="en-US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102/4/1</a:t>
            </a:r>
            <a:r>
              <a:rPr lang="zh-TW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起累積至</a:t>
            </a:r>
            <a:r>
              <a:rPr lang="en-US" altLang="zh-TW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104/11/30</a:t>
            </a:r>
            <a:r>
              <a:rPr lang="zh-TW" alt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瀏覽</a:t>
            </a:r>
            <a:r>
              <a:rPr lang="zh-TW" altLang="en-US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與下載量 </a:t>
            </a:r>
            <a:r>
              <a:rPr lang="en-US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Top 5</a:t>
            </a:r>
            <a:endParaRPr lang="zh-TW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107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52247-ACA1-495A-AADA-B6E74BC36E9D}" type="slidenum">
              <a:rPr lang="en-US" altLang="zh-TW" smtClean="0">
                <a:latin typeface="+mn-lt"/>
                <a:ea typeface="+mn-ea"/>
              </a:rPr>
              <a:pPr>
                <a:defRPr/>
              </a:pPr>
              <a:t>8</a:t>
            </a:fld>
            <a:endParaRPr lang="en-US" altLang="zh-TW">
              <a:latin typeface="+mn-lt"/>
              <a:ea typeface="+mn-ea"/>
            </a:endParaRPr>
          </a:p>
        </p:txBody>
      </p:sp>
      <p:pic>
        <p:nvPicPr>
          <p:cNvPr id="10" name="圖片 9" descr="畫面剪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61" y="4040287"/>
            <a:ext cx="9163694" cy="2780548"/>
          </a:xfrm>
          <a:prstGeom prst="rect">
            <a:avLst/>
          </a:prstGeom>
        </p:spPr>
      </p:pic>
      <p:sp>
        <p:nvSpPr>
          <p:cNvPr id="49" name="標題 1"/>
          <p:cNvSpPr txBox="1">
            <a:spLocks/>
          </p:cNvSpPr>
          <p:nvPr/>
        </p:nvSpPr>
        <p:spPr bwMode="auto">
          <a:xfrm>
            <a:off x="1712640" y="116632"/>
            <a:ext cx="345638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(10/10)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4" name="內容版面配置區 2"/>
          <p:cNvSpPr>
            <a:spLocks noGrp="1"/>
          </p:cNvSpPr>
          <p:nvPr>
            <p:ph idx="1"/>
          </p:nvPr>
        </p:nvSpPr>
        <p:spPr>
          <a:xfrm>
            <a:off x="848668" y="733425"/>
            <a:ext cx="5184452" cy="4540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zh-TW" altLang="en-US" sz="2800" dirty="0" smtClean="0">
                <a:latin typeface="+mn-lt"/>
                <a:ea typeface="+mn-ea"/>
              </a:rPr>
              <a:t>五、應用案例</a:t>
            </a:r>
            <a:endParaRPr lang="zh-TW" altLang="en-US" sz="2400" dirty="0">
              <a:latin typeface="+mn-lt"/>
              <a:ea typeface="+mn-ea"/>
            </a:endParaRPr>
          </a:p>
        </p:txBody>
      </p:sp>
      <p:pic>
        <p:nvPicPr>
          <p:cNvPr id="7" name="圖片 6" descr="畫面剪輯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61" y="1493246"/>
            <a:ext cx="3800872" cy="2510572"/>
          </a:xfrm>
          <a:prstGeom prst="rect">
            <a:avLst/>
          </a:prstGeom>
        </p:spPr>
      </p:pic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4304928" y="836712"/>
            <a:ext cx="5275262" cy="3170099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marL="441325" indent="-441325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zh-TW" altLang="en-US" sz="3200" dirty="0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rPr>
              <a:t>簡單創，創業夥伴暨專案媒合平臺</a:t>
            </a:r>
            <a:endParaRPr lang="en-US" altLang="zh-TW" sz="3200" dirty="0">
              <a:solidFill>
                <a:srgbClr val="FFFF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441325" indent="-441325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altLang="zh-TW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104</a:t>
            </a:r>
            <a:r>
              <a:rPr lang="zh-TW" altLang="en-US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年度</a:t>
            </a:r>
            <a:r>
              <a:rPr lang="en-US" altLang="zh-TW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Open Data</a:t>
            </a:r>
            <a:r>
              <a:rPr lang="zh-TW" altLang="en-US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創新應用</a:t>
            </a:r>
            <a:r>
              <a:rPr lang="zh-TW" altLang="en-US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競賽</a:t>
            </a:r>
            <a:r>
              <a:rPr lang="zh-TW" altLang="en-US" sz="3200" dirty="0" smtClean="0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rPr>
              <a:t>金獎</a:t>
            </a:r>
            <a:endParaRPr lang="zh-TW" altLang="en-US" sz="3200" dirty="0">
              <a:solidFill>
                <a:srgbClr val="FFFF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441325" indent="-441325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zh-TW" altLang="en-US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資料集：</a:t>
            </a:r>
            <a:r>
              <a:rPr lang="zh-TW" altLang="en-US" sz="3200" dirty="0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rPr>
              <a:t>創業空間</a:t>
            </a:r>
            <a:r>
              <a:rPr lang="zh-TW" altLang="en-US" sz="3200" dirty="0" smtClean="0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rPr>
              <a:t>資料</a:t>
            </a:r>
            <a:r>
              <a:rPr lang="en-US" altLang="zh-TW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zh-TW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創業</a:t>
            </a:r>
            <a:r>
              <a:rPr lang="zh-TW" altLang="zh-TW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空間</a:t>
            </a:r>
            <a:r>
              <a:rPr lang="zh-TW" altLang="zh-TW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名稱、建物現況、建物面積、空間座標、聯絡方式</a:t>
            </a:r>
            <a:r>
              <a:rPr lang="en-US" altLang="zh-TW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1" name="文字方塊 22"/>
          <p:cNvSpPr txBox="1">
            <a:spLocks noChangeArrowheads="1"/>
          </p:cNvSpPr>
          <p:nvPr/>
        </p:nvSpPr>
        <p:spPr bwMode="auto">
          <a:xfrm>
            <a:off x="5169024" y="6543836"/>
            <a:ext cx="4437831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eaLnBrk="1" hangingPunct="1"/>
            <a:r>
              <a:rPr lang="zh-TW" altLang="en-US" sz="1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</a:t>
            </a:r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片</a:t>
            </a:r>
            <a:r>
              <a:rPr lang="zh-TW" altLang="en-US" sz="1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來源：簡單創</a:t>
            </a:r>
            <a:r>
              <a:rPr lang="en-US" altLang="zh-TW" sz="1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FB</a:t>
            </a:r>
            <a:r>
              <a:rPr lang="zh-TW" altLang="en-US" sz="1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、簡單創網站</a:t>
            </a:r>
            <a:r>
              <a:rPr lang="en-US" altLang="zh-TW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(http://</a:t>
            </a:r>
            <a:r>
              <a:rPr lang="en-US" altLang="zh-TW" sz="1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ezstartup.com.tw/)</a:t>
            </a:r>
            <a:endParaRPr lang="en-US" altLang="zh-TW" sz="1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630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預設簡報設計">
  <a:themeElements>
    <a:clrScheme name="1_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預設簡報設計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微軟正黑體" pitchFamily="34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微軟正黑體" pitchFamily="34" charset="-120"/>
          </a:defRPr>
        </a:defPPr>
      </a:lstStyle>
    </a:lnDef>
  </a:objectDefaults>
  <a:extraClrSchemeLst>
    <a:extraClrScheme>
      <a:clrScheme name="1_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訂設計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自訂 1">
      <a:majorFont>
        <a:latin typeface="Calibri"/>
        <a:ea typeface="新細明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>
          <a:gsLst>
            <a:gs pos="33000">
              <a:srgbClr val="F9F9F9"/>
            </a:gs>
            <a:gs pos="100000">
              <a:srgbClr val="D7D7D7"/>
            </a:gs>
          </a:gsLst>
          <a:lin ang="5400000" scaled="0"/>
        </a:gradFill>
        <a:ln w="3175" cap="flat" cmpd="sng" algn="ctr">
          <a:solidFill>
            <a:srgbClr val="EAEAEA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>
        <a:defPPr fontAlgn="auto">
          <a:lnSpc>
            <a:spcPct val="150000"/>
          </a:lnSpc>
          <a:spcBef>
            <a:spcPts val="0"/>
          </a:spcBef>
          <a:spcAft>
            <a:spcPts val="0"/>
          </a:spcAft>
          <a:defRPr sz="1600" b="1" kern="0" dirty="0">
            <a:solidFill>
              <a:srgbClr val="7D7D7D"/>
            </a:solidFill>
            <a:latin typeface="微软雅黑" pitchFamily="34" charset="-122"/>
            <a:ea typeface="微软雅黑" pitchFamily="34" charset="-122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3_自訂設計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自訂 1">
      <a:majorFont>
        <a:latin typeface="Calibri"/>
        <a:ea typeface="新細明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>
          <a:gsLst>
            <a:gs pos="33000">
              <a:srgbClr val="F9F9F9"/>
            </a:gs>
            <a:gs pos="100000">
              <a:srgbClr val="D7D7D7"/>
            </a:gs>
          </a:gsLst>
          <a:lin ang="5400000" scaled="0"/>
        </a:gradFill>
        <a:ln w="3175" cap="flat" cmpd="sng" algn="ctr">
          <a:solidFill>
            <a:srgbClr val="EAEAEA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>
        <a:defPPr fontAlgn="auto">
          <a:lnSpc>
            <a:spcPct val="150000"/>
          </a:lnSpc>
          <a:spcBef>
            <a:spcPts val="0"/>
          </a:spcBef>
          <a:spcAft>
            <a:spcPts val="0"/>
          </a:spcAft>
          <a:defRPr sz="1600" b="1" kern="0" dirty="0">
            <a:solidFill>
              <a:srgbClr val="7D7D7D"/>
            </a:solidFill>
            <a:latin typeface="微软雅黑" pitchFamily="34" charset="-122"/>
            <a:ea typeface="微软雅黑" pitchFamily="34" charset="-122"/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24436</TotalTime>
  <Words>1688</Words>
  <Application>Microsoft Office PowerPoint</Application>
  <PresentationFormat>A4 紙張 (210x297 公釐)</PresentationFormat>
  <Paragraphs>534</Paragraphs>
  <Slides>17</Slides>
  <Notes>17</Notes>
  <HiddenSlides>0</HiddenSlides>
  <MMClips>0</MMClips>
  <ScaleCrop>false</ScaleCrop>
  <HeadingPairs>
    <vt:vector size="4" baseType="variant">
      <vt:variant>
        <vt:lpstr>佈景主題</vt:lpstr>
      </vt:variant>
      <vt:variant>
        <vt:i4>3</vt:i4>
      </vt:variant>
      <vt:variant>
        <vt:lpstr>投影片標題</vt:lpstr>
      </vt:variant>
      <vt:variant>
        <vt:i4>17</vt:i4>
      </vt:variant>
    </vt:vector>
  </HeadingPairs>
  <TitlesOfParts>
    <vt:vector size="20" baseType="lpstr">
      <vt:lpstr>1_預設簡報設計</vt:lpstr>
      <vt:lpstr>2_自訂設計</vt:lpstr>
      <vt:lpstr>3_自訂設計</vt:lpstr>
      <vt:lpstr>中小企業處開放資料推動情形報告</vt:lpstr>
      <vt:lpstr>簡報大綱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簡報結束，敬請指教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apec</dc:creator>
  <cp:lastModifiedBy>劉蕙</cp:lastModifiedBy>
  <cp:revision>1971</cp:revision>
  <cp:lastPrinted>2015-12-10T06:24:21Z</cp:lastPrinted>
  <dcterms:created xsi:type="dcterms:W3CDTF">2008-10-24T05:40:26Z</dcterms:created>
  <dcterms:modified xsi:type="dcterms:W3CDTF">2015-12-16T03:22:54Z</dcterms:modified>
</cp:coreProperties>
</file>