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369" r:id="rId3"/>
    <p:sldId id="717" r:id="rId4"/>
    <p:sldId id="718" r:id="rId5"/>
    <p:sldId id="719" r:id="rId6"/>
    <p:sldId id="754" r:id="rId7"/>
    <p:sldId id="758" r:id="rId8"/>
    <p:sldId id="723" r:id="rId9"/>
    <p:sldId id="726" r:id="rId10"/>
    <p:sldId id="725" r:id="rId11"/>
    <p:sldId id="757" r:id="rId12"/>
    <p:sldId id="727" r:id="rId13"/>
    <p:sldId id="765" r:id="rId14"/>
    <p:sldId id="787" r:id="rId15"/>
    <p:sldId id="785" r:id="rId16"/>
    <p:sldId id="780" r:id="rId17"/>
    <p:sldId id="777" r:id="rId18"/>
    <p:sldId id="766" r:id="rId19"/>
    <p:sldId id="823" r:id="rId20"/>
    <p:sldId id="824" r:id="rId21"/>
    <p:sldId id="825" r:id="rId22"/>
    <p:sldId id="828" r:id="rId23"/>
    <p:sldId id="745" r:id="rId24"/>
    <p:sldId id="779" r:id="rId25"/>
    <p:sldId id="752" r:id="rId26"/>
    <p:sldId id="815" r:id="rId27"/>
    <p:sldId id="775" r:id="rId28"/>
    <p:sldId id="816" r:id="rId29"/>
    <p:sldId id="817" r:id="rId30"/>
    <p:sldId id="818" r:id="rId31"/>
    <p:sldId id="819" r:id="rId32"/>
    <p:sldId id="820" r:id="rId33"/>
    <p:sldId id="821" r:id="rId34"/>
    <p:sldId id="822" r:id="rId35"/>
    <p:sldId id="764" r:id="rId36"/>
    <p:sldId id="788" r:id="rId37"/>
    <p:sldId id="741" r:id="rId38"/>
    <p:sldId id="826" r:id="rId39"/>
    <p:sldId id="743" r:id="rId40"/>
    <p:sldId id="767" r:id="rId41"/>
    <p:sldId id="790" r:id="rId42"/>
    <p:sldId id="791" r:id="rId43"/>
    <p:sldId id="792" r:id="rId44"/>
    <p:sldId id="793" r:id="rId45"/>
    <p:sldId id="794" r:id="rId46"/>
    <p:sldId id="795" r:id="rId47"/>
    <p:sldId id="796" r:id="rId48"/>
    <p:sldId id="827" r:id="rId49"/>
    <p:sldId id="799" r:id="rId50"/>
    <p:sldId id="800" r:id="rId51"/>
    <p:sldId id="801" r:id="rId52"/>
    <p:sldId id="802" r:id="rId53"/>
    <p:sldId id="803" r:id="rId54"/>
    <p:sldId id="811" r:id="rId55"/>
    <p:sldId id="812" r:id="rId56"/>
    <p:sldId id="813" r:id="rId57"/>
    <p:sldId id="814" r:id="rId58"/>
    <p:sldId id="806" r:id="rId59"/>
    <p:sldId id="807" r:id="rId60"/>
    <p:sldId id="808" r:id="rId61"/>
    <p:sldId id="809" r:id="rId62"/>
    <p:sldId id="810" r:id="rId63"/>
    <p:sldId id="748" r:id="rId64"/>
    <p:sldId id="749" r:id="rId65"/>
    <p:sldId id="751" r:id="rId66"/>
  </p:sldIdLst>
  <p:sldSz cx="9144000" cy="6858000" type="screen4x3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  <p15:guide id="3" orient="horz" pos="311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I" initials="T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99CC"/>
    <a:srgbClr val="FF99FF"/>
    <a:srgbClr val="006600"/>
    <a:srgbClr val="99FF99"/>
    <a:srgbClr val="40BAFF"/>
    <a:srgbClr val="99CCFF"/>
    <a:srgbClr val="0E0FCD"/>
    <a:srgbClr val="FFB400"/>
    <a:srgbClr val="893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9" autoAdjust="0"/>
    <p:restoredTop sz="99853" autoAdjust="0"/>
  </p:normalViewPr>
  <p:slideViewPr>
    <p:cSldViewPr>
      <p:cViewPr varScale="1">
        <p:scale>
          <a:sx n="121" d="100"/>
          <a:sy n="121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2844" y="-120"/>
      </p:cViewPr>
      <p:guideLst>
        <p:guide orient="horz" pos="3148"/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2015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年裝置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容量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占比</a:t>
            </a:r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c:rich>
      </c:tx>
      <c:layout>
        <c:manualLayout>
          <c:xMode val="edge"/>
          <c:yMode val="edge"/>
          <c:x val="0.22755033969523497"/>
          <c:y val="0.11352933633555205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349115620708677"/>
          <c:y val="0.2186769735831359"/>
          <c:w val="0.84891491883898074"/>
          <c:h val="0.72609719875044809"/>
        </c:manualLayout>
      </c:layout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裝置容量占比</c:v>
                </c:pt>
              </c:strCache>
            </c:strRef>
          </c:tx>
          <c:spPr>
            <a:ln w="19050">
              <a:solidFill>
                <a:schemeClr val="bg1"/>
              </a:solidFill>
            </a:ln>
          </c:spPr>
          <c:dLbls>
            <c:dLbl>
              <c:idx val="0"/>
              <c:layout>
                <c:manualLayout>
                  <c:x val="-0.21771260339134346"/>
                  <c:y val="5.6569529832783946E-2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sz="1400" dirty="0"/>
                      <a:t>燃煤</a:t>
                    </a:r>
                    <a:r>
                      <a:rPr lang="zh-TW" altLang="en-US" sz="1400"/>
                      <a:t>
</a:t>
                    </a:r>
                    <a:r>
                      <a:rPr lang="en-US" altLang="zh-TW" sz="1400" smtClean="0"/>
                      <a:t>34.5%</a:t>
                    </a:r>
                    <a:endParaRPr lang="zh-TW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389135719374623"/>
                  <c:y val="-0.20799511315964697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sz="1400" dirty="0"/>
                      <a:t>燃油
</a:t>
                    </a:r>
                    <a:r>
                      <a:rPr lang="en-US" altLang="zh-TW" sz="1400" dirty="0" smtClean="0"/>
                      <a:t>7.6%</a:t>
                    </a:r>
                    <a:endParaRPr lang="zh-TW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zh-TW" altLang="en-US" sz="1400" dirty="0"/>
                      <a:t>核能</a:t>
                    </a:r>
                    <a:r>
                      <a:rPr lang="zh-TW" altLang="en-US" sz="1400"/>
                      <a:t>
</a:t>
                    </a:r>
                    <a:r>
                      <a:rPr lang="en-US" altLang="zh-TW" sz="1400" smtClean="0"/>
                      <a:t>10.6</a:t>
                    </a:r>
                    <a:r>
                      <a:rPr lang="en-US" altLang="zh-TW" sz="1400"/>
                      <a:t>%</a:t>
                    </a:r>
                    <a:endParaRPr lang="zh-TW" alt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240173421786559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sz="1400" dirty="0" smtClean="0"/>
                      <a:t>抽蓄</a:t>
                    </a:r>
                  </a:p>
                  <a:p>
                    <a:r>
                      <a:rPr lang="zh-TW" altLang="en-US" sz="1400" dirty="0" smtClean="0"/>
                      <a:t>水力</a:t>
                    </a:r>
                    <a:r>
                      <a:rPr lang="zh-TW" altLang="en-US" sz="1400" dirty="0"/>
                      <a:t>
</a:t>
                    </a:r>
                    <a:r>
                      <a:rPr lang="en-US" altLang="zh-TW" sz="1400" dirty="0" smtClean="0"/>
                      <a:t>5.3%</a:t>
                    </a:r>
                    <a:endParaRPr lang="zh-TW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zh-TW" altLang="en-US" sz="1400" dirty="0" smtClean="0"/>
                      <a:t>再生</a:t>
                    </a:r>
                  </a:p>
                  <a:p>
                    <a:r>
                      <a:rPr lang="zh-TW" altLang="en-US" sz="1400" dirty="0" smtClean="0"/>
                      <a:t>能源</a:t>
                    </a:r>
                    <a:r>
                      <a:rPr lang="zh-TW" altLang="en-US" sz="1400" dirty="0"/>
                      <a:t>
</a:t>
                    </a:r>
                    <a:r>
                      <a:rPr lang="en-US" altLang="zh-TW" sz="1400" dirty="0" smtClean="0"/>
                      <a:t>8.9%</a:t>
                    </a:r>
                    <a:endParaRPr lang="zh-TW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4012353855866111"/>
                  <c:y val="6.7815203555605746E-2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sz="1400" dirty="0"/>
                      <a:t>燃氣</a:t>
                    </a:r>
                    <a:r>
                      <a:rPr lang="zh-TW" altLang="en-US" sz="1400"/>
                      <a:t>
</a:t>
                    </a:r>
                    <a:r>
                      <a:rPr lang="en-US" altLang="zh-TW" sz="1400" smtClean="0"/>
                      <a:t>33.1%</a:t>
                    </a:r>
                    <a:endParaRPr lang="zh-TW" alt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endParaRPr lang="zh-TW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工作表1!$A$2:$A$7</c:f>
              <c:strCache>
                <c:ptCount val="6"/>
                <c:pt idx="0">
                  <c:v>燃煤</c:v>
                </c:pt>
                <c:pt idx="1">
                  <c:v>燃油</c:v>
                </c:pt>
                <c:pt idx="2">
                  <c:v>核能</c:v>
                </c:pt>
                <c:pt idx="3">
                  <c:v>抽蓄水力</c:v>
                </c:pt>
                <c:pt idx="4">
                  <c:v>再生能源</c:v>
                </c:pt>
                <c:pt idx="5">
                  <c:v>燃氣</c:v>
                </c:pt>
              </c:strCache>
            </c:strRef>
          </c:cat>
          <c:val>
            <c:numRef>
              <c:f>工作表1!$B$2:$B$7</c:f>
              <c:numCache>
                <c:formatCode>0.00%</c:formatCode>
                <c:ptCount val="6"/>
                <c:pt idx="0">
                  <c:v>0.34526956089805499</c:v>
                </c:pt>
                <c:pt idx="1">
                  <c:v>7.5909019567776501E-2</c:v>
                </c:pt>
                <c:pt idx="2">
                  <c:v>0.105619490754722</c:v>
                </c:pt>
                <c:pt idx="3">
                  <c:v>5.3400000000000003E-2</c:v>
                </c:pt>
                <c:pt idx="4">
                  <c:v>8.8700000000000001E-2</c:v>
                </c:pt>
                <c:pt idx="5">
                  <c:v>0.33110519463101501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標楷體" panose="03000509000000000000" pitchFamily="65" charset="-120"/>
                <a:ea typeface="標楷體" panose="03000509000000000000" pitchFamily="65" charset="-120"/>
              </a:defRPr>
            </a:pPr>
            <a:r>
              <a:rPr lang="en-US" altLang="zh-TW" sz="1800" dirty="0" smtClean="0"/>
              <a:t>2015</a:t>
            </a:r>
            <a:r>
              <a:rPr lang="zh-TW" altLang="en-US" sz="1800" dirty="0" smtClean="0"/>
              <a:t>年發</a:t>
            </a:r>
            <a:r>
              <a:rPr lang="zh-TW" altLang="en-US" sz="1800" dirty="0"/>
              <a:t>電量占比</a:t>
            </a:r>
          </a:p>
        </c:rich>
      </c:tx>
      <c:layout>
        <c:manualLayout>
          <c:xMode val="edge"/>
          <c:yMode val="edge"/>
          <c:x val="0.3678616969590443"/>
          <c:y val="4.6747404164860035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590312054655437"/>
          <c:y val="0.20434808232668314"/>
          <c:w val="0.86529034171880825"/>
          <c:h val="0.6770164371998586"/>
        </c:manualLayout>
      </c:layout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發電量占比</c:v>
                </c:pt>
              </c:strCache>
            </c:strRef>
          </c:tx>
          <c:spPr>
            <a:ln w="19050">
              <a:solidFill>
                <a:schemeClr val="bg1"/>
              </a:solidFill>
            </a:ln>
          </c:spPr>
          <c:dLbls>
            <c:dLbl>
              <c:idx val="0"/>
              <c:layout>
                <c:manualLayout>
                  <c:x val="-0.24609358275687016"/>
                  <c:y val="8.6354234394546026E-3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sz="1400" dirty="0"/>
                      <a:t>燃煤
</a:t>
                    </a:r>
                    <a:r>
                      <a:rPr lang="en-US" altLang="zh-TW" sz="1400" dirty="0" smtClean="0"/>
                      <a:t>44.6%</a:t>
                    </a:r>
                    <a:endParaRPr lang="zh-TW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zh-TW" altLang="en-US" sz="1400" dirty="0"/>
                      <a:t>燃油</a:t>
                    </a:r>
                    <a:r>
                      <a:rPr lang="zh-TW" altLang="en-US" sz="1400"/>
                      <a:t>
</a:t>
                    </a:r>
                    <a:r>
                      <a:rPr lang="en-US" altLang="zh-TW" sz="1400" smtClean="0"/>
                      <a:t>4.7%</a:t>
                    </a:r>
                    <a:endParaRPr lang="zh-TW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zh-TW" altLang="en-US" sz="1400" dirty="0"/>
                      <a:t>核能</a:t>
                    </a:r>
                    <a:r>
                      <a:rPr lang="zh-TW" altLang="en-US" sz="1400"/>
                      <a:t>
</a:t>
                    </a:r>
                    <a:r>
                      <a:rPr lang="en-US" altLang="zh-TW" sz="1400" smtClean="0"/>
                      <a:t>14.1%</a:t>
                    </a:r>
                    <a:endParaRPr lang="zh-TW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3409546534630485E-2"/>
                  <c:y val="9.414278131378534E-2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sz="1400" dirty="0"/>
                      <a:t>抽</a:t>
                    </a:r>
                    <a:r>
                      <a:rPr lang="zh-TW" altLang="en-US" sz="1400" dirty="0" smtClean="0"/>
                      <a:t>蓄</a:t>
                    </a:r>
                  </a:p>
                  <a:p>
                    <a:r>
                      <a:rPr lang="zh-TW" altLang="en-US" sz="1400" dirty="0" smtClean="0"/>
                      <a:t>水力</a:t>
                    </a:r>
                    <a:r>
                      <a:rPr lang="zh-TW" altLang="en-US" sz="1400" dirty="0"/>
                      <a:t>
</a:t>
                    </a:r>
                    <a:r>
                      <a:rPr lang="en-US" altLang="zh-TW" sz="1400" dirty="0" smtClean="0"/>
                      <a:t>1.2%</a:t>
                    </a:r>
                    <a:endParaRPr lang="zh-TW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5518487166434244E-2"/>
                  <c:y val="1.3254636644240298E-2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sz="1400" dirty="0" smtClean="0"/>
                      <a:t>再生</a:t>
                    </a:r>
                  </a:p>
                  <a:p>
                    <a:r>
                      <a:rPr lang="zh-TW" altLang="en-US" sz="1400" dirty="0" smtClean="0"/>
                      <a:t>能源</a:t>
                    </a:r>
                    <a:r>
                      <a:rPr lang="zh-TW" altLang="en-US" sz="1400" dirty="0"/>
                      <a:t>
</a:t>
                    </a:r>
                    <a:r>
                      <a:rPr lang="en-US" altLang="zh-TW" sz="1400" dirty="0" smtClean="0"/>
                      <a:t>4.1%</a:t>
                    </a:r>
                    <a:endParaRPr lang="zh-TW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5036239197049487"/>
                  <c:y val="7.0973114170668553E-2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sz="1400" dirty="0"/>
                      <a:t>燃氣
</a:t>
                    </a:r>
                    <a:r>
                      <a:rPr lang="en-US" altLang="zh-TW" sz="1400" dirty="0" smtClean="0"/>
                      <a:t>31.4%</a:t>
                    </a:r>
                    <a:endParaRPr lang="zh-TW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endParaRPr lang="zh-TW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工作表1!$A$2:$A$7</c:f>
              <c:strCache>
                <c:ptCount val="6"/>
                <c:pt idx="0">
                  <c:v>燃煤</c:v>
                </c:pt>
                <c:pt idx="1">
                  <c:v>燃油</c:v>
                </c:pt>
                <c:pt idx="2">
                  <c:v>核能</c:v>
                </c:pt>
                <c:pt idx="3">
                  <c:v>抽蓄水力</c:v>
                </c:pt>
                <c:pt idx="4">
                  <c:v>再生能源</c:v>
                </c:pt>
                <c:pt idx="5">
                  <c:v>燃氣</c:v>
                </c:pt>
              </c:strCache>
            </c:strRef>
          </c:cat>
          <c:val>
            <c:numRef>
              <c:f>工作表1!$B$2:$B$7</c:f>
              <c:numCache>
                <c:formatCode>0.00%</c:formatCode>
                <c:ptCount val="6"/>
                <c:pt idx="0">
                  <c:v>0.445734520209975</c:v>
                </c:pt>
                <c:pt idx="1">
                  <c:v>4.6793217039821498E-2</c:v>
                </c:pt>
                <c:pt idx="2">
                  <c:v>0.14134136433272501</c:v>
                </c:pt>
                <c:pt idx="3">
                  <c:v>1.1761765968945201E-2</c:v>
                </c:pt>
                <c:pt idx="4">
                  <c:v>4.05583172632571E-2</c:v>
                </c:pt>
                <c:pt idx="5">
                  <c:v>0.31381081518527698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104</a:t>
            </a:r>
            <a:r>
              <a:rPr lang="zh-TW" sz="1200"/>
              <a:t>年較</a:t>
            </a:r>
            <a:r>
              <a:rPr lang="en-US" sz="1200"/>
              <a:t>96</a:t>
            </a:r>
            <a:r>
              <a:rPr lang="zh-TW" sz="1200"/>
              <a:t>年總體執行成效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3343948673082531"/>
          <c:y val="0.12414295630034762"/>
          <c:w val="0.79481364778225516"/>
          <c:h val="0.787318446563077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'96-104年統計總表'!$T$69</c:f>
              <c:strCache>
                <c:ptCount val="1"/>
                <c:pt idx="0">
                  <c:v>全國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/>
                      <a:t>-6.9 %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/>
                      <a:t>-1.3% 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/>
                      <a:t>-6.0% 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'96-104年統計總表'!$Z$69:$AC$69</c:f>
              <c:numCache>
                <c:formatCode>General</c:formatCode>
                <c:ptCount val="4"/>
              </c:numCache>
            </c:numRef>
          </c:cat>
          <c:val>
            <c:numRef>
              <c:f>'96-104年統計總表'!$U$69:$W$69</c:f>
              <c:numCache>
                <c:formatCode>#,##0.0_ ;[Red]\-#,##0.0\ </c:formatCode>
                <c:ptCount val="3"/>
                <c:pt idx="0">
                  <c:v>-6.8766705503392505</c:v>
                </c:pt>
                <c:pt idx="1">
                  <c:v>-1.3159128609263226</c:v>
                </c:pt>
                <c:pt idx="2">
                  <c:v>-5.9859519197497173</c:v>
                </c:pt>
              </c:numCache>
            </c:numRef>
          </c:val>
        </c:ser>
        <c:ser>
          <c:idx val="1"/>
          <c:order val="1"/>
          <c:tx>
            <c:strRef>
              <c:f>'96-104年統計總表'!$T$70</c:f>
              <c:strCache>
                <c:ptCount val="1"/>
                <c:pt idx="0">
                  <c:v>機關學校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en-US" sz="1400" dirty="0" smtClean="0"/>
                      <a:t>10.</a:t>
                    </a:r>
                    <a:r>
                      <a:rPr lang="en-US" altLang="zh-TW" sz="1400" dirty="0" smtClean="0"/>
                      <a:t>7%</a:t>
                    </a:r>
                    <a:r>
                      <a:rPr lang="en-US" altLang="en-US" sz="1400" dirty="0" smtClean="0"/>
                      <a:t> </a:t>
                    </a:r>
                    <a:endParaRPr lang="en-US" alt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altLang="en-US" sz="1400" dirty="0" smtClean="0"/>
                      <a:t>16.</a:t>
                    </a:r>
                    <a:r>
                      <a:rPr lang="en-US" altLang="zh-TW" sz="1400" dirty="0" smtClean="0"/>
                      <a:t>6%</a:t>
                    </a:r>
                    <a:r>
                      <a:rPr lang="en-US" altLang="en-US" sz="1400" dirty="0" smtClean="0"/>
                      <a:t> </a:t>
                    </a:r>
                    <a:endParaRPr lang="en-US" alt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altLang="zh-TW" sz="1400" dirty="0" smtClean="0"/>
                      <a:t>22.2%</a:t>
                    </a:r>
                    <a:r>
                      <a:rPr lang="en-US" altLang="en-US" sz="1400" dirty="0" smtClean="0"/>
                      <a:t> </a:t>
                    </a:r>
                    <a:endParaRPr lang="en-US" alt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'96-104年統計總表'!$Z$69:$AC$69</c:f>
              <c:numCache>
                <c:formatCode>General</c:formatCode>
                <c:ptCount val="4"/>
              </c:numCache>
            </c:numRef>
          </c:cat>
          <c:val>
            <c:numRef>
              <c:f>'96-104年統計總表'!$U$70:$W$70</c:f>
              <c:numCache>
                <c:formatCode>#,##0.0_ ;[Red]\-#,##0.0\ </c:formatCode>
                <c:ptCount val="3"/>
                <c:pt idx="0">
                  <c:v>10.529529655692055</c:v>
                </c:pt>
                <c:pt idx="1">
                  <c:v>16.187377335412361</c:v>
                </c:pt>
                <c:pt idx="2">
                  <c:v>22.408060584117798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5037312"/>
        <c:axId val="225363456"/>
      </c:barChart>
      <c:catAx>
        <c:axId val="225037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5363456"/>
        <c:crosses val="autoZero"/>
        <c:auto val="1"/>
        <c:lblAlgn val="ctr"/>
        <c:lblOffset val="100"/>
        <c:noMultiLvlLbl val="0"/>
      </c:catAx>
      <c:valAx>
        <c:axId val="225363456"/>
        <c:scaling>
          <c:orientation val="minMax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 sz="1200"/>
                </a:pPr>
                <a:r>
                  <a:rPr lang="zh-TW" sz="1200"/>
                  <a:t>累計節約率</a:t>
                </a:r>
                <a:r>
                  <a:rPr lang="en-US" sz="1200"/>
                  <a:t>(%)</a:t>
                </a:r>
                <a:endParaRPr lang="zh-TW" sz="1200"/>
              </a:p>
            </c:rich>
          </c:tx>
          <c:layout/>
          <c:overlay val="0"/>
        </c:title>
        <c:numFmt formatCode="#,##0.0_ ;[Red]\-#,##0.0\ 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zh-TW"/>
          </a:p>
        </c:txPr>
        <c:crossAx val="225037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584125361544689"/>
          <c:y val="0.91234730163389754"/>
          <c:w val="0.42844434023116901"/>
          <c:h val="8.7652698366102469E-2"/>
        </c:manualLayout>
      </c:layout>
      <c:overlay val="0"/>
      <c:txPr>
        <a:bodyPr/>
        <a:lstStyle/>
        <a:p>
          <a:pPr>
            <a:defRPr sz="1400"/>
          </a:pPr>
          <a:endParaRPr lang="zh-TW"/>
        </a:p>
      </c:txPr>
    </c:legend>
    <c:plotVisOnly val="1"/>
    <c:dispBlanksAs val="gap"/>
    <c:showDLblsOverMax val="0"/>
  </c:chart>
  <c:spPr>
    <a:ln>
      <a:solidFill>
        <a:schemeClr val="accent4"/>
      </a:solidFill>
    </a:ln>
  </c:spPr>
  <c:txPr>
    <a:bodyPr/>
    <a:lstStyle/>
    <a:p>
      <a:pPr>
        <a:defRPr sz="800"/>
      </a:pPr>
      <a:endParaRPr lang="zh-TW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7C72BB-6798-4847-AB43-45D9D28D092F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01474CEE-8843-43DE-9966-971C4AA03882}">
      <dgm:prSet phldrT="[文字]" custT="1"/>
      <dgm:spPr/>
      <dgm:t>
        <a:bodyPr/>
        <a:lstStyle/>
        <a:p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示範獎勵</a:t>
          </a:r>
          <a:r>
            <a: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提供補助、引導投入</a:t>
          </a:r>
          <a:endParaRPr lang="en-US" altLang="zh-TW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16B6A0-87FF-492F-91A3-0E2E0BCC6222}" type="parTrans" cxnId="{771B2BD1-577C-414D-AABB-2BE8F7CAC88F}">
      <dgm:prSet/>
      <dgm:spPr/>
      <dgm:t>
        <a:bodyPr/>
        <a:lstStyle/>
        <a:p>
          <a:endParaRPr lang="zh-TW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65BE47-D9BB-4AC2-A753-ADE57184798B}" type="sibTrans" cxnId="{771B2BD1-577C-414D-AABB-2BE8F7CAC88F}">
      <dgm:prSet/>
      <dgm:spPr/>
      <dgm:t>
        <a:bodyPr/>
        <a:lstStyle/>
        <a:p>
          <a:endParaRPr lang="zh-TW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CC7288-C440-484B-AB78-A10B9C104439}">
      <dgm:prSet phldrT="[文字]" custT="1"/>
      <dgm:spPr/>
      <dgm:t>
        <a:bodyPr/>
        <a:lstStyle/>
        <a:p>
          <a:r>
            <a:rPr lang="zh-TW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區塊開發</a:t>
          </a:r>
          <a:r>
            <a:rPr lang="en-US" altLang="zh-TW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政府主導、建立產業</a:t>
          </a:r>
          <a:endParaRPr lang="zh-TW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6C69E3-96CD-4B03-A948-1FC8ED0DBDE2}" type="parTrans" cxnId="{6DE79AA7-DA47-42C1-9123-B72684AF3B5F}">
      <dgm:prSet/>
      <dgm:spPr/>
      <dgm:t>
        <a:bodyPr/>
        <a:lstStyle/>
        <a:p>
          <a:endParaRPr lang="zh-TW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26B45A-62F6-43F4-9A18-1F16B0CC49D8}" type="sibTrans" cxnId="{6DE79AA7-DA47-42C1-9123-B72684AF3B5F}">
      <dgm:prSet/>
      <dgm:spPr/>
      <dgm:t>
        <a:bodyPr/>
        <a:lstStyle/>
        <a:p>
          <a:endParaRPr lang="zh-TW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691399-B6C1-4740-BDF5-C3446E744861}">
      <dgm:prSet phldrT="[文字]" custT="1"/>
      <dgm:spPr/>
      <dgm:t>
        <a:bodyPr/>
        <a:lstStyle/>
        <a:p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潛力場址</a:t>
          </a:r>
          <a:r>
            <a: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公告場址、開放申請</a:t>
          </a:r>
        </a:p>
      </dgm:t>
    </dgm:pt>
    <dgm:pt modelId="{5E5C0069-C923-40BC-9A5E-17D176535D22}" type="sibTrans" cxnId="{72B646C9-C5FE-4614-8F2B-9914596B4E13}">
      <dgm:prSet/>
      <dgm:spPr/>
      <dgm:t>
        <a:bodyPr/>
        <a:lstStyle/>
        <a:p>
          <a:endParaRPr lang="zh-TW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02C5D9-636C-4989-B230-A649393AFFC1}" type="parTrans" cxnId="{72B646C9-C5FE-4614-8F2B-9914596B4E13}">
      <dgm:prSet/>
      <dgm:spPr/>
      <dgm:t>
        <a:bodyPr/>
        <a:lstStyle/>
        <a:p>
          <a:endParaRPr lang="zh-TW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BC7C95-FCF4-4E8B-924B-40A7D069229D}" type="pres">
      <dgm:prSet presAssocID="{CE7C72BB-6798-4847-AB43-45D9D28D092F}" presName="Name0" presStyleCnt="0">
        <dgm:presLayoutVars>
          <dgm:dir/>
          <dgm:animLvl val="lvl"/>
          <dgm:resizeHandles val="exact"/>
        </dgm:presLayoutVars>
      </dgm:prSet>
      <dgm:spPr/>
    </dgm:pt>
    <dgm:pt modelId="{5E0F67BD-F134-43C9-A289-D73FFF669257}" type="pres">
      <dgm:prSet presAssocID="{01474CEE-8843-43DE-9966-971C4AA0388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3C99A36-09AE-4029-91D7-F7902626A54A}" type="pres">
      <dgm:prSet presAssocID="{5365BE47-D9BB-4AC2-A753-ADE57184798B}" presName="parTxOnlySpace" presStyleCnt="0"/>
      <dgm:spPr/>
    </dgm:pt>
    <dgm:pt modelId="{A0D239C3-6CBE-4FA4-9139-03EAB07B84C8}" type="pres">
      <dgm:prSet presAssocID="{99691399-B6C1-4740-BDF5-C3446E74486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FA727B-7773-4F7E-A259-9F40CB7140B9}" type="pres">
      <dgm:prSet presAssocID="{5E5C0069-C923-40BC-9A5E-17D176535D22}" presName="parTxOnlySpace" presStyleCnt="0"/>
      <dgm:spPr/>
    </dgm:pt>
    <dgm:pt modelId="{C36D688D-BA76-4FE4-A48A-063BE49E89AC}" type="pres">
      <dgm:prSet presAssocID="{7DCC7288-C440-484B-AB78-A10B9C10443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71B2BD1-577C-414D-AABB-2BE8F7CAC88F}" srcId="{CE7C72BB-6798-4847-AB43-45D9D28D092F}" destId="{01474CEE-8843-43DE-9966-971C4AA03882}" srcOrd="0" destOrd="0" parTransId="{8716B6A0-87FF-492F-91A3-0E2E0BCC6222}" sibTransId="{5365BE47-D9BB-4AC2-A753-ADE57184798B}"/>
    <dgm:cxn modelId="{231F5DDA-F1B4-41B2-9549-451FA85C2256}" type="presOf" srcId="{CE7C72BB-6798-4847-AB43-45D9D28D092F}" destId="{48BC7C95-FCF4-4E8B-924B-40A7D069229D}" srcOrd="0" destOrd="0" presId="urn:microsoft.com/office/officeart/2005/8/layout/chevron1"/>
    <dgm:cxn modelId="{DA8DFF80-F683-4985-8D91-44E6F6A0CC1C}" type="presOf" srcId="{99691399-B6C1-4740-BDF5-C3446E744861}" destId="{A0D239C3-6CBE-4FA4-9139-03EAB07B84C8}" srcOrd="0" destOrd="0" presId="urn:microsoft.com/office/officeart/2005/8/layout/chevron1"/>
    <dgm:cxn modelId="{72B646C9-C5FE-4614-8F2B-9914596B4E13}" srcId="{CE7C72BB-6798-4847-AB43-45D9D28D092F}" destId="{99691399-B6C1-4740-BDF5-C3446E744861}" srcOrd="1" destOrd="0" parTransId="{5702C5D9-636C-4989-B230-A649393AFFC1}" sibTransId="{5E5C0069-C923-40BC-9A5E-17D176535D22}"/>
    <dgm:cxn modelId="{6DE79AA7-DA47-42C1-9123-B72684AF3B5F}" srcId="{CE7C72BB-6798-4847-AB43-45D9D28D092F}" destId="{7DCC7288-C440-484B-AB78-A10B9C104439}" srcOrd="2" destOrd="0" parTransId="{6A6C69E3-96CD-4B03-A948-1FC8ED0DBDE2}" sibTransId="{B026B45A-62F6-43F4-9A18-1F16B0CC49D8}"/>
    <dgm:cxn modelId="{AD42E226-A40B-4956-A5AD-D49D9B255A1A}" type="presOf" srcId="{7DCC7288-C440-484B-AB78-A10B9C104439}" destId="{C36D688D-BA76-4FE4-A48A-063BE49E89AC}" srcOrd="0" destOrd="0" presId="urn:microsoft.com/office/officeart/2005/8/layout/chevron1"/>
    <dgm:cxn modelId="{519D36AC-C0C3-4761-A41E-B951CFA2ABC7}" type="presOf" srcId="{01474CEE-8843-43DE-9966-971C4AA03882}" destId="{5E0F67BD-F134-43C9-A289-D73FFF669257}" srcOrd="0" destOrd="0" presId="urn:microsoft.com/office/officeart/2005/8/layout/chevron1"/>
    <dgm:cxn modelId="{FEA4EB00-D593-4F34-B27A-167BFAEDAB69}" type="presParOf" srcId="{48BC7C95-FCF4-4E8B-924B-40A7D069229D}" destId="{5E0F67BD-F134-43C9-A289-D73FFF669257}" srcOrd="0" destOrd="0" presId="urn:microsoft.com/office/officeart/2005/8/layout/chevron1"/>
    <dgm:cxn modelId="{EA0667A4-99A8-4EEE-989E-59E4A3BC009D}" type="presParOf" srcId="{48BC7C95-FCF4-4E8B-924B-40A7D069229D}" destId="{43C99A36-09AE-4029-91D7-F7902626A54A}" srcOrd="1" destOrd="0" presId="urn:microsoft.com/office/officeart/2005/8/layout/chevron1"/>
    <dgm:cxn modelId="{3FEAB339-71E6-4F82-8DBF-1ED17231D3A0}" type="presParOf" srcId="{48BC7C95-FCF4-4E8B-924B-40A7D069229D}" destId="{A0D239C3-6CBE-4FA4-9139-03EAB07B84C8}" srcOrd="2" destOrd="0" presId="urn:microsoft.com/office/officeart/2005/8/layout/chevron1"/>
    <dgm:cxn modelId="{24C5E9B4-D75E-4806-8CDD-308F907EBF01}" type="presParOf" srcId="{48BC7C95-FCF4-4E8B-924B-40A7D069229D}" destId="{73FA727B-7773-4F7E-A259-9F40CB7140B9}" srcOrd="3" destOrd="0" presId="urn:microsoft.com/office/officeart/2005/8/layout/chevron1"/>
    <dgm:cxn modelId="{A715F9C2-6344-431A-9A93-ED60AF68015E}" type="presParOf" srcId="{48BC7C95-FCF4-4E8B-924B-40A7D069229D}" destId="{C36D688D-BA76-4FE4-A48A-063BE49E89AC}" srcOrd="4" destOrd="0" presId="urn:microsoft.com/office/officeart/2005/8/layout/chevron1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66BD03-821C-4F25-9C6A-71B398CB2ADF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250149CF-4831-4F99-AF81-E971FEE1836D}">
      <dgm:prSet phldrT="[文字]" custT="1"/>
      <dgm:spPr/>
      <dgm:t>
        <a:bodyPr/>
        <a:lstStyle/>
        <a:p>
          <a:r>
            <a:rPr lang="en-US" altLang="zh-TW" sz="1800" b="1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2025</a:t>
          </a:r>
          <a:r>
            <a:rPr lang="zh-TW" altLang="en-US" sz="1800" b="1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發展目標</a:t>
          </a:r>
          <a:r>
            <a:rPr lang="en-US" altLang="zh-TW" sz="1800" b="1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/>
          </a:r>
          <a:br>
            <a:rPr lang="en-US" altLang="zh-TW" sz="1800" b="1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</a:br>
          <a:r>
            <a:rPr lang="en-US" altLang="zh-TW" sz="1800" b="1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60 MW</a:t>
          </a:r>
          <a:endParaRPr lang="zh-TW" altLang="en-US" sz="1800" b="1" dirty="0"/>
        </a:p>
      </dgm:t>
    </dgm:pt>
    <dgm:pt modelId="{CB9301A6-A393-4CC4-BF38-3055F20E9B7F}" type="parTrans" cxnId="{30AD02C2-3453-4529-92BB-151766E4CA18}">
      <dgm:prSet/>
      <dgm:spPr/>
      <dgm:t>
        <a:bodyPr/>
        <a:lstStyle/>
        <a:p>
          <a:endParaRPr lang="zh-TW" altLang="en-US" sz="1800" b="1"/>
        </a:p>
      </dgm:t>
    </dgm:pt>
    <dgm:pt modelId="{3FFD0E37-6D28-47C1-857B-922F707C8C1A}" type="sibTrans" cxnId="{30AD02C2-3453-4529-92BB-151766E4CA18}">
      <dgm:prSet/>
      <dgm:spPr/>
      <dgm:t>
        <a:bodyPr/>
        <a:lstStyle/>
        <a:p>
          <a:endParaRPr lang="zh-TW" altLang="en-US" sz="1800" b="1"/>
        </a:p>
      </dgm:t>
    </dgm:pt>
    <dgm:pt modelId="{BFAF9ED8-7546-4F1F-9B07-B546436D58DE}">
      <dgm:prSet phldrT="[文字]" custT="1"/>
      <dgm:spPr/>
      <dgm:t>
        <a:bodyPr/>
        <a:lstStyle/>
        <a:p>
          <a:r>
            <a:rPr lang="en-US" altLang="zh-TW" sz="18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2030</a:t>
          </a:r>
          <a:r>
            <a:rPr lang="zh-TW" altLang="en-US" sz="18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發展目標</a:t>
          </a:r>
          <a:r>
            <a:rPr lang="en-US" altLang="zh-TW" sz="18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/>
          </a:r>
          <a:br>
            <a:rPr lang="en-US" altLang="zh-TW" sz="18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</a:br>
          <a:r>
            <a:rPr lang="en-US" altLang="zh-TW" sz="18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300 MW</a:t>
          </a:r>
          <a:endParaRPr lang="zh-TW" altLang="en-US" sz="1800" b="1" dirty="0"/>
        </a:p>
      </dgm:t>
    </dgm:pt>
    <dgm:pt modelId="{0D52850F-3A57-4FBD-8961-3DDFDB1BC3FD}" type="parTrans" cxnId="{33294F38-4D31-4850-B02F-56E532920E03}">
      <dgm:prSet/>
      <dgm:spPr/>
      <dgm:t>
        <a:bodyPr/>
        <a:lstStyle/>
        <a:p>
          <a:endParaRPr lang="zh-TW" altLang="en-US" sz="1800" b="1"/>
        </a:p>
      </dgm:t>
    </dgm:pt>
    <dgm:pt modelId="{6A9E0AA8-2CF0-442E-93B5-6A0DC97BAAF9}" type="sibTrans" cxnId="{33294F38-4D31-4850-B02F-56E532920E03}">
      <dgm:prSet/>
      <dgm:spPr/>
      <dgm:t>
        <a:bodyPr/>
        <a:lstStyle/>
        <a:p>
          <a:endParaRPr lang="zh-TW" altLang="en-US" sz="1800" b="1"/>
        </a:p>
      </dgm:t>
    </dgm:pt>
    <dgm:pt modelId="{D5EAEAAA-74B2-4290-8A91-E4AFCA29A836}" type="pres">
      <dgm:prSet presAssocID="{2E66BD03-821C-4F25-9C6A-71B398CB2ADF}" presName="Name0" presStyleCnt="0">
        <dgm:presLayoutVars>
          <dgm:dir/>
          <dgm:animLvl val="lvl"/>
          <dgm:resizeHandles val="exact"/>
        </dgm:presLayoutVars>
      </dgm:prSet>
      <dgm:spPr/>
    </dgm:pt>
    <dgm:pt modelId="{8E3A69E7-A4E1-455B-976C-4D764431949A}" type="pres">
      <dgm:prSet presAssocID="{250149CF-4831-4F99-AF81-E971FEE1836D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49E69FE-D13F-4CDA-98CF-DAE1F7F540FC}" type="pres">
      <dgm:prSet presAssocID="{3FFD0E37-6D28-47C1-857B-922F707C8C1A}" presName="parTxOnlySpace" presStyleCnt="0"/>
      <dgm:spPr/>
    </dgm:pt>
    <dgm:pt modelId="{B3DF9E94-4FD1-4B2D-8631-D6D7BE14DCD0}" type="pres">
      <dgm:prSet presAssocID="{BFAF9ED8-7546-4F1F-9B07-B546436D58DE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D665CB9-B69A-43AB-8CAB-37EA133D5FA9}" type="presOf" srcId="{BFAF9ED8-7546-4F1F-9B07-B546436D58DE}" destId="{B3DF9E94-4FD1-4B2D-8631-D6D7BE14DCD0}" srcOrd="0" destOrd="0" presId="urn:microsoft.com/office/officeart/2005/8/layout/chevron1"/>
    <dgm:cxn modelId="{33294F38-4D31-4850-B02F-56E532920E03}" srcId="{2E66BD03-821C-4F25-9C6A-71B398CB2ADF}" destId="{BFAF9ED8-7546-4F1F-9B07-B546436D58DE}" srcOrd="1" destOrd="0" parTransId="{0D52850F-3A57-4FBD-8961-3DDFDB1BC3FD}" sibTransId="{6A9E0AA8-2CF0-442E-93B5-6A0DC97BAAF9}"/>
    <dgm:cxn modelId="{30AD02C2-3453-4529-92BB-151766E4CA18}" srcId="{2E66BD03-821C-4F25-9C6A-71B398CB2ADF}" destId="{250149CF-4831-4F99-AF81-E971FEE1836D}" srcOrd="0" destOrd="0" parTransId="{CB9301A6-A393-4CC4-BF38-3055F20E9B7F}" sibTransId="{3FFD0E37-6D28-47C1-857B-922F707C8C1A}"/>
    <dgm:cxn modelId="{1BB065F1-2C49-4CFE-8304-0B142D5BBE59}" type="presOf" srcId="{2E66BD03-821C-4F25-9C6A-71B398CB2ADF}" destId="{D5EAEAAA-74B2-4290-8A91-E4AFCA29A836}" srcOrd="0" destOrd="0" presId="urn:microsoft.com/office/officeart/2005/8/layout/chevron1"/>
    <dgm:cxn modelId="{284927B6-2346-49A6-A39B-067D9A4BD54D}" type="presOf" srcId="{250149CF-4831-4F99-AF81-E971FEE1836D}" destId="{8E3A69E7-A4E1-455B-976C-4D764431949A}" srcOrd="0" destOrd="0" presId="urn:microsoft.com/office/officeart/2005/8/layout/chevron1"/>
    <dgm:cxn modelId="{52008245-9FAE-45EA-8F2A-7DD256940A09}" type="presParOf" srcId="{D5EAEAAA-74B2-4290-8A91-E4AFCA29A836}" destId="{8E3A69E7-A4E1-455B-976C-4D764431949A}" srcOrd="0" destOrd="0" presId="urn:microsoft.com/office/officeart/2005/8/layout/chevron1"/>
    <dgm:cxn modelId="{7E6D51FC-C6C6-4288-9355-2E3259E52C2B}" type="presParOf" srcId="{D5EAEAAA-74B2-4290-8A91-E4AFCA29A836}" destId="{749E69FE-D13F-4CDA-98CF-DAE1F7F540FC}" srcOrd="1" destOrd="0" presId="urn:microsoft.com/office/officeart/2005/8/layout/chevron1"/>
    <dgm:cxn modelId="{23DB4403-7E08-4490-B934-69AB5B51A0A3}" type="presParOf" srcId="{D5EAEAAA-74B2-4290-8A91-E4AFCA29A836}" destId="{B3DF9E94-4FD1-4B2D-8631-D6D7BE14DCD0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AB0E1A-A428-445C-BB9A-92ABF31A8AA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TW" altLang="en-US"/>
        </a:p>
      </dgm:t>
    </dgm:pt>
    <dgm:pt modelId="{A96B11EC-908D-4648-B648-0C908E780149}">
      <dgm:prSet phldrT="[文字]" custT="1"/>
      <dgm:spPr/>
      <dgm:t>
        <a:bodyPr/>
        <a:lstStyle/>
        <a:p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英國是第</a:t>
          </a:r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 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個成立能源與氣候變遷部的國家，立法載明清楚的排碳目標與碳預算。</a:t>
          </a:r>
          <a:endParaRPr lang="zh-TW" altLang="en-US" sz="1800" b="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A7725DBA-5C30-4DEF-B4CB-F6F8BA48A043}" type="parTrans" cxnId="{1161E7BB-688C-46FC-8C2B-AE3C6D5B1A7F}">
      <dgm:prSet/>
      <dgm:spPr/>
      <dgm:t>
        <a:bodyPr/>
        <a:lstStyle/>
        <a:p>
          <a:endParaRPr lang="zh-TW" altLang="en-US"/>
        </a:p>
      </dgm:t>
    </dgm:pt>
    <dgm:pt modelId="{DDDA93A1-2CD0-4795-A2B3-3CA463DC16FB}" type="sibTrans" cxnId="{1161E7BB-688C-46FC-8C2B-AE3C6D5B1A7F}">
      <dgm:prSet/>
      <dgm:spPr/>
      <dgm:t>
        <a:bodyPr/>
        <a:lstStyle/>
        <a:p>
          <a:endParaRPr lang="zh-TW" altLang="en-US"/>
        </a:p>
      </dgm:t>
    </dgm:pt>
    <dgm:pt modelId="{B0C6F0AB-498A-4096-B740-5BE0EB5B8C72}">
      <dgm:prSet phldrT="[文字]" custT="1"/>
      <dgm:spPr/>
      <dgm:t>
        <a:bodyPr/>
        <a:lstStyle/>
        <a:p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2012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年</a:t>
          </a:r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10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月成立全球首家綠色投資銀行，</a:t>
          </a:r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2016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年</a:t>
          </a:r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3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月前投資</a:t>
          </a:r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38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億英鎊在綠色項目。</a:t>
          </a:r>
          <a:endParaRPr lang="zh-TW" altLang="en-US" sz="1800" b="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58A10F0E-2870-4CAA-A1AE-9F601EEA3D74}" type="parTrans" cxnId="{625CBE15-3B32-40EE-8C71-4B40911793EF}">
      <dgm:prSet/>
      <dgm:spPr/>
      <dgm:t>
        <a:bodyPr/>
        <a:lstStyle/>
        <a:p>
          <a:endParaRPr lang="zh-TW" altLang="en-US"/>
        </a:p>
      </dgm:t>
    </dgm:pt>
    <dgm:pt modelId="{42FCA5E0-02C9-4CDC-9C1D-495F8112442F}" type="sibTrans" cxnId="{625CBE15-3B32-40EE-8C71-4B40911793EF}">
      <dgm:prSet/>
      <dgm:spPr/>
      <dgm:t>
        <a:bodyPr/>
        <a:lstStyle/>
        <a:p>
          <a:endParaRPr lang="zh-TW" altLang="en-US"/>
        </a:p>
      </dgm:t>
    </dgm:pt>
    <dgm:pt modelId="{B0DA00E0-E7D2-4E11-B1FE-2445CB578B05}">
      <dgm:prSet phldrT="[文字]" custT="1"/>
      <dgm:spPr/>
      <dgm:t>
        <a:bodyPr/>
        <a:lstStyle/>
        <a:p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補助有高度風險、需要長時間才可能回收成本的低碳計畫，宣布</a:t>
          </a:r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2025 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年將關閉所有燃煤發電廠。</a:t>
          </a:r>
          <a:endParaRPr lang="zh-TW" altLang="en-US" sz="1800" b="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20D36F14-E6B8-4D5B-AB0E-6D7B0800CAE1}" type="parTrans" cxnId="{C4F72D4F-4660-4788-9B2A-79C933137DA9}">
      <dgm:prSet/>
      <dgm:spPr/>
      <dgm:t>
        <a:bodyPr/>
        <a:lstStyle/>
        <a:p>
          <a:endParaRPr lang="zh-TW" altLang="en-US"/>
        </a:p>
      </dgm:t>
    </dgm:pt>
    <dgm:pt modelId="{1042491B-20BF-4D6D-907D-270133810F9C}" type="sibTrans" cxnId="{C4F72D4F-4660-4788-9B2A-79C933137DA9}">
      <dgm:prSet/>
      <dgm:spPr/>
      <dgm:t>
        <a:bodyPr/>
        <a:lstStyle/>
        <a:p>
          <a:endParaRPr lang="zh-TW" altLang="en-US"/>
        </a:p>
      </dgm:t>
    </dgm:pt>
    <dgm:pt modelId="{83B0E402-53C5-43EB-B203-0FBDCD0669D4}">
      <dgm:prSet phldrT="[文字]" custT="1"/>
      <dgm:spPr/>
      <dgm:t>
        <a:bodyPr/>
        <a:lstStyle/>
        <a:p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英國綠色投資銀行在</a:t>
          </a:r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2014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年至</a:t>
          </a:r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2015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年之間，一共投資</a:t>
          </a:r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18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億英鎊於</a:t>
          </a:r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46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個專案，並已首度達到年度獲利。</a:t>
          </a:r>
          <a:endParaRPr lang="zh-TW" altLang="en-US" sz="1800" b="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83AB2762-A124-4625-A740-E77DCE1D598F}" type="parTrans" cxnId="{14FFF5CC-22F8-4F17-B33E-FAF67BFB255A}">
      <dgm:prSet/>
      <dgm:spPr/>
      <dgm:t>
        <a:bodyPr/>
        <a:lstStyle/>
        <a:p>
          <a:endParaRPr lang="zh-TW" altLang="en-US"/>
        </a:p>
      </dgm:t>
    </dgm:pt>
    <dgm:pt modelId="{76ADBD86-EF1E-443C-8EC9-3BFB927351BC}" type="sibTrans" cxnId="{14FFF5CC-22F8-4F17-B33E-FAF67BFB255A}">
      <dgm:prSet/>
      <dgm:spPr/>
      <dgm:t>
        <a:bodyPr/>
        <a:lstStyle/>
        <a:p>
          <a:endParaRPr lang="zh-TW" altLang="en-US"/>
        </a:p>
      </dgm:t>
    </dgm:pt>
    <dgm:pt modelId="{E901DE06-EEE9-483A-ABDB-D0A74D347586}" type="pres">
      <dgm:prSet presAssocID="{86AB0E1A-A428-445C-BB9A-92ABF31A8AA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9FD7D1A1-B7A0-474D-88BF-0F4913C48F84}" type="pres">
      <dgm:prSet presAssocID="{86AB0E1A-A428-445C-BB9A-92ABF31A8AA8}" presName="Name1" presStyleCnt="0"/>
      <dgm:spPr/>
    </dgm:pt>
    <dgm:pt modelId="{7846923D-9F31-4C9D-AE48-E3CAF3DE1B4B}" type="pres">
      <dgm:prSet presAssocID="{86AB0E1A-A428-445C-BB9A-92ABF31A8AA8}" presName="cycle" presStyleCnt="0"/>
      <dgm:spPr/>
    </dgm:pt>
    <dgm:pt modelId="{D3ECA218-AEF4-42A8-BF1C-994B98B648B1}" type="pres">
      <dgm:prSet presAssocID="{86AB0E1A-A428-445C-BB9A-92ABF31A8AA8}" presName="srcNode" presStyleLbl="node1" presStyleIdx="0" presStyleCnt="4"/>
      <dgm:spPr/>
    </dgm:pt>
    <dgm:pt modelId="{52697928-F7DA-4AAA-ACCD-AA440E8C95D0}" type="pres">
      <dgm:prSet presAssocID="{86AB0E1A-A428-445C-BB9A-92ABF31A8AA8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A9008522-6775-4425-A676-D4CEC85327A7}" type="pres">
      <dgm:prSet presAssocID="{86AB0E1A-A428-445C-BB9A-92ABF31A8AA8}" presName="extraNode" presStyleLbl="node1" presStyleIdx="0" presStyleCnt="4"/>
      <dgm:spPr/>
    </dgm:pt>
    <dgm:pt modelId="{1E9A28AC-8DB3-4B04-A507-F4957490C94F}" type="pres">
      <dgm:prSet presAssocID="{86AB0E1A-A428-445C-BB9A-92ABF31A8AA8}" presName="dstNode" presStyleLbl="node1" presStyleIdx="0" presStyleCnt="4"/>
      <dgm:spPr/>
    </dgm:pt>
    <dgm:pt modelId="{EA1ECB1F-3892-4599-8BB6-55CE4A21CEF1}" type="pres">
      <dgm:prSet presAssocID="{A96B11EC-908D-4648-B648-0C908E78014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6A527D2-861F-4007-92CD-0D5ABCED9DCB}" type="pres">
      <dgm:prSet presAssocID="{A96B11EC-908D-4648-B648-0C908E780149}" presName="accent_1" presStyleCnt="0"/>
      <dgm:spPr/>
    </dgm:pt>
    <dgm:pt modelId="{1C0A6090-D751-4A94-9612-99E78F7C4E5F}" type="pres">
      <dgm:prSet presAssocID="{A96B11EC-908D-4648-B648-0C908E780149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F45F592-5471-465C-8B31-1F66A534A797}" type="pres">
      <dgm:prSet presAssocID="{B0C6F0AB-498A-4096-B740-5BE0EB5B8C7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1C96D8-8285-40AA-B7B4-0297300C32FC}" type="pres">
      <dgm:prSet presAssocID="{B0C6F0AB-498A-4096-B740-5BE0EB5B8C72}" presName="accent_2" presStyleCnt="0"/>
      <dgm:spPr/>
    </dgm:pt>
    <dgm:pt modelId="{49088009-3929-4965-B460-0D1A35A6CCF4}" type="pres">
      <dgm:prSet presAssocID="{B0C6F0AB-498A-4096-B740-5BE0EB5B8C72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4A5C976-994F-4289-AA2B-55FCBD8A89CF}" type="pres">
      <dgm:prSet presAssocID="{B0DA00E0-E7D2-4E11-B1FE-2445CB578B05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4DEE31-ED1D-4A89-81F1-43C76BB6943F}" type="pres">
      <dgm:prSet presAssocID="{B0DA00E0-E7D2-4E11-B1FE-2445CB578B05}" presName="accent_3" presStyleCnt="0"/>
      <dgm:spPr/>
    </dgm:pt>
    <dgm:pt modelId="{FFE396C7-2578-432B-B4E6-8F3D4B7CBFCA}" type="pres">
      <dgm:prSet presAssocID="{B0DA00E0-E7D2-4E11-B1FE-2445CB578B05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DBC54AB-C9E6-4C79-A23C-32ED448087ED}" type="pres">
      <dgm:prSet presAssocID="{83B0E402-53C5-43EB-B203-0FBDCD0669D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38CAAE-CB67-4EAF-8848-27017E936792}" type="pres">
      <dgm:prSet presAssocID="{83B0E402-53C5-43EB-B203-0FBDCD0669D4}" presName="accent_4" presStyleCnt="0"/>
      <dgm:spPr/>
    </dgm:pt>
    <dgm:pt modelId="{8C6AC6AD-2AB8-4151-B1AC-E3E55153AFA4}" type="pres">
      <dgm:prSet presAssocID="{83B0E402-53C5-43EB-B203-0FBDCD0669D4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B95C38EC-C5E8-405A-993C-B824CF7E0BC7}" type="presOf" srcId="{DDDA93A1-2CD0-4795-A2B3-3CA463DC16FB}" destId="{52697928-F7DA-4AAA-ACCD-AA440E8C95D0}" srcOrd="0" destOrd="0" presId="urn:microsoft.com/office/officeart/2008/layout/VerticalCurvedList"/>
    <dgm:cxn modelId="{C4F72D4F-4660-4788-9B2A-79C933137DA9}" srcId="{86AB0E1A-A428-445C-BB9A-92ABF31A8AA8}" destId="{B0DA00E0-E7D2-4E11-B1FE-2445CB578B05}" srcOrd="2" destOrd="0" parTransId="{20D36F14-E6B8-4D5B-AB0E-6D7B0800CAE1}" sibTransId="{1042491B-20BF-4D6D-907D-270133810F9C}"/>
    <dgm:cxn modelId="{AD71DF65-C7A6-4E31-B3AD-E83206F568AE}" type="presOf" srcId="{A96B11EC-908D-4648-B648-0C908E780149}" destId="{EA1ECB1F-3892-4599-8BB6-55CE4A21CEF1}" srcOrd="0" destOrd="0" presId="urn:microsoft.com/office/officeart/2008/layout/VerticalCurvedList"/>
    <dgm:cxn modelId="{A26D46EF-518F-4850-9DDB-D613E8B91B6C}" type="presOf" srcId="{B0DA00E0-E7D2-4E11-B1FE-2445CB578B05}" destId="{B4A5C976-994F-4289-AA2B-55FCBD8A89CF}" srcOrd="0" destOrd="0" presId="urn:microsoft.com/office/officeart/2008/layout/VerticalCurvedList"/>
    <dgm:cxn modelId="{14FFF5CC-22F8-4F17-B33E-FAF67BFB255A}" srcId="{86AB0E1A-A428-445C-BB9A-92ABF31A8AA8}" destId="{83B0E402-53C5-43EB-B203-0FBDCD0669D4}" srcOrd="3" destOrd="0" parTransId="{83AB2762-A124-4625-A740-E77DCE1D598F}" sibTransId="{76ADBD86-EF1E-443C-8EC9-3BFB927351BC}"/>
    <dgm:cxn modelId="{54CAC86C-16BC-4B05-8318-27430D89D838}" type="presOf" srcId="{86AB0E1A-A428-445C-BB9A-92ABF31A8AA8}" destId="{E901DE06-EEE9-483A-ABDB-D0A74D347586}" srcOrd="0" destOrd="0" presId="urn:microsoft.com/office/officeart/2008/layout/VerticalCurvedList"/>
    <dgm:cxn modelId="{1161E7BB-688C-46FC-8C2B-AE3C6D5B1A7F}" srcId="{86AB0E1A-A428-445C-BB9A-92ABF31A8AA8}" destId="{A96B11EC-908D-4648-B648-0C908E780149}" srcOrd="0" destOrd="0" parTransId="{A7725DBA-5C30-4DEF-B4CB-F6F8BA48A043}" sibTransId="{DDDA93A1-2CD0-4795-A2B3-3CA463DC16FB}"/>
    <dgm:cxn modelId="{DD9A2BC1-0BB4-49E0-86F8-AFA146F39B7F}" type="presOf" srcId="{83B0E402-53C5-43EB-B203-0FBDCD0669D4}" destId="{BDBC54AB-C9E6-4C79-A23C-32ED448087ED}" srcOrd="0" destOrd="0" presId="urn:microsoft.com/office/officeart/2008/layout/VerticalCurvedList"/>
    <dgm:cxn modelId="{58F5F900-0C67-4A33-BF21-596599587327}" type="presOf" srcId="{B0C6F0AB-498A-4096-B740-5BE0EB5B8C72}" destId="{FF45F592-5471-465C-8B31-1F66A534A797}" srcOrd="0" destOrd="0" presId="urn:microsoft.com/office/officeart/2008/layout/VerticalCurvedList"/>
    <dgm:cxn modelId="{625CBE15-3B32-40EE-8C71-4B40911793EF}" srcId="{86AB0E1A-A428-445C-BB9A-92ABF31A8AA8}" destId="{B0C6F0AB-498A-4096-B740-5BE0EB5B8C72}" srcOrd="1" destOrd="0" parTransId="{58A10F0E-2870-4CAA-A1AE-9F601EEA3D74}" sibTransId="{42FCA5E0-02C9-4CDC-9C1D-495F8112442F}"/>
    <dgm:cxn modelId="{4111770B-52F6-4F6E-80F2-9F31CF9D3C19}" type="presParOf" srcId="{E901DE06-EEE9-483A-ABDB-D0A74D347586}" destId="{9FD7D1A1-B7A0-474D-88BF-0F4913C48F84}" srcOrd="0" destOrd="0" presId="urn:microsoft.com/office/officeart/2008/layout/VerticalCurvedList"/>
    <dgm:cxn modelId="{CF3FCCD7-AF97-47DA-9347-589D6E48715A}" type="presParOf" srcId="{9FD7D1A1-B7A0-474D-88BF-0F4913C48F84}" destId="{7846923D-9F31-4C9D-AE48-E3CAF3DE1B4B}" srcOrd="0" destOrd="0" presId="urn:microsoft.com/office/officeart/2008/layout/VerticalCurvedList"/>
    <dgm:cxn modelId="{AE9A0E63-FBE5-4A4E-A270-43B39D0F8A8B}" type="presParOf" srcId="{7846923D-9F31-4C9D-AE48-E3CAF3DE1B4B}" destId="{D3ECA218-AEF4-42A8-BF1C-994B98B648B1}" srcOrd="0" destOrd="0" presId="urn:microsoft.com/office/officeart/2008/layout/VerticalCurvedList"/>
    <dgm:cxn modelId="{EEC509B9-6802-4619-AC3F-D0A9AACB650B}" type="presParOf" srcId="{7846923D-9F31-4C9D-AE48-E3CAF3DE1B4B}" destId="{52697928-F7DA-4AAA-ACCD-AA440E8C95D0}" srcOrd="1" destOrd="0" presId="urn:microsoft.com/office/officeart/2008/layout/VerticalCurvedList"/>
    <dgm:cxn modelId="{D8BA314B-FAA0-4C8E-B8A1-2A2A970ECA42}" type="presParOf" srcId="{7846923D-9F31-4C9D-AE48-E3CAF3DE1B4B}" destId="{A9008522-6775-4425-A676-D4CEC85327A7}" srcOrd="2" destOrd="0" presId="urn:microsoft.com/office/officeart/2008/layout/VerticalCurvedList"/>
    <dgm:cxn modelId="{4D6715FB-A0A5-4613-B889-3A440ACC2F59}" type="presParOf" srcId="{7846923D-9F31-4C9D-AE48-E3CAF3DE1B4B}" destId="{1E9A28AC-8DB3-4B04-A507-F4957490C94F}" srcOrd="3" destOrd="0" presId="urn:microsoft.com/office/officeart/2008/layout/VerticalCurvedList"/>
    <dgm:cxn modelId="{0BDA75CB-B441-4C23-8574-003A20D294B5}" type="presParOf" srcId="{9FD7D1A1-B7A0-474D-88BF-0F4913C48F84}" destId="{EA1ECB1F-3892-4599-8BB6-55CE4A21CEF1}" srcOrd="1" destOrd="0" presId="urn:microsoft.com/office/officeart/2008/layout/VerticalCurvedList"/>
    <dgm:cxn modelId="{1C5040C6-384A-4B00-A359-F10A34FE3421}" type="presParOf" srcId="{9FD7D1A1-B7A0-474D-88BF-0F4913C48F84}" destId="{86A527D2-861F-4007-92CD-0D5ABCED9DCB}" srcOrd="2" destOrd="0" presId="urn:microsoft.com/office/officeart/2008/layout/VerticalCurvedList"/>
    <dgm:cxn modelId="{E1FF52D8-E473-4C23-A689-29CF55093C5C}" type="presParOf" srcId="{86A527D2-861F-4007-92CD-0D5ABCED9DCB}" destId="{1C0A6090-D751-4A94-9612-99E78F7C4E5F}" srcOrd="0" destOrd="0" presId="urn:microsoft.com/office/officeart/2008/layout/VerticalCurvedList"/>
    <dgm:cxn modelId="{8BB54A56-8B35-4FBE-8B4A-2B4166E49460}" type="presParOf" srcId="{9FD7D1A1-B7A0-474D-88BF-0F4913C48F84}" destId="{FF45F592-5471-465C-8B31-1F66A534A797}" srcOrd="3" destOrd="0" presId="urn:microsoft.com/office/officeart/2008/layout/VerticalCurvedList"/>
    <dgm:cxn modelId="{18576024-FBCB-4CEB-871A-0815EEC08CF3}" type="presParOf" srcId="{9FD7D1A1-B7A0-474D-88BF-0F4913C48F84}" destId="{711C96D8-8285-40AA-B7B4-0297300C32FC}" srcOrd="4" destOrd="0" presId="urn:microsoft.com/office/officeart/2008/layout/VerticalCurvedList"/>
    <dgm:cxn modelId="{229CAF6D-B79B-4788-B36A-3A37239B2933}" type="presParOf" srcId="{711C96D8-8285-40AA-B7B4-0297300C32FC}" destId="{49088009-3929-4965-B460-0D1A35A6CCF4}" srcOrd="0" destOrd="0" presId="urn:microsoft.com/office/officeart/2008/layout/VerticalCurvedList"/>
    <dgm:cxn modelId="{330240C3-7CE5-415D-8B3D-3C826B805A36}" type="presParOf" srcId="{9FD7D1A1-B7A0-474D-88BF-0F4913C48F84}" destId="{B4A5C976-994F-4289-AA2B-55FCBD8A89CF}" srcOrd="5" destOrd="0" presId="urn:microsoft.com/office/officeart/2008/layout/VerticalCurvedList"/>
    <dgm:cxn modelId="{82F72628-4F76-409E-8653-7DF8875576BC}" type="presParOf" srcId="{9FD7D1A1-B7A0-474D-88BF-0F4913C48F84}" destId="{074DEE31-ED1D-4A89-81F1-43C76BB6943F}" srcOrd="6" destOrd="0" presId="urn:microsoft.com/office/officeart/2008/layout/VerticalCurvedList"/>
    <dgm:cxn modelId="{7C0CCA6A-9CBB-406E-A668-52A64A99A941}" type="presParOf" srcId="{074DEE31-ED1D-4A89-81F1-43C76BB6943F}" destId="{FFE396C7-2578-432B-B4E6-8F3D4B7CBFCA}" srcOrd="0" destOrd="0" presId="urn:microsoft.com/office/officeart/2008/layout/VerticalCurvedList"/>
    <dgm:cxn modelId="{F19B775E-6868-4FE4-9BAF-06AD19DFA810}" type="presParOf" srcId="{9FD7D1A1-B7A0-474D-88BF-0F4913C48F84}" destId="{BDBC54AB-C9E6-4C79-A23C-32ED448087ED}" srcOrd="7" destOrd="0" presId="urn:microsoft.com/office/officeart/2008/layout/VerticalCurvedList"/>
    <dgm:cxn modelId="{4984A849-56DD-41F9-9A1E-8F2AD5DA5E72}" type="presParOf" srcId="{9FD7D1A1-B7A0-474D-88BF-0F4913C48F84}" destId="{4038CAAE-CB67-4EAF-8848-27017E936792}" srcOrd="8" destOrd="0" presId="urn:microsoft.com/office/officeart/2008/layout/VerticalCurvedList"/>
    <dgm:cxn modelId="{E3C36CE4-BCF2-4834-9BE4-78C7E7A12D23}" type="presParOf" srcId="{4038CAAE-CB67-4EAF-8848-27017E936792}" destId="{8C6AC6AD-2AB8-4151-B1AC-E3E55153AFA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AB0E1A-A428-445C-BB9A-92ABF31A8AA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zh-TW" altLang="en-US"/>
        </a:p>
      </dgm:t>
    </dgm:pt>
    <dgm:pt modelId="{A96B11EC-908D-4648-B648-0C908E780149}">
      <dgm:prSet phldrT="[文字]" custT="1"/>
      <dgm:spPr/>
      <dgm:t>
        <a:bodyPr/>
        <a:lstStyle/>
        <a:p>
          <a:r>
            <a:rPr lang="zh-TW" altLang="en-US" sz="1800" b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德國復興信貸銀行</a:t>
          </a:r>
          <a:r>
            <a:rPr lang="en-US" altLang="en-US" sz="1800" b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(KfW)</a:t>
          </a:r>
          <a:r>
            <a:rPr lang="zh-TW" altLang="en-US" sz="1800" b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成立於</a:t>
          </a:r>
          <a:r>
            <a:rPr lang="en-US" altLang="en-US" sz="1800" b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1945</a:t>
          </a:r>
          <a:r>
            <a:rPr lang="zh-TW" altLang="en-US" sz="1800" b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年。</a:t>
          </a:r>
          <a:endParaRPr lang="zh-TW" altLang="en-US" sz="1800" b="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A7725DBA-5C30-4DEF-B4CB-F6F8BA48A043}" type="parTrans" cxnId="{1161E7BB-688C-46FC-8C2B-AE3C6D5B1A7F}">
      <dgm:prSet/>
      <dgm:spPr/>
      <dgm:t>
        <a:bodyPr/>
        <a:lstStyle/>
        <a:p>
          <a:endParaRPr lang="zh-TW" altLang="en-US"/>
        </a:p>
      </dgm:t>
    </dgm:pt>
    <dgm:pt modelId="{DDDA93A1-2CD0-4795-A2B3-3CA463DC16FB}" type="sibTrans" cxnId="{1161E7BB-688C-46FC-8C2B-AE3C6D5B1A7F}">
      <dgm:prSet/>
      <dgm:spPr/>
      <dgm:t>
        <a:bodyPr/>
        <a:lstStyle/>
        <a:p>
          <a:endParaRPr lang="zh-TW" altLang="en-US"/>
        </a:p>
      </dgm:t>
    </dgm:pt>
    <dgm:pt modelId="{159944DE-7B3D-4C11-BD1C-5C3BCC7535F7}">
      <dgm:prSet custT="1"/>
      <dgm:spPr/>
      <dgm:t>
        <a:bodyPr/>
        <a:lstStyle/>
        <a:p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以促進能源轉型為其重要業務，其中</a:t>
          </a:r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40%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業務為提升能源效率與再生能源。</a:t>
          </a:r>
        </a:p>
      </dgm:t>
    </dgm:pt>
    <dgm:pt modelId="{3F623067-72CD-4FEE-8809-7B3F2A1EE0F8}" type="parTrans" cxnId="{F249DD37-936D-4D5C-85FA-2A955F975B0D}">
      <dgm:prSet/>
      <dgm:spPr/>
      <dgm:t>
        <a:bodyPr/>
        <a:lstStyle/>
        <a:p>
          <a:endParaRPr lang="zh-TW" altLang="en-US"/>
        </a:p>
      </dgm:t>
    </dgm:pt>
    <dgm:pt modelId="{C80C9181-49EA-4CC2-B4E9-06E19CB3016B}" type="sibTrans" cxnId="{F249DD37-936D-4D5C-85FA-2A955F975B0D}">
      <dgm:prSet/>
      <dgm:spPr/>
      <dgm:t>
        <a:bodyPr/>
        <a:lstStyle/>
        <a:p>
          <a:endParaRPr lang="zh-TW" altLang="en-US"/>
        </a:p>
      </dgm:t>
    </dgm:pt>
    <dgm:pt modelId="{B8005246-934B-4FC4-9A35-7AA595C3050D}">
      <dgm:prSet custT="1"/>
      <dgm:spPr/>
      <dgm:t>
        <a:bodyPr/>
        <a:lstStyle/>
        <a:p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推動策略包括提供誘因、技術創新與長期融資。</a:t>
          </a:r>
        </a:p>
      </dgm:t>
    </dgm:pt>
    <dgm:pt modelId="{F6223A20-B73C-4F3A-8508-59ACB5D09A1C}" type="parTrans" cxnId="{45195A6B-E89B-4643-9208-A101566242C2}">
      <dgm:prSet/>
      <dgm:spPr/>
      <dgm:t>
        <a:bodyPr/>
        <a:lstStyle/>
        <a:p>
          <a:endParaRPr lang="zh-TW" altLang="en-US"/>
        </a:p>
      </dgm:t>
    </dgm:pt>
    <dgm:pt modelId="{B25BE47B-9813-4C7D-B808-5CB988439AB9}" type="sibTrans" cxnId="{45195A6B-E89B-4643-9208-A101566242C2}">
      <dgm:prSet/>
      <dgm:spPr/>
      <dgm:t>
        <a:bodyPr/>
        <a:lstStyle/>
        <a:p>
          <a:endParaRPr lang="zh-TW" altLang="en-US"/>
        </a:p>
      </dgm:t>
    </dgm:pt>
    <dgm:pt modelId="{6245B3D7-B00C-4550-A7F9-C8A31D93E598}">
      <dgm:prSet custT="1"/>
      <dgm:spPr/>
      <dgm:t>
        <a:bodyPr/>
        <a:lstStyle/>
        <a:p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德國推動再生能源方式與臺灣相似，皆是提供</a:t>
          </a:r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20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年固定收購電價，透過每年電價審議制度提供一定的報酬率。</a:t>
          </a:r>
        </a:p>
      </dgm:t>
    </dgm:pt>
    <dgm:pt modelId="{DA775F5C-D82E-4BCD-9C81-81F683338A9C}" type="parTrans" cxnId="{7C5B77B3-C77E-4C03-BEE5-DA5A1D2F4731}">
      <dgm:prSet/>
      <dgm:spPr/>
      <dgm:t>
        <a:bodyPr/>
        <a:lstStyle/>
        <a:p>
          <a:endParaRPr lang="zh-TW" altLang="en-US"/>
        </a:p>
      </dgm:t>
    </dgm:pt>
    <dgm:pt modelId="{7EB48457-402A-4976-91E8-B8D58475192B}" type="sibTrans" cxnId="{7C5B77B3-C77E-4C03-BEE5-DA5A1D2F4731}">
      <dgm:prSet/>
      <dgm:spPr/>
      <dgm:t>
        <a:bodyPr/>
        <a:lstStyle/>
        <a:p>
          <a:endParaRPr lang="zh-TW" altLang="en-US"/>
        </a:p>
      </dgm:t>
    </dgm:pt>
    <dgm:pt modelId="{E901DE06-EEE9-483A-ABDB-D0A74D347586}" type="pres">
      <dgm:prSet presAssocID="{86AB0E1A-A428-445C-BB9A-92ABF31A8AA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9FD7D1A1-B7A0-474D-88BF-0F4913C48F84}" type="pres">
      <dgm:prSet presAssocID="{86AB0E1A-A428-445C-BB9A-92ABF31A8AA8}" presName="Name1" presStyleCnt="0"/>
      <dgm:spPr/>
    </dgm:pt>
    <dgm:pt modelId="{7846923D-9F31-4C9D-AE48-E3CAF3DE1B4B}" type="pres">
      <dgm:prSet presAssocID="{86AB0E1A-A428-445C-BB9A-92ABF31A8AA8}" presName="cycle" presStyleCnt="0"/>
      <dgm:spPr/>
    </dgm:pt>
    <dgm:pt modelId="{D3ECA218-AEF4-42A8-BF1C-994B98B648B1}" type="pres">
      <dgm:prSet presAssocID="{86AB0E1A-A428-445C-BB9A-92ABF31A8AA8}" presName="srcNode" presStyleLbl="node1" presStyleIdx="0" presStyleCnt="4"/>
      <dgm:spPr/>
    </dgm:pt>
    <dgm:pt modelId="{52697928-F7DA-4AAA-ACCD-AA440E8C95D0}" type="pres">
      <dgm:prSet presAssocID="{86AB0E1A-A428-445C-BB9A-92ABF31A8AA8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A9008522-6775-4425-A676-D4CEC85327A7}" type="pres">
      <dgm:prSet presAssocID="{86AB0E1A-A428-445C-BB9A-92ABF31A8AA8}" presName="extraNode" presStyleLbl="node1" presStyleIdx="0" presStyleCnt="4"/>
      <dgm:spPr/>
    </dgm:pt>
    <dgm:pt modelId="{1E9A28AC-8DB3-4B04-A507-F4957490C94F}" type="pres">
      <dgm:prSet presAssocID="{86AB0E1A-A428-445C-BB9A-92ABF31A8AA8}" presName="dstNode" presStyleLbl="node1" presStyleIdx="0" presStyleCnt="4"/>
      <dgm:spPr/>
    </dgm:pt>
    <dgm:pt modelId="{EA1ECB1F-3892-4599-8BB6-55CE4A21CEF1}" type="pres">
      <dgm:prSet presAssocID="{A96B11EC-908D-4648-B648-0C908E78014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6A527D2-861F-4007-92CD-0D5ABCED9DCB}" type="pres">
      <dgm:prSet presAssocID="{A96B11EC-908D-4648-B648-0C908E780149}" presName="accent_1" presStyleCnt="0"/>
      <dgm:spPr/>
    </dgm:pt>
    <dgm:pt modelId="{1C0A6090-D751-4A94-9612-99E78F7C4E5F}" type="pres">
      <dgm:prSet presAssocID="{A96B11EC-908D-4648-B648-0C908E780149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0615995-26ED-4129-94B1-19C121B3F692}" type="pres">
      <dgm:prSet presAssocID="{159944DE-7B3D-4C11-BD1C-5C3BCC7535F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202D62-905D-4167-86E4-22289301A67D}" type="pres">
      <dgm:prSet presAssocID="{159944DE-7B3D-4C11-BD1C-5C3BCC7535F7}" presName="accent_2" presStyleCnt="0"/>
      <dgm:spPr/>
    </dgm:pt>
    <dgm:pt modelId="{D038CDED-28CA-4752-AD08-D7C3CCF20328}" type="pres">
      <dgm:prSet presAssocID="{159944DE-7B3D-4C11-BD1C-5C3BCC7535F7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02B353B-F046-43D4-994F-9BDDA298E07D}" type="pres">
      <dgm:prSet presAssocID="{B8005246-934B-4FC4-9A35-7AA595C3050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135A59-4E6A-410B-BD31-67AA2D64083C}" type="pres">
      <dgm:prSet presAssocID="{B8005246-934B-4FC4-9A35-7AA595C3050D}" presName="accent_3" presStyleCnt="0"/>
      <dgm:spPr/>
    </dgm:pt>
    <dgm:pt modelId="{CFB04E91-0930-4B7A-8F3C-67C69ACBC049}" type="pres">
      <dgm:prSet presAssocID="{B8005246-934B-4FC4-9A35-7AA595C3050D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9881B88-5CA8-4C7D-88F1-009B55F7895D}" type="pres">
      <dgm:prSet presAssocID="{6245B3D7-B00C-4550-A7F9-C8A31D93E598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83CD67-4A37-46BA-97C4-879622A24129}" type="pres">
      <dgm:prSet presAssocID="{6245B3D7-B00C-4550-A7F9-C8A31D93E598}" presName="accent_4" presStyleCnt="0"/>
      <dgm:spPr/>
    </dgm:pt>
    <dgm:pt modelId="{D6A80274-35C6-4069-9352-E0EC6496CFE6}" type="pres">
      <dgm:prSet presAssocID="{6245B3D7-B00C-4550-A7F9-C8A31D93E598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7C5B77B3-C77E-4C03-BEE5-DA5A1D2F4731}" srcId="{86AB0E1A-A428-445C-BB9A-92ABF31A8AA8}" destId="{6245B3D7-B00C-4550-A7F9-C8A31D93E598}" srcOrd="3" destOrd="0" parTransId="{DA775F5C-D82E-4BCD-9C81-81F683338A9C}" sibTransId="{7EB48457-402A-4976-91E8-B8D58475192B}"/>
    <dgm:cxn modelId="{2823AFC4-E341-4116-B952-BE4D089EC0F9}" type="presOf" srcId="{159944DE-7B3D-4C11-BD1C-5C3BCC7535F7}" destId="{20615995-26ED-4129-94B1-19C121B3F692}" srcOrd="0" destOrd="0" presId="urn:microsoft.com/office/officeart/2008/layout/VerticalCurvedList"/>
    <dgm:cxn modelId="{CC2EDF65-EFB9-40AC-A78F-634A2F1B168F}" type="presOf" srcId="{B8005246-934B-4FC4-9A35-7AA595C3050D}" destId="{F02B353B-F046-43D4-994F-9BDDA298E07D}" srcOrd="0" destOrd="0" presId="urn:microsoft.com/office/officeart/2008/layout/VerticalCurvedList"/>
    <dgm:cxn modelId="{E61C0523-8773-4955-9BC0-A3D5BF3B3418}" type="presOf" srcId="{DDDA93A1-2CD0-4795-A2B3-3CA463DC16FB}" destId="{52697928-F7DA-4AAA-ACCD-AA440E8C95D0}" srcOrd="0" destOrd="0" presId="urn:microsoft.com/office/officeart/2008/layout/VerticalCurvedList"/>
    <dgm:cxn modelId="{1161E7BB-688C-46FC-8C2B-AE3C6D5B1A7F}" srcId="{86AB0E1A-A428-445C-BB9A-92ABF31A8AA8}" destId="{A96B11EC-908D-4648-B648-0C908E780149}" srcOrd="0" destOrd="0" parTransId="{A7725DBA-5C30-4DEF-B4CB-F6F8BA48A043}" sibTransId="{DDDA93A1-2CD0-4795-A2B3-3CA463DC16FB}"/>
    <dgm:cxn modelId="{48F57A81-5ADD-4F55-A5E3-86B2406A5A69}" type="presOf" srcId="{A96B11EC-908D-4648-B648-0C908E780149}" destId="{EA1ECB1F-3892-4599-8BB6-55CE4A21CEF1}" srcOrd="0" destOrd="0" presId="urn:microsoft.com/office/officeart/2008/layout/VerticalCurvedList"/>
    <dgm:cxn modelId="{7C721FC7-686A-43D9-9F0E-C467061D9E61}" type="presOf" srcId="{86AB0E1A-A428-445C-BB9A-92ABF31A8AA8}" destId="{E901DE06-EEE9-483A-ABDB-D0A74D347586}" srcOrd="0" destOrd="0" presId="urn:microsoft.com/office/officeart/2008/layout/VerticalCurvedList"/>
    <dgm:cxn modelId="{F249DD37-936D-4D5C-85FA-2A955F975B0D}" srcId="{86AB0E1A-A428-445C-BB9A-92ABF31A8AA8}" destId="{159944DE-7B3D-4C11-BD1C-5C3BCC7535F7}" srcOrd="1" destOrd="0" parTransId="{3F623067-72CD-4FEE-8809-7B3F2A1EE0F8}" sibTransId="{C80C9181-49EA-4CC2-B4E9-06E19CB3016B}"/>
    <dgm:cxn modelId="{45195A6B-E89B-4643-9208-A101566242C2}" srcId="{86AB0E1A-A428-445C-BB9A-92ABF31A8AA8}" destId="{B8005246-934B-4FC4-9A35-7AA595C3050D}" srcOrd="2" destOrd="0" parTransId="{F6223A20-B73C-4F3A-8508-59ACB5D09A1C}" sibTransId="{B25BE47B-9813-4C7D-B808-5CB988439AB9}"/>
    <dgm:cxn modelId="{D9B2B0CE-8782-4D23-8C89-A7E9DE232409}" type="presOf" srcId="{6245B3D7-B00C-4550-A7F9-C8A31D93E598}" destId="{79881B88-5CA8-4C7D-88F1-009B55F7895D}" srcOrd="0" destOrd="0" presId="urn:microsoft.com/office/officeart/2008/layout/VerticalCurvedList"/>
    <dgm:cxn modelId="{B7C2B75F-7DA9-4D9C-B3E0-9C47F853A6DA}" type="presParOf" srcId="{E901DE06-EEE9-483A-ABDB-D0A74D347586}" destId="{9FD7D1A1-B7A0-474D-88BF-0F4913C48F84}" srcOrd="0" destOrd="0" presId="urn:microsoft.com/office/officeart/2008/layout/VerticalCurvedList"/>
    <dgm:cxn modelId="{4ADE9777-490B-44B5-A61E-F13D73E00F89}" type="presParOf" srcId="{9FD7D1A1-B7A0-474D-88BF-0F4913C48F84}" destId="{7846923D-9F31-4C9D-AE48-E3CAF3DE1B4B}" srcOrd="0" destOrd="0" presId="urn:microsoft.com/office/officeart/2008/layout/VerticalCurvedList"/>
    <dgm:cxn modelId="{725DEB5F-E75E-4182-B764-AC891987FC13}" type="presParOf" srcId="{7846923D-9F31-4C9D-AE48-E3CAF3DE1B4B}" destId="{D3ECA218-AEF4-42A8-BF1C-994B98B648B1}" srcOrd="0" destOrd="0" presId="urn:microsoft.com/office/officeart/2008/layout/VerticalCurvedList"/>
    <dgm:cxn modelId="{6D32C7FA-C354-434F-BDB2-E9E1C86D9D10}" type="presParOf" srcId="{7846923D-9F31-4C9D-AE48-E3CAF3DE1B4B}" destId="{52697928-F7DA-4AAA-ACCD-AA440E8C95D0}" srcOrd="1" destOrd="0" presId="urn:microsoft.com/office/officeart/2008/layout/VerticalCurvedList"/>
    <dgm:cxn modelId="{8A210331-6D3F-4855-9885-7B8D08DED193}" type="presParOf" srcId="{7846923D-9F31-4C9D-AE48-E3CAF3DE1B4B}" destId="{A9008522-6775-4425-A676-D4CEC85327A7}" srcOrd="2" destOrd="0" presId="urn:microsoft.com/office/officeart/2008/layout/VerticalCurvedList"/>
    <dgm:cxn modelId="{11953DC3-A1D2-472E-BAD7-0BCF8783B1AF}" type="presParOf" srcId="{7846923D-9F31-4C9D-AE48-E3CAF3DE1B4B}" destId="{1E9A28AC-8DB3-4B04-A507-F4957490C94F}" srcOrd="3" destOrd="0" presId="urn:microsoft.com/office/officeart/2008/layout/VerticalCurvedList"/>
    <dgm:cxn modelId="{86ED1CC7-A6CC-4152-B01F-724229C7AD7B}" type="presParOf" srcId="{9FD7D1A1-B7A0-474D-88BF-0F4913C48F84}" destId="{EA1ECB1F-3892-4599-8BB6-55CE4A21CEF1}" srcOrd="1" destOrd="0" presId="urn:microsoft.com/office/officeart/2008/layout/VerticalCurvedList"/>
    <dgm:cxn modelId="{43B6062C-131C-4F7A-9F4F-11D7FF1B17EE}" type="presParOf" srcId="{9FD7D1A1-B7A0-474D-88BF-0F4913C48F84}" destId="{86A527D2-861F-4007-92CD-0D5ABCED9DCB}" srcOrd="2" destOrd="0" presId="urn:microsoft.com/office/officeart/2008/layout/VerticalCurvedList"/>
    <dgm:cxn modelId="{CC69BC5A-C8AF-4CB1-A71B-BD5A5A19EFAA}" type="presParOf" srcId="{86A527D2-861F-4007-92CD-0D5ABCED9DCB}" destId="{1C0A6090-D751-4A94-9612-99E78F7C4E5F}" srcOrd="0" destOrd="0" presId="urn:microsoft.com/office/officeart/2008/layout/VerticalCurvedList"/>
    <dgm:cxn modelId="{4E8E68AE-AC7A-42E6-8887-1FB84878FE99}" type="presParOf" srcId="{9FD7D1A1-B7A0-474D-88BF-0F4913C48F84}" destId="{20615995-26ED-4129-94B1-19C121B3F692}" srcOrd="3" destOrd="0" presId="urn:microsoft.com/office/officeart/2008/layout/VerticalCurvedList"/>
    <dgm:cxn modelId="{8CDF996B-1589-4D9A-A19A-084B2EFB0883}" type="presParOf" srcId="{9FD7D1A1-B7A0-474D-88BF-0F4913C48F84}" destId="{9F202D62-905D-4167-86E4-22289301A67D}" srcOrd="4" destOrd="0" presId="urn:microsoft.com/office/officeart/2008/layout/VerticalCurvedList"/>
    <dgm:cxn modelId="{BD75DC14-DF1D-4314-A340-E4136018E7EE}" type="presParOf" srcId="{9F202D62-905D-4167-86E4-22289301A67D}" destId="{D038CDED-28CA-4752-AD08-D7C3CCF20328}" srcOrd="0" destOrd="0" presId="urn:microsoft.com/office/officeart/2008/layout/VerticalCurvedList"/>
    <dgm:cxn modelId="{D2A32D91-6F66-4515-BB94-E58757D7B2F3}" type="presParOf" srcId="{9FD7D1A1-B7A0-474D-88BF-0F4913C48F84}" destId="{F02B353B-F046-43D4-994F-9BDDA298E07D}" srcOrd="5" destOrd="0" presId="urn:microsoft.com/office/officeart/2008/layout/VerticalCurvedList"/>
    <dgm:cxn modelId="{35CC0D9F-EB01-4413-96B0-59C82BDE71A1}" type="presParOf" srcId="{9FD7D1A1-B7A0-474D-88BF-0F4913C48F84}" destId="{2A135A59-4E6A-410B-BD31-67AA2D64083C}" srcOrd="6" destOrd="0" presId="urn:microsoft.com/office/officeart/2008/layout/VerticalCurvedList"/>
    <dgm:cxn modelId="{FDBF8B2E-7F57-4255-9FD4-F8322B267CF7}" type="presParOf" srcId="{2A135A59-4E6A-410B-BD31-67AA2D64083C}" destId="{CFB04E91-0930-4B7A-8F3C-67C69ACBC049}" srcOrd="0" destOrd="0" presId="urn:microsoft.com/office/officeart/2008/layout/VerticalCurvedList"/>
    <dgm:cxn modelId="{09C05DCF-329D-4816-AD18-C2DA598644AF}" type="presParOf" srcId="{9FD7D1A1-B7A0-474D-88BF-0F4913C48F84}" destId="{79881B88-5CA8-4C7D-88F1-009B55F7895D}" srcOrd="7" destOrd="0" presId="urn:microsoft.com/office/officeart/2008/layout/VerticalCurvedList"/>
    <dgm:cxn modelId="{23A48BF2-1D4D-46FD-BD96-19F15E908C94}" type="presParOf" srcId="{9FD7D1A1-B7A0-474D-88BF-0F4913C48F84}" destId="{5C83CD67-4A37-46BA-97C4-879622A24129}" srcOrd="8" destOrd="0" presId="urn:microsoft.com/office/officeart/2008/layout/VerticalCurvedList"/>
    <dgm:cxn modelId="{721E6F4F-A307-4E28-A650-6519AE3AE9A5}" type="presParOf" srcId="{5C83CD67-4A37-46BA-97C4-879622A24129}" destId="{D6A80274-35C6-4069-9352-E0EC6496CFE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AB0E1A-A428-445C-BB9A-92ABF31A8AA8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zh-TW" altLang="en-US"/>
        </a:p>
      </dgm:t>
    </dgm:pt>
    <dgm:pt modelId="{A96B11EC-908D-4648-B648-0C908E780149}">
      <dgm:prSet phldrT="[文字]" custT="1"/>
      <dgm:spPr/>
      <dgm:t>
        <a:bodyPr/>
        <a:lstStyle/>
        <a:p>
          <a:r>
            <a:rPr lang="zh-TW" altLang="en-US" sz="1800" b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德國能源署是由德國聯邦交通、建築及城市發展部、環境部以及德國復興信貸銀行</a:t>
          </a:r>
          <a:r>
            <a:rPr lang="en-US" altLang="en-US" sz="1800" b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(KfW)</a:t>
          </a:r>
          <a:r>
            <a:rPr lang="zh-TW" altLang="en-US" sz="1800" b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共同出資成立。</a:t>
          </a:r>
          <a:endParaRPr lang="zh-TW" altLang="en-US" sz="1800" b="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A7725DBA-5C30-4DEF-B4CB-F6F8BA48A043}" type="parTrans" cxnId="{1161E7BB-688C-46FC-8C2B-AE3C6D5B1A7F}">
      <dgm:prSet/>
      <dgm:spPr/>
      <dgm:t>
        <a:bodyPr/>
        <a:lstStyle/>
        <a:p>
          <a:endParaRPr lang="zh-TW" altLang="en-US"/>
        </a:p>
      </dgm:t>
    </dgm:pt>
    <dgm:pt modelId="{DDDA93A1-2CD0-4795-A2B3-3CA463DC16FB}" type="sibTrans" cxnId="{1161E7BB-688C-46FC-8C2B-AE3C6D5B1A7F}">
      <dgm:prSet/>
      <dgm:spPr/>
      <dgm:t>
        <a:bodyPr/>
        <a:lstStyle/>
        <a:p>
          <a:endParaRPr lang="zh-TW" altLang="en-US"/>
        </a:p>
      </dgm:t>
    </dgm:pt>
    <dgm:pt modelId="{BA45DA80-8D94-4B0E-9CAE-CABA0874D4A2}">
      <dgm:prSet custT="1"/>
      <dgm:spPr/>
      <dgm:t>
        <a:bodyPr/>
        <a:lstStyle/>
        <a:p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為提高能源效率、可再生能源和智慧能源系統的專業知識中心，以降低能源輸入為目標，促進經濟和持續繁榮。</a:t>
          </a:r>
        </a:p>
      </dgm:t>
    </dgm:pt>
    <dgm:pt modelId="{A1E4B8E2-AAB8-431E-A15F-909B945E61F4}" type="parTrans" cxnId="{9D81D077-CA98-49C2-BFBB-82C25BD6F09A}">
      <dgm:prSet/>
      <dgm:spPr/>
      <dgm:t>
        <a:bodyPr/>
        <a:lstStyle/>
        <a:p>
          <a:endParaRPr lang="zh-TW" altLang="en-US"/>
        </a:p>
      </dgm:t>
    </dgm:pt>
    <dgm:pt modelId="{D24E918B-FF49-475F-8D1C-3B87F2792382}" type="sibTrans" cxnId="{9D81D077-CA98-49C2-BFBB-82C25BD6F09A}">
      <dgm:prSet/>
      <dgm:spPr/>
      <dgm:t>
        <a:bodyPr/>
        <a:lstStyle/>
        <a:p>
          <a:endParaRPr lang="zh-TW" altLang="en-US"/>
        </a:p>
      </dgm:t>
    </dgm:pt>
    <dgm:pt modelId="{D59B44F3-34C7-458C-B2C4-9C833BF09D6F}">
      <dgm:prSet custT="1"/>
      <dgm:spPr/>
      <dgm:t>
        <a:bodyPr/>
        <a:lstStyle/>
        <a:p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dena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、德國復興信貸銀行</a:t>
          </a:r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(KfW)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、德國聯邦交通、建築及城市發展部聯合執行</a:t>
          </a:r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【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房屋節能</a:t>
          </a:r>
          <a:r>
            <a:rPr lang="en-US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】</a:t>
          </a:r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計畫。</a:t>
          </a:r>
        </a:p>
      </dgm:t>
    </dgm:pt>
    <dgm:pt modelId="{23F4F271-237D-4712-AD83-72462E5C4336}" type="parTrans" cxnId="{6D5CECD9-B603-443C-8586-A32E5A76FE64}">
      <dgm:prSet/>
      <dgm:spPr/>
      <dgm:t>
        <a:bodyPr/>
        <a:lstStyle/>
        <a:p>
          <a:endParaRPr lang="zh-TW" altLang="en-US"/>
        </a:p>
      </dgm:t>
    </dgm:pt>
    <dgm:pt modelId="{5982CA22-A630-474B-AF75-ED9AEA5A9E1A}" type="sibTrans" cxnId="{6D5CECD9-B603-443C-8586-A32E5A76FE64}">
      <dgm:prSet/>
      <dgm:spPr/>
      <dgm:t>
        <a:bodyPr/>
        <a:lstStyle/>
        <a:p>
          <a:endParaRPr lang="zh-TW" altLang="en-US"/>
        </a:p>
      </dgm:t>
    </dgm:pt>
    <dgm:pt modelId="{1FBC2CE5-AB89-4298-BCE8-518900094182}">
      <dgm:prSet custT="1"/>
      <dgm:spPr/>
      <dgm:t>
        <a:bodyPr/>
        <a:lstStyle/>
        <a:p>
          <a:r>
            <a:rPr lang="zh-TW" altLang="en-US" sz="18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對現存房屋與新建房屋實行新的耗能標準，透過利息補貼推動節能，節能效率越高貼息利率越高。</a:t>
          </a:r>
        </a:p>
      </dgm:t>
    </dgm:pt>
    <dgm:pt modelId="{A3797F61-BCED-48AA-853A-5F726782B139}" type="parTrans" cxnId="{B01B4C3F-BA3C-4104-9B9B-866BA5DBE197}">
      <dgm:prSet/>
      <dgm:spPr/>
      <dgm:t>
        <a:bodyPr/>
        <a:lstStyle/>
        <a:p>
          <a:endParaRPr lang="zh-TW" altLang="en-US"/>
        </a:p>
      </dgm:t>
    </dgm:pt>
    <dgm:pt modelId="{E276ED19-C5B4-4558-B2B4-29D7DA81038A}" type="sibTrans" cxnId="{B01B4C3F-BA3C-4104-9B9B-866BA5DBE197}">
      <dgm:prSet/>
      <dgm:spPr/>
      <dgm:t>
        <a:bodyPr/>
        <a:lstStyle/>
        <a:p>
          <a:endParaRPr lang="zh-TW" altLang="en-US"/>
        </a:p>
      </dgm:t>
    </dgm:pt>
    <dgm:pt modelId="{E901DE06-EEE9-483A-ABDB-D0A74D347586}" type="pres">
      <dgm:prSet presAssocID="{86AB0E1A-A428-445C-BB9A-92ABF31A8AA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9FD7D1A1-B7A0-474D-88BF-0F4913C48F84}" type="pres">
      <dgm:prSet presAssocID="{86AB0E1A-A428-445C-BB9A-92ABF31A8AA8}" presName="Name1" presStyleCnt="0"/>
      <dgm:spPr/>
    </dgm:pt>
    <dgm:pt modelId="{7846923D-9F31-4C9D-AE48-E3CAF3DE1B4B}" type="pres">
      <dgm:prSet presAssocID="{86AB0E1A-A428-445C-BB9A-92ABF31A8AA8}" presName="cycle" presStyleCnt="0"/>
      <dgm:spPr/>
    </dgm:pt>
    <dgm:pt modelId="{D3ECA218-AEF4-42A8-BF1C-994B98B648B1}" type="pres">
      <dgm:prSet presAssocID="{86AB0E1A-A428-445C-BB9A-92ABF31A8AA8}" presName="srcNode" presStyleLbl="node1" presStyleIdx="0" presStyleCnt="4"/>
      <dgm:spPr/>
    </dgm:pt>
    <dgm:pt modelId="{52697928-F7DA-4AAA-ACCD-AA440E8C95D0}" type="pres">
      <dgm:prSet presAssocID="{86AB0E1A-A428-445C-BB9A-92ABF31A8AA8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A9008522-6775-4425-A676-D4CEC85327A7}" type="pres">
      <dgm:prSet presAssocID="{86AB0E1A-A428-445C-BB9A-92ABF31A8AA8}" presName="extraNode" presStyleLbl="node1" presStyleIdx="0" presStyleCnt="4"/>
      <dgm:spPr/>
    </dgm:pt>
    <dgm:pt modelId="{1E9A28AC-8DB3-4B04-A507-F4957490C94F}" type="pres">
      <dgm:prSet presAssocID="{86AB0E1A-A428-445C-BB9A-92ABF31A8AA8}" presName="dstNode" presStyleLbl="node1" presStyleIdx="0" presStyleCnt="4"/>
      <dgm:spPr/>
    </dgm:pt>
    <dgm:pt modelId="{EA1ECB1F-3892-4599-8BB6-55CE4A21CEF1}" type="pres">
      <dgm:prSet presAssocID="{A96B11EC-908D-4648-B648-0C908E78014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6A527D2-861F-4007-92CD-0D5ABCED9DCB}" type="pres">
      <dgm:prSet presAssocID="{A96B11EC-908D-4648-B648-0C908E780149}" presName="accent_1" presStyleCnt="0"/>
      <dgm:spPr/>
    </dgm:pt>
    <dgm:pt modelId="{1C0A6090-D751-4A94-9612-99E78F7C4E5F}" type="pres">
      <dgm:prSet presAssocID="{A96B11EC-908D-4648-B648-0C908E780149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D7CD7C-3C66-4359-8BDA-18105BEF2BAB}" type="pres">
      <dgm:prSet presAssocID="{BA45DA80-8D94-4B0E-9CAE-CABA0874D4A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65AFB2-DAAC-437D-9F7F-BCD0E36FBD0A}" type="pres">
      <dgm:prSet presAssocID="{BA45DA80-8D94-4B0E-9CAE-CABA0874D4A2}" presName="accent_2" presStyleCnt="0"/>
      <dgm:spPr/>
    </dgm:pt>
    <dgm:pt modelId="{AE54467E-3DA2-4187-BFEB-CA7BE4F44A89}" type="pres">
      <dgm:prSet presAssocID="{BA45DA80-8D94-4B0E-9CAE-CABA0874D4A2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24AAFDB-9752-4F35-8782-7E11C2E49552}" type="pres">
      <dgm:prSet presAssocID="{D59B44F3-34C7-458C-B2C4-9C833BF09D6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F5A0164-CAB4-4FC7-B23A-90B95BB97484}" type="pres">
      <dgm:prSet presAssocID="{D59B44F3-34C7-458C-B2C4-9C833BF09D6F}" presName="accent_3" presStyleCnt="0"/>
      <dgm:spPr/>
    </dgm:pt>
    <dgm:pt modelId="{74159917-28CF-4E45-ADB1-7784827A61E9}" type="pres">
      <dgm:prSet presAssocID="{D59B44F3-34C7-458C-B2C4-9C833BF09D6F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DA59873-2F7E-48AC-AE14-0D207FAAB80F}" type="pres">
      <dgm:prSet presAssocID="{1FBC2CE5-AB89-4298-BCE8-51890009418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11FF59-2658-40D3-91E2-0A58891940EB}" type="pres">
      <dgm:prSet presAssocID="{1FBC2CE5-AB89-4298-BCE8-518900094182}" presName="accent_4" presStyleCnt="0"/>
      <dgm:spPr/>
    </dgm:pt>
    <dgm:pt modelId="{B34B1D46-0A65-4D30-9C4E-9D48535B9241}" type="pres">
      <dgm:prSet presAssocID="{1FBC2CE5-AB89-4298-BCE8-518900094182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</dgm:ptLst>
  <dgm:cxnLst>
    <dgm:cxn modelId="{22540A05-0E48-484D-AF33-58E0717A52AD}" type="presOf" srcId="{BA45DA80-8D94-4B0E-9CAE-CABA0874D4A2}" destId="{DDD7CD7C-3C66-4359-8BDA-18105BEF2BAB}" srcOrd="0" destOrd="0" presId="urn:microsoft.com/office/officeart/2008/layout/VerticalCurvedList"/>
    <dgm:cxn modelId="{6D5CECD9-B603-443C-8586-A32E5A76FE64}" srcId="{86AB0E1A-A428-445C-BB9A-92ABF31A8AA8}" destId="{D59B44F3-34C7-458C-B2C4-9C833BF09D6F}" srcOrd="2" destOrd="0" parTransId="{23F4F271-237D-4712-AD83-72462E5C4336}" sibTransId="{5982CA22-A630-474B-AF75-ED9AEA5A9E1A}"/>
    <dgm:cxn modelId="{5B31B10E-3467-4F31-BFD3-EC83AA2660FB}" type="presOf" srcId="{86AB0E1A-A428-445C-BB9A-92ABF31A8AA8}" destId="{E901DE06-EEE9-483A-ABDB-D0A74D347586}" srcOrd="0" destOrd="0" presId="urn:microsoft.com/office/officeart/2008/layout/VerticalCurvedList"/>
    <dgm:cxn modelId="{6739F2DF-12C6-415C-9208-7E49081499C1}" type="presOf" srcId="{A96B11EC-908D-4648-B648-0C908E780149}" destId="{EA1ECB1F-3892-4599-8BB6-55CE4A21CEF1}" srcOrd="0" destOrd="0" presId="urn:microsoft.com/office/officeart/2008/layout/VerticalCurvedList"/>
    <dgm:cxn modelId="{1CAFE6B0-7639-4F9D-9A50-E63BBAF2B399}" type="presOf" srcId="{D59B44F3-34C7-458C-B2C4-9C833BF09D6F}" destId="{524AAFDB-9752-4F35-8782-7E11C2E49552}" srcOrd="0" destOrd="0" presId="urn:microsoft.com/office/officeart/2008/layout/VerticalCurvedList"/>
    <dgm:cxn modelId="{9D81D077-CA98-49C2-BFBB-82C25BD6F09A}" srcId="{86AB0E1A-A428-445C-BB9A-92ABF31A8AA8}" destId="{BA45DA80-8D94-4B0E-9CAE-CABA0874D4A2}" srcOrd="1" destOrd="0" parTransId="{A1E4B8E2-AAB8-431E-A15F-909B945E61F4}" sibTransId="{D24E918B-FF49-475F-8D1C-3B87F2792382}"/>
    <dgm:cxn modelId="{B01B4C3F-BA3C-4104-9B9B-866BA5DBE197}" srcId="{86AB0E1A-A428-445C-BB9A-92ABF31A8AA8}" destId="{1FBC2CE5-AB89-4298-BCE8-518900094182}" srcOrd="3" destOrd="0" parTransId="{A3797F61-BCED-48AA-853A-5F726782B139}" sibTransId="{E276ED19-C5B4-4558-B2B4-29D7DA81038A}"/>
    <dgm:cxn modelId="{1161E7BB-688C-46FC-8C2B-AE3C6D5B1A7F}" srcId="{86AB0E1A-A428-445C-BB9A-92ABF31A8AA8}" destId="{A96B11EC-908D-4648-B648-0C908E780149}" srcOrd="0" destOrd="0" parTransId="{A7725DBA-5C30-4DEF-B4CB-F6F8BA48A043}" sibTransId="{DDDA93A1-2CD0-4795-A2B3-3CA463DC16FB}"/>
    <dgm:cxn modelId="{CF91F534-1149-4515-8D25-AA142059EC21}" type="presOf" srcId="{DDDA93A1-2CD0-4795-A2B3-3CA463DC16FB}" destId="{52697928-F7DA-4AAA-ACCD-AA440E8C95D0}" srcOrd="0" destOrd="0" presId="urn:microsoft.com/office/officeart/2008/layout/VerticalCurvedList"/>
    <dgm:cxn modelId="{DE40CE24-1209-47C1-8A93-B500EE666D98}" type="presOf" srcId="{1FBC2CE5-AB89-4298-BCE8-518900094182}" destId="{9DA59873-2F7E-48AC-AE14-0D207FAAB80F}" srcOrd="0" destOrd="0" presId="urn:microsoft.com/office/officeart/2008/layout/VerticalCurvedList"/>
    <dgm:cxn modelId="{9E858E4D-5818-4225-8483-0C106E46583A}" type="presParOf" srcId="{E901DE06-EEE9-483A-ABDB-D0A74D347586}" destId="{9FD7D1A1-B7A0-474D-88BF-0F4913C48F84}" srcOrd="0" destOrd="0" presId="urn:microsoft.com/office/officeart/2008/layout/VerticalCurvedList"/>
    <dgm:cxn modelId="{9EFC09C0-E732-4EC4-8EAC-79375D325EED}" type="presParOf" srcId="{9FD7D1A1-B7A0-474D-88BF-0F4913C48F84}" destId="{7846923D-9F31-4C9D-AE48-E3CAF3DE1B4B}" srcOrd="0" destOrd="0" presId="urn:microsoft.com/office/officeart/2008/layout/VerticalCurvedList"/>
    <dgm:cxn modelId="{E7929C10-D380-4277-A638-5D7CCDA6E370}" type="presParOf" srcId="{7846923D-9F31-4C9D-AE48-E3CAF3DE1B4B}" destId="{D3ECA218-AEF4-42A8-BF1C-994B98B648B1}" srcOrd="0" destOrd="0" presId="urn:microsoft.com/office/officeart/2008/layout/VerticalCurvedList"/>
    <dgm:cxn modelId="{9A2D7EFA-7DB9-41C0-A11E-CF3BC9C57627}" type="presParOf" srcId="{7846923D-9F31-4C9D-AE48-E3CAF3DE1B4B}" destId="{52697928-F7DA-4AAA-ACCD-AA440E8C95D0}" srcOrd="1" destOrd="0" presId="urn:microsoft.com/office/officeart/2008/layout/VerticalCurvedList"/>
    <dgm:cxn modelId="{F348E5E9-F7B0-4217-87AB-7E9CD692C942}" type="presParOf" srcId="{7846923D-9F31-4C9D-AE48-E3CAF3DE1B4B}" destId="{A9008522-6775-4425-A676-D4CEC85327A7}" srcOrd="2" destOrd="0" presId="urn:microsoft.com/office/officeart/2008/layout/VerticalCurvedList"/>
    <dgm:cxn modelId="{F2DC534B-7D70-4597-B570-AE422D38D10A}" type="presParOf" srcId="{7846923D-9F31-4C9D-AE48-E3CAF3DE1B4B}" destId="{1E9A28AC-8DB3-4B04-A507-F4957490C94F}" srcOrd="3" destOrd="0" presId="urn:microsoft.com/office/officeart/2008/layout/VerticalCurvedList"/>
    <dgm:cxn modelId="{2004F3DC-EC54-4146-89BB-5F41CAEEC0EA}" type="presParOf" srcId="{9FD7D1A1-B7A0-474D-88BF-0F4913C48F84}" destId="{EA1ECB1F-3892-4599-8BB6-55CE4A21CEF1}" srcOrd="1" destOrd="0" presId="urn:microsoft.com/office/officeart/2008/layout/VerticalCurvedList"/>
    <dgm:cxn modelId="{079BC8DA-43F4-4E43-9C5C-0BE2FC73BDF2}" type="presParOf" srcId="{9FD7D1A1-B7A0-474D-88BF-0F4913C48F84}" destId="{86A527D2-861F-4007-92CD-0D5ABCED9DCB}" srcOrd="2" destOrd="0" presId="urn:microsoft.com/office/officeart/2008/layout/VerticalCurvedList"/>
    <dgm:cxn modelId="{98C784A8-BFDF-41D8-9FC6-CDF29A3A7736}" type="presParOf" srcId="{86A527D2-861F-4007-92CD-0D5ABCED9DCB}" destId="{1C0A6090-D751-4A94-9612-99E78F7C4E5F}" srcOrd="0" destOrd="0" presId="urn:microsoft.com/office/officeart/2008/layout/VerticalCurvedList"/>
    <dgm:cxn modelId="{566AED60-F921-4171-8337-07804CFC83CD}" type="presParOf" srcId="{9FD7D1A1-B7A0-474D-88BF-0F4913C48F84}" destId="{DDD7CD7C-3C66-4359-8BDA-18105BEF2BAB}" srcOrd="3" destOrd="0" presId="urn:microsoft.com/office/officeart/2008/layout/VerticalCurvedList"/>
    <dgm:cxn modelId="{4CDC7866-B867-4F30-B721-64C9A46A716D}" type="presParOf" srcId="{9FD7D1A1-B7A0-474D-88BF-0F4913C48F84}" destId="{4F65AFB2-DAAC-437D-9F7F-BCD0E36FBD0A}" srcOrd="4" destOrd="0" presId="urn:microsoft.com/office/officeart/2008/layout/VerticalCurvedList"/>
    <dgm:cxn modelId="{91BA275F-CF34-4418-8E86-6040DA900B14}" type="presParOf" srcId="{4F65AFB2-DAAC-437D-9F7F-BCD0E36FBD0A}" destId="{AE54467E-3DA2-4187-BFEB-CA7BE4F44A89}" srcOrd="0" destOrd="0" presId="urn:microsoft.com/office/officeart/2008/layout/VerticalCurvedList"/>
    <dgm:cxn modelId="{11D67EC3-74EE-48EB-A8E8-851A8DC50ADD}" type="presParOf" srcId="{9FD7D1A1-B7A0-474D-88BF-0F4913C48F84}" destId="{524AAFDB-9752-4F35-8782-7E11C2E49552}" srcOrd="5" destOrd="0" presId="urn:microsoft.com/office/officeart/2008/layout/VerticalCurvedList"/>
    <dgm:cxn modelId="{773211CB-913E-4986-AD65-EDB78969ADF8}" type="presParOf" srcId="{9FD7D1A1-B7A0-474D-88BF-0F4913C48F84}" destId="{8F5A0164-CAB4-4FC7-B23A-90B95BB97484}" srcOrd="6" destOrd="0" presId="urn:microsoft.com/office/officeart/2008/layout/VerticalCurvedList"/>
    <dgm:cxn modelId="{70C8C689-41DE-4FB4-AC5A-5BBF366D322F}" type="presParOf" srcId="{8F5A0164-CAB4-4FC7-B23A-90B95BB97484}" destId="{74159917-28CF-4E45-ADB1-7784827A61E9}" srcOrd="0" destOrd="0" presId="urn:microsoft.com/office/officeart/2008/layout/VerticalCurvedList"/>
    <dgm:cxn modelId="{5E0FE735-4D54-4040-95EB-6637FFE18421}" type="presParOf" srcId="{9FD7D1A1-B7A0-474D-88BF-0F4913C48F84}" destId="{9DA59873-2F7E-48AC-AE14-0D207FAAB80F}" srcOrd="7" destOrd="0" presId="urn:microsoft.com/office/officeart/2008/layout/VerticalCurvedList"/>
    <dgm:cxn modelId="{0116EC4C-BF0F-4D6A-8A30-BA7B01F2BA43}" type="presParOf" srcId="{9FD7D1A1-B7A0-474D-88BF-0F4913C48F84}" destId="{1E11FF59-2658-40D3-91E2-0A58891940EB}" srcOrd="8" destOrd="0" presId="urn:microsoft.com/office/officeart/2008/layout/VerticalCurvedList"/>
    <dgm:cxn modelId="{8A6A07EE-B52C-411E-98A6-E25A7F0D0813}" type="presParOf" srcId="{1E11FF59-2658-40D3-91E2-0A58891940EB}" destId="{B34B1D46-0A65-4D30-9C4E-9D48535B924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F67BD-F134-43C9-A289-D73FFF669257}">
      <dsp:nvSpPr>
        <dsp:cNvPr id="0" name=""/>
        <dsp:cNvSpPr/>
      </dsp:nvSpPr>
      <dsp:spPr>
        <a:xfrm>
          <a:off x="2531" y="0"/>
          <a:ext cx="3084248" cy="79208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示範獎勵</a:t>
          </a:r>
          <a:r>
            <a:rPr lang="en-US" altLang="zh-TW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zh-TW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提供補助、引導投入</a:t>
          </a:r>
          <a:endParaRPr lang="en-US" altLang="zh-TW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8575" y="0"/>
        <a:ext cx="2292161" cy="792087"/>
      </dsp:txXfrm>
    </dsp:sp>
    <dsp:sp modelId="{A0D239C3-6CBE-4FA4-9139-03EAB07B84C8}">
      <dsp:nvSpPr>
        <dsp:cNvPr id="0" name=""/>
        <dsp:cNvSpPr/>
      </dsp:nvSpPr>
      <dsp:spPr>
        <a:xfrm>
          <a:off x="2778355" y="0"/>
          <a:ext cx="3084248" cy="792087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潛力場址</a:t>
          </a:r>
          <a:r>
            <a:rPr lang="en-US" altLang="zh-TW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公告場址、開放申請</a:t>
          </a:r>
        </a:p>
      </dsp:txBody>
      <dsp:txXfrm>
        <a:off x="3174399" y="0"/>
        <a:ext cx="2292161" cy="792087"/>
      </dsp:txXfrm>
    </dsp:sp>
    <dsp:sp modelId="{C36D688D-BA76-4FE4-A48A-063BE49E89AC}">
      <dsp:nvSpPr>
        <dsp:cNvPr id="0" name=""/>
        <dsp:cNvSpPr/>
      </dsp:nvSpPr>
      <dsp:spPr>
        <a:xfrm>
          <a:off x="5554179" y="0"/>
          <a:ext cx="3084248" cy="792087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區塊開發</a:t>
          </a:r>
          <a:r>
            <a:rPr lang="en-US" altLang="zh-TW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政府主導、建立產業</a:t>
          </a:r>
          <a:endParaRPr lang="zh-TW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50223" y="0"/>
        <a:ext cx="2292161" cy="792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2950529" cy="497446"/>
          </a:xfrm>
          <a:prstGeom prst="rect">
            <a:avLst/>
          </a:prstGeom>
        </p:spPr>
        <p:txBody>
          <a:bodyPr vert="horz" lIns="92082" tIns="46042" rIns="92082" bIns="46042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082" y="1"/>
            <a:ext cx="2950529" cy="497446"/>
          </a:xfrm>
          <a:prstGeom prst="rect">
            <a:avLst/>
          </a:prstGeom>
        </p:spPr>
        <p:txBody>
          <a:bodyPr vert="horz" lIns="92082" tIns="46042" rIns="92082" bIns="46042" rtlCol="0"/>
          <a:lstStyle>
            <a:lvl1pPr algn="r">
              <a:defRPr sz="1200"/>
            </a:lvl1pPr>
          </a:lstStyle>
          <a:p>
            <a:fld id="{79131869-029E-46BC-9F5D-5087D7B8B0E1}" type="datetimeFigureOut">
              <a:rPr lang="zh-TW" altLang="en-US" smtClean="0"/>
              <a:t>2016/8/23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5" y="9440306"/>
            <a:ext cx="2950529" cy="497446"/>
          </a:xfrm>
          <a:prstGeom prst="rect">
            <a:avLst/>
          </a:prstGeom>
        </p:spPr>
        <p:txBody>
          <a:bodyPr vert="horz" lIns="92082" tIns="46042" rIns="92082" bIns="46042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082" y="9440306"/>
            <a:ext cx="2950529" cy="497446"/>
          </a:xfrm>
          <a:prstGeom prst="rect">
            <a:avLst/>
          </a:prstGeom>
        </p:spPr>
        <p:txBody>
          <a:bodyPr vert="horz" lIns="92082" tIns="46042" rIns="92082" bIns="46042" rtlCol="0" anchor="b"/>
          <a:lstStyle>
            <a:lvl1pPr algn="r">
              <a:defRPr sz="1200"/>
            </a:lvl1pPr>
          </a:lstStyle>
          <a:p>
            <a:fld id="{9FC96BAD-E2A5-49DF-8378-4F47466DEB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6507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0" y="9"/>
            <a:ext cx="2949786" cy="496966"/>
          </a:xfrm>
          <a:prstGeom prst="rect">
            <a:avLst/>
          </a:prstGeom>
        </p:spPr>
        <p:txBody>
          <a:bodyPr vert="horz" lIns="91490" tIns="45740" rIns="91490" bIns="4574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52" y="9"/>
            <a:ext cx="2949786" cy="496966"/>
          </a:xfrm>
          <a:prstGeom prst="rect">
            <a:avLst/>
          </a:prstGeom>
        </p:spPr>
        <p:txBody>
          <a:bodyPr vert="horz" lIns="91490" tIns="45740" rIns="91490" bIns="45740" rtlCol="0"/>
          <a:lstStyle>
            <a:lvl1pPr algn="r">
              <a:defRPr sz="1200"/>
            </a:lvl1pPr>
          </a:lstStyle>
          <a:p>
            <a:fld id="{590FBD6E-7A31-4F65-8486-FC741BBD564B}" type="datetimeFigureOut">
              <a:rPr lang="zh-TW" altLang="en-US" smtClean="0"/>
              <a:t>2016/8/23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90" tIns="45740" rIns="91490" bIns="4574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1" y="4721214"/>
            <a:ext cx="5445760" cy="4472701"/>
          </a:xfrm>
          <a:prstGeom prst="rect">
            <a:avLst/>
          </a:prstGeom>
        </p:spPr>
        <p:txBody>
          <a:bodyPr vert="horz" lIns="91490" tIns="45740" rIns="91490" bIns="4574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30" y="9440656"/>
            <a:ext cx="2949786" cy="496966"/>
          </a:xfrm>
          <a:prstGeom prst="rect">
            <a:avLst/>
          </a:prstGeom>
        </p:spPr>
        <p:txBody>
          <a:bodyPr vert="horz" lIns="91490" tIns="45740" rIns="91490" bIns="4574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52" y="9440656"/>
            <a:ext cx="2949786" cy="496966"/>
          </a:xfrm>
          <a:prstGeom prst="rect">
            <a:avLst/>
          </a:prstGeom>
        </p:spPr>
        <p:txBody>
          <a:bodyPr vert="horz" lIns="91490" tIns="45740" rIns="91490" bIns="45740" rtlCol="0" anchor="b"/>
          <a:lstStyle>
            <a:lvl1pPr algn="r">
              <a:defRPr sz="1200"/>
            </a:lvl1pPr>
          </a:lstStyle>
          <a:p>
            <a:fld id="{7B934EB3-A853-4773-AF65-9DCFB20195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7040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4EB3-A853-4773-AF65-9DCFB20195D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319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charset="0"/>
            </a:endParaRPr>
          </a:p>
        </p:txBody>
      </p:sp>
      <p:sp>
        <p:nvSpPr>
          <p:cNvPr id="1269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10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3737" indent="-286052" defTabSz="86610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4211" indent="-228842" defTabSz="86610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1896" indent="-228842" defTabSz="86610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9582" indent="-228842" defTabSz="86610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7266" indent="-228842" defTabSz="8661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4950" indent="-228842" defTabSz="8661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32634" indent="-228842" defTabSz="8661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90318" indent="-228842" defTabSz="8661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FEAD14D8-8DF7-40CF-80CE-536E2EA8A9C6}" type="slidenum">
              <a:rPr kumimoji="1" lang="en-US" altLang="zh-TW" sz="1100">
                <a:latin typeface="Arial" charset="0"/>
              </a:rPr>
              <a:pPr>
                <a:spcBef>
                  <a:spcPct val="0"/>
                </a:spcBef>
              </a:pPr>
              <a:t>11</a:t>
            </a:fld>
            <a:endParaRPr kumimoji="1" lang="en-US" altLang="zh-TW" sz="11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76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33819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33819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717550"/>
            <a:ext cx="4967288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519840" y="4824257"/>
            <a:ext cx="5912185" cy="41387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97" tIns="45499" rIns="90997" bIns="45499" numCol="1" anchor="t" anchorCtr="0" compatLnSpc="1">
            <a:prstTxWarp prst="textNoShape">
              <a:avLst/>
            </a:prstTxWarp>
          </a:bodyPr>
          <a:lstStyle/>
          <a:p>
            <a:pPr marL="273373" lvl="1">
              <a:spcBef>
                <a:spcPct val="5000"/>
              </a:spcBef>
              <a:spcAft>
                <a:spcPct val="20000"/>
              </a:spcAft>
            </a:pPr>
            <a:endParaRPr lang="en-US" altLang="zh-TW" dirty="0" smtClean="0"/>
          </a:p>
        </p:txBody>
      </p:sp>
      <p:sp>
        <p:nvSpPr>
          <p:cNvPr id="145412" name="投影片編號版面配置區 3"/>
          <p:cNvSpPr txBox="1">
            <a:spLocks noGrp="1"/>
          </p:cNvSpPr>
          <p:nvPr/>
        </p:nvSpPr>
        <p:spPr bwMode="auto">
          <a:xfrm>
            <a:off x="3855082" y="9440774"/>
            <a:ext cx="2950529" cy="49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97" tIns="45499" rIns="90997" bIns="45499" anchor="b"/>
          <a:lstStyle>
            <a:lvl1pPr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75EE3CD-78BE-4FC4-A435-667CE9AC717D}" type="slidenum">
              <a:rPr lang="en-US" altLang="zh-TW" b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US" altLang="zh-TW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722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3925" y="747713"/>
            <a:ext cx="4967288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591380" y="4824257"/>
            <a:ext cx="5823161" cy="44679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97" tIns="45499" rIns="90997" bIns="45499" numCol="1" anchor="t" anchorCtr="0" compatLnSpc="1">
            <a:prstTxWarp prst="textNoShape">
              <a:avLst/>
            </a:prstTxWarp>
          </a:bodyPr>
          <a:lstStyle/>
          <a:p>
            <a:pPr marL="179600" lvl="1">
              <a:spcBef>
                <a:spcPct val="5000"/>
              </a:spcBef>
              <a:spcAft>
                <a:spcPct val="20000"/>
              </a:spcAft>
            </a:pPr>
            <a:endParaRPr lang="en-US" altLang="zh-TW" dirty="0" smtClean="0"/>
          </a:p>
        </p:txBody>
      </p:sp>
      <p:sp>
        <p:nvSpPr>
          <p:cNvPr id="146436" name="投影片編號版面配置區 3"/>
          <p:cNvSpPr txBox="1">
            <a:spLocks noGrp="1"/>
          </p:cNvSpPr>
          <p:nvPr/>
        </p:nvSpPr>
        <p:spPr bwMode="auto">
          <a:xfrm>
            <a:off x="3855082" y="9440774"/>
            <a:ext cx="2950529" cy="49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97" tIns="45499" rIns="90997" bIns="45499" anchor="b"/>
          <a:lstStyle>
            <a:lvl1pPr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129F0B-FD72-41D2-A71E-BA7111CFAFCD}" type="slidenum">
              <a:rPr lang="en-US" altLang="zh-TW" b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n-US" altLang="zh-TW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65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推動風力發電，於</a:t>
            </a:r>
            <a:r>
              <a:rPr lang="en-US" altLang="zh-TW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2025</a:t>
            </a:r>
            <a:r>
              <a:rPr lang="zh-TW" altLang="zh-TW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zh-TW" altLang="en-US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總裝置容量達</a:t>
            </a:r>
            <a:r>
              <a:rPr lang="en-US" altLang="zh-TW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4.2GW(</a:t>
            </a:r>
            <a:r>
              <a:rPr lang="zh-TW" altLang="en-US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發電量可超過</a:t>
            </a:r>
            <a:r>
              <a:rPr lang="en-US" altLang="zh-TW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座台中火力機組</a:t>
            </a:r>
            <a:r>
              <a:rPr lang="en-US" altLang="zh-TW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en-US" altLang="zh-TW" kern="100" dirty="0" smtClean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</a:p>
          <a:p>
            <a:r>
              <a:rPr lang="zh-TW" altLang="en-US" kern="100" dirty="0" smtClean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陸域風力短期可看到成果，可以立即滿足競選承諾，發展綠能的決心</a:t>
            </a:r>
            <a:endParaRPr lang="en-US" altLang="zh-TW" kern="100" dirty="0" smtClean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kern="100" dirty="0" smtClean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離岸風力短期無法看到成果，須以</a:t>
            </a:r>
            <a:r>
              <a:rPr lang="en-US" altLang="zh-TW" kern="100" dirty="0" smtClean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kern="100" dirty="0" smtClean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年打底，完善國內基礎設施與技術。未來</a:t>
            </a:r>
            <a:r>
              <a:rPr lang="en-US" altLang="zh-TW" kern="100" dirty="0" smtClean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kern="100" dirty="0" smtClean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年起飛。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BCC0-33EE-4316-A705-0A0BC9F2CF83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0258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3925" y="747713"/>
            <a:ext cx="4967288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591383" y="4824258"/>
            <a:ext cx="5823161" cy="44679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87" tIns="45493" rIns="90987" bIns="45493" numCol="1" anchor="t" anchorCtr="0" compatLnSpc="1">
            <a:prstTxWarp prst="textNoShape">
              <a:avLst/>
            </a:prstTxWarp>
          </a:bodyPr>
          <a:lstStyle/>
          <a:p>
            <a:pPr marL="179579" lvl="1">
              <a:spcBef>
                <a:spcPct val="5000"/>
              </a:spcBef>
              <a:spcAft>
                <a:spcPct val="20000"/>
              </a:spcAft>
            </a:pPr>
            <a:endParaRPr lang="en-US" altLang="zh-TW" dirty="0" smtClean="0"/>
          </a:p>
        </p:txBody>
      </p:sp>
      <p:sp>
        <p:nvSpPr>
          <p:cNvPr id="146436" name="投影片編號版面配置區 3"/>
          <p:cNvSpPr txBox="1">
            <a:spLocks noGrp="1"/>
          </p:cNvSpPr>
          <p:nvPr/>
        </p:nvSpPr>
        <p:spPr bwMode="auto">
          <a:xfrm>
            <a:off x="3855082" y="9440774"/>
            <a:ext cx="2950529" cy="49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87" tIns="45493" rIns="90987" bIns="45493" anchor="b"/>
          <a:lstStyle>
            <a:lvl1pPr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129F0B-FD72-41D2-A71E-BA7111CFAFCD}" type="slidenum">
              <a:rPr lang="en-US" altLang="zh-TW" b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en-US" altLang="zh-TW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16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0913" y="717550"/>
            <a:ext cx="4970462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736045" y="4752350"/>
            <a:ext cx="5462293" cy="44663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06" tIns="45353" rIns="90706" bIns="45353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97"/>
              </a:lnSpc>
              <a:spcBef>
                <a:spcPts val="599"/>
              </a:spcBef>
            </a:pPr>
            <a:endParaRPr lang="zh-TW" altLang="en-US" dirty="0" smtClean="0"/>
          </a:p>
        </p:txBody>
      </p:sp>
      <p:sp>
        <p:nvSpPr>
          <p:cNvPr id="148484" name="投影片編號版面配置區 3"/>
          <p:cNvSpPr txBox="1">
            <a:spLocks noGrp="1"/>
          </p:cNvSpPr>
          <p:nvPr/>
        </p:nvSpPr>
        <p:spPr bwMode="auto">
          <a:xfrm>
            <a:off x="3855082" y="9440774"/>
            <a:ext cx="2950529" cy="49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6" tIns="45353" rIns="90706" bIns="45353" anchor="b"/>
          <a:lstStyle>
            <a:lvl1pPr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8B225E1-4160-4B65-8126-71FB161DD1A9}" type="slidenum">
              <a:rPr lang="en-US" altLang="zh-TW" b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38</a:t>
            </a:fld>
            <a:endParaRPr lang="en-US" altLang="zh-TW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54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請勿流用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80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請勿流用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80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請勿流用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80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請勿流用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80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請勿流用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80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zh-TW" altLang="en-US" smtClean="0"/>
              <a:t>請勿流用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80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請勿流用</a:t>
            </a:r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80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請勿流用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80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請勿流用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80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請勿流用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80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請勿流用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80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 smtClean="0"/>
              <a:t>請勿流用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png"/><Relationship Id="rId4" Type="http://schemas.openxmlformats.org/officeDocument/2006/relationships/image" Target="../media/image4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&#31680;&#38651;&#34892;&#21205;&#23478;-&#20912;&#28103;&#28107;&#31687;.wmv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hyperlink" Target="https://www.kfw.de/kfw.de-2.html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inatimes.com/newspapers/20160804000062-260202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5" Type="http://schemas.openxmlformats.org/officeDocument/2006/relationships/oleObject" Target="../embeddings/Microsoft_Excel_97-2003_Worksheet3.xls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.png"/><Relationship Id="rId4" Type="http://schemas.openxmlformats.org/officeDocument/2006/relationships/image" Target="../media/image4.w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3.emf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png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st"/>
          <p:cNvPicPr>
            <a:picLocks noChangeAspect="1" noChangeArrowheads="1"/>
          </p:cNvPicPr>
          <p:nvPr/>
        </p:nvPicPr>
        <p:blipFill>
          <a:blip r:embed="rId3">
            <a:lum bright="26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48" y="1128489"/>
            <a:ext cx="6992116" cy="510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80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 bwMode="auto">
          <a:xfrm>
            <a:off x="1349648" y="2186979"/>
            <a:ext cx="63183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我國新能源</a:t>
            </a:r>
            <a:r>
              <a:rPr lang="zh-TW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政策</a:t>
            </a:r>
            <a:r>
              <a:rPr lang="en-US" altLang="zh-TW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/>
            </a:r>
            <a:br>
              <a:rPr lang="en-US" altLang="zh-TW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</a:br>
            <a:r>
              <a:rPr lang="zh-TW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及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展望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241232" y="5085184"/>
            <a:ext cx="4752975" cy="88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ts val="2800"/>
              </a:lnSpc>
              <a:spcBef>
                <a:spcPts val="600"/>
              </a:spcBef>
              <a:buFontTx/>
              <a:buNone/>
            </a:pPr>
            <a:r>
              <a:rPr lang="zh-TW" altLang="en-US" sz="2800" b="1" dirty="0" smtClean="0"/>
              <a:t>經濟部   李部長世光</a:t>
            </a:r>
            <a:endParaRPr lang="en-US" altLang="zh-TW" sz="2800" b="1" dirty="0" smtClean="0"/>
          </a:p>
          <a:p>
            <a:pPr algn="ctr" eaLnBrk="1" hangingPunct="1">
              <a:lnSpc>
                <a:spcPts val="2800"/>
              </a:lnSpc>
              <a:spcBef>
                <a:spcPts val="600"/>
              </a:spcBef>
              <a:buFontTx/>
              <a:buNone/>
            </a:pPr>
            <a:r>
              <a:rPr lang="en-US" altLang="zh-TW" sz="2400" b="1" dirty="0" smtClean="0"/>
              <a:t>105</a:t>
            </a:r>
            <a:r>
              <a:rPr lang="zh-TW" altLang="en-US" sz="2400" b="1" dirty="0" smtClean="0"/>
              <a:t>年</a:t>
            </a:r>
            <a:r>
              <a:rPr lang="en-US" altLang="zh-TW" sz="2400" b="1" dirty="0"/>
              <a:t>9</a:t>
            </a:r>
            <a:r>
              <a:rPr lang="zh-TW" altLang="en-US" sz="2400" b="1" dirty="0" smtClean="0"/>
              <a:t>月</a:t>
            </a:r>
            <a:r>
              <a:rPr lang="en-US" altLang="zh-TW" sz="2400" b="1" dirty="0"/>
              <a:t>9</a:t>
            </a:r>
            <a:r>
              <a:rPr lang="zh-TW" altLang="en-US" sz="2400" b="1" dirty="0" smtClean="0"/>
              <a:t>日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5265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96848" y="704433"/>
            <a:ext cx="8713787" cy="71437"/>
            <a:chOff x="113" y="482"/>
            <a:chExt cx="5489" cy="45"/>
          </a:xfrm>
        </p:grpSpPr>
        <p:sp>
          <p:nvSpPr>
            <p:cNvPr id="6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文字方塊 30"/>
          <p:cNvSpPr txBox="1">
            <a:spLocks noChangeArrowheads="1"/>
          </p:cNvSpPr>
          <p:nvPr/>
        </p:nvSpPr>
        <p:spPr bwMode="auto">
          <a:xfrm>
            <a:off x="429387" y="757014"/>
            <a:ext cx="8394700" cy="50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marL="0" marR="0" lvl="1" indent="0" defTabSz="914400" eaLnBrk="1" fontAlgn="base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二、</a:t>
            </a:r>
            <a:r>
              <a:rPr lang="zh-TW" altLang="en-US" b="1" kern="0" dirty="0" smtClean="0">
                <a:solidFill>
                  <a:prstClr val="black"/>
                </a:solidFill>
              </a:rPr>
              <a:t>新</a:t>
            </a: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能源政策</a:t>
            </a:r>
            <a:r>
              <a:rPr lang="zh-TW" altLang="en-US" b="1" kern="0" dirty="0" smtClean="0">
                <a:solidFill>
                  <a:prstClr val="black"/>
                </a:solidFill>
              </a:rPr>
              <a:t>發展</a:t>
            </a:r>
            <a:r>
              <a:rPr lang="zh-TW" altLang="en-US" b="1" kern="0" dirty="0">
                <a:solidFill>
                  <a:prstClr val="black"/>
                </a:solidFill>
              </a:rPr>
              <a:t>方向</a:t>
            </a:r>
            <a:endParaRPr kumimoji="0" lang="en-US" altLang="zh-TW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3" name="流程圖: 替代處理程序 142"/>
          <p:cNvSpPr/>
          <p:nvPr/>
        </p:nvSpPr>
        <p:spPr bwMode="auto">
          <a:xfrm>
            <a:off x="386172" y="1591127"/>
            <a:ext cx="2303362" cy="615347"/>
          </a:xfrm>
          <a:prstGeom prst="flowChartAlternateProcess">
            <a:avLst/>
          </a:prstGeom>
          <a:solidFill>
            <a:srgbClr val="CCFFFF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marL="365125" indent="-365125">
              <a:defRPr/>
            </a:pPr>
            <a:r>
              <a:rPr lang="en-US" altLang="zh-TW" sz="15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15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15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15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穩定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開源及擴大需量管理，確保供電</a:t>
            </a:r>
          </a:p>
        </p:txBody>
      </p:sp>
      <p:sp>
        <p:nvSpPr>
          <p:cNvPr id="144" name="流程圖: 替代處理程序 143"/>
          <p:cNvSpPr/>
          <p:nvPr/>
        </p:nvSpPr>
        <p:spPr bwMode="auto">
          <a:xfrm>
            <a:off x="386172" y="2191379"/>
            <a:ext cx="2303362" cy="615347"/>
          </a:xfrm>
          <a:prstGeom prst="flowChartAlternateProcess">
            <a:avLst/>
          </a:prstGeom>
          <a:solidFill>
            <a:srgbClr val="CCFFFF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marL="365125" indent="-365125">
              <a:defRPr/>
            </a:pPr>
            <a:r>
              <a:rPr kumimoji="1" lang="en-US" altLang="zh-TW" sz="1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1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kumimoji="1" lang="en-US" altLang="zh-TW" sz="1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en-US" sz="1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推動節能極大化，</a:t>
            </a:r>
            <a:r>
              <a:rPr kumimoji="1" lang="zh-TW" altLang="en-US" sz="1500" dirty="0">
                <a:latin typeface="標楷體" pitchFamily="65" charset="-120"/>
                <a:ea typeface="標楷體" pitchFamily="65" charset="-120"/>
              </a:rPr>
              <a:t>提升能源使用效率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5" name="流程圖: 替代處理程序 144"/>
          <p:cNvSpPr/>
          <p:nvPr/>
        </p:nvSpPr>
        <p:spPr bwMode="auto">
          <a:xfrm>
            <a:off x="386172" y="3031287"/>
            <a:ext cx="2303362" cy="615347"/>
          </a:xfrm>
          <a:prstGeom prst="flowChartAlternateProcess">
            <a:avLst/>
          </a:prstGeom>
          <a:solidFill>
            <a:srgbClr val="CCFFFF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marL="360363" indent="-360363">
              <a:defRPr/>
            </a:pPr>
            <a:r>
              <a:rPr kumimoji="1" lang="en-US" altLang="zh-TW" sz="15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sz="1500" dirty="0" smtClean="0">
                <a:latin typeface="標楷體" pitchFamily="65" charset="-120"/>
                <a:ea typeface="標楷體" pitchFamily="65" charset="-120"/>
              </a:rPr>
              <a:t>三</a:t>
            </a:r>
            <a:r>
              <a:rPr kumimoji="1" lang="en-US" altLang="zh-TW" sz="15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kumimoji="1" lang="zh-TW" altLang="en-US" sz="1500" dirty="0" smtClean="0">
                <a:latin typeface="標楷體" pitchFamily="65" charset="-120"/>
                <a:ea typeface="標楷體" pitchFamily="65" charset="-120"/>
              </a:rPr>
              <a:t>積極</a:t>
            </a:r>
            <a:r>
              <a:rPr kumimoji="1" lang="zh-TW" altLang="en-US" sz="1500" dirty="0">
                <a:latin typeface="標楷體" pitchFamily="65" charset="-120"/>
                <a:ea typeface="標楷體" pitchFamily="65" charset="-120"/>
              </a:rPr>
              <a:t>多元創能，促進潔淨能源發展</a:t>
            </a:r>
            <a:endParaRPr lang="zh-TW" altLang="en-US" sz="1500" dirty="0">
              <a:latin typeface="Arial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6" name="流程圖: 替代處理程序 145"/>
          <p:cNvSpPr/>
          <p:nvPr/>
        </p:nvSpPr>
        <p:spPr bwMode="auto">
          <a:xfrm>
            <a:off x="372723" y="4975451"/>
            <a:ext cx="2303362" cy="615347"/>
          </a:xfrm>
          <a:prstGeom prst="flowChartAlternateProcess">
            <a:avLst/>
          </a:prstGeom>
          <a:solidFill>
            <a:srgbClr val="CCFFFF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marL="358775" indent="-358775">
              <a:defRPr/>
            </a:pPr>
            <a:r>
              <a:rPr kumimoji="1" lang="en-US" altLang="zh-TW" sz="15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sz="1500" dirty="0" smtClean="0">
                <a:latin typeface="標楷體" pitchFamily="65" charset="-120"/>
                <a:ea typeface="標楷體" pitchFamily="65" charset="-120"/>
              </a:rPr>
              <a:t>六</a:t>
            </a:r>
            <a:r>
              <a:rPr kumimoji="1" lang="en-US" altLang="zh-TW" sz="15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kumimoji="1" lang="zh-TW" altLang="en-US" sz="1500" dirty="0" smtClean="0">
                <a:latin typeface="標楷體" pitchFamily="65" charset="-120"/>
                <a:ea typeface="標楷體" pitchFamily="65" charset="-120"/>
              </a:rPr>
              <a:t>培養</a:t>
            </a:r>
            <a:r>
              <a:rPr kumimoji="1" lang="zh-TW" altLang="en-US" sz="1500" dirty="0">
                <a:latin typeface="標楷體" pitchFamily="65" charset="-120"/>
                <a:ea typeface="標楷體" pitchFamily="65" charset="-120"/>
              </a:rPr>
              <a:t>系統整合，輸出國外系統</a:t>
            </a:r>
            <a:r>
              <a:rPr kumimoji="1" lang="zh-TW" altLang="en-US" sz="1500" dirty="0" smtClean="0">
                <a:latin typeface="標楷體" pitchFamily="65" charset="-120"/>
                <a:ea typeface="標楷體" pitchFamily="65" charset="-120"/>
              </a:rPr>
              <a:t>市場</a:t>
            </a:r>
            <a:endParaRPr lang="zh-TW" altLang="en-US" sz="1500" dirty="0">
              <a:latin typeface="Arial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7" name="流程圖: 替代處理程序 146"/>
          <p:cNvSpPr/>
          <p:nvPr/>
        </p:nvSpPr>
        <p:spPr bwMode="auto">
          <a:xfrm>
            <a:off x="2997188" y="1678125"/>
            <a:ext cx="5971308" cy="440439"/>
          </a:xfrm>
          <a:prstGeom prst="flowChartAlternateProcess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marL="182563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確保未來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(106</a:t>
            </a:r>
            <a:r>
              <a:rPr lang="zh-TW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年至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108</a:t>
            </a:r>
            <a:r>
              <a:rPr lang="zh-TW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不缺電</a:t>
            </a:r>
            <a:endParaRPr lang="en-US" altLang="zh-TW" sz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82563" lvl="1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規劃</a:t>
            </a:r>
            <a:r>
              <a:rPr lang="en-US" altLang="zh-TW" sz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109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114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年之長期電力供應</a:t>
            </a:r>
          </a:p>
        </p:txBody>
      </p:sp>
      <p:sp>
        <p:nvSpPr>
          <p:cNvPr id="148" name="流程圖: 替代處理程序 147"/>
          <p:cNvSpPr/>
          <p:nvPr/>
        </p:nvSpPr>
        <p:spPr bwMode="auto">
          <a:xfrm>
            <a:off x="2987824" y="2155586"/>
            <a:ext cx="5971308" cy="779238"/>
          </a:xfrm>
          <a:prstGeom prst="flowChartAlternateProcess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marL="182563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強制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能源耗用標準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(MEPS)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、分級標示及節能標章推動</a:t>
            </a:r>
            <a:endParaRPr lang="en-US" altLang="zh-TW" sz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82563" lvl="1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政府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機關學校節約能源</a:t>
            </a:r>
            <a:endParaRPr lang="en-US" altLang="zh-TW" sz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82563" lvl="1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推動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產業部門節能措施</a:t>
            </a:r>
          </a:p>
          <a:p>
            <a:pPr marL="182563" lvl="1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kumimoji="1" lang="zh-TW" altLang="en-US" sz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結合</a:t>
            </a:r>
            <a:r>
              <a:rPr kumimoji="1"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地方政府推動民生部門節電</a:t>
            </a:r>
            <a:endParaRPr lang="zh-TW" altLang="en-US" sz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9" name="流程圖: 替代處理程序 148"/>
          <p:cNvSpPr/>
          <p:nvPr/>
        </p:nvSpPr>
        <p:spPr bwMode="auto">
          <a:xfrm>
            <a:off x="2987824" y="2996952"/>
            <a:ext cx="5981002" cy="800208"/>
          </a:xfrm>
          <a:prstGeom prst="flowChartAlternateProcess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marL="182563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確保低碳及高效率傳統基載發電</a:t>
            </a:r>
          </a:p>
          <a:p>
            <a:pPr marL="182563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降低現有火力電廠污染排放</a:t>
            </a:r>
          </a:p>
          <a:p>
            <a:pPr marL="182563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全力擴大再生能源發展於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2025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年占比達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20%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以上</a:t>
            </a:r>
          </a:p>
          <a:p>
            <a:pPr marL="182563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佈局新興能源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氫能燃料電池</a:t>
            </a:r>
          </a:p>
        </p:txBody>
      </p:sp>
      <p:sp>
        <p:nvSpPr>
          <p:cNvPr id="150" name="流程圖: 替代處理程序 149"/>
          <p:cNvSpPr/>
          <p:nvPr/>
        </p:nvSpPr>
        <p:spPr bwMode="auto">
          <a:xfrm>
            <a:off x="2997188" y="3861048"/>
            <a:ext cx="5971308" cy="440439"/>
          </a:xfrm>
          <a:prstGeom prst="flowChartAlternateProcess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marL="182563" lvl="1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改善既有抽蓄水力電廠設備，增加電力系統調頻能力</a:t>
            </a:r>
            <a:endParaRPr lang="en-US" altLang="zh-TW" sz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82563" lvl="1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增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建抽蓄水力電廠</a:t>
            </a:r>
          </a:p>
        </p:txBody>
      </p:sp>
      <p:sp>
        <p:nvSpPr>
          <p:cNvPr id="151" name="流程圖: 替代處理程序 150"/>
          <p:cNvSpPr/>
          <p:nvPr/>
        </p:nvSpPr>
        <p:spPr bwMode="auto">
          <a:xfrm>
            <a:off x="3004943" y="4990000"/>
            <a:ext cx="5935865" cy="575959"/>
          </a:xfrm>
          <a:prstGeom prst="flowChartAlternateProcess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marL="182563" lvl="1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統籌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綠能政策方向，整合產官學研資源：成立能源及減碳辦公室</a:t>
            </a:r>
            <a:endParaRPr lang="en-US" altLang="zh-TW" sz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82563" lvl="1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推動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能源產業科技研發與示範應用：沙崙綠能</a:t>
            </a:r>
            <a:r>
              <a:rPr lang="zh-TW" altLang="en-US" sz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園區</a:t>
            </a:r>
            <a:endParaRPr lang="en-US" altLang="zh-TW" sz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82563" lvl="1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推動國產化政策，建立國內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太陽光電及離岸風力產業供應</a:t>
            </a:r>
            <a:r>
              <a:rPr lang="zh-TW" altLang="en-US" sz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鏈</a:t>
            </a:r>
            <a:endParaRPr lang="zh-TW" altLang="en-US" sz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2" name="流程圖: 替代處理程序 151"/>
          <p:cNvSpPr/>
          <p:nvPr/>
        </p:nvSpPr>
        <p:spPr bwMode="auto">
          <a:xfrm>
            <a:off x="386172" y="3751367"/>
            <a:ext cx="2289913" cy="615347"/>
          </a:xfrm>
          <a:prstGeom prst="flowChartAlternateProcess">
            <a:avLst/>
          </a:prstGeom>
          <a:solidFill>
            <a:srgbClr val="CCFFFF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marL="358775" indent="-358775" defTabSz="1882775">
              <a:defRPr/>
            </a:pPr>
            <a:r>
              <a:rPr kumimoji="1" lang="en-US" altLang="zh-TW" sz="15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sz="1500" dirty="0" smtClean="0">
                <a:latin typeface="標楷體" pitchFamily="65" charset="-120"/>
                <a:ea typeface="標楷體" pitchFamily="65" charset="-120"/>
              </a:rPr>
              <a:t>四</a:t>
            </a:r>
            <a:r>
              <a:rPr kumimoji="1" lang="en-US" altLang="zh-TW" sz="15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kumimoji="1" lang="zh-TW" altLang="en-US" sz="1500" dirty="0" smtClean="0">
                <a:latin typeface="標楷體" pitchFamily="65" charset="-120"/>
                <a:ea typeface="標楷體" pitchFamily="65" charset="-120"/>
              </a:rPr>
              <a:t>加速</a:t>
            </a:r>
            <a:r>
              <a:rPr kumimoji="1" lang="zh-TW" altLang="en-US" sz="1500" dirty="0">
                <a:latin typeface="標楷體" pitchFamily="65" charset="-120"/>
                <a:ea typeface="標楷體" pitchFamily="65" charset="-120"/>
              </a:rPr>
              <a:t>布局儲能，強化電網穩定度</a:t>
            </a:r>
            <a:endParaRPr lang="zh-TW" altLang="en-US" sz="1500" dirty="0">
              <a:latin typeface="Arial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sp>
        <p:nvSpPr>
          <p:cNvPr id="157" name="流程圖: 替代處理程序 156"/>
          <p:cNvSpPr/>
          <p:nvPr/>
        </p:nvSpPr>
        <p:spPr bwMode="auto">
          <a:xfrm>
            <a:off x="387949" y="4363495"/>
            <a:ext cx="2299808" cy="615347"/>
          </a:xfrm>
          <a:prstGeom prst="flowChartAlternateProcess">
            <a:avLst/>
          </a:prstGeom>
          <a:solidFill>
            <a:srgbClr val="CCFFFF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marL="360363" indent="-360363">
              <a:defRPr/>
            </a:pPr>
            <a:r>
              <a:rPr kumimoji="1" lang="en-US" altLang="zh-TW" sz="15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sz="1500" dirty="0" smtClean="0">
                <a:latin typeface="標楷體" pitchFamily="65" charset="-120"/>
                <a:ea typeface="標楷體" pitchFamily="65" charset="-120"/>
              </a:rPr>
              <a:t>五</a:t>
            </a:r>
            <a:r>
              <a:rPr kumimoji="1" lang="en-US" altLang="zh-TW" sz="15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kumimoji="1" lang="zh-TW" altLang="en-US" sz="1500" dirty="0" smtClean="0">
                <a:latin typeface="標楷體" pitchFamily="65" charset="-120"/>
                <a:ea typeface="標楷體" pitchFamily="65" charset="-120"/>
              </a:rPr>
              <a:t>推動</a:t>
            </a:r>
            <a:r>
              <a:rPr kumimoji="1" lang="zh-TW" altLang="en-US" sz="1500" dirty="0">
                <a:latin typeface="標楷體" pitchFamily="65" charset="-120"/>
                <a:ea typeface="標楷體" pitchFamily="65" charset="-120"/>
              </a:rPr>
              <a:t>智慧電網與智慧電表興建</a:t>
            </a:r>
            <a:endParaRPr lang="zh-TW" altLang="en-US" sz="1500" dirty="0">
              <a:latin typeface="Arial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sp>
        <p:nvSpPr>
          <p:cNvPr id="162" name="投影片編號版面配置區 3"/>
          <p:cNvSpPr txBox="1">
            <a:spLocks noGrp="1"/>
          </p:cNvSpPr>
          <p:nvPr/>
        </p:nvSpPr>
        <p:spPr bwMode="auto">
          <a:xfrm>
            <a:off x="7092950" y="6525344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10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流程圖: 替代處理程序 38"/>
          <p:cNvSpPr/>
          <p:nvPr/>
        </p:nvSpPr>
        <p:spPr bwMode="auto">
          <a:xfrm>
            <a:off x="372723" y="5697257"/>
            <a:ext cx="2299808" cy="359958"/>
          </a:xfrm>
          <a:prstGeom prst="flowChartAlternateProcess">
            <a:avLst/>
          </a:prstGeom>
          <a:solidFill>
            <a:srgbClr val="CCFFFF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marL="266700" indent="-266700">
              <a:defRPr/>
            </a:pPr>
            <a:r>
              <a:rPr kumimoji="1" lang="en-US" altLang="zh-TW" sz="15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sz="1500" dirty="0" smtClean="0">
                <a:latin typeface="標楷體" pitchFamily="65" charset="-120"/>
                <a:ea typeface="標楷體" pitchFamily="65" charset="-120"/>
              </a:rPr>
              <a:t>七</a:t>
            </a:r>
            <a:r>
              <a:rPr kumimoji="1" lang="en-US" altLang="zh-TW" sz="15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kumimoji="1" lang="zh-TW" altLang="en-US" sz="1500" dirty="0" smtClean="0">
                <a:latin typeface="標楷體" pitchFamily="65" charset="-120"/>
                <a:ea typeface="標楷體" pitchFamily="65" charset="-120"/>
              </a:rPr>
              <a:t>電業改</a:t>
            </a:r>
            <a:r>
              <a:rPr kumimoji="1" lang="zh-TW" altLang="en-US" sz="1500" dirty="0">
                <a:latin typeface="標楷體" pitchFamily="65" charset="-120"/>
                <a:ea typeface="標楷體" pitchFamily="65" charset="-120"/>
              </a:rPr>
              <a:t>革</a:t>
            </a:r>
            <a:endParaRPr lang="zh-TW" altLang="en-US" sz="1500" dirty="0">
              <a:latin typeface="Arial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0" name="AutoShape 3"/>
          <p:cNvSpPr>
            <a:spLocks noChangeArrowheads="1"/>
          </p:cNvSpPr>
          <p:nvPr/>
        </p:nvSpPr>
        <p:spPr bwMode="auto">
          <a:xfrm>
            <a:off x="912048" y="1268760"/>
            <a:ext cx="1296144" cy="27400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latinLnBrk="1">
              <a:lnSpc>
                <a:spcPts val="2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zh-TW" altLang="en-US" sz="1800" b="1" dirty="0" smtClean="0">
                <a:solidFill>
                  <a:schemeClr val="tx1"/>
                </a:solidFill>
                <a:latin typeface="標楷體" panose="03000509000000000000" pitchFamily="65" charset="-120"/>
                <a:cs typeface="Times New Roman" pitchFamily="18" charset="0"/>
              </a:rPr>
              <a:t>策略</a:t>
            </a:r>
            <a:endParaRPr lang="zh-TW" altLang="en-US" sz="1800" b="1" dirty="0">
              <a:solidFill>
                <a:schemeClr val="tx1"/>
              </a:solidFill>
              <a:latin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141" name="AutoShape 3"/>
          <p:cNvSpPr>
            <a:spLocks noChangeArrowheads="1"/>
          </p:cNvSpPr>
          <p:nvPr/>
        </p:nvSpPr>
        <p:spPr bwMode="auto">
          <a:xfrm>
            <a:off x="5223775" y="1340768"/>
            <a:ext cx="1296144" cy="2740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latinLnBrk="1">
              <a:lnSpc>
                <a:spcPts val="2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zh-TW" altLang="en-US" sz="1800" b="1" dirty="0" smtClean="0">
                <a:solidFill>
                  <a:schemeClr val="tx1"/>
                </a:solidFill>
                <a:latin typeface="標楷體" panose="03000509000000000000" pitchFamily="65" charset="-120"/>
                <a:cs typeface="Times New Roman" pitchFamily="18" charset="0"/>
              </a:rPr>
              <a:t>主要內容</a:t>
            </a:r>
            <a:endParaRPr lang="zh-TW" altLang="en-US" sz="1800" b="1" dirty="0">
              <a:solidFill>
                <a:schemeClr val="tx1"/>
              </a:solidFill>
              <a:latin typeface="標楷體" panose="03000509000000000000" pitchFamily="65" charset="-120"/>
              <a:cs typeface="Times New Roman" pitchFamily="18" charset="0"/>
            </a:endParaRPr>
          </a:p>
        </p:txBody>
      </p:sp>
      <p:cxnSp>
        <p:nvCxnSpPr>
          <p:cNvPr id="15" name="肘形接點 14"/>
          <p:cNvCxnSpPr>
            <a:stCxn id="143" idx="3"/>
            <a:endCxn id="147" idx="1"/>
          </p:cNvCxnSpPr>
          <p:nvPr/>
        </p:nvCxnSpPr>
        <p:spPr>
          <a:xfrm flipV="1">
            <a:off x="2689534" y="1898345"/>
            <a:ext cx="307654" cy="45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>
            <a:stCxn id="144" idx="3"/>
          </p:cNvCxnSpPr>
          <p:nvPr/>
        </p:nvCxnSpPr>
        <p:spPr>
          <a:xfrm flipV="1">
            <a:off x="2689534" y="2499052"/>
            <a:ext cx="29829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2689534" y="4077072"/>
            <a:ext cx="2982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>
            <a:off x="2694028" y="3356992"/>
            <a:ext cx="2982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/>
          <p:cNvCxnSpPr/>
          <p:nvPr/>
        </p:nvCxnSpPr>
        <p:spPr>
          <a:xfrm>
            <a:off x="2706652" y="4653136"/>
            <a:ext cx="2982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/>
          <p:cNvCxnSpPr/>
          <p:nvPr/>
        </p:nvCxnSpPr>
        <p:spPr>
          <a:xfrm>
            <a:off x="2706652" y="5301208"/>
            <a:ext cx="2982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/>
          <p:cNvCxnSpPr/>
          <p:nvPr/>
        </p:nvCxnSpPr>
        <p:spPr>
          <a:xfrm>
            <a:off x="2688399" y="5877220"/>
            <a:ext cx="2982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標題 1"/>
          <p:cNvSpPr>
            <a:spLocks/>
          </p:cNvSpPr>
          <p:nvPr/>
        </p:nvSpPr>
        <p:spPr bwMode="auto">
          <a:xfrm>
            <a:off x="0" y="44624"/>
            <a:ext cx="9144000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貳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、新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政府上任後之新能源發展願景與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方向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(2/3)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2" name="流程圖: 替代處理程序 31"/>
          <p:cNvSpPr/>
          <p:nvPr/>
        </p:nvSpPr>
        <p:spPr bwMode="auto">
          <a:xfrm>
            <a:off x="372723" y="6201348"/>
            <a:ext cx="2299808" cy="359958"/>
          </a:xfrm>
          <a:prstGeom prst="flowChartAlternateProcess">
            <a:avLst/>
          </a:prstGeom>
          <a:solidFill>
            <a:srgbClr val="CCFFFF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marL="266700" indent="-266700">
              <a:defRPr/>
            </a:pPr>
            <a:r>
              <a:rPr kumimoji="1" lang="en-US" altLang="zh-TW" sz="15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sz="1500" dirty="0" smtClean="0">
                <a:latin typeface="標楷體" pitchFamily="65" charset="-120"/>
                <a:ea typeface="標楷體" pitchFamily="65" charset="-120"/>
              </a:rPr>
              <a:t>八</a:t>
            </a:r>
            <a:r>
              <a:rPr kumimoji="1" lang="en-US" altLang="zh-TW" sz="15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kumimoji="1" lang="zh-TW" altLang="en-US" sz="1500" dirty="0" smtClean="0">
                <a:latin typeface="標楷體" pitchFamily="65" charset="-120"/>
                <a:ea typeface="標楷體" pitchFamily="65" charset="-120"/>
              </a:rPr>
              <a:t>綠色金融</a:t>
            </a:r>
            <a:endParaRPr lang="zh-TW" altLang="en-US" sz="1500" dirty="0">
              <a:latin typeface="Arial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cxnSp>
        <p:nvCxnSpPr>
          <p:cNvPr id="34" name="直線接點 33"/>
          <p:cNvCxnSpPr/>
          <p:nvPr/>
        </p:nvCxnSpPr>
        <p:spPr>
          <a:xfrm>
            <a:off x="2687757" y="6379550"/>
            <a:ext cx="2982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流程圖: 替代處理程序 34"/>
          <p:cNvSpPr/>
          <p:nvPr/>
        </p:nvSpPr>
        <p:spPr bwMode="auto">
          <a:xfrm>
            <a:off x="3005369" y="4428502"/>
            <a:ext cx="5971308" cy="440439"/>
          </a:xfrm>
          <a:prstGeom prst="flowChartAlternateProcess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marL="182563" lvl="1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佈建智慧電表，積極完成關鍵通訊技術與模組開發驗證，都會區優先</a:t>
            </a:r>
            <a:r>
              <a:rPr lang="zh-TW" altLang="en-US" sz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開設</a:t>
            </a:r>
            <a:endParaRPr lang="zh-TW" altLang="en-US" sz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6" name="流程圖: 替代處理程序 35"/>
          <p:cNvSpPr/>
          <p:nvPr/>
        </p:nvSpPr>
        <p:spPr bwMode="auto">
          <a:xfrm>
            <a:off x="3003739" y="5656947"/>
            <a:ext cx="5971308" cy="440439"/>
          </a:xfrm>
          <a:prstGeom prst="flowChartAlternateProcess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marL="182563" lvl="1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在電力穩定供應前提下，務實規劃未來電力市場。</a:t>
            </a:r>
          </a:p>
          <a:p>
            <a:pPr marL="182563" lvl="1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兩階段推動電業改革，審慎</a:t>
            </a:r>
            <a:r>
              <a:rPr lang="zh-TW" altLang="en-US" sz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評估對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電力市場之影響。</a:t>
            </a:r>
          </a:p>
        </p:txBody>
      </p:sp>
      <p:sp>
        <p:nvSpPr>
          <p:cNvPr id="37" name="流程圖: 替代處理程序 36"/>
          <p:cNvSpPr/>
          <p:nvPr/>
        </p:nvSpPr>
        <p:spPr bwMode="auto">
          <a:xfrm>
            <a:off x="3003739" y="6156913"/>
            <a:ext cx="5971308" cy="440439"/>
          </a:xfrm>
          <a:prstGeom prst="flowChartAlternateProcess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marL="182563" lvl="1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改善綠能產業投資環境、提高投資彈性，提出綠色金融評估規劃。</a:t>
            </a:r>
          </a:p>
          <a:p>
            <a:pPr marL="182563" lvl="1" indent="-182563">
              <a:lnSpc>
                <a:spcPts val="14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挖掘能源服務產業潛力，導入綠色金融加速綠能產業發展。</a:t>
            </a:r>
          </a:p>
        </p:txBody>
      </p:sp>
    </p:spTree>
    <p:extLst>
      <p:ext uri="{BB962C8B-B14F-4D97-AF65-F5344CB8AC3E}">
        <p14:creationId xmlns:p14="http://schemas.microsoft.com/office/powerpoint/2010/main" val="128600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投影片編號版面配置區 20"/>
          <p:cNvSpPr>
            <a:spLocks noGrp="1"/>
          </p:cNvSpPr>
          <p:nvPr>
            <p:ph type="sldNum" sz="quarter" idx="12"/>
          </p:nvPr>
        </p:nvSpPr>
        <p:spPr bwMode="auto">
          <a:xfrm>
            <a:off x="7008440" y="653582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9AF974-B602-494E-8537-1833E306EC7B}" type="slidenum">
              <a:rPr lang="zh-TW" altLang="en-US" sz="12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zh-TW" sz="1200" smtClean="0"/>
          </a:p>
        </p:txBody>
      </p:sp>
      <p:sp>
        <p:nvSpPr>
          <p:cNvPr id="5837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 b="0">
              <a:latin typeface="Calibri" pitchFamily="34" charset="0"/>
              <a:ea typeface="新細明體" charset="-120"/>
            </a:endParaRPr>
          </a:p>
        </p:txBody>
      </p:sp>
      <p:sp>
        <p:nvSpPr>
          <p:cNvPr id="10" name="標題 1"/>
          <p:cNvSpPr>
            <a:spLocks/>
          </p:cNvSpPr>
          <p:nvPr/>
        </p:nvSpPr>
        <p:spPr bwMode="auto">
          <a:xfrm>
            <a:off x="250824" y="764704"/>
            <a:ext cx="8641656" cy="64807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marL="534988" indent="-534988" eaLnBrk="0" hangingPunct="0">
              <a:spcBef>
                <a:spcPct val="20000"/>
              </a:spcBef>
              <a:buChar char="•"/>
              <a:defRPr kumimoji="1" sz="2000" b="1">
                <a:solidFill>
                  <a:srgbClr val="0000CC"/>
                </a:solidFill>
                <a:latin typeface="Arial" charset="0"/>
              </a:defRPr>
            </a:lvl1pPr>
            <a:lvl2pPr marL="355600" indent="-3556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4625" lvl="1" indent="0" eaLnBrk="1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kumimoji="0" lang="zh-TW" altLang="en-US" sz="24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三、成立跨部會溝通整合平台</a:t>
            </a:r>
            <a:r>
              <a:rPr kumimoji="0"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—</a:t>
            </a:r>
            <a:r>
              <a:rPr kumimoji="0"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行政院能源及減碳辦公室</a:t>
            </a:r>
            <a:endParaRPr kumimoji="0" lang="en-US" altLang="zh-TW" sz="1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6848" y="704433"/>
            <a:ext cx="8713787" cy="71437"/>
            <a:chOff x="113" y="482"/>
            <a:chExt cx="5489" cy="45"/>
          </a:xfrm>
        </p:grpSpPr>
        <p:sp>
          <p:nvSpPr>
            <p:cNvPr id="11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3" name="標題 1"/>
          <p:cNvSpPr>
            <a:spLocks/>
          </p:cNvSpPr>
          <p:nvPr/>
        </p:nvSpPr>
        <p:spPr bwMode="auto">
          <a:xfrm>
            <a:off x="0" y="44624"/>
            <a:ext cx="9144000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貳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、新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政府上任後之新能源發展願景與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方向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</a:t>
            </a:r>
            <a:r>
              <a:rPr lang="en-US" altLang="zh-TW" sz="1800" dirty="0">
                <a:solidFill>
                  <a:srgbClr val="000099"/>
                </a:solidFill>
                <a:latin typeface="Times New Roman" pitchFamily="18" charset="0"/>
              </a:rPr>
              <a:t>3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/3)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cxnSp>
        <p:nvCxnSpPr>
          <p:cNvPr id="14" name="直線接點 13"/>
          <p:cNvCxnSpPr/>
          <p:nvPr/>
        </p:nvCxnSpPr>
        <p:spPr>
          <a:xfrm>
            <a:off x="5794628" y="5489460"/>
            <a:ext cx="0" cy="576064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2803778" y="5489460"/>
            <a:ext cx="0" cy="576064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4300751" y="5009003"/>
            <a:ext cx="0" cy="864096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2483768" y="5009003"/>
            <a:ext cx="417646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4283968" y="4144907"/>
            <a:ext cx="0" cy="576064"/>
          </a:xfrm>
          <a:prstGeom prst="line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ysDot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" name="Group 3"/>
          <p:cNvGrpSpPr>
            <a:grpSpLocks/>
          </p:cNvGrpSpPr>
          <p:nvPr/>
        </p:nvGrpSpPr>
        <p:grpSpPr bwMode="auto">
          <a:xfrm>
            <a:off x="2702793" y="1412776"/>
            <a:ext cx="3162350" cy="693364"/>
            <a:chOff x="842" y="2304"/>
            <a:chExt cx="1388" cy="448"/>
          </a:xfrm>
        </p:grpSpPr>
        <p:sp>
          <p:nvSpPr>
            <p:cNvPr id="20" name="Freeform 4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gamma/>
                    <a:tint val="57647"/>
                    <a:invGamma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>
                <a:latin typeface="Sylfaen" panose="010A0502050306030303" pitchFamily="18" charset="0"/>
                <a:ea typeface="微軟正黑體" panose="020B0604030504040204" pitchFamily="34" charset="-120"/>
              </a:endParaRPr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gray">
            <a:xfrm>
              <a:off x="842" y="2304"/>
              <a:ext cx="1388" cy="39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lfaen" panose="010A0502050306030303" pitchFamily="18" charset="0"/>
                  <a:ea typeface="微軟正黑體" panose="020B0604030504040204" pitchFamily="34" charset="-120"/>
                </a:rPr>
                <a:t>行政院能源及減碳委員會</a:t>
              </a:r>
              <a:endPara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anose="010A0502050306030303" pitchFamily="18" charset="0"/>
                <a:ea typeface="微軟正黑體" panose="020B0604030504040204" pitchFamily="34" charset="-120"/>
              </a:endParaRPr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4139698" y="2001652"/>
            <a:ext cx="288541" cy="292388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l"/>
            </a:pPr>
            <a:endParaRPr lang="zh-TW" altLang="en-US" sz="1300" dirty="0">
              <a:solidFill>
                <a:schemeClr val="accent3">
                  <a:lumMod val="50000"/>
                </a:schemeClr>
              </a:solidFill>
              <a:latin typeface="Sylfaen" panose="010A0502050306030303" pitchFamily="18" charset="0"/>
              <a:ea typeface="微軟正黑體" panose="020B0604030504040204" pitchFamily="34" charset="-120"/>
            </a:endParaRPr>
          </a:p>
        </p:txBody>
      </p:sp>
      <p:grpSp>
        <p:nvGrpSpPr>
          <p:cNvPr id="24" name="Group 3"/>
          <p:cNvGrpSpPr>
            <a:grpSpLocks/>
          </p:cNvGrpSpPr>
          <p:nvPr/>
        </p:nvGrpSpPr>
        <p:grpSpPr bwMode="auto">
          <a:xfrm>
            <a:off x="2339752" y="2201463"/>
            <a:ext cx="3888432" cy="719335"/>
            <a:chOff x="842" y="2212"/>
            <a:chExt cx="1388" cy="462"/>
          </a:xfrm>
          <a:solidFill>
            <a:srgbClr val="00B050"/>
          </a:solidFill>
        </p:grpSpPr>
        <p:sp>
          <p:nvSpPr>
            <p:cNvPr id="25" name="Freeform 4"/>
            <p:cNvSpPr>
              <a:spLocks/>
            </p:cNvSpPr>
            <p:nvPr/>
          </p:nvSpPr>
          <p:spPr bwMode="gray">
            <a:xfrm>
              <a:off x="901" y="2484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>
                <a:latin typeface="Sylfaen" panose="010A0502050306030303" pitchFamily="18" charset="0"/>
                <a:ea typeface="微軟正黑體" panose="020B0604030504040204" pitchFamily="34" charset="-120"/>
              </a:endParaRPr>
            </a:p>
          </p:txBody>
        </p:sp>
        <p:sp>
          <p:nvSpPr>
            <p:cNvPr id="26" name="Rectangle 5"/>
            <p:cNvSpPr>
              <a:spLocks noChangeArrowheads="1"/>
            </p:cNvSpPr>
            <p:nvPr/>
          </p:nvSpPr>
          <p:spPr bwMode="gray">
            <a:xfrm>
              <a:off x="842" y="2212"/>
              <a:ext cx="1388" cy="369"/>
            </a:xfrm>
            <a:prstGeom prst="rect">
              <a:avLst/>
            </a:prstGeom>
            <a:grpFill/>
            <a:ln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/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召集人及共同召集人各</a:t>
              </a:r>
              <a:r>
                <a:rPr lang="en-US" altLang="zh-TW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1</a:t>
              </a:r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人</a:t>
              </a:r>
            </a:p>
          </p:txBody>
        </p:sp>
      </p:grpSp>
      <p:cxnSp>
        <p:nvCxnSpPr>
          <p:cNvPr id="27" name="直線接點 26"/>
          <p:cNvCxnSpPr/>
          <p:nvPr/>
        </p:nvCxnSpPr>
        <p:spPr>
          <a:xfrm>
            <a:off x="4283968" y="1993984"/>
            <a:ext cx="0" cy="207479"/>
          </a:xfrm>
          <a:prstGeom prst="line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ysDot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直線圖說文字 1 (加上框線和強調線) 27"/>
          <p:cNvSpPr/>
          <p:nvPr/>
        </p:nvSpPr>
        <p:spPr>
          <a:xfrm>
            <a:off x="6444208" y="2174501"/>
            <a:ext cx="1656184" cy="667738"/>
          </a:xfrm>
          <a:prstGeom prst="accentBorderCallout1">
            <a:avLst>
              <a:gd name="adj1" fmla="val 51819"/>
              <a:gd name="adj2" fmla="val -4126"/>
              <a:gd name="adj3" fmla="val 52357"/>
              <a:gd name="adj4" fmla="val -11078"/>
            </a:avLst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36000" rIns="0" bIns="0" numCol="1" spcCol="38100" rtlCol="0" anchor="ctr" anchorCtr="0">
            <a:noAutofit/>
          </a:bodyPr>
          <a:lstStyle/>
          <a:p>
            <a:pPr marL="809625" indent="-809625" algn="ctr">
              <a:spcBef>
                <a:spcPts val="0"/>
              </a:spcBef>
              <a:spcAft>
                <a:spcPts val="400"/>
              </a:spcAft>
            </a:pPr>
            <a:r>
              <a:rPr lang="zh-TW" altLang="en-US" sz="1600" b="1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  <a:ea typeface="微軟正黑體" panose="020B0604030504040204" pitchFamily="34" charset="-120"/>
              </a:rPr>
              <a:t>吳政務委員政忠</a:t>
            </a:r>
            <a:endParaRPr lang="en-US" altLang="zh-TW" sz="1600" b="1" dirty="0" smtClean="0">
              <a:solidFill>
                <a:schemeClr val="accent3">
                  <a:lumMod val="50000"/>
                </a:schemeClr>
              </a:solidFill>
              <a:latin typeface="Sylfaen" panose="010A0502050306030303" pitchFamily="18" charset="0"/>
              <a:ea typeface="微軟正黑體" panose="020B0604030504040204" pitchFamily="34" charset="-120"/>
            </a:endParaRPr>
          </a:p>
          <a:p>
            <a:pPr marL="809625" indent="-809625" algn="ctr">
              <a:spcBef>
                <a:spcPts val="0"/>
              </a:spcBef>
              <a:spcAft>
                <a:spcPts val="400"/>
              </a:spcAft>
            </a:pPr>
            <a:r>
              <a:rPr lang="zh-TW" altLang="en-US" sz="1600" b="1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  <a:ea typeface="微軟正黑體" panose="020B0604030504040204" pitchFamily="34" charset="-120"/>
              </a:rPr>
              <a:t>張政務委員景森</a:t>
            </a:r>
            <a:endParaRPr lang="en-US" altLang="zh-TW" sz="1600" b="1" dirty="0" smtClean="0">
              <a:solidFill>
                <a:schemeClr val="accent3">
                  <a:lumMod val="50000"/>
                </a:schemeClr>
              </a:solidFill>
              <a:latin typeface="Sylfaen" panose="010A0502050306030303" pitchFamily="18" charset="0"/>
              <a:ea typeface="微軟正黑體" panose="020B0604030504040204" pitchFamily="34" charset="-120"/>
            </a:endParaRPr>
          </a:p>
        </p:txBody>
      </p:sp>
      <p:sp>
        <p:nvSpPr>
          <p:cNvPr id="29" name="直線圖說文字 1 (加上框線和強調線) 28"/>
          <p:cNvSpPr/>
          <p:nvPr/>
        </p:nvSpPr>
        <p:spPr>
          <a:xfrm>
            <a:off x="6444208" y="3117129"/>
            <a:ext cx="1800200" cy="667738"/>
          </a:xfrm>
          <a:prstGeom prst="accentBorderCallout1">
            <a:avLst>
              <a:gd name="adj1" fmla="val 50149"/>
              <a:gd name="adj2" fmla="val -2577"/>
              <a:gd name="adj3" fmla="val 52357"/>
              <a:gd name="adj4" fmla="val -11078"/>
            </a:avLst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36000" rIns="0" bIns="0" numCol="1" spcCol="38100" rtlCol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zh-TW" altLang="en-US" sz="1600" b="1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  <a:ea typeface="微軟正黑體" panose="020B0604030504040204" pitchFamily="34" charset="-120"/>
              </a:rPr>
              <a:t>  經濟部、環保署及</a:t>
            </a:r>
            <a:r>
              <a:rPr lang="en-US" altLang="zh-TW" sz="1600" b="1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  <a:ea typeface="微軟正黑體" panose="020B0604030504040204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  <a:ea typeface="微軟正黑體" panose="020B0604030504040204" pitchFamily="34" charset="-120"/>
              </a:rPr>
            </a:br>
            <a:r>
              <a:rPr lang="zh-TW" altLang="en-US" sz="1600" b="1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  <a:ea typeface="微軟正黑體" panose="020B0604030504040204" pitchFamily="34" charset="-120"/>
              </a:rPr>
              <a:t>  科技部首長兼任</a:t>
            </a:r>
            <a:endParaRPr lang="en-US" altLang="zh-TW" sz="1600" b="1" dirty="0" smtClean="0">
              <a:solidFill>
                <a:schemeClr val="accent3">
                  <a:lumMod val="50000"/>
                </a:schemeClr>
              </a:solidFill>
              <a:latin typeface="Sylfaen" panose="010A0502050306030303" pitchFamily="18" charset="0"/>
              <a:ea typeface="微軟正黑體" panose="020B0604030504040204" pitchFamily="34" charset="-120"/>
            </a:endParaRPr>
          </a:p>
        </p:txBody>
      </p:sp>
      <p:grpSp>
        <p:nvGrpSpPr>
          <p:cNvPr id="30" name="Group 6"/>
          <p:cNvGrpSpPr>
            <a:grpSpLocks/>
          </p:cNvGrpSpPr>
          <p:nvPr/>
        </p:nvGrpSpPr>
        <p:grpSpPr bwMode="auto">
          <a:xfrm>
            <a:off x="2805367" y="4720971"/>
            <a:ext cx="2990769" cy="648072"/>
            <a:chOff x="816" y="2304"/>
            <a:chExt cx="1440" cy="448"/>
          </a:xfrm>
        </p:grpSpPr>
        <p:sp>
          <p:nvSpPr>
            <p:cNvPr id="31" name="Freeform 7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chemeClr val="tx1">
                    <a:gamma/>
                    <a:tint val="57647"/>
                    <a:invGamma/>
                  </a:schemeClr>
                </a:gs>
                <a:gs pos="100000">
                  <a:schemeClr val="tx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>
                <a:latin typeface="Sylfaen" panose="010A0502050306030303" pitchFamily="18" charset="0"/>
                <a:ea typeface="微軟正黑體" panose="020B0604030504040204" pitchFamily="34" charset="-120"/>
              </a:endParaRP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57647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lfaen" panose="010A0502050306030303" pitchFamily="18" charset="0"/>
                  <a:ea typeface="微軟正黑體" panose="020B0604030504040204" pitchFamily="34" charset="-120"/>
                </a:rPr>
                <a:t>行政院能源及減碳辦公室</a:t>
              </a:r>
            </a:p>
          </p:txBody>
        </p:sp>
      </p:grpSp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2339752" y="3088102"/>
            <a:ext cx="3888432" cy="705322"/>
            <a:chOff x="842" y="2212"/>
            <a:chExt cx="1388" cy="453"/>
          </a:xfrm>
          <a:solidFill>
            <a:srgbClr val="00B050"/>
          </a:solidFill>
        </p:grpSpPr>
        <p:sp>
          <p:nvSpPr>
            <p:cNvPr id="34" name="Freeform 4"/>
            <p:cNvSpPr>
              <a:spLocks/>
            </p:cNvSpPr>
            <p:nvPr/>
          </p:nvSpPr>
          <p:spPr bwMode="gray">
            <a:xfrm>
              <a:off x="901" y="2475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>
                <a:latin typeface="Sylfaen" panose="010A0502050306030303" pitchFamily="18" charset="0"/>
                <a:ea typeface="微軟正黑體" panose="020B0604030504040204" pitchFamily="34" charset="-120"/>
              </a:endParaRPr>
            </a:p>
          </p:txBody>
        </p:sp>
        <p:sp>
          <p:nvSpPr>
            <p:cNvPr id="35" name="Rectangle 5"/>
            <p:cNvSpPr>
              <a:spLocks noChangeArrowheads="1"/>
            </p:cNvSpPr>
            <p:nvPr/>
          </p:nvSpPr>
          <p:spPr bwMode="gray">
            <a:xfrm>
              <a:off x="842" y="2212"/>
              <a:ext cx="1388" cy="369"/>
            </a:xfrm>
            <a:prstGeom prst="rect">
              <a:avLst/>
            </a:prstGeom>
            <a:grpFill/>
            <a:ln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/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副召集人</a:t>
              </a:r>
              <a:r>
                <a:rPr lang="en-US" altLang="zh-TW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3</a:t>
              </a:r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人</a:t>
              </a:r>
            </a:p>
          </p:txBody>
        </p:sp>
      </p:grpSp>
      <p:grpSp>
        <p:nvGrpSpPr>
          <p:cNvPr id="36" name="Group 3"/>
          <p:cNvGrpSpPr>
            <a:grpSpLocks/>
          </p:cNvGrpSpPr>
          <p:nvPr/>
        </p:nvGrpSpPr>
        <p:grpSpPr bwMode="auto">
          <a:xfrm>
            <a:off x="1043608" y="3896344"/>
            <a:ext cx="6480720" cy="608603"/>
            <a:chOff x="842" y="2135"/>
            <a:chExt cx="1388" cy="652"/>
          </a:xfrm>
        </p:grpSpPr>
        <p:sp>
          <p:nvSpPr>
            <p:cNvPr id="37" name="Freeform 4"/>
            <p:cNvSpPr>
              <a:spLocks/>
            </p:cNvSpPr>
            <p:nvPr/>
          </p:nvSpPr>
          <p:spPr bwMode="gray">
            <a:xfrm>
              <a:off x="901" y="2443"/>
              <a:ext cx="1270" cy="344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gamma/>
                    <a:tint val="57647"/>
                    <a:invGamma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>
                <a:latin typeface="Sylfaen" panose="010A0502050306030303" pitchFamily="18" charset="0"/>
                <a:ea typeface="微軟正黑體" panose="020B0604030504040204" pitchFamily="34" charset="-120"/>
              </a:endParaRPr>
            </a:p>
          </p:txBody>
        </p:sp>
        <p:sp>
          <p:nvSpPr>
            <p:cNvPr id="38" name="Rectangle 5"/>
            <p:cNvSpPr>
              <a:spLocks noChangeArrowheads="1"/>
            </p:cNvSpPr>
            <p:nvPr/>
          </p:nvSpPr>
          <p:spPr bwMode="gray">
            <a:xfrm>
              <a:off x="842" y="2135"/>
              <a:ext cx="1388" cy="48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/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委員</a:t>
              </a:r>
              <a:r>
                <a:rPr lang="en-US" altLang="zh-TW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-</a:t>
              </a:r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機關</a:t>
              </a:r>
              <a:r>
                <a:rPr lang="en-US" altLang="zh-TW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(</a:t>
              </a:r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構</a:t>
              </a:r>
              <a:r>
                <a:rPr lang="en-US" altLang="zh-TW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)</a:t>
              </a:r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代表</a:t>
              </a:r>
              <a:r>
                <a:rPr lang="en-US" altLang="zh-TW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11</a:t>
              </a:r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人、學者專家或民間團體代表</a:t>
              </a:r>
              <a:r>
                <a:rPr lang="en-US" altLang="zh-TW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3-9</a:t>
              </a:r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/>
                  <a:ea typeface="微軟正黑體" panose="020B0604030504040204" pitchFamily="34" charset="-120"/>
                  <a:cs typeface="微軟正黑體"/>
                </a:rPr>
                <a:t>人</a:t>
              </a:r>
            </a:p>
          </p:txBody>
        </p:sp>
      </p:grpSp>
      <p:cxnSp>
        <p:nvCxnSpPr>
          <p:cNvPr id="39" name="直線接點 38"/>
          <p:cNvCxnSpPr/>
          <p:nvPr/>
        </p:nvCxnSpPr>
        <p:spPr>
          <a:xfrm>
            <a:off x="4282468" y="2848763"/>
            <a:ext cx="3001" cy="207478"/>
          </a:xfrm>
          <a:prstGeom prst="line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ysDot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直線接點 39"/>
          <p:cNvCxnSpPr/>
          <p:nvPr/>
        </p:nvCxnSpPr>
        <p:spPr>
          <a:xfrm>
            <a:off x="4282468" y="3721405"/>
            <a:ext cx="3001" cy="207478"/>
          </a:xfrm>
          <a:prstGeom prst="line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ysDot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手繪多邊形 40"/>
          <p:cNvSpPr/>
          <p:nvPr/>
        </p:nvSpPr>
        <p:spPr>
          <a:xfrm>
            <a:off x="251521" y="4831490"/>
            <a:ext cx="2232248" cy="410810"/>
          </a:xfrm>
          <a:custGeom>
            <a:avLst/>
            <a:gdLst>
              <a:gd name="connsiteX0" fmla="*/ 0 w 2355763"/>
              <a:gd name="connsiteY0" fmla="*/ 0 h 1177881"/>
              <a:gd name="connsiteX1" fmla="*/ 2355763 w 2355763"/>
              <a:gd name="connsiteY1" fmla="*/ 0 h 1177881"/>
              <a:gd name="connsiteX2" fmla="*/ 2355763 w 2355763"/>
              <a:gd name="connsiteY2" fmla="*/ 1177881 h 1177881"/>
              <a:gd name="connsiteX3" fmla="*/ 0 w 2355763"/>
              <a:gd name="connsiteY3" fmla="*/ 1177881 h 1177881"/>
              <a:gd name="connsiteX4" fmla="*/ 0 w 2355763"/>
              <a:gd name="connsiteY4" fmla="*/ 0 h 117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5763" h="1177881">
                <a:moveTo>
                  <a:pt x="0" y="0"/>
                </a:moveTo>
                <a:lnTo>
                  <a:pt x="2355763" y="0"/>
                </a:lnTo>
                <a:lnTo>
                  <a:pt x="2355763" y="1177881"/>
                </a:lnTo>
                <a:lnTo>
                  <a:pt x="0" y="1177881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275" tIns="41275" rIns="41275" bIns="41275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諮詢顧問</a:t>
            </a:r>
          </a:p>
        </p:txBody>
      </p:sp>
      <p:sp>
        <p:nvSpPr>
          <p:cNvPr id="42" name="手繪多邊形 41"/>
          <p:cNvSpPr/>
          <p:nvPr/>
        </p:nvSpPr>
        <p:spPr>
          <a:xfrm>
            <a:off x="6536717" y="4687475"/>
            <a:ext cx="2355763" cy="1401648"/>
          </a:xfrm>
          <a:custGeom>
            <a:avLst/>
            <a:gdLst>
              <a:gd name="connsiteX0" fmla="*/ 0 w 2355763"/>
              <a:gd name="connsiteY0" fmla="*/ 0 h 1177881"/>
              <a:gd name="connsiteX1" fmla="*/ 2355763 w 2355763"/>
              <a:gd name="connsiteY1" fmla="*/ 0 h 1177881"/>
              <a:gd name="connsiteX2" fmla="*/ 2355763 w 2355763"/>
              <a:gd name="connsiteY2" fmla="*/ 1177881 h 1177881"/>
              <a:gd name="connsiteX3" fmla="*/ 0 w 2355763"/>
              <a:gd name="connsiteY3" fmla="*/ 1177881 h 1177881"/>
              <a:gd name="connsiteX4" fmla="*/ 0 w 2355763"/>
              <a:gd name="connsiteY4" fmla="*/ 0 h 117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5763" h="1177881">
                <a:moveTo>
                  <a:pt x="0" y="0"/>
                </a:moveTo>
                <a:lnTo>
                  <a:pt x="2355763" y="0"/>
                </a:lnTo>
                <a:lnTo>
                  <a:pt x="2355763" y="1177881"/>
                </a:lnTo>
                <a:lnTo>
                  <a:pt x="0" y="117788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275" tIns="41275" rIns="41275" bIns="41275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Aft>
                <a:spcPct val="35000"/>
              </a:spcAft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社會參與平台</a:t>
            </a:r>
          </a:p>
          <a:p>
            <a:pPr algn="ctr" defTabSz="2889250">
              <a:lnSpc>
                <a:spcPct val="90000"/>
              </a:lnSpc>
              <a:spcAft>
                <a:spcPct val="35000"/>
              </a:spcAft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地方政府窗口</a:t>
            </a:r>
          </a:p>
          <a:p>
            <a:pPr algn="ctr" defTabSz="2889250">
              <a:lnSpc>
                <a:spcPct val="90000"/>
              </a:lnSpc>
              <a:spcAft>
                <a:spcPct val="35000"/>
              </a:spcAft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政策會議</a:t>
            </a:r>
          </a:p>
          <a:p>
            <a:pPr algn="ctr" defTabSz="2889250">
              <a:lnSpc>
                <a:spcPct val="90000"/>
              </a:lnSpc>
              <a:spcAft>
                <a:spcPct val="35000"/>
              </a:spcAft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工作小組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890285" y="5589240"/>
            <a:ext cx="3774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lfaen" panose="010A0502050306030303" pitchFamily="18" charset="0"/>
                <a:ea typeface="微軟正黑體" panose="020B0604030504040204" pitchFamily="34" charset="-120"/>
              </a:rPr>
              <a:t>三大主軸</a:t>
            </a:r>
            <a:endParaRPr lang="zh-TW" altLang="en-US" sz="1200" dirty="0"/>
          </a:p>
        </p:txBody>
      </p:sp>
      <p:sp>
        <p:nvSpPr>
          <p:cNvPr id="44" name="手繪多邊形 43"/>
          <p:cNvSpPr/>
          <p:nvPr/>
        </p:nvSpPr>
        <p:spPr>
          <a:xfrm>
            <a:off x="2159872" y="5690174"/>
            <a:ext cx="1260000" cy="547138"/>
          </a:xfrm>
          <a:custGeom>
            <a:avLst/>
            <a:gdLst>
              <a:gd name="connsiteX0" fmla="*/ 0 w 2355763"/>
              <a:gd name="connsiteY0" fmla="*/ 0 h 1177881"/>
              <a:gd name="connsiteX1" fmla="*/ 2355763 w 2355763"/>
              <a:gd name="connsiteY1" fmla="*/ 0 h 1177881"/>
              <a:gd name="connsiteX2" fmla="*/ 2355763 w 2355763"/>
              <a:gd name="connsiteY2" fmla="*/ 1177881 h 1177881"/>
              <a:gd name="connsiteX3" fmla="*/ 0 w 2355763"/>
              <a:gd name="connsiteY3" fmla="*/ 1177881 h 1177881"/>
              <a:gd name="connsiteX4" fmla="*/ 0 w 2355763"/>
              <a:gd name="connsiteY4" fmla="*/ 0 h 117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5763" h="1177881">
                <a:moveTo>
                  <a:pt x="0" y="0"/>
                </a:moveTo>
                <a:lnTo>
                  <a:pt x="2355763" y="0"/>
                </a:lnTo>
                <a:lnTo>
                  <a:pt x="2355763" y="1177881"/>
                </a:lnTo>
                <a:lnTo>
                  <a:pt x="0" y="1177881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275" tIns="41275" rIns="41275" bIns="41275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Aft>
                <a:spcPct val="35000"/>
              </a:spcAft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能源安全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手繪多邊形 44"/>
          <p:cNvSpPr/>
          <p:nvPr/>
        </p:nvSpPr>
        <p:spPr>
          <a:xfrm>
            <a:off x="3672040" y="5690174"/>
            <a:ext cx="1260000" cy="547138"/>
          </a:xfrm>
          <a:custGeom>
            <a:avLst/>
            <a:gdLst>
              <a:gd name="connsiteX0" fmla="*/ 0 w 2355763"/>
              <a:gd name="connsiteY0" fmla="*/ 0 h 1177881"/>
              <a:gd name="connsiteX1" fmla="*/ 2355763 w 2355763"/>
              <a:gd name="connsiteY1" fmla="*/ 0 h 1177881"/>
              <a:gd name="connsiteX2" fmla="*/ 2355763 w 2355763"/>
              <a:gd name="connsiteY2" fmla="*/ 1177881 h 1177881"/>
              <a:gd name="connsiteX3" fmla="*/ 0 w 2355763"/>
              <a:gd name="connsiteY3" fmla="*/ 1177881 h 1177881"/>
              <a:gd name="connsiteX4" fmla="*/ 0 w 2355763"/>
              <a:gd name="connsiteY4" fmla="*/ 0 h 117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5763" h="1177881">
                <a:moveTo>
                  <a:pt x="0" y="0"/>
                </a:moveTo>
                <a:lnTo>
                  <a:pt x="2355763" y="0"/>
                </a:lnTo>
                <a:lnTo>
                  <a:pt x="2355763" y="1177881"/>
                </a:lnTo>
                <a:lnTo>
                  <a:pt x="0" y="1177881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275" tIns="41275" rIns="41275" bIns="41275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Aft>
                <a:spcPct val="35000"/>
              </a:spcAft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綠色經濟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手繪多邊形 45"/>
          <p:cNvSpPr/>
          <p:nvPr/>
        </p:nvSpPr>
        <p:spPr>
          <a:xfrm>
            <a:off x="5148064" y="5690174"/>
            <a:ext cx="1260000" cy="547138"/>
          </a:xfrm>
          <a:custGeom>
            <a:avLst/>
            <a:gdLst>
              <a:gd name="connsiteX0" fmla="*/ 0 w 2355763"/>
              <a:gd name="connsiteY0" fmla="*/ 0 h 1177881"/>
              <a:gd name="connsiteX1" fmla="*/ 2355763 w 2355763"/>
              <a:gd name="connsiteY1" fmla="*/ 0 h 1177881"/>
              <a:gd name="connsiteX2" fmla="*/ 2355763 w 2355763"/>
              <a:gd name="connsiteY2" fmla="*/ 1177881 h 1177881"/>
              <a:gd name="connsiteX3" fmla="*/ 0 w 2355763"/>
              <a:gd name="connsiteY3" fmla="*/ 1177881 h 1177881"/>
              <a:gd name="connsiteX4" fmla="*/ 0 w 2355763"/>
              <a:gd name="connsiteY4" fmla="*/ 0 h 117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5763" h="1177881">
                <a:moveTo>
                  <a:pt x="0" y="0"/>
                </a:moveTo>
                <a:lnTo>
                  <a:pt x="2355763" y="0"/>
                </a:lnTo>
                <a:lnTo>
                  <a:pt x="2355763" y="1177881"/>
                </a:lnTo>
                <a:lnTo>
                  <a:pt x="0" y="1177881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275" tIns="41275" rIns="41275" bIns="41275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Aft>
                <a:spcPct val="35000"/>
              </a:spcAft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環境永續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7" name="直線接點 46"/>
          <p:cNvCxnSpPr/>
          <p:nvPr/>
        </p:nvCxnSpPr>
        <p:spPr>
          <a:xfrm>
            <a:off x="2804096" y="5501143"/>
            <a:ext cx="299204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/>
          <p:cNvSpPr txBox="1"/>
          <p:nvPr/>
        </p:nvSpPr>
        <p:spPr>
          <a:xfrm>
            <a:off x="251520" y="6413268"/>
            <a:ext cx="785567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latinLnBrk="1" hangingPunct="0"/>
            <a:r>
              <a:rPr lang="zh-TW" altLang="en-US" sz="2000" dirty="0"/>
              <a:t>註</a:t>
            </a:r>
            <a:r>
              <a:rPr lang="en-US" altLang="zh-TW" sz="2000" dirty="0"/>
              <a:t>:</a:t>
            </a:r>
            <a:r>
              <a:rPr lang="zh-TW" altLang="en-US" sz="2000" dirty="0" smtClean="0"/>
              <a:t>委員會</a:t>
            </a:r>
            <a:r>
              <a:rPr lang="zh-TW" altLang="zh-TW" sz="2000" dirty="0" smtClean="0"/>
              <a:t>原則</a:t>
            </a:r>
            <a:r>
              <a:rPr lang="zh-TW" altLang="zh-TW" sz="2000" b="1" dirty="0">
                <a:solidFill>
                  <a:srgbClr val="FF0000"/>
                </a:solidFill>
              </a:rPr>
              <a:t>每三個月</a:t>
            </a:r>
            <a:r>
              <a:rPr lang="zh-TW" altLang="zh-TW" sz="2000" dirty="0"/>
              <a:t>召開委員會議一次，必要時，得召開臨時</a:t>
            </a:r>
            <a:r>
              <a:rPr lang="zh-TW" altLang="zh-TW" sz="2000" dirty="0" smtClean="0"/>
              <a:t>會議</a:t>
            </a:r>
            <a:endParaRPr kumimoji="0" lang="zh-TW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36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468313" y="908050"/>
          <a:ext cx="8280400" cy="521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1" name="Clip" r:id="rId3" imgW="2286337" imgH="1007527" progId="MS_ClipArt_Gallery.5">
                  <p:embed/>
                </p:oleObj>
              </mc:Choice>
              <mc:Fallback>
                <p:oleObj name="Clip" r:id="rId3" imgW="2286337" imgH="1007527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80000" contrast="-7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08050"/>
                        <a:ext cx="8280400" cy="5211763"/>
                      </a:xfrm>
                      <a:prstGeom prst="rect">
                        <a:avLst/>
                      </a:prstGeom>
                      <a:solidFill>
                        <a:srgbClr val="CCD7FF">
                          <a:alpha val="4196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60848"/>
            <a:ext cx="763270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45543" y="2097430"/>
            <a:ext cx="727392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marL="342900" indent="-3429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marL="1162050" indent="-1162050" eaLnBrk="1" latinLnBrk="1" hangingPunct="1">
              <a:spcBef>
                <a:spcPct val="0"/>
              </a:spcBef>
              <a:tabLst>
                <a:tab pos="1133475" algn="l"/>
              </a:tabLst>
              <a:defRPr/>
            </a:pPr>
            <a:r>
              <a:rPr lang="zh-TW" altLang="en-US" sz="4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參</a:t>
            </a:r>
            <a:r>
              <a:rPr lang="zh-TW" altLang="en-US" sz="44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、新能源政策內容與重要推動措施</a:t>
            </a:r>
            <a:endParaRPr lang="en-US" altLang="zh-TW" sz="44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</a:endParaRPr>
          </a:p>
          <a:p>
            <a:pPr eaLnBrk="1" latinLnBrk="1" hangingPunct="1">
              <a:spcBef>
                <a:spcPct val="0"/>
              </a:spcBef>
              <a:buFont typeface="標楷體" pitchFamily="65" charset="-120"/>
              <a:buNone/>
              <a:defRPr/>
            </a:pPr>
            <a:endParaRPr lang="zh-TW" altLang="en-US" sz="440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</a:endParaRPr>
          </a:p>
        </p:txBody>
      </p:sp>
      <p:sp>
        <p:nvSpPr>
          <p:cNvPr id="8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12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1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字方塊 32"/>
          <p:cNvSpPr txBox="1"/>
          <p:nvPr/>
        </p:nvSpPr>
        <p:spPr>
          <a:xfrm>
            <a:off x="-341440" y="4451628"/>
            <a:ext cx="5096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0737" lvl="1" indent="-285750">
              <a:buFont typeface="Wingdings" panose="05000000000000000000" pitchFamily="2" charset="2"/>
              <a:buChar char="u"/>
            </a:pPr>
            <a:r>
              <a:rPr lang="zh-TW" altLang="en-US" kern="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多元創能，擴大</a:t>
            </a:r>
            <a:r>
              <a:rPr lang="zh-TW" altLang="en-US" kern="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再生能源發展於</a:t>
            </a:r>
            <a:r>
              <a:rPr lang="en-US" altLang="zh-TW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2025</a:t>
            </a:r>
            <a:r>
              <a:rPr lang="zh-TW" altLang="en-US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kern="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達發電</a:t>
            </a:r>
            <a:r>
              <a:rPr lang="en-US" altLang="zh-TW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20%</a:t>
            </a:r>
          </a:p>
          <a:p>
            <a:pPr marL="820737" lvl="1" indent="-285750">
              <a:buFont typeface="Wingdings" panose="05000000000000000000" pitchFamily="2" charset="2"/>
              <a:buChar char="u"/>
            </a:pPr>
            <a:r>
              <a:rPr lang="zh-TW" altLang="en-US" kern="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盡可能</a:t>
            </a:r>
            <a:r>
              <a:rPr lang="zh-TW" altLang="en-US" kern="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提前「</a:t>
            </a:r>
            <a:r>
              <a:rPr lang="zh-TW" altLang="en-US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第三天然氣接收站</a:t>
            </a:r>
            <a:r>
              <a:rPr lang="zh-TW" altLang="en-US" kern="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」完工，</a:t>
            </a:r>
            <a:r>
              <a:rPr lang="zh-TW" altLang="en-US" kern="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並增建天然氣卸收及輸儲設備，擴大天然氣使用</a:t>
            </a:r>
          </a:p>
          <a:p>
            <a:pPr marL="820737" lvl="1" indent="-285750">
              <a:buFont typeface="Wingdings" panose="05000000000000000000" pitchFamily="2" charset="2"/>
              <a:buChar char="u"/>
            </a:pPr>
            <a:r>
              <a:rPr lang="zh-TW" altLang="en-US" kern="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積極</a:t>
            </a:r>
            <a:r>
              <a:rPr lang="zh-TW" altLang="en-US" kern="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進行</a:t>
            </a:r>
            <a:r>
              <a:rPr lang="zh-TW" altLang="en-US" kern="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燃煤、燃氣發電</a:t>
            </a:r>
            <a:r>
              <a:rPr lang="zh-TW" altLang="en-US" kern="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汰舊換新為</a:t>
            </a:r>
            <a:r>
              <a:rPr lang="zh-TW" altLang="en-US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超超</a:t>
            </a:r>
            <a:r>
              <a:rPr lang="zh-TW" altLang="en-US" kern="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臨界及複循環高</a:t>
            </a:r>
            <a:r>
              <a:rPr lang="zh-TW" altLang="en-US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效率</a:t>
            </a:r>
            <a:r>
              <a:rPr lang="zh-TW" altLang="en-US" kern="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機組</a:t>
            </a:r>
            <a:endParaRPr lang="zh-TW" altLang="en-US" kern="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-319059" y="1640694"/>
            <a:ext cx="50797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0737" lvl="1" indent="-285750">
              <a:buFont typeface="Wingdings" panose="05000000000000000000" pitchFamily="2" charset="2"/>
              <a:buChar char="u"/>
              <a:tabLst>
                <a:tab pos="628650" algn="l"/>
                <a:tab pos="809625" algn="l"/>
              </a:tabLst>
            </a:pPr>
            <a:r>
              <a:rPr lang="zh-TW" altLang="en-US" kern="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分析</a:t>
            </a:r>
            <a:r>
              <a:rPr lang="zh-TW" altLang="en-US" kern="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系統</a:t>
            </a:r>
            <a:r>
              <a:rPr lang="zh-TW" altLang="en-US" kern="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備轉容量</a:t>
            </a:r>
            <a:r>
              <a:rPr lang="zh-TW" altLang="en-US" kern="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率</a:t>
            </a:r>
            <a:r>
              <a:rPr lang="zh-TW" altLang="en-US" kern="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，掌握短期供電，適時處置</a:t>
            </a:r>
            <a:endParaRPr lang="en-US" altLang="zh-TW" kern="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820737" lvl="1" indent="-285750">
              <a:buFont typeface="Wingdings" panose="05000000000000000000" pitchFamily="2" charset="2"/>
              <a:buChar char="u"/>
              <a:tabLst>
                <a:tab pos="628650" algn="l"/>
              </a:tabLst>
            </a:pPr>
            <a:r>
              <a:rPr lang="zh-TW" altLang="en-US" dirty="0">
                <a:latin typeface="Cambria" panose="02040503050406030204" pitchFamily="18" charset="0"/>
                <a:ea typeface="標楷體" panose="03000509000000000000" pitchFamily="65" charset="-120"/>
              </a:rPr>
              <a:t>傳統高效率新發電機組如期商</a:t>
            </a:r>
            <a:r>
              <a:rPr lang="zh-TW" altLang="en-US" dirty="0" smtClean="0">
                <a:latin typeface="Cambria" panose="02040503050406030204" pitchFamily="18" charset="0"/>
                <a:ea typeface="標楷體" panose="03000509000000000000" pitchFamily="65" charset="-120"/>
              </a:rPr>
              <a:t>轉</a:t>
            </a:r>
            <a:endParaRPr lang="zh-TW" altLang="en-US" kern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820737" lvl="1" indent="-285750">
              <a:buFont typeface="Wingdings" panose="05000000000000000000" pitchFamily="2" charset="2"/>
              <a:buChar char="u"/>
              <a:tabLst>
                <a:tab pos="628650" algn="l"/>
              </a:tabLst>
            </a:pPr>
            <a:r>
              <a:rPr lang="zh-TW" altLang="en-US" kern="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建立汽電共生系統</a:t>
            </a:r>
            <a:r>
              <a:rPr lang="zh-TW" altLang="en-US" kern="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夏月用電不足時期緊急</a:t>
            </a:r>
            <a:r>
              <a:rPr lang="zh-TW" altLang="en-US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增</a:t>
            </a:r>
            <a:r>
              <a:rPr lang="zh-TW" altLang="en-US" kern="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購機制</a:t>
            </a:r>
            <a:endParaRPr lang="zh-TW" altLang="en-US" kern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820737" lvl="1" indent="-285750">
              <a:buFont typeface="Wingdings" panose="05000000000000000000" pitchFamily="2" charset="2"/>
              <a:buChar char="u"/>
              <a:tabLst>
                <a:tab pos="628650" algn="l"/>
              </a:tabLst>
            </a:pPr>
            <a:r>
              <a:rPr lang="zh-TW" altLang="en-US" kern="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發電機組緊急時間超載運轉</a:t>
            </a:r>
            <a:endParaRPr lang="zh-TW" altLang="en-US" kern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" name="標題 1"/>
          <p:cNvSpPr>
            <a:spLocks/>
          </p:cNvSpPr>
          <p:nvPr/>
        </p:nvSpPr>
        <p:spPr bwMode="auto">
          <a:xfrm>
            <a:off x="-36514" y="1"/>
            <a:ext cx="9180513" cy="63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endParaRPr lang="en-US" altLang="zh-TW" sz="3600" b="1" dirty="0">
              <a:solidFill>
                <a:srgbClr val="000099"/>
              </a:solidFill>
            </a:endParaRPr>
          </a:p>
        </p:txBody>
      </p:sp>
      <p:sp>
        <p:nvSpPr>
          <p:cNvPr id="26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13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6848" y="1646572"/>
            <a:ext cx="4519168" cy="1854436"/>
          </a:xfrm>
          <a:prstGeom prst="rect">
            <a:avLst/>
          </a:prstGeom>
          <a:noFill/>
          <a:ln>
            <a:solidFill>
              <a:srgbClr val="40B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5" name="內容版面配置區 3"/>
          <p:cNvSpPr txBox="1">
            <a:spLocks/>
          </p:cNvSpPr>
          <p:nvPr/>
        </p:nvSpPr>
        <p:spPr>
          <a:xfrm>
            <a:off x="4792991" y="1700808"/>
            <a:ext cx="4117643" cy="15476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8312" lvl="1">
              <a:buFont typeface="Wingdings" panose="05000000000000000000" pitchFamily="2" charset="2"/>
              <a:buChar char="u"/>
            </a:pPr>
            <a:r>
              <a:rPr lang="zh-TW" altLang="en-US" sz="1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推動多元需量反應措施</a:t>
            </a:r>
            <a:r>
              <a:rPr lang="zh-TW" altLang="en-US" sz="18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TW" sz="1800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lvl="2" indent="-180975">
              <a:buFont typeface="Wingdings" panose="05000000000000000000" pitchFamily="2" charset="2"/>
              <a:buChar char="l"/>
            </a:pPr>
            <a:r>
              <a:rPr lang="zh-TW" altLang="en-US" sz="1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需</a:t>
            </a:r>
            <a:r>
              <a:rPr lang="zh-TW" altLang="en-US" sz="1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量競</a:t>
            </a:r>
            <a:r>
              <a:rPr lang="zh-TW" altLang="en-US" sz="1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價</a:t>
            </a:r>
            <a:endParaRPr lang="en-US" altLang="zh-TW" sz="1800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lvl="2" indent="-180975">
              <a:buFont typeface="Wingdings" panose="05000000000000000000" pitchFamily="2" charset="2"/>
              <a:buChar char="l"/>
            </a:pPr>
            <a:r>
              <a:rPr lang="zh-TW" altLang="en-US" sz="1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計畫性</a:t>
            </a:r>
            <a:r>
              <a:rPr lang="zh-TW" altLang="en-US" sz="1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及</a:t>
            </a:r>
            <a:r>
              <a:rPr lang="zh-TW" altLang="en-US" sz="1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臨時性減少用電措施</a:t>
            </a:r>
            <a:endParaRPr lang="en-US" altLang="zh-TW" sz="1800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8312" lvl="1">
              <a:buFont typeface="Wingdings" panose="05000000000000000000" pitchFamily="2" charset="2"/>
              <a:buChar char="u"/>
            </a:pPr>
            <a:r>
              <a:rPr lang="zh-TW" altLang="en-US" sz="18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推動時間電價及季節電價</a:t>
            </a:r>
            <a:endParaRPr lang="zh-TW" altLang="en-US" sz="18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927845" y="1640694"/>
            <a:ext cx="3982789" cy="1849750"/>
          </a:xfrm>
          <a:prstGeom prst="rect">
            <a:avLst/>
          </a:prstGeom>
          <a:noFill/>
          <a:ln>
            <a:solidFill>
              <a:srgbClr val="8934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3" name="矩形 2"/>
          <p:cNvSpPr/>
          <p:nvPr/>
        </p:nvSpPr>
        <p:spPr>
          <a:xfrm>
            <a:off x="1609670" y="968954"/>
            <a:ext cx="1376730" cy="32143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供給面措施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242645" y="969371"/>
            <a:ext cx="1375444" cy="3210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需求面措施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向下箭號 4"/>
          <p:cNvSpPr/>
          <p:nvPr/>
        </p:nvSpPr>
        <p:spPr>
          <a:xfrm>
            <a:off x="3923928" y="3645024"/>
            <a:ext cx="1584176" cy="21657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196848" y="4183307"/>
            <a:ext cx="4502960" cy="2317506"/>
          </a:xfrm>
          <a:prstGeom prst="rect">
            <a:avLst/>
          </a:prstGeom>
          <a:noFill/>
          <a:ln>
            <a:solidFill>
              <a:srgbClr val="40B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34" name="內容版面配置區 3"/>
          <p:cNvSpPr txBox="1">
            <a:spLocks/>
          </p:cNvSpPr>
          <p:nvPr/>
        </p:nvSpPr>
        <p:spPr>
          <a:xfrm>
            <a:off x="4432784" y="4293096"/>
            <a:ext cx="4483413" cy="9839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0738"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TW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節能極大化，提升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能源使用效率，</a:t>
            </a:r>
            <a:r>
              <a:rPr lang="zh-TW" altLang="en-US" sz="1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抑低電力年均需求成長率至</a:t>
            </a:r>
            <a:r>
              <a:rPr lang="en-US" altLang="zh-TW" sz="1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16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 marL="1071563" lvl="2" indent="-268288">
              <a:buFont typeface="Wingdings" panose="05000000000000000000" pitchFamily="2" charset="2"/>
              <a:buChar char="l"/>
            </a:pPr>
            <a:r>
              <a:rPr lang="zh-TW" altLang="en-US" sz="1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透過擴大智慧電表建置，推動更具效益之時間電價及節能措施</a:t>
            </a:r>
            <a:endParaRPr lang="en-US" altLang="zh-TW" sz="16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71563" lvl="2" indent="-268288">
              <a:buFont typeface="Wingdings" panose="05000000000000000000" pitchFamily="2" charset="2"/>
              <a:buChar char="l"/>
            </a:pPr>
            <a:r>
              <a:rPr lang="zh-TW" altLang="en-US" sz="1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強制能源耗用標準、分級標示及節能標章推動；政府機關學校</a:t>
            </a:r>
            <a:r>
              <a:rPr lang="zh-TW" altLang="en-US" sz="1600" kern="0" dirty="0">
                <a:latin typeface="Times New Roman" pitchFamily="18" charset="0"/>
                <a:cs typeface="Times New Roman" pitchFamily="18" charset="0"/>
              </a:rPr>
              <a:t>節約能源</a:t>
            </a:r>
            <a:r>
              <a:rPr lang="zh-TW" altLang="en-US" sz="1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；推動產業部門</a:t>
            </a:r>
            <a:r>
              <a:rPr lang="zh-TW" altLang="en-US" sz="1600" kern="0" dirty="0">
                <a:latin typeface="Times New Roman" pitchFamily="18" charset="0"/>
                <a:cs typeface="Times New Roman" pitchFamily="18" charset="0"/>
              </a:rPr>
              <a:t>節能措施</a:t>
            </a:r>
            <a:r>
              <a:rPr lang="zh-TW" altLang="en-US" sz="16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；結合</a:t>
            </a:r>
            <a:r>
              <a:rPr lang="zh-TW" altLang="en-US" sz="1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地方政府推動民生部門節電</a:t>
            </a:r>
          </a:p>
          <a:p>
            <a:pPr marL="820738"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endParaRPr lang="en-US" altLang="zh-TW" sz="16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944538" y="4183307"/>
            <a:ext cx="3971660" cy="2317505"/>
          </a:xfrm>
          <a:prstGeom prst="rect">
            <a:avLst/>
          </a:prstGeom>
          <a:noFill/>
          <a:ln>
            <a:solidFill>
              <a:srgbClr val="8934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dirty="0"/>
          </a:p>
        </p:txBody>
      </p:sp>
      <p:sp>
        <p:nvSpPr>
          <p:cNvPr id="13" name="流程圖: 替代處理程序 12"/>
          <p:cNvSpPr/>
          <p:nvPr/>
        </p:nvSpPr>
        <p:spPr bwMode="auto">
          <a:xfrm>
            <a:off x="2621116" y="3866878"/>
            <a:ext cx="4230696" cy="347272"/>
          </a:xfrm>
          <a:prstGeom prst="flowChartAlternateProcess">
            <a:avLst/>
          </a:prstGeom>
          <a:solidFill>
            <a:srgbClr val="FFB4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  <a:defRPr/>
            </a:pPr>
            <a:r>
              <a:rPr lang="zh-TW" altLang="en-US" sz="2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規劃中</a:t>
            </a:r>
            <a:r>
              <a:rPr lang="zh-TW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長期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電力供應</a:t>
            </a:r>
            <a:endParaRPr lang="en-US" altLang="zh-TW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0" name="流程圖: 替代處理程序 19"/>
          <p:cNvSpPr/>
          <p:nvPr/>
        </p:nvSpPr>
        <p:spPr bwMode="auto">
          <a:xfrm>
            <a:off x="2621116" y="1341195"/>
            <a:ext cx="4111124" cy="305377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  <a:defRPr/>
            </a:pPr>
            <a:r>
              <a:rPr lang="zh-TW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確保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短期</a:t>
            </a:r>
            <a:r>
              <a:rPr lang="zh-TW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缺電</a:t>
            </a:r>
            <a:endParaRPr lang="en-US" altLang="zh-TW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1" name="標題 1"/>
          <p:cNvSpPr>
            <a:spLocks/>
          </p:cNvSpPr>
          <p:nvPr/>
        </p:nvSpPr>
        <p:spPr bwMode="auto">
          <a:xfrm>
            <a:off x="-36514" y="1"/>
            <a:ext cx="9180513" cy="63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endParaRPr lang="en-US" altLang="zh-TW" sz="3600" b="1" dirty="0">
              <a:solidFill>
                <a:srgbClr val="000099"/>
              </a:solidFill>
            </a:endParaRPr>
          </a:p>
        </p:txBody>
      </p:sp>
      <p:sp>
        <p:nvSpPr>
          <p:cNvPr id="22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一、穩定開源及擴大需量管理，確保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供電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(1/3)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23" name="Group 7"/>
          <p:cNvGrpSpPr>
            <a:grpSpLocks/>
          </p:cNvGrpSpPr>
          <p:nvPr/>
        </p:nvGrpSpPr>
        <p:grpSpPr bwMode="auto">
          <a:xfrm>
            <a:off x="196848" y="692696"/>
            <a:ext cx="8713787" cy="71437"/>
            <a:chOff x="113" y="482"/>
            <a:chExt cx="5489" cy="45"/>
          </a:xfrm>
        </p:grpSpPr>
        <p:sp>
          <p:nvSpPr>
            <p:cNvPr id="24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014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0.00綜企\10409能源報導\照片\(彰化)葡萄園夜照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76" y="4005064"/>
            <a:ext cx="4760898" cy="277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0.00綜企\10409能源報導\照片\(彰化)菊花田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76" y="984811"/>
            <a:ext cx="4799020" cy="297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0.00綜企\10409能源報導\照片\(彰化)有照有保庇+--火龍果田的節電照明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2" y="2827026"/>
            <a:ext cx="4605356" cy="348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39538" y="523146"/>
            <a:ext cx="4708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彰化縣</a:t>
            </a:r>
            <a:r>
              <a:rPr lang="en-US" altLang="zh-TW" sz="2400" b="1" dirty="0" smtClean="0"/>
              <a:t>-</a:t>
            </a:r>
            <a:r>
              <a:rPr lang="zh-TW" altLang="en-US" sz="2400" b="1" dirty="0" smtClean="0"/>
              <a:t>火龍果採</a:t>
            </a:r>
            <a:r>
              <a:rPr lang="zh-TW" altLang="en-US" sz="2400" b="1" dirty="0"/>
              <a:t>果全年無</a:t>
            </a:r>
            <a:r>
              <a:rPr lang="zh-TW" altLang="en-US" sz="2400" b="1" dirty="0" smtClean="0"/>
              <a:t>休</a:t>
            </a:r>
            <a:endParaRPr lang="en-US" altLang="zh-TW" sz="2400" b="1" dirty="0"/>
          </a:p>
          <a:p>
            <a:r>
              <a:rPr lang="zh-TW" altLang="en-US" sz="2400" b="1" dirty="0" smtClean="0"/>
              <a:t>                菊花田節</a:t>
            </a:r>
            <a:r>
              <a:rPr lang="zh-TW" altLang="en-US" sz="2400" b="1" dirty="0"/>
              <a:t>電</a:t>
            </a:r>
            <a:r>
              <a:rPr lang="zh-TW" altLang="en-US" sz="2400" b="1" dirty="0" smtClean="0"/>
              <a:t>照明</a:t>
            </a:r>
            <a:endParaRPr lang="en-US" altLang="zh-TW" sz="2400" b="1" dirty="0" smtClean="0"/>
          </a:p>
          <a:p>
            <a:r>
              <a:rPr lang="zh-TW" altLang="en-US" sz="2400" b="1" dirty="0"/>
              <a:t> </a:t>
            </a:r>
            <a:r>
              <a:rPr lang="zh-TW" altLang="en-US" sz="2400" b="1" dirty="0" smtClean="0"/>
              <a:t>              有照有保佑葡萄園</a:t>
            </a:r>
            <a:endParaRPr lang="zh-TW" altLang="en-US" sz="2400" b="1" dirty="0"/>
          </a:p>
        </p:txBody>
      </p:sp>
      <p:sp>
        <p:nvSpPr>
          <p:cNvPr id="7" name="投影片編號版面配置區 3"/>
          <p:cNvSpPr txBox="1">
            <a:spLocks noGrp="1"/>
          </p:cNvSpPr>
          <p:nvPr/>
        </p:nvSpPr>
        <p:spPr bwMode="auto">
          <a:xfrm>
            <a:off x="7196707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14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6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0.00綜企\10409能源報導\照片\(高雄)亞洲新灣區內各項設施，是轉型綠色經濟的重要角色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9" y="2316940"/>
            <a:ext cx="8888359" cy="442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91360" y="548680"/>
            <a:ext cx="875264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高雄市</a:t>
            </a:r>
            <a:r>
              <a:rPr lang="en-US" altLang="zh-TW" sz="2400" b="1" dirty="0" smtClean="0"/>
              <a:t>-</a:t>
            </a:r>
            <a:r>
              <a:rPr lang="zh-TW" altLang="en-US" sz="2400" b="1" dirty="0" smtClean="0"/>
              <a:t>亞洲</a:t>
            </a:r>
            <a:r>
              <a:rPr lang="zh-TW" altLang="en-US" sz="2400" b="1" dirty="0"/>
              <a:t>新灣區內各項設施</a:t>
            </a:r>
            <a:r>
              <a:rPr lang="zh-TW" altLang="en-US" sz="2400" b="1" dirty="0" smtClean="0"/>
              <a:t>，</a:t>
            </a:r>
            <a:r>
              <a:rPr lang="zh-TW" altLang="en-US" sz="2400" b="1" dirty="0"/>
              <a:t>扮演</a:t>
            </a:r>
            <a:r>
              <a:rPr lang="zh-TW" altLang="en-US" sz="2400" b="1" dirty="0" smtClean="0"/>
              <a:t>轉型</a:t>
            </a:r>
            <a:r>
              <a:rPr lang="zh-TW" altLang="en-US" sz="2400" b="1" dirty="0"/>
              <a:t>綠色經濟的重要</a:t>
            </a:r>
            <a:r>
              <a:rPr lang="zh-TW" altLang="en-US" sz="2400" b="1" dirty="0" smtClean="0"/>
              <a:t>角色</a:t>
            </a:r>
            <a:endParaRPr lang="en-US" altLang="zh-TW" sz="2400" b="1" dirty="0" smtClean="0"/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zh-TW" altLang="zh-TW" dirty="0" smtClean="0"/>
              <a:t>高雄市經濟</a:t>
            </a:r>
            <a:r>
              <a:rPr lang="zh-TW" altLang="zh-TW" dirty="0"/>
              <a:t>命脈為鋼鐵與石化</a:t>
            </a:r>
            <a:r>
              <a:rPr lang="zh-TW" altLang="zh-TW" dirty="0" smtClean="0"/>
              <a:t>業，</a:t>
            </a:r>
            <a:r>
              <a:rPr lang="en-US" altLang="zh-TW" dirty="0"/>
              <a:t>2014</a:t>
            </a:r>
            <a:r>
              <a:rPr lang="zh-TW" altLang="zh-TW" dirty="0"/>
              <a:t>年工業產值高達總產值</a:t>
            </a:r>
            <a:r>
              <a:rPr lang="en-US" altLang="zh-TW" dirty="0"/>
              <a:t>74.52</a:t>
            </a:r>
            <a:r>
              <a:rPr lang="zh-TW" altLang="zh-TW" dirty="0" smtClean="0"/>
              <a:t>％</a:t>
            </a:r>
            <a:r>
              <a:rPr lang="zh-TW" altLang="en-US" dirty="0" smtClean="0"/>
              <a:t>，</a:t>
            </a:r>
            <a:r>
              <a:rPr lang="zh-TW" altLang="zh-TW" dirty="0" smtClean="0"/>
              <a:t>透過</a:t>
            </a:r>
            <a:r>
              <a:rPr lang="zh-TW" altLang="zh-TW" dirty="0"/>
              <a:t>打造各項文創、會展、觀光旅遊等綠色經濟相關基礎設施</a:t>
            </a:r>
            <a:r>
              <a:rPr lang="zh-TW" altLang="zh-TW" dirty="0" smtClean="0"/>
              <a:t>，逐步</a:t>
            </a:r>
            <a:r>
              <a:rPr lang="zh-TW" altLang="zh-TW" dirty="0"/>
              <a:t>提升綠色產值占比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zh-TW" altLang="zh-TW" dirty="0" smtClean="0"/>
              <a:t>除</a:t>
            </a:r>
            <a:r>
              <a:rPr lang="zh-TW" altLang="zh-TW" dirty="0"/>
              <a:t>駁二藝術特區外，亞洲新灣區內的軟體科技園區、總圖書館、高雄展覽館、港埠旅運中心與海洋文化及流行音樂中心等，由水岸環狀輕軌相連</a:t>
            </a:r>
            <a:r>
              <a:rPr lang="zh-TW" altLang="zh-TW" dirty="0" smtClean="0"/>
              <a:t>，在</a:t>
            </a:r>
            <a:r>
              <a:rPr lang="zh-TW" altLang="zh-TW" dirty="0"/>
              <a:t>轉型綠色</a:t>
            </a:r>
            <a:r>
              <a:rPr lang="zh-TW" altLang="zh-TW" dirty="0" smtClean="0"/>
              <a:t>經濟扮演</a:t>
            </a:r>
            <a:r>
              <a:rPr lang="zh-TW" altLang="zh-TW" dirty="0"/>
              <a:t>重要角色</a:t>
            </a:r>
            <a:r>
              <a:rPr lang="zh-TW" altLang="zh-TW" sz="1600" dirty="0"/>
              <a:t>。</a:t>
            </a:r>
          </a:p>
        </p:txBody>
      </p:sp>
      <p:sp>
        <p:nvSpPr>
          <p:cNvPr id="5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15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9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8529139" cy="3312368"/>
          </a:xfrm>
          <a:prstGeom prst="rect">
            <a:avLst/>
          </a:prstGeom>
          <a:noFill/>
        </p:spPr>
      </p:pic>
      <p:sp>
        <p:nvSpPr>
          <p:cNvPr id="5" name="內容版面配置區 3"/>
          <p:cNvSpPr txBox="1">
            <a:spLocks/>
          </p:cNvSpPr>
          <p:nvPr/>
        </p:nvSpPr>
        <p:spPr>
          <a:xfrm>
            <a:off x="755576" y="1615536"/>
            <a:ext cx="7817467" cy="77542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zh-TW" altLang="zh-TW" sz="2400" dirty="0" smtClean="0">
                <a:latin typeface="Cambria" panose="02040503050406030204" pitchFamily="18" charset="0"/>
              </a:rPr>
              <a:t>台電</a:t>
            </a:r>
            <a:r>
              <a:rPr lang="zh-TW" altLang="zh-TW" sz="2400" dirty="0">
                <a:latin typeface="Cambria" panose="02040503050406030204" pitchFamily="18" charset="0"/>
              </a:rPr>
              <a:t>公司</a:t>
            </a:r>
            <a:r>
              <a:rPr lang="zh-TW" altLang="zh-TW" sz="2400" dirty="0" smtClean="0">
                <a:latin typeface="Cambria" panose="02040503050406030204" pitchFamily="18" charset="0"/>
              </a:rPr>
              <a:t>每日透過</a:t>
            </a:r>
            <a:r>
              <a:rPr lang="zh-TW" altLang="zh-TW" sz="2400" dirty="0">
                <a:latin typeface="Cambria" panose="02040503050406030204" pitchFamily="18" charset="0"/>
              </a:rPr>
              <a:t>備轉容量率指標分析，掌握短期供電之情況，做適時處置，以確保電力穩定供應</a:t>
            </a:r>
            <a:r>
              <a:rPr lang="zh-TW" altLang="zh-TW" sz="2400" dirty="0" smtClean="0"/>
              <a:t>。</a:t>
            </a:r>
            <a:endParaRPr lang="zh-TW" altLang="zh-TW" sz="2400" dirty="0"/>
          </a:p>
        </p:txBody>
      </p:sp>
      <p:sp>
        <p:nvSpPr>
          <p:cNvPr id="6" name="圓角矩形 9"/>
          <p:cNvSpPr>
            <a:spLocks noChangeArrowheads="1"/>
          </p:cNvSpPr>
          <p:nvPr/>
        </p:nvSpPr>
        <p:spPr bwMode="auto">
          <a:xfrm>
            <a:off x="607355" y="1050535"/>
            <a:ext cx="4765085" cy="44948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短期確保不限電實際運作情形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7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16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一、穩定開源及擴大需量管理，確保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供電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(2/3)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6848" y="692696"/>
            <a:ext cx="8713787" cy="71437"/>
            <a:chOff x="113" y="482"/>
            <a:chExt cx="5489" cy="45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869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向右箭號 26"/>
          <p:cNvSpPr/>
          <p:nvPr/>
        </p:nvSpPr>
        <p:spPr>
          <a:xfrm>
            <a:off x="138599" y="4607475"/>
            <a:ext cx="491499" cy="1197789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向右箭號 25"/>
          <p:cNvSpPr/>
          <p:nvPr/>
        </p:nvSpPr>
        <p:spPr>
          <a:xfrm>
            <a:off x="180816" y="3057241"/>
            <a:ext cx="491499" cy="1197789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985170"/>
              </p:ext>
            </p:extLst>
          </p:nvPr>
        </p:nvGraphicFramePr>
        <p:xfrm>
          <a:off x="4695526" y="4743255"/>
          <a:ext cx="4124945" cy="17820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4063"/>
                <a:gridCol w="1092300"/>
                <a:gridCol w="1044645"/>
                <a:gridCol w="903937"/>
              </a:tblGrid>
              <a:tr h="323783">
                <a:tc rowSpan="2" gridSpan="2">
                  <a:txBody>
                    <a:bodyPr/>
                    <a:lstStyle/>
                    <a:p>
                      <a:pPr mar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項目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增</a:t>
                      </a:r>
                      <a:r>
                        <a:rPr lang="zh-TW" sz="18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供</a:t>
                      </a:r>
                      <a:r>
                        <a:rPr 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實績</a:t>
                      </a: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</a:t>
                      </a:r>
                      <a:r>
                        <a:rPr lang="zh-TW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/>
                        </a:rPr>
                        <a:t>瓩</a:t>
                      </a: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48153">
                <a:tc gridSpan="2" vMerge="1">
                  <a:txBody>
                    <a:bodyPr/>
                    <a:lstStyle/>
                    <a:p>
                      <a:pPr mar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5/31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6/1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153"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0" kern="1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緊急增購汽電措施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20.3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15.7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5193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0" kern="10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/>
                        </a:rPr>
                        <a:t>緊急時間超載運轉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0" kern="10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/>
                        </a:rPr>
                        <a:t>台電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16.9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5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0" kern="10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/>
                        </a:rPr>
                        <a:t>民營電廠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7.0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5193"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0" kern="10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/>
                        </a:rPr>
                        <a:t>小計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23.9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410436" y="1364575"/>
            <a:ext cx="85379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今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(105)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zh-TW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日、</a:t>
            </a:r>
            <a:r>
              <a:rPr lang="en-US" altLang="zh-TW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日氣候</a:t>
            </a:r>
            <a:r>
              <a:rPr lang="zh-TW" altLang="zh-TW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異常高溫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，用戶使用空調及製冷電器之需求增加，導致</a:t>
            </a:r>
            <a:r>
              <a:rPr lang="zh-TW" altLang="zh-TW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電力系統負載攀升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，引發</a:t>
            </a:r>
            <a:r>
              <a:rPr lang="zh-TW" altLang="zh-TW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短</a:t>
            </a:r>
            <a:r>
              <a:rPr lang="zh-TW" altLang="zh-TW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時間供電吃緊、備轉容量率偏低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之情形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已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實施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相關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措施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穩定電力供應</a:t>
            </a:r>
            <a:endParaRPr lang="zh-TW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 9"/>
          <p:cNvSpPr>
            <a:spLocks noChangeArrowheads="1"/>
          </p:cNvSpPr>
          <p:nvPr/>
        </p:nvSpPr>
        <p:spPr bwMode="auto">
          <a:xfrm>
            <a:off x="410436" y="819275"/>
            <a:ext cx="4493113" cy="44948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短期確保不限電實際運作情形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679396" y="2846373"/>
            <a:ext cx="4141075" cy="431066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供應面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發電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46135" y="2846374"/>
            <a:ext cx="3382963" cy="4310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需求面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負載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031770"/>
              </p:ext>
            </p:extLst>
          </p:nvPr>
        </p:nvGraphicFramePr>
        <p:xfrm>
          <a:off x="827584" y="4744069"/>
          <a:ext cx="3456383" cy="1022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1331"/>
                <a:gridCol w="856862"/>
                <a:gridCol w="838190"/>
              </a:tblGrid>
              <a:tr h="315023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項目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抑</a:t>
                      </a:r>
                      <a:r>
                        <a:rPr lang="zh-TW" sz="18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低</a:t>
                      </a:r>
                      <a:r>
                        <a:rPr 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實績</a:t>
                      </a: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萬</a:t>
                      </a:r>
                      <a:r>
                        <a:rPr lang="zh-TW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瓩</a:t>
                      </a: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53893"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5/31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6/1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3893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需量競價措施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38.9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15.0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矩形 17"/>
          <p:cNvSpPr/>
          <p:nvPr/>
        </p:nvSpPr>
        <p:spPr>
          <a:xfrm>
            <a:off x="1440287" y="3505375"/>
            <a:ext cx="17635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需</a:t>
            </a:r>
            <a:r>
              <a:rPr lang="zh-TW" altLang="en-US" sz="20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量競</a:t>
            </a:r>
            <a:r>
              <a:rPr lang="zh-TW" altLang="en-US" sz="20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價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79396" y="3277439"/>
            <a:ext cx="4141075" cy="1174349"/>
          </a:xfrm>
          <a:prstGeom prst="rect">
            <a:avLst/>
          </a:prstGeom>
          <a:noFill/>
          <a:ln>
            <a:solidFill>
              <a:srgbClr val="40B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/>
          </a:p>
        </p:txBody>
      </p:sp>
      <p:sp>
        <p:nvSpPr>
          <p:cNvPr id="21" name="矩形 20"/>
          <p:cNvSpPr/>
          <p:nvPr/>
        </p:nvSpPr>
        <p:spPr>
          <a:xfrm>
            <a:off x="4679396" y="3359181"/>
            <a:ext cx="414107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spcBef>
                <a:spcPts val="600"/>
              </a:spcBef>
            </a:pP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依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「汽電共生系統實施辦法」</a:t>
            </a:r>
            <a:r>
              <a:rPr lang="zh-TW" altLang="en-US" sz="20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緊急增購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汽電共生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電力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緊急時間超載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運轉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79873" y="3323050"/>
            <a:ext cx="492443" cy="1042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b="1" dirty="0" smtClean="0"/>
              <a:t>措施</a:t>
            </a:r>
            <a:endParaRPr lang="zh-TW" altLang="en-US" sz="2000" b="1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107504" y="4888085"/>
            <a:ext cx="492443" cy="6291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b="1" dirty="0" smtClean="0"/>
              <a:t>成效</a:t>
            </a:r>
            <a:endParaRPr lang="zh-TW" altLang="en-US" sz="2000" b="1" dirty="0"/>
          </a:p>
        </p:txBody>
      </p:sp>
      <p:sp>
        <p:nvSpPr>
          <p:cNvPr id="24" name="矩形 23"/>
          <p:cNvSpPr/>
          <p:nvPr/>
        </p:nvSpPr>
        <p:spPr>
          <a:xfrm>
            <a:off x="846135" y="3277439"/>
            <a:ext cx="3382963" cy="685369"/>
          </a:xfrm>
          <a:prstGeom prst="rect">
            <a:avLst/>
          </a:prstGeom>
          <a:noFill/>
          <a:ln>
            <a:solidFill>
              <a:srgbClr val="8934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28" name="投影片編號版面配置區 3"/>
          <p:cNvSpPr txBox="1">
            <a:spLocks noGrp="1"/>
          </p:cNvSpPr>
          <p:nvPr/>
        </p:nvSpPr>
        <p:spPr bwMode="auto">
          <a:xfrm>
            <a:off x="7092950" y="6528197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17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一、穩定開源及擴大需量管理，確保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供電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(3/3)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25" name="Group 7"/>
          <p:cNvGrpSpPr>
            <a:grpSpLocks/>
          </p:cNvGrpSpPr>
          <p:nvPr/>
        </p:nvGrpSpPr>
        <p:grpSpPr bwMode="auto">
          <a:xfrm>
            <a:off x="196848" y="620688"/>
            <a:ext cx="8713787" cy="71437"/>
            <a:chOff x="113" y="482"/>
            <a:chExt cx="5489" cy="45"/>
          </a:xfrm>
        </p:grpSpPr>
        <p:sp>
          <p:nvSpPr>
            <p:cNvPr id="29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27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08765" y="2540180"/>
            <a:ext cx="2159638" cy="47832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22" name="內容版面配置區 2"/>
          <p:cNvSpPr>
            <a:spLocks noGrp="1"/>
          </p:cNvSpPr>
          <p:nvPr>
            <p:ph idx="1"/>
          </p:nvPr>
        </p:nvSpPr>
        <p:spPr>
          <a:xfrm>
            <a:off x="228599" y="822926"/>
            <a:ext cx="8915401" cy="1525954"/>
          </a:xfrm>
        </p:spPr>
        <p:txBody>
          <a:bodyPr/>
          <a:lstStyle/>
          <a:p>
            <a:pPr marL="449263" lvl="1" indent="-185738">
              <a:spcBef>
                <a:spcPts val="300"/>
              </a:spcBef>
              <a:buFont typeface="Wingdings" pitchFamily="2" charset="2"/>
              <a:buNone/>
              <a:defRPr/>
            </a:pP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49263" lvl="1" indent="1588">
              <a:spcBef>
                <a:spcPts val="300"/>
              </a:spcBef>
              <a:buFont typeface="Wingdings" pitchFamily="2" charset="2"/>
              <a:buNone/>
              <a:defRPr/>
            </a:pP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包含技術研發、示範應用、獎勵補助、產業推動、能源查核輔導、教育宣導與訓練、強制性規範與標準等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大面向，各項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策略可循序漸進形成強制性標準，亦可單獨或搭配執行，持續循環精進，促使節約能源市場轉型。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endParaRPr lang="zh-TW" altLang="en-US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4819" name="矩形 3"/>
          <p:cNvSpPr>
            <a:spLocks noChangeArrowheads="1"/>
          </p:cNvSpPr>
          <p:nvPr/>
        </p:nvSpPr>
        <p:spPr bwMode="auto">
          <a:xfrm>
            <a:off x="-1621895" y="6448760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zh-TW" sz="1200">
              <a:solidFill>
                <a:srgbClr val="000000"/>
              </a:solidFill>
              <a:latin typeface="標楷體" panose="03000509000000000000" pitchFamily="65" charset="-120"/>
            </a:endParaRPr>
          </a:p>
        </p:txBody>
      </p:sp>
      <p:sp>
        <p:nvSpPr>
          <p:cNvPr id="48" name="向下箭號 47"/>
          <p:cNvSpPr/>
          <p:nvPr/>
        </p:nvSpPr>
        <p:spPr bwMode="auto">
          <a:xfrm>
            <a:off x="88105" y="3224548"/>
            <a:ext cx="941388" cy="3043237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vert="eaVert" anchor="ctr"/>
          <a:lstStyle/>
          <a:p>
            <a:pPr algn="ctr" eaLnBrk="1" hangingPunct="1">
              <a:lnSpc>
                <a:spcPts val="2000"/>
              </a:lnSpc>
              <a:spcAft>
                <a:spcPts val="0"/>
              </a:spcAft>
              <a:defRPr/>
            </a:pPr>
            <a:endParaRPr lang="zh-TW" altLang="en-US" sz="1600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832" name="文字方塊 48"/>
          <p:cNvSpPr txBox="1">
            <a:spLocks noChangeArrowheads="1"/>
          </p:cNvSpPr>
          <p:nvPr/>
        </p:nvSpPr>
        <p:spPr bwMode="auto">
          <a:xfrm>
            <a:off x="213360" y="2780928"/>
            <a:ext cx="742596" cy="348813"/>
          </a:xfrm>
          <a:prstGeom prst="rect">
            <a:avLst/>
          </a:prstGeom>
          <a:solidFill>
            <a:srgbClr val="002060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1600" b="1" dirty="0">
                <a:solidFill>
                  <a:srgbClr val="FFFFFF"/>
                </a:solidFill>
                <a:latin typeface="標楷體" panose="03000509000000000000" pitchFamily="65" charset="-120"/>
                <a:cs typeface="Times New Roman" pitchFamily="18" charset="0"/>
              </a:rPr>
              <a:t>低</a:t>
            </a:r>
          </a:p>
        </p:txBody>
      </p:sp>
      <p:sp>
        <p:nvSpPr>
          <p:cNvPr id="34833" name="文字方塊 49"/>
          <p:cNvSpPr txBox="1">
            <a:spLocks noChangeArrowheads="1"/>
          </p:cNvSpPr>
          <p:nvPr/>
        </p:nvSpPr>
        <p:spPr bwMode="auto">
          <a:xfrm>
            <a:off x="213360" y="6281499"/>
            <a:ext cx="742596" cy="28949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1600" b="1">
                <a:solidFill>
                  <a:srgbClr val="FFFFFF"/>
                </a:solidFill>
                <a:latin typeface="標楷體" panose="03000509000000000000" pitchFamily="65" charset="-120"/>
                <a:cs typeface="Times New Roman" pitchFamily="18" charset="0"/>
              </a:rPr>
              <a:t>高</a:t>
            </a:r>
          </a:p>
        </p:txBody>
      </p:sp>
      <p:sp>
        <p:nvSpPr>
          <p:cNvPr id="34834" name="文字方塊 50"/>
          <p:cNvSpPr txBox="1">
            <a:spLocks noChangeArrowheads="1"/>
          </p:cNvSpPr>
          <p:nvPr/>
        </p:nvSpPr>
        <p:spPr bwMode="auto">
          <a:xfrm>
            <a:off x="328702" y="3224548"/>
            <a:ext cx="430887" cy="234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zh-TW" altLang="en-US" sz="1600" b="1" dirty="0" smtClean="0">
                <a:solidFill>
                  <a:schemeClr val="tx1"/>
                </a:solidFill>
                <a:latin typeface="標楷體" panose="03000509000000000000" pitchFamily="65" charset="-120"/>
              </a:rPr>
              <a:t>技術成熟度及</a:t>
            </a:r>
            <a:r>
              <a:rPr lang="zh-TW" altLang="en-US" sz="1600" b="1" dirty="0">
                <a:solidFill>
                  <a:schemeClr val="tx1"/>
                </a:solidFill>
                <a:latin typeface="標楷體" panose="03000509000000000000" pitchFamily="65" charset="-120"/>
              </a:rPr>
              <a:t>節</a:t>
            </a:r>
            <a:r>
              <a:rPr lang="zh-TW" altLang="en-US" sz="1600" b="1" dirty="0" smtClean="0">
                <a:solidFill>
                  <a:schemeClr val="tx1"/>
                </a:solidFill>
                <a:latin typeface="標楷體" panose="03000509000000000000" pitchFamily="65" charset="-120"/>
              </a:rPr>
              <a:t>能效益</a:t>
            </a:r>
            <a:endParaRPr lang="zh-TW" altLang="en-US" sz="1600" b="1" dirty="0">
              <a:solidFill>
                <a:schemeClr val="tx1"/>
              </a:solidFill>
              <a:latin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955959" y="2510750"/>
            <a:ext cx="5211762" cy="4060248"/>
            <a:chOff x="1073943" y="2510750"/>
            <a:chExt cx="5211762" cy="4060248"/>
          </a:xfrm>
        </p:grpSpPr>
        <p:sp>
          <p:nvSpPr>
            <p:cNvPr id="34823" name="AutoShape 3"/>
            <p:cNvSpPr>
              <a:spLocks noChangeArrowheads="1"/>
            </p:cNvSpPr>
            <p:nvPr/>
          </p:nvSpPr>
          <p:spPr bwMode="auto">
            <a:xfrm>
              <a:off x="2297825" y="2510750"/>
              <a:ext cx="2813482" cy="4445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9CC00"/>
                </a:gs>
                <a:gs pos="100000">
                  <a:srgbClr val="567200"/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rgbClr val="0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9050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Char char="v"/>
                <a:defRPr kumimoji="1" sz="32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008000"/>
                </a:buClr>
                <a:buFont typeface="Wingdings" pitchFamily="2" charset="2"/>
                <a:buChar char="§"/>
                <a:defRPr kumimoji="1" sz="28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kumimoji="1" sz="24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latinLnBrk="1">
                <a:lnSpc>
                  <a:spcPts val="2000"/>
                </a:lnSpc>
                <a:spcBef>
                  <a:spcPct val="0"/>
                </a:spcBef>
                <a:buClrTx/>
                <a:buFont typeface="Wingdings" pitchFamily="2" charset="2"/>
                <a:buNone/>
              </a:pPr>
              <a:r>
                <a:rPr lang="zh-TW" altLang="en-US" sz="1600" b="1" dirty="0">
                  <a:solidFill>
                    <a:srgbClr val="FFFFFF"/>
                  </a:solidFill>
                  <a:latin typeface="標楷體" panose="03000509000000000000" pitchFamily="65" charset="-120"/>
                  <a:cs typeface="Times New Roman" pitchFamily="18" charset="0"/>
                </a:rPr>
                <a:t>國家能源效率目標</a:t>
              </a:r>
            </a:p>
          </p:txBody>
        </p:sp>
        <p:sp>
          <p:nvSpPr>
            <p:cNvPr id="41" name="手繪多邊形 40"/>
            <p:cNvSpPr/>
            <p:nvPr/>
          </p:nvSpPr>
          <p:spPr bwMode="auto">
            <a:xfrm>
              <a:off x="3225005" y="3018501"/>
              <a:ext cx="857250" cy="536248"/>
            </a:xfrm>
            <a:custGeom>
              <a:avLst/>
              <a:gdLst>
                <a:gd name="connsiteX0" fmla="*/ 0 w 978674"/>
                <a:gd name="connsiteY0" fmla="*/ 525269 h 525269"/>
                <a:gd name="connsiteX1" fmla="*/ 489335 w 978674"/>
                <a:gd name="connsiteY1" fmla="*/ 0 h 525269"/>
                <a:gd name="connsiteX2" fmla="*/ 489339 w 978674"/>
                <a:gd name="connsiteY2" fmla="*/ 0 h 525269"/>
                <a:gd name="connsiteX3" fmla="*/ 978674 w 978674"/>
                <a:gd name="connsiteY3" fmla="*/ 525269 h 525269"/>
                <a:gd name="connsiteX4" fmla="*/ 0 w 978674"/>
                <a:gd name="connsiteY4" fmla="*/ 525269 h 52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8674" h="525269">
                  <a:moveTo>
                    <a:pt x="0" y="525269"/>
                  </a:moveTo>
                  <a:lnTo>
                    <a:pt x="489335" y="0"/>
                  </a:lnTo>
                  <a:lnTo>
                    <a:pt x="489339" y="0"/>
                  </a:lnTo>
                  <a:lnTo>
                    <a:pt x="978674" y="525269"/>
                  </a:lnTo>
                  <a:lnTo>
                    <a:pt x="0" y="525269"/>
                  </a:lnTo>
                  <a:close/>
                </a:path>
              </a:pathLst>
            </a:custGeom>
            <a:solidFill>
              <a:srgbClr val="AAEFD1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lIns="20320" tIns="20320" rIns="20320" bIns="20320" spcCol="1270" anchor="ctr"/>
            <a:lstStyle/>
            <a:p>
              <a:pPr algn="ctr" defTabSz="711200">
                <a:lnSpc>
                  <a:spcPts val="1600"/>
                </a:lnSpc>
                <a:defRPr/>
              </a:pPr>
              <a:r>
                <a:rPr lang="zh-TW" altLang="en-US" sz="1600" b="1" kern="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技術研發</a:t>
              </a:r>
            </a:p>
          </p:txBody>
        </p:sp>
        <p:sp>
          <p:nvSpPr>
            <p:cNvPr id="42" name="手繪多邊形 41"/>
            <p:cNvSpPr/>
            <p:nvPr/>
          </p:nvSpPr>
          <p:spPr bwMode="auto">
            <a:xfrm>
              <a:off x="2887760" y="3554748"/>
              <a:ext cx="1540570" cy="503237"/>
            </a:xfrm>
            <a:custGeom>
              <a:avLst/>
              <a:gdLst>
                <a:gd name="connsiteX0" fmla="*/ 0 w 1968898"/>
                <a:gd name="connsiteY0" fmla="*/ 525269 h 525269"/>
                <a:gd name="connsiteX1" fmla="*/ 489335 w 1968898"/>
                <a:gd name="connsiteY1" fmla="*/ 0 h 525269"/>
                <a:gd name="connsiteX2" fmla="*/ 1479563 w 1968898"/>
                <a:gd name="connsiteY2" fmla="*/ 0 h 525269"/>
                <a:gd name="connsiteX3" fmla="*/ 1968898 w 1968898"/>
                <a:gd name="connsiteY3" fmla="*/ 525269 h 525269"/>
                <a:gd name="connsiteX4" fmla="*/ 0 w 1968898"/>
                <a:gd name="connsiteY4" fmla="*/ 525269 h 52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898" h="525269">
                  <a:moveTo>
                    <a:pt x="0" y="525269"/>
                  </a:moveTo>
                  <a:lnTo>
                    <a:pt x="489335" y="0"/>
                  </a:lnTo>
                  <a:lnTo>
                    <a:pt x="1479563" y="0"/>
                  </a:lnTo>
                  <a:lnTo>
                    <a:pt x="1968898" y="525269"/>
                  </a:lnTo>
                  <a:lnTo>
                    <a:pt x="0" y="525269"/>
                  </a:lnTo>
                  <a:close/>
                </a:path>
              </a:pathLst>
            </a:custGeom>
            <a:solidFill>
              <a:srgbClr val="AAEFD1">
                <a:hueOff val="-1655646"/>
                <a:satOff val="6635"/>
                <a:lumOff val="1438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lIns="344558" tIns="0" rIns="344557" bIns="0" spcCol="1270" anchor="ctr"/>
            <a:lstStyle/>
            <a:p>
              <a:pPr algn="ctr" defTabSz="711200">
                <a:lnSpc>
                  <a:spcPts val="1600"/>
                </a:lnSpc>
                <a:defRPr/>
              </a:pPr>
              <a:r>
                <a:rPr lang="zh-TW" altLang="en-US" sz="1600" b="1" kern="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示範應用</a:t>
              </a:r>
            </a:p>
          </p:txBody>
        </p:sp>
        <p:sp>
          <p:nvSpPr>
            <p:cNvPr id="43" name="手繪多邊形 42"/>
            <p:cNvSpPr/>
            <p:nvPr/>
          </p:nvSpPr>
          <p:spPr bwMode="auto">
            <a:xfrm>
              <a:off x="2563018" y="4057985"/>
              <a:ext cx="2233612" cy="503238"/>
            </a:xfrm>
            <a:custGeom>
              <a:avLst/>
              <a:gdLst>
                <a:gd name="connsiteX0" fmla="*/ 0 w 2936024"/>
                <a:gd name="connsiteY0" fmla="*/ 525269 h 525269"/>
                <a:gd name="connsiteX1" fmla="*/ 489335 w 2936024"/>
                <a:gd name="connsiteY1" fmla="*/ 0 h 525269"/>
                <a:gd name="connsiteX2" fmla="*/ 2446689 w 2936024"/>
                <a:gd name="connsiteY2" fmla="*/ 0 h 525269"/>
                <a:gd name="connsiteX3" fmla="*/ 2936024 w 2936024"/>
                <a:gd name="connsiteY3" fmla="*/ 525269 h 525269"/>
                <a:gd name="connsiteX4" fmla="*/ 0 w 2936024"/>
                <a:gd name="connsiteY4" fmla="*/ 525269 h 52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6024" h="525269">
                  <a:moveTo>
                    <a:pt x="0" y="525269"/>
                  </a:moveTo>
                  <a:lnTo>
                    <a:pt x="489335" y="0"/>
                  </a:lnTo>
                  <a:lnTo>
                    <a:pt x="2446689" y="0"/>
                  </a:lnTo>
                  <a:lnTo>
                    <a:pt x="2936024" y="525269"/>
                  </a:lnTo>
                  <a:lnTo>
                    <a:pt x="0" y="525269"/>
                  </a:lnTo>
                  <a:close/>
                </a:path>
              </a:pathLst>
            </a:custGeom>
            <a:solidFill>
              <a:srgbClr val="AAEFD1">
                <a:hueOff val="-3311292"/>
                <a:satOff val="13270"/>
                <a:lumOff val="2876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lIns="534125" tIns="20320" rIns="534124" bIns="20320" spcCol="1270" anchor="ctr"/>
            <a:lstStyle/>
            <a:p>
              <a:pPr algn="ctr" defTabSz="711200">
                <a:lnSpc>
                  <a:spcPts val="1600"/>
                </a:lnSpc>
                <a:defRPr/>
              </a:pPr>
              <a:r>
                <a:rPr lang="zh-TW" altLang="en-US" sz="1600" b="1" kern="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獎勵補助</a:t>
              </a:r>
            </a:p>
          </p:txBody>
        </p:sp>
        <p:sp>
          <p:nvSpPr>
            <p:cNvPr id="44" name="手繪多邊形 43"/>
            <p:cNvSpPr/>
            <p:nvPr/>
          </p:nvSpPr>
          <p:spPr bwMode="auto">
            <a:xfrm>
              <a:off x="2191543" y="4561223"/>
              <a:ext cx="2978150" cy="501650"/>
            </a:xfrm>
            <a:custGeom>
              <a:avLst/>
              <a:gdLst>
                <a:gd name="connsiteX0" fmla="*/ 0 w 3914699"/>
                <a:gd name="connsiteY0" fmla="*/ 525269 h 525269"/>
                <a:gd name="connsiteX1" fmla="*/ 489335 w 3914699"/>
                <a:gd name="connsiteY1" fmla="*/ 0 h 525269"/>
                <a:gd name="connsiteX2" fmla="*/ 3425364 w 3914699"/>
                <a:gd name="connsiteY2" fmla="*/ 0 h 525269"/>
                <a:gd name="connsiteX3" fmla="*/ 3914699 w 3914699"/>
                <a:gd name="connsiteY3" fmla="*/ 525269 h 525269"/>
                <a:gd name="connsiteX4" fmla="*/ 0 w 3914699"/>
                <a:gd name="connsiteY4" fmla="*/ 525269 h 52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4699" h="525269">
                  <a:moveTo>
                    <a:pt x="0" y="525269"/>
                  </a:moveTo>
                  <a:lnTo>
                    <a:pt x="489335" y="0"/>
                  </a:lnTo>
                  <a:lnTo>
                    <a:pt x="3425364" y="0"/>
                  </a:lnTo>
                  <a:lnTo>
                    <a:pt x="3914699" y="525269"/>
                  </a:lnTo>
                  <a:lnTo>
                    <a:pt x="0" y="525269"/>
                  </a:lnTo>
                  <a:close/>
                </a:path>
              </a:pathLst>
            </a:custGeom>
            <a:solidFill>
              <a:srgbClr val="AAEFD1">
                <a:hueOff val="-4966938"/>
                <a:satOff val="19906"/>
                <a:lumOff val="4314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lIns="705392" tIns="20320" rIns="705393" bIns="20320" spcCol="1270" anchor="ctr"/>
            <a:lstStyle/>
            <a:p>
              <a:pPr algn="ctr" defTabSz="711200">
                <a:lnSpc>
                  <a:spcPts val="1600"/>
                </a:lnSpc>
                <a:defRPr/>
              </a:pPr>
              <a:r>
                <a:rPr lang="zh-TW" altLang="en-US" sz="1600" b="1" kern="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產業推動</a:t>
              </a:r>
            </a:p>
          </p:txBody>
        </p:sp>
        <p:sp>
          <p:nvSpPr>
            <p:cNvPr id="45" name="手繪多邊形 44"/>
            <p:cNvSpPr/>
            <p:nvPr/>
          </p:nvSpPr>
          <p:spPr bwMode="auto">
            <a:xfrm>
              <a:off x="1818480" y="5062873"/>
              <a:ext cx="3722688" cy="503237"/>
            </a:xfrm>
            <a:custGeom>
              <a:avLst/>
              <a:gdLst>
                <a:gd name="connsiteX0" fmla="*/ 0 w 4893374"/>
                <a:gd name="connsiteY0" fmla="*/ 525269 h 525269"/>
                <a:gd name="connsiteX1" fmla="*/ 489335 w 4893374"/>
                <a:gd name="connsiteY1" fmla="*/ 0 h 525269"/>
                <a:gd name="connsiteX2" fmla="*/ 4404039 w 4893374"/>
                <a:gd name="connsiteY2" fmla="*/ 0 h 525269"/>
                <a:gd name="connsiteX3" fmla="*/ 4893374 w 4893374"/>
                <a:gd name="connsiteY3" fmla="*/ 525269 h 525269"/>
                <a:gd name="connsiteX4" fmla="*/ 0 w 4893374"/>
                <a:gd name="connsiteY4" fmla="*/ 525269 h 52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3374" h="525269">
                  <a:moveTo>
                    <a:pt x="0" y="525269"/>
                  </a:moveTo>
                  <a:lnTo>
                    <a:pt x="489335" y="0"/>
                  </a:lnTo>
                  <a:lnTo>
                    <a:pt x="4404039" y="0"/>
                  </a:lnTo>
                  <a:lnTo>
                    <a:pt x="4893374" y="525269"/>
                  </a:lnTo>
                  <a:lnTo>
                    <a:pt x="0" y="525269"/>
                  </a:lnTo>
                  <a:close/>
                </a:path>
              </a:pathLst>
            </a:custGeom>
            <a:solidFill>
              <a:srgbClr val="AAEFD1">
                <a:hueOff val="-6622584"/>
                <a:satOff val="26541"/>
                <a:lumOff val="5752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lIns="876661" tIns="20320" rIns="876660" bIns="20320" spcCol="1270" anchor="ctr"/>
            <a:lstStyle/>
            <a:p>
              <a:pPr algn="ctr" defTabSz="711200">
                <a:lnSpc>
                  <a:spcPts val="1600"/>
                </a:lnSpc>
                <a:defRPr/>
              </a:pPr>
              <a:r>
                <a:rPr lang="zh-TW" altLang="en-US" sz="1600" b="1" kern="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能源查核輔導</a:t>
              </a:r>
            </a:p>
          </p:txBody>
        </p:sp>
        <p:sp>
          <p:nvSpPr>
            <p:cNvPr id="46" name="手繪多邊形 45"/>
            <p:cNvSpPr/>
            <p:nvPr/>
          </p:nvSpPr>
          <p:spPr bwMode="auto">
            <a:xfrm>
              <a:off x="1447005" y="5566110"/>
              <a:ext cx="4467225" cy="501650"/>
            </a:xfrm>
            <a:custGeom>
              <a:avLst/>
              <a:gdLst>
                <a:gd name="connsiteX0" fmla="*/ 0 w 5872049"/>
                <a:gd name="connsiteY0" fmla="*/ 525269 h 525269"/>
                <a:gd name="connsiteX1" fmla="*/ 489335 w 5872049"/>
                <a:gd name="connsiteY1" fmla="*/ 0 h 525269"/>
                <a:gd name="connsiteX2" fmla="*/ 5382714 w 5872049"/>
                <a:gd name="connsiteY2" fmla="*/ 0 h 525269"/>
                <a:gd name="connsiteX3" fmla="*/ 5872049 w 5872049"/>
                <a:gd name="connsiteY3" fmla="*/ 525269 h 525269"/>
                <a:gd name="connsiteX4" fmla="*/ 0 w 5872049"/>
                <a:gd name="connsiteY4" fmla="*/ 525269 h 52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2049" h="525269">
                  <a:moveTo>
                    <a:pt x="0" y="525269"/>
                  </a:moveTo>
                  <a:lnTo>
                    <a:pt x="489335" y="0"/>
                  </a:lnTo>
                  <a:lnTo>
                    <a:pt x="5382714" y="0"/>
                  </a:lnTo>
                  <a:lnTo>
                    <a:pt x="5872049" y="525269"/>
                  </a:lnTo>
                  <a:lnTo>
                    <a:pt x="0" y="525269"/>
                  </a:lnTo>
                  <a:close/>
                </a:path>
              </a:pathLst>
            </a:custGeom>
            <a:solidFill>
              <a:srgbClr val="AAEFD1">
                <a:hueOff val="-8278230"/>
                <a:satOff val="33176"/>
                <a:lumOff val="719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lIns="1047929" tIns="20320" rIns="1047929" bIns="20320" spcCol="1270" anchor="ctr"/>
            <a:lstStyle/>
            <a:p>
              <a:pPr algn="ctr" defTabSz="711200">
                <a:lnSpc>
                  <a:spcPts val="1600"/>
                </a:lnSpc>
                <a:defRPr/>
              </a:pPr>
              <a:r>
                <a:rPr lang="zh-TW" altLang="en-US" sz="1600" b="1" kern="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教育宣導與訓練</a:t>
              </a:r>
            </a:p>
          </p:txBody>
        </p:sp>
        <p:sp>
          <p:nvSpPr>
            <p:cNvPr id="47" name="手繪多邊形 46"/>
            <p:cNvSpPr/>
            <p:nvPr/>
          </p:nvSpPr>
          <p:spPr bwMode="auto">
            <a:xfrm>
              <a:off x="1073943" y="6067760"/>
              <a:ext cx="5211762" cy="503238"/>
            </a:xfrm>
            <a:custGeom>
              <a:avLst/>
              <a:gdLst>
                <a:gd name="connsiteX0" fmla="*/ 0 w 6850723"/>
                <a:gd name="connsiteY0" fmla="*/ 525269 h 525269"/>
                <a:gd name="connsiteX1" fmla="*/ 489335 w 6850723"/>
                <a:gd name="connsiteY1" fmla="*/ 0 h 525269"/>
                <a:gd name="connsiteX2" fmla="*/ 6361388 w 6850723"/>
                <a:gd name="connsiteY2" fmla="*/ 0 h 525269"/>
                <a:gd name="connsiteX3" fmla="*/ 6850723 w 6850723"/>
                <a:gd name="connsiteY3" fmla="*/ 525269 h 525269"/>
                <a:gd name="connsiteX4" fmla="*/ 0 w 6850723"/>
                <a:gd name="connsiteY4" fmla="*/ 525269 h 52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0723" h="525269">
                  <a:moveTo>
                    <a:pt x="0" y="525269"/>
                  </a:moveTo>
                  <a:lnTo>
                    <a:pt x="489335" y="0"/>
                  </a:lnTo>
                  <a:lnTo>
                    <a:pt x="6361388" y="0"/>
                  </a:lnTo>
                  <a:lnTo>
                    <a:pt x="6850723" y="525269"/>
                  </a:lnTo>
                  <a:lnTo>
                    <a:pt x="0" y="525269"/>
                  </a:lnTo>
                  <a:close/>
                </a:path>
              </a:pathLst>
            </a:custGeom>
            <a:solidFill>
              <a:srgbClr val="AAEFD1">
                <a:hueOff val="-9933876"/>
                <a:satOff val="39811"/>
                <a:lumOff val="8628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lIns="1219196" tIns="20320" rIns="1219197" bIns="20320" spcCol="1270" anchor="ctr"/>
            <a:lstStyle/>
            <a:p>
              <a:pPr algn="ctr" defTabSz="711200">
                <a:lnSpc>
                  <a:spcPts val="2000"/>
                </a:lnSpc>
                <a:defRPr/>
              </a:pPr>
              <a:r>
                <a:rPr lang="zh-TW" altLang="en-US" sz="1600" b="1" kern="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強制性規範與標準</a:t>
              </a:r>
            </a:p>
          </p:txBody>
        </p:sp>
        <p:sp>
          <p:nvSpPr>
            <p:cNvPr id="52" name="圓形箭號 51"/>
            <p:cNvSpPr/>
            <p:nvPr/>
          </p:nvSpPr>
          <p:spPr bwMode="auto">
            <a:xfrm rot="3126626">
              <a:off x="3891755" y="3283286"/>
              <a:ext cx="566737" cy="544512"/>
            </a:xfrm>
            <a:prstGeom prst="circularArrow">
              <a:avLst/>
            </a:prstGeom>
            <a:gradFill rotWithShape="1">
              <a:gsLst>
                <a:gs pos="0">
                  <a:srgbClr val="84AA33">
                    <a:shade val="51000"/>
                    <a:satMod val="130000"/>
                  </a:srgbClr>
                </a:gs>
                <a:gs pos="80000">
                  <a:srgbClr val="84AA33">
                    <a:shade val="93000"/>
                    <a:satMod val="130000"/>
                  </a:srgbClr>
                </a:gs>
                <a:gs pos="100000">
                  <a:srgbClr val="84AA33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4AA33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zh-TW" altLang="en-US" sz="1600" ker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3" name="圓形箭號 52"/>
            <p:cNvSpPr/>
            <p:nvPr/>
          </p:nvSpPr>
          <p:spPr bwMode="auto">
            <a:xfrm rot="3126626">
              <a:off x="4233862" y="3785728"/>
              <a:ext cx="565150" cy="544513"/>
            </a:xfrm>
            <a:prstGeom prst="circularArrow">
              <a:avLst/>
            </a:prstGeom>
            <a:gradFill rotWithShape="1">
              <a:gsLst>
                <a:gs pos="0">
                  <a:srgbClr val="84AA33">
                    <a:shade val="51000"/>
                    <a:satMod val="130000"/>
                  </a:srgbClr>
                </a:gs>
                <a:gs pos="80000">
                  <a:srgbClr val="84AA33">
                    <a:shade val="93000"/>
                    <a:satMod val="130000"/>
                  </a:srgbClr>
                </a:gs>
                <a:gs pos="100000">
                  <a:srgbClr val="84AA33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4AA33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zh-TW" altLang="en-US" sz="1600" ker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4" name="圓形箭號 53"/>
            <p:cNvSpPr/>
            <p:nvPr/>
          </p:nvSpPr>
          <p:spPr bwMode="auto">
            <a:xfrm rot="3126626">
              <a:off x="4572793" y="4288172"/>
              <a:ext cx="566738" cy="544513"/>
            </a:xfrm>
            <a:prstGeom prst="circularArrow">
              <a:avLst/>
            </a:prstGeom>
            <a:gradFill rotWithShape="1">
              <a:gsLst>
                <a:gs pos="0">
                  <a:srgbClr val="84AA33">
                    <a:shade val="51000"/>
                    <a:satMod val="130000"/>
                  </a:srgbClr>
                </a:gs>
                <a:gs pos="80000">
                  <a:srgbClr val="84AA33">
                    <a:shade val="93000"/>
                    <a:satMod val="130000"/>
                  </a:srgbClr>
                </a:gs>
                <a:gs pos="100000">
                  <a:srgbClr val="84AA33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4AA33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zh-TW" altLang="en-US" sz="1600" ker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5" name="圓形箭號 54"/>
            <p:cNvSpPr/>
            <p:nvPr/>
          </p:nvSpPr>
          <p:spPr bwMode="auto">
            <a:xfrm rot="3126626">
              <a:off x="4918074" y="4738229"/>
              <a:ext cx="565150" cy="544512"/>
            </a:xfrm>
            <a:prstGeom prst="circularArrow">
              <a:avLst/>
            </a:prstGeom>
            <a:gradFill rotWithShape="1">
              <a:gsLst>
                <a:gs pos="0">
                  <a:srgbClr val="84AA33">
                    <a:shade val="51000"/>
                    <a:satMod val="130000"/>
                  </a:srgbClr>
                </a:gs>
                <a:gs pos="80000">
                  <a:srgbClr val="84AA33">
                    <a:shade val="93000"/>
                    <a:satMod val="130000"/>
                  </a:srgbClr>
                </a:gs>
                <a:gs pos="100000">
                  <a:srgbClr val="84AA33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4AA33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zh-TW" altLang="en-US" sz="1600" ker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6" name="圓形箭號 55"/>
            <p:cNvSpPr/>
            <p:nvPr/>
          </p:nvSpPr>
          <p:spPr bwMode="auto">
            <a:xfrm rot="3126626">
              <a:off x="5655468" y="5796297"/>
              <a:ext cx="566738" cy="544513"/>
            </a:xfrm>
            <a:prstGeom prst="circularArrow">
              <a:avLst/>
            </a:prstGeom>
            <a:gradFill rotWithShape="1">
              <a:gsLst>
                <a:gs pos="0">
                  <a:srgbClr val="84AA33">
                    <a:shade val="51000"/>
                    <a:satMod val="130000"/>
                  </a:srgbClr>
                </a:gs>
                <a:gs pos="80000">
                  <a:srgbClr val="84AA33">
                    <a:shade val="93000"/>
                    <a:satMod val="130000"/>
                  </a:srgbClr>
                </a:gs>
                <a:gs pos="100000">
                  <a:srgbClr val="84AA33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4AA33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zh-TW" altLang="en-US" sz="1600" ker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7" name="圓形箭號 56"/>
            <p:cNvSpPr/>
            <p:nvPr/>
          </p:nvSpPr>
          <p:spPr bwMode="auto">
            <a:xfrm rot="3126626">
              <a:off x="5289549" y="5293854"/>
              <a:ext cx="565150" cy="544512"/>
            </a:xfrm>
            <a:prstGeom prst="circularArrow">
              <a:avLst/>
            </a:prstGeom>
            <a:gradFill rotWithShape="1">
              <a:gsLst>
                <a:gs pos="0">
                  <a:srgbClr val="84AA33">
                    <a:shade val="51000"/>
                    <a:satMod val="130000"/>
                  </a:srgbClr>
                </a:gs>
                <a:gs pos="80000">
                  <a:srgbClr val="84AA33">
                    <a:shade val="93000"/>
                    <a:satMod val="130000"/>
                  </a:srgbClr>
                </a:gs>
                <a:gs pos="100000">
                  <a:srgbClr val="84AA33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4AA33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zh-TW" altLang="en-US" sz="1600" ker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5" name="流程圖: 替代處理程序 34"/>
          <p:cNvSpPr/>
          <p:nvPr/>
        </p:nvSpPr>
        <p:spPr bwMode="auto">
          <a:xfrm>
            <a:off x="264685" y="853869"/>
            <a:ext cx="3403562" cy="342883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節能管理推動策略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367185" y="2540180"/>
            <a:ext cx="3731487" cy="4034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照明推動</a:t>
            </a:r>
            <a:endParaRPr lang="en-US" altLang="zh-TW" b="1" dirty="0" smtClean="0">
              <a:solidFill>
                <a:srgbClr val="00B05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lnSpc>
                <a:spcPts val="4500"/>
              </a:lnSpc>
            </a:pP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照明應用產品開發</a:t>
            </a:r>
            <a:endParaRPr lang="en-US" altLang="zh-TW" sz="1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lnSpc>
                <a:spcPts val="3500"/>
              </a:lnSpc>
            </a:pP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路燈試點</a:t>
            </a:r>
            <a:endParaRPr lang="en-US" altLang="zh-TW" sz="1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>
              <a:lnSpc>
                <a:spcPts val="4000"/>
              </a:lnSpc>
            </a:pP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擴大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LED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路燈設置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節能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LED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燈泡發放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algn="ctr">
              <a:lnSpc>
                <a:spcPts val="4000"/>
              </a:lnSpc>
            </a:pP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LED</a:t>
            </a:r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路燈技術規範及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LED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產品節能標章制定</a:t>
            </a:r>
            <a:endParaRPr lang="en-US" altLang="zh-TW" sz="1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>
              <a:lnSpc>
                <a:spcPts val="3500"/>
              </a:lnSpc>
            </a:pP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後市場管理</a:t>
            </a:r>
            <a:endParaRPr lang="en-US" altLang="zh-TW" sz="1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>
              <a:lnSpc>
                <a:spcPts val="4000"/>
              </a:lnSpc>
            </a:pP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      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LED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照明深耕講座</a:t>
            </a:r>
            <a:endParaRPr lang="en-US" altLang="zh-TW" sz="1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>
              <a:lnSpc>
                <a:spcPts val="4000"/>
              </a:lnSpc>
            </a:pP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             水銀路燈落日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計畫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及禁用法規</a:t>
            </a:r>
            <a:endParaRPr lang="en-US" altLang="zh-TW" sz="1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30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31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3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二、推動節能極大化，提升能源使用效率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(1/4)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4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18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9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1034"/>
          <p:cNvSpPr>
            <a:spLocks noChangeArrowheads="1"/>
          </p:cNvSpPr>
          <p:nvPr/>
        </p:nvSpPr>
        <p:spPr bwMode="auto">
          <a:xfrm>
            <a:off x="2843323" y="2426632"/>
            <a:ext cx="1954526" cy="738664"/>
          </a:xfrm>
          <a:prstGeom prst="roundRect">
            <a:avLst>
              <a:gd name="adj" fmla="val 16667"/>
            </a:avLst>
          </a:prstGeom>
          <a:solidFill>
            <a:srgbClr val="CCFFCC">
              <a:alpha val="5098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zh-TW" sz="1400">
                <a:solidFill>
                  <a:schemeClr val="tx1"/>
                </a:solidFill>
                <a:cs typeface="Times New Roman" panose="02020603050405020304" pitchFamily="18" charset="0"/>
              </a:rPr>
              <a:t>揭露產品能源效率比較資訊，供消費者選購產品時之參考</a:t>
            </a:r>
            <a:endParaRPr kumimoji="0" lang="zh-TW" altLang="en-US" sz="140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35845" name="AutoShape 1035"/>
          <p:cNvSpPr>
            <a:spLocks noChangeArrowheads="1"/>
          </p:cNvSpPr>
          <p:nvPr/>
        </p:nvSpPr>
        <p:spPr bwMode="auto">
          <a:xfrm>
            <a:off x="2876660" y="3404808"/>
            <a:ext cx="1899369" cy="931333"/>
          </a:xfrm>
          <a:prstGeom prst="roundRect">
            <a:avLst>
              <a:gd name="adj" fmla="val 16667"/>
            </a:avLst>
          </a:prstGeom>
          <a:solidFill>
            <a:srgbClr val="99CCFF">
              <a:alpha val="5098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zh-TW" sz="1400" dirty="0">
                <a:solidFill>
                  <a:schemeClr val="tx1"/>
                </a:solidFill>
                <a:cs typeface="Times New Roman" panose="02020603050405020304" pitchFamily="18" charset="0"/>
              </a:rPr>
              <a:t>以簡易圖示標示出能效前</a:t>
            </a:r>
            <a:r>
              <a:rPr lang="en-US" altLang="zh-TW" sz="1400" dirty="0">
                <a:solidFill>
                  <a:schemeClr val="tx1"/>
                </a:solidFill>
                <a:cs typeface="Times New Roman" panose="02020603050405020304" pitchFamily="18" charset="0"/>
              </a:rPr>
              <a:t>20~30%</a:t>
            </a:r>
            <a:r>
              <a:rPr lang="zh-TW" altLang="zh-TW" sz="1400" dirty="0">
                <a:solidFill>
                  <a:schemeClr val="tx1"/>
                </a:solidFill>
                <a:cs typeface="Times New Roman" panose="02020603050405020304" pitchFamily="18" charset="0"/>
              </a:rPr>
              <a:t>之產品，供消費者選購產品時參考</a:t>
            </a:r>
            <a:endParaRPr kumimoji="0" lang="zh-TW" altLang="en-US" sz="140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pic>
        <p:nvPicPr>
          <p:cNvPr id="35846" name="圖片 98" descr="未命名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11143" r="10213" b="11143"/>
          <a:stretch>
            <a:fillRect/>
          </a:stretch>
        </p:blipFill>
        <p:spPr bwMode="auto">
          <a:xfrm>
            <a:off x="1472335" y="3785502"/>
            <a:ext cx="889673" cy="79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AutoShape 48"/>
          <p:cNvSpPr>
            <a:spLocks noChangeArrowheads="1"/>
          </p:cNvSpPr>
          <p:nvPr/>
        </p:nvSpPr>
        <p:spPr bwMode="auto">
          <a:xfrm>
            <a:off x="5083630" y="1252011"/>
            <a:ext cx="2728730" cy="104375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413 h 21600"/>
              <a:gd name="T14" fmla="*/ 17909 w 21600"/>
              <a:gd name="T15" fmla="*/ 1818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3" y="0"/>
                </a:moveTo>
                <a:lnTo>
                  <a:pt x="16203" y="3413"/>
                </a:lnTo>
                <a:lnTo>
                  <a:pt x="3375" y="3413"/>
                </a:lnTo>
                <a:lnTo>
                  <a:pt x="3375" y="18187"/>
                </a:lnTo>
                <a:lnTo>
                  <a:pt x="16203" y="18187"/>
                </a:lnTo>
                <a:lnTo>
                  <a:pt x="16203" y="21600"/>
                </a:lnTo>
                <a:lnTo>
                  <a:pt x="21600" y="10800"/>
                </a:lnTo>
                <a:lnTo>
                  <a:pt x="16203" y="0"/>
                </a:lnTo>
                <a:close/>
              </a:path>
              <a:path w="21600" h="21600">
                <a:moveTo>
                  <a:pt x="1350" y="3413"/>
                </a:moveTo>
                <a:lnTo>
                  <a:pt x="1350" y="18187"/>
                </a:lnTo>
                <a:lnTo>
                  <a:pt x="2700" y="18187"/>
                </a:lnTo>
                <a:lnTo>
                  <a:pt x="2700" y="3413"/>
                </a:lnTo>
                <a:lnTo>
                  <a:pt x="1350" y="3413"/>
                </a:lnTo>
                <a:close/>
              </a:path>
              <a:path w="21600" h="21600">
                <a:moveTo>
                  <a:pt x="0" y="3413"/>
                </a:moveTo>
                <a:lnTo>
                  <a:pt x="0" y="18187"/>
                </a:lnTo>
                <a:lnTo>
                  <a:pt x="675" y="18187"/>
                </a:lnTo>
                <a:lnTo>
                  <a:pt x="675" y="3413"/>
                </a:lnTo>
                <a:lnTo>
                  <a:pt x="0" y="3413"/>
                </a:lnTo>
                <a:close/>
              </a:path>
            </a:pathLst>
          </a:cu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48" name="AutoShape 49"/>
          <p:cNvSpPr>
            <a:spLocks noChangeArrowheads="1"/>
          </p:cNvSpPr>
          <p:nvPr/>
        </p:nvSpPr>
        <p:spPr bwMode="auto">
          <a:xfrm>
            <a:off x="5107328" y="3497584"/>
            <a:ext cx="2705032" cy="82734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2409 h 21600"/>
              <a:gd name="T14" fmla="*/ 17332 w 21600"/>
              <a:gd name="T15" fmla="*/ 1919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107" y="0"/>
                </a:moveTo>
                <a:lnTo>
                  <a:pt x="16107" y="2409"/>
                </a:lnTo>
                <a:lnTo>
                  <a:pt x="3375" y="2409"/>
                </a:lnTo>
                <a:lnTo>
                  <a:pt x="3375" y="19191"/>
                </a:lnTo>
                <a:lnTo>
                  <a:pt x="16107" y="19191"/>
                </a:lnTo>
                <a:lnTo>
                  <a:pt x="16107" y="21600"/>
                </a:lnTo>
                <a:lnTo>
                  <a:pt x="21600" y="10800"/>
                </a:lnTo>
                <a:lnTo>
                  <a:pt x="16107" y="0"/>
                </a:lnTo>
                <a:close/>
              </a:path>
              <a:path w="21600" h="21600">
                <a:moveTo>
                  <a:pt x="1350" y="2409"/>
                </a:moveTo>
                <a:lnTo>
                  <a:pt x="1350" y="19191"/>
                </a:lnTo>
                <a:lnTo>
                  <a:pt x="2700" y="19191"/>
                </a:lnTo>
                <a:lnTo>
                  <a:pt x="2700" y="2409"/>
                </a:lnTo>
                <a:lnTo>
                  <a:pt x="1350" y="2409"/>
                </a:lnTo>
                <a:close/>
              </a:path>
              <a:path w="21600" h="21600">
                <a:moveTo>
                  <a:pt x="0" y="2409"/>
                </a:moveTo>
                <a:lnTo>
                  <a:pt x="0" y="19191"/>
                </a:lnTo>
                <a:lnTo>
                  <a:pt x="675" y="19191"/>
                </a:lnTo>
                <a:lnTo>
                  <a:pt x="675" y="2409"/>
                </a:lnTo>
                <a:lnTo>
                  <a:pt x="0" y="2409"/>
                </a:lnTo>
                <a:close/>
              </a:path>
            </a:pathLst>
          </a:custGeom>
          <a:solidFill>
            <a:srgbClr val="99CCFF">
              <a:alpha val="56862"/>
            </a:srgbClr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6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49" name="AutoShape 48"/>
          <p:cNvSpPr>
            <a:spLocks noChangeArrowheads="1"/>
          </p:cNvSpPr>
          <p:nvPr/>
        </p:nvSpPr>
        <p:spPr bwMode="auto">
          <a:xfrm>
            <a:off x="5107328" y="2190094"/>
            <a:ext cx="2705032" cy="116689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413 h 21600"/>
              <a:gd name="T14" fmla="*/ 17909 w 21600"/>
              <a:gd name="T15" fmla="*/ 1818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3" y="0"/>
                </a:moveTo>
                <a:lnTo>
                  <a:pt x="16203" y="3413"/>
                </a:lnTo>
                <a:lnTo>
                  <a:pt x="3375" y="3413"/>
                </a:lnTo>
                <a:lnTo>
                  <a:pt x="3375" y="18187"/>
                </a:lnTo>
                <a:lnTo>
                  <a:pt x="16203" y="18187"/>
                </a:lnTo>
                <a:lnTo>
                  <a:pt x="16203" y="21600"/>
                </a:lnTo>
                <a:lnTo>
                  <a:pt x="21600" y="10800"/>
                </a:lnTo>
                <a:lnTo>
                  <a:pt x="16203" y="0"/>
                </a:lnTo>
                <a:close/>
              </a:path>
              <a:path w="21600" h="21600">
                <a:moveTo>
                  <a:pt x="1350" y="3413"/>
                </a:moveTo>
                <a:lnTo>
                  <a:pt x="1350" y="18187"/>
                </a:lnTo>
                <a:lnTo>
                  <a:pt x="2700" y="18187"/>
                </a:lnTo>
                <a:lnTo>
                  <a:pt x="2700" y="3413"/>
                </a:lnTo>
                <a:lnTo>
                  <a:pt x="1350" y="3413"/>
                </a:lnTo>
                <a:close/>
              </a:path>
              <a:path w="21600" h="21600">
                <a:moveTo>
                  <a:pt x="0" y="3413"/>
                </a:moveTo>
                <a:lnTo>
                  <a:pt x="0" y="18187"/>
                </a:lnTo>
                <a:lnTo>
                  <a:pt x="675" y="18187"/>
                </a:lnTo>
                <a:lnTo>
                  <a:pt x="675" y="3413"/>
                </a:lnTo>
                <a:lnTo>
                  <a:pt x="0" y="3413"/>
                </a:lnTo>
                <a:close/>
              </a:path>
            </a:pathLst>
          </a:custGeom>
          <a:solidFill>
            <a:srgbClr val="CCFFCC">
              <a:alpha val="54901"/>
            </a:srgbClr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6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50" name="Rectangle 1045"/>
          <p:cNvSpPr>
            <a:spLocks noChangeArrowheads="1"/>
          </p:cNvSpPr>
          <p:nvPr/>
        </p:nvSpPr>
        <p:spPr bwMode="auto">
          <a:xfrm>
            <a:off x="5502037" y="1371336"/>
            <a:ext cx="1923419" cy="73866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已公告</a:t>
            </a:r>
            <a:r>
              <a:rPr lang="en-US" altLang="zh-TW" sz="1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20</a:t>
            </a:r>
            <a:r>
              <a:rPr lang="zh-TW" altLang="en-US" sz="1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項產品</a:t>
            </a:r>
            <a:r>
              <a:rPr lang="en-US" altLang="zh-TW" sz="1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MEPS</a:t>
            </a:r>
            <a:r>
              <a:rPr lang="zh-TW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，占家庭夏季用電量</a:t>
            </a:r>
            <a:r>
              <a:rPr lang="en-US" altLang="zh-TW" sz="1400" dirty="0">
                <a:solidFill>
                  <a:schemeClr val="tx1"/>
                </a:solidFill>
                <a:cs typeface="Times New Roman" panose="02020603050405020304" pitchFamily="18" charset="0"/>
              </a:rPr>
              <a:t>69.1%</a:t>
            </a:r>
            <a:endParaRPr lang="zh-TW" altLang="en-US" sz="140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35851" name="Rectangle 1046"/>
          <p:cNvSpPr>
            <a:spLocks noChangeArrowheads="1"/>
          </p:cNvSpPr>
          <p:nvPr/>
        </p:nvSpPr>
        <p:spPr bwMode="auto">
          <a:xfrm>
            <a:off x="5446014" y="3556284"/>
            <a:ext cx="1944216" cy="73866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5725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zh-TW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開放</a:t>
            </a:r>
            <a:r>
              <a:rPr lang="en-US" altLang="zh-TW" sz="1400" dirty="0">
                <a:solidFill>
                  <a:schemeClr val="tx1"/>
                </a:solidFill>
                <a:cs typeface="Times New Roman" panose="02020603050405020304" pitchFamily="18" charset="0"/>
              </a:rPr>
              <a:t>47</a:t>
            </a:r>
            <a:r>
              <a:rPr lang="zh-TW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項產品認證，占家庭夏季用電</a:t>
            </a:r>
            <a:r>
              <a:rPr lang="en-US" altLang="zh-TW" sz="1400" dirty="0">
                <a:solidFill>
                  <a:schemeClr val="tx1"/>
                </a:solidFill>
                <a:cs typeface="Times New Roman" panose="02020603050405020304" pitchFamily="18" charset="0"/>
              </a:rPr>
              <a:t>98.2%</a:t>
            </a:r>
            <a:r>
              <a:rPr lang="zh-TW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5852" name="Text Box 1047"/>
          <p:cNvSpPr txBox="1">
            <a:spLocks noChangeArrowheads="1"/>
          </p:cNvSpPr>
          <p:nvPr/>
        </p:nvSpPr>
        <p:spPr bwMode="auto">
          <a:xfrm>
            <a:off x="5520015" y="2493070"/>
            <a:ext cx="1921419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zh-TW" sz="1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已</a:t>
            </a:r>
            <a:r>
              <a:rPr lang="zh-TW" altLang="en-US" sz="1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公告</a:t>
            </a:r>
            <a:r>
              <a:rPr lang="en-US" altLang="zh-TW" sz="1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12</a:t>
            </a:r>
            <a:r>
              <a:rPr lang="zh-TW" altLang="zh-TW" sz="1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項產品</a:t>
            </a:r>
            <a:r>
              <a:rPr lang="zh-TW" altLang="zh-TW" sz="1400" dirty="0">
                <a:solidFill>
                  <a:schemeClr val="tx1"/>
                </a:solidFill>
                <a:cs typeface="Times New Roman" panose="02020603050405020304" pitchFamily="18" charset="0"/>
              </a:rPr>
              <a:t>，</a:t>
            </a:r>
            <a:r>
              <a:rPr lang="zh-TW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占家庭夏季用電量</a:t>
            </a:r>
            <a:r>
              <a:rPr lang="en-US" altLang="zh-TW" sz="1400" dirty="0">
                <a:solidFill>
                  <a:schemeClr val="tx1"/>
                </a:solidFill>
                <a:cs typeface="Times New Roman" panose="02020603050405020304" pitchFamily="18" charset="0"/>
              </a:rPr>
              <a:t>68.4%</a:t>
            </a:r>
            <a:endParaRPr lang="zh-TW" altLang="en-US" sz="140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35853" name="Text Box 50"/>
          <p:cNvSpPr txBox="1">
            <a:spLocks noChangeArrowheads="1"/>
          </p:cNvSpPr>
          <p:nvPr/>
        </p:nvSpPr>
        <p:spPr bwMode="auto">
          <a:xfrm>
            <a:off x="5917580" y="1052736"/>
            <a:ext cx="9763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1800">
                <a:solidFill>
                  <a:srgbClr val="CC0000"/>
                </a:solidFill>
                <a:cs typeface="Times New Roman" panose="02020603050405020304" pitchFamily="18" charset="0"/>
              </a:rPr>
              <a:t>現況</a:t>
            </a:r>
          </a:p>
        </p:txBody>
      </p:sp>
      <p:sp>
        <p:nvSpPr>
          <p:cNvPr id="35854" name="矩形 2"/>
          <p:cNvSpPr>
            <a:spLocks noChangeArrowheads="1"/>
          </p:cNvSpPr>
          <p:nvPr/>
        </p:nvSpPr>
        <p:spPr bwMode="auto">
          <a:xfrm>
            <a:off x="1101364" y="1417775"/>
            <a:ext cx="1453668" cy="738664"/>
          </a:xfrm>
          <a:prstGeom prst="rect">
            <a:avLst/>
          </a:prstGeom>
          <a:solidFill>
            <a:srgbClr val="FFE2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zh-TW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強制</a:t>
            </a:r>
            <a:r>
              <a:rPr kumimoji="0" lang="zh-TW" altLang="en-US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性最低容許</a:t>
            </a:r>
            <a:r>
              <a:rPr kumimoji="0" lang="zh-TW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耗用能源</a:t>
            </a:r>
            <a:r>
              <a:rPr kumimoji="0" lang="zh-TW" altLang="en-US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標準</a:t>
            </a:r>
            <a:r>
              <a:rPr kumimoji="0" lang="en-US" altLang="zh-TW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(MEPS</a:t>
            </a:r>
            <a:r>
              <a:rPr kumimoji="0" lang="en-US" altLang="zh-TW" sz="1400" dirty="0">
                <a:solidFill>
                  <a:schemeClr val="tx1"/>
                </a:solidFill>
                <a:cs typeface="Times New Roman" panose="02020603050405020304" pitchFamily="18" charset="0"/>
              </a:rPr>
              <a:t>) </a:t>
            </a:r>
            <a:endParaRPr lang="zh-TW" altLang="en-US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5855" name="矩形 3"/>
          <p:cNvSpPr>
            <a:spLocks noChangeArrowheads="1"/>
          </p:cNvSpPr>
          <p:nvPr/>
        </p:nvSpPr>
        <p:spPr bwMode="auto">
          <a:xfrm>
            <a:off x="1115616" y="2509729"/>
            <a:ext cx="1439416" cy="52322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zh-TW" altLang="en-US" sz="1400" dirty="0">
                <a:solidFill>
                  <a:srgbClr val="1C1C1C"/>
                </a:solidFill>
                <a:cs typeface="Times New Roman" panose="02020603050405020304" pitchFamily="18" charset="0"/>
              </a:rPr>
              <a:t>強制性能源效率分級標示制度 </a:t>
            </a:r>
            <a:endParaRPr lang="zh-TW" altLang="en-US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5856" name="矩形 4"/>
          <p:cNvSpPr>
            <a:spLocks noChangeArrowheads="1"/>
          </p:cNvSpPr>
          <p:nvPr/>
        </p:nvSpPr>
        <p:spPr bwMode="auto">
          <a:xfrm>
            <a:off x="1122810" y="3353707"/>
            <a:ext cx="1453668" cy="52322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zh-TW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自願性節能標章制度</a:t>
            </a:r>
            <a:endParaRPr lang="zh-TW" altLang="en-US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5861" name="Text Box 50"/>
          <p:cNvSpPr txBox="1">
            <a:spLocks noChangeArrowheads="1"/>
          </p:cNvSpPr>
          <p:nvPr/>
        </p:nvSpPr>
        <p:spPr bwMode="auto">
          <a:xfrm>
            <a:off x="3456508" y="1068611"/>
            <a:ext cx="7159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1800" dirty="0">
                <a:solidFill>
                  <a:srgbClr val="CC0000"/>
                </a:solidFill>
                <a:cs typeface="Times New Roman" panose="02020603050405020304" pitchFamily="18" charset="0"/>
              </a:rPr>
              <a:t>目的</a:t>
            </a:r>
          </a:p>
        </p:txBody>
      </p:sp>
      <p:grpSp>
        <p:nvGrpSpPr>
          <p:cNvPr id="3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3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7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19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二、推動節能極大化，提升能源使用效率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(2/4)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79389" y="1060197"/>
            <a:ext cx="8713786" cy="3457337"/>
          </a:xfrm>
          <a:prstGeom prst="rect">
            <a:avLst/>
          </a:prstGeom>
          <a:noFill/>
          <a:ln>
            <a:solidFill>
              <a:srgbClr val="FF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30" name="流程圖: 替代處理程序 29"/>
          <p:cNvSpPr/>
          <p:nvPr/>
        </p:nvSpPr>
        <p:spPr bwMode="auto">
          <a:xfrm>
            <a:off x="262406" y="823869"/>
            <a:ext cx="6469834" cy="305377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lang="en-US" altLang="zh-TW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用電設備</a:t>
            </a:r>
            <a:r>
              <a:rPr lang="en-US" altLang="zh-TW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MEPS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、分級標示與節能標章推動</a:t>
            </a:r>
            <a:endParaRPr lang="en-US" altLang="zh-TW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43" name="AutoShape 1033"/>
          <p:cNvSpPr>
            <a:spLocks noChangeArrowheads="1"/>
          </p:cNvSpPr>
          <p:nvPr/>
        </p:nvSpPr>
        <p:spPr bwMode="auto">
          <a:xfrm>
            <a:off x="2843323" y="1423531"/>
            <a:ext cx="1954526" cy="714226"/>
          </a:xfrm>
          <a:prstGeom prst="roundRect">
            <a:avLst>
              <a:gd name="adj" fmla="val 16667"/>
            </a:avLst>
          </a:prstGeom>
          <a:solidFill>
            <a:srgbClr val="FFCC99">
              <a:alpha val="5490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zh-TW" sz="1400" dirty="0">
                <a:solidFill>
                  <a:schemeClr val="tx1"/>
                </a:solidFill>
                <a:cs typeface="Times New Roman" panose="02020603050405020304" pitchFamily="18" charset="0"/>
              </a:rPr>
              <a:t>禁止高耗能產品進口或在國內市場銷售</a:t>
            </a:r>
            <a:endParaRPr kumimoji="0" lang="zh-TW" altLang="en-US" sz="140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pic>
        <p:nvPicPr>
          <p:cNvPr id="25" name="Picture 16" descr="1冷氣標章（黑標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517534"/>
            <a:ext cx="1739900" cy="2214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utoShape 3"/>
          <p:cNvSpPr>
            <a:spLocks noChangeArrowheads="1"/>
          </p:cNvSpPr>
          <p:nvPr/>
        </p:nvSpPr>
        <p:spPr bwMode="gray">
          <a:xfrm>
            <a:off x="262407" y="4791732"/>
            <a:ext cx="6246122" cy="1649413"/>
          </a:xfrm>
          <a:prstGeom prst="roundRect">
            <a:avLst>
              <a:gd name="adj" fmla="val 25597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5"/>
              </a:gs>
            </a:gsLst>
            <a:lin ang="5400000" scaled="0"/>
          </a:gradFill>
          <a:ln w="19050">
            <a:solidFill>
              <a:schemeClr val="accent5">
                <a:lumMod val="50000"/>
              </a:schemeClr>
            </a:solidFill>
            <a:round/>
            <a:headEnd/>
            <a:tailEnd/>
          </a:ln>
          <a:effectLst/>
        </p:spPr>
        <p:txBody>
          <a:bodyPr anchor="ctr"/>
          <a:lstStyle>
            <a:lvl1pPr marL="182563" indent="-182563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15963" indent="-28575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just" eaLnBrk="1" hangingPunct="1">
              <a:buFont typeface="Wingdings" pitchFamily="2" charset="2"/>
              <a:buChar char="n"/>
              <a:defRPr/>
            </a:pPr>
            <a:r>
              <a:rPr lang="zh-TW" altLang="en-US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未來推動重點</a:t>
            </a:r>
            <a:endParaRPr lang="en-US" altLang="zh-TW" sz="2000" dirty="0">
              <a:solidFill>
                <a:srgbClr val="0000CC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zh-TW" altLang="en-US" b="0" dirty="0">
                <a:latin typeface="Times New Roman" pitchFamily="18" charset="0"/>
                <a:ea typeface="標楷體" pitchFamily="65" charset="-120"/>
              </a:rPr>
              <a:t>持續</a:t>
            </a:r>
            <a:r>
              <a:rPr lang="zh-TW" altLang="en-US" b="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擴大能源</a:t>
            </a:r>
            <a:r>
              <a:rPr lang="zh-TW" altLang="en-US" b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效率標準器具項目</a:t>
            </a:r>
            <a:r>
              <a:rPr lang="zh-TW" altLang="en-US" b="0" dirty="0">
                <a:latin typeface="Times New Roman" pitchFamily="18" charset="0"/>
                <a:ea typeface="標楷體" pitchFamily="65" charset="-120"/>
              </a:rPr>
              <a:t>，及依產業技術發展，提高公告器具能源效率標準</a:t>
            </a:r>
            <a:r>
              <a:rPr lang="zh-TW" altLang="en-US" b="0" dirty="0" smtClean="0">
                <a:latin typeface="Times New Roman" pitchFamily="18" charset="0"/>
                <a:ea typeface="標楷體" pitchFamily="65" charset="-120"/>
              </a:rPr>
              <a:t>。</a:t>
            </a:r>
            <a:endParaRPr lang="en-US" altLang="zh-TW" b="0" dirty="0" smtClean="0">
              <a:latin typeface="Times New Roman" pitchFamily="18" charset="0"/>
              <a:ea typeface="標楷體" pitchFamily="65" charset="-12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zh-TW" altLang="en-US" b="0" dirty="0" smtClean="0">
                <a:latin typeface="Times New Roman" pitchFamily="18" charset="0"/>
                <a:ea typeface="標楷體" pitchFamily="65" charset="-120"/>
              </a:rPr>
              <a:t>落實用電器具能源效率</a:t>
            </a:r>
            <a:r>
              <a:rPr lang="zh-TW" altLang="en-US" b="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後</a:t>
            </a:r>
            <a:r>
              <a:rPr lang="zh-TW" altLang="en-US" b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市場管理</a:t>
            </a:r>
            <a:r>
              <a:rPr lang="zh-TW" altLang="en-US" b="0" dirty="0" smtClean="0">
                <a:latin typeface="Times New Roman" pitchFamily="18" charset="0"/>
                <a:ea typeface="標楷體" pitchFamily="65" charset="-120"/>
              </a:rPr>
              <a:t>，確保標章及分級標示公信力</a:t>
            </a:r>
            <a:r>
              <a:rPr lang="zh-TW" altLang="en-US" b="0" dirty="0">
                <a:latin typeface="Times New Roman" pitchFamily="18" charset="0"/>
                <a:ea typeface="標楷體" pitchFamily="65" charset="-120"/>
              </a:rPr>
              <a:t>。</a:t>
            </a:r>
            <a:endParaRPr lang="zh-TW" altLang="zh-TW" b="0" dirty="0"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08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96848" y="704433"/>
            <a:ext cx="8713787" cy="71437"/>
            <a:chOff x="113" y="482"/>
            <a:chExt cx="5489" cy="45"/>
          </a:xfrm>
        </p:grpSpPr>
        <p:sp>
          <p:nvSpPr>
            <p:cNvPr id="5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標題 1"/>
          <p:cNvSpPr>
            <a:spLocks/>
          </p:cNvSpPr>
          <p:nvPr/>
        </p:nvSpPr>
        <p:spPr bwMode="auto">
          <a:xfrm>
            <a:off x="-36515" y="99314"/>
            <a:ext cx="918051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b="1" dirty="0" smtClean="0"/>
              <a:t>簡報</a:t>
            </a:r>
            <a:r>
              <a:rPr lang="zh-TW" altLang="en-US" b="1" dirty="0"/>
              <a:t>大綱</a:t>
            </a:r>
            <a:endParaRPr lang="en-US" altLang="zh-TW" sz="2000" b="1" dirty="0"/>
          </a:p>
        </p:txBody>
      </p:sp>
      <p:pic>
        <p:nvPicPr>
          <p:cNvPr id="31" name="Picture 3" descr="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628"/>
            <a:ext cx="75612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343025" y="1510486"/>
            <a:ext cx="69389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marL="342900" indent="-3429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zh-TW" alt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壹、臺灣</a:t>
            </a:r>
            <a:r>
              <a:rPr lang="zh-TW" alt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能源現況及挑戰</a:t>
            </a:r>
            <a:endParaRPr lang="zh-TW" altLang="en-US" sz="280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sym typeface="Wingdings" pitchFamily="2" charset="2"/>
            </a:endParaRPr>
          </a:p>
        </p:txBody>
      </p:sp>
      <p:pic>
        <p:nvPicPr>
          <p:cNvPr id="33" name="Picture 9" descr="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76128"/>
            <a:ext cx="7561262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1404938" y="2516962"/>
            <a:ext cx="72715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marL="342900" indent="-3429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latinLnBrk="1" hangingPunct="1">
              <a:spcBef>
                <a:spcPct val="0"/>
              </a:spcBef>
              <a:defRPr/>
            </a:pPr>
            <a:r>
              <a:rPr lang="zh-TW" alt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貳、新</a:t>
            </a:r>
            <a:r>
              <a:rPr lang="zh-TW" alt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政府上任後之新能源發展願景與</a:t>
            </a:r>
            <a:r>
              <a:rPr lang="zh-TW" alt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方向</a:t>
            </a:r>
            <a:endParaRPr lang="en-US" altLang="zh-TW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</a:endParaRPr>
          </a:p>
        </p:txBody>
      </p:sp>
      <p:pic>
        <p:nvPicPr>
          <p:cNvPr id="35" name="Picture 11" descr="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55628"/>
            <a:ext cx="75612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1403350" y="3601223"/>
            <a:ext cx="72732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marL="342900" indent="-3429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latinLnBrk="1" hangingPunct="1">
              <a:spcBef>
                <a:spcPct val="0"/>
              </a:spcBef>
              <a:buFont typeface="標楷體" pitchFamily="65" charset="-120"/>
              <a:buNone/>
              <a:defRPr/>
            </a:pPr>
            <a:r>
              <a:rPr lang="zh-TW" alt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參、新</a:t>
            </a:r>
            <a:r>
              <a:rPr lang="zh-TW" alt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能源政策內容與重要推動措施</a:t>
            </a:r>
            <a:endParaRPr lang="en-US" altLang="zh-TW" sz="280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</a:endParaRPr>
          </a:p>
        </p:txBody>
      </p:sp>
      <p:pic>
        <p:nvPicPr>
          <p:cNvPr id="37" name="Picture 13" descr="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36715"/>
            <a:ext cx="75612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1476375" y="4680724"/>
            <a:ext cx="69389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 latinLnBrk="1">
              <a:spcBef>
                <a:spcPct val="0"/>
              </a:spcBef>
              <a:buFont typeface="標楷體" pitchFamily="65" charset="-120"/>
              <a:buNone/>
              <a:defRPr/>
            </a:pPr>
            <a:r>
              <a:rPr kumimoji="1" lang="zh-TW" alt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肆、結語</a:t>
            </a:r>
          </a:p>
        </p:txBody>
      </p:sp>
      <p:sp>
        <p:nvSpPr>
          <p:cNvPr id="41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2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99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3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8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二、推動節能極大化，提升能源使用效率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(3/4)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02773" y="1177673"/>
            <a:ext cx="8590401" cy="379119"/>
          </a:xfrm>
          <a:prstGeom prst="rect">
            <a:avLst/>
          </a:prstGeom>
          <a:noFill/>
          <a:ln>
            <a:solidFill>
              <a:srgbClr val="FF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/>
          </a:p>
        </p:txBody>
      </p:sp>
      <p:sp>
        <p:nvSpPr>
          <p:cNvPr id="55" name="流程圖: 替代處理程序 54"/>
          <p:cNvSpPr/>
          <p:nvPr/>
        </p:nvSpPr>
        <p:spPr bwMode="auto">
          <a:xfrm>
            <a:off x="262406" y="890579"/>
            <a:ext cx="5430986" cy="305377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三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政府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機關學校節約能源行動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計畫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7" name="AutoShape 3"/>
          <p:cNvSpPr>
            <a:spLocks noChangeArrowheads="1"/>
          </p:cNvSpPr>
          <p:nvPr/>
        </p:nvSpPr>
        <p:spPr bwMode="gray">
          <a:xfrm>
            <a:off x="230643" y="1163441"/>
            <a:ext cx="8826500" cy="393352"/>
          </a:xfrm>
          <a:prstGeom prst="roundRect">
            <a:avLst>
              <a:gd name="adj" fmla="val 0"/>
            </a:avLst>
          </a:prstGeom>
          <a:noFill/>
          <a:ln w="19050">
            <a:noFill/>
            <a:round/>
            <a:headEnd/>
            <a:tailEnd/>
          </a:ln>
          <a:effectLst/>
        </p:spPr>
        <p:txBody>
          <a:bodyPr lIns="90000" tIns="72000" bIns="36000"/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marL="182563" indent="-182563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cs typeface="Times New Roman" panose="02020603050405020304" pitchFamily="18" charset="0"/>
              </a:rPr>
              <a:t>1.</a:t>
            </a:r>
            <a:r>
              <a:rPr kumimoji="0" lang="zh-TW" altLang="en-US" dirty="0">
                <a:cs typeface="Times New Roman" panose="02020603050405020304" pitchFamily="18" charset="0"/>
              </a:rPr>
              <a:t> </a:t>
            </a:r>
            <a:r>
              <a:rPr kumimoji="0" lang="en-US" altLang="zh-TW" dirty="0">
                <a:cs typeface="Times New Roman" panose="02020603050405020304" pitchFamily="18" charset="0"/>
              </a:rPr>
              <a:t>97-104</a:t>
            </a:r>
            <a:r>
              <a:rPr kumimoji="0" lang="zh-TW" altLang="en-US" dirty="0">
                <a:cs typeface="Times New Roman" panose="02020603050405020304" pitchFamily="18" charset="0"/>
              </a:rPr>
              <a:t>年整體用電、用油及用水累計節約率分別為</a:t>
            </a:r>
            <a:r>
              <a:rPr kumimoji="0" lang="en-US" altLang="zh-TW" dirty="0" smtClean="0">
                <a:cs typeface="Times New Roman" panose="02020603050405020304" pitchFamily="18" charset="0"/>
              </a:rPr>
              <a:t>10.7% </a:t>
            </a:r>
            <a:r>
              <a:rPr kumimoji="0" lang="zh-TW" altLang="en-US" dirty="0">
                <a:cs typeface="Times New Roman" panose="02020603050405020304" pitchFamily="18" charset="0"/>
              </a:rPr>
              <a:t>、</a:t>
            </a:r>
            <a:r>
              <a:rPr kumimoji="0" lang="en-US" altLang="zh-TW" dirty="0" smtClean="0">
                <a:cs typeface="Times New Roman" panose="02020603050405020304" pitchFamily="18" charset="0"/>
              </a:rPr>
              <a:t>16.6%</a:t>
            </a:r>
            <a:r>
              <a:rPr kumimoji="0" lang="zh-TW" altLang="en-US" dirty="0">
                <a:cs typeface="Times New Roman" panose="02020603050405020304" pitchFamily="18" charset="0"/>
              </a:rPr>
              <a:t>及</a:t>
            </a:r>
            <a:r>
              <a:rPr kumimoji="0" lang="en-US" altLang="zh-TW" dirty="0" smtClean="0">
                <a:cs typeface="Times New Roman" panose="02020603050405020304" pitchFamily="18" charset="0"/>
              </a:rPr>
              <a:t>22.2%</a:t>
            </a:r>
            <a:r>
              <a:rPr kumimoji="0" lang="zh-TW" altLang="en-US" dirty="0" smtClean="0">
                <a:cs typeface="Times New Roman" panose="02020603050405020304" pitchFamily="18" charset="0"/>
              </a:rPr>
              <a:t>。</a:t>
            </a:r>
            <a:endParaRPr kumimoji="0" lang="en-US" altLang="zh-TW" dirty="0" smtClean="0">
              <a:cs typeface="Times New Roman" panose="02020603050405020304" pitchFamily="18" charset="0"/>
            </a:endParaRPr>
          </a:p>
          <a:p>
            <a:pPr marL="182563" indent="-182563" algn="l" eaLnBrk="1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1600" dirty="0" smtClean="0"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51520" y="4919930"/>
            <a:ext cx="8713786" cy="1857975"/>
          </a:xfrm>
          <a:prstGeom prst="rect">
            <a:avLst/>
          </a:prstGeom>
          <a:noFill/>
          <a:ln>
            <a:solidFill>
              <a:srgbClr val="FF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gray">
          <a:xfrm>
            <a:off x="302774" y="4905697"/>
            <a:ext cx="8826500" cy="2051695"/>
          </a:xfrm>
          <a:prstGeom prst="roundRect">
            <a:avLst>
              <a:gd name="adj" fmla="val 0"/>
            </a:avLst>
          </a:prstGeom>
          <a:noFill/>
          <a:ln w="19050">
            <a:noFill/>
            <a:round/>
            <a:headEnd/>
            <a:tailEnd/>
          </a:ln>
          <a:effectLst/>
        </p:spPr>
        <p:txBody>
          <a:bodyPr lIns="90000" tIns="72000" bIns="36000"/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marL="182563" indent="-182563" algn="l" eaLnBrk="1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dirty="0" smtClean="0">
                <a:cs typeface="Times New Roman" panose="02020603050405020304" pitchFamily="18" charset="0"/>
              </a:rPr>
              <a:t>2.</a:t>
            </a:r>
            <a:r>
              <a:rPr kumimoji="0" lang="zh-TW" altLang="en-US" sz="1600" dirty="0" smtClean="0">
                <a:cs typeface="Times New Roman" panose="02020603050405020304" pitchFamily="18" charset="0"/>
              </a:rPr>
              <a:t>配合我國</a:t>
            </a:r>
            <a:r>
              <a:rPr kumimoji="0" lang="en-US" altLang="zh-TW" sz="1600" dirty="0" smtClean="0">
                <a:cs typeface="Times New Roman" panose="02020603050405020304" pitchFamily="18" charset="0"/>
              </a:rPr>
              <a:t>INDC</a:t>
            </a:r>
            <a:r>
              <a:rPr kumimoji="0" lang="zh-TW" altLang="en-US" sz="1600" dirty="0" smtClean="0">
                <a:cs typeface="Times New Roman" panose="02020603050405020304" pitchFamily="18" charset="0"/>
              </a:rPr>
              <a:t>承諾，由政府部門帶頭節能減碳，</a:t>
            </a:r>
            <a:r>
              <a:rPr kumimoji="0" lang="en-US" altLang="zh-TW" sz="1600" dirty="0" smtClean="0">
                <a:cs typeface="Times New Roman" panose="02020603050405020304" pitchFamily="18" charset="0"/>
              </a:rPr>
              <a:t>105-112</a:t>
            </a:r>
            <a:r>
              <a:rPr kumimoji="0" lang="zh-TW" altLang="en-US" sz="1600" dirty="0" smtClean="0">
                <a:cs typeface="Times New Roman" panose="02020603050405020304" pitchFamily="18" charset="0"/>
              </a:rPr>
              <a:t>年再提升用電效率</a:t>
            </a:r>
            <a:r>
              <a:rPr kumimoji="0" lang="en-US" altLang="zh-TW" sz="1600" dirty="0" smtClean="0">
                <a:cs typeface="Times New Roman" panose="02020603050405020304" pitchFamily="18" charset="0"/>
              </a:rPr>
              <a:t>(EUI)</a:t>
            </a:r>
            <a:r>
              <a:rPr kumimoji="0" lang="zh-TW" altLang="en-US" sz="1600" dirty="0" smtClean="0">
                <a:cs typeface="Times New Roman" panose="02020603050405020304" pitchFamily="18" charset="0"/>
              </a:rPr>
              <a:t>，節電</a:t>
            </a:r>
            <a:r>
              <a:rPr kumimoji="0" lang="en-US" altLang="zh-TW" sz="1600" dirty="0" smtClean="0">
                <a:cs typeface="Times New Roman" panose="02020603050405020304" pitchFamily="18" charset="0"/>
              </a:rPr>
              <a:t>10%</a:t>
            </a:r>
            <a:r>
              <a:rPr kumimoji="0" lang="zh-TW" altLang="en-US" sz="1600" dirty="0" smtClean="0">
                <a:cs typeface="Times New Roman" panose="02020603050405020304" pitchFamily="18" charset="0"/>
              </a:rPr>
              <a:t>。</a:t>
            </a:r>
            <a:endParaRPr kumimoji="0" lang="en-US" altLang="zh-TW" sz="1600" dirty="0" smtClean="0">
              <a:cs typeface="Times New Roman" panose="02020603050405020304" pitchFamily="18" charset="0"/>
            </a:endParaRPr>
          </a:p>
          <a:p>
            <a:pPr marL="274638" indent="-274638" algn="l" eaLnBrk="1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1600" dirty="0">
              <a:cs typeface="Times New Roman" panose="02020603050405020304" pitchFamily="18" charset="0"/>
            </a:endParaRPr>
          </a:p>
          <a:p>
            <a:pPr marL="274638" indent="-274638" algn="l" eaLnBrk="1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1600" dirty="0" smtClean="0">
              <a:cs typeface="Times New Roman" panose="02020603050405020304" pitchFamily="18" charset="0"/>
            </a:endParaRPr>
          </a:p>
          <a:p>
            <a:pPr marL="182563" indent="-182563" algn="l" eaLnBrk="1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1600" dirty="0" smtClean="0">
              <a:cs typeface="Times New Roman" panose="02020603050405020304" pitchFamily="18" charset="0"/>
            </a:endParaRPr>
          </a:p>
          <a:p>
            <a:pPr marL="182563" indent="-182563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dirty="0" smtClean="0">
                <a:cs typeface="Times New Roman" panose="02020603050405020304" pitchFamily="18" charset="0"/>
              </a:rPr>
              <a:t>3.</a:t>
            </a:r>
            <a:r>
              <a:rPr kumimoji="0" lang="zh-TW" altLang="en-US" sz="1600" dirty="0" smtClean="0">
                <a:cs typeface="Times New Roman" panose="02020603050405020304" pitchFamily="18" charset="0"/>
              </a:rPr>
              <a:t>精進作為：</a:t>
            </a:r>
            <a:r>
              <a:rPr lang="zh-TW" altLang="en-US" sz="1600" dirty="0">
                <a:cs typeface="Times New Roman" panose="02020603050405020304" pitchFamily="18" charset="0"/>
              </a:rPr>
              <a:t>提供基線資料，建立機關用電指標</a:t>
            </a:r>
            <a:r>
              <a:rPr lang="en-US" altLang="zh-TW" sz="1600" dirty="0">
                <a:cs typeface="Times New Roman" panose="02020603050405020304" pitchFamily="18" charset="0"/>
              </a:rPr>
              <a:t>(EUI)</a:t>
            </a:r>
            <a:r>
              <a:rPr lang="zh-TW" altLang="en-US" sz="1600" dirty="0">
                <a:cs typeface="Times New Roman" panose="02020603050405020304" pitchFamily="18" charset="0"/>
              </a:rPr>
              <a:t>，以部會及縣市政府為推動對象，落實分層管理，共同達成再節電目標。</a:t>
            </a:r>
          </a:p>
          <a:p>
            <a:pPr marL="182563" indent="-182563" algn="l" eaLnBrk="1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1600" dirty="0" smtClean="0">
              <a:cs typeface="Times New Roman" panose="02020603050405020304" pitchFamily="18" charset="0"/>
            </a:endParaRPr>
          </a:p>
        </p:txBody>
      </p:sp>
      <p:sp>
        <p:nvSpPr>
          <p:cNvPr id="35" name="矩形 30"/>
          <p:cNvSpPr>
            <a:spLocks noChangeArrowheads="1"/>
          </p:cNvSpPr>
          <p:nvPr/>
        </p:nvSpPr>
        <p:spPr bwMode="auto">
          <a:xfrm>
            <a:off x="4735978" y="5337745"/>
            <a:ext cx="4006962" cy="935037"/>
          </a:xfrm>
          <a:prstGeom prst="rect">
            <a:avLst/>
          </a:prstGeom>
          <a:gradFill rotWithShape="1">
            <a:gsLst>
              <a:gs pos="0">
                <a:srgbClr val="FF99CC">
                  <a:alpha val="75998"/>
                </a:srgbClr>
              </a:gs>
              <a:gs pos="100000">
                <a:srgbClr val="FFFFCC"/>
              </a:gs>
            </a:gsLst>
            <a:path path="rect">
              <a:fillToRect l="50000" t="50000" r="50000" b="50000"/>
            </a:path>
          </a:gradFill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zh-TW" altLang="en-US" sz="1800">
              <a:solidFill>
                <a:schemeClr val="tx1"/>
              </a:solidFill>
            </a:endParaRPr>
          </a:p>
        </p:txBody>
      </p:sp>
      <p:sp>
        <p:nvSpPr>
          <p:cNvPr id="36" name="Rectangle 66"/>
          <p:cNvSpPr>
            <a:spLocks noChangeArrowheads="1"/>
          </p:cNvSpPr>
          <p:nvPr/>
        </p:nvSpPr>
        <p:spPr bwMode="auto">
          <a:xfrm>
            <a:off x="1099015" y="5533007"/>
            <a:ext cx="3652838" cy="490538"/>
          </a:xfrm>
          <a:prstGeom prst="rightArrow">
            <a:avLst>
              <a:gd name="adj1" fmla="val 50000"/>
              <a:gd name="adj2" fmla="val 49989"/>
            </a:avLst>
          </a:prstGeom>
          <a:solidFill>
            <a:srgbClr val="FF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1">
              <a:solidFill>
                <a:srgbClr val="FFFFFF"/>
              </a:solidFill>
            </a:endParaRPr>
          </a:p>
        </p:txBody>
      </p:sp>
      <p:sp>
        <p:nvSpPr>
          <p:cNvPr id="37" name="Rectangle 30"/>
          <p:cNvSpPr>
            <a:spLocks noChangeArrowheads="1"/>
          </p:cNvSpPr>
          <p:nvPr/>
        </p:nvSpPr>
        <p:spPr bwMode="auto">
          <a:xfrm>
            <a:off x="7223266" y="5364199"/>
            <a:ext cx="1223962" cy="263525"/>
          </a:xfrm>
          <a:prstGeom prst="rect">
            <a:avLst/>
          </a:prstGeom>
          <a:noFill/>
          <a:ln>
            <a:noFill/>
          </a:ln>
          <a:effectLst>
            <a:outerShdw dist="17961" dir="2700000" sx="999" sy="999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latin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再節電</a:t>
            </a:r>
            <a:r>
              <a:rPr lang="en-US" altLang="zh-TW" sz="1800" b="1" dirty="0">
                <a:solidFill>
                  <a:srgbClr val="FF0000"/>
                </a:solidFill>
              </a:rPr>
              <a:t>10%</a:t>
            </a:r>
          </a:p>
        </p:txBody>
      </p:sp>
      <p:sp>
        <p:nvSpPr>
          <p:cNvPr id="38" name="Rectangle 12"/>
          <p:cNvSpPr>
            <a:spLocks noChangeArrowheads="1"/>
          </p:cNvSpPr>
          <p:nvPr/>
        </p:nvSpPr>
        <p:spPr bwMode="auto">
          <a:xfrm>
            <a:off x="1099015" y="5353013"/>
            <a:ext cx="461665" cy="263149"/>
          </a:xfrm>
          <a:prstGeom prst="rect">
            <a:avLst/>
          </a:prstGeom>
          <a:noFill/>
          <a:ln>
            <a:noFill/>
          </a:ln>
          <a:effectLst>
            <a:outerShdw dist="17961" dir="2700000" sx="999" sy="999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latin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 b="1" dirty="0">
                <a:solidFill>
                  <a:schemeClr val="tx1"/>
                </a:solidFill>
              </a:rPr>
              <a:t>97</a:t>
            </a:r>
            <a:r>
              <a:rPr lang="zh-TW" altLang="en-US" sz="1800" b="1" dirty="0">
                <a:solidFill>
                  <a:schemeClr val="tx1"/>
                </a:solidFill>
              </a:rPr>
              <a:t>年</a:t>
            </a: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6594503" y="5374111"/>
            <a:ext cx="564322" cy="263149"/>
          </a:xfrm>
          <a:prstGeom prst="rect">
            <a:avLst/>
          </a:prstGeom>
          <a:noFill/>
          <a:ln>
            <a:noFill/>
          </a:ln>
          <a:effectLst>
            <a:outerShdw dist="17961" dir="2700000" sx="999" sy="999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latin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 b="1" dirty="0">
                <a:solidFill>
                  <a:srgbClr val="FF0000"/>
                </a:solidFill>
              </a:rPr>
              <a:t>112</a:t>
            </a:r>
            <a:r>
              <a:rPr lang="zh-TW" altLang="en-US" sz="1800" b="1" dirty="0">
                <a:solidFill>
                  <a:srgbClr val="FF0000"/>
                </a:solidFill>
              </a:rPr>
              <a:t>年</a:t>
            </a:r>
          </a:p>
        </p:txBody>
      </p:sp>
      <p:graphicFrame>
        <p:nvGraphicFramePr>
          <p:cNvPr id="40" name="表格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038055"/>
              </p:ext>
            </p:extLst>
          </p:nvPr>
        </p:nvGraphicFramePr>
        <p:xfrm>
          <a:off x="1848315" y="5459982"/>
          <a:ext cx="1463676" cy="79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919">
                  <a:extLst>
                    <a:ext uri="{9D8B030D-6E8A-4147-A177-3AD203B41FA5}"/>
                  </a:extLst>
                </a:gridCol>
                <a:gridCol w="365919">
                  <a:extLst>
                    <a:ext uri="{9D8B030D-6E8A-4147-A177-3AD203B41FA5}"/>
                  </a:extLst>
                </a:gridCol>
                <a:gridCol w="365919">
                  <a:extLst>
                    <a:ext uri="{9D8B030D-6E8A-4147-A177-3AD203B41FA5}"/>
                  </a:extLst>
                </a:gridCol>
                <a:gridCol w="365919">
                  <a:extLst>
                    <a:ext uri="{9D8B030D-6E8A-4147-A177-3AD203B41FA5}"/>
                  </a:extLst>
                </a:gridCol>
              </a:tblGrid>
              <a:tr h="396082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四省計畫</a:t>
                      </a:r>
                    </a:p>
                  </a:txBody>
                  <a:tcPr marL="91431" marR="91431" marT="45650" marB="45650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96082"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</a:t>
                      </a:r>
                    </a:p>
                  </a:txBody>
                  <a:tcPr marL="91431" marR="91431" marT="45650" marB="45650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油</a:t>
                      </a:r>
                    </a:p>
                  </a:txBody>
                  <a:tcPr marL="91431" marR="91431" marT="45650" marB="45650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</a:t>
                      </a:r>
                    </a:p>
                  </a:txBody>
                  <a:tcPr marL="91431" marR="91431" marT="45650" marB="45650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紙</a:t>
                      </a:r>
                    </a:p>
                  </a:txBody>
                  <a:tcPr marL="91431" marR="91431" marT="45650" marB="4565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47" name="Rectangle 12"/>
          <p:cNvSpPr>
            <a:spLocks noChangeArrowheads="1"/>
          </p:cNvSpPr>
          <p:nvPr/>
        </p:nvSpPr>
        <p:spPr bwMode="auto">
          <a:xfrm>
            <a:off x="3613615" y="5353013"/>
            <a:ext cx="577081" cy="263149"/>
          </a:xfrm>
          <a:prstGeom prst="rect">
            <a:avLst/>
          </a:prstGeom>
          <a:noFill/>
          <a:ln>
            <a:noFill/>
          </a:ln>
          <a:effectLst>
            <a:outerShdw dist="17961" dir="2700000" sx="999" sy="999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latin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 b="1" dirty="0">
                <a:solidFill>
                  <a:schemeClr val="tx1"/>
                </a:solidFill>
              </a:rPr>
              <a:t>104</a:t>
            </a:r>
            <a:r>
              <a:rPr lang="zh-TW" altLang="en-US" sz="1800" b="1" dirty="0">
                <a:solidFill>
                  <a:schemeClr val="tx1"/>
                </a:solidFill>
              </a:rPr>
              <a:t>年</a:t>
            </a:r>
          </a:p>
        </p:txBody>
      </p:sp>
      <p:sp>
        <p:nvSpPr>
          <p:cNvPr id="48" name="Rectangle 66"/>
          <p:cNvSpPr>
            <a:spLocks noChangeArrowheads="1"/>
          </p:cNvSpPr>
          <p:nvPr/>
        </p:nvSpPr>
        <p:spPr bwMode="auto">
          <a:xfrm>
            <a:off x="4751853" y="5556820"/>
            <a:ext cx="3780710" cy="490537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1">
              <a:solidFill>
                <a:srgbClr val="FFFFFF"/>
              </a:solidFill>
            </a:endParaRPr>
          </a:p>
        </p:txBody>
      </p:sp>
      <p:sp>
        <p:nvSpPr>
          <p:cNvPr id="49" name="Rectangle 12"/>
          <p:cNvSpPr>
            <a:spLocks noChangeArrowheads="1"/>
          </p:cNvSpPr>
          <p:nvPr/>
        </p:nvSpPr>
        <p:spPr bwMode="auto">
          <a:xfrm>
            <a:off x="4735978" y="5353013"/>
            <a:ext cx="577081" cy="263149"/>
          </a:xfrm>
          <a:prstGeom prst="rect">
            <a:avLst/>
          </a:prstGeom>
          <a:noFill/>
          <a:ln>
            <a:noFill/>
          </a:ln>
          <a:effectLst>
            <a:outerShdw dist="17961" dir="2700000" sx="999" sy="999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latin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</a:rPr>
              <a:t>105</a:t>
            </a:r>
            <a:r>
              <a:rPr lang="zh-TW" altLang="en-US" sz="1800" b="1">
                <a:solidFill>
                  <a:srgbClr val="FF0000"/>
                </a:solidFill>
              </a:rPr>
              <a:t>年</a:t>
            </a:r>
          </a:p>
        </p:txBody>
      </p:sp>
      <p:sp>
        <p:nvSpPr>
          <p:cNvPr id="50" name="Rectangle 30"/>
          <p:cNvSpPr>
            <a:spLocks noChangeArrowheads="1"/>
          </p:cNvSpPr>
          <p:nvPr/>
        </p:nvSpPr>
        <p:spPr bwMode="auto">
          <a:xfrm>
            <a:off x="3386603" y="5938007"/>
            <a:ext cx="1147762" cy="263149"/>
          </a:xfrm>
          <a:prstGeom prst="rect">
            <a:avLst/>
          </a:prstGeom>
          <a:noFill/>
          <a:ln>
            <a:noFill/>
          </a:ln>
          <a:effectLst>
            <a:outerShdw dist="17961" dir="2700000" sx="999" sy="999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latin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1800" b="1">
                <a:solidFill>
                  <a:srgbClr val="FF0000"/>
                </a:solidFill>
              </a:rPr>
              <a:t>節電</a:t>
            </a:r>
            <a:r>
              <a:rPr lang="en-US" altLang="zh-TW" sz="1800" b="1">
                <a:solidFill>
                  <a:srgbClr val="FF0000"/>
                </a:solidFill>
              </a:rPr>
              <a:t>10%</a:t>
            </a:r>
          </a:p>
        </p:txBody>
      </p:sp>
      <p:sp>
        <p:nvSpPr>
          <p:cNvPr id="51" name="矩形 50"/>
          <p:cNvSpPr/>
          <p:nvPr/>
        </p:nvSpPr>
        <p:spPr>
          <a:xfrm>
            <a:off x="5477340" y="5389823"/>
            <a:ext cx="1090613" cy="799556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/>
          <p:cNvSpPr txBox="1">
            <a:spLocks noChangeArrowheads="1"/>
          </p:cNvSpPr>
          <p:nvPr/>
        </p:nvSpPr>
        <p:spPr bwMode="auto">
          <a:xfrm>
            <a:off x="5461465" y="5358382"/>
            <a:ext cx="1123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marL="92075" indent="-92075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1"/>
                </a:solidFill>
              </a:rPr>
              <a:t>責任差異</a:t>
            </a:r>
            <a:endParaRPr lang="en-US" altLang="zh-TW" sz="1600" dirty="0">
              <a:solidFill>
                <a:schemeClr val="tx1"/>
              </a:solidFill>
            </a:endParaRPr>
          </a:p>
          <a:p>
            <a:pPr marL="92075" indent="-92075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1"/>
                </a:solidFill>
              </a:rPr>
              <a:t>智慧</a:t>
            </a:r>
            <a:endParaRPr lang="en-US" altLang="zh-TW" sz="1600" dirty="0">
              <a:solidFill>
                <a:schemeClr val="tx1"/>
              </a:solidFill>
            </a:endParaRPr>
          </a:p>
          <a:p>
            <a:pPr marL="92075" indent="-92075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1"/>
                </a:solidFill>
              </a:rPr>
              <a:t>專業</a:t>
            </a:r>
            <a:endParaRPr lang="en-US" altLang="zh-TW" sz="1600" dirty="0">
              <a:solidFill>
                <a:schemeClr val="tx1"/>
              </a:solidFill>
            </a:endParaRPr>
          </a:p>
        </p:txBody>
      </p:sp>
      <p:sp>
        <p:nvSpPr>
          <p:cNvPr id="53" name="文字方塊 70"/>
          <p:cNvSpPr txBox="1">
            <a:spLocks noChangeArrowheads="1"/>
          </p:cNvSpPr>
          <p:nvPr/>
        </p:nvSpPr>
        <p:spPr bwMode="auto">
          <a:xfrm>
            <a:off x="4734390" y="5625082"/>
            <a:ext cx="936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1600">
                <a:solidFill>
                  <a:schemeClr val="tx1"/>
                </a:solidFill>
              </a:rPr>
              <a:t>落實</a:t>
            </a:r>
            <a:endParaRPr lang="en-US" altLang="zh-TW" sz="1600">
              <a:solidFill>
                <a:schemeClr val="tx1"/>
              </a:solidFill>
            </a:endParaRPr>
          </a:p>
        </p:txBody>
      </p:sp>
      <p:sp>
        <p:nvSpPr>
          <p:cNvPr id="56" name="文字方塊 71"/>
          <p:cNvSpPr txBox="1">
            <a:spLocks noChangeArrowheads="1"/>
          </p:cNvSpPr>
          <p:nvPr/>
        </p:nvSpPr>
        <p:spPr bwMode="auto">
          <a:xfrm>
            <a:off x="6775615" y="5625081"/>
            <a:ext cx="13969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1600" dirty="0" smtClean="0">
                <a:solidFill>
                  <a:schemeClr val="tx1"/>
                </a:solidFill>
              </a:rPr>
              <a:t> 的</a:t>
            </a:r>
            <a:r>
              <a:rPr lang="zh-TW" altLang="en-US" sz="1600" dirty="0">
                <a:solidFill>
                  <a:schemeClr val="tx1"/>
                </a:solidFill>
              </a:rPr>
              <a:t>管理原則</a:t>
            </a:r>
            <a:endParaRPr lang="en-US" altLang="zh-TW" sz="1600" dirty="0">
              <a:solidFill>
                <a:schemeClr val="tx1"/>
              </a:solidFill>
            </a:endParaRPr>
          </a:p>
        </p:txBody>
      </p:sp>
      <p:sp>
        <p:nvSpPr>
          <p:cNvPr id="71" name="投影片編號版面配置區 3"/>
          <p:cNvSpPr txBox="1">
            <a:spLocks noGrp="1"/>
          </p:cNvSpPr>
          <p:nvPr/>
        </p:nvSpPr>
        <p:spPr bwMode="auto">
          <a:xfrm>
            <a:off x="7120372" y="6627774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20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文字方塊 1"/>
          <p:cNvSpPr txBox="1">
            <a:spLocks noChangeArrowheads="1"/>
          </p:cNvSpPr>
          <p:nvPr/>
        </p:nvSpPr>
        <p:spPr bwMode="auto">
          <a:xfrm>
            <a:off x="447122" y="4437112"/>
            <a:ext cx="3764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marL="361950" indent="-361950" eaLnBrk="1" hangingPunct="1">
              <a:spcBef>
                <a:spcPct val="0"/>
              </a:spcBef>
              <a:buFontTx/>
              <a:buNone/>
            </a:pPr>
            <a:r>
              <a:rPr lang="zh-TW" altLang="en-US" sz="1400" b="0" dirty="0"/>
              <a:t>註：</a:t>
            </a:r>
            <a:r>
              <a:rPr lang="en-US" altLang="zh-TW" sz="1400" b="0" dirty="0"/>
              <a:t>2015</a:t>
            </a:r>
            <a:r>
              <a:rPr lang="zh-TW" altLang="en-US" sz="1400" b="0" dirty="0"/>
              <a:t>年及</a:t>
            </a:r>
            <a:r>
              <a:rPr lang="en-US" altLang="zh-TW" sz="1400" b="0" dirty="0"/>
              <a:t>2008-2012</a:t>
            </a:r>
            <a:r>
              <a:rPr lang="zh-TW" altLang="en-US" sz="1400" b="0" dirty="0"/>
              <a:t>年推動成效之計算，係以</a:t>
            </a:r>
            <a:r>
              <a:rPr lang="en-US" altLang="zh-TW" sz="1400" b="0" dirty="0"/>
              <a:t>2007</a:t>
            </a:r>
            <a:r>
              <a:rPr lang="zh-TW" altLang="en-US" sz="1400" b="0" dirty="0"/>
              <a:t>年為基期年。</a:t>
            </a:r>
          </a:p>
        </p:txBody>
      </p:sp>
      <p:graphicFrame>
        <p:nvGraphicFramePr>
          <p:cNvPr id="73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14807"/>
              </p:ext>
            </p:extLst>
          </p:nvPr>
        </p:nvGraphicFramePr>
        <p:xfrm>
          <a:off x="589552" y="1791867"/>
          <a:ext cx="3529013" cy="2573237"/>
        </p:xfrm>
        <a:graphic>
          <a:graphicData uri="http://schemas.openxmlformats.org/drawingml/2006/table">
            <a:tbl>
              <a:tblPr/>
              <a:tblGrid>
                <a:gridCol w="814096"/>
                <a:gridCol w="2714917"/>
              </a:tblGrid>
              <a:tr h="59371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政府機關學校四省專案計畫目標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2015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年節能目標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(2007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基期年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FF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431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省電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10%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</a:tr>
              <a:tr h="4431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省油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14%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</a:tr>
              <a:tr h="4431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省水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12%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</a:tr>
              <a:tr h="6501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省紙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線上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公文簽核率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達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40%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8" name="圖表 7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6408625"/>
              </p:ext>
            </p:extLst>
          </p:nvPr>
        </p:nvGraphicFramePr>
        <p:xfrm>
          <a:off x="4211637" y="1747651"/>
          <a:ext cx="4791287" cy="2997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12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圖案 65"/>
          <p:cNvSpPr/>
          <p:nvPr/>
        </p:nvSpPr>
        <p:spPr>
          <a:xfrm>
            <a:off x="693299" y="1397793"/>
            <a:ext cx="7442200" cy="4062413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7" name="橢圓 66"/>
          <p:cNvSpPr>
            <a:spLocks noChangeAspect="1"/>
          </p:cNvSpPr>
          <p:nvPr/>
        </p:nvSpPr>
        <p:spPr>
          <a:xfrm>
            <a:off x="612337" y="5076031"/>
            <a:ext cx="360362" cy="36036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>
              <a:defRPr/>
            </a:pPr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endParaRPr lang="zh-TW" altLang="en-US" b="1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8" name="手繪多邊形 67"/>
          <p:cNvSpPr/>
          <p:nvPr/>
        </p:nvSpPr>
        <p:spPr>
          <a:xfrm>
            <a:off x="1778000" y="4959350"/>
            <a:ext cx="1419225" cy="1101725"/>
          </a:xfrm>
          <a:custGeom>
            <a:avLst/>
            <a:gdLst>
              <a:gd name="connsiteX0" fmla="*/ 0 w 1420368"/>
              <a:gd name="connsiteY0" fmla="*/ 0 h 1101090"/>
              <a:gd name="connsiteX1" fmla="*/ 1420368 w 1420368"/>
              <a:gd name="connsiteY1" fmla="*/ 0 h 1101090"/>
              <a:gd name="connsiteX2" fmla="*/ 1420368 w 1420368"/>
              <a:gd name="connsiteY2" fmla="*/ 1101090 h 1101090"/>
              <a:gd name="connsiteX3" fmla="*/ 0 w 1420368"/>
              <a:gd name="connsiteY3" fmla="*/ 1101090 h 1101090"/>
              <a:gd name="connsiteX4" fmla="*/ 0 w 1420368"/>
              <a:gd name="connsiteY4" fmla="*/ 0 h 110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0368" h="1101090">
                <a:moveTo>
                  <a:pt x="0" y="0"/>
                </a:moveTo>
                <a:lnTo>
                  <a:pt x="1420368" y="0"/>
                </a:lnTo>
                <a:lnTo>
                  <a:pt x="1420368" y="1101090"/>
                </a:lnTo>
                <a:lnTo>
                  <a:pt x="0" y="11010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3984" tIns="0" rIns="0" bIns="0" spcCol="1270"/>
          <a:lstStyle/>
          <a:p>
            <a:pPr defTabSz="2044700">
              <a:lnSpc>
                <a:spcPct val="90000"/>
              </a:lnSpc>
              <a:spcAft>
                <a:spcPct val="35000"/>
              </a:spcAft>
              <a:defRPr/>
            </a:pPr>
            <a:endParaRPr lang="zh-TW" altLang="en-US" sz="20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9" name="橢圓 68"/>
          <p:cNvSpPr>
            <a:spLocks noChangeAspect="1"/>
          </p:cNvSpPr>
          <p:nvPr/>
        </p:nvSpPr>
        <p:spPr>
          <a:xfrm>
            <a:off x="1963299" y="3559968"/>
            <a:ext cx="503238" cy="50482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>
              <a:defRPr/>
            </a:pPr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endParaRPr lang="zh-TW" altLang="en-US" b="1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0" name="手繪多邊形 69"/>
          <p:cNvSpPr/>
          <p:nvPr/>
        </p:nvSpPr>
        <p:spPr>
          <a:xfrm>
            <a:off x="3240088" y="3987800"/>
            <a:ext cx="1463675" cy="2073275"/>
          </a:xfrm>
          <a:custGeom>
            <a:avLst/>
            <a:gdLst>
              <a:gd name="connsiteX0" fmla="*/ 0 w 1463040"/>
              <a:gd name="connsiteY0" fmla="*/ 0 h 2072640"/>
              <a:gd name="connsiteX1" fmla="*/ 1463040 w 1463040"/>
              <a:gd name="connsiteY1" fmla="*/ 0 h 2072640"/>
              <a:gd name="connsiteX2" fmla="*/ 1463040 w 1463040"/>
              <a:gd name="connsiteY2" fmla="*/ 2072640 h 2072640"/>
              <a:gd name="connsiteX3" fmla="*/ 0 w 1463040"/>
              <a:gd name="connsiteY3" fmla="*/ 2072640 h 2072640"/>
              <a:gd name="connsiteX4" fmla="*/ 0 w 1463040"/>
              <a:gd name="connsiteY4" fmla="*/ 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2072640">
                <a:moveTo>
                  <a:pt x="0" y="0"/>
                </a:moveTo>
                <a:lnTo>
                  <a:pt x="1463040" y="0"/>
                </a:lnTo>
                <a:lnTo>
                  <a:pt x="1463040" y="2072640"/>
                </a:lnTo>
                <a:lnTo>
                  <a:pt x="0" y="20726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51817" tIns="0" rIns="0" bIns="0" spcCol="1270"/>
          <a:lstStyle/>
          <a:p>
            <a:pPr defTabSz="2000250">
              <a:lnSpc>
                <a:spcPct val="90000"/>
              </a:lnSpc>
              <a:spcAft>
                <a:spcPct val="35000"/>
              </a:spcAft>
              <a:defRPr/>
            </a:pPr>
            <a:endParaRPr lang="zh-TW" altLang="en-US" sz="20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1" name="橢圓 70"/>
          <p:cNvSpPr>
            <a:spLocks noChangeAspect="1"/>
          </p:cNvSpPr>
          <p:nvPr/>
        </p:nvSpPr>
        <p:spPr>
          <a:xfrm>
            <a:off x="4249299" y="2578893"/>
            <a:ext cx="647700" cy="64770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>
              <a:defRPr/>
            </a:pPr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endParaRPr lang="zh-TW" altLang="en-US" b="1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2" name="手繪多邊形 71"/>
          <p:cNvSpPr/>
          <p:nvPr/>
        </p:nvSpPr>
        <p:spPr>
          <a:xfrm>
            <a:off x="6794063" y="2921793"/>
            <a:ext cx="2163406" cy="1687513"/>
          </a:xfrm>
          <a:custGeom>
            <a:avLst/>
            <a:gdLst>
              <a:gd name="connsiteX0" fmla="*/ 0 w 1463040"/>
              <a:gd name="connsiteY0" fmla="*/ 0 h 2647950"/>
              <a:gd name="connsiteX1" fmla="*/ 1463040 w 1463040"/>
              <a:gd name="connsiteY1" fmla="*/ 0 h 2647950"/>
              <a:gd name="connsiteX2" fmla="*/ 1463040 w 1463040"/>
              <a:gd name="connsiteY2" fmla="*/ 2647950 h 2647950"/>
              <a:gd name="connsiteX3" fmla="*/ 0 w 1463040"/>
              <a:gd name="connsiteY3" fmla="*/ 2647950 h 2647950"/>
              <a:gd name="connsiteX4" fmla="*/ 0 w 1463040"/>
              <a:gd name="connsiteY4" fmla="*/ 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2647950">
                <a:moveTo>
                  <a:pt x="0" y="0"/>
                </a:moveTo>
                <a:lnTo>
                  <a:pt x="1463040" y="0"/>
                </a:lnTo>
                <a:lnTo>
                  <a:pt x="1463040" y="2647950"/>
                </a:lnTo>
                <a:lnTo>
                  <a:pt x="0" y="26479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2000" tIns="72000" rIns="108000" bIns="72000" spcCol="1270"/>
          <a:lstStyle/>
          <a:p>
            <a:pPr marL="174625" indent="-174625" algn="just" defTabSz="191135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zh-TW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能源大用戶訂定</a:t>
            </a:r>
            <a:r>
              <a:rPr lang="en-US" altLang="zh-TW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1% </a:t>
            </a:r>
            <a:r>
              <a:rPr lang="zh-TW" altLang="en-US" sz="1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節</a:t>
            </a:r>
            <a:r>
              <a:rPr lang="zh-TW" altLang="zh-TW" sz="1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</a:t>
            </a:r>
            <a:r>
              <a:rPr lang="zh-TW" altLang="en-US" sz="1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目</a:t>
            </a:r>
            <a:r>
              <a:rPr lang="zh-TW" altLang="zh-TW" sz="1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標</a:t>
            </a:r>
            <a:r>
              <a:rPr lang="en-US" altLang="zh-TW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(104-108</a:t>
            </a:r>
            <a:r>
              <a:rPr lang="zh-TW" altLang="en-US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174625" indent="-174625" algn="just" defTabSz="191135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sz="1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提升</a:t>
            </a:r>
            <a:r>
              <a:rPr lang="zh-TW" altLang="en-US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公用設備效率</a:t>
            </a:r>
            <a:r>
              <a:rPr lang="zh-TW" altLang="en-US" sz="1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標準</a:t>
            </a:r>
            <a:r>
              <a:rPr lang="zh-TW" altLang="en-US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，如送風機、泵、空壓機</a:t>
            </a:r>
          </a:p>
        </p:txBody>
      </p:sp>
      <p:sp>
        <p:nvSpPr>
          <p:cNvPr id="73" name="橢圓 72"/>
          <p:cNvSpPr>
            <a:spLocks noChangeAspect="1"/>
          </p:cNvSpPr>
          <p:nvPr/>
        </p:nvSpPr>
        <p:spPr>
          <a:xfrm>
            <a:off x="6586099" y="2007393"/>
            <a:ext cx="863600" cy="86360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>
              <a:defRPr/>
            </a:pPr>
            <a:r>
              <a:rPr lang="en-US" altLang="zh-TW" sz="26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endParaRPr lang="zh-TW" altLang="en-US" sz="2600" b="1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5" name="手繪多邊形 74"/>
          <p:cNvSpPr/>
          <p:nvPr/>
        </p:nvSpPr>
        <p:spPr>
          <a:xfrm>
            <a:off x="4315164" y="3220243"/>
            <a:ext cx="2559050" cy="2216150"/>
          </a:xfrm>
          <a:custGeom>
            <a:avLst/>
            <a:gdLst>
              <a:gd name="connsiteX0" fmla="*/ 0 w 1463040"/>
              <a:gd name="connsiteY0" fmla="*/ 0 h 2647950"/>
              <a:gd name="connsiteX1" fmla="*/ 1463040 w 1463040"/>
              <a:gd name="connsiteY1" fmla="*/ 0 h 2647950"/>
              <a:gd name="connsiteX2" fmla="*/ 1463040 w 1463040"/>
              <a:gd name="connsiteY2" fmla="*/ 2647950 h 2647950"/>
              <a:gd name="connsiteX3" fmla="*/ 0 w 1463040"/>
              <a:gd name="connsiteY3" fmla="*/ 2647950 h 2647950"/>
              <a:gd name="connsiteX4" fmla="*/ 0 w 1463040"/>
              <a:gd name="connsiteY4" fmla="*/ 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2647950">
                <a:moveTo>
                  <a:pt x="0" y="0"/>
                </a:moveTo>
                <a:lnTo>
                  <a:pt x="1463040" y="0"/>
                </a:lnTo>
                <a:lnTo>
                  <a:pt x="1463040" y="2647950"/>
                </a:lnTo>
                <a:lnTo>
                  <a:pt x="0" y="26479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2000" tIns="72000" rIns="108000" bIns="72000" spcCol="1270"/>
          <a:lstStyle/>
          <a:p>
            <a:pPr marL="174625" indent="-174625" algn="just" defTabSz="191135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能源大用戶</a:t>
            </a:r>
            <a:r>
              <a:rPr lang="zh-TW" altLang="zh-TW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能源查核</a:t>
            </a:r>
          </a:p>
          <a:p>
            <a:pPr marL="174625" indent="-174625" algn="just" defTabSz="191135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kumimoji="0" lang="zh-TW" altLang="en-US" sz="1600" kern="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能源密集產業能效規定</a:t>
            </a:r>
            <a:endParaRPr lang="en-US" altLang="zh-TW" sz="1600" kern="1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74625" indent="-174625" algn="just" defTabSz="191135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altLang="zh-TW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類指定能源用戶冷氣不外洩及</a:t>
            </a:r>
            <a:r>
              <a:rPr lang="en-US" altLang="zh-TW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26</a:t>
            </a:r>
            <a:r>
              <a:rPr lang="zh-TW" altLang="zh-TW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度等節約能源</a:t>
            </a:r>
            <a:r>
              <a:rPr lang="zh-TW" altLang="en-US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規定</a:t>
            </a:r>
            <a:endParaRPr lang="en-US" altLang="zh-TW" sz="1600" kern="1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74625" indent="-174625" algn="just" defTabSz="191135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蒸汽鍋爐節能規定</a:t>
            </a:r>
            <a:endParaRPr lang="en-US" altLang="zh-TW" sz="1600" kern="1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6" name="手繪多邊形 75"/>
          <p:cNvSpPr/>
          <p:nvPr/>
        </p:nvSpPr>
        <p:spPr>
          <a:xfrm>
            <a:off x="1818837" y="4064793"/>
            <a:ext cx="2516187" cy="1087438"/>
          </a:xfrm>
          <a:custGeom>
            <a:avLst/>
            <a:gdLst>
              <a:gd name="connsiteX0" fmla="*/ 0 w 1463040"/>
              <a:gd name="connsiteY0" fmla="*/ 0 h 2647950"/>
              <a:gd name="connsiteX1" fmla="*/ 1463040 w 1463040"/>
              <a:gd name="connsiteY1" fmla="*/ 0 h 2647950"/>
              <a:gd name="connsiteX2" fmla="*/ 1463040 w 1463040"/>
              <a:gd name="connsiteY2" fmla="*/ 2647950 h 2647950"/>
              <a:gd name="connsiteX3" fmla="*/ 0 w 1463040"/>
              <a:gd name="connsiteY3" fmla="*/ 2647950 h 2647950"/>
              <a:gd name="connsiteX4" fmla="*/ 0 w 1463040"/>
              <a:gd name="connsiteY4" fmla="*/ 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2647950">
                <a:moveTo>
                  <a:pt x="0" y="0"/>
                </a:moveTo>
                <a:lnTo>
                  <a:pt x="1463040" y="0"/>
                </a:lnTo>
                <a:lnTo>
                  <a:pt x="1463040" y="2647950"/>
                </a:lnTo>
                <a:lnTo>
                  <a:pt x="0" y="26479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2000" tIns="72000" rIns="108000" bIns="72000" spcCol="1270"/>
          <a:lstStyle/>
          <a:p>
            <a:pPr marL="174625" indent="-174625" algn="just" defTabSz="191135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工業集團企業成立內部節約能源服務團</a:t>
            </a:r>
            <a:endParaRPr lang="en-US" altLang="zh-TW" sz="1600" kern="1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74625" indent="-174625" algn="just" defTabSz="191135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zh-TW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服務業自願性節能</a:t>
            </a:r>
            <a:r>
              <a:rPr lang="zh-TW" altLang="en-US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宣示</a:t>
            </a:r>
          </a:p>
        </p:txBody>
      </p:sp>
      <p:sp>
        <p:nvSpPr>
          <p:cNvPr id="77" name="手繪多邊形 76"/>
          <p:cNvSpPr/>
          <p:nvPr/>
        </p:nvSpPr>
        <p:spPr>
          <a:xfrm>
            <a:off x="304800" y="5410200"/>
            <a:ext cx="4767263" cy="1355725"/>
          </a:xfrm>
          <a:custGeom>
            <a:avLst/>
            <a:gdLst>
              <a:gd name="connsiteX0" fmla="*/ 0 w 1463040"/>
              <a:gd name="connsiteY0" fmla="*/ 0 h 2647950"/>
              <a:gd name="connsiteX1" fmla="*/ 1463040 w 1463040"/>
              <a:gd name="connsiteY1" fmla="*/ 0 h 2647950"/>
              <a:gd name="connsiteX2" fmla="*/ 1463040 w 1463040"/>
              <a:gd name="connsiteY2" fmla="*/ 2647950 h 2647950"/>
              <a:gd name="connsiteX3" fmla="*/ 0 w 1463040"/>
              <a:gd name="connsiteY3" fmla="*/ 2647950 h 2647950"/>
              <a:gd name="connsiteX4" fmla="*/ 0 w 1463040"/>
              <a:gd name="connsiteY4" fmla="*/ 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2647950">
                <a:moveTo>
                  <a:pt x="0" y="0"/>
                </a:moveTo>
                <a:lnTo>
                  <a:pt x="1463040" y="0"/>
                </a:lnTo>
                <a:lnTo>
                  <a:pt x="1463040" y="2647950"/>
                </a:lnTo>
                <a:lnTo>
                  <a:pt x="0" y="26479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2000" tIns="72000" rIns="108000" bIns="72000" spcCol="1270"/>
          <a:lstStyle/>
          <a:p>
            <a:pPr marL="174625" indent="-174625" algn="just" defTabSz="191135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sz="1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鼓勵汰</a:t>
            </a:r>
            <a:r>
              <a:rPr lang="zh-TW" altLang="en-US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換</a:t>
            </a:r>
            <a:r>
              <a:rPr lang="en-US" altLang="zh-TW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IE1</a:t>
            </a:r>
            <a:r>
              <a:rPr lang="zh-TW" altLang="en-US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，使用</a:t>
            </a:r>
            <a:r>
              <a:rPr lang="en-US" altLang="zh-TW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IE3</a:t>
            </a:r>
            <a:r>
              <a:rPr lang="zh-TW" altLang="en-US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馬達</a:t>
            </a:r>
            <a:endParaRPr lang="en-US" altLang="zh-TW" sz="1600" kern="1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74625" indent="-174625" algn="just" defTabSz="191135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購置節能設備優惠貸款</a:t>
            </a:r>
            <a:endParaRPr lang="en-US" altLang="zh-TW" sz="1600" kern="1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74625" indent="-174625" algn="just" defTabSz="191135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廢熱回收、節能績效保證專案補助</a:t>
            </a:r>
            <a:endParaRPr lang="en-US" altLang="zh-TW" sz="1600" kern="1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74625" indent="-174625" algn="just" defTabSz="191135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sz="1600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成立大專院校中小用戶節電輔導團</a:t>
            </a:r>
            <a:endParaRPr lang="en-US" altLang="zh-TW" sz="1600" kern="1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74625" indent="-174625" algn="just" defTabSz="191135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輔導建置能源管理系統</a:t>
            </a:r>
            <a:r>
              <a:rPr lang="en-US" altLang="zh-TW" sz="16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(ISO 50001)</a:t>
            </a:r>
            <a:endParaRPr lang="en-US" altLang="zh-TW" sz="1600" spc="-14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8" name="矩形 77"/>
          <p:cNvSpPr/>
          <p:nvPr/>
        </p:nvSpPr>
        <p:spPr bwMode="auto">
          <a:xfrm>
            <a:off x="431362" y="4439443"/>
            <a:ext cx="1335087" cy="539750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kern="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輔導及補助</a:t>
            </a:r>
          </a:p>
        </p:txBody>
      </p:sp>
      <p:sp>
        <p:nvSpPr>
          <p:cNvPr id="79" name="矩形 78"/>
          <p:cNvSpPr/>
          <p:nvPr/>
        </p:nvSpPr>
        <p:spPr bwMode="auto">
          <a:xfrm>
            <a:off x="1506099" y="2991643"/>
            <a:ext cx="1443038" cy="53975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kern="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自願性節電</a:t>
            </a:r>
          </a:p>
        </p:txBody>
      </p:sp>
      <p:sp>
        <p:nvSpPr>
          <p:cNvPr id="81" name="矩形 80"/>
          <p:cNvSpPr/>
          <p:nvPr/>
        </p:nvSpPr>
        <p:spPr bwMode="auto">
          <a:xfrm>
            <a:off x="6135249" y="1467643"/>
            <a:ext cx="1619250" cy="53975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kern="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強制節電</a:t>
            </a:r>
          </a:p>
        </p:txBody>
      </p:sp>
      <p:sp>
        <p:nvSpPr>
          <p:cNvPr id="21" name="矩形 20"/>
          <p:cNvSpPr/>
          <p:nvPr/>
        </p:nvSpPr>
        <p:spPr bwMode="auto">
          <a:xfrm>
            <a:off x="3696849" y="1924843"/>
            <a:ext cx="1619250" cy="539750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kern="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能源用戶管理</a:t>
            </a:r>
          </a:p>
        </p:txBody>
      </p:sp>
      <p:sp>
        <p:nvSpPr>
          <p:cNvPr id="38930" name="文字方塊 2"/>
          <p:cNvSpPr txBox="1">
            <a:spLocks noChangeArrowheads="1"/>
          </p:cNvSpPr>
          <p:nvPr/>
        </p:nvSpPr>
        <p:spPr bwMode="auto">
          <a:xfrm>
            <a:off x="4206081" y="5813424"/>
            <a:ext cx="475138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zh-TW" altLang="en-US" sz="1000" dirty="0">
                <a:solidFill>
                  <a:schemeClr val="tx1"/>
                </a:solidFill>
                <a:cs typeface="Times New Roman" panose="02020603050405020304" pitchFamily="18" charset="0"/>
              </a:rPr>
              <a:t>註</a:t>
            </a:r>
            <a:r>
              <a:rPr lang="en-US" altLang="zh-TW" sz="1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zh-TW" altLang="en-US" sz="1000" dirty="0">
                <a:solidFill>
                  <a:schemeClr val="tx1"/>
                </a:solidFill>
                <a:cs typeface="Times New Roman" panose="02020603050405020304" pitchFamily="18" charset="0"/>
              </a:rPr>
              <a:t>：</a:t>
            </a:r>
            <a:r>
              <a:rPr lang="zh-TW" altLang="zh-TW" sz="1000" dirty="0">
                <a:cs typeface="Times New Roman" panose="02020603050405020304" pitchFamily="18" charset="0"/>
              </a:rPr>
              <a:t>鋼鐵</a:t>
            </a:r>
            <a:r>
              <a:rPr lang="zh-TW" altLang="en-US" sz="1000" dirty="0">
                <a:cs typeface="Times New Roman" panose="02020603050405020304" pitchFamily="18" charset="0"/>
              </a:rPr>
              <a:t>、</a:t>
            </a:r>
            <a:r>
              <a:rPr lang="zh-TW" altLang="zh-TW" sz="1000" dirty="0">
                <a:cs typeface="Times New Roman" panose="02020603050405020304" pitchFamily="18" charset="0"/>
              </a:rPr>
              <a:t>石化</a:t>
            </a:r>
            <a:r>
              <a:rPr lang="zh-TW" altLang="en-US" sz="1000" dirty="0">
                <a:cs typeface="Times New Roman" panose="02020603050405020304" pitchFamily="18" charset="0"/>
              </a:rPr>
              <a:t>、</a:t>
            </a:r>
            <a:r>
              <a:rPr lang="zh-TW" altLang="zh-TW" sz="1000" dirty="0">
                <a:cs typeface="Times New Roman" panose="02020603050405020304" pitchFamily="18" charset="0"/>
              </a:rPr>
              <a:t>造紙</a:t>
            </a:r>
            <a:r>
              <a:rPr lang="zh-TW" altLang="en-US" sz="1000" dirty="0">
                <a:cs typeface="Times New Roman" panose="02020603050405020304" pitchFamily="18" charset="0"/>
              </a:rPr>
              <a:t>、</a:t>
            </a:r>
            <a:r>
              <a:rPr lang="zh-TW" altLang="zh-TW" sz="1000" dirty="0">
                <a:cs typeface="Times New Roman" panose="02020603050405020304" pitchFamily="18" charset="0"/>
              </a:rPr>
              <a:t>電子</a:t>
            </a:r>
            <a:r>
              <a:rPr lang="zh-TW" altLang="en-US" sz="1000" dirty="0">
                <a:cs typeface="Times New Roman" panose="02020603050405020304" pitchFamily="18" charset="0"/>
              </a:rPr>
              <a:t>、</a:t>
            </a:r>
            <a:r>
              <a:rPr lang="zh-TW" altLang="zh-TW" sz="1000" dirty="0">
                <a:cs typeface="Times New Roman" panose="02020603050405020304" pitchFamily="18" charset="0"/>
              </a:rPr>
              <a:t>水泥</a:t>
            </a:r>
            <a:r>
              <a:rPr lang="zh-TW" altLang="en-US" sz="1000" dirty="0">
                <a:cs typeface="Times New Roman" panose="02020603050405020304" pitchFamily="18" charset="0"/>
              </a:rPr>
              <a:t>、</a:t>
            </a:r>
            <a:r>
              <a:rPr lang="zh-TW" altLang="zh-TW" sz="1000" dirty="0">
                <a:cs typeface="Times New Roman" panose="02020603050405020304" pitchFamily="18" charset="0"/>
              </a:rPr>
              <a:t>紡織</a:t>
            </a:r>
            <a:endParaRPr lang="zh-TW" altLang="en-US" sz="1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266700" indent="-266700">
              <a:spcBef>
                <a:spcPct val="0"/>
              </a:spcBef>
              <a:buClrTx/>
              <a:buFontTx/>
              <a:buNone/>
            </a:pPr>
            <a:r>
              <a:rPr lang="zh-TW" altLang="en-US" sz="1000" dirty="0">
                <a:solidFill>
                  <a:schemeClr val="tx1"/>
                </a:solidFill>
                <a:cs typeface="Times New Roman" panose="02020603050405020304" pitchFamily="18" charset="0"/>
              </a:rPr>
              <a:t>註</a:t>
            </a:r>
            <a:r>
              <a:rPr lang="en-US" altLang="zh-TW" sz="1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zh-TW" altLang="en-US" sz="1000" dirty="0">
                <a:solidFill>
                  <a:schemeClr val="tx1"/>
                </a:solidFill>
                <a:cs typeface="Times New Roman" panose="02020603050405020304" pitchFamily="18" charset="0"/>
              </a:rPr>
              <a:t>：</a:t>
            </a:r>
            <a:r>
              <a:rPr lang="en-US" altLang="zh-TW" sz="1000" dirty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zh-TW" altLang="en-US" sz="1000" dirty="0">
                <a:solidFill>
                  <a:schemeClr val="tx1"/>
                </a:solidFill>
                <a:cs typeface="Times New Roman" panose="02020603050405020304" pitchFamily="18" charset="0"/>
              </a:rPr>
              <a:t>類用戶包含：觀光旅館、百貨公司、零售式量販店、超級市場、便利商店、化粧品零售店、電器零售店、銀行、證券商、郵局、大眾運輸場站及轉運站、餐館、服飾品零售店、美容美髮店、書籍文具零售店、眼鏡零售店、鞋類零售店、鐘錶零售店、一般旅館、汽、機車零件配備零售店等。</a:t>
            </a:r>
            <a:endParaRPr lang="en-US" altLang="zh-TW" sz="1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28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5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二、推動節能極大化，提升能源使用效率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(4/4)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0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21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流程圖: 替代處理程序 25"/>
          <p:cNvSpPr/>
          <p:nvPr/>
        </p:nvSpPr>
        <p:spPr bwMode="auto">
          <a:xfrm>
            <a:off x="262405" y="891375"/>
            <a:ext cx="4598519" cy="305377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四</a:t>
            </a:r>
            <a:r>
              <a:rPr lang="en-US" altLang="zh-TW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積極推動產業部門節能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措施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00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請勿流用</a:t>
            </a:r>
            <a:endParaRPr lang="zh-TW" altLang="en-US"/>
          </a:p>
        </p:txBody>
      </p:sp>
      <p:pic>
        <p:nvPicPr>
          <p:cNvPr id="12290" name="Picture 2" descr="C:\Users\chhsu2\Desktop\圖片1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7"/>
            <a:ext cx="7700963" cy="57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68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6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三、積極多元創能，促進潔淨能源發展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(1/14)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9" name="標題 1"/>
          <p:cNvSpPr>
            <a:spLocks/>
          </p:cNvSpPr>
          <p:nvPr/>
        </p:nvSpPr>
        <p:spPr bwMode="auto">
          <a:xfrm>
            <a:off x="323279" y="1052569"/>
            <a:ext cx="3888357" cy="318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0225">
              <a:spcBef>
                <a:spcPct val="20000"/>
              </a:spcBef>
              <a:buChar char="•"/>
              <a:defRPr kumimoji="1" sz="2000" b="1">
                <a:solidFill>
                  <a:srgbClr val="0000CC"/>
                </a:solidFill>
                <a:latin typeface="Arial" charset="0"/>
              </a:defRPr>
            </a:lvl1pPr>
            <a:lvl2pPr marL="723900" indent="-7239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>
              <a:spcBef>
                <a:spcPts val="600"/>
              </a:spcBef>
              <a:buNone/>
              <a:defRPr/>
            </a:pPr>
            <a:endParaRPr lang="en-US" altLang="zh-TW" sz="2000" b="1" kern="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6088" lvl="1" indent="-171450">
              <a:spcBef>
                <a:spcPts val="600"/>
              </a:spcBef>
              <a:buNone/>
              <a:defRPr/>
            </a:pPr>
            <a:r>
              <a:rPr lang="en-US" altLang="zh-TW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發展現況：現有天然氣輸儲設施供應</a:t>
            </a:r>
            <a:r>
              <a:rPr lang="zh-TW" altLang="en-US" sz="1800" u="sng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容量已近飽和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1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6088" lvl="1" indent="-171450">
              <a:spcBef>
                <a:spcPts val="600"/>
              </a:spcBef>
              <a:buNone/>
              <a:defRPr/>
            </a:pPr>
            <a:r>
              <a:rPr lang="en-US" altLang="zh-TW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推動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措施：</a:t>
            </a:r>
            <a:endParaRPr lang="en-US" altLang="zh-TW" sz="1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715963" lvl="1" indent="-263525">
              <a:spcBef>
                <a:spcPts val="600"/>
              </a:spcBef>
              <a:buNone/>
              <a:defRPr/>
            </a:pPr>
            <a:r>
              <a:rPr lang="en-US" altLang="zh-TW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(1)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擴建</a:t>
            </a:r>
            <a:r>
              <a:rPr lang="zh-TW" altLang="en-US" sz="1800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台中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接收站，預計於</a:t>
            </a:r>
            <a:r>
              <a:rPr lang="en-US" altLang="zh-TW" sz="1800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2019</a:t>
            </a:r>
            <a:r>
              <a:rPr lang="zh-TW" altLang="en-US" sz="1800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完成擴建，可增加年供氣量</a:t>
            </a:r>
            <a:r>
              <a:rPr lang="en-US" altLang="zh-TW" sz="1800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100</a:t>
            </a:r>
            <a:r>
              <a:rPr lang="zh-TW" altLang="en-US" sz="1800" u="sng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萬噸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1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719138" lvl="1" indent="-266700">
              <a:spcBef>
                <a:spcPts val="600"/>
              </a:spcBef>
              <a:buNone/>
              <a:defRPr/>
            </a:pPr>
            <a:r>
              <a:rPr lang="en-US" altLang="zh-TW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(2)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另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投入興建北部</a:t>
            </a:r>
            <a:r>
              <a:rPr lang="zh-TW" altLang="en-US" sz="1800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第三接收站</a:t>
            </a:r>
            <a:r>
              <a:rPr lang="en-US" altLang="zh-TW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觀塘工業區</a:t>
            </a:r>
            <a:r>
              <a:rPr lang="en-US" altLang="zh-TW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，第一期工程投資約新臺幣</a:t>
            </a:r>
            <a:r>
              <a:rPr lang="en-US" altLang="zh-TW" sz="1800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600.83</a:t>
            </a:r>
            <a:r>
              <a:rPr lang="zh-TW" altLang="en-US" sz="1800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億元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，預計</a:t>
            </a:r>
            <a:r>
              <a:rPr lang="en-US" altLang="zh-TW" sz="1800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2023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年完成設備商轉，將增加年供氣量</a:t>
            </a:r>
            <a:r>
              <a:rPr lang="en-US" altLang="zh-TW" sz="1800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300</a:t>
            </a:r>
            <a:r>
              <a:rPr lang="zh-TW" altLang="en-US" sz="1800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萬噸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，以供應新增燃氣發電機組所需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1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719138" lvl="1" indent="-266700">
              <a:spcBef>
                <a:spcPts val="600"/>
              </a:spcBef>
              <a:buNone/>
              <a:defRPr/>
            </a:pPr>
            <a:r>
              <a:rPr lang="en-US" altLang="zh-TW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(3)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未來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將進一步評估配合</a:t>
            </a:r>
            <a:r>
              <a:rPr lang="en-US" altLang="zh-TW" sz="1800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INDC</a:t>
            </a:r>
            <a:r>
              <a:rPr lang="zh-TW" altLang="en-US" sz="1800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減碳目標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之最大需求情境之可能擴建規畫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1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3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23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流程圖: 替代處理程序 10"/>
          <p:cNvSpPr/>
          <p:nvPr/>
        </p:nvSpPr>
        <p:spPr bwMode="auto">
          <a:xfrm>
            <a:off x="451764" y="891375"/>
            <a:ext cx="3759872" cy="305377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擴大低碳天然氣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發電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鄭如閔\AppData\Local\Temp\notesAFD5ED\永安廠空照圖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875" y="1196752"/>
            <a:ext cx="46203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288480" y="6035914"/>
            <a:ext cx="159530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100" dirty="0" smtClean="0">
                <a:solidFill>
                  <a:srgbClr val="0505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中油永安天然氣卸收站</a:t>
            </a:r>
            <a:endParaRPr lang="zh-TW" altLang="en-US" sz="1100" dirty="0">
              <a:solidFill>
                <a:srgbClr val="05050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056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79388" y="620688"/>
            <a:ext cx="8713787" cy="59039"/>
            <a:chOff x="113" y="482"/>
            <a:chExt cx="5489" cy="45"/>
          </a:xfrm>
        </p:grpSpPr>
        <p:sp>
          <p:nvSpPr>
            <p:cNvPr id="6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三、積極多元創能，促進潔淨能源發展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(2/14)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3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24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745145"/>
              </p:ext>
            </p:extLst>
          </p:nvPr>
        </p:nvGraphicFramePr>
        <p:xfrm>
          <a:off x="386662" y="2276872"/>
          <a:ext cx="8505818" cy="177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6837"/>
                <a:gridCol w="2714015"/>
                <a:gridCol w="1134109"/>
                <a:gridCol w="2720857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燃煤發電</a:t>
                      </a:r>
                      <a:r>
                        <a:rPr lang="zh-TW" sz="16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機組</a:t>
                      </a:r>
                      <a:r>
                        <a:rPr lang="en-US" altLang="zh-TW" sz="16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16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sz="16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更新</a:t>
                      </a: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改建</a:t>
                      </a:r>
                      <a:r>
                        <a:rPr lang="zh-TW" sz="16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計畫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機組</a:t>
                      </a:r>
                      <a:r>
                        <a:rPr lang="zh-TW" sz="16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效率</a:t>
                      </a:r>
                      <a:r>
                        <a:rPr lang="en-US" altLang="zh-TW" sz="16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%)</a:t>
                      </a:r>
                      <a:r>
                        <a:rPr lang="en-US" altLang="zh-TW" sz="16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(Net, LHV)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600" kern="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單位排放</a:t>
                      </a:r>
                      <a:r>
                        <a:rPr lang="zh-TW" sz="16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量</a:t>
                      </a:r>
                      <a:r>
                        <a:rPr lang="en-US" sz="16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公克</a:t>
                      </a: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度</a:t>
                      </a: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</a:tr>
              <a:tr h="409433">
                <a:tc rowSpan="2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6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林口</a:t>
                      </a: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更新計畫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大林更新</a:t>
                      </a:r>
                      <a:r>
                        <a:rPr lang="zh-TW" sz="16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計畫</a:t>
                      </a:r>
                      <a:endParaRPr lang="en-US" altLang="zh-TW" sz="1600" kern="0" dirty="0" smtClean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深澳更新計畫</a:t>
                      </a:r>
                      <a:endParaRPr lang="zh-TW" altLang="zh-TW" sz="1600" kern="100" dirty="0" smtClean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600" b="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更新改建</a:t>
                      </a:r>
                      <a:r>
                        <a:rPr lang="zh-TW" sz="1600" b="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前</a:t>
                      </a:r>
                      <a:r>
                        <a:rPr lang="en-US" sz="1600" b="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b="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次臨界機組</a:t>
                      </a:r>
                      <a:r>
                        <a:rPr lang="en-US" sz="1600" b="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en-US" altLang="zh-TW" sz="1600" b="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600" b="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sz="16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933</a:t>
                      </a:r>
                      <a:endParaRPr lang="zh-TW" sz="16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5630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600" b="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更新改建</a:t>
                      </a:r>
                      <a:r>
                        <a:rPr lang="zh-TW" sz="1600" b="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後</a:t>
                      </a:r>
                      <a:r>
                        <a:rPr lang="en-US" sz="1600" b="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b="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超超臨界機組</a:t>
                      </a:r>
                      <a:r>
                        <a:rPr lang="en-US" sz="1600" b="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en-US" altLang="zh-TW" sz="1600" b="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600" b="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sz="16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813</a:t>
                      </a:r>
                      <a:endParaRPr lang="zh-TW" sz="16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5" name="標題 1"/>
          <p:cNvSpPr>
            <a:spLocks/>
          </p:cNvSpPr>
          <p:nvPr/>
        </p:nvSpPr>
        <p:spPr bwMode="auto">
          <a:xfrm>
            <a:off x="497471" y="1484784"/>
            <a:ext cx="842518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0225">
              <a:spcBef>
                <a:spcPct val="20000"/>
              </a:spcBef>
              <a:buChar char="•"/>
              <a:defRPr kumimoji="1" sz="2000" b="1">
                <a:solidFill>
                  <a:srgbClr val="0000CC"/>
                </a:solidFill>
                <a:latin typeface="Arial" charset="0"/>
              </a:defRPr>
            </a:lvl1pPr>
            <a:lvl2pPr marL="723900" indent="-7239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46088" lvl="1" indent="-171450">
              <a:spcBef>
                <a:spcPts val="0"/>
              </a:spcBef>
              <a:buNone/>
              <a:defRPr/>
            </a:pP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持續進行燃煤機組空氣污染防制設備改善傳統污染物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排放。</a:t>
            </a: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6088" lvl="1" indent="-171450">
              <a:spcBef>
                <a:spcPts val="0"/>
              </a:spcBef>
              <a:buNone/>
              <a:defRPr/>
            </a:pPr>
            <a:r>
              <a:rPr lang="en-US" altLang="zh-TW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持續進行燃煤機組更新以增加減碳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效益。</a:t>
            </a:r>
            <a:endParaRPr lang="zh-TW" altLang="en-US" sz="2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6088" lvl="1" indent="-171450">
              <a:spcBef>
                <a:spcPts val="0"/>
              </a:spcBef>
              <a:buNone/>
              <a:defRPr/>
            </a:pPr>
            <a:endParaRPr lang="en-US" altLang="zh-TW" sz="2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" name="流程圖: 替代處理程序 15"/>
          <p:cNvSpPr/>
          <p:nvPr/>
        </p:nvSpPr>
        <p:spPr bwMode="auto">
          <a:xfrm>
            <a:off x="323278" y="908720"/>
            <a:ext cx="7633098" cy="323273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積極進行燃煤發電汰舊換新為超超臨界高效率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機組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鄭如閔\AppData\Local\Temp\notesAFD5ED\~4270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808" y="4149080"/>
            <a:ext cx="3203848" cy="234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鄭如閔\AppData\Local\Temp\notesAFD5ED\20140423_084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4149080"/>
            <a:ext cx="2664421" cy="23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鄭如閔\AppData\Local\Temp\notesAFD5ED\~78216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559" y="4149080"/>
            <a:ext cx="313860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7092950" y="6525344"/>
            <a:ext cx="145424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100" dirty="0">
                <a:solidFill>
                  <a:srgbClr val="0505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台電林口</a:t>
            </a:r>
            <a:r>
              <a:rPr lang="zh-TW" altLang="en-US" sz="1100" dirty="0" smtClean="0">
                <a:solidFill>
                  <a:srgbClr val="0505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火力發電廠</a:t>
            </a:r>
            <a:endParaRPr lang="zh-TW" altLang="en-US" sz="1100" dirty="0">
              <a:solidFill>
                <a:srgbClr val="05050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920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30"/>
          <p:cNvSpPr txBox="1">
            <a:spLocks noChangeArrowheads="1"/>
          </p:cNvSpPr>
          <p:nvPr/>
        </p:nvSpPr>
        <p:spPr bwMode="auto">
          <a:xfrm>
            <a:off x="395536" y="1116226"/>
            <a:ext cx="7664676" cy="65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marL="273050" lvl="1" indent="-273050" eaLnBrk="1" hangingPunct="1">
              <a:lnSpc>
                <a:spcPts val="2200"/>
              </a:lnSpc>
              <a:spcBef>
                <a:spcPts val="600"/>
              </a:spcBef>
              <a:buFontTx/>
              <a:buNone/>
              <a:defRPr/>
            </a:pPr>
            <a:r>
              <a:rPr lang="en-US" altLang="zh-TW" sz="2000" dirty="0" smtClean="0"/>
              <a:t>1.</a:t>
            </a:r>
            <a:r>
              <a:rPr lang="zh-TW" altLang="en-US" sz="2000" dirty="0" smtClean="0"/>
              <a:t>自</a:t>
            </a:r>
            <a:r>
              <a:rPr lang="en-US" altLang="zh-TW" sz="2000" dirty="0" smtClean="0"/>
              <a:t>2010</a:t>
            </a:r>
            <a:r>
              <a:rPr lang="zh-TW" altLang="en-US" sz="2000" dirty="0" smtClean="0"/>
              <a:t>年後因應國內外技術進展及成本</a:t>
            </a:r>
            <a:r>
              <a:rPr lang="zh-TW" altLang="en-US" sz="2000" dirty="0"/>
              <a:t>降低</a:t>
            </a:r>
            <a:r>
              <a:rPr lang="zh-TW" altLang="en-US" sz="2000" dirty="0" smtClean="0"/>
              <a:t>，</a:t>
            </a:r>
            <a:r>
              <a:rPr lang="zh-TW" altLang="en-US" sz="2000" dirty="0"/>
              <a:t>預估</a:t>
            </a:r>
            <a:r>
              <a:rPr lang="en-US" altLang="zh-TW" sz="2000" dirty="0" smtClean="0">
                <a:solidFill>
                  <a:srgbClr val="FF0000"/>
                </a:solidFill>
              </a:rPr>
              <a:t>2025</a:t>
            </a:r>
            <a:r>
              <a:rPr lang="zh-TW" altLang="en-US" sz="2000" dirty="0">
                <a:solidFill>
                  <a:srgbClr val="FF0000"/>
                </a:solidFill>
              </a:rPr>
              <a:t>年</a:t>
            </a:r>
            <a:r>
              <a:rPr lang="zh-TW" altLang="en-US" sz="2000" dirty="0"/>
              <a:t>再生能源發電量</a:t>
            </a:r>
            <a:r>
              <a:rPr lang="zh-TW" altLang="en-US" sz="2000" dirty="0">
                <a:solidFill>
                  <a:srgbClr val="FF0000"/>
                </a:solidFill>
              </a:rPr>
              <a:t>發電占</a:t>
            </a:r>
            <a:r>
              <a:rPr lang="zh-TW" altLang="en-US" sz="2000" dirty="0" smtClean="0">
                <a:solidFill>
                  <a:srgbClr val="FF0000"/>
                </a:solidFill>
              </a:rPr>
              <a:t>比將提高</a:t>
            </a:r>
            <a:r>
              <a:rPr lang="zh-TW" altLang="en-US" sz="2000" dirty="0">
                <a:solidFill>
                  <a:srgbClr val="FF0000"/>
                </a:solidFill>
              </a:rPr>
              <a:t>至</a:t>
            </a:r>
            <a:r>
              <a:rPr lang="zh-TW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zh-TW" sz="2000" dirty="0">
                <a:solidFill>
                  <a:srgbClr val="FF0000"/>
                </a:solidFill>
              </a:rPr>
              <a:t>20% </a:t>
            </a:r>
            <a:r>
              <a:rPr lang="zh-TW" altLang="en-US" sz="2000" dirty="0" smtClean="0"/>
              <a:t>。</a:t>
            </a:r>
            <a:endParaRPr lang="zh-TW" altLang="en-US" sz="2000" dirty="0"/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310612" y="559197"/>
            <a:ext cx="8713787" cy="71437"/>
            <a:chOff x="113" y="482"/>
            <a:chExt cx="5489" cy="45"/>
          </a:xfrm>
        </p:grpSpPr>
        <p:sp>
          <p:nvSpPr>
            <p:cNvPr id="15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0" name="文字方塊 29"/>
          <p:cNvSpPr txBox="1">
            <a:spLocks noChangeArrowheads="1"/>
          </p:cNvSpPr>
          <p:nvPr/>
        </p:nvSpPr>
        <p:spPr bwMode="auto">
          <a:xfrm>
            <a:off x="2837777" y="2122637"/>
            <a:ext cx="14680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/>
            <a:r>
              <a:rPr lang="en-US" altLang="zh-TW" sz="1400" b="1" dirty="0">
                <a:ea typeface="標楷體" pitchFamily="65" charset="-120"/>
                <a:cs typeface="Times New Roman" pitchFamily="18" charset="0"/>
              </a:rPr>
              <a:t>13,750MW</a:t>
            </a:r>
            <a:endParaRPr lang="zh-TW" altLang="en-US" sz="1400" b="1" dirty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4652355" y="3192535"/>
            <a:ext cx="400110" cy="940503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>
              <a:defRPr/>
            </a:pPr>
            <a:r>
              <a:rPr lang="zh-TW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  <a:cs typeface="Times New Roman" panose="02020603050405020304" pitchFamily="18" charset="0"/>
              </a:rPr>
              <a:t>成本降低</a:t>
            </a:r>
          </a:p>
        </p:txBody>
      </p:sp>
      <p:sp>
        <p:nvSpPr>
          <p:cNvPr id="22" name="L-圖案 21"/>
          <p:cNvSpPr/>
          <p:nvPr/>
        </p:nvSpPr>
        <p:spPr>
          <a:xfrm rot="5400000">
            <a:off x="1263085" y="2940197"/>
            <a:ext cx="572979" cy="996267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C0504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C0504D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3" name="等腰三角形 22"/>
          <p:cNvSpPr/>
          <p:nvPr/>
        </p:nvSpPr>
        <p:spPr>
          <a:xfrm>
            <a:off x="1856268" y="2831993"/>
            <a:ext cx="199254" cy="199170"/>
          </a:xfrm>
          <a:prstGeom prst="triangle">
            <a:avLst>
              <a:gd name="adj" fmla="val 100000"/>
            </a:avLst>
          </a:prstGeom>
          <a:solidFill>
            <a:srgbClr val="9BBB59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4" name="L-圖案 23"/>
          <p:cNvSpPr/>
          <p:nvPr/>
        </p:nvSpPr>
        <p:spPr>
          <a:xfrm rot="5400000">
            <a:off x="2387792" y="2618880"/>
            <a:ext cx="572979" cy="99724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8064A2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8064A2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5" name="等腰三角形 24"/>
          <p:cNvSpPr/>
          <p:nvPr/>
        </p:nvSpPr>
        <p:spPr>
          <a:xfrm>
            <a:off x="2963883" y="2511165"/>
            <a:ext cx="199254" cy="199169"/>
          </a:xfrm>
          <a:prstGeom prst="triangle">
            <a:avLst>
              <a:gd name="adj" fmla="val 100000"/>
            </a:avLst>
          </a:prstGeom>
          <a:solidFill>
            <a:srgbClr val="4BAC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6" name="L-圖案 25"/>
          <p:cNvSpPr/>
          <p:nvPr/>
        </p:nvSpPr>
        <p:spPr>
          <a:xfrm rot="5400000">
            <a:off x="3494916" y="2241819"/>
            <a:ext cx="573961" cy="99724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F7964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F79646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7" name="向右箭號 26"/>
          <p:cNvSpPr/>
          <p:nvPr/>
        </p:nvSpPr>
        <p:spPr>
          <a:xfrm rot="20731672">
            <a:off x="1121069" y="2839415"/>
            <a:ext cx="6681412" cy="426791"/>
          </a:xfrm>
          <a:prstGeom prst="rightArrow">
            <a:avLst/>
          </a:prstGeom>
          <a:solidFill>
            <a:srgbClr val="92D050"/>
          </a:solidFill>
          <a:ln w="6350">
            <a:solidFill>
              <a:srgbClr val="769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200"/>
          </a:p>
        </p:txBody>
      </p:sp>
      <p:sp>
        <p:nvSpPr>
          <p:cNvPr id="28" name="文字方塊 29"/>
          <p:cNvSpPr txBox="1">
            <a:spLocks noChangeArrowheads="1"/>
          </p:cNvSpPr>
          <p:nvPr/>
        </p:nvSpPr>
        <p:spPr bwMode="auto">
          <a:xfrm>
            <a:off x="815072" y="3225426"/>
            <a:ext cx="146900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/>
            <a:r>
              <a:rPr lang="en-US" altLang="zh-TW" sz="1400" b="1" dirty="0">
                <a:ea typeface="標楷體" pitchFamily="65" charset="-120"/>
                <a:cs typeface="Times New Roman" pitchFamily="18" charset="0"/>
              </a:rPr>
              <a:t>2010</a:t>
            </a:r>
            <a:r>
              <a:rPr lang="zh-TW" altLang="en-US" sz="1400" b="1" dirty="0">
                <a:ea typeface="標楷體" pitchFamily="65" charset="-120"/>
                <a:cs typeface="Times New Roman" pitchFamily="18" charset="0"/>
              </a:rPr>
              <a:t>年</a:t>
            </a:r>
            <a:endParaRPr lang="en-US" altLang="zh-TW" sz="1400" b="1" dirty="0">
              <a:ea typeface="標楷體" pitchFamily="65" charset="-120"/>
              <a:cs typeface="Times New Roman" pitchFamily="18" charset="0"/>
            </a:endParaRPr>
          </a:p>
          <a:p>
            <a:pPr algn="ctr"/>
            <a:r>
              <a:rPr lang="en-US" altLang="zh-TW" sz="1200" b="1" dirty="0"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1200" b="1" dirty="0">
                <a:ea typeface="標楷體" pitchFamily="65" charset="-120"/>
                <a:cs typeface="Times New Roman" pitchFamily="18" charset="0"/>
              </a:rPr>
              <a:t>基準目標</a:t>
            </a:r>
            <a:r>
              <a:rPr lang="en-US" altLang="zh-TW" sz="1200" b="1" dirty="0">
                <a:ea typeface="標楷體" pitchFamily="65" charset="-120"/>
                <a:cs typeface="Times New Roman" pitchFamily="18" charset="0"/>
              </a:rPr>
              <a:t>)</a:t>
            </a:r>
          </a:p>
        </p:txBody>
      </p:sp>
      <p:sp>
        <p:nvSpPr>
          <p:cNvPr id="29" name="文字方塊 29"/>
          <p:cNvSpPr txBox="1">
            <a:spLocks noChangeArrowheads="1"/>
          </p:cNvSpPr>
          <p:nvPr/>
        </p:nvSpPr>
        <p:spPr bwMode="auto">
          <a:xfrm>
            <a:off x="1976406" y="2910291"/>
            <a:ext cx="13068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/>
            <a:r>
              <a:rPr lang="en-US" altLang="zh-TW" sz="1400" b="1" dirty="0">
                <a:ea typeface="標楷體" pitchFamily="65" charset="-120"/>
                <a:cs typeface="Times New Roman" pitchFamily="18" charset="0"/>
              </a:rPr>
              <a:t>2011</a:t>
            </a:r>
            <a:r>
              <a:rPr lang="zh-TW" altLang="en-US" sz="1400" b="1" dirty="0">
                <a:ea typeface="標楷體" pitchFamily="65" charset="-120"/>
                <a:cs typeface="Times New Roman" pitchFamily="18" charset="0"/>
              </a:rPr>
              <a:t>年</a:t>
            </a:r>
          </a:p>
        </p:txBody>
      </p:sp>
      <p:sp>
        <p:nvSpPr>
          <p:cNvPr id="30" name="文字方塊 29"/>
          <p:cNvSpPr txBox="1">
            <a:spLocks noChangeArrowheads="1"/>
          </p:cNvSpPr>
          <p:nvPr/>
        </p:nvSpPr>
        <p:spPr bwMode="auto">
          <a:xfrm>
            <a:off x="3063511" y="2498517"/>
            <a:ext cx="1375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/>
            <a:r>
              <a:rPr lang="en-US" altLang="zh-TW" sz="1400" b="1" dirty="0">
                <a:ea typeface="標楷體" pitchFamily="65" charset="-120"/>
                <a:cs typeface="Times New Roman" pitchFamily="18" charset="0"/>
              </a:rPr>
              <a:t>2014</a:t>
            </a:r>
            <a:r>
              <a:rPr lang="zh-TW" altLang="en-US" sz="1400" b="1" dirty="0">
                <a:ea typeface="標楷體" pitchFamily="65" charset="-120"/>
                <a:cs typeface="Times New Roman" pitchFamily="18" charset="0"/>
              </a:rPr>
              <a:t>年</a:t>
            </a:r>
          </a:p>
        </p:txBody>
      </p:sp>
      <p:sp>
        <p:nvSpPr>
          <p:cNvPr id="31" name="文字方塊 29"/>
          <p:cNvSpPr txBox="1">
            <a:spLocks noChangeArrowheads="1"/>
          </p:cNvSpPr>
          <p:nvPr/>
        </p:nvSpPr>
        <p:spPr bwMode="auto">
          <a:xfrm>
            <a:off x="710561" y="2727013"/>
            <a:ext cx="14690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/>
            <a:r>
              <a:rPr lang="en-US" altLang="zh-TW" sz="1400" b="1" dirty="0">
                <a:ea typeface="標楷體" pitchFamily="65" charset="-120"/>
                <a:cs typeface="Times New Roman" pitchFamily="18" charset="0"/>
              </a:rPr>
              <a:t>10,858MW</a:t>
            </a:r>
            <a:endParaRPr lang="zh-TW" altLang="en-US" sz="1400" b="1" dirty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2" name="文字方塊 31"/>
          <p:cNvSpPr txBox="1">
            <a:spLocks noChangeArrowheads="1"/>
          </p:cNvSpPr>
          <p:nvPr/>
        </p:nvSpPr>
        <p:spPr bwMode="auto">
          <a:xfrm>
            <a:off x="1828919" y="2405202"/>
            <a:ext cx="14680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/>
            <a:r>
              <a:rPr lang="en-US" altLang="zh-TW" sz="1400" b="1" dirty="0">
                <a:ea typeface="標楷體" pitchFamily="65" charset="-120"/>
                <a:cs typeface="Times New Roman" pitchFamily="18" charset="0"/>
              </a:rPr>
              <a:t>12,502MW</a:t>
            </a:r>
            <a:endParaRPr lang="zh-TW" altLang="en-US" sz="1400" b="1" dirty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" name="向右箭號 32"/>
          <p:cNvSpPr/>
          <p:nvPr/>
        </p:nvSpPr>
        <p:spPr>
          <a:xfrm rot="16200000">
            <a:off x="3672096" y="3323618"/>
            <a:ext cx="987722" cy="663201"/>
          </a:xfrm>
          <a:prstGeom prst="rightArrow">
            <a:avLst/>
          </a:prstGeom>
          <a:solidFill>
            <a:srgbClr val="0000CC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400">
              <a:solidFill>
                <a:schemeClr val="bg1"/>
              </a:solidFill>
            </a:endParaRPr>
          </a:p>
        </p:txBody>
      </p:sp>
      <p:sp>
        <p:nvSpPr>
          <p:cNvPr id="34" name="向右箭號 33"/>
          <p:cNvSpPr/>
          <p:nvPr/>
        </p:nvSpPr>
        <p:spPr>
          <a:xfrm rot="16200000">
            <a:off x="4335297" y="3292379"/>
            <a:ext cx="987722" cy="663201"/>
          </a:xfrm>
          <a:prstGeom prst="rightArrow">
            <a:avLst/>
          </a:prstGeom>
          <a:solidFill>
            <a:srgbClr val="0000CC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400">
              <a:solidFill>
                <a:schemeClr val="bg1"/>
              </a:solidFill>
            </a:endParaRPr>
          </a:p>
        </p:txBody>
      </p:sp>
      <p:sp>
        <p:nvSpPr>
          <p:cNvPr id="35" name="向右箭號 34"/>
          <p:cNvSpPr/>
          <p:nvPr/>
        </p:nvSpPr>
        <p:spPr>
          <a:xfrm rot="16200000">
            <a:off x="4993615" y="3314101"/>
            <a:ext cx="987722" cy="663201"/>
          </a:xfrm>
          <a:prstGeom prst="rightArrow">
            <a:avLst/>
          </a:prstGeom>
          <a:solidFill>
            <a:srgbClr val="0000CC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400">
              <a:solidFill>
                <a:schemeClr val="bg1"/>
              </a:solidFill>
            </a:endParaRPr>
          </a:p>
        </p:txBody>
      </p:sp>
      <p:sp>
        <p:nvSpPr>
          <p:cNvPr id="36" name="向右箭號 35"/>
          <p:cNvSpPr/>
          <p:nvPr/>
        </p:nvSpPr>
        <p:spPr>
          <a:xfrm>
            <a:off x="2858273" y="3382623"/>
            <a:ext cx="1114866" cy="57494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評估原則</a:t>
            </a:r>
          </a:p>
        </p:txBody>
      </p:sp>
      <p:sp>
        <p:nvSpPr>
          <p:cNvPr id="37" name="向右箭號 36"/>
          <p:cNvSpPr/>
          <p:nvPr/>
        </p:nvSpPr>
        <p:spPr>
          <a:xfrm rot="16200000">
            <a:off x="5649031" y="3309378"/>
            <a:ext cx="1005426" cy="641894"/>
          </a:xfrm>
          <a:prstGeom prst="rightArrow">
            <a:avLst/>
          </a:prstGeom>
          <a:solidFill>
            <a:srgbClr val="0000CC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400">
              <a:solidFill>
                <a:schemeClr val="bg1"/>
              </a:solidFill>
            </a:endParaRPr>
          </a:p>
        </p:txBody>
      </p:sp>
      <p:sp>
        <p:nvSpPr>
          <p:cNvPr id="38" name="文字方塊 24"/>
          <p:cNvSpPr txBox="1"/>
          <p:nvPr/>
        </p:nvSpPr>
        <p:spPr>
          <a:xfrm>
            <a:off x="5954492" y="3279468"/>
            <a:ext cx="400110" cy="910088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r>
              <a:rPr lang="zh-TW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  <a:cs typeface="Times New Roman" panose="02020603050405020304" pitchFamily="18" charset="0"/>
              </a:rPr>
              <a:t>帶動產業</a:t>
            </a:r>
            <a:endParaRPr lang="zh-TW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9" name="文字方塊 24"/>
          <p:cNvSpPr txBox="1"/>
          <p:nvPr/>
        </p:nvSpPr>
        <p:spPr>
          <a:xfrm>
            <a:off x="5287421" y="3260945"/>
            <a:ext cx="400110" cy="910088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r>
              <a:rPr lang="zh-TW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  <a:cs typeface="Times New Roman" panose="02020603050405020304" pitchFamily="18" charset="0"/>
              </a:rPr>
              <a:t>增加供電</a:t>
            </a:r>
            <a:endParaRPr lang="zh-TW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0" name="文字方塊 24"/>
          <p:cNvSpPr txBox="1"/>
          <p:nvPr/>
        </p:nvSpPr>
        <p:spPr>
          <a:xfrm>
            <a:off x="4620466" y="3260945"/>
            <a:ext cx="400110" cy="910088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r>
              <a:rPr lang="zh-TW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  <a:cs typeface="Times New Roman" panose="02020603050405020304" pitchFamily="18" charset="0"/>
              </a:rPr>
              <a:t>成本降低</a:t>
            </a:r>
            <a:endParaRPr lang="zh-TW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1" name="文字方塊 24"/>
          <p:cNvSpPr txBox="1"/>
          <p:nvPr/>
        </p:nvSpPr>
        <p:spPr>
          <a:xfrm>
            <a:off x="3952411" y="3311000"/>
            <a:ext cx="400110" cy="910088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r>
              <a:rPr lang="zh-TW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  <a:cs typeface="Times New Roman" panose="02020603050405020304" pitchFamily="18" charset="0"/>
              </a:rPr>
              <a:t>技術成熟</a:t>
            </a:r>
            <a:endParaRPr lang="zh-TW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42" name="群組 41"/>
          <p:cNvGrpSpPr/>
          <p:nvPr/>
        </p:nvGrpSpPr>
        <p:grpSpPr>
          <a:xfrm>
            <a:off x="4084195" y="1735695"/>
            <a:ext cx="1647759" cy="1061959"/>
            <a:chOff x="4271736" y="1616021"/>
            <a:chExt cx="1647759" cy="1061959"/>
          </a:xfrm>
        </p:grpSpPr>
        <p:sp>
          <p:nvSpPr>
            <p:cNvPr id="43" name="文字方塊 29"/>
            <p:cNvSpPr txBox="1">
              <a:spLocks noChangeArrowheads="1"/>
            </p:cNvSpPr>
            <p:nvPr/>
          </p:nvSpPr>
          <p:spPr bwMode="auto">
            <a:xfrm>
              <a:off x="4451466" y="1616021"/>
              <a:ext cx="1468029" cy="477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rgbClr val="000000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rgbClr val="000000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rgbClr val="000000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rgbClr val="000000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rgbClr val="000000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ts val="1500"/>
                </a:lnSpc>
                <a:defRPr/>
              </a:pPr>
              <a:r>
                <a:rPr lang="en-US" altLang="zh-TW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anose="03000509000000000000" pitchFamily="65" charset="-120"/>
                  <a:cs typeface="Times New Roman" panose="02020603050405020304" pitchFamily="18" charset="0"/>
                </a:rPr>
                <a:t>17,250MW</a:t>
              </a:r>
              <a:r>
                <a:rPr lang="en-US" altLang="zh-TW" sz="1600" b="1" dirty="0" smtClean="0">
                  <a:solidFill>
                    <a:srgbClr val="0000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anose="03000509000000000000" pitchFamily="65" charset="-120"/>
                  <a:cs typeface="Times New Roman" panose="02020603050405020304" pitchFamily="18" charset="0"/>
                </a:rPr>
                <a:t/>
              </a:r>
              <a:br>
                <a:rPr lang="en-US" altLang="zh-TW" sz="1600" b="1" dirty="0" smtClean="0">
                  <a:solidFill>
                    <a:srgbClr val="0000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anose="03000509000000000000" pitchFamily="65" charset="-120"/>
                  <a:cs typeface="Times New Roman" panose="02020603050405020304" pitchFamily="18" charset="0"/>
                </a:rPr>
              </a:br>
              <a:r>
                <a:rPr lang="en-US" altLang="zh-TW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anose="03000509000000000000" pitchFamily="65" charset="-120"/>
                  <a:cs typeface="Times New Roman" panose="02020603050405020304" pitchFamily="18" charset="0"/>
                </a:rPr>
                <a:t>(2030</a:t>
              </a:r>
              <a:r>
                <a:rPr lang="zh-TW" altLang="en-US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anose="03000509000000000000" pitchFamily="65" charset="-120"/>
                  <a:cs typeface="Times New Roman" panose="02020603050405020304" pitchFamily="18" charset="0"/>
                </a:rPr>
                <a:t>年</a:t>
              </a:r>
              <a:r>
                <a:rPr lang="en-US" altLang="zh-TW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lang="zh-TW" alt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44" name="L-圖案 43"/>
            <p:cNvSpPr/>
            <p:nvPr/>
          </p:nvSpPr>
          <p:spPr>
            <a:xfrm rot="5400000">
              <a:off x="4850163" y="1892378"/>
              <a:ext cx="573961" cy="997244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C0504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C0504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5" name="等腰三角形 44"/>
            <p:cNvSpPr/>
            <p:nvPr/>
          </p:nvSpPr>
          <p:spPr>
            <a:xfrm>
              <a:off x="4283968" y="2107944"/>
              <a:ext cx="199254" cy="199170"/>
            </a:xfrm>
            <a:prstGeom prst="triangle">
              <a:avLst>
                <a:gd name="adj" fmla="val 100000"/>
              </a:avLst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9BBB59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6" name="L-圖案 45"/>
            <p:cNvSpPr/>
            <p:nvPr/>
          </p:nvSpPr>
          <p:spPr>
            <a:xfrm rot="5400000">
              <a:off x="4837931" y="1892378"/>
              <a:ext cx="573961" cy="997244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C0504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C0504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7" name="等腰三角形 46"/>
            <p:cNvSpPr/>
            <p:nvPr/>
          </p:nvSpPr>
          <p:spPr>
            <a:xfrm>
              <a:off x="4271736" y="2107944"/>
              <a:ext cx="199254" cy="199170"/>
            </a:xfrm>
            <a:prstGeom prst="triangle">
              <a:avLst>
                <a:gd name="adj" fmla="val 100000"/>
              </a:avLst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9BBB59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8" name="文字方塊 29"/>
            <p:cNvSpPr txBox="1">
              <a:spLocks noChangeArrowheads="1"/>
            </p:cNvSpPr>
            <p:nvPr/>
          </p:nvSpPr>
          <p:spPr bwMode="auto">
            <a:xfrm>
              <a:off x="4574544" y="2207529"/>
              <a:ext cx="11251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rgbClr val="000000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rgbClr val="000000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rgbClr val="000000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rgbClr val="000000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rgbClr val="000000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00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algn="ctr"/>
              <a:r>
                <a:rPr lang="en-US" altLang="zh-TW" sz="1400" b="1" dirty="0">
                  <a:solidFill>
                    <a:schemeClr val="tx1"/>
                  </a:solidFill>
                  <a:ea typeface="標楷體" pitchFamily="65" charset="-120"/>
                  <a:cs typeface="Times New Roman" pitchFamily="18" charset="0"/>
                </a:rPr>
                <a:t>2015</a:t>
              </a:r>
              <a:r>
                <a:rPr lang="zh-TW" altLang="en-US" sz="1400" b="1" dirty="0">
                  <a:solidFill>
                    <a:schemeClr val="tx1"/>
                  </a:solidFill>
                  <a:ea typeface="標楷體" pitchFamily="65" charset="-120"/>
                  <a:cs typeface="Times New Roman" pitchFamily="18" charset="0"/>
                </a:rPr>
                <a:t>年</a:t>
              </a:r>
            </a:p>
          </p:txBody>
        </p:sp>
      </p:grpSp>
      <p:sp>
        <p:nvSpPr>
          <p:cNvPr id="49" name="文字方塊 29"/>
          <p:cNvSpPr txBox="1">
            <a:spLocks noChangeArrowheads="1"/>
          </p:cNvSpPr>
          <p:nvPr/>
        </p:nvSpPr>
        <p:spPr bwMode="auto">
          <a:xfrm>
            <a:off x="5487476" y="1590726"/>
            <a:ext cx="26129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defRPr/>
            </a:pPr>
            <a:r>
              <a:rPr lang="zh-TW" altLang="en-US" b="1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　</a:t>
            </a:r>
            <a:r>
              <a:rPr lang="en-US" altLang="zh-TW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27,423 MW</a:t>
            </a:r>
            <a:r>
              <a:rPr lang="en-US" altLang="zh-TW" sz="1400" dirty="0" smtClean="0">
                <a:solidFill>
                  <a:schemeClr val="tx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(2025</a:t>
            </a:r>
            <a:r>
              <a:rPr lang="zh-TW" altLang="en-US" sz="1400" dirty="0" smtClean="0">
                <a:solidFill>
                  <a:schemeClr val="tx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1400" dirty="0" smtClean="0">
                <a:solidFill>
                  <a:schemeClr val="tx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1600" b="1" dirty="0" smtClean="0">
              <a:solidFill>
                <a:schemeClr val="tx1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0" name="L-圖案 49"/>
          <p:cNvSpPr/>
          <p:nvPr/>
        </p:nvSpPr>
        <p:spPr>
          <a:xfrm rot="5400000">
            <a:off x="6213069" y="1712915"/>
            <a:ext cx="573961" cy="99724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C0504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C0504D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1" name="等腰三角形 50"/>
          <p:cNvSpPr/>
          <p:nvPr/>
        </p:nvSpPr>
        <p:spPr>
          <a:xfrm>
            <a:off x="5646874" y="1928481"/>
            <a:ext cx="199254" cy="199170"/>
          </a:xfrm>
          <a:prstGeom prst="triangle">
            <a:avLst>
              <a:gd name="adj" fmla="val 100000"/>
            </a:avLst>
          </a:prstGeom>
          <a:solidFill>
            <a:srgbClr val="9BBB59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2" name="文字方塊 29"/>
          <p:cNvSpPr txBox="1">
            <a:spLocks noChangeArrowheads="1"/>
          </p:cNvSpPr>
          <p:nvPr/>
        </p:nvSpPr>
        <p:spPr bwMode="auto">
          <a:xfrm>
            <a:off x="6001427" y="2000434"/>
            <a:ext cx="9972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/>
            <a:r>
              <a:rPr lang="en-US" altLang="zh-TW" sz="1400" b="1" dirty="0" smtClean="0">
                <a:solidFill>
                  <a:srgbClr val="FF0000"/>
                </a:solidFill>
                <a:ea typeface="標楷體" pitchFamily="65" charset="-120"/>
                <a:cs typeface="Times New Roman" pitchFamily="18" charset="0"/>
              </a:rPr>
              <a:t>2016</a:t>
            </a:r>
            <a:r>
              <a:rPr lang="zh-TW" altLang="en-US" sz="1400" b="1" dirty="0" smtClean="0">
                <a:solidFill>
                  <a:srgbClr val="FF0000"/>
                </a:solidFill>
                <a:ea typeface="標楷體" pitchFamily="65" charset="-120"/>
                <a:cs typeface="Times New Roman" pitchFamily="18" charset="0"/>
              </a:rPr>
              <a:t>年</a:t>
            </a:r>
            <a:endParaRPr lang="zh-TW" altLang="en-US" sz="1400" b="1" dirty="0">
              <a:solidFill>
                <a:srgbClr val="FF0000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3" name="L-圖案 52"/>
          <p:cNvSpPr/>
          <p:nvPr/>
        </p:nvSpPr>
        <p:spPr>
          <a:xfrm rot="5400000">
            <a:off x="6200837" y="1712915"/>
            <a:ext cx="573961" cy="99724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C0504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C0504D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4" name="等腰三角形 53"/>
          <p:cNvSpPr/>
          <p:nvPr/>
        </p:nvSpPr>
        <p:spPr>
          <a:xfrm>
            <a:off x="5634642" y="1928481"/>
            <a:ext cx="199254" cy="199170"/>
          </a:xfrm>
          <a:prstGeom prst="triangle">
            <a:avLst>
              <a:gd name="adj" fmla="val 100000"/>
            </a:avLst>
          </a:prstGeom>
          <a:solidFill>
            <a:srgbClr val="9BBB59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5" name="爆炸 1 54"/>
          <p:cNvSpPr/>
          <p:nvPr/>
        </p:nvSpPr>
        <p:spPr>
          <a:xfrm>
            <a:off x="6588224" y="1858140"/>
            <a:ext cx="2573249" cy="239030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ts val="2000"/>
              </a:lnSpc>
              <a:defRPr/>
            </a:pPr>
            <a:r>
              <a:rPr lang="zh-TW" alt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新政策目標提前</a:t>
            </a:r>
            <a:r>
              <a:rPr lang="en-US" altLang="zh-TW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提高</a:t>
            </a:r>
            <a:r>
              <a:rPr lang="en-US" altLang="zh-TW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1.6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倍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56" name="群組 55"/>
          <p:cNvGrpSpPr/>
          <p:nvPr/>
        </p:nvGrpSpPr>
        <p:grpSpPr>
          <a:xfrm>
            <a:off x="179512" y="4192418"/>
            <a:ext cx="8676456" cy="2548950"/>
            <a:chOff x="0" y="2108936"/>
            <a:chExt cx="9155113" cy="3987064"/>
          </a:xfrm>
        </p:grpSpPr>
        <p:pic>
          <p:nvPicPr>
            <p:cNvPr id="57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51774"/>
              <a:ext cx="4491038" cy="352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sy="-100000" kx="3284103" algn="bl" rotWithShape="0">
                      <a:srgbClr val="999999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2570163"/>
              <a:ext cx="4511675" cy="352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sy="-100000" kx="3284103" algn="bl" rotWithShape="0">
                      <a:srgbClr val="999999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9" name="文字方塊 52"/>
            <p:cNvSpPr txBox="1">
              <a:spLocks noChangeArrowheads="1"/>
            </p:cNvSpPr>
            <p:nvPr/>
          </p:nvSpPr>
          <p:spPr bwMode="auto">
            <a:xfrm>
              <a:off x="555625" y="2108936"/>
              <a:ext cx="37115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Char char="v"/>
                <a:defRPr kumimoji="1" sz="32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008000"/>
                </a:buClr>
                <a:buFont typeface="Wingdings" pitchFamily="2" charset="2"/>
                <a:buChar char="§"/>
                <a:defRPr kumimoji="1" sz="28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kumimoji="1" sz="24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1400" b="1" dirty="0">
                  <a:solidFill>
                    <a:schemeClr val="tx1"/>
                  </a:solidFill>
                  <a:latin typeface="標楷體" pitchFamily="65" charset="-120"/>
                </a:rPr>
                <a:t>再生能源裝置容量目標 </a:t>
              </a:r>
              <a:r>
                <a:rPr lang="en-US" altLang="zh-TW" sz="1400" b="1" dirty="0">
                  <a:solidFill>
                    <a:schemeClr val="tx1"/>
                  </a:solidFill>
                  <a:cs typeface="Times New Roman" pitchFamily="18" charset="0"/>
                </a:rPr>
                <a:t>(</a:t>
              </a:r>
              <a:r>
                <a:rPr lang="zh-TW" altLang="en-US" sz="1400" b="1" dirty="0">
                  <a:solidFill>
                    <a:schemeClr val="tx1"/>
                  </a:solidFill>
                  <a:cs typeface="Times New Roman" pitchFamily="18" charset="0"/>
                </a:rPr>
                <a:t>單位：</a:t>
              </a:r>
              <a:r>
                <a:rPr lang="en-US" altLang="zh-TW" sz="1400" b="1" dirty="0">
                  <a:solidFill>
                    <a:schemeClr val="tx1"/>
                  </a:solidFill>
                  <a:cs typeface="Times New Roman" pitchFamily="18" charset="0"/>
                </a:rPr>
                <a:t>MW)</a:t>
              </a:r>
              <a:endParaRPr lang="zh-TW" altLang="en-US" sz="1400" b="1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60" name="文字方塊 57"/>
            <p:cNvSpPr txBox="1">
              <a:spLocks noChangeArrowheads="1"/>
            </p:cNvSpPr>
            <p:nvPr/>
          </p:nvSpPr>
          <p:spPr bwMode="auto">
            <a:xfrm>
              <a:off x="5421313" y="2108936"/>
              <a:ext cx="29337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Char char="v"/>
                <a:defRPr kumimoji="1" sz="32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008000"/>
                </a:buClr>
                <a:buFont typeface="Wingdings" pitchFamily="2" charset="2"/>
                <a:buChar char="§"/>
                <a:defRPr kumimoji="1" sz="28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kumimoji="1" sz="24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1400" b="1">
                  <a:solidFill>
                    <a:schemeClr val="tx1"/>
                  </a:solidFill>
                  <a:latin typeface="標楷體" pitchFamily="65" charset="-120"/>
                </a:rPr>
                <a:t>再生能源發電目標 </a:t>
              </a:r>
              <a:r>
                <a:rPr lang="en-US" altLang="zh-TW" sz="1400" b="1">
                  <a:solidFill>
                    <a:schemeClr val="tx1"/>
                  </a:solidFill>
                  <a:latin typeface="標楷體" pitchFamily="65" charset="-120"/>
                </a:rPr>
                <a:t>(</a:t>
              </a:r>
              <a:r>
                <a:rPr lang="zh-TW" altLang="en-US" sz="1400" b="1">
                  <a:solidFill>
                    <a:schemeClr val="tx1"/>
                  </a:solidFill>
                  <a:latin typeface="標楷體" pitchFamily="65" charset="-120"/>
                </a:rPr>
                <a:t>單位：億度</a:t>
              </a:r>
              <a:r>
                <a:rPr lang="en-US" altLang="zh-TW" sz="1400" b="1">
                  <a:solidFill>
                    <a:schemeClr val="tx1"/>
                  </a:solidFill>
                  <a:latin typeface="標楷體" pitchFamily="65" charset="-120"/>
                </a:rPr>
                <a:t>)</a:t>
              </a:r>
              <a:endParaRPr lang="zh-TW" altLang="en-US" sz="1400" b="1">
                <a:solidFill>
                  <a:schemeClr val="tx1"/>
                </a:solidFill>
                <a:latin typeface="標楷體" pitchFamily="65" charset="-120"/>
              </a:endParaRPr>
            </a:p>
          </p:txBody>
        </p:sp>
      </p:grpSp>
      <p:sp>
        <p:nvSpPr>
          <p:cNvPr id="61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三、積極多元創能，促進潔淨能源發展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(3/14)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62" name="流程圖: 替代處理程序 61"/>
          <p:cNvSpPr/>
          <p:nvPr/>
        </p:nvSpPr>
        <p:spPr bwMode="auto">
          <a:xfrm>
            <a:off x="213344" y="764704"/>
            <a:ext cx="6950944" cy="342883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algn="ctr"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三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積極擴大再生能源發展達</a:t>
            </a:r>
            <a:r>
              <a:rPr lang="en-US" altLang="zh-TW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2025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年占發電量</a:t>
            </a:r>
            <a:r>
              <a:rPr lang="en-US" altLang="zh-TW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%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3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25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3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 txBox="1">
            <a:spLocks noGrp="1" noChangeArrowheads="1"/>
          </p:cNvSpPr>
          <p:nvPr/>
        </p:nvSpPr>
        <p:spPr bwMode="auto">
          <a:xfrm>
            <a:off x="7010400" y="6597650"/>
            <a:ext cx="2133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C1CABAD-3FE0-4ADE-98B2-72FF0F8306FC}" type="slidenum">
              <a:rPr lang="en-US" altLang="zh-TW" sz="120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zh-TW" sz="1200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82947" name="AutoShape 4"/>
          <p:cNvSpPr>
            <a:spLocks noChangeArrowheads="1"/>
          </p:cNvSpPr>
          <p:nvPr/>
        </p:nvSpPr>
        <p:spPr bwMode="auto">
          <a:xfrm>
            <a:off x="466663" y="3578081"/>
            <a:ext cx="8259825" cy="319170"/>
          </a:xfrm>
          <a:prstGeom prst="roundRect">
            <a:avLst>
              <a:gd name="adj" fmla="val 2611"/>
            </a:avLst>
          </a:prstGeom>
          <a:gradFill rotWithShape="0">
            <a:gsLst>
              <a:gs pos="0">
                <a:schemeClr val="bg1"/>
              </a:gs>
              <a:gs pos="100000">
                <a:srgbClr val="C4FD67"/>
              </a:gs>
            </a:gsLst>
            <a:lin ang="5400000" scaled="1"/>
          </a:gra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266700" indent="-2667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358775" indent="-1762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zh-TW" altLang="en-US" sz="1800" dirty="0">
                <a:solidFill>
                  <a:srgbClr val="0000CC"/>
                </a:solidFill>
              </a:rPr>
              <a:t>發展策略</a:t>
            </a:r>
            <a:r>
              <a:rPr lang="en-US" altLang="zh-TW" sz="1800" dirty="0">
                <a:solidFill>
                  <a:srgbClr val="0000CC"/>
                </a:solidFill>
              </a:rPr>
              <a:t> </a:t>
            </a:r>
            <a:r>
              <a:rPr lang="en-US" altLang="zh-TW" sz="1800" dirty="0" smtClean="0">
                <a:solidFill>
                  <a:srgbClr val="0000CC"/>
                </a:solidFill>
              </a:rPr>
              <a:t>:</a:t>
            </a:r>
            <a:r>
              <a:rPr lang="zh-TW" altLang="en-US" sz="1800" b="0" dirty="0" smtClean="0">
                <a:solidFill>
                  <a:srgbClr val="000000"/>
                </a:solidFill>
              </a:rPr>
              <a:t>先</a:t>
            </a:r>
            <a:r>
              <a:rPr lang="zh-TW" altLang="en-US" sz="1800" dirty="0">
                <a:solidFill>
                  <a:srgbClr val="FF0000"/>
                </a:solidFill>
              </a:rPr>
              <a:t>屋頂</a:t>
            </a:r>
            <a:r>
              <a:rPr lang="zh-TW" altLang="en-US" sz="1800" b="0" dirty="0">
                <a:solidFill>
                  <a:srgbClr val="000000"/>
                </a:solidFill>
              </a:rPr>
              <a:t>後</a:t>
            </a:r>
            <a:r>
              <a:rPr lang="zh-TW" altLang="en-US" sz="1800" dirty="0" smtClean="0">
                <a:solidFill>
                  <a:srgbClr val="FF0000"/>
                </a:solidFill>
              </a:rPr>
              <a:t>地面、</a:t>
            </a:r>
            <a:r>
              <a:rPr lang="zh-TW" altLang="en-US" sz="1800" b="0" dirty="0" smtClean="0">
                <a:solidFill>
                  <a:srgbClr val="000000"/>
                </a:solidFill>
              </a:rPr>
              <a:t>結合</a:t>
            </a:r>
            <a:r>
              <a:rPr lang="zh-TW" altLang="en-US" sz="1800" dirty="0">
                <a:solidFill>
                  <a:srgbClr val="FF0000"/>
                </a:solidFill>
              </a:rPr>
              <a:t>縣市政府</a:t>
            </a:r>
            <a:r>
              <a:rPr lang="zh-TW" altLang="en-US" sz="1800" b="0" dirty="0">
                <a:solidFill>
                  <a:srgbClr val="000000"/>
                </a:solidFill>
              </a:rPr>
              <a:t>合力推展、</a:t>
            </a:r>
            <a:r>
              <a:rPr lang="zh-TW" altLang="en-US" sz="1800" dirty="0">
                <a:solidFill>
                  <a:srgbClr val="FF0000"/>
                </a:solidFill>
              </a:rPr>
              <a:t>簡化申設</a:t>
            </a:r>
            <a:r>
              <a:rPr lang="zh-TW" altLang="en-US" sz="1800" b="0" dirty="0">
                <a:solidFill>
                  <a:srgbClr val="000000"/>
                </a:solidFill>
              </a:rPr>
              <a:t>流程</a:t>
            </a:r>
            <a:endParaRPr lang="en-US" altLang="zh-TW" sz="1800" b="0" dirty="0">
              <a:solidFill>
                <a:srgbClr val="000000"/>
              </a:solidFill>
            </a:endParaRPr>
          </a:p>
        </p:txBody>
      </p:sp>
      <p:pic>
        <p:nvPicPr>
          <p:cNvPr id="82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301208"/>
            <a:ext cx="226536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442546" y="4009123"/>
            <a:ext cx="8283942" cy="1248676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5400000" scaled="1"/>
          </a:gradFill>
          <a:ln w="19050" cap="rnd">
            <a:solidFill>
              <a:srgbClr val="66CCFF"/>
            </a:solidFill>
            <a:prstDash val="solid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marL="285750" indent="-285750" eaLnBrk="1" hangingPunct="1">
              <a:lnSpc>
                <a:spcPts val="18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TW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主要措施</a:t>
            </a:r>
            <a:endParaRPr lang="en-US" altLang="zh-TW" dirty="0">
              <a:solidFill>
                <a:srgbClr val="0000CC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73050" lvl="1" eaLnBrk="1" hangingPunct="1">
              <a:lnSpc>
                <a:spcPts val="1800"/>
              </a:lnSpc>
              <a:defRPr/>
            </a:pPr>
            <a:r>
              <a:rPr lang="en-US" altLang="zh-TW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1)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結合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地方政府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推動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公有建築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出租設置與推廣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陽光社區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0" dirty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50850" lvl="1" indent="-177800" eaLnBrk="1" hangingPunct="1">
              <a:lnSpc>
                <a:spcPts val="1800"/>
              </a:lnSpc>
              <a:defRPr/>
            </a:pPr>
            <a:r>
              <a:rPr lang="en-US" altLang="zh-TW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en-US" altLang="zh-TW" b="0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b="0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擴大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太陽光電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(PV)-ESCOs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參與。</a:t>
            </a:r>
            <a:endParaRPr lang="en-US" altLang="zh-TW" b="0" dirty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73050" lvl="1" eaLnBrk="1" hangingPunct="1">
              <a:lnSpc>
                <a:spcPts val="1800"/>
              </a:lnSpc>
              <a:defRPr/>
            </a:pPr>
            <a:r>
              <a:rPr lang="en-US" altLang="zh-TW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3)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建構技術、融資、法規整合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資訊平台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0" dirty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73050" lvl="1">
              <a:lnSpc>
                <a:spcPts val="1800"/>
              </a:lnSpc>
              <a:defRPr/>
            </a:pPr>
            <a:r>
              <a:rPr lang="en-US" altLang="zh-TW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</a:t>
            </a:r>
            <a:r>
              <a:rPr lang="en-US" altLang="zh-TW" b="0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擴大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金融業者參與</a:t>
            </a:r>
            <a:r>
              <a:rPr lang="zh-TW" altLang="en-US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，引導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壽險資金、創投業者</a:t>
            </a:r>
            <a:r>
              <a:rPr lang="zh-TW" altLang="en-US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投入 。</a:t>
            </a:r>
            <a:endParaRPr lang="en-US" altLang="zh-TW" b="0" dirty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31" name="Picture 6" descr="H:\2011 計畫\100 行政院推動會\10009 (總統府報告)節能減碳成效\P20 風力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301208"/>
            <a:ext cx="23177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301208"/>
            <a:ext cx="24479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"/>
          <p:cNvSpPr>
            <a:spLocks noChangeArrowheads="1"/>
          </p:cNvSpPr>
          <p:nvPr/>
        </p:nvSpPr>
        <p:spPr bwMode="auto">
          <a:xfrm>
            <a:off x="269527" y="692696"/>
            <a:ext cx="8725595" cy="707886"/>
          </a:xfrm>
          <a:prstGeom prst="rect">
            <a:avLst/>
          </a:prstGeom>
          <a:noFill/>
          <a:ln w="19050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80975" indent="-180975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ts val="375"/>
              </a:spcBef>
              <a:buClr>
                <a:srgbClr val="BACDD4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ts val="375"/>
              </a:spcBef>
              <a:buClr>
                <a:srgbClr val="8D89A4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ts val="375"/>
              </a:spcBef>
              <a:buClr>
                <a:srgbClr val="8D89A4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8D89A4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8D89A4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8D89A4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8D89A4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  <a:ea typeface="新細明體" panose="02020500000000000000" pitchFamily="18" charset="-120"/>
              </a:defRPr>
            </a:lvl9pPr>
          </a:lstStyle>
          <a:p>
            <a:pPr marL="274638" indent="-274638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SzTx/>
              <a:buNone/>
              <a:tabLst>
                <a:tab pos="274638" algn="l"/>
              </a:tabLst>
              <a:defRPr/>
            </a:pPr>
            <a:r>
              <a:rPr kumimoji="1"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kumimoji="1" lang="zh-TW" altLang="en-US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積極推動風力及太陽光電裝置容量：</a:t>
            </a:r>
            <a:r>
              <a:rPr kumimoji="1"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2025</a:t>
            </a:r>
            <a:r>
              <a:rPr kumimoji="1"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年太陽光電與離岸風電推廣目標將達</a:t>
            </a:r>
            <a:r>
              <a:rPr kumimoji="1" lang="en-US" altLang="zh-TW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20GW</a:t>
            </a:r>
            <a:r>
              <a:rPr kumimoji="1"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及</a:t>
            </a:r>
            <a:r>
              <a:rPr kumimoji="1"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3GW</a:t>
            </a:r>
            <a:r>
              <a:rPr kumimoji="1"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1" lang="en-US" altLang="zh-TW" sz="2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4" name="Line 7"/>
          <p:cNvSpPr>
            <a:spLocks noChangeShapeType="1"/>
          </p:cNvSpPr>
          <p:nvPr/>
        </p:nvSpPr>
        <p:spPr bwMode="auto">
          <a:xfrm>
            <a:off x="538163" y="2989337"/>
            <a:ext cx="8188325" cy="7937"/>
          </a:xfrm>
          <a:prstGeom prst="line">
            <a:avLst/>
          </a:prstGeom>
          <a:noFill/>
          <a:ln w="1143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1" hangingPunct="1">
              <a:defRPr/>
            </a:pPr>
            <a:endParaRPr lang="zh-TW" altLang="en-US">
              <a:cs typeface="Times New Roman" pitchFamily="18" charset="0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2606675" y="2996952"/>
            <a:ext cx="4222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0" lang="en-US" altLang="zh-TW" sz="1400" dirty="0">
                <a:solidFill>
                  <a:schemeClr val="tx1"/>
                </a:solidFill>
                <a:cs typeface="Times New Roman" pitchFamily="18" charset="0"/>
              </a:rPr>
              <a:t>2015</a:t>
            </a:r>
          </a:p>
        </p:txBody>
      </p:sp>
      <p:sp>
        <p:nvSpPr>
          <p:cNvPr id="36" name="AutoShape 17"/>
          <p:cNvSpPr>
            <a:spLocks noChangeArrowheads="1"/>
          </p:cNvSpPr>
          <p:nvPr/>
        </p:nvSpPr>
        <p:spPr bwMode="auto">
          <a:xfrm>
            <a:off x="2662238" y="2263808"/>
            <a:ext cx="1895475" cy="500062"/>
          </a:xfrm>
          <a:prstGeom prst="homePlate">
            <a:avLst>
              <a:gd name="adj" fmla="val 61894"/>
            </a:avLst>
          </a:pr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marL="457200" indent="-4572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chemeClr val="tx1"/>
                </a:solidFill>
                <a:cs typeface="Times New Roman" pitchFamily="18" charset="0"/>
              </a:rPr>
              <a:t>2020</a:t>
            </a:r>
            <a:r>
              <a:rPr lang="zh-TW" altLang="en-US" sz="1600" dirty="0">
                <a:solidFill>
                  <a:schemeClr val="tx1"/>
                </a:solidFill>
                <a:cs typeface="Times New Roman" pitchFamily="18" charset="0"/>
              </a:rPr>
              <a:t>年</a:t>
            </a:r>
            <a:endParaRPr lang="en-US" altLang="zh-TW" sz="1600" dirty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1600" dirty="0" smtClean="0">
                <a:solidFill>
                  <a:schemeClr val="tx1"/>
                </a:solidFill>
                <a:cs typeface="Times New Roman" pitchFamily="18" charset="0"/>
              </a:rPr>
              <a:t>達成</a:t>
            </a:r>
            <a:r>
              <a:rPr lang="en-US" altLang="zh-TW" sz="1600" dirty="0" smtClean="0">
                <a:solidFill>
                  <a:srgbClr val="FF0000"/>
                </a:solidFill>
                <a:cs typeface="Times New Roman" pitchFamily="18" charset="0"/>
              </a:rPr>
              <a:t>6,500</a:t>
            </a:r>
            <a:r>
              <a:rPr lang="zh-TW" altLang="en-US" sz="16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zh-TW" sz="1600" dirty="0">
                <a:solidFill>
                  <a:schemeClr val="tx1"/>
                </a:solidFill>
                <a:cs typeface="Times New Roman" pitchFamily="18" charset="0"/>
              </a:rPr>
              <a:t>MW</a:t>
            </a:r>
            <a:endParaRPr kumimoji="0" lang="zh-TW" altLang="en-US" sz="1600" dirty="0">
              <a:solidFill>
                <a:schemeClr val="tx2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37" name="AutoShape 19"/>
          <p:cNvSpPr>
            <a:spLocks noChangeArrowheads="1"/>
          </p:cNvSpPr>
          <p:nvPr/>
        </p:nvSpPr>
        <p:spPr bwMode="auto">
          <a:xfrm>
            <a:off x="4556125" y="2438405"/>
            <a:ext cx="3692525" cy="350838"/>
          </a:xfrm>
          <a:prstGeom prst="homePlate">
            <a:avLst>
              <a:gd name="adj" fmla="val 104761"/>
            </a:avLst>
          </a:prstGeom>
          <a:gradFill rotWithShape="1">
            <a:gsLst>
              <a:gs pos="0">
                <a:srgbClr val="CCFFFF"/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600">
                <a:solidFill>
                  <a:schemeClr val="tx1"/>
                </a:solidFill>
                <a:cs typeface="Times New Roman" pitchFamily="18" charset="0"/>
              </a:rPr>
              <a:t>2025</a:t>
            </a:r>
            <a:r>
              <a:rPr lang="zh-TW" altLang="en-US" sz="1600">
                <a:solidFill>
                  <a:schemeClr val="tx1"/>
                </a:solidFill>
                <a:cs typeface="Times New Roman" pitchFamily="18" charset="0"/>
              </a:rPr>
              <a:t>年前達成</a:t>
            </a:r>
            <a:r>
              <a:rPr lang="zh-TW" altLang="zh-TW" sz="1600">
                <a:solidFill>
                  <a:srgbClr val="FF0000"/>
                </a:solidFill>
                <a:cs typeface="Times New Roman" pitchFamily="18" charset="0"/>
              </a:rPr>
              <a:t>地面型</a:t>
            </a:r>
            <a:r>
              <a:rPr lang="zh-TW" altLang="zh-TW" sz="1600">
                <a:solidFill>
                  <a:schemeClr val="tx1"/>
                </a:solidFill>
                <a:cs typeface="Times New Roman" pitchFamily="18" charset="0"/>
              </a:rPr>
              <a:t>系統</a:t>
            </a:r>
            <a:r>
              <a:rPr lang="en-US" altLang="zh-TW" sz="160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zh-TW" sz="1600">
                <a:solidFill>
                  <a:srgbClr val="FF0000"/>
                </a:solidFill>
                <a:cs typeface="Times New Roman" pitchFamily="18" charset="0"/>
              </a:rPr>
              <a:t>17,000 </a:t>
            </a:r>
            <a:r>
              <a:rPr lang="en-US" altLang="zh-TW" sz="1600">
                <a:solidFill>
                  <a:schemeClr val="tx1"/>
                </a:solidFill>
                <a:cs typeface="Times New Roman" pitchFamily="18" charset="0"/>
              </a:rPr>
              <a:t>MW </a:t>
            </a:r>
          </a:p>
        </p:txBody>
      </p:sp>
      <p:sp>
        <p:nvSpPr>
          <p:cNvPr id="38" name="Line 16"/>
          <p:cNvSpPr>
            <a:spLocks noChangeShapeType="1"/>
          </p:cNvSpPr>
          <p:nvPr/>
        </p:nvSpPr>
        <p:spPr bwMode="auto">
          <a:xfrm>
            <a:off x="4389438" y="2636912"/>
            <a:ext cx="1587" cy="327025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4160838" y="2996952"/>
            <a:ext cx="4587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0" lang="en-US" altLang="zh-TW" sz="1400" dirty="0">
                <a:solidFill>
                  <a:schemeClr val="tx1"/>
                </a:solidFill>
                <a:cs typeface="Times New Roman" pitchFamily="18" charset="0"/>
              </a:rPr>
              <a:t>2020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8018873" y="2996952"/>
            <a:ext cx="444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0" lang="en-US" altLang="zh-TW" sz="1400" dirty="0">
                <a:solidFill>
                  <a:schemeClr val="tx1"/>
                </a:solidFill>
                <a:cs typeface="Times New Roman" pitchFamily="18" charset="0"/>
              </a:rPr>
              <a:t>2025</a:t>
            </a:r>
          </a:p>
        </p:txBody>
      </p:sp>
      <p:sp>
        <p:nvSpPr>
          <p:cNvPr id="41" name="Oval 17"/>
          <p:cNvSpPr>
            <a:spLocks noChangeArrowheads="1"/>
          </p:cNvSpPr>
          <p:nvPr/>
        </p:nvSpPr>
        <p:spPr bwMode="auto">
          <a:xfrm>
            <a:off x="2765425" y="2895674"/>
            <a:ext cx="79375" cy="69850"/>
          </a:xfrm>
          <a:prstGeom prst="ellipse">
            <a:avLst/>
          </a:prstGeom>
          <a:solidFill>
            <a:schemeClr val="tx1"/>
          </a:solidFill>
          <a:ln w="25400" algn="ctr">
            <a:solidFill>
              <a:srgbClr val="B4AD8D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2" name="Oval 19"/>
          <p:cNvSpPr>
            <a:spLocks noChangeArrowheads="1"/>
          </p:cNvSpPr>
          <p:nvPr/>
        </p:nvSpPr>
        <p:spPr bwMode="auto">
          <a:xfrm>
            <a:off x="4344988" y="2895674"/>
            <a:ext cx="79375" cy="69850"/>
          </a:xfrm>
          <a:prstGeom prst="ellipse">
            <a:avLst/>
          </a:prstGeom>
          <a:solidFill>
            <a:schemeClr val="tx1"/>
          </a:solidFill>
          <a:ln w="25400" algn="ctr">
            <a:solidFill>
              <a:srgbClr val="B4AD8D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493713" y="2986162"/>
            <a:ext cx="48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0" lang="en-US" altLang="zh-TW" sz="1400">
                <a:solidFill>
                  <a:schemeClr val="tx1"/>
                </a:solidFill>
                <a:cs typeface="Times New Roman" pitchFamily="18" charset="0"/>
              </a:rPr>
              <a:t>2011</a:t>
            </a:r>
          </a:p>
        </p:txBody>
      </p:sp>
      <p:sp>
        <p:nvSpPr>
          <p:cNvPr id="44" name="Oval 23"/>
          <p:cNvSpPr>
            <a:spLocks noChangeArrowheads="1"/>
          </p:cNvSpPr>
          <p:nvPr/>
        </p:nvSpPr>
        <p:spPr bwMode="auto">
          <a:xfrm>
            <a:off x="538163" y="2895674"/>
            <a:ext cx="79375" cy="69850"/>
          </a:xfrm>
          <a:prstGeom prst="ellipse">
            <a:avLst/>
          </a:prstGeom>
          <a:solidFill>
            <a:schemeClr val="tx1"/>
          </a:solidFill>
          <a:ln w="25400" algn="ctr">
            <a:solidFill>
              <a:srgbClr val="B4AD8D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5" name="Line 16"/>
          <p:cNvSpPr>
            <a:spLocks noChangeShapeType="1"/>
          </p:cNvSpPr>
          <p:nvPr/>
        </p:nvSpPr>
        <p:spPr bwMode="auto">
          <a:xfrm>
            <a:off x="8210550" y="2660724"/>
            <a:ext cx="1588" cy="361950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" name="Oval 20"/>
          <p:cNvSpPr>
            <a:spLocks noChangeArrowheads="1"/>
          </p:cNvSpPr>
          <p:nvPr/>
        </p:nvSpPr>
        <p:spPr bwMode="auto">
          <a:xfrm>
            <a:off x="8178800" y="2913137"/>
            <a:ext cx="79375" cy="69850"/>
          </a:xfrm>
          <a:prstGeom prst="ellipse">
            <a:avLst/>
          </a:prstGeom>
          <a:solidFill>
            <a:schemeClr val="tx1"/>
          </a:solidFill>
          <a:ln w="25400" algn="ctr">
            <a:solidFill>
              <a:srgbClr val="B4AD8D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7" name="AutoShape 18"/>
          <p:cNvSpPr>
            <a:spLocks noChangeArrowheads="1"/>
          </p:cNvSpPr>
          <p:nvPr/>
        </p:nvSpPr>
        <p:spPr bwMode="auto">
          <a:xfrm>
            <a:off x="4531970" y="2024824"/>
            <a:ext cx="3648075" cy="387350"/>
          </a:xfrm>
          <a:prstGeom prst="homePlate">
            <a:avLst>
              <a:gd name="adj" fmla="val 90387"/>
            </a:avLst>
          </a:prstGeom>
          <a:gradFill rotWithShape="1">
            <a:gsLst>
              <a:gs pos="0">
                <a:srgbClr val="CCFFFF"/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marL="457200" indent="-4572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chemeClr val="tx1"/>
                </a:solidFill>
                <a:cs typeface="Times New Roman" pitchFamily="18" charset="0"/>
              </a:rPr>
              <a:t>2025</a:t>
            </a:r>
            <a:r>
              <a:rPr lang="zh-TW" altLang="en-US" sz="1600" dirty="0">
                <a:solidFill>
                  <a:schemeClr val="tx1"/>
                </a:solidFill>
                <a:cs typeface="Times New Roman" pitchFamily="18" charset="0"/>
              </a:rPr>
              <a:t>年前達成</a:t>
            </a:r>
            <a:r>
              <a:rPr lang="zh-TW" altLang="en-US" sz="1600" dirty="0">
                <a:solidFill>
                  <a:srgbClr val="FF0000"/>
                </a:solidFill>
                <a:cs typeface="Times New Roman" pitchFamily="18" charset="0"/>
              </a:rPr>
              <a:t>屋頂</a:t>
            </a:r>
            <a:r>
              <a:rPr lang="zh-TW" altLang="zh-TW" sz="1600" dirty="0">
                <a:solidFill>
                  <a:srgbClr val="FF0000"/>
                </a:solidFill>
                <a:cs typeface="Times New Roman" pitchFamily="18" charset="0"/>
              </a:rPr>
              <a:t>型</a:t>
            </a:r>
            <a:r>
              <a:rPr lang="zh-TW" altLang="zh-TW" sz="1600" dirty="0">
                <a:solidFill>
                  <a:schemeClr val="tx1"/>
                </a:solidFill>
                <a:cs typeface="Times New Roman" pitchFamily="18" charset="0"/>
              </a:rPr>
              <a:t>系統</a:t>
            </a:r>
            <a:r>
              <a:rPr lang="en-US" altLang="zh-TW" sz="16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zh-TW" sz="1600" dirty="0">
                <a:solidFill>
                  <a:srgbClr val="FF0000"/>
                </a:solidFill>
                <a:cs typeface="Times New Roman" pitchFamily="18" charset="0"/>
              </a:rPr>
              <a:t>3,000 </a:t>
            </a:r>
            <a:r>
              <a:rPr lang="en-US" altLang="zh-TW" sz="1600" dirty="0">
                <a:solidFill>
                  <a:schemeClr val="tx1"/>
                </a:solidFill>
                <a:cs typeface="Times New Roman" pitchFamily="18" charset="0"/>
              </a:rPr>
              <a:t>MW </a:t>
            </a:r>
          </a:p>
        </p:txBody>
      </p:sp>
      <p:sp>
        <p:nvSpPr>
          <p:cNvPr id="48" name="AutoShape 9"/>
          <p:cNvSpPr>
            <a:spLocks noChangeArrowheads="1"/>
          </p:cNvSpPr>
          <p:nvPr/>
        </p:nvSpPr>
        <p:spPr bwMode="auto">
          <a:xfrm>
            <a:off x="498475" y="2319371"/>
            <a:ext cx="2108200" cy="388937"/>
          </a:xfrm>
          <a:prstGeom prst="homePlate">
            <a:avLst>
              <a:gd name="adj" fmla="val 46626"/>
            </a:avLst>
          </a:pr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marL="534988" indent="-534988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solidFill>
                  <a:schemeClr val="tx1"/>
                </a:solidFill>
                <a:cs typeface="Times New Roman" pitchFamily="18" charset="0"/>
              </a:rPr>
              <a:t>2015</a:t>
            </a:r>
            <a:r>
              <a:rPr lang="zh-TW" altLang="en-US" sz="1600" dirty="0">
                <a:solidFill>
                  <a:schemeClr val="tx1"/>
                </a:solidFill>
                <a:cs typeface="Times New Roman" pitchFamily="18" charset="0"/>
              </a:rPr>
              <a:t>年完成</a:t>
            </a:r>
            <a:r>
              <a:rPr lang="en-US" altLang="zh-TW" sz="1600" dirty="0">
                <a:solidFill>
                  <a:srgbClr val="FF0000"/>
                </a:solidFill>
                <a:cs typeface="Times New Roman" pitchFamily="18" charset="0"/>
              </a:rPr>
              <a:t>842</a:t>
            </a:r>
            <a:r>
              <a:rPr lang="zh-TW" altLang="en-US" sz="16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zh-TW" sz="1600" dirty="0">
                <a:solidFill>
                  <a:schemeClr val="tx1"/>
                </a:solidFill>
                <a:cs typeface="Times New Roman" pitchFamily="18" charset="0"/>
              </a:rPr>
              <a:t>MW</a:t>
            </a:r>
          </a:p>
        </p:txBody>
      </p:sp>
      <p:sp>
        <p:nvSpPr>
          <p:cNvPr id="50" name="AutoShape 4"/>
          <p:cNvSpPr>
            <a:spLocks noChangeArrowheads="1"/>
          </p:cNvSpPr>
          <p:nvPr/>
        </p:nvSpPr>
        <p:spPr bwMode="auto">
          <a:xfrm>
            <a:off x="467544" y="1354773"/>
            <a:ext cx="8108128" cy="613350"/>
          </a:xfrm>
          <a:prstGeom prst="roundRect">
            <a:avLst>
              <a:gd name="adj" fmla="val 2611"/>
            </a:avLst>
          </a:prstGeom>
          <a:solidFill>
            <a:schemeClr val="bg1">
              <a:lumMod val="95000"/>
            </a:schemeClr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266700" indent="-26670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358775" indent="-176213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lvl="1" eaLnBrk="1" hangingPunct="1">
              <a:lnSpc>
                <a:spcPts val="2000"/>
              </a:lnSpc>
              <a:spcBef>
                <a:spcPts val="0"/>
              </a:spcBef>
              <a:buClrTx/>
              <a:buFont typeface="Wingdings" pitchFamily="2" charset="2"/>
              <a:buChar char="Ø"/>
              <a:defRPr/>
            </a:pPr>
            <a:r>
              <a:rPr lang="zh-TW" altLang="en-US" sz="1800" dirty="0">
                <a:solidFill>
                  <a:srgbClr val="0E0FCD"/>
                </a:solidFill>
                <a:cs typeface="Times New Roman" pitchFamily="18" charset="0"/>
              </a:rPr>
              <a:t>發展策略</a:t>
            </a:r>
            <a:r>
              <a:rPr lang="zh-TW" altLang="en-US" sz="1800" dirty="0" smtClean="0">
                <a:solidFill>
                  <a:srgbClr val="0E0FCD"/>
                </a:solidFill>
                <a:cs typeface="Times New Roman" pitchFamily="18" charset="0"/>
              </a:rPr>
              <a:t>：</a:t>
            </a:r>
            <a:r>
              <a:rPr lang="zh-TW" altLang="en-US" sz="1800" dirty="0" smtClean="0">
                <a:solidFill>
                  <a:schemeClr val="tx1"/>
                </a:solidFill>
                <a:cs typeface="Times New Roman" pitchFamily="18" charset="0"/>
              </a:rPr>
              <a:t>將同時考量技術可行與成本效益面向，採取分期發展方式，逐步帶動國內綠能產業發展。</a:t>
            </a:r>
            <a:endParaRPr lang="zh-TW" altLang="en-US" sz="1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2" name="標題 1"/>
          <p:cNvSpPr>
            <a:spLocks/>
          </p:cNvSpPr>
          <p:nvPr/>
        </p:nvSpPr>
        <p:spPr bwMode="auto">
          <a:xfrm>
            <a:off x="617538" y="1988840"/>
            <a:ext cx="1871662" cy="36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anchor="ctr"/>
          <a:lstStyle>
            <a:lvl1pPr marL="1651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marL="0" algn="ctr" eaLnBrk="1" hangingPunct="1">
              <a:spcBef>
                <a:spcPts val="600"/>
              </a:spcBef>
              <a:buClrTx/>
              <a:buFontTx/>
              <a:buNone/>
              <a:defRPr/>
            </a:pPr>
            <a:r>
              <a:rPr lang="en-US" altLang="zh-TW" sz="1800" b="1" dirty="0" smtClean="0">
                <a:solidFill>
                  <a:schemeClr val="tx1"/>
                </a:solidFill>
                <a:cs typeface="Times New Roman" pitchFamily="18" charset="0"/>
              </a:rPr>
              <a:t>(1)</a:t>
            </a:r>
            <a:r>
              <a:rPr lang="zh-TW" altLang="en-US" sz="1800" b="1" dirty="0" smtClean="0">
                <a:solidFill>
                  <a:schemeClr val="tx1"/>
                </a:solidFill>
                <a:cs typeface="Times New Roman" pitchFamily="18" charset="0"/>
              </a:rPr>
              <a:t>太陽光電</a:t>
            </a:r>
            <a:endParaRPr lang="en-US" altLang="zh-TW" sz="1800" b="1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grpSp>
        <p:nvGrpSpPr>
          <p:cNvPr id="49" name="Group 7"/>
          <p:cNvGrpSpPr>
            <a:grpSpLocks/>
          </p:cNvGrpSpPr>
          <p:nvPr/>
        </p:nvGrpSpPr>
        <p:grpSpPr bwMode="auto">
          <a:xfrm>
            <a:off x="179388" y="620688"/>
            <a:ext cx="8713787" cy="59039"/>
            <a:chOff x="113" y="482"/>
            <a:chExt cx="5489" cy="45"/>
          </a:xfrm>
        </p:grpSpPr>
        <p:sp>
          <p:nvSpPr>
            <p:cNvPr id="51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4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三、積極多元創能，促進潔淨能源發展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(4/14)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3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b="764"/>
          <a:stretch>
            <a:fillRect/>
          </a:stretch>
        </p:blipFill>
        <p:spPr bwMode="auto">
          <a:xfrm>
            <a:off x="3200400" y="5085184"/>
            <a:ext cx="250348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5085184"/>
            <a:ext cx="2381250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5085184"/>
            <a:ext cx="248602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96" name="投影片編號版面配置區 1"/>
          <p:cNvSpPr txBox="1">
            <a:spLocks noGrp="1"/>
          </p:cNvSpPr>
          <p:nvPr/>
        </p:nvSpPr>
        <p:spPr bwMode="auto">
          <a:xfrm>
            <a:off x="7046913" y="65246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09F9A76-BEE7-453D-BEC2-54EEEDBB6017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687388" y="3566871"/>
            <a:ext cx="7673974" cy="1393331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5400000" scaled="1"/>
          </a:gradFill>
          <a:ln w="19050" cap="rnd">
            <a:solidFill>
              <a:srgbClr val="66CCFF"/>
            </a:solidFill>
            <a:prstDash val="solid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n"/>
              <a:tabLst>
                <a:tab pos="273050" algn="l"/>
              </a:tabLst>
              <a:defRPr/>
            </a:pPr>
            <a:r>
              <a:rPr lang="zh-TW" altLang="en-US" sz="2000" dirty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發展策略</a:t>
            </a:r>
            <a:endParaRPr lang="en-US" altLang="zh-TW" sz="2000" u="sng" dirty="0">
              <a:solidFill>
                <a:srgbClr val="000099"/>
              </a:solidFill>
              <a:ea typeface="標楷體" pitchFamily="65" charset="-120"/>
              <a:cs typeface="Times New Roman" pitchFamily="18" charset="0"/>
            </a:endParaRPr>
          </a:p>
          <a:p>
            <a:pPr marL="1258888" lvl="1" indent="-107950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tabLst>
                <a:tab pos="273050" algn="l"/>
              </a:tabLst>
              <a:defRPr/>
            </a:pP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先開發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陸域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風場、再擴展至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離岸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海域風場</a:t>
            </a:r>
            <a:endParaRPr lang="en-US" altLang="zh-TW" b="0" dirty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258888" lvl="1" indent="-107950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tabLst>
                <a:tab pos="273050" algn="l"/>
              </a:tabLst>
              <a:defRPr/>
            </a:pPr>
            <a:r>
              <a:rPr lang="zh-TW" altLang="en-US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陸域</a:t>
            </a:r>
            <a:r>
              <a:rPr lang="en-US" altLang="zh-TW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 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先開發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優良</a:t>
            </a:r>
            <a:r>
              <a:rPr lang="zh-TW" altLang="en-US" b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風場、再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開發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次級</a:t>
            </a:r>
            <a:r>
              <a:rPr lang="zh-TW" altLang="en-US" b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風場</a:t>
            </a:r>
            <a:endParaRPr lang="en-US" altLang="zh-TW" b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808038" lvl="1" indent="-62865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tabLst>
                <a:tab pos="273050" algn="l"/>
              </a:tabLst>
              <a:defRPr/>
            </a:pPr>
            <a:r>
              <a:rPr lang="zh-TW" altLang="en-US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離岸</a:t>
            </a:r>
            <a:r>
              <a:rPr lang="en-US" altLang="zh-TW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 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先從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淺海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區域設置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示範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風場、再採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區塊開發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方式，帶動大規模開發，並逐步擴展至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深海</a:t>
            </a:r>
            <a:r>
              <a:rPr lang="zh-TW" altLang="en-US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區域</a:t>
            </a:r>
          </a:p>
        </p:txBody>
      </p:sp>
      <p:cxnSp>
        <p:nvCxnSpPr>
          <p:cNvPr id="45" name="AutoShape 34"/>
          <p:cNvCxnSpPr>
            <a:cxnSpLocks noChangeShapeType="1"/>
          </p:cNvCxnSpPr>
          <p:nvPr/>
        </p:nvCxnSpPr>
        <p:spPr bwMode="auto">
          <a:xfrm rot="-5400000">
            <a:off x="6138069" y="1349301"/>
            <a:ext cx="501650" cy="792162"/>
          </a:xfrm>
          <a:prstGeom prst="bentConnector3">
            <a:avLst>
              <a:gd name="adj1" fmla="val 22000"/>
            </a:avLst>
          </a:prstGeom>
          <a:noFill/>
          <a:ln w="25400">
            <a:solidFill>
              <a:srgbClr val="990033"/>
            </a:solidFill>
            <a:miter lim="800000"/>
            <a:headEnd/>
            <a:tailEnd type="triangle" w="lg" len="lg"/>
          </a:ln>
          <a:effectLst>
            <a:prstShdw prst="shdw17" dist="17961" dir="2700000">
              <a:srgbClr val="5C001F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AutoShape 17"/>
          <p:cNvSpPr>
            <a:spLocks noChangeArrowheads="1"/>
          </p:cNvSpPr>
          <p:nvPr/>
        </p:nvSpPr>
        <p:spPr bwMode="auto">
          <a:xfrm>
            <a:off x="6173788" y="2615332"/>
            <a:ext cx="2520950" cy="481012"/>
          </a:xfrm>
          <a:prstGeom prst="homePlate">
            <a:avLst>
              <a:gd name="adj" fmla="val 83539"/>
            </a:avLst>
          </a:prstGeom>
          <a:gradFill rotWithShape="1">
            <a:gsLst>
              <a:gs pos="0">
                <a:schemeClr val="bg1"/>
              </a:gs>
              <a:gs pos="100000">
                <a:srgbClr val="6666FF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zh-TW" altLang="en-US" sz="16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開發</a:t>
            </a:r>
            <a:r>
              <a:rPr lang="zh-TW" altLang="en-US" sz="1600" dirty="0">
                <a:solidFill>
                  <a:srgbClr val="FF0000"/>
                </a:solidFill>
                <a:cs typeface="Times New Roman" pitchFamily="18" charset="0"/>
              </a:rPr>
              <a:t>深海區塊</a:t>
            </a:r>
            <a:r>
              <a:rPr kumimoji="0" lang="zh-TW" altLang="en-US" sz="16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風場</a:t>
            </a:r>
            <a:endParaRPr kumimoji="0" lang="zh-TW" altLang="en-US" sz="1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7" name="AutoShape 9"/>
          <p:cNvSpPr>
            <a:spLocks noChangeArrowheads="1"/>
          </p:cNvSpPr>
          <p:nvPr/>
        </p:nvSpPr>
        <p:spPr bwMode="auto">
          <a:xfrm>
            <a:off x="831850" y="2615332"/>
            <a:ext cx="1884363" cy="481012"/>
          </a:xfrm>
          <a:prstGeom prst="homePlate">
            <a:avLst>
              <a:gd name="adj" fmla="val 0"/>
            </a:avLst>
          </a:prstGeom>
          <a:gradFill rotWithShape="1">
            <a:gsLst>
              <a:gs pos="0">
                <a:srgbClr val="FFFFFF"/>
              </a:gs>
              <a:gs pos="100000">
                <a:srgbClr val="FFFF66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zh-TW" altLang="en-US" sz="1500">
                <a:solidFill>
                  <a:schemeClr val="tx1"/>
                </a:solidFill>
                <a:cs typeface="Times New Roman" pitchFamily="18" charset="0"/>
              </a:rPr>
              <a:t>示範獎勵辦法啟動</a:t>
            </a:r>
            <a:endParaRPr kumimoji="0" lang="en-US" altLang="zh-TW" sz="150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8" name="AutoShape 17"/>
          <p:cNvSpPr>
            <a:spLocks noChangeArrowheads="1"/>
          </p:cNvSpPr>
          <p:nvPr/>
        </p:nvSpPr>
        <p:spPr bwMode="auto">
          <a:xfrm>
            <a:off x="2716213" y="2615332"/>
            <a:ext cx="1441450" cy="481012"/>
          </a:xfrm>
          <a:prstGeom prst="homePlate">
            <a:avLst>
              <a:gd name="adj" fmla="val 43438"/>
            </a:avLst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marL="457200" indent="-4572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zh-TW" altLang="en-US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示範機組商轉</a:t>
            </a:r>
          </a:p>
        </p:txBody>
      </p:sp>
      <p:sp>
        <p:nvSpPr>
          <p:cNvPr id="49" name="AutoShape 17"/>
          <p:cNvSpPr>
            <a:spLocks noChangeArrowheads="1"/>
          </p:cNvSpPr>
          <p:nvPr/>
        </p:nvSpPr>
        <p:spPr bwMode="auto">
          <a:xfrm>
            <a:off x="4157663" y="2615332"/>
            <a:ext cx="1971675" cy="481012"/>
          </a:xfrm>
          <a:prstGeom prst="homePlate">
            <a:avLst>
              <a:gd name="adj" fmla="val 19755"/>
            </a:avLst>
          </a:prstGeom>
          <a:gradFill rotWithShape="1">
            <a:gsLst>
              <a:gs pos="0">
                <a:schemeClr val="bg1"/>
              </a:gs>
              <a:gs pos="100000">
                <a:srgbClr val="6666FF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500" dirty="0">
                <a:solidFill>
                  <a:schemeClr val="tx1"/>
                </a:solidFill>
                <a:cs typeface="Times New Roman" pitchFamily="18" charset="0"/>
              </a:rPr>
              <a:t>520 MW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1600" dirty="0">
                <a:solidFill>
                  <a:srgbClr val="FF0000"/>
                </a:solidFill>
                <a:cs typeface="Times New Roman" pitchFamily="18" charset="0"/>
              </a:rPr>
              <a:t>淺海區域</a:t>
            </a:r>
            <a:r>
              <a:rPr kumimoji="0" lang="zh-TW" altLang="en-US" sz="16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風場</a:t>
            </a:r>
            <a:endParaRPr lang="zh-TW" altLang="en-US" sz="1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0" name="Line 7"/>
          <p:cNvSpPr>
            <a:spLocks noChangeShapeType="1"/>
          </p:cNvSpPr>
          <p:nvPr/>
        </p:nvSpPr>
        <p:spPr bwMode="auto">
          <a:xfrm flipV="1">
            <a:off x="1319213" y="2045419"/>
            <a:ext cx="7697787" cy="4763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1" hangingPunct="1">
              <a:defRPr/>
            </a:pPr>
            <a:endParaRPr lang="zh-TW" altLang="en-US">
              <a:cs typeface="Times New Roman" pitchFamily="18" charset="0"/>
            </a:endParaRPr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2668588" y="2042244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rIns="1800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0" lang="en-US" altLang="zh-TW" sz="1400">
                <a:solidFill>
                  <a:schemeClr val="tx1"/>
                </a:solidFill>
                <a:cs typeface="Times New Roman" pitchFamily="18" charset="0"/>
              </a:rPr>
              <a:t>2015</a:t>
            </a:r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3789363" y="2042244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rIns="1800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0" lang="en-US" altLang="zh-TW" sz="1400">
                <a:solidFill>
                  <a:schemeClr val="tx1"/>
                </a:solidFill>
                <a:cs typeface="Times New Roman" pitchFamily="18" charset="0"/>
              </a:rPr>
              <a:t>2017</a:t>
            </a:r>
          </a:p>
        </p:txBody>
      </p:sp>
      <p:sp>
        <p:nvSpPr>
          <p:cNvPr id="53" name="Line 16"/>
          <p:cNvSpPr>
            <a:spLocks noChangeShapeType="1"/>
          </p:cNvSpPr>
          <p:nvPr/>
        </p:nvSpPr>
        <p:spPr bwMode="auto">
          <a:xfrm flipH="1" flipV="1">
            <a:off x="7664450" y="2091457"/>
            <a:ext cx="23813" cy="523875"/>
          </a:xfrm>
          <a:prstGeom prst="line">
            <a:avLst/>
          </a:prstGeom>
          <a:noFill/>
          <a:ln w="57150">
            <a:solidFill>
              <a:srgbClr val="99003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" name="Text Box 14"/>
          <p:cNvSpPr txBox="1">
            <a:spLocks noChangeArrowheads="1"/>
          </p:cNvSpPr>
          <p:nvPr/>
        </p:nvSpPr>
        <p:spPr bwMode="auto">
          <a:xfrm>
            <a:off x="5864225" y="2042244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rIns="1800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0" lang="en-US" altLang="zh-TW" sz="1400">
                <a:solidFill>
                  <a:schemeClr val="tx1"/>
                </a:solidFill>
                <a:cs typeface="Times New Roman" pitchFamily="18" charset="0"/>
              </a:rPr>
              <a:t>2020</a:t>
            </a:r>
          </a:p>
        </p:txBody>
      </p:sp>
      <p:sp>
        <p:nvSpPr>
          <p:cNvPr id="55" name="Text Box 14"/>
          <p:cNvSpPr txBox="1">
            <a:spLocks noChangeArrowheads="1"/>
          </p:cNvSpPr>
          <p:nvPr/>
        </p:nvSpPr>
        <p:spPr bwMode="auto">
          <a:xfrm>
            <a:off x="7450138" y="1607269"/>
            <a:ext cx="396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rIns="1800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0" lang="en-US" altLang="zh-TW" sz="1400">
                <a:solidFill>
                  <a:schemeClr val="tx1"/>
                </a:solidFill>
                <a:cs typeface="Times New Roman" pitchFamily="18" charset="0"/>
              </a:rPr>
              <a:t>2025</a:t>
            </a:r>
          </a:p>
        </p:txBody>
      </p:sp>
      <p:sp>
        <p:nvSpPr>
          <p:cNvPr id="56" name="Oval 19"/>
          <p:cNvSpPr>
            <a:spLocks noChangeArrowheads="1"/>
          </p:cNvSpPr>
          <p:nvPr/>
        </p:nvSpPr>
        <p:spPr bwMode="auto">
          <a:xfrm>
            <a:off x="5981700" y="1988269"/>
            <a:ext cx="79375" cy="69850"/>
          </a:xfrm>
          <a:prstGeom prst="ellipse">
            <a:avLst/>
          </a:prstGeom>
          <a:solidFill>
            <a:schemeClr val="tx1"/>
          </a:solidFill>
          <a:ln w="25400" algn="ctr">
            <a:solidFill>
              <a:srgbClr val="B4AD8D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ClrTx/>
              <a:buFontTx/>
              <a:buNone/>
            </a:pPr>
            <a:endParaRPr lang="zh-TW" altLang="en-US" sz="140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7" name="Oval 20"/>
          <p:cNvSpPr>
            <a:spLocks noChangeArrowheads="1"/>
          </p:cNvSpPr>
          <p:nvPr/>
        </p:nvSpPr>
        <p:spPr bwMode="auto">
          <a:xfrm>
            <a:off x="7608888" y="1932707"/>
            <a:ext cx="79375" cy="69850"/>
          </a:xfrm>
          <a:prstGeom prst="ellipse">
            <a:avLst/>
          </a:prstGeom>
          <a:solidFill>
            <a:schemeClr val="tx1"/>
          </a:solidFill>
          <a:ln w="25400" algn="ctr">
            <a:solidFill>
              <a:srgbClr val="B4AD8D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8" name="Text Box 13"/>
          <p:cNvSpPr txBox="1">
            <a:spLocks noChangeArrowheads="1"/>
          </p:cNvSpPr>
          <p:nvPr/>
        </p:nvSpPr>
        <p:spPr bwMode="auto">
          <a:xfrm>
            <a:off x="1168400" y="2042244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rIns="1800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0" lang="en-US" altLang="zh-TW" sz="1400">
                <a:solidFill>
                  <a:schemeClr val="tx1"/>
                </a:solidFill>
                <a:cs typeface="Times New Roman" pitchFamily="18" charset="0"/>
              </a:rPr>
              <a:t>2012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2805113" y="1988269"/>
            <a:ext cx="79375" cy="69850"/>
          </a:xfrm>
          <a:prstGeom prst="ellipse">
            <a:avLst/>
          </a:prstGeom>
          <a:solidFill>
            <a:schemeClr val="tx1"/>
          </a:solidFill>
          <a:ln w="25400" algn="ctr">
            <a:solidFill>
              <a:srgbClr val="B4AD8D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ClrTx/>
              <a:buFontTx/>
              <a:buNone/>
            </a:pPr>
            <a:endParaRPr lang="zh-TW" altLang="en-US" sz="140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3878263" y="1989857"/>
            <a:ext cx="79375" cy="69850"/>
          </a:xfrm>
          <a:prstGeom prst="ellipse">
            <a:avLst/>
          </a:prstGeom>
          <a:solidFill>
            <a:schemeClr val="tx1"/>
          </a:solidFill>
          <a:ln w="25400" algn="ctr">
            <a:solidFill>
              <a:srgbClr val="B4AD8D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ClrTx/>
              <a:buFontTx/>
              <a:buNone/>
            </a:pPr>
            <a:endParaRPr lang="zh-TW" altLang="en-US" sz="140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1" name="Oval 23"/>
          <p:cNvSpPr>
            <a:spLocks noChangeArrowheads="1"/>
          </p:cNvSpPr>
          <p:nvPr/>
        </p:nvSpPr>
        <p:spPr bwMode="auto">
          <a:xfrm>
            <a:off x="1271588" y="1988269"/>
            <a:ext cx="79375" cy="69850"/>
          </a:xfrm>
          <a:prstGeom prst="ellipse">
            <a:avLst/>
          </a:prstGeom>
          <a:solidFill>
            <a:schemeClr val="tx1"/>
          </a:solidFill>
          <a:ln w="25400" algn="ctr">
            <a:solidFill>
              <a:srgbClr val="B4AD8D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ClrTx/>
              <a:buFontTx/>
              <a:buNone/>
            </a:pPr>
            <a:endParaRPr lang="zh-TW" altLang="en-US" sz="140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2" name="矩形 91"/>
          <p:cNvSpPr>
            <a:spLocks noChangeArrowheads="1"/>
          </p:cNvSpPr>
          <p:nvPr/>
        </p:nvSpPr>
        <p:spPr bwMode="auto">
          <a:xfrm>
            <a:off x="7800975" y="2183532"/>
            <a:ext cx="1120775" cy="271462"/>
          </a:xfrm>
          <a:prstGeom prst="rect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14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solidFill>
                  <a:schemeClr val="bg1"/>
                </a:solidFill>
                <a:cs typeface="Times New Roman" pitchFamily="18" charset="0"/>
              </a:rPr>
              <a:t>3</a:t>
            </a:r>
            <a:r>
              <a:rPr lang="zh-TW" altLang="en-US" sz="1400">
                <a:solidFill>
                  <a:schemeClr val="bg1"/>
                </a:solidFill>
                <a:cs typeface="Times New Roman" pitchFamily="18" charset="0"/>
              </a:rPr>
              <a:t>,</a:t>
            </a:r>
            <a:r>
              <a:rPr lang="en-US" altLang="zh-TW" sz="1400">
                <a:solidFill>
                  <a:schemeClr val="bg1"/>
                </a:solidFill>
                <a:cs typeface="Times New Roman" pitchFamily="18" charset="0"/>
              </a:rPr>
              <a:t>000 MW</a:t>
            </a:r>
            <a:endParaRPr lang="zh-TW" altLang="en-US" sz="140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3" name="AutoShape 17"/>
          <p:cNvSpPr>
            <a:spLocks noChangeArrowheads="1"/>
          </p:cNvSpPr>
          <p:nvPr/>
        </p:nvSpPr>
        <p:spPr bwMode="auto">
          <a:xfrm>
            <a:off x="3076575" y="1304057"/>
            <a:ext cx="2773363" cy="444500"/>
          </a:xfrm>
          <a:prstGeom prst="homePlate">
            <a:avLst>
              <a:gd name="adj" fmla="val 63866"/>
            </a:avLst>
          </a:prstGeom>
          <a:gradFill rotWithShape="1">
            <a:gsLst>
              <a:gs pos="0">
                <a:schemeClr val="bg1">
                  <a:alpha val="92000"/>
                </a:schemeClr>
              </a:gs>
              <a:gs pos="100000">
                <a:srgbClr val="9F5FCF">
                  <a:alpha val="67000"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marL="457200" indent="-4572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lnSpc>
                <a:spcPts val="15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1600">
                <a:solidFill>
                  <a:schemeClr val="tx1"/>
                </a:solidFill>
                <a:cs typeface="Times New Roman" pitchFamily="18" charset="0"/>
              </a:rPr>
              <a:t>開發</a:t>
            </a:r>
            <a:r>
              <a:rPr lang="zh-TW" altLang="en-US" sz="1600">
                <a:solidFill>
                  <a:srgbClr val="FF0000"/>
                </a:solidFill>
                <a:cs typeface="Times New Roman" pitchFamily="18" charset="0"/>
              </a:rPr>
              <a:t>次級</a:t>
            </a:r>
            <a:r>
              <a:rPr lang="zh-TW" altLang="en-US" sz="1600">
                <a:solidFill>
                  <a:schemeClr val="tx1"/>
                </a:solidFill>
                <a:cs typeface="Times New Roman" pitchFamily="18" charset="0"/>
              </a:rPr>
              <a:t>風場</a:t>
            </a:r>
          </a:p>
        </p:txBody>
      </p:sp>
      <p:sp>
        <p:nvSpPr>
          <p:cNvPr id="64" name="圓角矩形 9"/>
          <p:cNvSpPr>
            <a:spLocks noChangeArrowheads="1"/>
          </p:cNvSpPr>
          <p:nvPr/>
        </p:nvSpPr>
        <p:spPr bwMode="auto">
          <a:xfrm>
            <a:off x="304800" y="1318344"/>
            <a:ext cx="1054100" cy="3619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 algn="ctr">
            <a:solidFill>
              <a:srgbClr val="7030A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zh-TW" altLang="en-US" dirty="0">
                <a:solidFill>
                  <a:schemeClr val="bg1"/>
                </a:solidFill>
                <a:latin typeface="+mn-ea"/>
                <a:cs typeface="Times New Roman" pitchFamily="18" charset="0"/>
              </a:rPr>
              <a:t>陸域</a:t>
            </a:r>
          </a:p>
        </p:txBody>
      </p:sp>
      <p:sp>
        <p:nvSpPr>
          <p:cNvPr id="65" name="圓角矩形 49"/>
          <p:cNvSpPr>
            <a:spLocks noChangeArrowheads="1"/>
          </p:cNvSpPr>
          <p:nvPr/>
        </p:nvSpPr>
        <p:spPr bwMode="auto">
          <a:xfrm>
            <a:off x="304800" y="2254969"/>
            <a:ext cx="1054100" cy="36195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algn="ctr">
            <a:solidFill>
              <a:srgbClr val="7030A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  <a:cs typeface="Times New Roman" pitchFamily="18" charset="0"/>
              </a:rPr>
              <a:t>離岸</a:t>
            </a:r>
          </a:p>
        </p:txBody>
      </p:sp>
      <p:sp>
        <p:nvSpPr>
          <p:cNvPr id="66" name="Line 16"/>
          <p:cNvSpPr>
            <a:spLocks noChangeShapeType="1"/>
          </p:cNvSpPr>
          <p:nvPr/>
        </p:nvSpPr>
        <p:spPr bwMode="auto">
          <a:xfrm flipV="1">
            <a:off x="6100763" y="2289894"/>
            <a:ext cx="0" cy="349250"/>
          </a:xfrm>
          <a:prstGeom prst="line">
            <a:avLst/>
          </a:prstGeom>
          <a:noFill/>
          <a:ln w="57150">
            <a:solidFill>
              <a:srgbClr val="99003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" name="AutoShape 17"/>
          <p:cNvSpPr>
            <a:spLocks noChangeArrowheads="1"/>
          </p:cNvSpPr>
          <p:nvPr/>
        </p:nvSpPr>
        <p:spPr bwMode="auto">
          <a:xfrm>
            <a:off x="1852613" y="1324694"/>
            <a:ext cx="1104900" cy="423863"/>
          </a:xfrm>
          <a:prstGeom prst="homePlate">
            <a:avLst>
              <a:gd name="adj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9F5FCF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lnSpc>
                <a:spcPts val="15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600">
                <a:solidFill>
                  <a:schemeClr val="tx1"/>
                </a:solidFill>
                <a:cs typeface="Times New Roman" pitchFamily="18" charset="0"/>
              </a:rPr>
              <a:t>647 MW</a:t>
            </a:r>
            <a:endParaRPr lang="en-US" altLang="zh-TW" sz="140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8" name="Line 16"/>
          <p:cNvSpPr>
            <a:spLocks noChangeShapeType="1"/>
          </p:cNvSpPr>
          <p:nvPr/>
        </p:nvSpPr>
        <p:spPr bwMode="auto">
          <a:xfrm flipH="1">
            <a:off x="2860675" y="1721569"/>
            <a:ext cx="0" cy="250825"/>
          </a:xfrm>
          <a:prstGeom prst="line">
            <a:avLst/>
          </a:prstGeom>
          <a:noFill/>
          <a:ln w="57150">
            <a:solidFill>
              <a:srgbClr val="99003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9" name="矩形 44"/>
          <p:cNvSpPr>
            <a:spLocks noChangeArrowheads="1"/>
          </p:cNvSpPr>
          <p:nvPr/>
        </p:nvSpPr>
        <p:spPr bwMode="auto">
          <a:xfrm>
            <a:off x="5921375" y="1173882"/>
            <a:ext cx="1511300" cy="284162"/>
          </a:xfrm>
          <a:prstGeom prst="rect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15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1400">
                <a:solidFill>
                  <a:schemeClr val="bg1"/>
                </a:solidFill>
                <a:cs typeface="Times New Roman" pitchFamily="18" charset="0"/>
              </a:rPr>
              <a:t>1,200 MW</a:t>
            </a:r>
            <a:r>
              <a:rPr lang="zh-TW" altLang="en-US" sz="140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72" name="標題 1"/>
          <p:cNvSpPr>
            <a:spLocks/>
          </p:cNvSpPr>
          <p:nvPr/>
        </p:nvSpPr>
        <p:spPr bwMode="auto">
          <a:xfrm>
            <a:off x="287393" y="813882"/>
            <a:ext cx="1871662" cy="36000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651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marL="0"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altLang="zh-TW" sz="1800" b="1" dirty="0" smtClean="0">
                <a:solidFill>
                  <a:schemeClr val="tx1"/>
                </a:solidFill>
                <a:cs typeface="Times New Roman" pitchFamily="18" charset="0"/>
              </a:rPr>
              <a:t>(2)</a:t>
            </a:r>
            <a:r>
              <a:rPr lang="zh-TW" altLang="en-US" sz="1800" b="1" dirty="0" smtClean="0">
                <a:solidFill>
                  <a:schemeClr val="tx1"/>
                </a:solidFill>
                <a:cs typeface="Times New Roman" pitchFamily="18" charset="0"/>
              </a:rPr>
              <a:t>風力發電</a:t>
            </a:r>
            <a:endParaRPr lang="en-US" altLang="zh-TW" sz="1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grpSp>
        <p:nvGrpSpPr>
          <p:cNvPr id="33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34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6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三、積極多元創能，促進潔淨能源發展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(5/14)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solar_setup_9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687223" y="3068960"/>
            <a:ext cx="8064896" cy="277245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6948264" y="6404292"/>
            <a:ext cx="2133600" cy="269241"/>
          </a:xfrm>
          <a:prstGeom prst="rect">
            <a:avLst/>
          </a:prstGeom>
        </p:spPr>
        <p:txBody>
          <a:bodyPr/>
          <a:lstStyle/>
          <a:p>
            <a:fld id="{3A3F13AB-58CA-4DF8-B18C-5692705FF428}" type="slidenum">
              <a:rPr lang="zh-TW" altLang="en-US" smtClean="0"/>
              <a:pPr/>
              <a:t>28</a:t>
            </a:fld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23528" y="1285892"/>
            <a:ext cx="8784976" cy="979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1" lang="en-US" altLang="zh-TW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Calibri"/>
              </a:rPr>
              <a:t>(1)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Calibri"/>
              </a:rPr>
              <a:t>推動現況</a:t>
            </a:r>
            <a:r>
              <a:rPr kumimoji="1" lang="en-US" altLang="zh-TW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Calibri"/>
              </a:rPr>
              <a:t>: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Calibri"/>
              </a:rPr>
              <a:t>截至</a:t>
            </a:r>
            <a:r>
              <a:rPr kumimoji="1" lang="en-US" altLang="zh-TW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Calibri"/>
              </a:rPr>
              <a:t>105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Calibri"/>
              </a:rPr>
              <a:t>年</a:t>
            </a:r>
            <a:r>
              <a:rPr kumimoji="1" lang="en-US" altLang="zh-TW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Calibri"/>
              </a:rPr>
              <a:t>5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Calibri"/>
              </a:rPr>
              <a:t>月底止：總裝置容量 </a:t>
            </a:r>
            <a:r>
              <a:rPr kumimoji="1"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Calibri"/>
              </a:rPr>
              <a:t>935.8MW</a:t>
            </a:r>
          </a:p>
          <a:p>
            <a:pPr marR="0" indent="365125" algn="l" defTabSz="914400" rtl="0" fontAlgn="auto" latinLnBrk="1" hangingPunct="0">
              <a:lnSpc>
                <a:spcPts val="2000"/>
              </a:lnSpc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kumimoji="1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Calibri"/>
              </a:rPr>
              <a:t> </a:t>
            </a:r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微軟正黑體"/>
                <a:sym typeface="Calibri"/>
              </a:rPr>
              <a:t>(</a:t>
            </a: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微軟正黑體"/>
                <a:sym typeface="Calibri"/>
              </a:rPr>
              <a:t>占</a:t>
            </a:r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微軟正黑體"/>
                <a:sym typeface="Calibri"/>
              </a:rPr>
              <a:t>2025</a:t>
            </a: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微軟正黑體"/>
                <a:sym typeface="Calibri"/>
              </a:rPr>
              <a:t>政策目標量</a:t>
            </a:r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微軟正黑體"/>
                <a:sym typeface="Calibri"/>
              </a:rPr>
              <a:t>4.7%)</a:t>
            </a:r>
            <a:endParaRPr lang="en-US" altLang="zh-TW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微軟正黑體"/>
              <a:sym typeface="Calibri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97050" y="2702386"/>
            <a:ext cx="7143302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altLang="zh-TW" b="1" kern="0" dirty="0" smtClean="0">
                <a:solidFill>
                  <a:srgbClr val="147E19"/>
                </a:solidFill>
                <a:latin typeface="Comic Sans MS" pitchFamily="66" charset="0"/>
                <a:ea typeface="微軟正黑體" pitchFamily="34" charset="-120"/>
                <a:cs typeface="Calibri"/>
                <a:sym typeface="Calibri"/>
              </a:rPr>
              <a:t>(105/7~107/6</a:t>
            </a:r>
            <a:r>
              <a:rPr lang="zh-TW" altLang="en-US" b="1" kern="0" dirty="0" smtClean="0">
                <a:solidFill>
                  <a:srgbClr val="147E19"/>
                </a:solidFill>
                <a:latin typeface="Comic Sans MS" pitchFamily="66" charset="0"/>
                <a:ea typeface="微軟正黑體" pitchFamily="34" charset="-120"/>
                <a:cs typeface="Calibri"/>
                <a:sym typeface="Calibri"/>
              </a:rPr>
              <a:t>，新增</a:t>
            </a:r>
            <a:r>
              <a:rPr lang="en-US" altLang="zh-TW" b="1" kern="0" dirty="0" smtClean="0">
                <a:solidFill>
                  <a:srgbClr val="147E19"/>
                </a:solidFill>
                <a:latin typeface="Comic Sans MS" pitchFamily="66" charset="0"/>
                <a:ea typeface="微軟正黑體" pitchFamily="34" charset="-120"/>
                <a:cs typeface="Calibri"/>
                <a:sym typeface="Calibri"/>
              </a:rPr>
              <a:t>1520MW</a:t>
            </a:r>
            <a:r>
              <a:rPr lang="zh-TW" altLang="en-US" b="1" kern="0" dirty="0" smtClean="0">
                <a:solidFill>
                  <a:srgbClr val="147E19"/>
                </a:solidFill>
                <a:latin typeface="Comic Sans MS" pitchFamily="66" charset="0"/>
                <a:ea typeface="微軟正黑體" pitchFamily="34" charset="-120"/>
                <a:cs typeface="Calibri"/>
                <a:sym typeface="Calibri"/>
              </a:rPr>
              <a:t>：屋頂型</a:t>
            </a:r>
            <a:r>
              <a:rPr lang="en-US" altLang="zh-TW" b="1" kern="0" dirty="0" smtClean="0">
                <a:solidFill>
                  <a:srgbClr val="147E19"/>
                </a:solidFill>
                <a:latin typeface="Comic Sans MS" pitchFamily="66" charset="0"/>
                <a:ea typeface="微軟正黑體" pitchFamily="34" charset="-120"/>
                <a:cs typeface="Calibri"/>
                <a:sym typeface="Calibri"/>
              </a:rPr>
              <a:t>910MW</a:t>
            </a:r>
            <a:r>
              <a:rPr lang="zh-TW" altLang="en-US" b="1" kern="0" dirty="0" smtClean="0">
                <a:solidFill>
                  <a:srgbClr val="147E19"/>
                </a:solidFill>
                <a:latin typeface="Comic Sans MS" pitchFamily="66" charset="0"/>
                <a:ea typeface="微軟正黑體" pitchFamily="34" charset="-120"/>
                <a:cs typeface="Calibri"/>
                <a:sym typeface="Calibri"/>
              </a:rPr>
              <a:t>、地面型</a:t>
            </a:r>
            <a:r>
              <a:rPr lang="en-US" altLang="zh-TW" b="1" kern="0" dirty="0" smtClean="0">
                <a:solidFill>
                  <a:srgbClr val="147E19"/>
                </a:solidFill>
                <a:latin typeface="Comic Sans MS" pitchFamily="66" charset="0"/>
                <a:ea typeface="微軟正黑體" pitchFamily="34" charset="-120"/>
                <a:cs typeface="Calibri"/>
                <a:sym typeface="Calibri"/>
              </a:rPr>
              <a:t>610MW)</a:t>
            </a:r>
            <a:endParaRPr lang="zh-TW" altLang="en-US" b="1" kern="0" dirty="0">
              <a:solidFill>
                <a:srgbClr val="147E19"/>
              </a:solidFill>
              <a:latin typeface="Comic Sans MS" pitchFamily="66" charset="0"/>
              <a:ea typeface="微軟正黑體" pitchFamily="34" charset="-120"/>
              <a:cs typeface="Calibri"/>
              <a:sym typeface="Calibri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394841" y="3212976"/>
            <a:ext cx="8497639" cy="2880320"/>
            <a:chOff x="395536" y="3789040"/>
            <a:chExt cx="8424936" cy="2491453"/>
          </a:xfrm>
        </p:grpSpPr>
        <p:sp>
          <p:nvSpPr>
            <p:cNvPr id="10" name="矩形 9"/>
            <p:cNvSpPr/>
            <p:nvPr/>
          </p:nvSpPr>
          <p:spPr>
            <a:xfrm>
              <a:off x="395536" y="3933056"/>
              <a:ext cx="8424936" cy="234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2438" lvl="1" indent="-273050" fontAlgn="base">
                <a:lnSpc>
                  <a:spcPct val="114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9FE2"/>
                </a:buClr>
              </a:pPr>
              <a:endParaRPr lang="en-US" altLang="zh-TW" sz="500" b="1" dirty="0" smtClean="0">
                <a:solidFill>
                  <a:srgbClr val="000000"/>
                </a:solidFill>
                <a:latin typeface="Comic Sans MS" pitchFamily="66" charset="0"/>
                <a:ea typeface="Malgun Gothic" pitchFamily="34" charset="-127"/>
              </a:endParaRPr>
            </a:p>
            <a:p>
              <a:pPr marL="452438" lvl="1" indent="-273050" fontAlgn="base">
                <a:lnSpc>
                  <a:spcPct val="114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9FE2"/>
                </a:buClr>
              </a:pPr>
              <a:r>
                <a:rPr lang="zh-TW" altLang="en-US" sz="22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單一窗口</a:t>
              </a:r>
              <a:endParaRPr lang="en-US" altLang="zh-TW" sz="22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452438" lvl="1" indent="-273050" fontAlgn="base">
                <a:lnSpc>
                  <a:spcPct val="114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9FE2"/>
                </a:buClr>
              </a:pPr>
              <a:endParaRPr lang="en-US" altLang="zh-TW" sz="700" b="1" dirty="0" smtClean="0">
                <a:solidFill>
                  <a:srgbClr val="000000"/>
                </a:solidFill>
                <a:latin typeface="Calibri" panose="020F0502020204030204" pitchFamily="34" charset="0"/>
                <a:ea typeface="微軟正黑體"/>
              </a:endParaRPr>
            </a:p>
            <a:p>
              <a:pPr marL="452438" lvl="1" indent="-273050" fontAlgn="base">
                <a:lnSpc>
                  <a:spcPct val="114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9FE2"/>
                </a:buClr>
              </a:pPr>
              <a:endParaRPr lang="en-US" altLang="zh-TW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微軟正黑體"/>
              </a:endParaRPr>
            </a:p>
            <a:p>
              <a:pPr marL="452438" lvl="1" indent="-273050" fontAlgn="base">
                <a:lnSpc>
                  <a:spcPct val="114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9FE2"/>
                </a:buClr>
              </a:pPr>
              <a:r>
                <a:rPr lang="zh-TW" altLang="en-US" sz="22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二大類型</a:t>
              </a:r>
              <a:endParaRPr lang="en-US" altLang="zh-TW" sz="22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452438" lvl="1" indent="-273050" fontAlgn="base">
                <a:lnSpc>
                  <a:spcPct val="114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9FE2"/>
                </a:buClr>
              </a:pPr>
              <a:endParaRPr lang="en-US" altLang="zh-TW" sz="1200" b="1" dirty="0" smtClean="0">
                <a:solidFill>
                  <a:srgbClr val="000000"/>
                </a:solidFill>
                <a:latin typeface="Calibri" panose="020F0502020204030204" pitchFamily="34" charset="0"/>
                <a:ea typeface="微軟正黑體"/>
              </a:endParaRPr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1835696" y="3789040"/>
              <a:ext cx="6192688" cy="1246493"/>
              <a:chOff x="1763688" y="4451016"/>
              <a:chExt cx="6192688" cy="957662"/>
            </a:xfrm>
          </p:grpSpPr>
          <p:sp>
            <p:nvSpPr>
              <p:cNvPr id="11" name="左大括弧 10"/>
              <p:cNvSpPr/>
              <p:nvPr/>
            </p:nvSpPr>
            <p:spPr>
              <a:xfrm>
                <a:off x="1763688" y="4577462"/>
                <a:ext cx="216024" cy="648073"/>
              </a:xfrm>
              <a:prstGeom prst="leftBrace">
                <a:avLst>
                  <a:gd name="adj1" fmla="val 47526"/>
                  <a:gd name="adj2" fmla="val 50000"/>
                </a:avLst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zh-TW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5" name="文字方塊 14"/>
              <p:cNvSpPr txBox="1"/>
              <p:nvPr/>
            </p:nvSpPr>
            <p:spPr>
              <a:xfrm>
                <a:off x="1979712" y="4451016"/>
                <a:ext cx="5976664" cy="957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TW" sz="2000" b="1" i="0" u="none" strike="noStrike" cap="none" spc="0" normalizeH="0" baseline="0" dirty="0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FillTx/>
                    <a:latin typeface="微軟正黑體" pitchFamily="34" charset="-120"/>
                    <a:ea typeface="微軟正黑體" pitchFamily="34" charset="-120"/>
                    <a:cs typeface="Calibri"/>
                    <a:sym typeface="Calibri"/>
                  </a:rPr>
                  <a:t>a.</a:t>
                </a:r>
                <a:r>
                  <a:rPr kumimoji="0" lang="zh-TW" altLang="en-US" sz="2000" b="1" i="0" u="none" strike="noStrike" cap="none" spc="0" normalizeH="0" baseline="0" dirty="0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FillTx/>
                    <a:latin typeface="微軟正黑體" pitchFamily="34" charset="-120"/>
                    <a:ea typeface="微軟正黑體" pitchFamily="34" charset="-120"/>
                    <a:cs typeface="Calibri"/>
                    <a:sym typeface="Calibri"/>
                  </a:rPr>
                  <a:t> 陽光屋頂百萬座專案辦公室轉型為</a:t>
                </a:r>
                <a:r>
                  <a:rPr kumimoji="0" lang="zh-TW" altLang="en-US" sz="2000" b="1" i="0" u="none" strike="noStrike" cap="none" spc="0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微軟正黑體" pitchFamily="34" charset="-120"/>
                    <a:ea typeface="微軟正黑體" pitchFamily="34" charset="-120"/>
                    <a:cs typeface="Calibri"/>
                    <a:sym typeface="Calibri"/>
                  </a:rPr>
                  <a:t>單一窗口</a:t>
                </a:r>
                <a:endParaRPr kumimoji="0" lang="en-US" altLang="zh-TW" sz="20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endParaRPr>
              </a:p>
              <a:p>
                <a:pPr marL="0" marR="0" indent="0" algn="l" defTabSz="914400" rtl="0" fontAlgn="auto" latinLnBrk="1" hangingPunct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Calibri"/>
                    <a:sym typeface="Calibri"/>
                  </a:rPr>
                  <a:t>b.</a:t>
                </a:r>
                <a:r>
                  <a:rPr lang="zh-TW" altLang="en-US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Calibri"/>
                    <a:sym typeface="Calibri"/>
                  </a:rPr>
                  <a:t> 協助業者解決申設問題、地點媒合、轉介服務</a:t>
                </a:r>
                <a:endParaRPr lang="en-US" altLang="zh-TW" sz="2000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endParaRPr>
              </a:p>
              <a:p>
                <a:pPr marL="0" marR="0" indent="0" algn="l" defTabSz="914400" rtl="0" fontAlgn="auto" latinLnBrk="1" hangingPunct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Calibri"/>
                    <a:sym typeface="Calibri"/>
                  </a:rPr>
                  <a:t>c. </a:t>
                </a:r>
                <a:r>
                  <a:rPr lang="zh-TW" altLang="en-US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Calibri"/>
                    <a:sym typeface="Calibri"/>
                  </a:rPr>
                  <a:t> 能源及減碳辦公室協助跨部會協調</a:t>
                </a:r>
                <a:endParaRPr kumimoji="0" lang="zh-TW" altLang="en-US" sz="2000" b="1" i="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FillTx/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" name="群組 16"/>
          <p:cNvGrpSpPr/>
          <p:nvPr/>
        </p:nvGrpSpPr>
        <p:grpSpPr>
          <a:xfrm>
            <a:off x="1823423" y="5013176"/>
            <a:ext cx="7429097" cy="1631214"/>
            <a:chOff x="1752075" y="4418072"/>
            <a:chExt cx="7029684" cy="1253237"/>
          </a:xfrm>
        </p:grpSpPr>
        <p:sp>
          <p:nvSpPr>
            <p:cNvPr id="18" name="左大括弧 17"/>
            <p:cNvSpPr/>
            <p:nvPr/>
          </p:nvSpPr>
          <p:spPr>
            <a:xfrm>
              <a:off x="1752075" y="4527833"/>
              <a:ext cx="216024" cy="830725"/>
            </a:xfrm>
            <a:prstGeom prst="leftBrace">
              <a:avLst>
                <a:gd name="adj1" fmla="val 67670"/>
                <a:gd name="adj2" fmla="val 50000"/>
              </a:avLst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1979712" y="4418072"/>
              <a:ext cx="6802047" cy="125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2590800" indent="-2590800" latinLnBrk="1" hangingPunct="0">
                <a:lnSpc>
                  <a:spcPct val="125000"/>
                </a:lnSpc>
              </a:pPr>
              <a:r>
                <a:rPr lang="en-US" altLang="zh-TW" sz="2000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a. </a:t>
              </a:r>
              <a:r>
                <a:rPr lang="zh-TW" altLang="en-US" sz="2000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屋頂型 </a:t>
              </a:r>
              <a:r>
                <a:rPr lang="en-US" altLang="zh-TW" sz="2000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-</a:t>
              </a:r>
              <a:r>
                <a:rPr lang="zh-TW" altLang="en-US" sz="2000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 四大主軸：中央公有屋頂、工廠屋頂、農業設施及其它屋頂</a:t>
              </a:r>
              <a:endParaRPr lang="en-US" altLang="zh-TW" sz="20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  <a:p>
              <a:pPr marL="2422525" indent="-2422525" latinLnBrk="1" hangingPunct="0">
                <a:lnSpc>
                  <a:spcPct val="125000"/>
                </a:lnSpc>
              </a:pPr>
              <a:r>
                <a:rPr lang="en-US" altLang="zh-TW" sz="2000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b.</a:t>
              </a:r>
              <a:r>
                <a:rPr lang="zh-TW" altLang="en-US" sz="2000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 地面型 </a:t>
              </a:r>
              <a:r>
                <a:rPr lang="en-US" altLang="zh-TW" sz="2000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-</a:t>
              </a:r>
              <a:r>
                <a:rPr lang="zh-TW" altLang="en-US" sz="2000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 四大主軸：鹽業用地、嚴重地層下陷區域、水域</a:t>
              </a:r>
              <a:endParaRPr lang="en-US" altLang="zh-TW" sz="20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  <a:p>
              <a:pPr marL="2514600" latinLnBrk="1" hangingPunct="0">
                <a:lnSpc>
                  <a:spcPct val="125000"/>
                </a:lnSpc>
              </a:pPr>
              <a:r>
                <a:rPr lang="zh-TW" altLang="en-US" sz="2000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 空間</a:t>
              </a:r>
              <a:r>
                <a:rPr lang="en-US" altLang="zh-TW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(</a:t>
              </a:r>
              <a:r>
                <a:rPr lang="zh-TW" altLang="en-US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水庫、滯洪池、埤塘、魚塭</a:t>
              </a:r>
              <a:r>
                <a:rPr lang="en-US" altLang="zh-TW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)</a:t>
              </a:r>
              <a:r>
                <a:rPr lang="zh-TW" altLang="en-US" sz="2000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及掩埋場</a:t>
              </a:r>
            </a:p>
          </p:txBody>
        </p:sp>
      </p:grpSp>
      <p:sp>
        <p:nvSpPr>
          <p:cNvPr id="20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三、積極多元創能，促進潔淨能源發展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(6/14)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24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25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7" name="標題 1"/>
          <p:cNvSpPr txBox="1">
            <a:spLocks/>
          </p:cNvSpPr>
          <p:nvPr/>
        </p:nvSpPr>
        <p:spPr>
          <a:xfrm>
            <a:off x="204687" y="922854"/>
            <a:ext cx="2279081" cy="4179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TW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太陽</a:t>
            </a:r>
            <a:r>
              <a:rPr kumimoji="1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光電</a:t>
            </a:r>
            <a:endParaRPr kumimoji="1" lang="zh-TW" altLang="en-US" sz="24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2" name="標題 1"/>
          <p:cNvSpPr txBox="1">
            <a:spLocks/>
          </p:cNvSpPr>
          <p:nvPr/>
        </p:nvSpPr>
        <p:spPr>
          <a:xfrm>
            <a:off x="251520" y="2363014"/>
            <a:ext cx="4943377" cy="4179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(2)</a:t>
            </a:r>
            <a:r>
              <a:rPr kumimoji="1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太陽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光電</a:t>
            </a:r>
            <a:r>
              <a:rPr kumimoji="1"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-2</a:t>
            </a:r>
            <a:r>
              <a:rPr kumimoji="1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推動計畫</a:t>
            </a:r>
          </a:p>
        </p:txBody>
      </p:sp>
    </p:spTree>
    <p:extLst>
      <p:ext uri="{BB962C8B-B14F-4D97-AF65-F5344CB8AC3E}">
        <p14:creationId xmlns:p14="http://schemas.microsoft.com/office/powerpoint/2010/main" val="409293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8674" y="1556792"/>
            <a:ext cx="8315326" cy="5008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hangingPunct="0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74638" algn="l"/>
              </a:tabLst>
            </a:pPr>
            <a:r>
              <a:rPr lang="zh-TW" altLang="en-US" sz="2400" b="1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制度面</a:t>
            </a: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通盤檢討→</a:t>
            </a:r>
            <a:r>
              <a:rPr lang="zh-TW" altLang="zh-TW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建構綠能</a:t>
            </a: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發展友善環境</a:t>
            </a:r>
            <a:endParaRPr lang="en-US" altLang="zh-TW" sz="2000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lvl="2">
              <a:lnSpc>
                <a:spcPct val="114000"/>
              </a:lnSpc>
              <a:buClr>
                <a:srgbClr val="00B0F0"/>
              </a:buClr>
              <a:buSzPct val="100000"/>
              <a:defRPr/>
            </a:pP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</a:t>
            </a: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/>
              </a:rPr>
              <a:t> </a:t>
            </a:r>
            <a:r>
              <a:rPr lang="zh-TW" altLang="en-US" sz="2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修訂再生能源發展條例、檢討太陽光電競標制度及躉購費率。</a:t>
            </a:r>
            <a:endParaRPr lang="en-US" altLang="zh-TW" sz="20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lvl="2" indent="-733425">
              <a:lnSpc>
                <a:spcPct val="114000"/>
              </a:lnSpc>
              <a:buClr>
                <a:srgbClr val="00B0F0"/>
              </a:buClr>
              <a:buSzPct val="100000"/>
              <a:defRPr/>
            </a:pPr>
            <a:r>
              <a:rPr lang="zh-TW" altLang="en-US" sz="2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en-US" sz="2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/>
              </a:rPr>
              <a:t> </a:t>
            </a:r>
            <a:r>
              <a:rPr lang="zh-TW" altLang="en-US" sz="2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設立單一窗口，加速行政流程。</a:t>
            </a:r>
            <a:endParaRPr lang="en-US" altLang="zh-TW" sz="20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82563" lvl="8" indent="-182563" hangingPunct="0">
              <a:lnSpc>
                <a:spcPct val="114000"/>
              </a:lnSpc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400" b="1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土地面</a:t>
            </a: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盤點</a:t>
            </a:r>
            <a:endParaRPr lang="en-US" altLang="zh-TW" sz="2000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8763" lvl="7" indent="-174625" hangingPunct="0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</a:pP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/>
              </a:rPr>
              <a:t> </a:t>
            </a: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地面型土地面積尚缺</a:t>
            </a:r>
            <a:r>
              <a:rPr lang="en-US" altLang="zh-TW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1.67</a:t>
            </a: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萬公頃，將加強下列土地盤點</a:t>
            </a:r>
            <a:endParaRPr lang="en-US" altLang="zh-TW" sz="2000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984250" lvl="8" indent="-174625" hangingPunct="0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農地：農委會全面盤點不利耕作土地。</a:t>
            </a:r>
            <a:endParaRPr lang="en-US" altLang="zh-TW" sz="2000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984250" lvl="8" indent="-174625" hangingPunct="0">
              <a:lnSpc>
                <a:spcPct val="114000"/>
              </a:lnSpc>
              <a:buFont typeface="Arial" pitchFamily="34" charset="0"/>
              <a:buChar char="•"/>
            </a:pP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鹽業用地</a:t>
            </a:r>
            <a:r>
              <a:rPr lang="zh-TW" altLang="en-US" sz="2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：尚有</a:t>
            </a:r>
            <a:r>
              <a:rPr lang="en-US" altLang="zh-TW" sz="2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3000</a:t>
            </a:r>
            <a:r>
              <a:rPr lang="zh-TW" altLang="en-US" sz="2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多</a:t>
            </a: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公頃位於濕地，內政部檢討濕地劃設規範及明智利用之可行性</a:t>
            </a:r>
            <a:endParaRPr lang="en-US" altLang="zh-TW" sz="2000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984250" lvl="8" indent="-174625" hangingPunct="0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汙染土地：環保署儘速完成整治與光電並行規劃。</a:t>
            </a:r>
            <a:endParaRPr lang="en-US" altLang="zh-TW" sz="2000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984250" lvl="8" indent="-174625" hangingPunct="0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閒置土地：</a:t>
            </a: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地方政府全面盤點可供設置之閒置土地。</a:t>
            </a:r>
            <a:endParaRPr lang="en-US" altLang="zh-TW" sz="2000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82563" lvl="8" indent="-182563" hangingPunct="0">
              <a:lnSpc>
                <a:spcPct val="114000"/>
              </a:lnSpc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400" b="1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電網面</a:t>
            </a:r>
            <a:r>
              <a:rPr lang="zh-TW" altLang="en-US" sz="20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強化：督促台電完成「再生能源輸配電建設計畫」。</a:t>
            </a:r>
            <a:endParaRPr lang="en-US" altLang="zh-TW" sz="2000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三、積極多元創能，促進潔淨能源發展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(7/14)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3" name="標題 1"/>
          <p:cNvSpPr txBox="1">
            <a:spLocks/>
          </p:cNvSpPr>
          <p:nvPr/>
        </p:nvSpPr>
        <p:spPr>
          <a:xfrm>
            <a:off x="254099" y="917958"/>
            <a:ext cx="4943377" cy="4179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TW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太陽光電</a:t>
            </a:r>
            <a:r>
              <a:rPr kumimoji="1"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-2</a:t>
            </a:r>
            <a:r>
              <a:rPr kumimoji="1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推動</a:t>
            </a:r>
            <a:r>
              <a:rPr kumimoji="1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計畫</a:t>
            </a:r>
            <a:r>
              <a:rPr kumimoji="1"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kumimoji="1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續</a:t>
            </a:r>
            <a:r>
              <a:rPr kumimoji="1"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kumimoji="1" lang="zh-TW" altLang="en-US" sz="24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3002" y="1844824"/>
            <a:ext cx="432048" cy="381642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zh-TW" altLang="en-US" sz="2800" b="1" dirty="0">
                <a:solidFill>
                  <a:schemeClr val="bg1"/>
                </a:solidFill>
              </a:rPr>
              <a:t>推動策略</a:t>
            </a:r>
          </a:p>
        </p:txBody>
      </p:sp>
      <p:sp>
        <p:nvSpPr>
          <p:cNvPr id="14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29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28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3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468313" y="908050"/>
          <a:ext cx="8280400" cy="521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" name="Clip" r:id="rId3" imgW="2286337" imgH="1007527" progId="MS_ClipArt_Gallery.5">
                  <p:embed/>
                </p:oleObj>
              </mc:Choice>
              <mc:Fallback>
                <p:oleObj name="Clip" r:id="rId3" imgW="2286337" imgH="1007527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80000" contrast="-7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08050"/>
                        <a:ext cx="8280400" cy="5211763"/>
                      </a:xfrm>
                      <a:prstGeom prst="rect">
                        <a:avLst/>
                      </a:prstGeom>
                      <a:solidFill>
                        <a:srgbClr val="CCD7FF">
                          <a:alpha val="4196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 descr="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89138"/>
            <a:ext cx="76327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76375" y="2288629"/>
            <a:ext cx="72739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marL="342900" indent="-3429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latinLnBrk="1" hangingPunct="1">
              <a:spcBef>
                <a:spcPct val="0"/>
              </a:spcBef>
              <a:buFont typeface="標楷體" pitchFamily="65" charset="-120"/>
              <a:buNone/>
              <a:defRPr/>
            </a:pPr>
            <a:r>
              <a:rPr lang="zh-TW" altLang="en-US" sz="44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壹</a:t>
            </a:r>
            <a:r>
              <a:rPr lang="zh-TW" altLang="en-US" sz="4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、臺灣</a:t>
            </a:r>
            <a:r>
              <a:rPr lang="zh-TW" altLang="en-US" sz="44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能源現況及挑戰</a:t>
            </a:r>
            <a:endParaRPr lang="zh-TW" altLang="en-US" sz="440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298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53530" y="2204864"/>
            <a:ext cx="8693030" cy="433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180975" indent="-1588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09625" indent="-180975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2798763" indent="-3810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3359150" indent="-3810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3816350" indent="-3810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4273550" indent="-3810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4730750" indent="-3810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5187950" indent="-3810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ts val="2400"/>
              </a:spcBef>
              <a:spcAft>
                <a:spcPct val="0"/>
              </a:spcAft>
              <a:buClr>
                <a:srgbClr val="0000CC"/>
              </a:buClr>
              <a:buFont typeface="Wingdings" panose="05000000000000000000" pitchFamily="2" charset="2"/>
              <a:buChar char="n"/>
            </a:pPr>
            <a:r>
              <a:rPr kumimoji="0" lang="zh-TW" altLang="en-US" sz="2400" b="1" dirty="0">
                <a:solidFill>
                  <a:srgbClr val="000000"/>
                </a:solidFill>
                <a:latin typeface="Calibri"/>
                <a:ea typeface="微軟正黑體"/>
              </a:rPr>
              <a:t> </a:t>
            </a:r>
            <a:r>
              <a:rPr kumimoji="0" lang="en-US" altLang="zh-TW" sz="2400" b="1" dirty="0">
                <a:solidFill>
                  <a:srgbClr val="0000FF"/>
                </a:solidFill>
                <a:latin typeface="Calibri"/>
                <a:ea typeface="微軟正黑體"/>
              </a:rPr>
              <a:t> [Phase 1]</a:t>
            </a:r>
            <a:r>
              <a:rPr kumimoji="0" lang="en-US" altLang="zh-TW" sz="2400" b="1" dirty="0">
                <a:solidFill>
                  <a:srgbClr val="000000"/>
                </a:solidFill>
                <a:latin typeface="Calibri"/>
                <a:ea typeface="微軟正黑體"/>
              </a:rPr>
              <a:t> </a:t>
            </a:r>
            <a:r>
              <a:rPr kumimoji="0" lang="zh-TW" altLang="en-US" sz="2400" b="1" dirty="0">
                <a:solidFill>
                  <a:srgbClr val="000000"/>
                </a:solidFill>
                <a:latin typeface="Calibri"/>
                <a:ea typeface="微軟正黑體"/>
              </a:rPr>
              <a:t>風力發電離岸系統</a:t>
            </a:r>
            <a:r>
              <a:rPr kumimoji="0" lang="zh-TW" altLang="en-US" sz="2400" b="1" u="sng" dirty="0">
                <a:solidFill>
                  <a:srgbClr val="FF0000"/>
                </a:solidFill>
                <a:latin typeface="Calibri"/>
                <a:ea typeface="微軟正黑體"/>
              </a:rPr>
              <a:t>示範獎勵辦法</a:t>
            </a:r>
            <a:r>
              <a:rPr kumimoji="0" lang="zh-TW" altLang="en-US" sz="2400" dirty="0">
                <a:solidFill>
                  <a:srgbClr val="000000"/>
                </a:solidFill>
                <a:latin typeface="Calibri"/>
                <a:ea typeface="微軟正黑體"/>
              </a:rPr>
              <a:t> </a:t>
            </a:r>
            <a:r>
              <a:rPr kumimoji="0" lang="en-US" altLang="zh-TW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(101</a:t>
            </a:r>
            <a:r>
              <a:rPr kumimoji="0" lang="zh-TW" altLang="en-US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年</a:t>
            </a:r>
            <a:r>
              <a:rPr kumimoji="0" lang="en-US" altLang="zh-TW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7</a:t>
            </a:r>
            <a:r>
              <a:rPr kumimoji="0" lang="zh-TW" altLang="en-US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月</a:t>
            </a:r>
            <a:r>
              <a:rPr kumimoji="0" lang="en-US" altLang="zh-TW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3</a:t>
            </a:r>
            <a:r>
              <a:rPr kumimoji="0" lang="zh-TW" altLang="en-US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日 公告</a:t>
            </a:r>
            <a:r>
              <a:rPr kumimoji="0" lang="en-US" altLang="zh-TW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)</a:t>
            </a:r>
            <a:endParaRPr kumimoji="0" lang="zh-TW" altLang="en-US" sz="1800" dirty="0">
              <a:solidFill>
                <a:srgbClr val="FFFFFF">
                  <a:lumMod val="50000"/>
                </a:srgbClr>
              </a:solidFill>
              <a:latin typeface="Calibri"/>
              <a:ea typeface="微軟正黑體"/>
            </a:endParaRPr>
          </a:p>
          <a:p>
            <a:pPr lvl="1" fontAlgn="base">
              <a:spcBef>
                <a:spcPts val="800"/>
              </a:spcBef>
              <a:buClr>
                <a:srgbClr val="009FE2"/>
              </a:buClr>
              <a:buFont typeface="Wingdings" panose="05000000000000000000" pitchFamily="2" charset="2"/>
              <a:buChar char="l"/>
            </a:pP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 </a:t>
            </a:r>
            <a:r>
              <a:rPr kumimoji="0" lang="en-US" altLang="zh-TW" sz="1800" b="1" dirty="0">
                <a:solidFill>
                  <a:srgbClr val="000000"/>
                </a:solidFill>
                <a:latin typeface="Calibri"/>
                <a:ea typeface="微軟正黑體"/>
              </a:rPr>
              <a:t>105</a:t>
            </a: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年完成 </a:t>
            </a:r>
            <a:r>
              <a:rPr kumimoji="0" lang="en-US" altLang="zh-TW" sz="1800" b="1" dirty="0">
                <a:solidFill>
                  <a:srgbClr val="000000"/>
                </a:solidFill>
                <a:latin typeface="Calibri"/>
                <a:ea typeface="微軟正黑體"/>
              </a:rPr>
              <a:t>4 </a:t>
            </a: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架示範機組，</a:t>
            </a:r>
            <a:r>
              <a:rPr kumimoji="0" lang="en-US" altLang="zh-TW" sz="1800" b="1" dirty="0">
                <a:solidFill>
                  <a:srgbClr val="000000"/>
                </a:solidFill>
                <a:latin typeface="Calibri"/>
                <a:ea typeface="微軟正黑體"/>
              </a:rPr>
              <a:t>109</a:t>
            </a: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年完成 </a:t>
            </a:r>
            <a:r>
              <a:rPr kumimoji="0" lang="en-US" altLang="zh-TW" sz="1800" b="1" dirty="0">
                <a:solidFill>
                  <a:srgbClr val="000000"/>
                </a:solidFill>
                <a:latin typeface="Calibri"/>
                <a:ea typeface="微軟正黑體"/>
              </a:rPr>
              <a:t>3 </a:t>
            </a: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座示範風場。</a:t>
            </a:r>
          </a:p>
          <a:p>
            <a:pPr lvl="1" fontAlgn="base">
              <a:spcBef>
                <a:spcPts val="800"/>
              </a:spcBef>
              <a:buClr>
                <a:srgbClr val="009FE2"/>
              </a:buClr>
              <a:buFont typeface="Wingdings" panose="05000000000000000000" pitchFamily="2" charset="2"/>
              <a:buChar char="l"/>
            </a:pP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 提供</a:t>
            </a:r>
            <a:r>
              <a:rPr kumimoji="0" lang="zh-TW" altLang="en-US" sz="1800" b="1" u="sng" dirty="0">
                <a:solidFill>
                  <a:srgbClr val="000000"/>
                </a:solidFill>
                <a:latin typeface="Calibri"/>
                <a:ea typeface="微軟正黑體"/>
              </a:rPr>
              <a:t>示範機組</a:t>
            </a: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與</a:t>
            </a:r>
            <a:r>
              <a:rPr kumimoji="0" lang="zh-TW" altLang="en-US" sz="1800" b="1" u="sng" dirty="0">
                <a:solidFill>
                  <a:srgbClr val="000000"/>
                </a:solidFill>
                <a:latin typeface="Calibri"/>
                <a:ea typeface="微軟正黑體"/>
              </a:rPr>
              <a:t>示範風場</a:t>
            </a: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設置獎勵，引導業者早期投入離岸風力開發。</a:t>
            </a:r>
          </a:p>
          <a:p>
            <a:pPr fontAlgn="base">
              <a:spcBef>
                <a:spcPts val="2400"/>
              </a:spcBef>
              <a:spcAft>
                <a:spcPct val="0"/>
              </a:spcAft>
              <a:buClr>
                <a:srgbClr val="0000CC"/>
              </a:buClr>
              <a:buFont typeface="Wingdings" panose="05000000000000000000" pitchFamily="2" charset="2"/>
              <a:buChar char="n"/>
            </a:pPr>
            <a:r>
              <a:rPr kumimoji="0" lang="en-US" altLang="zh-TW" sz="2400" b="1" dirty="0">
                <a:solidFill>
                  <a:srgbClr val="0000FF"/>
                </a:solidFill>
                <a:latin typeface="Calibri"/>
                <a:ea typeface="微軟正黑體"/>
              </a:rPr>
              <a:t> [Phase 2]</a:t>
            </a:r>
            <a:r>
              <a:rPr kumimoji="0" lang="zh-TW" altLang="en-US" sz="2400" b="1" dirty="0">
                <a:solidFill>
                  <a:srgbClr val="000000"/>
                </a:solidFill>
                <a:latin typeface="Calibri"/>
                <a:ea typeface="微軟正黑體"/>
              </a:rPr>
              <a:t> 離岸風力發電規劃</a:t>
            </a:r>
            <a:r>
              <a:rPr kumimoji="0" lang="zh-TW" altLang="en-US" sz="2400" b="1" u="sng" dirty="0">
                <a:solidFill>
                  <a:srgbClr val="FF0000"/>
                </a:solidFill>
                <a:latin typeface="Calibri"/>
                <a:ea typeface="微軟正黑體"/>
              </a:rPr>
              <a:t>場址申請作業要點</a:t>
            </a:r>
            <a:r>
              <a:rPr kumimoji="0" lang="zh-TW" altLang="en-US" sz="2400" dirty="0">
                <a:solidFill>
                  <a:srgbClr val="000000"/>
                </a:solidFill>
                <a:latin typeface="Calibri"/>
                <a:ea typeface="微軟正黑體"/>
              </a:rPr>
              <a:t> </a:t>
            </a:r>
            <a:r>
              <a:rPr kumimoji="0" lang="en-US" altLang="zh-TW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(104</a:t>
            </a:r>
            <a:r>
              <a:rPr kumimoji="0" lang="zh-TW" altLang="en-US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年</a:t>
            </a:r>
            <a:r>
              <a:rPr kumimoji="0" lang="en-US" altLang="zh-TW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7</a:t>
            </a:r>
            <a:r>
              <a:rPr kumimoji="0" lang="zh-TW" altLang="en-US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月</a:t>
            </a:r>
            <a:r>
              <a:rPr kumimoji="0" lang="en-US" altLang="zh-TW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2</a:t>
            </a:r>
            <a:r>
              <a:rPr kumimoji="0" lang="zh-TW" altLang="en-US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日 公告</a:t>
            </a:r>
            <a:r>
              <a:rPr kumimoji="0" lang="en-US" altLang="zh-TW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)</a:t>
            </a:r>
            <a:endParaRPr kumimoji="0" lang="zh-TW" altLang="en-US" sz="1800" dirty="0">
              <a:solidFill>
                <a:srgbClr val="FFFFFF">
                  <a:lumMod val="50000"/>
                </a:srgbClr>
              </a:solidFill>
              <a:latin typeface="Calibri"/>
              <a:ea typeface="微軟正黑體"/>
            </a:endParaRPr>
          </a:p>
          <a:p>
            <a:pPr lvl="1" fontAlgn="base">
              <a:spcBef>
                <a:spcPts val="800"/>
              </a:spcBef>
              <a:buClr>
                <a:srgbClr val="009FE2"/>
              </a:buClr>
              <a:buFont typeface="Wingdings" panose="05000000000000000000" pitchFamily="2" charset="2"/>
              <a:buChar char="l"/>
            </a:pP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 </a:t>
            </a:r>
            <a:r>
              <a:rPr kumimoji="0" lang="zh-TW" altLang="en-US" sz="1800" b="1" dirty="0">
                <a:solidFill>
                  <a:srgbClr val="C00000"/>
                </a:solidFill>
                <a:latin typeface="Calibri"/>
                <a:ea typeface="微軟正黑體"/>
              </a:rPr>
              <a:t>公開 </a:t>
            </a:r>
            <a:r>
              <a:rPr kumimoji="0" lang="en-US" altLang="zh-TW" sz="1800" b="1" dirty="0">
                <a:solidFill>
                  <a:srgbClr val="C00000"/>
                </a:solidFill>
                <a:latin typeface="Calibri"/>
                <a:ea typeface="微軟正黑體"/>
              </a:rPr>
              <a:t>36 </a:t>
            </a:r>
            <a:r>
              <a:rPr kumimoji="0" lang="zh-TW" altLang="en-US" sz="1800" b="1" dirty="0">
                <a:solidFill>
                  <a:srgbClr val="C00000"/>
                </a:solidFill>
                <a:latin typeface="Calibri"/>
                <a:ea typeface="微軟正黑體"/>
              </a:rPr>
              <a:t>處</a:t>
            </a:r>
            <a:r>
              <a:rPr kumimoji="0" lang="zh-TW" altLang="en-US" sz="1800" b="1" u="sng" dirty="0">
                <a:solidFill>
                  <a:srgbClr val="C00000"/>
                </a:solidFill>
                <a:latin typeface="Calibri"/>
                <a:ea typeface="微軟正黑體"/>
              </a:rPr>
              <a:t>潛在場址</a:t>
            </a: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供業界參考，可於區塊開發前</a:t>
            </a:r>
            <a:r>
              <a:rPr kumimoji="0" lang="zh-TW" altLang="en-US" sz="1800" b="1" u="sng" dirty="0">
                <a:solidFill>
                  <a:srgbClr val="000000"/>
                </a:solidFill>
                <a:latin typeface="Calibri"/>
                <a:ea typeface="微軟正黑體"/>
              </a:rPr>
              <a:t>過渡時期</a:t>
            </a: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自行投入設置。</a:t>
            </a:r>
            <a:endParaRPr kumimoji="0" lang="en-US" altLang="zh-TW" sz="1800" b="1" dirty="0">
              <a:solidFill>
                <a:srgbClr val="000000"/>
              </a:solidFill>
              <a:latin typeface="Calibri"/>
              <a:ea typeface="微軟正黑體"/>
            </a:endParaRPr>
          </a:p>
          <a:p>
            <a:pPr lvl="1" fontAlgn="base">
              <a:spcBef>
                <a:spcPts val="800"/>
              </a:spcBef>
              <a:buClr>
                <a:srgbClr val="009FE2"/>
              </a:buClr>
              <a:buFont typeface="Wingdings" panose="05000000000000000000" pitchFamily="2" charset="2"/>
              <a:buChar char="l"/>
            </a:pP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 業者須於 </a:t>
            </a:r>
            <a:r>
              <a:rPr kumimoji="0" lang="en-US" altLang="zh-TW" sz="1800" b="1" dirty="0">
                <a:solidFill>
                  <a:srgbClr val="000000"/>
                </a:solidFill>
                <a:latin typeface="Calibri"/>
                <a:ea typeface="微軟正黑體"/>
              </a:rPr>
              <a:t>106 </a:t>
            </a: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年底前通過</a:t>
            </a:r>
            <a:r>
              <a:rPr kumimoji="0" lang="zh-TW" altLang="en-US" sz="1800" b="1" u="sng" dirty="0">
                <a:solidFill>
                  <a:srgbClr val="000000"/>
                </a:solidFill>
                <a:latin typeface="Calibri"/>
                <a:ea typeface="微軟正黑體"/>
              </a:rPr>
              <a:t>環評</a:t>
            </a: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、</a:t>
            </a:r>
            <a:r>
              <a:rPr kumimoji="0" lang="en-US" altLang="zh-TW" sz="1800" b="1" dirty="0">
                <a:solidFill>
                  <a:srgbClr val="000000"/>
                </a:solidFill>
                <a:latin typeface="Calibri"/>
                <a:ea typeface="微軟正黑體"/>
              </a:rPr>
              <a:t>108</a:t>
            </a: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 年底前取得</a:t>
            </a:r>
            <a:r>
              <a:rPr kumimoji="0" lang="zh-TW" altLang="en-US" sz="1800" b="1" u="sng" dirty="0">
                <a:solidFill>
                  <a:srgbClr val="000000"/>
                </a:solidFill>
                <a:latin typeface="Calibri"/>
                <a:ea typeface="微軟正黑體"/>
              </a:rPr>
              <a:t>籌設許可</a:t>
            </a: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，俾</a:t>
            </a:r>
            <a:r>
              <a:rPr kumimoji="0" lang="zh-TW" altLang="en-US" sz="1800" b="1" dirty="0">
                <a:solidFill>
                  <a:srgbClr val="C00000"/>
                </a:solidFill>
                <a:latin typeface="Calibri"/>
                <a:ea typeface="微軟正黑體"/>
              </a:rPr>
              <a:t>與區塊開發接軌</a:t>
            </a:r>
            <a:r>
              <a:rPr kumimoji="0" lang="zh-TW" altLang="en-US" sz="1800" b="1" dirty="0">
                <a:latin typeface="Calibri"/>
                <a:ea typeface="微軟正黑體"/>
              </a:rPr>
              <a:t>。</a:t>
            </a:r>
          </a:p>
          <a:p>
            <a:pPr fontAlgn="base">
              <a:spcBef>
                <a:spcPts val="2400"/>
              </a:spcBef>
              <a:spcAft>
                <a:spcPct val="0"/>
              </a:spcAft>
              <a:buClr>
                <a:srgbClr val="0000CC"/>
              </a:buClr>
              <a:buFont typeface="Wingdings" panose="05000000000000000000" pitchFamily="2" charset="2"/>
              <a:buChar char="n"/>
            </a:pPr>
            <a:r>
              <a:rPr kumimoji="0" lang="en-US" altLang="zh-TW" sz="2400" b="1" dirty="0">
                <a:solidFill>
                  <a:srgbClr val="0000FF"/>
                </a:solidFill>
                <a:latin typeface="Calibri"/>
                <a:ea typeface="微軟正黑體"/>
              </a:rPr>
              <a:t> [Phase 3]</a:t>
            </a:r>
            <a:r>
              <a:rPr kumimoji="0" lang="zh-TW" altLang="en-US" sz="2400" b="1" dirty="0">
                <a:solidFill>
                  <a:srgbClr val="000000"/>
                </a:solidFill>
                <a:latin typeface="Calibri"/>
                <a:ea typeface="微軟正黑體"/>
              </a:rPr>
              <a:t> 離岸風電</a:t>
            </a:r>
            <a:r>
              <a:rPr kumimoji="0" lang="zh-TW" altLang="en-US" sz="2400" b="1" u="sng" dirty="0">
                <a:solidFill>
                  <a:srgbClr val="FF0000"/>
                </a:solidFill>
                <a:latin typeface="Calibri"/>
                <a:ea typeface="微軟正黑體"/>
              </a:rPr>
              <a:t>區塊開發</a:t>
            </a:r>
            <a:r>
              <a:rPr kumimoji="0" lang="zh-TW" altLang="en-US" sz="2400" dirty="0">
                <a:solidFill>
                  <a:srgbClr val="000000"/>
                </a:solidFill>
                <a:latin typeface="Calibri"/>
                <a:ea typeface="微軟正黑體"/>
              </a:rPr>
              <a:t> </a:t>
            </a:r>
            <a:r>
              <a:rPr kumimoji="0" lang="en-US" altLang="zh-TW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(</a:t>
            </a:r>
            <a:r>
              <a:rPr kumimoji="0" lang="zh-TW" altLang="en-US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規劃 </a:t>
            </a:r>
            <a:r>
              <a:rPr kumimoji="0" lang="en-US" altLang="zh-TW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106 </a:t>
            </a:r>
            <a:r>
              <a:rPr kumimoji="0" lang="zh-TW" altLang="en-US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年底公告</a:t>
            </a:r>
            <a:r>
              <a:rPr kumimoji="0" lang="en-US" altLang="zh-TW" sz="1800" dirty="0">
                <a:solidFill>
                  <a:srgbClr val="FFFFFF">
                    <a:lumMod val="50000"/>
                  </a:srgbClr>
                </a:solidFill>
                <a:latin typeface="Calibri"/>
                <a:ea typeface="微軟正黑體"/>
              </a:rPr>
              <a:t>)</a:t>
            </a:r>
            <a:endParaRPr kumimoji="0" lang="zh-TW" altLang="en-US" sz="1800" dirty="0">
              <a:solidFill>
                <a:srgbClr val="FFFFFF">
                  <a:lumMod val="50000"/>
                </a:srgbClr>
              </a:solidFill>
              <a:latin typeface="Calibri"/>
              <a:ea typeface="微軟正黑體"/>
            </a:endParaRPr>
          </a:p>
          <a:p>
            <a:pPr lvl="1" fontAlgn="base">
              <a:spcBef>
                <a:spcPts val="800"/>
              </a:spcBef>
              <a:buClr>
                <a:srgbClr val="009FE2"/>
              </a:buClr>
              <a:buFont typeface="Wingdings" panose="05000000000000000000" pitchFamily="2" charset="2"/>
              <a:buChar char="l"/>
            </a:pPr>
            <a:r>
              <a:rPr kumimoji="0" lang="zh-TW" altLang="en-US" sz="1800" b="1" dirty="0">
                <a:solidFill>
                  <a:srgbClr val="C00000"/>
                </a:solidFill>
                <a:latin typeface="Calibri"/>
                <a:ea typeface="微軟正黑體"/>
              </a:rPr>
              <a:t> 以</a:t>
            </a:r>
            <a:r>
              <a:rPr kumimoji="0" lang="zh-TW" altLang="en-US" sz="1800" b="1" u="sng" dirty="0">
                <a:solidFill>
                  <a:srgbClr val="C00000"/>
                </a:solidFill>
                <a:latin typeface="Calibri"/>
                <a:ea typeface="微軟正黑體"/>
              </a:rPr>
              <a:t>規模經濟</a:t>
            </a:r>
            <a:r>
              <a:rPr kumimoji="0" lang="zh-TW" altLang="en-US" sz="1800" b="1" dirty="0">
                <a:solidFill>
                  <a:srgbClr val="C00000"/>
                </a:solidFill>
                <a:latin typeface="Calibri"/>
                <a:ea typeface="微軟正黑體"/>
              </a:rPr>
              <a:t>帶動</a:t>
            </a:r>
            <a:r>
              <a:rPr kumimoji="0" lang="zh-TW" altLang="en-US" sz="1800" b="1" u="sng" dirty="0">
                <a:solidFill>
                  <a:srgbClr val="C00000"/>
                </a:solidFill>
                <a:latin typeface="Calibri"/>
                <a:ea typeface="微軟正黑體"/>
              </a:rPr>
              <a:t>自主技術建立及產業發展</a:t>
            </a:r>
            <a:r>
              <a:rPr kumimoji="0" lang="zh-TW" altLang="en-US" sz="1800" b="1" dirty="0">
                <a:latin typeface="Calibri"/>
                <a:ea typeface="微軟正黑體"/>
              </a:rPr>
              <a:t>。</a:t>
            </a:r>
            <a:endParaRPr kumimoji="0" lang="en-US" altLang="zh-TW" sz="1800" b="1" dirty="0">
              <a:latin typeface="Calibri"/>
              <a:ea typeface="微軟正黑體"/>
            </a:endParaRPr>
          </a:p>
          <a:p>
            <a:pPr lvl="1" fontAlgn="base">
              <a:spcBef>
                <a:spcPts val="800"/>
              </a:spcBef>
              <a:buClr>
                <a:srgbClr val="009FE2"/>
              </a:buClr>
              <a:buFont typeface="Wingdings" panose="05000000000000000000" pitchFamily="2" charset="2"/>
              <a:buChar char="l"/>
            </a:pP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 規劃藉由</a:t>
            </a:r>
            <a:r>
              <a:rPr kumimoji="0" lang="zh-TW" altLang="en-US" sz="1800" b="1" u="sng" dirty="0">
                <a:solidFill>
                  <a:srgbClr val="000000"/>
                </a:solidFill>
                <a:latin typeface="Calibri"/>
                <a:ea typeface="微軟正黑體"/>
              </a:rPr>
              <a:t>政策環評</a:t>
            </a: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程序進行跨部會協調，確認區塊範圍並建立友善開發環境。</a:t>
            </a:r>
          </a:p>
          <a:p>
            <a:pPr lvl="1" fontAlgn="base">
              <a:spcBef>
                <a:spcPts val="800"/>
              </a:spcBef>
              <a:buClr>
                <a:srgbClr val="009FE2"/>
              </a:buClr>
              <a:buFont typeface="Wingdings" panose="05000000000000000000" pitchFamily="2" charset="2"/>
              <a:buChar char="l"/>
            </a:pPr>
            <a:r>
              <a:rPr kumimoji="0" lang="zh-TW" altLang="en-US" sz="1800" b="1" dirty="0">
                <a:solidFill>
                  <a:srgbClr val="000000"/>
                </a:solidFill>
                <a:latin typeface="Calibri"/>
                <a:ea typeface="微軟正黑體"/>
              </a:rPr>
              <a:t> 區塊內各風場共享開發流程所需資源，加速設置並降低成本 </a:t>
            </a:r>
            <a:r>
              <a:rPr kumimoji="0" lang="zh-TW" altLang="zh-TW" sz="1800" dirty="0">
                <a:solidFill>
                  <a:srgbClr val="000000"/>
                </a:solidFill>
                <a:latin typeface="Calibri"/>
                <a:ea typeface="微軟正黑體"/>
              </a:rPr>
              <a:t>(</a:t>
            </a:r>
            <a:r>
              <a:rPr kumimoji="0" lang="zh-TW" altLang="en-US" sz="1800" dirty="0">
                <a:solidFill>
                  <a:srgbClr val="000000"/>
                </a:solidFill>
                <a:latin typeface="Calibri"/>
                <a:ea typeface="微軟正黑體"/>
              </a:rPr>
              <a:t>參考英國 </a:t>
            </a:r>
            <a:r>
              <a:rPr kumimoji="0" lang="en-US" altLang="zh-TW" sz="1800" dirty="0">
                <a:solidFill>
                  <a:srgbClr val="000000"/>
                </a:solidFill>
                <a:latin typeface="Calibri"/>
                <a:ea typeface="微軟正黑體"/>
              </a:rPr>
              <a:t>Round 3</a:t>
            </a:r>
            <a:r>
              <a:rPr kumimoji="0" lang="zh-TW" altLang="zh-TW" sz="1800" dirty="0">
                <a:solidFill>
                  <a:srgbClr val="000000"/>
                </a:solidFill>
                <a:latin typeface="Calibri"/>
                <a:ea typeface="微軟正黑體"/>
              </a:rPr>
              <a:t>)</a:t>
            </a:r>
            <a:r>
              <a:rPr kumimoji="0" lang="zh-TW" altLang="en-US" sz="1800" dirty="0">
                <a:solidFill>
                  <a:srgbClr val="000000"/>
                </a:solidFill>
                <a:latin typeface="Calibri"/>
                <a:ea typeface="微軟正黑體"/>
              </a:rPr>
              <a:t>。</a:t>
            </a:r>
            <a:endParaRPr kumimoji="0" lang="zh-TW" altLang="en-US" sz="1800" b="1" dirty="0">
              <a:solidFill>
                <a:srgbClr val="000000"/>
              </a:solidFill>
              <a:latin typeface="Calibri"/>
              <a:ea typeface="微軟正黑體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350231"/>
              </p:ext>
            </p:extLst>
          </p:nvPr>
        </p:nvGraphicFramePr>
        <p:xfrm>
          <a:off x="405600" y="1412776"/>
          <a:ext cx="864096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8344" y="724058"/>
            <a:ext cx="5195664" cy="549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0C0C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新細明體" panose="02020500000000000000" pitchFamily="18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新細明體" panose="02020500000000000000" pitchFamily="18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新細明體" panose="02020500000000000000" pitchFamily="18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新細明體" panose="02020500000000000000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新細明體" panose="02020500000000000000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新細明體" panose="02020500000000000000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新細明體" panose="02020500000000000000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新細明體" panose="02020500000000000000" pitchFamily="18" charset="-120"/>
              </a:defRPr>
            </a:lvl9pPr>
          </a:lstStyle>
          <a:p>
            <a:pPr marL="165100" lvl="0">
              <a:spcBef>
                <a:spcPts val="600"/>
              </a:spcBef>
              <a:defRPr/>
            </a:pP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</a:t>
            </a:r>
            <a:r>
              <a:rPr lang="zh-TW" altLang="en-US" sz="2400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風力發電</a:t>
            </a:r>
            <a:endParaRPr lang="en-US" altLang="zh-TW" sz="2400" dirty="0" smtClean="0">
              <a:solidFill>
                <a:schemeClr val="tx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65100" lvl="0" indent="200025">
              <a:spcBef>
                <a:spcPts val="0"/>
              </a:spcBef>
              <a:defRPr/>
            </a:pPr>
            <a:r>
              <a:rPr lang="en-US" altLang="zh-TW" sz="2400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(1)</a:t>
            </a:r>
            <a:r>
              <a:rPr lang="zh-TW" altLang="en-US" sz="2400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離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岸風電推動策略</a:t>
            </a: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94628" y="589679"/>
            <a:ext cx="8713787" cy="71437"/>
            <a:chOff x="113" y="482"/>
            <a:chExt cx="5489" cy="45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6" name="Picture 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b="764"/>
          <a:stretch>
            <a:fillRect/>
          </a:stretch>
        </p:blipFill>
        <p:spPr bwMode="auto">
          <a:xfrm>
            <a:off x="4104128" y="692696"/>
            <a:ext cx="162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312" y="692696"/>
            <a:ext cx="1620000" cy="62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92696"/>
            <a:ext cx="1512168" cy="62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三、積極多元創能，促進潔淨能源發展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(8/14)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3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30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144517" y="735087"/>
            <a:ext cx="5147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5100" lvl="0">
              <a:spcBef>
                <a:spcPts val="600"/>
              </a:spcBef>
              <a:defRPr/>
            </a:pPr>
            <a:r>
              <a:rPr kumimoji="1"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(2)</a:t>
            </a:r>
            <a:r>
              <a:rPr kumimoji="1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風力發電</a:t>
            </a:r>
            <a:r>
              <a:rPr kumimoji="1"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4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年計畫</a:t>
            </a:r>
            <a:r>
              <a:rPr kumimoji="1" lang="en-US" altLang="zh-TW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-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陸域解決方案 </a:t>
            </a:r>
            <a:endParaRPr kumimoji="1" lang="zh-TW" altLang="en-US" sz="24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7544" y="1340768"/>
            <a:ext cx="8568952" cy="5149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1" indent="-182563" fontAlgn="base">
              <a:lnSpc>
                <a:spcPts val="2500"/>
              </a:lnSpc>
              <a:spcBef>
                <a:spcPts val="600"/>
              </a:spcBef>
              <a:spcAft>
                <a:spcPct val="10000"/>
              </a:spcAft>
              <a:buClr>
                <a:srgbClr val="009FE2"/>
              </a:buClr>
              <a:buFont typeface="Wingdings" panose="05000000000000000000" pitchFamily="2" charset="2"/>
              <a:buChar char="l"/>
            </a:pPr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居民抗爭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42925" lvl="3" indent="-180975" eaLnBrk="0" fontAlgn="base" hangingPunct="0">
              <a:lnSpc>
                <a:spcPts val="2500"/>
              </a:lnSpc>
              <a:spcBef>
                <a:spcPts val="600"/>
              </a:spcBef>
              <a:spcAft>
                <a:spcPct val="1000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zh-TW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加強社會溝通</a:t>
            </a: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、建立地方回饋機制</a:t>
            </a: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、增加設計美學</a:t>
            </a: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結合陸域風場與當地特色，發展成為地區型休閒光觀區域。</a:t>
            </a:r>
            <a:endParaRPr kumimoji="1"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1" indent="-182563" fontAlgn="base">
              <a:lnSpc>
                <a:spcPts val="2500"/>
              </a:lnSpc>
              <a:spcBef>
                <a:spcPts val="600"/>
              </a:spcBef>
              <a:spcAft>
                <a:spcPct val="10000"/>
              </a:spcAft>
              <a:buClr>
                <a:srgbClr val="009FE2"/>
              </a:buClr>
              <a:buFont typeface="Wingdings" panose="05000000000000000000" pitchFamily="2" charset="2"/>
              <a:buChar char="l"/>
            </a:pPr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土地取得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不易：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42925" lvl="3" indent="-180975" eaLnBrk="0" fontAlgn="base" hangingPunct="0">
              <a:lnSpc>
                <a:spcPts val="2500"/>
              </a:lnSpc>
              <a:spcBef>
                <a:spcPts val="600"/>
              </a:spcBef>
              <a:spcAft>
                <a:spcPct val="1000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由中央政府</a:t>
            </a: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風機設置之</a:t>
            </a:r>
            <a:r>
              <a:rPr kumimoji="1" lang="zh-TW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客觀評估機制</a:t>
            </a:r>
            <a:r>
              <a:rPr kumimoji="1"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如：風機距離、環境影響</a:t>
            </a:r>
            <a:r>
              <a:rPr kumimoji="1"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並持續與地方</a:t>
            </a: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政府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環團及當地居民溝通協調</a:t>
            </a: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1" indent="-182563" fontAlgn="base">
              <a:lnSpc>
                <a:spcPts val="2500"/>
              </a:lnSpc>
              <a:spcBef>
                <a:spcPts val="600"/>
              </a:spcBef>
              <a:spcAft>
                <a:spcPct val="10000"/>
              </a:spcAft>
              <a:buClr>
                <a:srgbClr val="009FE2"/>
              </a:buClr>
              <a:buFont typeface="Wingdings" panose="05000000000000000000" pitchFamily="2" charset="2"/>
              <a:buChar char="l"/>
            </a:pPr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饋線不足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42925" lvl="3" indent="-180975" eaLnBrk="0" fontAlgn="base" hangingPunct="0">
              <a:lnSpc>
                <a:spcPts val="2500"/>
              </a:lnSpc>
              <a:spcBef>
                <a:spcPts val="600"/>
              </a:spcBef>
              <a:spcAft>
                <a:spcPct val="1000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台電</a:t>
            </a:r>
            <a:r>
              <a:rPr kumimoji="1"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公司規劃建</a:t>
            </a: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構</a:t>
            </a: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完整</a:t>
            </a:r>
            <a:r>
              <a:rPr kumimoji="1" lang="zh-TW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kumimoji="1" lang="zh-TW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再生能源輸配電建設計畫】</a:t>
            </a: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滿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足</a:t>
            </a: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再生</a:t>
            </a:r>
            <a:r>
              <a:rPr kumimoji="1"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能源發展所需饋</a:t>
            </a: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1" indent="-182563" fontAlgn="base">
              <a:lnSpc>
                <a:spcPts val="2500"/>
              </a:lnSpc>
              <a:spcBef>
                <a:spcPts val="600"/>
              </a:spcBef>
              <a:spcAft>
                <a:spcPct val="10000"/>
              </a:spcAft>
              <a:buClr>
                <a:srgbClr val="009FE2"/>
              </a:buClr>
              <a:buFont typeface="Wingdings" panose="05000000000000000000" pitchFamily="2" charset="2"/>
              <a:buChar char="l"/>
            </a:pPr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澎湖低碳島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42925" lvl="3" indent="-180975" eaLnBrk="0" fontAlgn="base" hangingPunct="0">
              <a:lnSpc>
                <a:spcPts val="2500"/>
              </a:lnSpc>
              <a:spcBef>
                <a:spcPts val="600"/>
              </a:spcBef>
              <a:spcAft>
                <a:spcPct val="1000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台澎海纜：由經濟部研擬替代方案，並</a:t>
            </a: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由行政院</a:t>
            </a: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會同</a:t>
            </a: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台電</a:t>
            </a:r>
            <a:r>
              <a:rPr kumimoji="1"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公司共同協處中</a:t>
            </a: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42925" lvl="3" indent="-180975" eaLnBrk="0" fontAlgn="base" hangingPunct="0">
              <a:lnSpc>
                <a:spcPts val="2500"/>
              </a:lnSpc>
              <a:spcBef>
                <a:spcPts val="600"/>
              </a:spcBef>
              <a:spcAft>
                <a:spcPct val="1000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澎湖風機設置：加強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澎湖縣政府、</a:t>
            </a:r>
            <a:r>
              <a:rPr kumimoji="1"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地方居民</a:t>
            </a:r>
            <a:r>
              <a:rPr kumimoji="1"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的溝通。</a:t>
            </a:r>
            <a:endParaRPr kumimoji="1"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>
            <a:spLocks/>
          </p:cNvSpPr>
          <p:nvPr/>
        </p:nvSpPr>
        <p:spPr bwMode="auto">
          <a:xfrm>
            <a:off x="1979712" y="-2738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三、積極多元創能，促進潔淨能源發展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(9/14)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79388" y="620688"/>
            <a:ext cx="8713787" cy="59039"/>
            <a:chOff x="113" y="482"/>
            <a:chExt cx="5489" cy="45"/>
          </a:xfrm>
        </p:grpSpPr>
        <p:sp>
          <p:nvSpPr>
            <p:cNvPr id="7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1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31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6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23528" y="1412776"/>
            <a:ext cx="8676456" cy="5212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1" indent="-182563" fontAlgn="base">
              <a:lnSpc>
                <a:spcPts val="2600"/>
              </a:lnSpc>
              <a:spcBef>
                <a:spcPts val="300"/>
              </a:spcBef>
              <a:spcAft>
                <a:spcPct val="10000"/>
              </a:spcAft>
              <a:buClr>
                <a:srgbClr val="009FE2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漁業補償、回饋及合作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42925" lvl="3" indent="-180975" eaLnBrk="0" fontAlgn="base" hangingPunct="0">
              <a:lnSpc>
                <a:spcPts val="2600"/>
              </a:lnSpc>
              <a:spcBef>
                <a:spcPts val="300"/>
              </a:spcBef>
              <a:spcAft>
                <a:spcPct val="1000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建構</a:t>
            </a:r>
            <a:r>
              <a:rPr kumimoji="1" lang="zh-TW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漁業權區外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補償統一標準。由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中央政府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及地方政府建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立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回饋金平台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類似台電促協金機制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，納入利害相關團體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地方政府、民意代表、風機開發商、當地居民、環保團體等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，共同研商回饋金使用辦法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如：地方建設、救助補償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、友善養殖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、產業轉型、回饋鄉里、公民入股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361950" lvl="1" indent="-182563" fontAlgn="base">
              <a:lnSpc>
                <a:spcPts val="2600"/>
              </a:lnSpc>
              <a:spcBef>
                <a:spcPts val="300"/>
              </a:spcBef>
              <a:spcAft>
                <a:spcPct val="10000"/>
              </a:spcAft>
              <a:buClr>
                <a:srgbClr val="009FE2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專用碼頭與產業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區：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42925" lvl="3" indent="-180975" eaLnBrk="0" fontAlgn="base" hangingPunct="0">
              <a:lnSpc>
                <a:spcPts val="2600"/>
              </a:lnSpc>
              <a:spcBef>
                <a:spcPts val="300"/>
              </a:spcBef>
              <a:spcAft>
                <a:spcPct val="1000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中央政府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統籌</a:t>
            </a:r>
            <a:r>
              <a:rPr kumimoji="1"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規劃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建議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kumimoji="1"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kumimoji="1" lang="zh-TW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台中港</a:t>
            </a:r>
            <a:r>
              <a:rPr kumimoji="1"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kumimoji="1" lang="zh-TW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kumimoji="1" lang="zh-TW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風機專用</a:t>
            </a:r>
            <a:r>
              <a:rPr kumimoji="1" lang="zh-TW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港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r>
              <a:rPr kumimoji="1"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kumimoji="1" lang="zh-TW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興達港</a:t>
            </a:r>
            <a:r>
              <a:rPr kumimoji="1"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kumimoji="1" lang="zh-TW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為基座專用港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活化</a:t>
            </a:r>
            <a:r>
              <a:rPr kumimoji="1"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既有</a:t>
            </a:r>
            <a:r>
              <a:rPr kumimoji="1" lang="zh-TW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閒置漁港</a:t>
            </a:r>
            <a:r>
              <a:rPr kumimoji="1"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kumimoji="1" lang="zh-TW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kumimoji="1"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O&amp;M</a:t>
            </a:r>
            <a:r>
              <a:rPr kumimoji="1" lang="zh-TW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專用港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42925" lvl="3" indent="-180975" eaLnBrk="0" fontAlgn="base" hangingPunct="0">
              <a:lnSpc>
                <a:spcPts val="2600"/>
              </a:lnSpc>
              <a:spcBef>
                <a:spcPts val="300"/>
              </a:spcBef>
              <a:spcAft>
                <a:spcPct val="1000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由行政院協調交通部、經濟部、地方政府及港務公司完成風機產業專區之規劃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1950" lvl="1" indent="-182563" fontAlgn="base">
              <a:lnSpc>
                <a:spcPts val="2600"/>
              </a:lnSpc>
              <a:spcBef>
                <a:spcPts val="300"/>
              </a:spcBef>
              <a:spcAft>
                <a:spcPct val="10000"/>
              </a:spcAft>
              <a:buClr>
                <a:srgbClr val="009FE2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施工船隊與國產化：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42925" lvl="3" indent="-180975" eaLnBrk="0" fontAlgn="base" hangingPunct="0">
              <a:lnSpc>
                <a:spcPts val="2600"/>
              </a:lnSpc>
              <a:spcBef>
                <a:spcPts val="300"/>
              </a:spcBef>
              <a:spcAft>
                <a:spcPct val="1000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建立基礎建設及硬體設備，初期</a:t>
            </a:r>
            <a:r>
              <a:rPr kumimoji="1" lang="zh-TW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引進國外船隊學習經驗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及技術、並</a:t>
            </a:r>
            <a:r>
              <a:rPr kumimoji="1" lang="zh-TW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培育海事與風機運維相關人才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，打造小型運維船隊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中長期搶進亞太市場。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695" y="836712"/>
            <a:ext cx="5557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5100" lvl="0">
              <a:spcBef>
                <a:spcPts val="600"/>
              </a:spcBef>
              <a:defRPr/>
            </a:pPr>
            <a:r>
              <a:rPr kumimoji="1"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(2)</a:t>
            </a:r>
            <a:r>
              <a:rPr kumimoji="1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風力發電</a:t>
            </a:r>
            <a:r>
              <a:rPr kumimoji="1"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4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年</a:t>
            </a:r>
            <a:r>
              <a:rPr kumimoji="1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計畫</a:t>
            </a:r>
            <a:r>
              <a:rPr kumimoji="1"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(</a:t>
            </a:r>
            <a:r>
              <a:rPr kumimoji="1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續</a:t>
            </a:r>
            <a:r>
              <a:rPr kumimoji="1"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)-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離岸解決方案 </a:t>
            </a:r>
            <a:endParaRPr kumimoji="1" lang="zh-TW" altLang="en-US" sz="24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三、積極多元創能，促進潔淨能源發展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(10/14)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7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2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32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39552" y="1412776"/>
            <a:ext cx="8353623" cy="4757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1" indent="-182563" fontAlgn="base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Clr>
                <a:srgbClr val="009FE2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併網與海上變電站：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42925" lvl="3" indent="-180975" eaLnBrk="0" fontAlgn="base" hangingPunct="0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台電規劃建構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完整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【再生能源輸配電建設計畫】，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滿足綠能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發展所需饋線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1950" lvl="1" indent="-182563" fontAlgn="base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Clr>
                <a:srgbClr val="009FE2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法規精進：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42925" lvl="3" indent="-180975" eaLnBrk="0" fontAlgn="base" hangingPunct="0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加速風場開發商文件流程。經濟部成立單一窗口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由千架海陸風力機計畫推動辦公室轉型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，簡化開發商申設程序，並制定開發商申請之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SOP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1" lang="zh-TW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期能縮短申設流程</a:t>
            </a:r>
            <a:r>
              <a:rPr kumimoji="1"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kumimoji="1"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年左右</a:t>
            </a:r>
            <a:r>
              <a:rPr kumimoji="1"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(50%)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1950" lvl="1" indent="-182563" fontAlgn="base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Clr>
                <a:srgbClr val="009FE2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空間競合：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42925" lvl="3" indent="-180975" eaLnBrk="0" fontAlgn="base" hangingPunct="0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中央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政府主導離岸風電</a:t>
            </a:r>
            <a:r>
              <a:rPr kumimoji="1"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區塊開發政策環評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。離岸開發應納入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大原則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(1)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 排除保護、禁止或限制建築地區；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(2)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特定保護對象需納入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500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公尺以上緩衝帶；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(3)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 風機設置宜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迴避中華白海豚主要活動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區；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(4)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將</a:t>
            </a:r>
            <a:r>
              <a:rPr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「水下海床地質敏感區」及「水下生物礁區」納入選址評估考量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zh-TW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2695" y="836712"/>
            <a:ext cx="545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5100" lvl="0">
              <a:spcBef>
                <a:spcPts val="600"/>
              </a:spcBef>
              <a:defRPr/>
            </a:pPr>
            <a:r>
              <a:rPr kumimoji="1"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(2)</a:t>
            </a:r>
            <a:r>
              <a:rPr kumimoji="1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風力發電</a:t>
            </a:r>
            <a:r>
              <a:rPr kumimoji="1" lang="en-US" altLang="zh-TW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4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年計畫</a:t>
            </a:r>
            <a:r>
              <a:rPr kumimoji="1" lang="en-US" altLang="zh-TW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-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離岸解決</a:t>
            </a:r>
            <a:r>
              <a:rPr kumimoji="1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方案</a:t>
            </a:r>
            <a:r>
              <a:rPr kumimoji="1"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(</a:t>
            </a:r>
            <a:r>
              <a:rPr kumimoji="1" lang="zh-TW" altLang="en-US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續</a:t>
            </a:r>
            <a:r>
              <a:rPr kumimoji="1"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)</a:t>
            </a:r>
            <a:r>
              <a:rPr kumimoji="1" lang="zh-TW" altLang="en-US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 </a:t>
            </a:r>
            <a:endParaRPr kumimoji="1" lang="zh-TW" altLang="en-US" sz="20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三、積極多元創能，促進潔淨能源發展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(11/14)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7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33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23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95536" y="1168619"/>
            <a:ext cx="8712968" cy="4978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638" indent="-274638" hangingPunct="0">
              <a:lnSpc>
                <a:spcPts val="3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n"/>
            </a:pPr>
            <a:r>
              <a:rPr lang="zh-TW" altLang="en-US" sz="24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推動風力發電，於</a:t>
            </a:r>
            <a:r>
              <a:rPr lang="en-US" altLang="zh-TW" sz="24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2025</a:t>
            </a:r>
            <a:r>
              <a:rPr lang="zh-TW" altLang="zh-TW" sz="24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en-US" sz="24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總裝置容量達</a:t>
            </a:r>
            <a:r>
              <a:rPr lang="en-US" altLang="zh-TW" sz="24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4.2GW</a:t>
            </a:r>
          </a:p>
          <a:p>
            <a:pPr marL="720000" lvl="1" indent="-273050" hangingPunct="0">
              <a:lnSpc>
                <a:spcPts val="2700"/>
              </a:lnSpc>
              <a:buFont typeface="Wingdings" pitchFamily="2" charset="2"/>
              <a:buChar char="Ø"/>
            </a:pP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經濟部成立</a:t>
            </a:r>
            <a:r>
              <a:rPr lang="zh-TW" altLang="en-US" sz="2000" b="1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單一窗口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，協助業者加速申設文件流程及土地取得與跨部會協調；協調</a:t>
            </a:r>
            <a:r>
              <a:rPr lang="zh-TW" altLang="en-US" sz="2000" b="1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既有港口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做為風電產業專區、風機、基座及運維碼頭。</a:t>
            </a:r>
            <a:endParaRPr lang="en-US" altLang="zh-TW" sz="2000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20725" lvl="1" indent="-273050" hangingPunct="0">
              <a:lnSpc>
                <a:spcPts val="2700"/>
              </a:lnSpc>
              <a:buFont typeface="Wingdings" pitchFamily="2" charset="2"/>
              <a:buChar char="Ø"/>
            </a:pP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風力發電推動原則：</a:t>
            </a:r>
            <a:endParaRPr lang="en-US" altLang="zh-TW" sz="2000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241425" lvl="1" indent="-342900" hangingPunct="0">
              <a:lnSpc>
                <a:spcPts val="2700"/>
              </a:lnSpc>
              <a:buFont typeface="Wingdings" panose="05000000000000000000" pitchFamily="2" charset="2"/>
              <a:buChar char="n"/>
            </a:pPr>
            <a:r>
              <a:rPr lang="zh-TW" altLang="en-US" sz="2000" kern="100" dirty="0" smtClean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陸域</a:t>
            </a:r>
            <a:r>
              <a:rPr lang="en-US" altLang="zh-TW" sz="2000" kern="100" dirty="0" smtClean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2000" kern="100" dirty="0" smtClean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短期以進行中開發案為主要篩選目標；中長期以次級風場開發為主，以</a:t>
            </a:r>
            <a:r>
              <a:rPr lang="en-US" altLang="zh-TW" sz="2000" kern="100" dirty="0" smtClean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2025</a:t>
            </a:r>
            <a:r>
              <a:rPr lang="zh-TW" altLang="en-US" sz="2000" kern="100" dirty="0" smtClean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年達</a:t>
            </a:r>
            <a:r>
              <a:rPr lang="en-US" altLang="zh-TW" sz="2000" kern="100" dirty="0" smtClean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1.2GW</a:t>
            </a:r>
            <a:r>
              <a:rPr lang="zh-TW" altLang="en-US" sz="2000" kern="100" dirty="0" smtClean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為目標。</a:t>
            </a:r>
            <a:endParaRPr lang="en-US" altLang="zh-TW" sz="2000" kern="100" dirty="0">
              <a:solidFill>
                <a:srgbClr val="33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241425" lvl="1" indent="-342900" hangingPunct="0">
              <a:lnSpc>
                <a:spcPts val="2700"/>
              </a:lnSpc>
              <a:buFont typeface="Wingdings" panose="05000000000000000000" pitchFamily="2" charset="2"/>
              <a:buChar char="n"/>
            </a:pPr>
            <a:r>
              <a:rPr lang="zh-TW" altLang="en-US" sz="2000" kern="100" dirty="0" smtClean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離岸</a:t>
            </a:r>
            <a:r>
              <a:rPr lang="en-US" altLang="zh-TW" sz="2000" kern="100" dirty="0" smtClean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2000" kern="100" dirty="0" smtClean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短期完善離岸風電基礎設施；中長期滿足綠能發展，帶動新興產業，以</a:t>
            </a:r>
            <a:r>
              <a:rPr lang="en-US" altLang="zh-TW" sz="2000" kern="100" dirty="0" smtClean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2025</a:t>
            </a:r>
            <a:r>
              <a:rPr lang="zh-TW" altLang="en-US" sz="2000" kern="100" dirty="0" smtClean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年達</a:t>
            </a:r>
            <a:r>
              <a:rPr lang="en-US" altLang="zh-TW" sz="2000" kern="100" dirty="0" smtClean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3GW</a:t>
            </a:r>
            <a:r>
              <a:rPr lang="zh-TW" altLang="en-US" sz="2000" kern="100" dirty="0" smtClean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為目標。</a:t>
            </a:r>
            <a:endParaRPr lang="en-US" altLang="zh-TW" sz="2000" kern="100" dirty="0" smtClean="0">
              <a:solidFill>
                <a:srgbClr val="33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74638" lvl="8" indent="-274638" hangingPunct="0">
              <a:lnSpc>
                <a:spcPts val="3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n"/>
            </a:pPr>
            <a:r>
              <a:rPr lang="zh-TW" altLang="en-US" sz="24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打造風電為國內新興主力產業，帶動本土廠商參與及創新</a:t>
            </a:r>
          </a:p>
          <a:p>
            <a:pPr marL="715963" lvl="1" indent="-182563" hangingPunct="0">
              <a:lnSpc>
                <a:spcPts val="3000"/>
              </a:lnSpc>
              <a:buFont typeface="Wingdings" pitchFamily="2" charset="2"/>
              <a:buChar char="Ø"/>
            </a:pP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以國內市場帶動整體產業鏈發展。</a:t>
            </a:r>
            <a:endParaRPr lang="en-US" altLang="zh-TW" sz="2000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15963" lvl="1" indent="-182563" hangingPunct="0">
              <a:lnSpc>
                <a:spcPts val="3000"/>
              </a:lnSpc>
              <a:buFont typeface="Wingdings" pitchFamily="2" charset="2"/>
              <a:buChar char="Ø"/>
            </a:pP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初期引進國外技術，在地組裝，學習技術。</a:t>
            </a:r>
            <a:endParaRPr lang="en-US" altLang="zh-TW" sz="2000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15963" lvl="1" indent="-182563" hangingPunct="0">
              <a:lnSpc>
                <a:spcPts val="3000"/>
              </a:lnSpc>
              <a:buFont typeface="Wingdings" pitchFamily="2" charset="2"/>
              <a:buChar char="Ø"/>
            </a:pP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中長期發展關鍵零組件開發</a:t>
            </a:r>
            <a:r>
              <a:rPr lang="zh-TW" altLang="en-US" sz="2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，培養跨業系統整合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能量、運維人才、海事工程人才，</a:t>
            </a:r>
            <a:r>
              <a:rPr lang="zh-TW" altLang="en-US" sz="2000" b="1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搶攻</a:t>
            </a:r>
            <a:r>
              <a:rPr lang="zh-TW" altLang="en-US" sz="2000" b="1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亞太離</a:t>
            </a:r>
            <a:r>
              <a:rPr lang="zh-TW" altLang="en-US" sz="2000" b="1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岸風</a:t>
            </a:r>
            <a:r>
              <a:rPr lang="zh-TW" altLang="en-US" sz="2000" b="1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場</a:t>
            </a:r>
            <a:endParaRPr lang="zh-TW" altLang="en-US" sz="20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標題 1"/>
          <p:cNvSpPr>
            <a:spLocks/>
          </p:cNvSpPr>
          <p:nvPr/>
        </p:nvSpPr>
        <p:spPr bwMode="auto">
          <a:xfrm>
            <a:off x="1917111" y="-2738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三、積極多元創能，促進潔淨能源發展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(12/14)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50701" y="610957"/>
            <a:ext cx="8713787" cy="59039"/>
            <a:chOff x="113" y="482"/>
            <a:chExt cx="5489" cy="45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42992" y="735087"/>
            <a:ext cx="3736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5100" lvl="0">
              <a:spcBef>
                <a:spcPts val="600"/>
              </a:spcBef>
              <a:defRPr/>
            </a:pPr>
            <a:r>
              <a:rPr kumimoji="1"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(2)</a:t>
            </a:r>
            <a:r>
              <a:rPr kumimoji="1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風力發電</a:t>
            </a:r>
            <a:r>
              <a:rPr kumimoji="1" lang="en-US" altLang="zh-TW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4</a:t>
            </a:r>
            <a:r>
              <a:rPr kumimoji="1"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年計畫</a:t>
            </a:r>
            <a:r>
              <a:rPr kumimoji="1"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-</a:t>
            </a:r>
            <a:r>
              <a:rPr kumimoji="1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目標</a:t>
            </a:r>
            <a:endParaRPr kumimoji="1" lang="zh-TW" altLang="en-US" sz="20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3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34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4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96" name="投影片編號版面配置區 1"/>
          <p:cNvSpPr txBox="1">
            <a:spLocks noGrp="1"/>
          </p:cNvSpPr>
          <p:nvPr/>
        </p:nvSpPr>
        <p:spPr bwMode="auto">
          <a:xfrm>
            <a:off x="7046913" y="65246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09F9A76-BEE7-453D-BEC2-54EEEDBB6017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  <p:sp>
        <p:nvSpPr>
          <p:cNvPr id="46" name="標題 1"/>
          <p:cNvSpPr>
            <a:spLocks/>
          </p:cNvSpPr>
          <p:nvPr/>
        </p:nvSpPr>
        <p:spPr bwMode="auto">
          <a:xfrm>
            <a:off x="179512" y="764704"/>
            <a:ext cx="3343226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651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kumimoji="1" lang="en-US" altLang="zh-TW" sz="2400" b="1" dirty="0"/>
              <a:t>5.</a:t>
            </a:r>
            <a:r>
              <a:rPr kumimoji="1" lang="zh-TW" altLang="en-US" sz="2400" b="1" dirty="0"/>
              <a:t>其他再生能源發展</a:t>
            </a:r>
            <a:endParaRPr kumimoji="1" lang="en-US" altLang="zh-TW" sz="2400" b="1" dirty="0"/>
          </a:p>
        </p:txBody>
      </p:sp>
      <p:grpSp>
        <p:nvGrpSpPr>
          <p:cNvPr id="3" name="群組 2"/>
          <p:cNvGrpSpPr/>
          <p:nvPr/>
        </p:nvGrpSpPr>
        <p:grpSpPr>
          <a:xfrm>
            <a:off x="713656" y="1206293"/>
            <a:ext cx="7704856" cy="5607083"/>
            <a:chOff x="683568" y="1133567"/>
            <a:chExt cx="7704856" cy="5607083"/>
          </a:xfrm>
        </p:grpSpPr>
        <p:sp>
          <p:nvSpPr>
            <p:cNvPr id="4" name="手繪多邊形 3"/>
            <p:cNvSpPr/>
            <p:nvPr/>
          </p:nvSpPr>
          <p:spPr>
            <a:xfrm>
              <a:off x="683568" y="1133567"/>
              <a:ext cx="7704856" cy="1394070"/>
            </a:xfrm>
            <a:custGeom>
              <a:avLst/>
              <a:gdLst>
                <a:gd name="connsiteX0" fmla="*/ 0 w 7704856"/>
                <a:gd name="connsiteY0" fmla="*/ 121056 h 1210559"/>
                <a:gd name="connsiteX1" fmla="*/ 121056 w 7704856"/>
                <a:gd name="connsiteY1" fmla="*/ 0 h 1210559"/>
                <a:gd name="connsiteX2" fmla="*/ 7583800 w 7704856"/>
                <a:gd name="connsiteY2" fmla="*/ 0 h 1210559"/>
                <a:gd name="connsiteX3" fmla="*/ 7704856 w 7704856"/>
                <a:gd name="connsiteY3" fmla="*/ 121056 h 1210559"/>
                <a:gd name="connsiteX4" fmla="*/ 7704856 w 7704856"/>
                <a:gd name="connsiteY4" fmla="*/ 1089503 h 1210559"/>
                <a:gd name="connsiteX5" fmla="*/ 7583800 w 7704856"/>
                <a:gd name="connsiteY5" fmla="*/ 1210559 h 1210559"/>
                <a:gd name="connsiteX6" fmla="*/ 121056 w 7704856"/>
                <a:gd name="connsiteY6" fmla="*/ 1210559 h 1210559"/>
                <a:gd name="connsiteX7" fmla="*/ 0 w 7704856"/>
                <a:gd name="connsiteY7" fmla="*/ 1089503 h 1210559"/>
                <a:gd name="connsiteX8" fmla="*/ 0 w 7704856"/>
                <a:gd name="connsiteY8" fmla="*/ 121056 h 121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04856" h="1210559">
                  <a:moveTo>
                    <a:pt x="0" y="121056"/>
                  </a:moveTo>
                  <a:cubicBezTo>
                    <a:pt x="0" y="54199"/>
                    <a:pt x="54199" y="0"/>
                    <a:pt x="121056" y="0"/>
                  </a:cubicBezTo>
                  <a:lnTo>
                    <a:pt x="7583800" y="0"/>
                  </a:lnTo>
                  <a:cubicBezTo>
                    <a:pt x="7650657" y="0"/>
                    <a:pt x="7704856" y="54199"/>
                    <a:pt x="7704856" y="121056"/>
                  </a:cubicBezTo>
                  <a:lnTo>
                    <a:pt x="7704856" y="1089503"/>
                  </a:lnTo>
                  <a:cubicBezTo>
                    <a:pt x="7704856" y="1156360"/>
                    <a:pt x="7650657" y="1210559"/>
                    <a:pt x="7583800" y="1210559"/>
                  </a:cubicBezTo>
                  <a:lnTo>
                    <a:pt x="121056" y="1210559"/>
                  </a:lnTo>
                  <a:cubicBezTo>
                    <a:pt x="54199" y="1210559"/>
                    <a:pt x="0" y="1156360"/>
                    <a:pt x="0" y="1089503"/>
                  </a:cubicBezTo>
                  <a:lnTo>
                    <a:pt x="0" y="12105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722987" tIns="60960" rIns="60961" bIns="609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zh-TW" altLang="en-US" sz="1600" b="1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水力</a:t>
              </a:r>
              <a:endParaRPr lang="zh-TW" altLang="en-US" sz="1600" kern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分持續性</a:t>
              </a:r>
              <a:r>
                <a:rPr kumimoji="0" lang="zh-TW" altLang="en-US" sz="1600" b="0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川流式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、</a:t>
              </a:r>
              <a:r>
                <a:rPr kumimoji="0" lang="zh-TW" altLang="en-US" sz="1600" b="0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抽蓄式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兩種。後者多為尖峰彈性調度發電</a:t>
              </a:r>
              <a:r>
                <a:rPr kumimoji="0" lang="en-US" altLang="zh-TW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非屬再生能源發電</a:t>
              </a:r>
              <a:r>
                <a:rPr kumimoji="0" lang="en-US" altLang="zh-TW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。</a:t>
              </a:r>
              <a:r>
                <a:rPr kumimoji="0" lang="en-US" altLang="zh-TW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104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年我國慣常水力發電達總發電量</a:t>
              </a:r>
              <a:r>
                <a:rPr kumimoji="0" lang="en-US" altLang="zh-TW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1.73%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。</a:t>
              </a:r>
              <a:endParaRPr lang="zh-TW" altLang="en-US" sz="1600" kern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未來將開發抽蓄發電及小水力發電廠，利用剩餘再生能源電力供作抽蓄用。</a:t>
              </a:r>
              <a:endParaRPr kumimoji="0" lang="en-US" altLang="zh-TW" sz="1600" b="0" kern="1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7" name="手繪多邊形 6"/>
            <p:cNvSpPr/>
            <p:nvPr/>
          </p:nvSpPr>
          <p:spPr>
            <a:xfrm>
              <a:off x="683568" y="2660184"/>
              <a:ext cx="7704856" cy="1163596"/>
            </a:xfrm>
            <a:custGeom>
              <a:avLst/>
              <a:gdLst>
                <a:gd name="connsiteX0" fmla="*/ 0 w 7704856"/>
                <a:gd name="connsiteY0" fmla="*/ 135874 h 1358744"/>
                <a:gd name="connsiteX1" fmla="*/ 135874 w 7704856"/>
                <a:gd name="connsiteY1" fmla="*/ 0 h 1358744"/>
                <a:gd name="connsiteX2" fmla="*/ 7568982 w 7704856"/>
                <a:gd name="connsiteY2" fmla="*/ 0 h 1358744"/>
                <a:gd name="connsiteX3" fmla="*/ 7704856 w 7704856"/>
                <a:gd name="connsiteY3" fmla="*/ 135874 h 1358744"/>
                <a:gd name="connsiteX4" fmla="*/ 7704856 w 7704856"/>
                <a:gd name="connsiteY4" fmla="*/ 1222870 h 1358744"/>
                <a:gd name="connsiteX5" fmla="*/ 7568982 w 7704856"/>
                <a:gd name="connsiteY5" fmla="*/ 1358744 h 1358744"/>
                <a:gd name="connsiteX6" fmla="*/ 135874 w 7704856"/>
                <a:gd name="connsiteY6" fmla="*/ 1358744 h 1358744"/>
                <a:gd name="connsiteX7" fmla="*/ 0 w 7704856"/>
                <a:gd name="connsiteY7" fmla="*/ 1222870 h 1358744"/>
                <a:gd name="connsiteX8" fmla="*/ 0 w 7704856"/>
                <a:gd name="connsiteY8" fmla="*/ 135874 h 135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04856" h="1358744">
                  <a:moveTo>
                    <a:pt x="0" y="135874"/>
                  </a:moveTo>
                  <a:cubicBezTo>
                    <a:pt x="0" y="60833"/>
                    <a:pt x="60833" y="0"/>
                    <a:pt x="135874" y="0"/>
                  </a:cubicBezTo>
                  <a:lnTo>
                    <a:pt x="7568982" y="0"/>
                  </a:lnTo>
                  <a:cubicBezTo>
                    <a:pt x="7644023" y="0"/>
                    <a:pt x="7704856" y="60833"/>
                    <a:pt x="7704856" y="135874"/>
                  </a:cubicBezTo>
                  <a:lnTo>
                    <a:pt x="7704856" y="1222870"/>
                  </a:lnTo>
                  <a:cubicBezTo>
                    <a:pt x="7704856" y="1297911"/>
                    <a:pt x="7644023" y="1358744"/>
                    <a:pt x="7568982" y="1358744"/>
                  </a:cubicBezTo>
                  <a:lnTo>
                    <a:pt x="135874" y="1358744"/>
                  </a:lnTo>
                  <a:cubicBezTo>
                    <a:pt x="60833" y="1358744"/>
                    <a:pt x="0" y="1297911"/>
                    <a:pt x="0" y="1222870"/>
                  </a:cubicBezTo>
                  <a:lnTo>
                    <a:pt x="0" y="13587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1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722987" tIns="60960" rIns="60961" bIns="609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zh-TW" altLang="en-US" sz="1600" b="1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生質能</a:t>
              </a:r>
              <a:endParaRPr lang="zh-TW" altLang="en-US" sz="1600" kern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生質燃料含生質物、廢棄物，</a:t>
              </a:r>
              <a:r>
                <a:rPr kumimoji="0" lang="en-US" altLang="zh-TW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104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年生質能</a:t>
              </a:r>
              <a:r>
                <a:rPr kumimoji="0" lang="en-US" altLang="zh-TW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含廢棄物</a:t>
              </a:r>
              <a:r>
                <a:rPr kumimoji="0" lang="en-US" altLang="zh-TW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總發電量</a:t>
              </a:r>
              <a:r>
                <a:rPr kumimoji="0" lang="en-US" altLang="zh-TW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36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億度，占全國電力系統總供電量</a:t>
              </a:r>
              <a:r>
                <a:rPr kumimoji="0" lang="en-US" altLang="zh-TW" sz="1600" b="0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1.4%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。</a:t>
              </a:r>
              <a:endParaRPr lang="zh-TW" altLang="en-US" sz="1600" kern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垃圾焚化廠發電約</a:t>
              </a:r>
              <a:r>
                <a:rPr kumimoji="0" lang="zh-TW" altLang="en-US" sz="1600" b="0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占</a:t>
              </a:r>
              <a:r>
                <a:rPr kumimoji="0" lang="en-US" altLang="zh-TW" sz="1600" b="0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7</a:t>
              </a:r>
              <a:r>
                <a:rPr kumimoji="0" lang="zh-TW" altLang="en-US" sz="1600" b="0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成以上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，未來可</a:t>
              </a:r>
              <a:r>
                <a:rPr kumimoji="0" lang="zh-TW" altLang="en-US" sz="1600" b="0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大量推廣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。</a:t>
              </a: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804623" y="2672484"/>
              <a:ext cx="1540971" cy="968447"/>
            </a:xfrm>
            <a:prstGeom prst="roundRect">
              <a:avLst>
                <a:gd name="adj" fmla="val 10000"/>
              </a:avLst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tint val="50000"/>
                <a:hueOff val="-3560789"/>
                <a:satOff val="15872"/>
                <a:lumOff val="140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手繪多邊形 8"/>
            <p:cNvSpPr/>
            <p:nvPr/>
          </p:nvSpPr>
          <p:spPr>
            <a:xfrm>
              <a:off x="683568" y="3933056"/>
              <a:ext cx="7704856" cy="1282174"/>
            </a:xfrm>
            <a:custGeom>
              <a:avLst/>
              <a:gdLst>
                <a:gd name="connsiteX0" fmla="*/ 0 w 7704856"/>
                <a:gd name="connsiteY0" fmla="*/ 135855 h 1358550"/>
                <a:gd name="connsiteX1" fmla="*/ 135855 w 7704856"/>
                <a:gd name="connsiteY1" fmla="*/ 0 h 1358550"/>
                <a:gd name="connsiteX2" fmla="*/ 7569001 w 7704856"/>
                <a:gd name="connsiteY2" fmla="*/ 0 h 1358550"/>
                <a:gd name="connsiteX3" fmla="*/ 7704856 w 7704856"/>
                <a:gd name="connsiteY3" fmla="*/ 135855 h 1358550"/>
                <a:gd name="connsiteX4" fmla="*/ 7704856 w 7704856"/>
                <a:gd name="connsiteY4" fmla="*/ 1222695 h 1358550"/>
                <a:gd name="connsiteX5" fmla="*/ 7569001 w 7704856"/>
                <a:gd name="connsiteY5" fmla="*/ 1358550 h 1358550"/>
                <a:gd name="connsiteX6" fmla="*/ 135855 w 7704856"/>
                <a:gd name="connsiteY6" fmla="*/ 1358550 h 1358550"/>
                <a:gd name="connsiteX7" fmla="*/ 0 w 7704856"/>
                <a:gd name="connsiteY7" fmla="*/ 1222695 h 1358550"/>
                <a:gd name="connsiteX8" fmla="*/ 0 w 7704856"/>
                <a:gd name="connsiteY8" fmla="*/ 135855 h 135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04856" h="1358550">
                  <a:moveTo>
                    <a:pt x="0" y="135855"/>
                  </a:moveTo>
                  <a:cubicBezTo>
                    <a:pt x="0" y="60824"/>
                    <a:pt x="60824" y="0"/>
                    <a:pt x="135855" y="0"/>
                  </a:cubicBezTo>
                  <a:lnTo>
                    <a:pt x="7569001" y="0"/>
                  </a:lnTo>
                  <a:cubicBezTo>
                    <a:pt x="7644032" y="0"/>
                    <a:pt x="7704856" y="60824"/>
                    <a:pt x="7704856" y="135855"/>
                  </a:cubicBezTo>
                  <a:lnTo>
                    <a:pt x="7704856" y="1222695"/>
                  </a:lnTo>
                  <a:cubicBezTo>
                    <a:pt x="7704856" y="1297726"/>
                    <a:pt x="7644032" y="1358550"/>
                    <a:pt x="7569001" y="1358550"/>
                  </a:cubicBezTo>
                  <a:lnTo>
                    <a:pt x="135855" y="1358550"/>
                  </a:lnTo>
                  <a:cubicBezTo>
                    <a:pt x="60824" y="1358550"/>
                    <a:pt x="0" y="1297726"/>
                    <a:pt x="0" y="1222695"/>
                  </a:cubicBezTo>
                  <a:lnTo>
                    <a:pt x="0" y="13585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1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722987" tIns="60960" rIns="60961" bIns="609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zh-TW" altLang="en-US" sz="1600" b="1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地熱</a:t>
              </a:r>
              <a:endParaRPr lang="zh-TW" altLang="en-US" sz="1600" kern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具基載電力特性，但目前國際發展主要為</a:t>
              </a:r>
              <a:r>
                <a:rPr kumimoji="0" lang="zh-TW" altLang="en-US" sz="1600" b="0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淺層地熱技術較成熟</a:t>
              </a:r>
              <a:r>
                <a:rPr kumimoji="0" lang="en-US" altLang="zh-TW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如美國、菲律賓等國</a:t>
              </a:r>
              <a:r>
                <a:rPr kumimoji="0" lang="en-US" altLang="zh-TW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，深層地熱鑽探技術發展，大規模利用地熱資源將成為經濟可行方案。</a:t>
              </a:r>
              <a:endParaRPr lang="zh-TW" altLang="en-US" sz="1600" kern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淺層地熱發電，我國於</a:t>
              </a:r>
              <a:r>
                <a:rPr kumimoji="0" lang="zh-TW" altLang="en-US" sz="1600" b="0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宜蘭清水建置</a:t>
              </a:r>
              <a:r>
                <a:rPr kumimoji="0" lang="en-US" altLang="zh-TW" sz="1600" b="0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50 KW</a:t>
              </a:r>
              <a:r>
                <a:rPr kumimoji="0" lang="zh-TW" altLang="en-US" sz="1600" b="0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示範實驗系統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。</a:t>
              </a: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804623" y="4104889"/>
              <a:ext cx="1540971" cy="968447"/>
            </a:xfrm>
            <a:prstGeom prst="roundRect">
              <a:avLst>
                <a:gd name="adj" fmla="val 10000"/>
              </a:avLst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tint val="50000"/>
                <a:hueOff val="-7121577"/>
                <a:satOff val="31745"/>
                <a:lumOff val="280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手繪多邊形 14"/>
            <p:cNvSpPr/>
            <p:nvPr/>
          </p:nvSpPr>
          <p:spPr>
            <a:xfrm>
              <a:off x="683568" y="5369570"/>
              <a:ext cx="7704856" cy="1371080"/>
            </a:xfrm>
            <a:custGeom>
              <a:avLst/>
              <a:gdLst>
                <a:gd name="connsiteX0" fmla="*/ 0 w 7704856"/>
                <a:gd name="connsiteY0" fmla="*/ 117399 h 1173988"/>
                <a:gd name="connsiteX1" fmla="*/ 117399 w 7704856"/>
                <a:gd name="connsiteY1" fmla="*/ 0 h 1173988"/>
                <a:gd name="connsiteX2" fmla="*/ 7587457 w 7704856"/>
                <a:gd name="connsiteY2" fmla="*/ 0 h 1173988"/>
                <a:gd name="connsiteX3" fmla="*/ 7704856 w 7704856"/>
                <a:gd name="connsiteY3" fmla="*/ 117399 h 1173988"/>
                <a:gd name="connsiteX4" fmla="*/ 7704856 w 7704856"/>
                <a:gd name="connsiteY4" fmla="*/ 1056589 h 1173988"/>
                <a:gd name="connsiteX5" fmla="*/ 7587457 w 7704856"/>
                <a:gd name="connsiteY5" fmla="*/ 1173988 h 1173988"/>
                <a:gd name="connsiteX6" fmla="*/ 117399 w 7704856"/>
                <a:gd name="connsiteY6" fmla="*/ 1173988 h 1173988"/>
                <a:gd name="connsiteX7" fmla="*/ 0 w 7704856"/>
                <a:gd name="connsiteY7" fmla="*/ 1056589 h 1173988"/>
                <a:gd name="connsiteX8" fmla="*/ 0 w 7704856"/>
                <a:gd name="connsiteY8" fmla="*/ 117399 h 11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04856" h="1173988">
                  <a:moveTo>
                    <a:pt x="0" y="117399"/>
                  </a:moveTo>
                  <a:cubicBezTo>
                    <a:pt x="0" y="52561"/>
                    <a:pt x="52561" y="0"/>
                    <a:pt x="117399" y="0"/>
                  </a:cubicBezTo>
                  <a:lnTo>
                    <a:pt x="7587457" y="0"/>
                  </a:lnTo>
                  <a:cubicBezTo>
                    <a:pt x="7652295" y="0"/>
                    <a:pt x="7704856" y="52561"/>
                    <a:pt x="7704856" y="117399"/>
                  </a:cubicBezTo>
                  <a:lnTo>
                    <a:pt x="7704856" y="1056589"/>
                  </a:lnTo>
                  <a:cubicBezTo>
                    <a:pt x="7704856" y="1121427"/>
                    <a:pt x="7652295" y="1173988"/>
                    <a:pt x="7587457" y="1173988"/>
                  </a:cubicBezTo>
                  <a:lnTo>
                    <a:pt x="117399" y="1173988"/>
                  </a:lnTo>
                  <a:cubicBezTo>
                    <a:pt x="52561" y="1173988"/>
                    <a:pt x="0" y="1121427"/>
                    <a:pt x="0" y="1056589"/>
                  </a:cubicBezTo>
                  <a:lnTo>
                    <a:pt x="0" y="117399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722987" tIns="60960" rIns="60961" bIns="609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zh-TW" altLang="en-US" sz="1600" b="1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海洋能</a:t>
              </a:r>
              <a:endParaRPr kumimoji="0" lang="zh-TW" altLang="en-US" sz="1600" b="0" kern="1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海洋能包括</a:t>
              </a:r>
              <a:r>
                <a:rPr kumimoji="0" lang="zh-TW" altLang="en-US" sz="1600" b="0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海洋溫差能、波浪能、海流能、潮汐能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等形式。</a:t>
              </a:r>
              <a:endParaRPr lang="zh-TW" altLang="en-US" sz="1600" kern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臺灣東北及東部海域的</a:t>
              </a:r>
              <a:r>
                <a:rPr kumimoji="0" lang="zh-TW" altLang="en-US" sz="1600" b="0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波浪能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較大，較具開發優勢。東部外海亦有黑潮經過，表層溫度高，水深也超過</a:t>
              </a:r>
              <a:r>
                <a:rPr kumimoji="0" lang="en-US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1,000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公尺，極具</a:t>
              </a:r>
              <a:r>
                <a:rPr kumimoji="0" lang="zh-TW" altLang="en-US" sz="1600" b="0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溫差能</a:t>
              </a:r>
              <a:r>
                <a:rPr kumimoji="0" lang="zh-TW" altLang="en-US" sz="1600" b="0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開發的優勢。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179388" y="620688"/>
            <a:ext cx="8713787" cy="59039"/>
            <a:chOff x="113" y="482"/>
            <a:chExt cx="5489" cy="45"/>
          </a:xfrm>
        </p:grpSpPr>
        <p:sp>
          <p:nvSpPr>
            <p:cNvPr id="13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7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三、積極多元創能，促進潔淨能源發展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(13/14)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8" name="Picture 3" descr="C:\Users\鄭如閔\AppData\Local\Microsoft\Windows\Temporary Internet Files\Content.IE5\DFQAGX88\lgi01a20140102110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22" y="1304233"/>
            <a:ext cx="1517172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鄭如閔\AppData\Local\Microsoft\Windows\Temporary Internet Files\Content.IE5\LXXV3T1U\日本海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01" y="5544616"/>
            <a:ext cx="1499659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82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圓角矩形 9"/>
          <p:cNvSpPr>
            <a:spLocks noChangeArrowheads="1"/>
          </p:cNvSpPr>
          <p:nvPr/>
        </p:nvSpPr>
        <p:spPr bwMode="auto">
          <a:xfrm>
            <a:off x="323528" y="2065677"/>
            <a:ext cx="1296144" cy="39159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zh-TW" altLang="en-US" sz="2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發展目標</a:t>
            </a: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24" name="圓角矩形 9"/>
          <p:cNvSpPr>
            <a:spLocks noChangeArrowheads="1"/>
          </p:cNvSpPr>
          <p:nvPr/>
        </p:nvSpPr>
        <p:spPr bwMode="auto">
          <a:xfrm>
            <a:off x="323528" y="1237543"/>
            <a:ext cx="1296144" cy="39159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zh-TW" altLang="en-US" sz="2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發展目的</a:t>
            </a: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25" name="AutoShape 4"/>
          <p:cNvSpPr>
            <a:spLocks noChangeArrowheads="1"/>
          </p:cNvSpPr>
          <p:nvPr/>
        </p:nvSpPr>
        <p:spPr bwMode="auto">
          <a:xfrm>
            <a:off x="1763688" y="1268320"/>
            <a:ext cx="7057603" cy="648512"/>
          </a:xfrm>
          <a:prstGeom prst="roundRect">
            <a:avLst>
              <a:gd name="adj" fmla="val 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marL="182563" lvl="1" indent="-182563">
              <a:buFont typeface="Wingdings" panose="05000000000000000000" pitchFamily="2" charset="2"/>
              <a:buChar char="Ø"/>
            </a:pP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燃料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電池可作為穩定供電來源，在電力品質需求</a:t>
            </a: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高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地區分散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建置</a:t>
            </a: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紓解</a:t>
            </a:r>
            <a:r>
              <a:rPr lang="zh-TW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電網尖峰供電壓力</a:t>
            </a:r>
            <a:endParaRPr lang="en-US" altLang="zh-TW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17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0" name="投影片編號版面配置區 3"/>
          <p:cNvSpPr txBox="1">
            <a:spLocks noGrp="1"/>
          </p:cNvSpPr>
          <p:nvPr/>
        </p:nvSpPr>
        <p:spPr bwMode="auto">
          <a:xfrm>
            <a:off x="7094091" y="6499271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36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011748249"/>
              </p:ext>
            </p:extLst>
          </p:nvPr>
        </p:nvGraphicFramePr>
        <p:xfrm>
          <a:off x="1763687" y="2046998"/>
          <a:ext cx="7129488" cy="645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1841597" y="3228758"/>
            <a:ext cx="3286307" cy="1208354"/>
          </a:xfrm>
          <a:prstGeom prst="roundRect">
            <a:avLst>
              <a:gd name="adj" fmla="val 2611"/>
            </a:avLst>
          </a:prstGeom>
          <a:gradFill rotWithShape="0">
            <a:gsLst>
              <a:gs pos="0">
                <a:schemeClr val="bg1"/>
              </a:gs>
              <a:gs pos="100000">
                <a:srgbClr val="C4FD67"/>
              </a:gs>
            </a:gsLst>
            <a:lin ang="5400000" scaled="1"/>
          </a:gradFill>
          <a:ln w="9525" algn="ctr">
            <a:solidFill>
              <a:srgbClr val="006600"/>
            </a:solidFill>
            <a:round/>
            <a:headEnd/>
            <a:tailEnd/>
          </a:ln>
        </p:spPr>
        <p:txBody>
          <a:bodyPr lIns="90000" tIns="46800" rIns="90000" bIns="46800" anchor="ctr">
            <a:no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266700" indent="-26670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358775" indent="-176213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lvl="1"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zh-TW" alt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初期以國內</a:t>
            </a:r>
            <a:r>
              <a:rPr lang="zh-TW" alt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工業餘</a:t>
            </a:r>
            <a:r>
              <a:rPr lang="zh-TW" altLang="en-US" sz="1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氫</a:t>
            </a:r>
            <a:r>
              <a:rPr lang="zh-TW" altLang="en-US" sz="18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為</a:t>
            </a:r>
            <a:r>
              <a:rPr lang="zh-TW" alt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主要氫氣來源，研擬示範驗證運轉之獎勵措施，</a:t>
            </a:r>
            <a:r>
              <a:rPr lang="zh-TW" altLang="en-US" sz="18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吸引餘氫業者及</a:t>
            </a:r>
            <a:r>
              <a:rPr lang="zh-TW" alt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國內用電大</a:t>
            </a:r>
            <a:r>
              <a:rPr lang="zh-TW" altLang="en-US" sz="18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戶建置</a:t>
            </a:r>
            <a:endParaRPr lang="en-US" altLang="zh-TW" sz="1800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圓角矩形 9"/>
          <p:cNvSpPr>
            <a:spLocks noChangeArrowheads="1"/>
          </p:cNvSpPr>
          <p:nvPr/>
        </p:nvSpPr>
        <p:spPr bwMode="auto">
          <a:xfrm>
            <a:off x="323528" y="3212976"/>
            <a:ext cx="1296144" cy="39159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85000"/>
              </a:lnSpc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itchFamily="65" charset="-120"/>
                <a:cs typeface="Times New Roman" pitchFamily="18" charset="0"/>
              </a:rPr>
              <a:t>推動作法</a:t>
            </a: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5239104" y="3284984"/>
            <a:ext cx="3725748" cy="1039729"/>
          </a:xfrm>
          <a:prstGeom prst="roundRect">
            <a:avLst>
              <a:gd name="adj" fmla="val 2611"/>
            </a:avLst>
          </a:prstGeom>
          <a:gradFill rotWithShape="0">
            <a:gsLst>
              <a:gs pos="0">
                <a:schemeClr val="bg1"/>
              </a:gs>
              <a:gs pos="100000">
                <a:srgbClr val="C4FD67"/>
              </a:gs>
            </a:gsLst>
            <a:lin ang="5400000" scaled="1"/>
          </a:gradFill>
          <a:ln w="9525" algn="ctr">
            <a:solidFill>
              <a:srgbClr val="006600"/>
            </a:solidFill>
            <a:round/>
            <a:headEnd/>
            <a:tailEnd/>
          </a:ln>
        </p:spPr>
        <p:txBody>
          <a:bodyPr lIns="90000" tIns="46800" rIns="90000" bIns="46800" anchor="ctr">
            <a:no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266700" indent="-26670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358775" indent="-176213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lvl="1"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zh-TW" altLang="en-US" sz="1800" dirty="0" smtClean="0">
                <a:cs typeface="Times New Roman" panose="02020603050405020304" pitchFamily="18" charset="0"/>
              </a:rPr>
              <a:t>未來</a:t>
            </a:r>
            <a:r>
              <a:rPr lang="zh-TW" altLang="en-US" sz="1800" dirty="0">
                <a:cs typeface="Times New Roman" panose="02020603050405020304" pitchFamily="18" charset="0"/>
              </a:rPr>
              <a:t>配合天然氣第三接收站的建置期</a:t>
            </a:r>
            <a:r>
              <a:rPr lang="zh-TW" altLang="en-US" sz="1800" dirty="0" smtClean="0">
                <a:cs typeface="Times New Roman" panose="02020603050405020304" pitchFamily="18" charset="0"/>
              </a:rPr>
              <a:t>程</a:t>
            </a:r>
            <a:r>
              <a:rPr lang="zh-TW" altLang="zh-TW" sz="1800" dirty="0">
                <a:cs typeface="Times New Roman" panose="02020603050405020304" pitchFamily="18" charset="0"/>
              </a:rPr>
              <a:t>，</a:t>
            </a:r>
            <a:r>
              <a:rPr lang="zh-TW" altLang="en-US" sz="1800" dirty="0" smtClean="0">
                <a:cs typeface="Times New Roman" panose="02020603050405020304" pitchFamily="18" charset="0"/>
              </a:rPr>
              <a:t>以</a:t>
            </a:r>
            <a:r>
              <a:rPr lang="zh-TW" altLang="zh-TW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天然氣</a:t>
            </a:r>
            <a:r>
              <a:rPr lang="zh-TW" altLang="zh-TW" sz="1800" dirty="0">
                <a:cs typeface="Times New Roman" panose="02020603050405020304" pitchFamily="18" charset="0"/>
              </a:rPr>
              <a:t>為</a:t>
            </a:r>
            <a:r>
              <a:rPr lang="zh-TW" altLang="en-US" sz="1800" dirty="0">
                <a:cs typeface="Times New Roman" panose="02020603050405020304" pitchFamily="18" charset="0"/>
              </a:rPr>
              <a:t>主要料</a:t>
            </a:r>
            <a:r>
              <a:rPr lang="zh-TW" altLang="en-US" sz="1800" dirty="0" smtClean="0">
                <a:cs typeface="Times New Roman" panose="02020603050405020304" pitchFamily="18" charset="0"/>
              </a:rPr>
              <a:t>源，進行</a:t>
            </a:r>
            <a:r>
              <a:rPr lang="zh-TW" altLang="en-US" sz="1800" dirty="0">
                <a:cs typeface="Times New Roman" panose="02020603050405020304" pitchFamily="18" charset="0"/>
              </a:rPr>
              <a:t>大量推廣</a:t>
            </a:r>
            <a:endParaRPr lang="zh-TW" altLang="en-US" sz="1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流程圖: 替代處理程序 21"/>
          <p:cNvSpPr/>
          <p:nvPr/>
        </p:nvSpPr>
        <p:spPr bwMode="auto">
          <a:xfrm>
            <a:off x="323527" y="819367"/>
            <a:ext cx="4646251" cy="305377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四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佈局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新興能源</a:t>
            </a:r>
            <a:r>
              <a:rPr lang="en-US" altLang="zh-TW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氫能燃料電池</a:t>
            </a: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05" y="4412803"/>
            <a:ext cx="2002980" cy="1609942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877" y="4412803"/>
            <a:ext cx="1600021" cy="160994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3748" y="4869160"/>
            <a:ext cx="4936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b="1" u="sng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大型燃料電池商轉現況</a:t>
            </a:r>
            <a:r>
              <a:rPr kumimoji="1" lang="en-US" altLang="zh-TW" b="1" u="sng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(Bloom Energy, BE</a:t>
            </a:r>
            <a:r>
              <a:rPr kumimoji="1" lang="zh-TW" altLang="en-US" b="1" u="sng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公司</a:t>
            </a:r>
            <a:r>
              <a:rPr kumimoji="1" lang="en-US" altLang="zh-TW" b="1" u="sng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)</a:t>
            </a:r>
            <a:endParaRPr lang="zh-TW" altLang="en-US" u="sng" dirty="0"/>
          </a:p>
        </p:txBody>
      </p:sp>
      <p:sp>
        <p:nvSpPr>
          <p:cNvPr id="6" name="矩形 5"/>
          <p:cNvSpPr/>
          <p:nvPr/>
        </p:nvSpPr>
        <p:spPr>
          <a:xfrm>
            <a:off x="6409181" y="6001543"/>
            <a:ext cx="23839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1400" b="1" dirty="0" smtClean="0">
                <a:solidFill>
                  <a:srgbClr val="0E0FCD"/>
                </a:solidFill>
                <a:latin typeface="Times New Roman" pitchFamily="18" charset="0"/>
                <a:ea typeface="標楷體" pitchFamily="65" charset="-120"/>
              </a:rPr>
              <a:t>美</a:t>
            </a:r>
            <a:r>
              <a:rPr kumimoji="1" lang="zh-TW" altLang="en-US" sz="1400" b="1" dirty="0">
                <a:solidFill>
                  <a:srgbClr val="0E0FCD"/>
                </a:solidFill>
                <a:latin typeface="Times New Roman" pitchFamily="18" charset="0"/>
                <a:ea typeface="標楷體" pitchFamily="65" charset="-120"/>
              </a:rPr>
              <a:t>商</a:t>
            </a:r>
            <a:r>
              <a:rPr kumimoji="1" lang="en-US" altLang="zh-TW" sz="1400" b="1" dirty="0" smtClean="0">
                <a:solidFill>
                  <a:srgbClr val="0E0FCD"/>
                </a:solidFill>
                <a:latin typeface="Times New Roman" pitchFamily="18" charset="0"/>
                <a:ea typeface="標楷體" pitchFamily="65" charset="-120"/>
              </a:rPr>
              <a:t>BE</a:t>
            </a:r>
            <a:r>
              <a:rPr kumimoji="1" lang="zh-TW" altLang="en-US" sz="1400" b="1" dirty="0" smtClean="0">
                <a:solidFill>
                  <a:srgbClr val="0E0FCD"/>
                </a:solidFill>
                <a:latin typeface="Times New Roman" pitchFamily="18" charset="0"/>
                <a:ea typeface="標楷體" pitchFamily="65" charset="-120"/>
              </a:rPr>
              <a:t>公司 </a:t>
            </a:r>
            <a:r>
              <a:rPr kumimoji="1" lang="en-US" altLang="zh-TW" sz="1400" b="1" dirty="0" smtClean="0">
                <a:solidFill>
                  <a:srgbClr val="0E0FCD"/>
                </a:solidFill>
                <a:latin typeface="Times New Roman" pitchFamily="18" charset="0"/>
                <a:ea typeface="標楷體" pitchFamily="65" charset="-120"/>
              </a:rPr>
              <a:t>SOFC</a:t>
            </a:r>
            <a:r>
              <a:rPr kumimoji="1" lang="zh-TW" altLang="en-US" sz="1400" b="1" dirty="0" smtClean="0">
                <a:solidFill>
                  <a:srgbClr val="0E0FCD"/>
                </a:solidFill>
                <a:latin typeface="Times New Roman" pitchFamily="18" charset="0"/>
                <a:ea typeface="標楷體" pitchFamily="65" charset="-120"/>
              </a:rPr>
              <a:t>發電系統</a:t>
            </a:r>
            <a:endParaRPr lang="zh-TW" altLang="en-US" sz="1400" dirty="0">
              <a:solidFill>
                <a:srgbClr val="0E0FCD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5605" y="5301208"/>
            <a:ext cx="5645718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buFont typeface="Wingdings" panose="05000000000000000000" pitchFamily="2" charset="2"/>
              <a:buChar char="ü"/>
              <a:defRPr/>
            </a:pPr>
            <a:r>
              <a:rPr lang="zh-TW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自</a:t>
            </a:r>
            <a:r>
              <a:rPr lang="en-US" altLang="zh-TW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2008</a:t>
            </a:r>
            <a:r>
              <a:rPr lang="zh-TW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年推出商轉系統，總建置量已達</a:t>
            </a:r>
            <a:r>
              <a:rPr lang="en-US" altLang="zh-TW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190 MW</a:t>
            </a:r>
            <a:endParaRPr lang="en-US" altLang="zh-TW" b="1" dirty="0">
              <a:solidFill>
                <a:srgbClr val="0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271463" lvl="1" indent="-271463" algn="just">
              <a:defRPr/>
            </a:pPr>
            <a:r>
              <a:rPr lang="zh-TW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</a:t>
            </a:r>
            <a:r>
              <a:rPr lang="en-US" altLang="zh-TW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--</a:t>
            </a:r>
            <a:r>
              <a:rPr lang="zh-TW" alt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以</a:t>
            </a:r>
            <a:r>
              <a:rPr lang="en-US" altLang="zh-TW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200-250kW</a:t>
            </a:r>
            <a:r>
              <a:rPr lang="zh-TW" alt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為系統模組規格，依據需求可擴充</a:t>
            </a:r>
            <a:r>
              <a:rPr lang="zh-TW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MW</a:t>
            </a:r>
          </a:p>
          <a:p>
            <a:pPr marL="285750" lvl="1" indent="-285750" algn="just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zh-TW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國內業者已打入</a:t>
            </a:r>
            <a:r>
              <a:rPr lang="en-US" altLang="zh-TW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BE</a:t>
            </a:r>
            <a:r>
              <a:rPr lang="zh-TW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公司組件供應鏈</a:t>
            </a:r>
            <a:endParaRPr lang="en-US" altLang="zh-TW" b="1" dirty="0" smtClean="0">
              <a:solidFill>
                <a:srgbClr val="0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271463" lvl="1" algn="just">
              <a:defRPr/>
            </a:pPr>
            <a:r>
              <a:rPr lang="en-US" altLang="zh-TW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--</a:t>
            </a:r>
            <a:r>
              <a:rPr lang="zh-TW" altLang="zh-TW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保來得</a:t>
            </a:r>
            <a:r>
              <a:rPr lang="zh-TW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、高力、康舒</a:t>
            </a:r>
            <a:r>
              <a:rPr lang="zh-TW" altLang="zh-TW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、宏進</a:t>
            </a:r>
            <a:r>
              <a:rPr lang="zh-TW" altLang="zh-TW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為</a:t>
            </a:r>
            <a:r>
              <a:rPr lang="en-US" altLang="zh-TW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BE</a:t>
            </a:r>
            <a:r>
              <a:rPr lang="zh-TW" alt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公司</a:t>
            </a:r>
            <a:r>
              <a:rPr lang="en-US" altLang="zh-TW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SOFC</a:t>
            </a:r>
            <a:r>
              <a:rPr lang="zh-TW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系統</a:t>
            </a:r>
            <a:r>
              <a:rPr lang="zh-TW" alt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組件</a:t>
            </a:r>
            <a:endParaRPr lang="en-US" altLang="zh-TW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271463" lvl="1" algn="just">
              <a:defRPr/>
            </a:pPr>
            <a:r>
              <a:rPr lang="en-US" altLang="zh-TW" sz="1600" b="1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lang="zh-TW" altLang="zh-TW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供應</a:t>
            </a:r>
            <a:r>
              <a:rPr lang="zh-TW" alt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商，國</a:t>
            </a:r>
            <a:r>
              <a:rPr lang="zh-TW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內</a:t>
            </a:r>
            <a:r>
              <a:rPr lang="zh-TW" alt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產值達新臺幣</a:t>
            </a:r>
            <a:r>
              <a:rPr lang="en-US" altLang="zh-TW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30</a:t>
            </a:r>
            <a:r>
              <a:rPr lang="zh-TW" alt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億元。</a:t>
            </a:r>
            <a:endParaRPr lang="en-US" altLang="zh-TW" sz="1600" b="1" kern="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504128" y="2749542"/>
            <a:ext cx="378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1325" lvl="1" indent="-166688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建置</a:t>
            </a:r>
            <a:r>
              <a:rPr kumimoji="1" lang="en-US" altLang="zh-TW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kumimoji="1" lang="zh-TW" altLang="en-US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anose="02020603050405020304" pitchFamily="18" charset="0"/>
              </a:rPr>
              <a:t>座</a:t>
            </a:r>
            <a:r>
              <a:rPr kumimoji="1" lang="en-US" altLang="zh-TW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anose="02020603050405020304" pitchFamily="18" charset="0"/>
              </a:rPr>
              <a:t>30MW</a:t>
            </a:r>
            <a:r>
              <a:rPr kumimoji="1" lang="zh-TW" altLang="en-US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anose="02020603050405020304" pitchFamily="18" charset="0"/>
              </a:rPr>
              <a:t>示範場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</a:t>
            </a:r>
            <a:r>
              <a:rPr lang="zh-TW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目標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143981" y="2686388"/>
            <a:ext cx="3804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以第一階段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2025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60MW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之推動成果為基礎，</a:t>
            </a:r>
            <a:r>
              <a:rPr kumimoji="1" lang="zh-TW" altLang="en-US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anose="02020603050405020304" pitchFamily="18" charset="0"/>
              </a:rPr>
              <a:t>擴大建置目標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</a:t>
            </a:r>
            <a:r>
              <a:rPr kumimoji="1" lang="en-US" altLang="zh-TW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anose="02020603050405020304" pitchFamily="18" charset="0"/>
              </a:rPr>
              <a:t>300MW</a:t>
            </a:r>
            <a:endParaRPr lang="zh-TW" altLang="en-US" dirty="0"/>
          </a:p>
        </p:txBody>
      </p:sp>
      <p:sp>
        <p:nvSpPr>
          <p:cNvPr id="29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三、積極多元創能，促進潔淨能源發展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(14/14)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4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/>
          <p:cNvSpPr>
            <a:spLocks/>
          </p:cNvSpPr>
          <p:nvPr/>
        </p:nvSpPr>
        <p:spPr bwMode="auto">
          <a:xfrm>
            <a:off x="1835696" y="44624"/>
            <a:ext cx="7308304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四、</a:t>
            </a:r>
            <a:r>
              <a:rPr lang="zh-TW" altLang="en-US" sz="2600" dirty="0">
                <a:solidFill>
                  <a:srgbClr val="000099"/>
                </a:solidFill>
                <a:latin typeface="Times New Roman" pitchFamily="18" charset="0"/>
              </a:rPr>
              <a:t>加速布局儲能，強化電網穩定</a:t>
            </a:r>
            <a:r>
              <a:rPr lang="zh-TW" altLang="en-US" sz="2600" dirty="0" smtClean="0">
                <a:solidFill>
                  <a:srgbClr val="000099"/>
                </a:solidFill>
                <a:latin typeface="Times New Roman" pitchFamily="18" charset="0"/>
              </a:rPr>
              <a:t>度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16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8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37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標題 1"/>
          <p:cNvSpPr>
            <a:spLocks/>
          </p:cNvSpPr>
          <p:nvPr/>
        </p:nvSpPr>
        <p:spPr bwMode="auto">
          <a:xfrm>
            <a:off x="323279" y="782282"/>
            <a:ext cx="842518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0225">
              <a:spcBef>
                <a:spcPct val="20000"/>
              </a:spcBef>
              <a:buChar char="•"/>
              <a:defRPr kumimoji="1" sz="2000" b="1">
                <a:solidFill>
                  <a:srgbClr val="0000CC"/>
                </a:solidFill>
                <a:latin typeface="Arial" charset="0"/>
              </a:defRPr>
            </a:lvl1pPr>
            <a:lvl2pPr marL="723900" indent="-7239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>
              <a:spcBef>
                <a:spcPts val="600"/>
              </a:spcBef>
              <a:buNone/>
              <a:defRPr/>
            </a:pPr>
            <a:endParaRPr lang="en-US" altLang="zh-TW" sz="2400" b="1" kern="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6088" lvl="1" indent="-17145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目的：</a:t>
            </a:r>
            <a:endParaRPr lang="en-US" altLang="zh-TW" sz="2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719138" lvl="1" indent="-273050">
              <a:lnSpc>
                <a:spcPct val="150000"/>
              </a:lnSpc>
              <a:spcBef>
                <a:spcPts val="0"/>
              </a:spcBef>
              <a:buNone/>
              <a:tabLst>
                <a:tab pos="719138" algn="l"/>
              </a:tabLst>
              <a:defRPr/>
            </a:pP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altLang="zh-TW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1)</a:t>
            </a:r>
            <a:r>
              <a:rPr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儲能系統是提高再生能源占比的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基礎。</a:t>
            </a: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719138" lvl="1" indent="-273050">
              <a:lnSpc>
                <a:spcPct val="150000"/>
              </a:lnSpc>
              <a:spcBef>
                <a:spcPts val="0"/>
              </a:spcBef>
              <a:buNone/>
              <a:tabLst>
                <a:tab pos="719138" algn="l"/>
              </a:tabLst>
              <a:defRPr/>
            </a:pP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(2)</a:t>
            </a:r>
            <a:r>
              <a:rPr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儲能系統是太陽光電、風力發電的消波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塊。</a:t>
            </a: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719138" lvl="1" indent="-273050">
              <a:lnSpc>
                <a:spcPct val="150000"/>
              </a:lnSpc>
              <a:spcBef>
                <a:spcPts val="0"/>
              </a:spcBef>
              <a:buNone/>
              <a:tabLst>
                <a:tab pos="719138" algn="l"/>
              </a:tabLst>
              <a:defRPr/>
            </a:pP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(3)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儲</a:t>
            </a:r>
            <a:r>
              <a:rPr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能系統</a:t>
            </a:r>
            <a:r>
              <a:rPr lang="zh-TW" altLang="en-US" sz="2000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可消除一日作息的供需失衡 </a:t>
            </a:r>
            <a:r>
              <a:rPr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50850" lvl="1" indent="-17780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未來</a:t>
            </a:r>
            <a:r>
              <a:rPr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推動策略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(1)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既有</a:t>
            </a:r>
            <a:r>
              <a:rPr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抽蓄水庫改裝變頻抽蓄水力機組來調節儲能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719138" lvl="1" indent="-261938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(2)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未來</a:t>
            </a:r>
            <a:r>
              <a:rPr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擴大再生能源發展，需考量再生能源為間歇性能源，短期水力發電可藉由改裝變頻抽蓄水力機組，增加電力系統的調頻能力，降低中、尖載機組因調整頻率所造成的熱耗率損失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719138" lvl="1" indent="-261938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(3)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評估</a:t>
            </a:r>
            <a:r>
              <a:rPr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國內第</a:t>
            </a:r>
            <a:r>
              <a:rPr lang="en-US" altLang="zh-TW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座抽蓄水力電廠可行性。</a:t>
            </a:r>
          </a:p>
        </p:txBody>
      </p:sp>
      <p:sp>
        <p:nvSpPr>
          <p:cNvPr id="40" name="流程圖: 替代處理程序 39"/>
          <p:cNvSpPr/>
          <p:nvPr/>
        </p:nvSpPr>
        <p:spPr bwMode="auto">
          <a:xfrm>
            <a:off x="451764" y="913147"/>
            <a:ext cx="2752084" cy="305377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algn="ctr">
              <a:defRPr/>
            </a:pP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儲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能系統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規劃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8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420271" y="4587965"/>
            <a:ext cx="8512628" cy="1017844"/>
          </a:xfrm>
          <a:prstGeom prst="roundRect">
            <a:avLst>
              <a:gd name="adj" fmla="val 0"/>
            </a:avLst>
          </a:prstGeom>
          <a:noFill/>
          <a:ln w="19050" cap="rnd">
            <a:noFill/>
            <a:prstDash val="solid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marL="263525" indent="-263525">
              <a:lnSpc>
                <a:spcPts val="1800"/>
              </a:lnSpc>
              <a:buSzPts val="2000"/>
              <a:buFont typeface="Wingdings" pitchFamily="2" charset="2"/>
              <a:buChar char="n"/>
              <a:defRPr/>
            </a:pPr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推動重點</a:t>
            </a:r>
            <a:endParaRPr lang="en-US" altLang="zh-TW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3038" lvl="1">
              <a:lnSpc>
                <a:spcPts val="1800"/>
              </a:lnSpc>
              <a:defRPr/>
            </a:pPr>
            <a:r>
              <a:rPr lang="zh-TW" altLang="en-US" sz="16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低壓</a:t>
            </a:r>
            <a:r>
              <a:rPr lang="en-US" altLang="zh-TW" sz="16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AMI</a:t>
            </a:r>
            <a:r>
              <a:rPr lang="zh-TW" altLang="en-US" sz="16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通訊</a:t>
            </a:r>
            <a:r>
              <a:rPr lang="zh-TW" altLang="en-US" sz="1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：台電</a:t>
            </a:r>
            <a:r>
              <a:rPr lang="zh-TW" altLang="en-US" sz="1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公司</a:t>
            </a:r>
            <a:r>
              <a:rPr lang="zh-TW" altLang="zh-TW" sz="1600" kern="100" dirty="0">
                <a:ea typeface="標楷體"/>
                <a:cs typeface="Times New Roman"/>
              </a:rPr>
              <a:t>尋求</a:t>
            </a:r>
            <a:r>
              <a:rPr lang="zh-TW" altLang="zh-TW" sz="16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最適通訊技術</a:t>
            </a:r>
            <a:r>
              <a:rPr lang="zh-TW" altLang="zh-TW" sz="1600" kern="100" dirty="0">
                <a:ea typeface="標楷體"/>
                <a:cs typeface="Times New Roman"/>
              </a:rPr>
              <a:t>並辦理</a:t>
            </a:r>
            <a:r>
              <a:rPr lang="zh-TW" altLang="zh-TW" sz="16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智慧電表模組化設計</a:t>
            </a:r>
            <a:r>
              <a:rPr lang="en-US" altLang="zh-TW" sz="1600" kern="100" dirty="0">
                <a:ea typeface="標楷體"/>
                <a:cs typeface="Times New Roman"/>
              </a:rPr>
              <a:t>(</a:t>
            </a:r>
            <a:r>
              <a:rPr lang="zh-TW" altLang="zh-TW" sz="1600" kern="100" dirty="0">
                <a:ea typeface="標楷體"/>
                <a:cs typeface="Times New Roman"/>
              </a:rPr>
              <a:t>電表通訊模組改為可插拔</a:t>
            </a:r>
            <a:r>
              <a:rPr lang="en-US" altLang="zh-TW" sz="1600" kern="100" dirty="0">
                <a:ea typeface="標楷體"/>
                <a:cs typeface="Times New Roman"/>
              </a:rPr>
              <a:t>)</a:t>
            </a:r>
            <a:r>
              <a:rPr lang="zh-TW" altLang="zh-TW" sz="1600" kern="100" dirty="0">
                <a:ea typeface="標楷體"/>
                <a:cs typeface="Times New Roman"/>
              </a:rPr>
              <a:t>，完成後模組化電表可配合通訊模組發展彈性運用</a:t>
            </a:r>
            <a:r>
              <a:rPr lang="zh-TW" altLang="zh-TW" sz="1600" kern="100" dirty="0" smtClean="0">
                <a:ea typeface="標楷體"/>
                <a:cs typeface="Times New Roman"/>
              </a:rPr>
              <a:t>，</a:t>
            </a:r>
            <a:r>
              <a:rPr lang="zh-TW" altLang="en-US" sz="16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培植國內產業</a:t>
            </a:r>
            <a:r>
              <a:rPr lang="zh-TW" altLang="en-US" sz="1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且吸引廠商</a:t>
            </a:r>
            <a:r>
              <a:rPr lang="zh-TW" altLang="en-US" sz="1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投入，</a:t>
            </a:r>
            <a:r>
              <a:rPr lang="zh-TW" altLang="zh-TW" sz="1600" kern="100" dirty="0" smtClean="0">
                <a:ea typeface="標楷體"/>
                <a:cs typeface="Times New Roman"/>
              </a:rPr>
              <a:t>逐步</a:t>
            </a:r>
            <a:r>
              <a:rPr lang="zh-TW" altLang="zh-TW" sz="1600" kern="100" dirty="0">
                <a:ea typeface="標楷體"/>
                <a:cs typeface="Times New Roman"/>
              </a:rPr>
              <a:t>加速低壓</a:t>
            </a:r>
            <a:r>
              <a:rPr lang="en-US" altLang="zh-TW" sz="1600" kern="100" dirty="0">
                <a:ea typeface="標楷體"/>
                <a:cs typeface="Times New Roman"/>
              </a:rPr>
              <a:t>AMI</a:t>
            </a:r>
            <a:r>
              <a:rPr lang="zh-TW" altLang="zh-TW" sz="1600" kern="100" dirty="0">
                <a:ea typeface="標楷體"/>
                <a:cs typeface="Times New Roman"/>
              </a:rPr>
              <a:t>布建</a:t>
            </a:r>
            <a:r>
              <a:rPr lang="zh-TW" altLang="zh-TW" sz="1600" kern="100" dirty="0" smtClean="0">
                <a:ea typeface="標楷體"/>
                <a:cs typeface="Times New Roman"/>
              </a:rPr>
              <a:t>。</a:t>
            </a:r>
            <a:endParaRPr lang="zh-TW" altLang="en-US" sz="1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6020" name="AutoShape 9"/>
          <p:cNvSpPr>
            <a:spLocks noChangeArrowheads="1"/>
          </p:cNvSpPr>
          <p:nvPr/>
        </p:nvSpPr>
        <p:spPr bwMode="auto">
          <a:xfrm>
            <a:off x="468314" y="2246825"/>
            <a:ext cx="2544762" cy="262486"/>
          </a:xfrm>
          <a:prstGeom prst="homePlate">
            <a:avLst>
              <a:gd name="adj" fmla="val 68074"/>
            </a:avLst>
          </a:prstGeom>
          <a:gradFill rotWithShape="1">
            <a:gsLst>
              <a:gs pos="0">
                <a:schemeClr val="bg1"/>
              </a:gs>
              <a:gs pos="100000">
                <a:schemeClr val="accent3">
                  <a:lumMod val="75000"/>
                </a:schemeClr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>
            <a:lvl1pPr marL="457200" indent="-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zh-TW" altLang="en-US" sz="1600" dirty="0"/>
              <a:t>完成</a:t>
            </a:r>
            <a:r>
              <a:rPr lang="zh-TW" altLang="en-US" sz="1600" dirty="0" smtClean="0">
                <a:solidFill>
                  <a:srgbClr val="FF0000"/>
                </a:solidFill>
              </a:rPr>
              <a:t>澎湖智慧電網示範</a:t>
            </a:r>
            <a:r>
              <a:rPr lang="zh-TW" altLang="en-US" sz="1600" dirty="0"/>
              <a:t>建置</a:t>
            </a:r>
            <a:endParaRPr lang="en-US" altLang="zh-TW" sz="1600" dirty="0"/>
          </a:p>
        </p:txBody>
      </p:sp>
      <p:sp>
        <p:nvSpPr>
          <p:cNvPr id="86024" name="AutoShape 9"/>
          <p:cNvSpPr>
            <a:spLocks noChangeArrowheads="1"/>
          </p:cNvSpPr>
          <p:nvPr/>
        </p:nvSpPr>
        <p:spPr bwMode="auto">
          <a:xfrm>
            <a:off x="2995868" y="2233422"/>
            <a:ext cx="5392555" cy="252000"/>
          </a:xfrm>
          <a:prstGeom prst="homePlate">
            <a:avLst>
              <a:gd name="adj" fmla="val 68229"/>
            </a:avLst>
          </a:prstGeom>
          <a:gradFill rotWithShape="1">
            <a:gsLst>
              <a:gs pos="0">
                <a:schemeClr val="bg1"/>
              </a:gs>
              <a:gs pos="100000">
                <a:schemeClr val="accent3">
                  <a:lumMod val="75000"/>
                </a:schemeClr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>
            <a:lvl1pPr marL="457200" indent="-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zh-TW" altLang="en-US" sz="1600" dirty="0" smtClean="0"/>
              <a:t>發展微電網示範建置</a:t>
            </a:r>
            <a:endParaRPr lang="en-US" altLang="zh-TW" sz="1600" dirty="0"/>
          </a:p>
        </p:txBody>
      </p:sp>
      <p:sp>
        <p:nvSpPr>
          <p:cNvPr id="86027" name="AutoShape 87"/>
          <p:cNvSpPr>
            <a:spLocks noChangeArrowheads="1"/>
          </p:cNvSpPr>
          <p:nvPr/>
        </p:nvSpPr>
        <p:spPr bwMode="auto">
          <a:xfrm>
            <a:off x="468314" y="1178328"/>
            <a:ext cx="2544762" cy="455319"/>
          </a:xfrm>
          <a:prstGeom prst="chevron">
            <a:avLst>
              <a:gd name="adj" fmla="val 44615"/>
            </a:avLst>
          </a:pr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zh-TW" altLang="zh-TW" sz="1600" dirty="0">
                <a:solidFill>
                  <a:schemeClr val="bg1"/>
                </a:solidFill>
              </a:rPr>
              <a:t>前期佈建</a:t>
            </a:r>
            <a:endParaRPr lang="en-US" altLang="zh-TW" sz="1600" dirty="0">
              <a:solidFill>
                <a:schemeClr val="bg1"/>
              </a:solidFill>
            </a:endParaRPr>
          </a:p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en-US" altLang="zh-TW" sz="1600" dirty="0">
                <a:solidFill>
                  <a:schemeClr val="bg1"/>
                </a:solidFill>
              </a:rPr>
              <a:t>(2011~2015)</a:t>
            </a:r>
          </a:p>
        </p:txBody>
      </p:sp>
      <p:sp>
        <p:nvSpPr>
          <p:cNvPr id="86028" name="AutoShape 89"/>
          <p:cNvSpPr>
            <a:spLocks noChangeArrowheads="1"/>
          </p:cNvSpPr>
          <p:nvPr/>
        </p:nvSpPr>
        <p:spPr bwMode="auto">
          <a:xfrm>
            <a:off x="5749925" y="1189440"/>
            <a:ext cx="2968625" cy="455320"/>
          </a:xfrm>
          <a:prstGeom prst="chevron">
            <a:avLst>
              <a:gd name="adj" fmla="val 44615"/>
            </a:avLst>
          </a:prstGeom>
          <a:solidFill>
            <a:srgbClr val="FF9900"/>
          </a:solidFill>
          <a:ln>
            <a:noFill/>
          </a:ln>
          <a:extLst/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zh-TW" altLang="en-US" sz="1600" dirty="0">
                <a:solidFill>
                  <a:schemeClr val="bg1"/>
                </a:solidFill>
              </a:rPr>
              <a:t>廣泛應用</a:t>
            </a:r>
          </a:p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en-US" altLang="zh-TW" sz="1600" dirty="0">
                <a:solidFill>
                  <a:schemeClr val="bg1"/>
                </a:solidFill>
              </a:rPr>
              <a:t>(2021~2030)</a:t>
            </a:r>
          </a:p>
        </p:txBody>
      </p:sp>
      <p:sp>
        <p:nvSpPr>
          <p:cNvPr id="86029" name="AutoShape 88"/>
          <p:cNvSpPr>
            <a:spLocks noChangeArrowheads="1"/>
          </p:cNvSpPr>
          <p:nvPr/>
        </p:nvSpPr>
        <p:spPr bwMode="auto">
          <a:xfrm>
            <a:off x="2947988" y="1178328"/>
            <a:ext cx="2919412" cy="455319"/>
          </a:xfrm>
          <a:prstGeom prst="chevron">
            <a:avLst>
              <a:gd name="adj" fmla="val 4458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kumimoji="0" lang="zh-TW" altLang="en-US" sz="1600"/>
              <a:t>推廣擴散</a:t>
            </a:r>
          </a:p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en-US" altLang="zh-TW" sz="1600"/>
              <a:t>(2016~2020)</a:t>
            </a:r>
          </a:p>
        </p:txBody>
      </p:sp>
      <p:sp>
        <p:nvSpPr>
          <p:cNvPr id="86030" name="投影片編號版面配置區 1"/>
          <p:cNvSpPr txBox="1">
            <a:spLocks noGrp="1"/>
          </p:cNvSpPr>
          <p:nvPr/>
        </p:nvSpPr>
        <p:spPr bwMode="auto">
          <a:xfrm>
            <a:off x="7046913" y="65246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271835C-F8F2-4527-B422-B822B0322043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  <p:sp>
        <p:nvSpPr>
          <p:cNvPr id="31" name="標題 1"/>
          <p:cNvSpPr>
            <a:spLocks/>
          </p:cNvSpPr>
          <p:nvPr/>
        </p:nvSpPr>
        <p:spPr bwMode="auto">
          <a:xfrm>
            <a:off x="1835696" y="44624"/>
            <a:ext cx="7308304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五、</a:t>
            </a:r>
            <a:r>
              <a:rPr lang="zh-TW" altLang="en-US" sz="2600" dirty="0">
                <a:solidFill>
                  <a:srgbClr val="000099"/>
                </a:solidFill>
                <a:latin typeface="Times New Roman" pitchFamily="18" charset="0"/>
              </a:rPr>
              <a:t>推動智慧電網與智慧電表</a:t>
            </a:r>
            <a:r>
              <a:rPr lang="zh-TW" altLang="en-US" sz="2600" dirty="0" smtClean="0">
                <a:solidFill>
                  <a:srgbClr val="000099"/>
                </a:solidFill>
                <a:latin typeface="Times New Roman" pitchFamily="18" charset="0"/>
              </a:rPr>
              <a:t>興建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32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33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5" name="AutoShape 9"/>
          <p:cNvSpPr>
            <a:spLocks noChangeArrowheads="1"/>
          </p:cNvSpPr>
          <p:nvPr/>
        </p:nvSpPr>
        <p:spPr bwMode="auto">
          <a:xfrm>
            <a:off x="451764" y="2620796"/>
            <a:ext cx="8189587" cy="1960332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t"/>
          <a:lstStyle>
            <a:lvl1pPr marL="457200" indent="-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marL="0" lvl="1" indent="1588">
              <a:lnSpc>
                <a:spcPts val="2000"/>
              </a:lnSpc>
              <a:spcBef>
                <a:spcPts val="0"/>
              </a:spcBef>
              <a:buNone/>
              <a:defRPr/>
            </a:pPr>
            <a:r>
              <a:rPr lang="en-US" altLang="zh-TW" sz="1800" b="1" dirty="0" smtClean="0"/>
              <a:t>(1)</a:t>
            </a:r>
            <a:r>
              <a:rPr kumimoji="1" lang="zh-TW" altLang="en-US" sz="1800" kern="0" dirty="0">
                <a:solidFill>
                  <a:srgbClr val="000000"/>
                </a:solidFill>
                <a:latin typeface="Times New Roman"/>
                <a:ea typeface="標楷體"/>
                <a:cs typeface="+mn-cs"/>
              </a:rPr>
              <a:t>我國</a:t>
            </a:r>
            <a:r>
              <a:rPr kumimoji="1" lang="zh-TW" altLang="en-US" sz="1800" kern="0" dirty="0" smtClean="0">
                <a:solidFill>
                  <a:srgbClr val="000000"/>
                </a:solidFill>
                <a:latin typeface="Times New Roman"/>
                <a:ea typeface="標楷體"/>
                <a:cs typeface="+mn-cs"/>
              </a:rPr>
              <a:t>「</a:t>
            </a:r>
            <a:r>
              <a:rPr kumimoji="1" lang="zh-TW" altLang="en-US" sz="1800" kern="0" dirty="0">
                <a:solidFill>
                  <a:srgbClr val="000000"/>
                </a:solidFill>
                <a:latin typeface="Times New Roman"/>
                <a:ea typeface="標楷體"/>
                <a:cs typeface="+mn-cs"/>
              </a:rPr>
              <a:t>智慧電網總體規劃方案</a:t>
            </a:r>
            <a:r>
              <a:rPr kumimoji="1" lang="zh-TW" altLang="en-US" sz="1800" kern="0" dirty="0" smtClean="0">
                <a:solidFill>
                  <a:srgbClr val="000000"/>
                </a:solidFill>
                <a:latin typeface="Times New Roman"/>
                <a:ea typeface="標楷體"/>
                <a:cs typeface="+mn-cs"/>
              </a:rPr>
              <a:t>」規劃以</a:t>
            </a:r>
            <a:r>
              <a:rPr kumimoji="1" lang="en-US" altLang="zh-TW" sz="1800" kern="0" dirty="0">
                <a:solidFill>
                  <a:srgbClr val="000000"/>
                </a:solidFill>
                <a:latin typeface="Times New Roman"/>
                <a:ea typeface="標楷體"/>
                <a:cs typeface="+mn-cs"/>
              </a:rPr>
              <a:t>20</a:t>
            </a:r>
            <a:r>
              <a:rPr kumimoji="1" lang="zh-TW" altLang="en-US" sz="1800" kern="0" dirty="0">
                <a:solidFill>
                  <a:srgbClr val="000000"/>
                </a:solidFill>
                <a:latin typeface="Times New Roman"/>
                <a:ea typeface="標楷體"/>
                <a:cs typeface="+mn-cs"/>
              </a:rPr>
              <a:t>年推動期程</a:t>
            </a:r>
            <a:r>
              <a:rPr kumimoji="1" lang="zh-TW" altLang="en-US" sz="1800" kern="0" dirty="0" smtClean="0">
                <a:solidFill>
                  <a:srgbClr val="000000"/>
                </a:solidFill>
                <a:latin typeface="Times New Roman"/>
                <a:ea typeface="標楷體"/>
                <a:cs typeface="+mn-cs"/>
              </a:rPr>
              <a:t>，分為發電</a:t>
            </a:r>
            <a:r>
              <a:rPr kumimoji="1" lang="zh-TW" altLang="en-US" sz="1800" kern="0" dirty="0">
                <a:solidFill>
                  <a:srgbClr val="000000"/>
                </a:solidFill>
                <a:latin typeface="Times New Roman"/>
                <a:ea typeface="標楷體"/>
                <a:cs typeface="+mn-cs"/>
              </a:rPr>
              <a:t>、輸電、配</a:t>
            </a:r>
            <a:r>
              <a:rPr kumimoji="1" lang="zh-TW" altLang="en-US" sz="1800" kern="0" dirty="0" smtClean="0">
                <a:solidFill>
                  <a:srgbClr val="000000"/>
                </a:solidFill>
                <a:latin typeface="Times New Roman"/>
                <a:ea typeface="標楷體"/>
                <a:cs typeface="+mn-cs"/>
              </a:rPr>
              <a:t>電</a:t>
            </a:r>
            <a:endParaRPr kumimoji="1" lang="en-US" altLang="zh-TW" sz="1800" kern="0" dirty="0" smtClean="0">
              <a:solidFill>
                <a:srgbClr val="000000"/>
              </a:solidFill>
              <a:latin typeface="Times New Roman"/>
              <a:ea typeface="標楷體"/>
              <a:cs typeface="+mn-cs"/>
            </a:endParaRPr>
          </a:p>
          <a:p>
            <a:pPr marL="0" lvl="1" indent="1588">
              <a:lnSpc>
                <a:spcPts val="2000"/>
              </a:lnSpc>
              <a:spcBef>
                <a:spcPts val="0"/>
              </a:spcBef>
              <a:buNone/>
              <a:defRPr/>
            </a:pPr>
            <a:r>
              <a:rPr kumimoji="1" lang="zh-TW" altLang="en-US" sz="1800" kern="0" dirty="0">
                <a:solidFill>
                  <a:srgbClr val="000000"/>
                </a:solidFill>
                <a:latin typeface="Times New Roman"/>
                <a:ea typeface="標楷體"/>
                <a:cs typeface="+mn-cs"/>
              </a:rPr>
              <a:t> </a:t>
            </a:r>
            <a:r>
              <a:rPr kumimoji="1" lang="zh-TW" altLang="en-US" sz="1800" kern="0" dirty="0" smtClean="0">
                <a:solidFill>
                  <a:srgbClr val="000000"/>
                </a:solidFill>
                <a:latin typeface="Times New Roman"/>
                <a:ea typeface="標楷體"/>
                <a:cs typeface="+mn-cs"/>
              </a:rPr>
              <a:t>   、</a:t>
            </a:r>
            <a:r>
              <a:rPr kumimoji="1" lang="zh-TW" altLang="en-US" sz="1800" kern="0" dirty="0">
                <a:solidFill>
                  <a:srgbClr val="000000"/>
                </a:solidFill>
                <a:latin typeface="Times New Roman"/>
                <a:ea typeface="標楷體"/>
                <a:cs typeface="+mn-cs"/>
              </a:rPr>
              <a:t>用戶、產業及環境</a:t>
            </a:r>
            <a:r>
              <a:rPr kumimoji="1" lang="en-US" altLang="zh-TW" sz="1800" kern="0" dirty="0">
                <a:solidFill>
                  <a:srgbClr val="000000"/>
                </a:solidFill>
                <a:latin typeface="Times New Roman"/>
                <a:ea typeface="標楷體"/>
                <a:cs typeface="+mn-cs"/>
              </a:rPr>
              <a:t>6</a:t>
            </a:r>
            <a:r>
              <a:rPr kumimoji="1" lang="zh-TW" altLang="en-US" sz="1800" kern="0" dirty="0">
                <a:solidFill>
                  <a:srgbClr val="000000"/>
                </a:solidFill>
                <a:latin typeface="Times New Roman"/>
                <a:ea typeface="標楷體"/>
                <a:cs typeface="+mn-cs"/>
              </a:rPr>
              <a:t>個構面</a:t>
            </a:r>
            <a:r>
              <a:rPr kumimoji="1" lang="zh-TW" altLang="en-US" sz="1800" kern="0" dirty="0" smtClean="0">
                <a:solidFill>
                  <a:srgbClr val="000000"/>
                </a:solidFill>
                <a:latin typeface="Times New Roman"/>
                <a:ea typeface="標楷體"/>
                <a:cs typeface="+mn-cs"/>
              </a:rPr>
              <a:t>推動。</a:t>
            </a:r>
            <a:endParaRPr lang="en-US" altLang="zh-TW" sz="1800" b="1" dirty="0" smtClean="0"/>
          </a:p>
          <a:p>
            <a:pPr marL="0" lvl="1" indent="1588">
              <a:lnSpc>
                <a:spcPts val="2000"/>
              </a:lnSpc>
              <a:spcBef>
                <a:spcPts val="0"/>
              </a:spcBef>
              <a:buNone/>
              <a:defRPr/>
            </a:pPr>
            <a:r>
              <a:rPr lang="en-US" altLang="zh-TW" sz="1800" b="1" dirty="0" smtClean="0"/>
              <a:t>(2)</a:t>
            </a:r>
            <a:r>
              <a:rPr lang="zh-TW" altLang="en-US" sz="1800" b="1" dirty="0" smtClean="0"/>
              <a:t>推動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智慧電表</a:t>
            </a:r>
            <a:r>
              <a:rPr kumimoji="1" lang="zh-TW" altLang="en-US" sz="1800" kern="0" dirty="0" smtClean="0">
                <a:solidFill>
                  <a:srgbClr val="FF0000"/>
                </a:solidFill>
                <a:latin typeface="新細明體"/>
                <a:ea typeface="新細明體"/>
                <a:cs typeface="+mn-cs"/>
              </a:rPr>
              <a:t>：</a:t>
            </a:r>
            <a:endParaRPr lang="en-US" altLang="zh-TW" sz="1800" b="1" dirty="0" smtClean="0"/>
          </a:p>
          <a:p>
            <a:pPr marL="285750" lvl="1">
              <a:lnSpc>
                <a:spcPts val="2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1800" b="1" u="sng" dirty="0" smtClean="0">
                <a:solidFill>
                  <a:srgbClr val="FF0000"/>
                </a:solidFill>
              </a:rPr>
              <a:t>高壓</a:t>
            </a:r>
            <a:r>
              <a:rPr lang="en-US" altLang="zh-TW" sz="1800" b="1" u="sng" dirty="0">
                <a:solidFill>
                  <a:srgbClr val="FF0000"/>
                </a:solidFill>
              </a:rPr>
              <a:t>AMI</a:t>
            </a:r>
            <a:r>
              <a:rPr lang="zh-TW" altLang="en-US" sz="1800" b="1" dirty="0" smtClean="0">
                <a:solidFill>
                  <a:prstClr val="black"/>
                </a:solidFill>
              </a:rPr>
              <a:t>：</a:t>
            </a:r>
            <a:r>
              <a:rPr lang="en-US" altLang="zh-TW" sz="1800" dirty="0">
                <a:solidFill>
                  <a:srgbClr val="FF0000"/>
                </a:solidFill>
              </a:rPr>
              <a:t>2013</a:t>
            </a:r>
            <a:r>
              <a:rPr lang="zh-TW" altLang="en-US" sz="1800" dirty="0">
                <a:solidFill>
                  <a:srgbClr val="FF0000"/>
                </a:solidFill>
              </a:rPr>
              <a:t>年完成全數</a:t>
            </a:r>
            <a:r>
              <a:rPr lang="en-US" altLang="zh-TW" sz="1800" dirty="0">
                <a:solidFill>
                  <a:srgbClr val="FF0000"/>
                </a:solidFill>
              </a:rPr>
              <a:t>(</a:t>
            </a:r>
            <a:r>
              <a:rPr lang="en-US" altLang="zh-TW" sz="1800" dirty="0" smtClean="0">
                <a:solidFill>
                  <a:srgbClr val="FF0000"/>
                </a:solidFill>
              </a:rPr>
              <a:t>2.4</a:t>
            </a:r>
            <a:r>
              <a:rPr lang="zh-TW" altLang="en-US" sz="1800" dirty="0" smtClean="0">
                <a:solidFill>
                  <a:srgbClr val="FF0000"/>
                </a:solidFill>
              </a:rPr>
              <a:t>萬戶</a:t>
            </a:r>
            <a:r>
              <a:rPr lang="en-US" altLang="zh-TW" sz="1800" dirty="0">
                <a:solidFill>
                  <a:srgbClr val="FF0000"/>
                </a:solidFill>
              </a:rPr>
              <a:t>)</a:t>
            </a:r>
            <a:r>
              <a:rPr lang="zh-TW" altLang="en-US" sz="1800" dirty="0"/>
              <a:t>建置</a:t>
            </a:r>
            <a:r>
              <a:rPr lang="zh-TW" altLang="en-US" sz="1800" dirty="0" smtClean="0"/>
              <a:t>，掌握</a:t>
            </a:r>
            <a:r>
              <a:rPr lang="zh-TW" altLang="en-US" sz="1800" dirty="0"/>
              <a:t>全國</a:t>
            </a:r>
            <a:r>
              <a:rPr lang="en-US" altLang="zh-TW" sz="1800" dirty="0">
                <a:solidFill>
                  <a:srgbClr val="FF0000"/>
                </a:solidFill>
              </a:rPr>
              <a:t>60%</a:t>
            </a:r>
            <a:r>
              <a:rPr lang="zh-TW" altLang="en-US" sz="1800" dirty="0">
                <a:solidFill>
                  <a:srgbClr val="FF0000"/>
                </a:solidFill>
              </a:rPr>
              <a:t>用電</a:t>
            </a:r>
            <a:r>
              <a:rPr lang="zh-TW" altLang="en-US" sz="1800" dirty="0" smtClean="0"/>
              <a:t>情況。台電公司</a:t>
            </a:r>
            <a:endParaRPr lang="en-US" altLang="zh-TW" sz="1800" dirty="0"/>
          </a:p>
          <a:p>
            <a:pPr marL="0" lvl="1" indent="0">
              <a:lnSpc>
                <a:spcPts val="2000"/>
              </a:lnSpc>
              <a:spcBef>
                <a:spcPts val="0"/>
              </a:spcBef>
              <a:buNone/>
              <a:defRPr/>
            </a:pPr>
            <a:r>
              <a:rPr lang="zh-TW" altLang="en-US" sz="1800" dirty="0"/>
              <a:t> </a:t>
            </a:r>
            <a:r>
              <a:rPr lang="zh-TW" altLang="en-US" sz="1800" dirty="0" smtClean="0"/>
              <a:t>                        持續精</a:t>
            </a:r>
            <a:r>
              <a:rPr lang="zh-TW" altLang="en-US" sz="1800" dirty="0"/>
              <a:t>進</a:t>
            </a:r>
            <a:r>
              <a:rPr lang="zh-TW" altLang="en-US" sz="1800" dirty="0">
                <a:solidFill>
                  <a:srgbClr val="FF0000"/>
                </a:solidFill>
              </a:rPr>
              <a:t>需量反應措施</a:t>
            </a:r>
            <a:r>
              <a:rPr lang="zh-TW" altLang="en-US" sz="1800" dirty="0" smtClean="0"/>
              <a:t>。</a:t>
            </a:r>
            <a:endParaRPr lang="en-US" altLang="zh-TW" sz="1800" dirty="0"/>
          </a:p>
          <a:p>
            <a:pPr marL="285750" lvl="1">
              <a:lnSpc>
                <a:spcPts val="2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1800" b="1" u="sng" dirty="0">
                <a:solidFill>
                  <a:srgbClr val="FF0000"/>
                </a:solidFill>
              </a:rPr>
              <a:t>低壓</a:t>
            </a:r>
            <a:r>
              <a:rPr lang="en-US" altLang="zh-TW" sz="1800" b="1" u="sng" dirty="0">
                <a:solidFill>
                  <a:srgbClr val="FF0000"/>
                </a:solidFill>
              </a:rPr>
              <a:t>AMI</a:t>
            </a:r>
            <a:r>
              <a:rPr lang="zh-TW" altLang="en-US" sz="1800" b="1" dirty="0" smtClean="0"/>
              <a:t>：</a:t>
            </a:r>
            <a:r>
              <a:rPr lang="en-US" altLang="zh-TW" sz="1800" dirty="0" smtClean="0">
                <a:solidFill>
                  <a:srgbClr val="FF0000"/>
                </a:solidFill>
              </a:rPr>
              <a:t>2013</a:t>
            </a:r>
            <a:r>
              <a:rPr lang="zh-TW" altLang="en-US" sz="1800" dirty="0" smtClean="0">
                <a:solidFill>
                  <a:srgbClr val="FF0000"/>
                </a:solidFill>
              </a:rPr>
              <a:t>年</a:t>
            </a:r>
            <a:r>
              <a:rPr lang="zh-TW" altLang="en-US" sz="1800" dirty="0">
                <a:solidFill>
                  <a:srgbClr val="FF0000"/>
                </a:solidFill>
              </a:rPr>
              <a:t>完成</a:t>
            </a:r>
            <a:r>
              <a:rPr lang="en-US" altLang="zh-TW" sz="1800" dirty="0" smtClean="0">
                <a:solidFill>
                  <a:srgbClr val="FF0000"/>
                </a:solidFill>
              </a:rPr>
              <a:t>1</a:t>
            </a:r>
            <a:r>
              <a:rPr lang="zh-TW" altLang="en-US" sz="1800" dirty="0" smtClean="0">
                <a:solidFill>
                  <a:srgbClr val="FF0000"/>
                </a:solidFill>
              </a:rPr>
              <a:t>萬戶</a:t>
            </a:r>
            <a:r>
              <a:rPr lang="zh-TW" altLang="en-US" sz="1800" dirty="0"/>
              <a:t>智慧電表安裝</a:t>
            </a:r>
            <a:r>
              <a:rPr lang="en-US" altLang="zh-TW" sz="1800" dirty="0"/>
              <a:t>(</a:t>
            </a:r>
            <a:r>
              <a:rPr lang="zh-TW" altLang="en-US" sz="1800" dirty="0"/>
              <a:t>台北、新北、台中、澎湖</a:t>
            </a:r>
            <a:r>
              <a:rPr lang="en-US" altLang="zh-TW" sz="1800" dirty="0"/>
              <a:t>)</a:t>
            </a:r>
            <a:r>
              <a:rPr lang="zh-TW" altLang="en-US" sz="1800" dirty="0" smtClean="0"/>
              <a:t>，試行</a:t>
            </a:r>
            <a:endParaRPr lang="en-US" altLang="zh-TW" sz="1800" dirty="0" smtClean="0"/>
          </a:p>
          <a:p>
            <a:pPr marL="0" lvl="1" indent="0">
              <a:lnSpc>
                <a:spcPts val="2000"/>
              </a:lnSpc>
              <a:spcBef>
                <a:spcPts val="0"/>
              </a:spcBef>
              <a:buNone/>
              <a:defRPr/>
            </a:pPr>
            <a:r>
              <a:rPr lang="zh-TW" altLang="en-US" sz="1800" dirty="0" smtClean="0"/>
              <a:t>                         </a:t>
            </a:r>
            <a:r>
              <a:rPr lang="zh-TW" altLang="en-US" sz="1800" dirty="0" smtClean="0">
                <a:solidFill>
                  <a:srgbClr val="FF0000"/>
                </a:solidFill>
              </a:rPr>
              <a:t>時間電價</a:t>
            </a:r>
            <a:r>
              <a:rPr lang="zh-TW" altLang="en-US" sz="1800" dirty="0" smtClean="0"/>
              <a:t>新</a:t>
            </a:r>
            <a:r>
              <a:rPr lang="zh-TW" altLang="en-US" sz="1800" dirty="0"/>
              <a:t>方案。</a:t>
            </a:r>
            <a:endParaRPr lang="en-US" altLang="zh-TW" sz="1800" dirty="0"/>
          </a:p>
          <a:p>
            <a:pPr marL="0" lvl="1" indent="0">
              <a:lnSpc>
                <a:spcPts val="2000"/>
              </a:lnSpc>
              <a:spcBef>
                <a:spcPts val="0"/>
              </a:spcBef>
              <a:buNone/>
              <a:defRPr/>
            </a:pPr>
            <a:endParaRPr lang="en-US" altLang="zh-TW" sz="1800" dirty="0" smtClean="0"/>
          </a:p>
        </p:txBody>
      </p:sp>
      <p:sp>
        <p:nvSpPr>
          <p:cNvPr id="36" name="流程圖: 替代處理程序 35"/>
          <p:cNvSpPr/>
          <p:nvPr/>
        </p:nvSpPr>
        <p:spPr bwMode="auto">
          <a:xfrm>
            <a:off x="451764" y="801556"/>
            <a:ext cx="3294996" cy="305377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algn="ctr">
              <a:defRPr/>
            </a:pPr>
            <a:r>
              <a:rPr lang="zh-TW" altLang="en-US" sz="2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智慧電網與智慧電表推動</a:t>
            </a: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6019" name="AutoShape 9"/>
          <p:cNvSpPr>
            <a:spLocks noChangeArrowheads="1"/>
          </p:cNvSpPr>
          <p:nvPr/>
        </p:nvSpPr>
        <p:spPr bwMode="auto">
          <a:xfrm>
            <a:off x="473074" y="1736864"/>
            <a:ext cx="2510631" cy="468000"/>
          </a:xfrm>
          <a:prstGeom prst="homePlate">
            <a:avLst>
              <a:gd name="adj" fmla="val 68129"/>
            </a:avLst>
          </a:prstGeom>
          <a:gradFill rotWithShape="1">
            <a:gsLst>
              <a:gs pos="0">
                <a:schemeClr val="bg1"/>
              </a:gs>
              <a:gs pos="100000">
                <a:srgbClr val="40BA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>
            <a:lvl1pPr marL="457200" indent="-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zh-TW" altLang="en-US" sz="1600" dirty="0"/>
              <a:t>完成高壓</a:t>
            </a:r>
            <a:r>
              <a:rPr lang="en-US" altLang="zh-TW" sz="1600" dirty="0"/>
              <a:t>AMI</a:t>
            </a:r>
            <a:r>
              <a:rPr lang="zh-TW" altLang="en-US" sz="1600" dirty="0"/>
              <a:t>布建</a:t>
            </a:r>
          </a:p>
          <a:p>
            <a:pPr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zh-TW" altLang="en-US" sz="1600" dirty="0"/>
              <a:t>啟動低壓</a:t>
            </a:r>
            <a:r>
              <a:rPr lang="en-US" altLang="zh-TW" sz="1600" dirty="0"/>
              <a:t>AMI</a:t>
            </a:r>
            <a:r>
              <a:rPr lang="zh-TW" altLang="en-US" sz="1600" dirty="0"/>
              <a:t>建置</a:t>
            </a:r>
          </a:p>
        </p:txBody>
      </p:sp>
      <p:sp>
        <p:nvSpPr>
          <p:cNvPr id="86022" name="AutoShape 9"/>
          <p:cNvSpPr>
            <a:spLocks noChangeArrowheads="1"/>
          </p:cNvSpPr>
          <p:nvPr/>
        </p:nvSpPr>
        <p:spPr bwMode="auto">
          <a:xfrm>
            <a:off x="2983706" y="1736864"/>
            <a:ext cx="5548734" cy="468000"/>
          </a:xfrm>
          <a:prstGeom prst="homePlate">
            <a:avLst>
              <a:gd name="adj" fmla="val 68134"/>
            </a:avLst>
          </a:prstGeom>
          <a:gradFill rotWithShape="1">
            <a:gsLst>
              <a:gs pos="0">
                <a:schemeClr val="bg1"/>
              </a:gs>
              <a:gs pos="100000">
                <a:srgbClr val="40BA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>
            <a:lvl1pPr marL="457200" indent="-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zh-TW" altLang="en-US" sz="1600" dirty="0" smtClean="0"/>
              <a:t>擴大低壓</a:t>
            </a:r>
            <a:r>
              <a:rPr lang="en-US" altLang="zh-TW" sz="1600" dirty="0" smtClean="0"/>
              <a:t>AMI</a:t>
            </a:r>
            <a:r>
              <a:rPr lang="zh-TW" altLang="en-US" sz="1600" dirty="0" smtClean="0"/>
              <a:t>建置及發展</a:t>
            </a:r>
            <a:r>
              <a:rPr lang="en-US" altLang="zh-TW" sz="1600" dirty="0"/>
              <a:t>AMI</a:t>
            </a:r>
            <a:r>
              <a:rPr lang="zh-TW" altLang="en-US" sz="1600" dirty="0"/>
              <a:t>加值</a:t>
            </a:r>
            <a:r>
              <a:rPr lang="zh-TW" altLang="en-US" sz="1600" dirty="0" smtClean="0"/>
              <a:t>應用</a:t>
            </a:r>
            <a:endParaRPr lang="en-US" altLang="zh-TW" sz="1600" dirty="0"/>
          </a:p>
        </p:txBody>
      </p:sp>
      <p:grpSp>
        <p:nvGrpSpPr>
          <p:cNvPr id="53" name="群組 52"/>
          <p:cNvGrpSpPr/>
          <p:nvPr/>
        </p:nvGrpSpPr>
        <p:grpSpPr>
          <a:xfrm>
            <a:off x="1049169" y="5354772"/>
            <a:ext cx="7844007" cy="1550252"/>
            <a:chOff x="489270" y="5210260"/>
            <a:chExt cx="7930648" cy="1748481"/>
          </a:xfrm>
        </p:grpSpPr>
        <p:cxnSp>
          <p:nvCxnSpPr>
            <p:cNvPr id="54" name="直線接點 53"/>
            <p:cNvCxnSpPr/>
            <p:nvPr/>
          </p:nvCxnSpPr>
          <p:spPr>
            <a:xfrm>
              <a:off x="2956131" y="5857772"/>
              <a:ext cx="6271" cy="394794"/>
            </a:xfrm>
            <a:prstGeom prst="line">
              <a:avLst/>
            </a:prstGeom>
            <a:ln w="5080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>
              <a:endCxn id="65" idx="4"/>
            </p:cNvCxnSpPr>
            <p:nvPr/>
          </p:nvCxnSpPr>
          <p:spPr>
            <a:xfrm>
              <a:off x="3752824" y="5884989"/>
              <a:ext cx="9768" cy="430268"/>
            </a:xfrm>
            <a:prstGeom prst="line">
              <a:avLst/>
            </a:prstGeom>
            <a:ln w="5080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>
              <a:endCxn id="77" idx="0"/>
            </p:cNvCxnSpPr>
            <p:nvPr/>
          </p:nvCxnSpPr>
          <p:spPr>
            <a:xfrm>
              <a:off x="4635721" y="5857772"/>
              <a:ext cx="11842" cy="577829"/>
            </a:xfrm>
            <a:prstGeom prst="line">
              <a:avLst/>
            </a:prstGeom>
            <a:ln w="5080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>
            <a:xfrm>
              <a:off x="5981790" y="5880736"/>
              <a:ext cx="6271" cy="580551"/>
            </a:xfrm>
            <a:prstGeom prst="line">
              <a:avLst/>
            </a:prstGeom>
            <a:ln w="5080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59" name="群組 58"/>
            <p:cNvGrpSpPr/>
            <p:nvPr/>
          </p:nvGrpSpPr>
          <p:grpSpPr>
            <a:xfrm>
              <a:off x="489270" y="5210260"/>
              <a:ext cx="7930648" cy="1748481"/>
              <a:chOff x="496443" y="4791847"/>
              <a:chExt cx="7849942" cy="1944437"/>
            </a:xfrm>
          </p:grpSpPr>
          <p:grpSp>
            <p:nvGrpSpPr>
              <p:cNvPr id="62" name="群組 61"/>
              <p:cNvGrpSpPr/>
              <p:nvPr/>
            </p:nvGrpSpPr>
            <p:grpSpPr>
              <a:xfrm>
                <a:off x="496443" y="5142597"/>
                <a:ext cx="7849942" cy="1593687"/>
                <a:chOff x="52537" y="4717248"/>
                <a:chExt cx="8282316" cy="2030120"/>
              </a:xfrm>
            </p:grpSpPr>
            <p:cxnSp>
              <p:nvCxnSpPr>
                <p:cNvPr id="69" name="直線單箭頭接點 68"/>
                <p:cNvCxnSpPr/>
                <p:nvPr/>
              </p:nvCxnSpPr>
              <p:spPr>
                <a:xfrm>
                  <a:off x="1223157" y="5581405"/>
                  <a:ext cx="6845799" cy="50053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文字方塊 69"/>
                <p:cNvSpPr txBox="1"/>
                <p:nvPr/>
              </p:nvSpPr>
              <p:spPr>
                <a:xfrm>
                  <a:off x="52537" y="4717248"/>
                  <a:ext cx="1535884" cy="4917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1400" b="1" dirty="0">
                      <a:solidFill>
                        <a:srgbClr val="1F497D">
                          <a:lumMod val="50000"/>
                        </a:srgbClr>
                      </a:solidFill>
                    </a:rPr>
                    <a:t>階段目標</a:t>
                  </a:r>
                  <a:r>
                    <a:rPr lang="en-US" altLang="zh-TW" sz="1400" b="1" dirty="0">
                      <a:solidFill>
                        <a:srgbClr val="1F497D">
                          <a:lumMod val="50000"/>
                        </a:srgbClr>
                      </a:solidFill>
                    </a:rPr>
                    <a:t>(</a:t>
                  </a:r>
                  <a:r>
                    <a:rPr lang="zh-TW" altLang="en-US" sz="1400" b="1" dirty="0">
                      <a:solidFill>
                        <a:srgbClr val="1F497D">
                          <a:lumMod val="50000"/>
                        </a:srgbClr>
                      </a:solidFill>
                    </a:rPr>
                    <a:t>戶</a:t>
                  </a:r>
                  <a:r>
                    <a:rPr lang="en-US" altLang="zh-TW" sz="1400" b="1" dirty="0">
                      <a:solidFill>
                        <a:srgbClr val="1F497D">
                          <a:lumMod val="50000"/>
                        </a:srgbClr>
                      </a:solidFill>
                    </a:rPr>
                    <a:t>)</a:t>
                  </a:r>
                  <a:endParaRPr lang="zh-TW" altLang="en-US" sz="1400" b="1" dirty="0">
                    <a:solidFill>
                      <a:srgbClr val="1F497D">
                        <a:lumMod val="50000"/>
                      </a:srgbClr>
                    </a:solidFill>
                  </a:endParaRPr>
                </a:p>
              </p:txBody>
            </p:sp>
            <p:sp>
              <p:nvSpPr>
                <p:cNvPr id="71" name="文字方塊 70"/>
                <p:cNvSpPr txBox="1"/>
                <p:nvPr/>
              </p:nvSpPr>
              <p:spPr>
                <a:xfrm>
                  <a:off x="52537" y="5997292"/>
                  <a:ext cx="1210012" cy="4917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1400" b="1" dirty="0">
                      <a:solidFill>
                        <a:srgbClr val="1F497D">
                          <a:lumMod val="50000"/>
                        </a:srgbClr>
                      </a:solidFill>
                    </a:rPr>
                    <a:t>累計</a:t>
                  </a:r>
                  <a:r>
                    <a:rPr lang="en-US" altLang="zh-TW" sz="1400" b="1" dirty="0">
                      <a:solidFill>
                        <a:srgbClr val="1F497D">
                          <a:lumMod val="50000"/>
                        </a:srgbClr>
                      </a:solidFill>
                    </a:rPr>
                    <a:t>(</a:t>
                  </a:r>
                  <a:r>
                    <a:rPr lang="zh-TW" altLang="en-US" sz="1400" b="1" dirty="0">
                      <a:solidFill>
                        <a:srgbClr val="1F497D">
                          <a:lumMod val="50000"/>
                        </a:srgbClr>
                      </a:solidFill>
                    </a:rPr>
                    <a:t>戶</a:t>
                  </a:r>
                  <a:r>
                    <a:rPr lang="en-US" altLang="zh-TW" sz="1400" b="1" dirty="0">
                      <a:solidFill>
                        <a:srgbClr val="1F497D">
                          <a:lumMod val="50000"/>
                        </a:srgbClr>
                      </a:solidFill>
                    </a:rPr>
                    <a:t>)</a:t>
                  </a:r>
                  <a:endParaRPr lang="zh-TW" altLang="en-US" sz="1400" b="1" dirty="0">
                    <a:solidFill>
                      <a:srgbClr val="1F497D">
                        <a:lumMod val="50000"/>
                      </a:srgbClr>
                    </a:solidFill>
                  </a:endParaRPr>
                </a:p>
              </p:txBody>
            </p:sp>
            <p:sp>
              <p:nvSpPr>
                <p:cNvPr id="72" name="文字方塊 71"/>
                <p:cNvSpPr txBox="1"/>
                <p:nvPr/>
              </p:nvSpPr>
              <p:spPr>
                <a:xfrm>
                  <a:off x="3105729" y="4773301"/>
                  <a:ext cx="713773" cy="431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600" b="1" dirty="0">
                      <a:solidFill>
                        <a:prstClr val="black"/>
                      </a:solidFill>
                    </a:rPr>
                    <a:t>20</a:t>
                  </a:r>
                  <a:r>
                    <a:rPr lang="zh-TW" altLang="en-US" sz="1600" b="1" dirty="0">
                      <a:solidFill>
                        <a:prstClr val="black"/>
                      </a:solidFill>
                    </a:rPr>
                    <a:t>萬</a:t>
                  </a:r>
                </a:p>
              </p:txBody>
            </p:sp>
            <p:sp>
              <p:nvSpPr>
                <p:cNvPr id="73" name="文字方塊 72"/>
                <p:cNvSpPr txBox="1"/>
                <p:nvPr/>
              </p:nvSpPr>
              <p:spPr>
                <a:xfrm>
                  <a:off x="4025967" y="4795006"/>
                  <a:ext cx="713773" cy="431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600" b="1" dirty="0">
                      <a:solidFill>
                        <a:prstClr val="black"/>
                      </a:solidFill>
                    </a:rPr>
                    <a:t>80</a:t>
                  </a:r>
                  <a:r>
                    <a:rPr lang="zh-TW" altLang="en-US" sz="1600" b="1" dirty="0">
                      <a:solidFill>
                        <a:prstClr val="black"/>
                      </a:solidFill>
                    </a:rPr>
                    <a:t>萬</a:t>
                  </a:r>
                </a:p>
              </p:txBody>
            </p:sp>
            <p:sp>
              <p:nvSpPr>
                <p:cNvPr id="74" name="文字方塊 73"/>
                <p:cNvSpPr txBox="1"/>
                <p:nvPr/>
              </p:nvSpPr>
              <p:spPr>
                <a:xfrm>
                  <a:off x="5392799" y="4771942"/>
                  <a:ext cx="791625" cy="431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600" b="1" dirty="0">
                      <a:solidFill>
                        <a:prstClr val="black"/>
                      </a:solidFill>
                    </a:rPr>
                    <a:t>200</a:t>
                  </a:r>
                  <a:r>
                    <a:rPr lang="zh-TW" altLang="en-US" sz="1600" b="1" dirty="0">
                      <a:solidFill>
                        <a:prstClr val="black"/>
                      </a:solidFill>
                    </a:rPr>
                    <a:t>萬</a:t>
                  </a:r>
                </a:p>
              </p:txBody>
            </p:sp>
            <p:sp>
              <p:nvSpPr>
                <p:cNvPr id="77" name="文字方塊 76"/>
                <p:cNvSpPr txBox="1"/>
                <p:nvPr/>
              </p:nvSpPr>
              <p:spPr>
                <a:xfrm>
                  <a:off x="3999410" y="6006280"/>
                  <a:ext cx="791624" cy="431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600" b="1" dirty="0">
                      <a:solidFill>
                        <a:prstClr val="black"/>
                      </a:solidFill>
                    </a:rPr>
                    <a:t>100</a:t>
                  </a:r>
                  <a:r>
                    <a:rPr lang="zh-TW" altLang="en-US" sz="1600" b="1" dirty="0">
                      <a:solidFill>
                        <a:prstClr val="black"/>
                      </a:solidFill>
                    </a:rPr>
                    <a:t>萬</a:t>
                  </a:r>
                </a:p>
              </p:txBody>
            </p:sp>
            <p:sp>
              <p:nvSpPr>
                <p:cNvPr id="78" name="文字方塊 77"/>
                <p:cNvSpPr txBox="1"/>
                <p:nvPr/>
              </p:nvSpPr>
              <p:spPr>
                <a:xfrm>
                  <a:off x="5392798" y="6011621"/>
                  <a:ext cx="791625" cy="431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600" b="1" dirty="0">
                      <a:solidFill>
                        <a:prstClr val="black"/>
                      </a:solidFill>
                    </a:rPr>
                    <a:t>300</a:t>
                  </a:r>
                  <a:r>
                    <a:rPr lang="zh-TW" altLang="en-US" sz="1600" b="1" dirty="0">
                      <a:solidFill>
                        <a:prstClr val="black"/>
                      </a:solidFill>
                    </a:rPr>
                    <a:t>萬</a:t>
                  </a:r>
                </a:p>
              </p:txBody>
            </p:sp>
            <p:sp>
              <p:nvSpPr>
                <p:cNvPr id="79" name="文字方塊 78"/>
                <p:cNvSpPr txBox="1"/>
                <p:nvPr/>
              </p:nvSpPr>
              <p:spPr>
                <a:xfrm>
                  <a:off x="6129934" y="5748429"/>
                  <a:ext cx="2204919" cy="442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zh-TW" altLang="en-US" sz="1200" b="1" dirty="0"/>
                </a:p>
              </p:txBody>
            </p:sp>
            <p:sp>
              <p:nvSpPr>
                <p:cNvPr id="80" name="文字方塊 79"/>
                <p:cNvSpPr txBox="1"/>
                <p:nvPr/>
              </p:nvSpPr>
              <p:spPr>
                <a:xfrm>
                  <a:off x="1143097" y="5911391"/>
                  <a:ext cx="1337479" cy="83597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b="1" dirty="0" smtClean="0">
                      <a:solidFill>
                        <a:srgbClr val="7030A0"/>
                      </a:solidFill>
                    </a:rPr>
                    <a:t>10,392</a:t>
                  </a:r>
                  <a:r>
                    <a:rPr lang="zh-TW" altLang="en-US" sz="1400" b="1" dirty="0">
                      <a:solidFill>
                        <a:srgbClr val="7030A0"/>
                      </a:solidFill>
                    </a:rPr>
                    <a:t>戶</a:t>
                  </a:r>
                  <a:endParaRPr lang="en-US" altLang="zh-TW" sz="1400" b="1" dirty="0">
                    <a:solidFill>
                      <a:srgbClr val="7030A0"/>
                    </a:solidFill>
                  </a:endParaRPr>
                </a:p>
                <a:p>
                  <a:pPr algn="ctr"/>
                  <a:r>
                    <a:rPr lang="en-US" altLang="zh-TW" sz="1400" b="1" dirty="0">
                      <a:solidFill>
                        <a:srgbClr val="7030A0"/>
                      </a:solidFill>
                    </a:rPr>
                    <a:t>(</a:t>
                  </a:r>
                  <a:r>
                    <a:rPr lang="zh-TW" altLang="en-US" sz="1400" b="1" dirty="0">
                      <a:solidFill>
                        <a:srgbClr val="7030A0"/>
                      </a:solidFill>
                    </a:rPr>
                    <a:t>已完成</a:t>
                  </a:r>
                  <a:r>
                    <a:rPr lang="en-US" altLang="zh-TW" sz="1400" b="1" dirty="0">
                      <a:solidFill>
                        <a:srgbClr val="7030A0"/>
                      </a:solidFill>
                    </a:rPr>
                    <a:t>)</a:t>
                  </a:r>
                  <a:endParaRPr lang="zh-TW" altLang="en-US" sz="1400" b="1" dirty="0">
                    <a:solidFill>
                      <a:srgbClr val="7030A0"/>
                    </a:solidFill>
                  </a:endParaRPr>
                </a:p>
              </p:txBody>
            </p:sp>
          </p:grpSp>
          <p:sp>
            <p:nvSpPr>
              <p:cNvPr id="63" name="文字方塊 62"/>
              <p:cNvSpPr txBox="1"/>
              <p:nvPr/>
            </p:nvSpPr>
            <p:spPr>
              <a:xfrm>
                <a:off x="2593075" y="4791847"/>
                <a:ext cx="4148919" cy="424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600" b="1" dirty="0">
                    <a:solidFill>
                      <a:srgbClr val="0070C0"/>
                    </a:solidFill>
                  </a:rPr>
                  <a:t>低壓</a:t>
                </a:r>
                <a:r>
                  <a:rPr lang="en-US" altLang="zh-TW" sz="1600" b="1" dirty="0">
                    <a:solidFill>
                      <a:srgbClr val="0070C0"/>
                    </a:solidFill>
                  </a:rPr>
                  <a:t>AMI</a:t>
                </a:r>
                <a:r>
                  <a:rPr lang="zh-TW" altLang="en-US" sz="1600" b="1" dirty="0">
                    <a:solidFill>
                      <a:srgbClr val="0070C0"/>
                    </a:solidFill>
                  </a:rPr>
                  <a:t>裝設期程規劃 </a:t>
                </a:r>
                <a:r>
                  <a:rPr lang="en-US" altLang="zh-TW" sz="1600" b="1" dirty="0">
                    <a:solidFill>
                      <a:srgbClr val="0070C0"/>
                    </a:solidFill>
                  </a:rPr>
                  <a:t>(</a:t>
                </a:r>
                <a:r>
                  <a:rPr lang="zh-TW" altLang="en-US" sz="1600" b="1" dirty="0">
                    <a:solidFill>
                      <a:srgbClr val="0070C0"/>
                    </a:solidFill>
                  </a:rPr>
                  <a:t>草案</a:t>
                </a:r>
                <a:r>
                  <a:rPr lang="en-US" altLang="zh-TW" sz="1600" b="1" dirty="0">
                    <a:solidFill>
                      <a:srgbClr val="0070C0"/>
                    </a:solidFill>
                  </a:rPr>
                  <a:t>)</a:t>
                </a:r>
                <a:endParaRPr lang="zh-TW" altLang="en-US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64" name="橢圓 63"/>
              <p:cNvSpPr/>
              <p:nvPr/>
            </p:nvSpPr>
            <p:spPr>
              <a:xfrm>
                <a:off x="1720070" y="5628158"/>
                <a:ext cx="727639" cy="36699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 b="1" dirty="0" smtClean="0">
                    <a:solidFill>
                      <a:prstClr val="white"/>
                    </a:solidFill>
                  </a:rPr>
                  <a:t>102</a:t>
                </a:r>
                <a:r>
                  <a:rPr lang="zh-TW" altLang="en-US" sz="1000" b="1" dirty="0" smtClean="0">
                    <a:solidFill>
                      <a:prstClr val="white"/>
                    </a:solidFill>
                  </a:rPr>
                  <a:t>年</a:t>
                </a:r>
                <a:endParaRPr lang="zh-TW" altLang="en-US" sz="10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橢圓 64"/>
              <p:cNvSpPr/>
              <p:nvPr/>
            </p:nvSpPr>
            <p:spPr>
              <a:xfrm>
                <a:off x="3372634" y="5653694"/>
                <a:ext cx="727639" cy="3669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 b="1" dirty="0" smtClean="0">
                    <a:solidFill>
                      <a:prstClr val="white"/>
                    </a:solidFill>
                  </a:rPr>
                  <a:t>106</a:t>
                </a:r>
                <a:r>
                  <a:rPr lang="zh-TW" altLang="en-US" sz="1000" b="1" dirty="0" smtClean="0">
                    <a:solidFill>
                      <a:prstClr val="white"/>
                    </a:solidFill>
                  </a:rPr>
                  <a:t>年</a:t>
                </a:r>
                <a:endParaRPr lang="zh-TW" altLang="en-US" sz="10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橢圓 65"/>
              <p:cNvSpPr/>
              <p:nvPr/>
            </p:nvSpPr>
            <p:spPr>
              <a:xfrm>
                <a:off x="4220614" y="5637810"/>
                <a:ext cx="727639" cy="3669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 b="1" dirty="0" smtClean="0">
                    <a:solidFill>
                      <a:prstClr val="white"/>
                    </a:solidFill>
                  </a:rPr>
                  <a:t>109</a:t>
                </a:r>
                <a:r>
                  <a:rPr lang="zh-TW" altLang="en-US" sz="1000" b="1" dirty="0" smtClean="0">
                    <a:solidFill>
                      <a:prstClr val="white"/>
                    </a:solidFill>
                  </a:rPr>
                  <a:t>年</a:t>
                </a:r>
                <a:endParaRPr lang="zh-TW" altLang="en-US" sz="10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橢圓 66"/>
              <p:cNvSpPr/>
              <p:nvPr/>
            </p:nvSpPr>
            <p:spPr>
              <a:xfrm>
                <a:off x="5557212" y="5640082"/>
                <a:ext cx="727639" cy="3669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 b="1" dirty="0" smtClean="0">
                    <a:solidFill>
                      <a:prstClr val="white"/>
                    </a:solidFill>
                  </a:rPr>
                  <a:t>113</a:t>
                </a:r>
                <a:r>
                  <a:rPr lang="zh-TW" altLang="en-US" sz="1000" b="1" dirty="0" smtClean="0">
                    <a:solidFill>
                      <a:prstClr val="white"/>
                    </a:solidFill>
                  </a:rPr>
                  <a:t>年</a:t>
                </a:r>
                <a:endParaRPr lang="zh-TW" altLang="en-US" sz="1000" b="1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0" name="橢圓 59"/>
            <p:cNvSpPr/>
            <p:nvPr/>
          </p:nvSpPr>
          <p:spPr>
            <a:xfrm>
              <a:off x="2588571" y="5978676"/>
              <a:ext cx="735120" cy="3300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solidFill>
                    <a:prstClr val="white"/>
                  </a:solidFill>
                </a:rPr>
                <a:t>105-106</a:t>
              </a:r>
              <a:r>
                <a:rPr lang="zh-TW" altLang="en-US" sz="1000" b="1" dirty="0">
                  <a:solidFill>
                    <a:prstClr val="white"/>
                  </a:solidFill>
                </a:rPr>
                <a:t>年</a:t>
              </a:r>
            </a:p>
          </p:txBody>
        </p:sp>
        <p:sp>
          <p:nvSpPr>
            <p:cNvPr id="61" name="文字方塊 60"/>
            <p:cNvSpPr txBox="1"/>
            <p:nvPr/>
          </p:nvSpPr>
          <p:spPr>
            <a:xfrm>
              <a:off x="2173869" y="5476274"/>
              <a:ext cx="14120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100" b="1" dirty="0">
                  <a:solidFill>
                    <a:prstClr val="black"/>
                  </a:solidFill>
                </a:rPr>
                <a:t>完成智慧電表模組化設計及通訊擇定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6856549" y="6316084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1200" b="1" dirty="0">
                <a:solidFill>
                  <a:srgbClr val="FF0000"/>
                </a:solidFill>
              </a:rPr>
              <a:t>於</a:t>
            </a:r>
            <a:r>
              <a:rPr lang="zh-TW" altLang="zh-TW" sz="1200" b="1" dirty="0" smtClean="0">
                <a:solidFill>
                  <a:srgbClr val="FF0000"/>
                </a:solidFill>
              </a:rPr>
              <a:t>大</a:t>
            </a:r>
            <a:r>
              <a:rPr lang="zh-TW" altLang="en-US" sz="1200" b="1" dirty="0" smtClean="0">
                <a:solidFill>
                  <a:srgbClr val="FF0000"/>
                </a:solidFill>
              </a:rPr>
              <a:t>都</a:t>
            </a:r>
            <a:r>
              <a:rPr lang="zh-TW" altLang="zh-TW" sz="1200" b="1" dirty="0" smtClean="0">
                <a:solidFill>
                  <a:srgbClr val="FF0000"/>
                </a:solidFill>
              </a:rPr>
              <a:t>會區</a:t>
            </a:r>
            <a:r>
              <a:rPr lang="zh-TW" altLang="zh-TW" sz="1200" b="1" dirty="0">
                <a:solidFill>
                  <a:srgbClr val="FF0000"/>
                </a:solidFill>
              </a:rPr>
              <a:t>以區域型逐步擴建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2"/>
          <a:srcRect b="17021"/>
          <a:stretch/>
        </p:blipFill>
        <p:spPr>
          <a:xfrm>
            <a:off x="744923" y="2313734"/>
            <a:ext cx="8003541" cy="2699442"/>
          </a:xfrm>
          <a:prstGeom prst="rect">
            <a:avLst/>
          </a:prstGeom>
        </p:spPr>
      </p:pic>
      <p:sp>
        <p:nvSpPr>
          <p:cNvPr id="12" name="標題 1"/>
          <p:cNvSpPr>
            <a:spLocks/>
          </p:cNvSpPr>
          <p:nvPr/>
        </p:nvSpPr>
        <p:spPr bwMode="auto">
          <a:xfrm>
            <a:off x="1979712" y="44624"/>
            <a:ext cx="7191393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六、培養系統整合，輸出國外系統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市場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14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7" name="標題 1"/>
          <p:cNvSpPr>
            <a:spLocks/>
          </p:cNvSpPr>
          <p:nvPr/>
        </p:nvSpPr>
        <p:spPr bwMode="auto">
          <a:xfrm>
            <a:off x="323279" y="1196752"/>
            <a:ext cx="8425185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0225">
              <a:spcBef>
                <a:spcPct val="20000"/>
              </a:spcBef>
              <a:buChar char="•"/>
              <a:defRPr kumimoji="1" sz="2000" b="1">
                <a:solidFill>
                  <a:srgbClr val="0000CC"/>
                </a:solidFill>
                <a:latin typeface="Arial" charset="0"/>
              </a:defRPr>
            </a:lvl1pPr>
            <a:lvl2pPr marL="723900" indent="-7239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46088" lvl="1" indent="-171450">
              <a:spcBef>
                <a:spcPts val="600"/>
              </a:spcBef>
              <a:buNone/>
              <a:defRPr/>
            </a:pPr>
            <a:r>
              <a:rPr lang="en-US" altLang="zh-TW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我國具世界領先太陽電池產品，已達全球供應量</a:t>
            </a:r>
            <a:r>
              <a:rPr lang="en-US" altLang="zh-TW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20%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以上。</a:t>
            </a:r>
            <a:endParaRPr lang="en-US" altLang="zh-TW" sz="1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6088" lvl="1" indent="-171450">
              <a:spcBef>
                <a:spcPts val="600"/>
              </a:spcBef>
              <a:buNone/>
              <a:defRPr/>
            </a:pPr>
            <a:r>
              <a:rPr lang="en-US" altLang="zh-TW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產業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已有國際大型電廠之建置能力與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經驗。</a:t>
            </a:r>
            <a:endParaRPr lang="en-US" altLang="zh-TW" sz="1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6088" lvl="1" indent="-171450">
              <a:spcBef>
                <a:spcPts val="600"/>
              </a:spcBef>
              <a:buNone/>
              <a:defRPr/>
            </a:pPr>
            <a:r>
              <a:rPr lang="en-US" altLang="zh-TW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推動本土化政策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，建立我國太陽光電、離岸風力產業鏈，作為搶進國際巿場之基礎。</a:t>
            </a:r>
            <a:endParaRPr lang="zh-TW" altLang="en-US" sz="1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8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39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319166" y="5305776"/>
            <a:ext cx="8745794" cy="1651616"/>
          </a:xfrm>
        </p:spPr>
        <p:txBody>
          <a:bodyPr>
            <a:noAutofit/>
          </a:bodyPr>
          <a:lstStyle/>
          <a:p>
            <a:pPr marL="277813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18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健全資金取得</a:t>
            </a:r>
            <a:endParaRPr lang="en-US" altLang="zh-TW" sz="1800" u="sng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77813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sz="18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建立策略夥伴</a:t>
            </a:r>
            <a:r>
              <a:rPr lang="zh-TW" altLang="en-US" sz="18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聯盟</a:t>
            </a:r>
            <a:endParaRPr lang="en-US" altLang="zh-TW" sz="1800" u="sng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77813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sz="18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透過內需市場培養</a:t>
            </a:r>
            <a:r>
              <a:rPr lang="zh-TW" altLang="en-US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大型電廠的興建與營運</a:t>
            </a:r>
            <a:r>
              <a:rPr lang="zh-TW" altLang="en-US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能力。</a:t>
            </a:r>
            <a:endParaRPr lang="en-US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77813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en-US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</a:t>
            </a:r>
            <a:r>
              <a:rPr lang="zh-TW" altLang="en-US" sz="18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國內市場為優先</a:t>
            </a:r>
            <a:r>
              <a:rPr lang="zh-TW" altLang="en-US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，進入成熟</a:t>
            </a:r>
            <a:r>
              <a:rPr lang="zh-TW" altLang="en-US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市場，</a:t>
            </a:r>
            <a:r>
              <a:rPr lang="zh-TW" altLang="en-US" sz="18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佈局</a:t>
            </a:r>
            <a:r>
              <a:rPr lang="zh-TW" altLang="en-US" sz="18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新興市場</a:t>
            </a:r>
            <a:r>
              <a:rPr lang="zh-TW" altLang="en-US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流程圖: 替代處理程序 9"/>
          <p:cNvSpPr/>
          <p:nvPr/>
        </p:nvSpPr>
        <p:spPr bwMode="auto">
          <a:xfrm>
            <a:off x="179512" y="819367"/>
            <a:ext cx="5184576" cy="305377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algn="ctr"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範疇：太陽光電、離岸風電系統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流程圖: 替代處理程序 10"/>
          <p:cNvSpPr/>
          <p:nvPr/>
        </p:nvSpPr>
        <p:spPr bwMode="auto">
          <a:xfrm>
            <a:off x="251520" y="4923823"/>
            <a:ext cx="3384376" cy="305377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執行策略與作法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96848" y="704433"/>
            <a:ext cx="8713787" cy="71437"/>
            <a:chOff x="113" y="482"/>
            <a:chExt cx="5489" cy="45"/>
          </a:xfrm>
        </p:grpSpPr>
        <p:sp>
          <p:nvSpPr>
            <p:cNvPr id="6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標題 1"/>
          <p:cNvSpPr>
            <a:spLocks/>
          </p:cNvSpPr>
          <p:nvPr/>
        </p:nvSpPr>
        <p:spPr bwMode="auto">
          <a:xfrm>
            <a:off x="0" y="44624"/>
            <a:ext cx="9144000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3200" dirty="0">
                <a:solidFill>
                  <a:srgbClr val="000099"/>
                </a:solidFill>
                <a:latin typeface="Times New Roman" pitchFamily="18" charset="0"/>
              </a:rPr>
              <a:t>壹</a:t>
            </a:r>
            <a:r>
              <a:rPr lang="zh-TW" altLang="en-US" sz="3200" dirty="0" smtClean="0">
                <a:solidFill>
                  <a:srgbClr val="000099"/>
                </a:solidFill>
                <a:latin typeface="Times New Roman" pitchFamily="18" charset="0"/>
              </a:rPr>
              <a:t>、臺灣</a:t>
            </a:r>
            <a:r>
              <a:rPr lang="zh-TW" altLang="en-US" sz="3200" dirty="0">
                <a:solidFill>
                  <a:srgbClr val="000099"/>
                </a:solidFill>
                <a:latin typeface="Times New Roman" pitchFamily="18" charset="0"/>
              </a:rPr>
              <a:t>能源現況及挑戰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(1/4)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aphicFrame>
        <p:nvGraphicFramePr>
          <p:cNvPr id="14" name="物件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367780"/>
              </p:ext>
            </p:extLst>
          </p:nvPr>
        </p:nvGraphicFramePr>
        <p:xfrm>
          <a:off x="1403648" y="3428999"/>
          <a:ext cx="6247353" cy="312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3" name="工作表" r:id="rId3" imgW="6105441" imgH="2600257" progId="Excel.Sheet.8">
                  <p:embed/>
                </p:oleObj>
              </mc:Choice>
              <mc:Fallback>
                <p:oleObj name="工作表" r:id="rId3" imgW="6105441" imgH="260025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3428999"/>
                        <a:ext cx="6247353" cy="312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字方塊 45"/>
          <p:cNvSpPr txBox="1">
            <a:spLocks noChangeArrowheads="1"/>
          </p:cNvSpPr>
          <p:nvPr/>
        </p:nvSpPr>
        <p:spPr bwMode="auto">
          <a:xfrm>
            <a:off x="2699792" y="2996952"/>
            <a:ext cx="3673475" cy="368300"/>
          </a:xfrm>
          <a:prstGeom prst="rect">
            <a:avLst/>
          </a:prstGeom>
          <a:solidFill>
            <a:srgbClr val="3333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zh-TW" altLang="en-US" b="1" kern="0" dirty="0" smtClean="0">
                <a:solidFill>
                  <a:srgbClr val="FFFFFF"/>
                </a:solidFill>
                <a:ea typeface="標楷體" pitchFamily="65" charset="-120"/>
                <a:cs typeface="Times New Roman" panose="02020603050405020304" pitchFamily="18" charset="0"/>
              </a:rPr>
              <a:t>我國能源安全度</a:t>
            </a:r>
            <a:r>
              <a:rPr lang="en-US" altLang="zh-TW" b="1" kern="0" dirty="0" smtClean="0">
                <a:solidFill>
                  <a:srgbClr val="FFFFFF"/>
                </a:solidFill>
                <a:ea typeface="標楷體" pitchFamily="65" charset="-120"/>
                <a:cs typeface="Times New Roman" panose="02020603050405020304" pitchFamily="18" charset="0"/>
              </a:rPr>
              <a:t>(2015)</a:t>
            </a:r>
            <a:endParaRPr lang="zh-TW" altLang="en-US" b="1" kern="0" dirty="0" smtClean="0">
              <a:solidFill>
                <a:srgbClr val="FFFFFF"/>
              </a:solidFill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" name="標題 1"/>
          <p:cNvSpPr>
            <a:spLocks/>
          </p:cNvSpPr>
          <p:nvPr/>
        </p:nvSpPr>
        <p:spPr bwMode="auto">
          <a:xfrm>
            <a:off x="250824" y="837183"/>
            <a:ext cx="8641656" cy="2159769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marL="534988" indent="-534988" eaLnBrk="0" hangingPunct="0">
              <a:spcBef>
                <a:spcPct val="20000"/>
              </a:spcBef>
              <a:buChar char="•"/>
              <a:defRPr kumimoji="1" sz="2000" b="1">
                <a:solidFill>
                  <a:srgbClr val="0000CC"/>
                </a:solidFill>
                <a:latin typeface="Arial" charset="0"/>
              </a:defRPr>
            </a:lvl1pPr>
            <a:lvl2pPr marL="355600" indent="-3556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4625" lvl="1" indent="0" eaLnBrk="1" fontAlgn="base" hangingPunct="1">
              <a:lnSpc>
                <a:spcPts val="2400"/>
              </a:lnSpc>
              <a:spcBef>
                <a:spcPts val="600"/>
              </a:spcBef>
              <a:buFontTx/>
              <a:buNone/>
              <a:defRPr/>
            </a:pPr>
            <a:r>
              <a:rPr kumimoji="0" lang="zh-TW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一、我國</a:t>
            </a:r>
            <a:r>
              <a:rPr kumimoji="0" lang="zh-TW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能源高度依賴進口，能源安全度仍需</a:t>
            </a:r>
            <a:r>
              <a:rPr kumimoji="0" lang="zh-TW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提升</a:t>
            </a:r>
            <a:endParaRPr kumimoji="0" lang="en-US" altLang="zh-TW" sz="2400" b="1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90600" lvl="1" indent="-458788" eaLnBrk="1" fontAlgn="base" hangingPunct="1">
              <a:lnSpc>
                <a:spcPts val="2400"/>
              </a:lnSpc>
              <a:spcBef>
                <a:spcPts val="600"/>
              </a:spcBef>
              <a:buFontTx/>
              <a:buNone/>
              <a:tabLst>
                <a:tab pos="990600" algn="l"/>
              </a:tabLst>
              <a:defRPr/>
            </a:pPr>
            <a:r>
              <a:rPr kumimoji="0"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kumimoji="0"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我國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自有能源匱乏，</a:t>
            </a:r>
            <a:r>
              <a:rPr kumimoji="0" lang="en-US" altLang="zh-TW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98%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依賴進口，且為獨立能源供應體系，欠缺有效的備援系統，致使能源安全度頗為脆弱</a:t>
            </a:r>
            <a:r>
              <a:rPr kumimoji="0"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90600" lvl="1" indent="-458788" eaLnBrk="1" fontAlgn="base" hangingPunct="1">
              <a:lnSpc>
                <a:spcPts val="2400"/>
              </a:lnSpc>
              <a:spcBef>
                <a:spcPts val="600"/>
              </a:spcBef>
              <a:buFontTx/>
              <a:buNone/>
              <a:tabLst>
                <a:tab pos="990600" algn="l"/>
              </a:tabLst>
              <a:defRPr/>
            </a:pPr>
            <a:r>
              <a:rPr kumimoji="0"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kumimoji="0"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能源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供給易受國際</a:t>
            </a:r>
            <a:r>
              <a:rPr kumimoji="0"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地緣政治</a:t>
            </a:r>
            <a:r>
              <a:rPr kumimoji="0"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如伊朗禁油令、茉莉花革命</a:t>
            </a:r>
            <a:r>
              <a:rPr kumimoji="0"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戰爭</a:t>
            </a:r>
            <a:r>
              <a:rPr kumimoji="0"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如兩伊戰爭</a:t>
            </a:r>
            <a:r>
              <a:rPr kumimoji="0"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天災</a:t>
            </a:r>
            <a:r>
              <a:rPr kumimoji="0"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如澳洲</a:t>
            </a:r>
            <a:r>
              <a:rPr kumimoji="0"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水災</a:t>
            </a:r>
            <a:r>
              <a:rPr kumimoji="0"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等衝擊，確保能源</a:t>
            </a:r>
            <a:r>
              <a:rPr kumimoji="0"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供應穩定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與安全極具</a:t>
            </a:r>
            <a:r>
              <a:rPr kumimoji="0"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挑戰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2400795" y="6550025"/>
            <a:ext cx="38042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400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資料來源：經濟部能源局能源統計資料 </a:t>
            </a:r>
            <a:r>
              <a:rPr lang="en-US" altLang="zh-TW" sz="1400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altLang="zh-TW" sz="1400" b="0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2016) </a:t>
            </a:r>
            <a:endParaRPr lang="zh-TW" altLang="en-US" sz="1400" b="0" dirty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9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4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七、電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業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改革－電力市場的未來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(1/8)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40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文字方塊 101"/>
          <p:cNvSpPr txBox="1"/>
          <p:nvPr/>
        </p:nvSpPr>
        <p:spPr>
          <a:xfrm>
            <a:off x="260349" y="1660715"/>
            <a:ext cx="1385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u="sng" dirty="0">
                <a:solidFill>
                  <a:prstClr val="black"/>
                </a:solidFill>
                <a:latin typeface="標楷體"/>
                <a:ea typeface="標楷體"/>
              </a:rPr>
              <a:t>供需部門</a:t>
            </a:r>
          </a:p>
        </p:txBody>
      </p:sp>
      <p:sp>
        <p:nvSpPr>
          <p:cNvPr id="103" name="文字方塊 102"/>
          <p:cNvSpPr txBox="1"/>
          <p:nvPr/>
        </p:nvSpPr>
        <p:spPr>
          <a:xfrm>
            <a:off x="247050" y="2395506"/>
            <a:ext cx="1385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u="sng" dirty="0">
                <a:solidFill>
                  <a:prstClr val="black"/>
                </a:solidFill>
                <a:latin typeface="標楷體"/>
                <a:ea typeface="標楷體"/>
              </a:rPr>
              <a:t>市場結構</a:t>
            </a:r>
          </a:p>
        </p:txBody>
      </p:sp>
      <p:sp>
        <p:nvSpPr>
          <p:cNvPr id="105" name="矩形 104"/>
          <p:cNvSpPr/>
          <p:nvPr/>
        </p:nvSpPr>
        <p:spPr>
          <a:xfrm>
            <a:off x="159534" y="5206262"/>
            <a:ext cx="2340792" cy="132343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u="sng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開放發電市場競爭</a:t>
            </a:r>
            <a:r>
              <a:rPr lang="zh-TW" altLang="en-US" sz="2000" b="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，促使業者</a:t>
            </a:r>
            <a:r>
              <a:rPr lang="zh-TW" altLang="en-US" sz="2000" u="sng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提升經營效率、技術創新及服務品質</a:t>
            </a:r>
          </a:p>
        </p:txBody>
      </p:sp>
      <p:sp>
        <p:nvSpPr>
          <p:cNvPr id="106" name="矩形 105"/>
          <p:cNvSpPr/>
          <p:nvPr/>
        </p:nvSpPr>
        <p:spPr>
          <a:xfrm>
            <a:off x="174948" y="4357404"/>
            <a:ext cx="2325378" cy="400110"/>
          </a:xfrm>
          <a:prstGeom prst="rect">
            <a:avLst/>
          </a:prstGeom>
          <a:solidFill>
            <a:srgbClr val="C0A77A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kern="0" dirty="0">
                <a:solidFill>
                  <a:prstClr val="black"/>
                </a:solidFill>
                <a:latin typeface="標楷體" pitchFamily="65" charset="-120"/>
                <a:ea typeface="標楷體" panose="03000509000000000000" pitchFamily="65" charset="-120"/>
              </a:rPr>
              <a:t>發電市場自由競爭</a:t>
            </a:r>
            <a:endParaRPr kumimoji="0" lang="en-US" altLang="zh-TW" sz="2000" kern="0" dirty="0">
              <a:solidFill>
                <a:prstClr val="black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107" name="向右箭號 106"/>
          <p:cNvSpPr/>
          <p:nvPr/>
        </p:nvSpPr>
        <p:spPr>
          <a:xfrm rot="5400000">
            <a:off x="1194043" y="4387521"/>
            <a:ext cx="271773" cy="1214896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0" kern="0">
              <a:solidFill>
                <a:sysClr val="window" lastClr="FFFFFF"/>
              </a:solidFill>
              <a:latin typeface="Calibri"/>
              <a:ea typeface="新細明體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3422403" y="5206261"/>
            <a:ext cx="2326298" cy="1323439"/>
          </a:xfrm>
          <a:prstGeom prst="rect">
            <a:avLst/>
          </a:prstGeom>
          <a:solidFill>
            <a:srgbClr val="FFCDCD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u="sng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維持供電服務品質</a:t>
            </a:r>
            <a:r>
              <a:rPr lang="zh-TW" altLang="en-US" sz="2000" b="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</a:t>
            </a:r>
            <a:r>
              <a:rPr lang="zh-TW" altLang="en-US" sz="2000" u="sng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確保電網公平、公開使用</a:t>
            </a:r>
            <a:endParaRPr lang="en-US" altLang="zh-TW" sz="2000" u="sng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000" kern="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3427990" y="4371518"/>
            <a:ext cx="2326299" cy="400110"/>
          </a:xfrm>
          <a:prstGeom prst="rect">
            <a:avLst/>
          </a:prstGeom>
          <a:solidFill>
            <a:srgbClr val="CD8F8D"/>
          </a:solidFill>
          <a:ln>
            <a:solidFill>
              <a:srgbClr val="99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kern="0" dirty="0">
                <a:solidFill>
                  <a:prstClr val="black"/>
                </a:solidFill>
                <a:latin typeface="標楷體" pitchFamily="65" charset="-120"/>
                <a:ea typeface="標楷體" panose="03000509000000000000" pitchFamily="65" charset="-120"/>
              </a:rPr>
              <a:t>電網公平公正使用</a:t>
            </a:r>
            <a:endParaRPr kumimoji="0" lang="en-US" altLang="zh-TW" sz="2000" kern="0" dirty="0">
              <a:solidFill>
                <a:prstClr val="black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110" name="向右箭號 109"/>
          <p:cNvSpPr/>
          <p:nvPr/>
        </p:nvSpPr>
        <p:spPr>
          <a:xfrm rot="5400000">
            <a:off x="4454588" y="4387521"/>
            <a:ext cx="261927" cy="1214896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0" kern="0">
              <a:solidFill>
                <a:sysClr val="window" lastClr="FFFFFF"/>
              </a:solidFill>
              <a:latin typeface="Calibri"/>
              <a:ea typeface="新細明體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6501413" y="5206261"/>
            <a:ext cx="2348671" cy="1323439"/>
          </a:xfrm>
          <a:prstGeom prst="rect">
            <a:avLst/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16200000" scaled="1"/>
          </a:gradFill>
          <a:ln w="9525" cap="flat" cmpd="sng" algn="ctr">
            <a:solidFill>
              <a:srgbClr val="99CCFF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允許用戶自由選擇供電來源，</a:t>
            </a:r>
            <a:r>
              <a:rPr lang="zh-TW" altLang="en-US" sz="2000" u="sng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提升市場競爭與電力服務</a:t>
            </a:r>
            <a:r>
              <a:rPr lang="zh-TW" altLang="en-US" sz="2000" u="sng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多元化</a:t>
            </a:r>
            <a:endParaRPr lang="en-US" altLang="zh-TW" sz="2000" u="sng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6575351" y="4353632"/>
            <a:ext cx="2317824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kern="0" dirty="0">
                <a:solidFill>
                  <a:prstClr val="black"/>
                </a:solidFill>
                <a:latin typeface="標楷體" pitchFamily="65" charset="-120"/>
                <a:ea typeface="標楷體" panose="03000509000000000000" pitchFamily="65" charset="-120"/>
              </a:rPr>
              <a:t>用戶購電自由選擇</a:t>
            </a:r>
            <a:endParaRPr kumimoji="0" lang="en-US" altLang="zh-TW" sz="2000" kern="0" dirty="0">
              <a:solidFill>
                <a:prstClr val="black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113" name="向右箭號 112"/>
          <p:cNvSpPr/>
          <p:nvPr/>
        </p:nvSpPr>
        <p:spPr>
          <a:xfrm rot="5400000">
            <a:off x="7705286" y="4355913"/>
            <a:ext cx="271773" cy="1214896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0" kern="0">
              <a:solidFill>
                <a:sysClr val="window" lastClr="FFFFFF"/>
              </a:solidFill>
              <a:latin typeface="Calibri"/>
              <a:ea typeface="新細明體"/>
            </a:endParaRPr>
          </a:p>
        </p:txBody>
      </p:sp>
      <p:sp>
        <p:nvSpPr>
          <p:cNvPr id="114" name="圓角矩形 113"/>
          <p:cNvSpPr/>
          <p:nvPr/>
        </p:nvSpPr>
        <p:spPr bwMode="auto">
          <a:xfrm>
            <a:off x="1658118" y="1680155"/>
            <a:ext cx="1573307" cy="5128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C58A4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400" dirty="0">
                <a:solidFill>
                  <a:prstClr val="black"/>
                </a:solidFill>
                <a:latin typeface="標楷體"/>
                <a:ea typeface="標楷體"/>
              </a:rPr>
              <a:t>供給端</a:t>
            </a:r>
          </a:p>
        </p:txBody>
      </p:sp>
      <p:sp>
        <p:nvSpPr>
          <p:cNvPr id="115" name="向右箭號 114"/>
          <p:cNvSpPr/>
          <p:nvPr/>
        </p:nvSpPr>
        <p:spPr bwMode="auto">
          <a:xfrm>
            <a:off x="3455136" y="1680157"/>
            <a:ext cx="689535" cy="47512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z="320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16" name="上彎箭號 115"/>
          <p:cNvSpPr/>
          <p:nvPr/>
        </p:nvSpPr>
        <p:spPr bwMode="auto">
          <a:xfrm rot="5400000">
            <a:off x="1681534" y="2242289"/>
            <a:ext cx="690202" cy="594525"/>
          </a:xfrm>
          <a:prstGeom prst="bent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z="320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117" name="圓角矩形 116"/>
          <p:cNvSpPr/>
          <p:nvPr/>
        </p:nvSpPr>
        <p:spPr bwMode="auto">
          <a:xfrm>
            <a:off x="4365970" y="1674069"/>
            <a:ext cx="1573307" cy="51285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輸送端</a:t>
            </a:r>
          </a:p>
        </p:txBody>
      </p:sp>
      <p:sp>
        <p:nvSpPr>
          <p:cNvPr id="118" name="圓角矩形 117"/>
          <p:cNvSpPr/>
          <p:nvPr/>
        </p:nvSpPr>
        <p:spPr bwMode="auto">
          <a:xfrm>
            <a:off x="7431725" y="1642434"/>
            <a:ext cx="1573307" cy="51285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需求端</a:t>
            </a:r>
          </a:p>
        </p:txBody>
      </p:sp>
      <p:sp>
        <p:nvSpPr>
          <p:cNvPr id="119" name="向右箭號 118"/>
          <p:cNvSpPr/>
          <p:nvPr/>
        </p:nvSpPr>
        <p:spPr bwMode="auto">
          <a:xfrm>
            <a:off x="6378767" y="1680157"/>
            <a:ext cx="689535" cy="47512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z="320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120" name="文字方塊 119"/>
          <p:cNvSpPr txBox="1"/>
          <p:nvPr/>
        </p:nvSpPr>
        <p:spPr>
          <a:xfrm>
            <a:off x="2342873" y="2366643"/>
            <a:ext cx="1082227" cy="707886"/>
          </a:xfrm>
          <a:prstGeom prst="rect">
            <a:avLst/>
          </a:prstGeom>
          <a:noFill/>
          <a:ln w="25400">
            <a:solidFill>
              <a:srgbClr val="C89058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開放</a:t>
            </a:r>
            <a:endParaRPr kumimoji="0"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競爭</a:t>
            </a:r>
          </a:p>
        </p:txBody>
      </p:sp>
      <p:sp>
        <p:nvSpPr>
          <p:cNvPr id="121" name="上彎箭號 120"/>
          <p:cNvSpPr/>
          <p:nvPr/>
        </p:nvSpPr>
        <p:spPr bwMode="auto">
          <a:xfrm rot="5400000">
            <a:off x="4337067" y="2229010"/>
            <a:ext cx="690202" cy="594525"/>
          </a:xfrm>
          <a:prstGeom prst="bent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z="320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122" name="上彎箭號 121"/>
          <p:cNvSpPr/>
          <p:nvPr/>
        </p:nvSpPr>
        <p:spPr bwMode="auto">
          <a:xfrm rot="5400000">
            <a:off x="7384763" y="2229010"/>
            <a:ext cx="690202" cy="594525"/>
          </a:xfrm>
          <a:prstGeom prst="bent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z="320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123" name="文字方塊 122"/>
          <p:cNvSpPr txBox="1"/>
          <p:nvPr/>
        </p:nvSpPr>
        <p:spPr>
          <a:xfrm>
            <a:off x="4973924" y="2267879"/>
            <a:ext cx="1636799" cy="10156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 indent="-177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</a:t>
            </a:r>
            <a:r>
              <a:rPr kumimoji="0"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獨占</a:t>
            </a:r>
            <a:r>
              <a:rPr kumimoji="0" lang="en-US" altLang="zh-TW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/>
              </a:rPr>
              <a:t></a:t>
            </a:r>
            <a:r>
              <a:rPr kumimoji="0"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不開放</a:t>
            </a:r>
            <a:endParaRPr kumimoji="0" lang="en-US" altLang="zh-TW" sz="2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加強管理</a:t>
            </a:r>
          </a:p>
        </p:txBody>
      </p:sp>
      <p:sp>
        <p:nvSpPr>
          <p:cNvPr id="124" name="文字方塊 123"/>
          <p:cNvSpPr txBox="1"/>
          <p:nvPr/>
        </p:nvSpPr>
        <p:spPr>
          <a:xfrm>
            <a:off x="8034103" y="2332463"/>
            <a:ext cx="1002426" cy="70788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自由</a:t>
            </a:r>
            <a:endParaRPr kumimoji="0"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</a:t>
            </a:r>
          </a:p>
        </p:txBody>
      </p:sp>
      <p:sp>
        <p:nvSpPr>
          <p:cNvPr id="31" name="流程圖: 替代處理程序 30"/>
          <p:cNvSpPr/>
          <p:nvPr/>
        </p:nvSpPr>
        <p:spPr bwMode="auto">
          <a:xfrm>
            <a:off x="310340" y="955301"/>
            <a:ext cx="2196244" cy="305377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國際趨勢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2" name="流程圖: 替代處理程序 31"/>
          <p:cNvSpPr/>
          <p:nvPr/>
        </p:nvSpPr>
        <p:spPr bwMode="auto">
          <a:xfrm>
            <a:off x="251520" y="3518757"/>
            <a:ext cx="2835889" cy="414299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電業改革目標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91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七、電業改革－電力市場的未來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(2/8)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41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25101" y="1264414"/>
            <a:ext cx="86189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zh-TW" altLang="en-US" sz="2200" b="0" kern="1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參考國際電力自由化作法，並考量我國電力市場環境，我國電</a:t>
            </a:r>
            <a:r>
              <a:rPr kumimoji="0" lang="zh-TW" altLang="en-US" sz="2200" b="0" kern="1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業改革將</a:t>
            </a:r>
            <a:r>
              <a:rPr kumimoji="0" lang="zh-TW" altLang="en-US" sz="2200" b="0" kern="1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kumimoji="0" lang="zh-TW" altLang="en-US" sz="2200" u="sng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電</a:t>
            </a:r>
            <a:r>
              <a:rPr kumimoji="0" lang="zh-TW" altLang="zh-TW" sz="2200" u="sng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力穩定供應</a:t>
            </a:r>
            <a:r>
              <a:rPr kumimoji="0" lang="zh-TW" altLang="en-US" sz="2200" u="sng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前提下</a:t>
            </a:r>
            <a:r>
              <a:rPr kumimoji="0" lang="zh-TW" altLang="en-US" sz="2200" b="0" kern="1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，達成</a:t>
            </a:r>
            <a:r>
              <a:rPr kumimoji="0" lang="zh-TW" altLang="zh-TW" sz="2200" u="sng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提升電業經營</a:t>
            </a:r>
            <a:r>
              <a:rPr lang="zh-TW" altLang="en-US" sz="2200" u="sng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效率</a:t>
            </a:r>
            <a:r>
              <a:rPr kumimoji="0" lang="zh-TW" altLang="zh-TW" sz="2200" b="0" kern="1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zh-TW" altLang="zh-TW" sz="2200" u="sng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增進用戶權益</a:t>
            </a:r>
            <a:r>
              <a:rPr kumimoji="0" lang="zh-TW" altLang="zh-TW" sz="2200" b="0" kern="1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sz="2200" u="sng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營造友善分散式電力發展環境</a:t>
            </a:r>
            <a:r>
              <a:rPr kumimoji="0" lang="zh-TW" altLang="en-US" sz="2200" b="0" kern="1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zh-TW" altLang="zh-TW" sz="2200" b="0" kern="10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blackWhite">
          <a:xfrm>
            <a:off x="4111720" y="2934847"/>
            <a:ext cx="4756745" cy="119832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CC9900"/>
              </a:gs>
              <a:gs pos="100000">
                <a:srgbClr val="CC9900">
                  <a:gamma/>
                  <a:tint val="69804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 b="0" kern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AutoShape 5"/>
          <p:cNvSpPr>
            <a:spLocks noChangeArrowheads="1"/>
          </p:cNvSpPr>
          <p:nvPr/>
        </p:nvSpPr>
        <p:spPr bwMode="blackWhite">
          <a:xfrm>
            <a:off x="4146206" y="4206353"/>
            <a:ext cx="4728053" cy="119556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699D5F">
                  <a:gamma/>
                  <a:tint val="69804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 b="0" kern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AutoShape 6"/>
          <p:cNvSpPr>
            <a:spLocks noChangeArrowheads="1"/>
          </p:cNvSpPr>
          <p:nvPr/>
        </p:nvSpPr>
        <p:spPr bwMode="blackWhite">
          <a:xfrm>
            <a:off x="4146206" y="5489621"/>
            <a:ext cx="4692719" cy="1168648"/>
          </a:xfrm>
          <a:prstGeom prst="roundRect">
            <a:avLst>
              <a:gd name="adj" fmla="val 9106"/>
            </a:avLst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000" kern="1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36" name="Group 85"/>
          <p:cNvGrpSpPr>
            <a:grpSpLocks/>
          </p:cNvGrpSpPr>
          <p:nvPr/>
        </p:nvGrpSpPr>
        <p:grpSpPr bwMode="auto">
          <a:xfrm>
            <a:off x="519341" y="2929618"/>
            <a:ext cx="2167742" cy="3654540"/>
            <a:chOff x="720" y="1490"/>
            <a:chExt cx="1363" cy="1800"/>
          </a:xfrm>
        </p:grpSpPr>
        <p:sp>
          <p:nvSpPr>
            <p:cNvPr id="37" name="AutoShape 86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zh-TW" altLang="en-US" sz="1800" b="0" kern="0">
                <a:solidFill>
                  <a:srgbClr val="1F528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AutoShape 87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zh-TW" altLang="en-US" sz="1800" b="0" kern="0">
                <a:solidFill>
                  <a:srgbClr val="1F528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9" name="AutoShape 88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zh-TW" altLang="en-US" sz="1800" b="0" kern="0">
                <a:solidFill>
                  <a:srgbClr val="1F528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0" name="AutoShape 89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zh-TW" altLang="en-US" sz="1800" b="0" kern="0">
                <a:solidFill>
                  <a:srgbClr val="1F528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1207542" y="2371966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u="sng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前提</a:t>
            </a:r>
          </a:p>
        </p:txBody>
      </p:sp>
      <p:sp>
        <p:nvSpPr>
          <p:cNvPr id="42" name="矩形 41"/>
          <p:cNvSpPr/>
          <p:nvPr/>
        </p:nvSpPr>
        <p:spPr>
          <a:xfrm>
            <a:off x="696338" y="4236749"/>
            <a:ext cx="19201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u="sng" kern="1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電</a:t>
            </a:r>
            <a:r>
              <a:rPr kumimoji="0" lang="zh-TW" altLang="zh-TW" sz="3200" u="sng" kern="1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力穩定供應</a:t>
            </a:r>
            <a:endParaRPr kumimoji="0" lang="zh-TW" altLang="en-US" sz="3200" u="sng" kern="10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3" name="AutoShape 15"/>
          <p:cNvSpPr>
            <a:spLocks noChangeArrowheads="1"/>
          </p:cNvSpPr>
          <p:nvPr/>
        </p:nvSpPr>
        <p:spPr bwMode="gray">
          <a:xfrm>
            <a:off x="3169133" y="3250601"/>
            <a:ext cx="802238" cy="562747"/>
          </a:xfrm>
          <a:prstGeom prst="rightArrow">
            <a:avLst>
              <a:gd name="adj1" fmla="val 67750"/>
              <a:gd name="adj2" fmla="val 66167"/>
            </a:avLst>
          </a:prstGeom>
          <a:gradFill rotWithShape="1">
            <a:gsLst>
              <a:gs pos="100000">
                <a:srgbClr val="6685C1"/>
              </a:gs>
              <a:gs pos="0">
                <a:srgbClr val="D6E1E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TW" altLang="en-US" sz="1800" b="0" kern="0">
              <a:solidFill>
                <a:srgbClr val="1F528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" name="AutoShape 15"/>
          <p:cNvSpPr>
            <a:spLocks noChangeArrowheads="1"/>
          </p:cNvSpPr>
          <p:nvPr/>
        </p:nvSpPr>
        <p:spPr bwMode="gray">
          <a:xfrm>
            <a:off x="3147194" y="4498789"/>
            <a:ext cx="802238" cy="562747"/>
          </a:xfrm>
          <a:prstGeom prst="rightArrow">
            <a:avLst>
              <a:gd name="adj1" fmla="val 67750"/>
              <a:gd name="adj2" fmla="val 66167"/>
            </a:avLst>
          </a:prstGeom>
          <a:gradFill rotWithShape="1">
            <a:gsLst>
              <a:gs pos="100000">
                <a:srgbClr val="6685C1"/>
              </a:gs>
              <a:gs pos="0">
                <a:srgbClr val="D6E1E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TW" altLang="en-US" sz="1800" b="0" kern="0">
              <a:solidFill>
                <a:srgbClr val="1F528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5" name="AutoShape 15"/>
          <p:cNvSpPr>
            <a:spLocks noChangeArrowheads="1"/>
          </p:cNvSpPr>
          <p:nvPr/>
        </p:nvSpPr>
        <p:spPr bwMode="gray">
          <a:xfrm>
            <a:off x="3126757" y="5739331"/>
            <a:ext cx="802238" cy="562747"/>
          </a:xfrm>
          <a:prstGeom prst="rightArrow">
            <a:avLst>
              <a:gd name="adj1" fmla="val 67750"/>
              <a:gd name="adj2" fmla="val 66167"/>
            </a:avLst>
          </a:prstGeom>
          <a:gradFill rotWithShape="1">
            <a:gsLst>
              <a:gs pos="100000">
                <a:srgbClr val="6685C1"/>
              </a:gs>
              <a:gs pos="0">
                <a:srgbClr val="D6E1E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TW" altLang="en-US" sz="1800" b="0" kern="0">
              <a:solidFill>
                <a:srgbClr val="1F528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010822" y="241742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u="sng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目的</a:t>
            </a:r>
          </a:p>
        </p:txBody>
      </p:sp>
      <p:sp>
        <p:nvSpPr>
          <p:cNvPr id="47" name="矩形 46"/>
          <p:cNvSpPr/>
          <p:nvPr/>
        </p:nvSpPr>
        <p:spPr>
          <a:xfrm>
            <a:off x="4253861" y="3024143"/>
            <a:ext cx="435184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2300" u="sng" kern="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提升電業經營</a:t>
            </a:r>
            <a:r>
              <a:rPr kumimoji="0" lang="zh-TW" altLang="en-US" sz="2300" u="sng" kern="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效率</a:t>
            </a:r>
            <a:endParaRPr kumimoji="0" lang="en-US" altLang="zh-TW" sz="2300" u="sng" kern="1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1800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建構公平競爭環境</a:t>
            </a:r>
            <a:r>
              <a:rPr kumimoji="0" lang="zh-TW" altLang="en-US" sz="1800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，開放電力市場競爭，以提升電業經營效率</a:t>
            </a:r>
          </a:p>
        </p:txBody>
      </p:sp>
      <p:sp>
        <p:nvSpPr>
          <p:cNvPr id="48" name="矩形 47"/>
          <p:cNvSpPr/>
          <p:nvPr/>
        </p:nvSpPr>
        <p:spPr>
          <a:xfrm>
            <a:off x="4253075" y="4299228"/>
            <a:ext cx="460297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2300" u="sng" kern="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增進用戶權益</a:t>
            </a:r>
            <a:endParaRPr kumimoji="0" lang="en-US" altLang="zh-TW" sz="2300" u="sng" kern="1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允許用戶自由選擇供電來源，提升市場競爭與電力服務多元化</a:t>
            </a:r>
            <a:endParaRPr kumimoji="0" lang="en-US" altLang="zh-TW" sz="1800" b="0" kern="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239721" y="5574428"/>
            <a:ext cx="445387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300" u="sng" kern="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營造友善分散式電力發展環境</a:t>
            </a:r>
            <a:endParaRPr kumimoji="0" lang="en-US" altLang="zh-TW" sz="2300" u="sng" kern="1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促進電力使用在地化、分散化，以降低線損，提高電力供應效率</a:t>
            </a:r>
            <a:endParaRPr kumimoji="0" lang="en-US" altLang="zh-TW" sz="1800" b="0" kern="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流程圖: 替代處理程序 25"/>
          <p:cNvSpPr/>
          <p:nvPr/>
        </p:nvSpPr>
        <p:spPr bwMode="auto">
          <a:xfrm>
            <a:off x="206384" y="836712"/>
            <a:ext cx="4392488" cy="305377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algn="ctr"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三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我國電業改革前提與目的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7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七、電業改革－電力市場的未來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(3/8)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42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3552" y="1406789"/>
            <a:ext cx="9144000" cy="5291588"/>
            <a:chOff x="173512" y="1254617"/>
            <a:chExt cx="9473778" cy="5482429"/>
          </a:xfrm>
        </p:grpSpPr>
        <p:sp>
          <p:nvSpPr>
            <p:cNvPr id="26" name="文字方塊 25"/>
            <p:cNvSpPr txBox="1"/>
            <p:nvPr/>
          </p:nvSpPr>
          <p:spPr>
            <a:xfrm>
              <a:off x="604890" y="6398492"/>
              <a:ext cx="9042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zh-TW" altLang="en-US" sz="1600" b="0" kern="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註</a:t>
              </a:r>
              <a:r>
                <a:rPr kumimoji="0" lang="zh-TW" altLang="en-US" sz="1600" b="0" kern="0" dirty="0" smtClea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：核能</a:t>
              </a:r>
              <a:r>
                <a:rPr kumimoji="0" lang="zh-TW" altLang="en-US" sz="1600" b="0" kern="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及</a:t>
              </a:r>
              <a:r>
                <a:rPr lang="en-US" altLang="zh-TW" sz="1600" b="0" kern="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r>
                <a:rPr lang="zh-TW" altLang="en-US" sz="1600" b="0" kern="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萬</a:t>
              </a:r>
              <a:r>
                <a:rPr lang="zh-TW" altLang="en-US" sz="1600" b="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瓩以上</a:t>
              </a:r>
              <a:r>
                <a:rPr kumimoji="0" lang="zh-TW" altLang="en-US" sz="1600" b="0" kern="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大水力電廠維持公營，不開放</a:t>
              </a:r>
              <a:r>
                <a:rPr kumimoji="0" lang="zh-TW" altLang="en-US" sz="1600" b="0" kern="0" dirty="0" smtClea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民營</a:t>
              </a:r>
              <a:endParaRPr kumimoji="0" lang="en-US" altLang="zh-TW" sz="1600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27" name="群組 26"/>
            <p:cNvGrpSpPr/>
            <p:nvPr/>
          </p:nvGrpSpPr>
          <p:grpSpPr>
            <a:xfrm>
              <a:off x="173512" y="2128873"/>
              <a:ext cx="9088331" cy="4253006"/>
              <a:chOff x="337476" y="1343773"/>
              <a:chExt cx="8490304" cy="4253006"/>
            </a:xfrm>
          </p:grpSpPr>
          <p:sp>
            <p:nvSpPr>
              <p:cNvPr id="28" name="矩形 27"/>
              <p:cNvSpPr/>
              <p:nvPr/>
            </p:nvSpPr>
            <p:spPr bwMode="auto">
              <a:xfrm>
                <a:off x="1424292" y="1360120"/>
                <a:ext cx="7385939" cy="4236659"/>
              </a:xfrm>
              <a:prstGeom prst="rect">
                <a:avLst/>
              </a:prstGeom>
              <a:solidFill>
                <a:srgbClr val="E8E9DB"/>
              </a:solidFill>
              <a:ln w="31750" cap="flat" cmpd="dbl" algn="ctr">
                <a:solidFill>
                  <a:srgbClr val="00642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77913" tIns="38957" rIns="77913" bIns="38957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386" b="0" ker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9" name="文字方塊 28"/>
              <p:cNvSpPr txBox="1"/>
              <p:nvPr/>
            </p:nvSpPr>
            <p:spPr>
              <a:xfrm>
                <a:off x="7214211" y="1932834"/>
                <a:ext cx="1137370" cy="802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477" kern="0" dirty="0" smtClean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透過</a:t>
                </a:r>
                <a:r>
                  <a:rPr kumimoji="0" lang="en-US" altLang="zh-TW" sz="1477" kern="0" dirty="0" smtClean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/>
                </a:r>
                <a:br>
                  <a:rPr kumimoji="0" lang="en-US" altLang="zh-TW" sz="1477" kern="0" dirty="0" smtClean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</a:br>
                <a:r>
                  <a:rPr kumimoji="0" lang="zh-TW" altLang="en-US" sz="1477" kern="0" dirty="0" smtClean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輸</a:t>
                </a:r>
                <a:r>
                  <a:rPr kumimoji="0" lang="zh-TW" altLang="en-US" sz="1477" kern="0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配電業代輸予用戶</a:t>
                </a:r>
              </a:p>
            </p:txBody>
          </p:sp>
          <p:sp>
            <p:nvSpPr>
              <p:cNvPr id="30" name="Rectangle 6"/>
              <p:cNvSpPr>
                <a:spLocks noChangeArrowheads="1"/>
              </p:cNvSpPr>
              <p:nvPr/>
            </p:nvSpPr>
            <p:spPr bwMode="auto">
              <a:xfrm>
                <a:off x="1641348" y="4802314"/>
                <a:ext cx="1509151" cy="640285"/>
              </a:xfrm>
              <a:prstGeom prst="rect">
                <a:avLst/>
              </a:prstGeom>
              <a:solidFill>
                <a:srgbClr val="FFA27C"/>
              </a:solidFill>
              <a:ln w="12700">
                <a:solidFill>
                  <a:srgbClr val="FCD1C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045" b="0" kern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4" name="Line 35"/>
              <p:cNvSpPr>
                <a:spLocks noChangeShapeType="1"/>
              </p:cNvSpPr>
              <p:nvPr/>
            </p:nvSpPr>
            <p:spPr bwMode="auto">
              <a:xfrm>
                <a:off x="8401207" y="1976065"/>
                <a:ext cx="257" cy="2844000"/>
              </a:xfrm>
              <a:prstGeom prst="line">
                <a:avLst/>
              </a:prstGeom>
              <a:noFill/>
              <a:ln w="38100">
                <a:solidFill>
                  <a:srgbClr val="00642D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045" b="0" kern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5" name="Line 35"/>
              <p:cNvSpPr>
                <a:spLocks noChangeShapeType="1"/>
              </p:cNvSpPr>
              <p:nvPr/>
            </p:nvSpPr>
            <p:spPr bwMode="auto">
              <a:xfrm>
                <a:off x="4224420" y="1975038"/>
                <a:ext cx="16743" cy="18983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045" b="0" kern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6" name="Rectangle 6"/>
              <p:cNvSpPr>
                <a:spLocks noChangeArrowheads="1"/>
              </p:cNvSpPr>
              <p:nvPr/>
            </p:nvSpPr>
            <p:spPr bwMode="auto">
              <a:xfrm>
                <a:off x="5456433" y="4816234"/>
                <a:ext cx="3273879" cy="629608"/>
              </a:xfrm>
              <a:prstGeom prst="rect">
                <a:avLst/>
              </a:prstGeom>
              <a:solidFill>
                <a:srgbClr val="FFA27C"/>
              </a:solidFill>
              <a:ln w="12700">
                <a:solidFill>
                  <a:srgbClr val="FCD1C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045" b="0" kern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7" name="文字方塊 7"/>
              <p:cNvSpPr txBox="1">
                <a:spLocks noChangeArrowheads="1"/>
              </p:cNvSpPr>
              <p:nvPr/>
            </p:nvSpPr>
            <p:spPr bwMode="auto">
              <a:xfrm>
                <a:off x="5976398" y="4787137"/>
                <a:ext cx="2293758" cy="6497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875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具購電選擇權用戶</a:t>
                </a:r>
                <a:endParaRPr kumimoji="0" lang="en-US" altLang="zh-TW" sz="1875" b="1" kern="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600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kumimoji="0" lang="zh-TW" altLang="en-US" sz="1600" b="1" kern="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費率不受管制</a:t>
                </a:r>
                <a:r>
                  <a:rPr kumimoji="0" lang="en-US" altLang="zh-TW" sz="1600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  <a:endParaRPr kumimoji="0" lang="zh-TW" altLang="en-US" sz="1600" b="1" kern="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8" name="Line 35"/>
              <p:cNvSpPr>
                <a:spLocks noChangeShapeType="1"/>
              </p:cNvSpPr>
              <p:nvPr/>
            </p:nvSpPr>
            <p:spPr bwMode="auto">
              <a:xfrm>
                <a:off x="5890084" y="1965029"/>
                <a:ext cx="32286" cy="20003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045" b="0" kern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9" name="Line 35"/>
              <p:cNvSpPr>
                <a:spLocks noChangeShapeType="1"/>
              </p:cNvSpPr>
              <p:nvPr/>
            </p:nvSpPr>
            <p:spPr bwMode="auto">
              <a:xfrm>
                <a:off x="7268228" y="1975038"/>
                <a:ext cx="12149" cy="2844000"/>
              </a:xfrm>
              <a:prstGeom prst="line">
                <a:avLst/>
              </a:prstGeom>
              <a:noFill/>
              <a:ln w="38100">
                <a:solidFill>
                  <a:srgbClr val="7030A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045" b="0" kern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60" name="文字方塊 59"/>
              <p:cNvSpPr txBox="1"/>
              <p:nvPr/>
            </p:nvSpPr>
            <p:spPr>
              <a:xfrm>
                <a:off x="8301850" y="1914405"/>
                <a:ext cx="525930" cy="3196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477" kern="0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直供</a:t>
                </a:r>
              </a:p>
            </p:txBody>
          </p:sp>
          <p:sp>
            <p:nvSpPr>
              <p:cNvPr id="61" name="文字方塊 60"/>
              <p:cNvSpPr txBox="1"/>
              <p:nvPr/>
            </p:nvSpPr>
            <p:spPr>
              <a:xfrm>
                <a:off x="5860729" y="1937800"/>
                <a:ext cx="1326474" cy="802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477" kern="0" dirty="0" smtClean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透過</a:t>
                </a:r>
                <a:r>
                  <a:rPr kumimoji="0" lang="en-US" altLang="zh-TW" sz="1477" kern="0" dirty="0" smtClean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/>
                </a:r>
                <a:br>
                  <a:rPr kumimoji="0" lang="en-US" altLang="zh-TW" sz="1477" kern="0" dirty="0" smtClean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</a:br>
                <a:r>
                  <a:rPr kumimoji="0" lang="zh-TW" altLang="en-US" sz="1477" kern="0" dirty="0" smtClean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輸</a:t>
                </a:r>
                <a:r>
                  <a:rPr kumimoji="0" lang="zh-TW" altLang="en-US" sz="1477" kern="0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配電業售予一般售電業</a:t>
                </a:r>
              </a:p>
            </p:txBody>
          </p:sp>
          <p:sp>
            <p:nvSpPr>
              <p:cNvPr id="62" name="矩形 61"/>
              <p:cNvSpPr>
                <a:spLocks noChangeArrowheads="1"/>
              </p:cNvSpPr>
              <p:nvPr/>
            </p:nvSpPr>
            <p:spPr bwMode="auto">
              <a:xfrm>
                <a:off x="7146311" y="1435353"/>
                <a:ext cx="1584000" cy="540001"/>
              </a:xfrm>
              <a:prstGeom prst="rect">
                <a:avLst/>
              </a:prstGeom>
              <a:solidFill>
                <a:srgbClr val="99FF66"/>
              </a:solidFill>
              <a:ln w="28575" algn="ctr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 anchor="ctr" anchorCtr="0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754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發電業</a:t>
                </a:r>
                <a:endParaRPr kumimoji="0" lang="en-US" altLang="zh-TW" sz="1754" b="1" kern="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477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kumimoji="0" lang="zh-TW" altLang="en-US" sz="1477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含再生能源</a:t>
                </a:r>
                <a:r>
                  <a:rPr kumimoji="0" lang="en-US" altLang="zh-TW" sz="1477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</a:p>
            </p:txBody>
          </p:sp>
          <p:sp>
            <p:nvSpPr>
              <p:cNvPr id="63" name="矩形 62"/>
              <p:cNvSpPr>
                <a:spLocks noChangeArrowheads="1"/>
              </p:cNvSpPr>
              <p:nvPr/>
            </p:nvSpPr>
            <p:spPr bwMode="auto">
              <a:xfrm>
                <a:off x="5565254" y="1435353"/>
                <a:ext cx="1342443" cy="540001"/>
              </a:xfrm>
              <a:prstGeom prst="rect">
                <a:avLst/>
              </a:prstGeom>
              <a:solidFill>
                <a:srgbClr val="99FF66"/>
              </a:solidFill>
              <a:ln w="28575" algn="ctr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 anchor="ctr" anchorCtr="0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754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發電業</a:t>
                </a:r>
                <a:endParaRPr kumimoji="0" lang="en-US" altLang="zh-TW" sz="1754" b="1" kern="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477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kumimoji="0" lang="zh-TW" altLang="en-US" sz="1477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含再生能源</a:t>
                </a:r>
                <a:r>
                  <a:rPr kumimoji="0" lang="en-US" altLang="zh-TW" sz="1477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</a:p>
            </p:txBody>
          </p:sp>
          <p:sp>
            <p:nvSpPr>
              <p:cNvPr id="64" name="矩形 63"/>
              <p:cNvSpPr>
                <a:spLocks noChangeArrowheads="1"/>
              </p:cNvSpPr>
              <p:nvPr/>
            </p:nvSpPr>
            <p:spPr bwMode="auto">
              <a:xfrm>
                <a:off x="3779293" y="1425029"/>
                <a:ext cx="1480580" cy="540001"/>
              </a:xfrm>
              <a:prstGeom prst="rect">
                <a:avLst/>
              </a:prstGeom>
              <a:solidFill>
                <a:srgbClr val="99FF66"/>
              </a:solidFill>
              <a:ln w="28575" algn="ctr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 anchor="ctr" anchorCtr="0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754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發電業</a:t>
                </a:r>
                <a:endParaRPr kumimoji="0" lang="en-US" altLang="zh-TW" sz="1754" b="1" kern="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477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kumimoji="0" lang="zh-TW" altLang="en-US" sz="1477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含再生能源</a:t>
                </a:r>
                <a:r>
                  <a:rPr kumimoji="0" lang="en-US" altLang="zh-TW" sz="1477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</a:p>
            </p:txBody>
          </p:sp>
          <p:sp>
            <p:nvSpPr>
              <p:cNvPr id="65" name="文字方塊 64"/>
              <p:cNvSpPr txBox="1"/>
              <p:nvPr/>
            </p:nvSpPr>
            <p:spPr>
              <a:xfrm>
                <a:off x="492625" y="1466841"/>
                <a:ext cx="687639" cy="421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045" b="1" kern="0" dirty="0">
                    <a:solidFill>
                      <a:srgbClr val="00642D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發電</a:t>
                </a:r>
              </a:p>
            </p:txBody>
          </p:sp>
          <p:sp>
            <p:nvSpPr>
              <p:cNvPr id="66" name="文字方塊 65"/>
              <p:cNvSpPr txBox="1"/>
              <p:nvPr/>
            </p:nvSpPr>
            <p:spPr>
              <a:xfrm>
                <a:off x="337476" y="3037848"/>
                <a:ext cx="942089" cy="421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045" b="1" kern="0" dirty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輸配電</a:t>
                </a:r>
              </a:p>
            </p:txBody>
          </p:sp>
          <p:sp>
            <p:nvSpPr>
              <p:cNvPr id="67" name="文字方塊 66"/>
              <p:cNvSpPr txBox="1"/>
              <p:nvPr/>
            </p:nvSpPr>
            <p:spPr>
              <a:xfrm>
                <a:off x="468923" y="4106700"/>
                <a:ext cx="687639" cy="421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045" b="1" kern="0" dirty="0">
                    <a:solidFill>
                      <a:srgbClr val="FFE6E6">
                        <a:lumMod val="50000"/>
                      </a:srgb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售電</a:t>
                </a:r>
              </a:p>
            </p:txBody>
          </p:sp>
          <p:sp>
            <p:nvSpPr>
              <p:cNvPr id="68" name="向右箭號 67"/>
              <p:cNvSpPr/>
              <p:nvPr/>
            </p:nvSpPr>
            <p:spPr bwMode="auto">
              <a:xfrm>
                <a:off x="1156744" y="1567628"/>
                <a:ext cx="289911" cy="235553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77913" tIns="38957" rIns="77913" bIns="38957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386" b="0" ker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69" name="向右箭號 68"/>
              <p:cNvSpPr/>
              <p:nvPr/>
            </p:nvSpPr>
            <p:spPr bwMode="auto">
              <a:xfrm>
                <a:off x="1203463" y="3140180"/>
                <a:ext cx="289911" cy="235553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77913" tIns="38957" rIns="77913" bIns="38957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386" b="0" ker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70" name="向右箭號 69"/>
              <p:cNvSpPr/>
              <p:nvPr/>
            </p:nvSpPr>
            <p:spPr bwMode="auto">
              <a:xfrm>
                <a:off x="1169596" y="4201259"/>
                <a:ext cx="289911" cy="235553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77913" tIns="38957" rIns="77913" bIns="38957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386" b="0" ker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71" name="文字方塊 70"/>
              <p:cNvSpPr txBox="1"/>
              <p:nvPr/>
            </p:nvSpPr>
            <p:spPr>
              <a:xfrm>
                <a:off x="540392" y="4886976"/>
                <a:ext cx="687639" cy="421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045" b="1" kern="0" dirty="0">
                    <a:solidFill>
                      <a:srgbClr val="411401">
                        <a:lumMod val="75000"/>
                        <a:lumOff val="25000"/>
                      </a:srgb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用戶</a:t>
                </a:r>
              </a:p>
            </p:txBody>
          </p:sp>
          <p:sp>
            <p:nvSpPr>
              <p:cNvPr id="72" name="向右箭號 71"/>
              <p:cNvSpPr/>
              <p:nvPr/>
            </p:nvSpPr>
            <p:spPr bwMode="auto">
              <a:xfrm>
                <a:off x="1179701" y="5022263"/>
                <a:ext cx="289911" cy="235553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77913" tIns="38957" rIns="77913" bIns="38957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386" b="0" ker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73" name="文字方塊 72"/>
              <p:cNvSpPr txBox="1"/>
              <p:nvPr/>
            </p:nvSpPr>
            <p:spPr>
              <a:xfrm>
                <a:off x="4172068" y="1989923"/>
                <a:ext cx="1503479" cy="546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477" kern="0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透過輸配電業售予公用售電業</a:t>
                </a:r>
              </a:p>
            </p:txBody>
          </p:sp>
          <p:sp>
            <p:nvSpPr>
              <p:cNvPr id="74" name="Line 35"/>
              <p:cNvSpPr>
                <a:spLocks noChangeShapeType="1"/>
              </p:cNvSpPr>
              <p:nvPr/>
            </p:nvSpPr>
            <p:spPr bwMode="auto">
              <a:xfrm>
                <a:off x="1757120" y="1943136"/>
                <a:ext cx="257" cy="2844000"/>
              </a:xfrm>
              <a:prstGeom prst="line">
                <a:avLst/>
              </a:prstGeom>
              <a:noFill/>
              <a:ln w="38100">
                <a:solidFill>
                  <a:srgbClr val="00642D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045" b="0" kern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75" name="文字方塊 74"/>
              <p:cNvSpPr txBox="1"/>
              <p:nvPr/>
            </p:nvSpPr>
            <p:spPr>
              <a:xfrm>
                <a:off x="1682459" y="1924158"/>
                <a:ext cx="1320004" cy="1037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477" kern="0" dirty="0" smtClean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再生</a:t>
                </a:r>
                <a:r>
                  <a:rPr kumimoji="0" lang="zh-TW" altLang="en-US" sz="1477" kern="0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能源發電可</a:t>
                </a:r>
                <a:r>
                  <a:rPr kumimoji="0" lang="zh-TW" altLang="en-US" sz="1477" kern="0" dirty="0" smtClean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透過</a:t>
                </a:r>
                <a:r>
                  <a:rPr kumimoji="0" lang="en-US" altLang="zh-TW" sz="1477" kern="0" dirty="0" smtClean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/>
                </a:r>
                <a:br>
                  <a:rPr kumimoji="0" lang="en-US" altLang="zh-TW" sz="1477" kern="0" dirty="0" smtClean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</a:br>
                <a:r>
                  <a:rPr kumimoji="0" lang="zh-TW" altLang="en-US" sz="1477" kern="0" dirty="0" smtClean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代</a:t>
                </a:r>
                <a:r>
                  <a:rPr kumimoji="0" lang="zh-TW" altLang="en-US" sz="1477" kern="0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輸或直供予一般用戶</a:t>
                </a:r>
              </a:p>
            </p:txBody>
          </p:sp>
          <p:sp>
            <p:nvSpPr>
              <p:cNvPr id="76" name="矩形 75"/>
              <p:cNvSpPr>
                <a:spLocks noChangeArrowheads="1"/>
              </p:cNvSpPr>
              <p:nvPr/>
            </p:nvSpPr>
            <p:spPr bwMode="auto">
              <a:xfrm>
                <a:off x="1672561" y="1417876"/>
                <a:ext cx="1479367" cy="540001"/>
              </a:xfrm>
              <a:prstGeom prst="rect">
                <a:avLst/>
              </a:prstGeom>
              <a:solidFill>
                <a:srgbClr val="99FF66"/>
              </a:solidFill>
              <a:ln w="28575" algn="ctr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 anchor="ctr" anchorCtr="0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750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再生</a:t>
                </a:r>
                <a:r>
                  <a:rPr kumimoji="0" lang="zh-TW" altLang="en-US" sz="1750" b="1" kern="0" dirty="0" smtClean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能源</a:t>
                </a:r>
                <a:r>
                  <a:rPr kumimoji="0" lang="en-US" altLang="zh-TW" sz="1750" b="1" kern="0" dirty="0" smtClean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/>
                </a:r>
                <a:br>
                  <a:rPr kumimoji="0" lang="en-US" altLang="zh-TW" sz="1750" b="1" kern="0" dirty="0" smtClean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</a:br>
                <a:r>
                  <a:rPr kumimoji="0" lang="zh-TW" altLang="en-US" sz="1750" b="1" kern="0" dirty="0" smtClean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發電</a:t>
                </a:r>
                <a:r>
                  <a:rPr kumimoji="0" lang="zh-TW" altLang="en-US" sz="1750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業</a:t>
                </a:r>
                <a:endParaRPr kumimoji="0" lang="en-US" altLang="zh-TW" sz="1750" b="1" kern="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cxnSp>
            <p:nvCxnSpPr>
              <p:cNvPr id="77" name="直線單箭頭接點 76"/>
              <p:cNvCxnSpPr/>
              <p:nvPr/>
            </p:nvCxnSpPr>
            <p:spPr bwMode="auto">
              <a:xfrm>
                <a:off x="3165626" y="1697259"/>
                <a:ext cx="612000" cy="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headEnd type="triangle"/>
                <a:tailEnd type="triangle"/>
              </a:ln>
              <a:extLst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78" name="文字方塊 77"/>
              <p:cNvSpPr txBox="1"/>
              <p:nvPr/>
            </p:nvSpPr>
            <p:spPr>
              <a:xfrm>
                <a:off x="3216319" y="1343773"/>
                <a:ext cx="575929" cy="3507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600" kern="0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躉售</a:t>
                </a:r>
              </a:p>
            </p:txBody>
          </p:sp>
          <p:cxnSp>
            <p:nvCxnSpPr>
              <p:cNvPr id="79" name="直線單箭頭接點 78"/>
              <p:cNvCxnSpPr/>
              <p:nvPr/>
            </p:nvCxnSpPr>
            <p:spPr bwMode="auto">
              <a:xfrm>
                <a:off x="5252590" y="1699982"/>
                <a:ext cx="324000" cy="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headEnd type="triangle"/>
                <a:tailEnd type="triangle"/>
              </a:ln>
              <a:extLst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0" name="直線單箭頭接點 79"/>
              <p:cNvCxnSpPr/>
              <p:nvPr/>
            </p:nvCxnSpPr>
            <p:spPr bwMode="auto">
              <a:xfrm>
                <a:off x="6921344" y="1699982"/>
                <a:ext cx="252000" cy="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headEnd type="triangle"/>
                <a:tailEnd type="triangle"/>
              </a:ln>
              <a:extLst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81" name="Rectangle 6"/>
              <p:cNvSpPr>
                <a:spLocks noChangeArrowheads="1"/>
              </p:cNvSpPr>
              <p:nvPr/>
            </p:nvSpPr>
            <p:spPr bwMode="auto">
              <a:xfrm>
                <a:off x="3388801" y="4819898"/>
                <a:ext cx="1973957" cy="622541"/>
              </a:xfrm>
              <a:prstGeom prst="rect">
                <a:avLst/>
              </a:prstGeom>
              <a:solidFill>
                <a:srgbClr val="FFA27C"/>
              </a:solidFill>
              <a:ln w="12700">
                <a:solidFill>
                  <a:srgbClr val="FCD1C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045" b="0" kern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82" name="Line 35"/>
              <p:cNvSpPr>
                <a:spLocks noChangeShapeType="1"/>
              </p:cNvSpPr>
              <p:nvPr/>
            </p:nvSpPr>
            <p:spPr bwMode="auto">
              <a:xfrm flipH="1">
                <a:off x="5936953" y="4392654"/>
                <a:ext cx="0" cy="4263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045" b="0" kern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83" name="文字方塊 7"/>
              <p:cNvSpPr txBox="1">
                <a:spLocks noChangeArrowheads="1"/>
              </p:cNvSpPr>
              <p:nvPr/>
            </p:nvSpPr>
            <p:spPr bwMode="auto">
              <a:xfrm>
                <a:off x="3570196" y="4823493"/>
                <a:ext cx="1611164" cy="6497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875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一般用戶</a:t>
                </a:r>
                <a:endParaRPr kumimoji="0" lang="en-US" altLang="zh-TW" sz="1875" b="1" kern="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600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kumimoji="0" lang="zh-TW" altLang="en-US" sz="1600" b="1" kern="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費率受管制</a:t>
                </a:r>
                <a:r>
                  <a:rPr kumimoji="0" lang="en-US" altLang="zh-TW" sz="1600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  <a:endParaRPr kumimoji="0" lang="zh-TW" altLang="en-US" sz="1600" b="1" kern="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84" name="文字方塊 7"/>
              <p:cNvSpPr txBox="1">
                <a:spLocks noChangeArrowheads="1"/>
              </p:cNvSpPr>
              <p:nvPr/>
            </p:nvSpPr>
            <p:spPr bwMode="auto">
              <a:xfrm>
                <a:off x="1618901" y="4802766"/>
                <a:ext cx="1611164" cy="6497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875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一般用戶</a:t>
                </a:r>
                <a:endParaRPr kumimoji="0" lang="en-US" altLang="zh-TW" sz="1600" b="1" kern="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600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kumimoji="0" lang="zh-TW" altLang="en-US" sz="1600" b="1" kern="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費率不受管制</a:t>
                </a:r>
                <a:r>
                  <a:rPr kumimoji="0" lang="en-US" altLang="zh-TW" sz="1600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  <a:endParaRPr kumimoji="0" lang="zh-TW" altLang="en-US" sz="1600" b="1" kern="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85" name="矩形 84"/>
              <p:cNvSpPr/>
              <p:nvPr/>
            </p:nvSpPr>
            <p:spPr bwMode="auto">
              <a:xfrm>
                <a:off x="1564310" y="1360119"/>
                <a:ext cx="1648713" cy="4140000"/>
              </a:xfrm>
              <a:prstGeom prst="rect">
                <a:avLst/>
              </a:prstGeom>
              <a:noFill/>
              <a:ln w="22225" cap="flat" cmpd="sng" algn="ctr">
                <a:solidFill>
                  <a:srgbClr val="FF33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TW" altLang="en-US" kern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86" name="Line 35"/>
              <p:cNvSpPr>
                <a:spLocks noChangeShapeType="1"/>
              </p:cNvSpPr>
              <p:nvPr/>
            </p:nvSpPr>
            <p:spPr bwMode="auto">
              <a:xfrm flipH="1">
                <a:off x="4271814" y="4436812"/>
                <a:ext cx="0" cy="39917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045" b="0" kern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87" name="Line 35"/>
              <p:cNvSpPr>
                <a:spLocks noChangeShapeType="1"/>
              </p:cNvSpPr>
              <p:nvPr/>
            </p:nvSpPr>
            <p:spPr bwMode="auto">
              <a:xfrm>
                <a:off x="4511228" y="4436812"/>
                <a:ext cx="1331233" cy="3867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045" b="0" kern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88" name="Line 35"/>
              <p:cNvSpPr>
                <a:spLocks noChangeShapeType="1"/>
              </p:cNvSpPr>
              <p:nvPr/>
            </p:nvSpPr>
            <p:spPr bwMode="auto">
              <a:xfrm>
                <a:off x="2973887" y="1949837"/>
                <a:ext cx="12149" cy="2844000"/>
              </a:xfrm>
              <a:prstGeom prst="line">
                <a:avLst/>
              </a:prstGeom>
              <a:noFill/>
              <a:ln w="38100">
                <a:solidFill>
                  <a:srgbClr val="7030A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2045" b="0" kern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89" name="L-圖案 88"/>
              <p:cNvSpPr/>
              <p:nvPr/>
            </p:nvSpPr>
            <p:spPr bwMode="auto">
              <a:xfrm rot="5400000">
                <a:off x="4408605" y="1210413"/>
                <a:ext cx="1603864" cy="4884873"/>
              </a:xfrm>
              <a:prstGeom prst="corner">
                <a:avLst>
                  <a:gd name="adj1" fmla="val 126650"/>
                  <a:gd name="adj2" fmla="val 54173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28575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84406" tIns="42203" rIns="84406" bIns="4220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44083"/>
                <a:endParaRPr lang="zh-TW" altLang="en-US" sz="2585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90" name="Rectangle 20"/>
              <p:cNvSpPr>
                <a:spLocks noChangeArrowheads="1"/>
              </p:cNvSpPr>
              <p:nvPr/>
            </p:nvSpPr>
            <p:spPr bwMode="auto">
              <a:xfrm>
                <a:off x="5032687" y="3941925"/>
                <a:ext cx="1804083" cy="489686"/>
              </a:xfrm>
              <a:prstGeom prst="rect">
                <a:avLst/>
              </a:prstGeom>
              <a:solidFill>
                <a:srgbClr val="FFCCCC"/>
              </a:solidFill>
              <a:ln w="38100" cmpd="dbl">
                <a:solidFill>
                  <a:srgbClr val="660033"/>
                </a:solidFill>
                <a:miter lim="800000"/>
                <a:headEnd/>
                <a:tailEnd/>
              </a:ln>
            </p:spPr>
            <p:txBody>
              <a:bodyPr lIns="83527" tIns="41031" rIns="83527" bIns="41031" anchor="ctr" anchorCtr="0"/>
              <a:lstStyle/>
              <a:p>
                <a:pPr marL="81164" indent="-81164" algn="ctr">
                  <a:defRPr/>
                </a:pPr>
                <a:r>
                  <a:rPr lang="zh-TW" altLang="en-US" sz="2000" b="1" kern="0" dirty="0" smtClean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一般</a:t>
                </a:r>
                <a:r>
                  <a:rPr lang="zh-TW" altLang="en-US" sz="2000" b="1" kern="0" dirty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售</a:t>
                </a:r>
                <a:r>
                  <a:rPr lang="zh-TW" altLang="en-US" sz="2000" b="1" kern="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電業</a:t>
                </a:r>
                <a:endParaRPr lang="en-US" altLang="zh-TW" sz="2000" b="1" kern="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2919759" y="2908495"/>
                <a:ext cx="3657460" cy="797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7188" indent="-357188">
                  <a:spcBef>
                    <a:spcPct val="50000"/>
                  </a:spcBef>
                </a:pPr>
                <a:r>
                  <a:rPr lang="zh-TW" altLang="en-US" sz="2400" b="1" dirty="0" smtClean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電力網</a:t>
                </a:r>
                <a:r>
                  <a:rPr lang="zh-TW" altLang="en-US" sz="2400" b="1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公司</a:t>
                </a:r>
                <a:r>
                  <a:rPr lang="en-US" altLang="zh-TW" sz="2400" b="1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lang="zh-TW" altLang="en-US" sz="2400" b="1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獨占、國營</a:t>
                </a:r>
                <a:r>
                  <a:rPr lang="en-US" altLang="zh-TW" sz="2400" b="1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  <a:r>
                  <a:rPr lang="zh-TW" altLang="en-US" sz="2400" b="1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endParaRPr lang="en-US" altLang="zh-TW" sz="2400" b="1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357188" indent="3175">
                  <a:tabLst>
                    <a:tab pos="450850" algn="l"/>
                  </a:tabLst>
                </a:pPr>
                <a:r>
                  <a:rPr lang="en-US" altLang="zh-TW" sz="2000" b="1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lang="zh-TW" altLang="en-US" sz="2000" b="1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含輸配電業及公用售電業</a:t>
                </a:r>
                <a:r>
                  <a:rPr lang="en-US" altLang="zh-TW" sz="2000" b="1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</a:p>
            </p:txBody>
          </p:sp>
        </p:grpSp>
        <p:sp>
          <p:nvSpPr>
            <p:cNvPr id="93" name="文字方塊 92"/>
            <p:cNvSpPr txBox="1"/>
            <p:nvPr/>
          </p:nvSpPr>
          <p:spPr>
            <a:xfrm>
              <a:off x="1336879" y="1254617"/>
              <a:ext cx="7906178" cy="669641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accent2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8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電業管制機關</a:t>
              </a:r>
              <a:r>
                <a:rPr lang="zh-TW" altLang="en-US" sz="20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：</a:t>
              </a:r>
              <a:r>
                <a:rPr lang="zh-TW" altLang="en-US" sz="16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執行發電業開放能源</a:t>
              </a:r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配</a:t>
              </a:r>
              <a:r>
                <a:rPr lang="zh-TW" altLang="en-US" sz="16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比、監管電力市場運作、爭議</a:t>
              </a:r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調處、確保</a:t>
              </a:r>
              <a:r>
                <a:rPr lang="zh-TW" altLang="en-US" sz="16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用戶權益、各類電價及收費費率審議</a:t>
              </a:r>
              <a:endPara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4" name="向下箭號 93"/>
            <p:cNvSpPr/>
            <p:nvPr/>
          </p:nvSpPr>
          <p:spPr bwMode="auto">
            <a:xfrm>
              <a:off x="4471691" y="1833821"/>
              <a:ext cx="1720243" cy="256471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95" name="流程圖: 替代處理程序 94"/>
          <p:cNvSpPr/>
          <p:nvPr/>
        </p:nvSpPr>
        <p:spPr bwMode="auto">
          <a:xfrm>
            <a:off x="223200" y="908720"/>
            <a:ext cx="4392488" cy="305377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四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修正後之電力市場架構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0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七、電業改革－電力市場的未來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(4/8)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43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467543" y="1260935"/>
            <a:ext cx="8667547" cy="5414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646" indent="-417646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tabLst>
                <a:tab pos="417646" algn="l"/>
              </a:tabLst>
              <a:defRPr/>
            </a:pPr>
            <a:r>
              <a:rPr kumimoji="0" lang="en-US" altLang="zh-TW" sz="2000" b="1" kern="0" dirty="0" smtClean="0">
                <a:solidFill>
                  <a:sysClr val="windowText" lastClr="000000"/>
                </a:solidFill>
                <a:latin typeface="Times New Roman"/>
                <a:ea typeface="標楷體"/>
              </a:rPr>
              <a:t>1.</a:t>
            </a:r>
            <a:r>
              <a:rPr kumimoji="0" lang="zh-TW" altLang="en-US" sz="2000" b="1" kern="0" dirty="0" smtClean="0">
                <a:solidFill>
                  <a:sysClr val="windowText" lastClr="000000"/>
                </a:solidFill>
                <a:latin typeface="Times New Roman"/>
                <a:ea typeface="標楷體"/>
              </a:rPr>
              <a:t>參考</a:t>
            </a:r>
            <a:r>
              <a:rPr kumimoji="0" lang="zh-TW" altLang="en-US" sz="2000" b="1" kern="0" dirty="0">
                <a:solidFill>
                  <a:srgbClr val="000000"/>
                </a:solidFill>
                <a:latin typeface="Times New Roman"/>
                <a:ea typeface="標楷體"/>
              </a:rPr>
              <a:t>先進國家電業自由化作法，採</a:t>
            </a:r>
            <a:r>
              <a:rPr kumimoji="0" lang="en-US" altLang="zh-TW" sz="2000" b="1" kern="0" dirty="0">
                <a:solidFill>
                  <a:srgbClr val="000000"/>
                </a:solidFill>
                <a:latin typeface="Times New Roman"/>
                <a:ea typeface="標楷體"/>
              </a:rPr>
              <a:t>2</a:t>
            </a:r>
            <a:r>
              <a:rPr kumimoji="0" lang="zh-TW" altLang="en-US" sz="2000" b="1" kern="0" dirty="0">
                <a:solidFill>
                  <a:srgbClr val="000000"/>
                </a:solidFill>
                <a:latin typeface="Times New Roman"/>
                <a:ea typeface="標楷體"/>
              </a:rPr>
              <a:t>階段循序漸進方式：</a:t>
            </a:r>
            <a:endParaRPr kumimoji="0" lang="en-US" altLang="zh-TW" sz="2000" b="1" kern="0" dirty="0">
              <a:solidFill>
                <a:srgbClr val="000000"/>
              </a:solidFill>
              <a:latin typeface="Times New Roman"/>
              <a:ea typeface="標楷體"/>
            </a:endParaRPr>
          </a:p>
          <a:p>
            <a:pPr marL="441325" indent="-258763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kern="0" dirty="0" smtClean="0">
                <a:solidFill>
                  <a:srgbClr val="000000"/>
                </a:solidFill>
                <a:latin typeface="Times New Roman"/>
                <a:ea typeface="標楷體"/>
              </a:rPr>
              <a:t>(1)</a:t>
            </a:r>
            <a:r>
              <a:rPr kumimoji="0" lang="zh-TW" altLang="en-US" kern="0" dirty="0" smtClean="0">
                <a:solidFill>
                  <a:srgbClr val="000000"/>
                </a:solidFill>
                <a:latin typeface="Times New Roman"/>
                <a:ea typeface="標楷體"/>
              </a:rPr>
              <a:t>第</a:t>
            </a:r>
            <a:r>
              <a:rPr kumimoji="0" lang="en-US" altLang="zh-TW" kern="0" dirty="0">
                <a:solidFill>
                  <a:srgbClr val="000000"/>
                </a:solidFill>
                <a:latin typeface="Times New Roman"/>
                <a:ea typeface="標楷體"/>
              </a:rPr>
              <a:t>1</a:t>
            </a:r>
            <a:r>
              <a:rPr kumimoji="0" lang="zh-TW" altLang="en-US" kern="0" dirty="0">
                <a:solidFill>
                  <a:srgbClr val="000000"/>
                </a:solidFill>
                <a:latin typeface="Times New Roman"/>
                <a:ea typeface="標楷體"/>
              </a:rPr>
              <a:t>階段</a:t>
            </a:r>
            <a:r>
              <a:rPr kumimoji="0" lang="en-US" altLang="zh-TW" kern="0" dirty="0">
                <a:solidFill>
                  <a:srgbClr val="000000"/>
                </a:solidFill>
                <a:latin typeface="Times New Roman"/>
                <a:ea typeface="標楷體"/>
              </a:rPr>
              <a:t>(</a:t>
            </a:r>
            <a:r>
              <a:rPr kumimoji="0" lang="zh-TW" altLang="en-US" dirty="0">
                <a:solidFill>
                  <a:srgbClr val="000000"/>
                </a:solidFill>
                <a:latin typeface="Times New Roman"/>
                <a:ea typeface="標楷體"/>
              </a:rPr>
              <a:t>開放</a:t>
            </a:r>
            <a:r>
              <a:rPr kumimoji="0" lang="zh-TW" altLang="en-US" dirty="0" smtClean="0">
                <a:solidFill>
                  <a:srgbClr val="000000"/>
                </a:solidFill>
                <a:latin typeface="Times New Roman"/>
                <a:ea typeface="標楷體"/>
              </a:rPr>
              <a:t>發電業、</a:t>
            </a:r>
            <a:r>
              <a:rPr kumimoji="0" lang="zh-TW" altLang="en-US" dirty="0">
                <a:solidFill>
                  <a:srgbClr val="000000"/>
                </a:solidFill>
                <a:latin typeface="Times New Roman"/>
                <a:ea typeface="標楷體"/>
              </a:rPr>
              <a:t>售電業及代輸，</a:t>
            </a:r>
            <a:r>
              <a:rPr kumimoji="0" lang="zh-TW" altLang="en-US" kern="0" dirty="0">
                <a:solidFill>
                  <a:srgbClr val="000000"/>
                </a:solidFill>
                <a:latin typeface="Times New Roman"/>
                <a:ea typeface="標楷體"/>
              </a:rPr>
              <a:t>修法通過後</a:t>
            </a:r>
            <a:r>
              <a:rPr kumimoji="0" lang="en-US" altLang="zh-TW" kern="0" dirty="0">
                <a:solidFill>
                  <a:sysClr val="windowText" lastClr="000000"/>
                </a:solidFill>
                <a:latin typeface="Times New Roman"/>
                <a:ea typeface="標楷體"/>
              </a:rPr>
              <a:t>1~2.5</a:t>
            </a:r>
            <a:r>
              <a:rPr kumimoji="0" lang="zh-TW" altLang="en-US" kern="0" dirty="0" smtClean="0">
                <a:solidFill>
                  <a:sysClr val="windowText" lastClr="000000"/>
                </a:solidFill>
                <a:latin typeface="Times New Roman"/>
                <a:ea typeface="標楷體"/>
              </a:rPr>
              <a:t>年完成</a:t>
            </a:r>
            <a:r>
              <a:rPr kumimoji="0" lang="zh-TW" altLang="en-US" kern="0" dirty="0">
                <a:solidFill>
                  <a:sysClr val="windowText" lastClr="000000"/>
                </a:solidFill>
                <a:latin typeface="Times New Roman"/>
                <a:ea typeface="標楷體"/>
              </a:rPr>
              <a:t>開放</a:t>
            </a:r>
            <a:r>
              <a:rPr kumimoji="0" lang="en-US" altLang="zh-TW" kern="0" dirty="0">
                <a:solidFill>
                  <a:srgbClr val="000000"/>
                </a:solidFill>
                <a:latin typeface="Times New Roman"/>
                <a:ea typeface="標楷體"/>
              </a:rPr>
              <a:t>)</a:t>
            </a:r>
            <a:r>
              <a:rPr kumimoji="0" lang="zh-TW" altLang="en-US" b="0" kern="0" dirty="0">
                <a:solidFill>
                  <a:srgbClr val="000000"/>
                </a:solidFill>
                <a:latin typeface="Times New Roman"/>
                <a:ea typeface="標楷體"/>
              </a:rPr>
              <a:t>：</a:t>
            </a:r>
            <a:r>
              <a:rPr kumimoji="0" lang="zh-TW" altLang="en-US" b="0" dirty="0">
                <a:solidFill>
                  <a:prstClr val="black"/>
                </a:solidFill>
                <a:latin typeface="Times New Roman"/>
                <a:ea typeface="標楷體"/>
              </a:rPr>
              <a:t>開放</a:t>
            </a:r>
            <a:r>
              <a:rPr kumimoji="0" lang="zh-TW" altLang="en-US" b="0" u="sng" dirty="0">
                <a:solidFill>
                  <a:srgbClr val="FF0000"/>
                </a:solidFill>
                <a:latin typeface="Times New Roman"/>
                <a:ea typeface="標楷體"/>
              </a:rPr>
              <a:t>代輸、直供</a:t>
            </a:r>
            <a:r>
              <a:rPr kumimoji="0" lang="zh-TW" altLang="en-US" b="0" dirty="0">
                <a:solidFill>
                  <a:prstClr val="black"/>
                </a:solidFill>
                <a:latin typeface="Times New Roman"/>
                <a:ea typeface="標楷體"/>
              </a:rPr>
              <a:t>，</a:t>
            </a:r>
            <a:r>
              <a:rPr kumimoji="0" lang="zh-TW" altLang="en-US" b="0" u="sng" dirty="0">
                <a:solidFill>
                  <a:srgbClr val="FF0000"/>
                </a:solidFill>
                <a:latin typeface="Times New Roman"/>
                <a:ea typeface="標楷體"/>
              </a:rPr>
              <a:t>發電、售電市場自由競爭</a:t>
            </a:r>
            <a:r>
              <a:rPr kumimoji="0" lang="zh-TW" altLang="en-US" b="0" dirty="0">
                <a:solidFill>
                  <a:prstClr val="black"/>
                </a:solidFill>
                <a:latin typeface="Times New Roman"/>
                <a:ea typeface="標楷體"/>
              </a:rPr>
              <a:t>，逐步開放</a:t>
            </a:r>
            <a:r>
              <a:rPr kumimoji="0" lang="zh-TW" altLang="en-US" b="0" u="sng" dirty="0">
                <a:solidFill>
                  <a:srgbClr val="FF0000"/>
                </a:solidFill>
                <a:latin typeface="Times New Roman"/>
                <a:ea typeface="標楷體"/>
              </a:rPr>
              <a:t>用戶購電選擇權</a:t>
            </a:r>
            <a:r>
              <a:rPr kumimoji="0" lang="zh-TW" altLang="en-US" b="0" dirty="0">
                <a:solidFill>
                  <a:prstClr val="black"/>
                </a:solidFill>
                <a:latin typeface="Times New Roman"/>
                <a:ea typeface="標楷體"/>
              </a:rPr>
              <a:t>，成立</a:t>
            </a:r>
            <a:r>
              <a:rPr kumimoji="0" lang="zh-TW" altLang="en-US" b="0" u="sng" dirty="0">
                <a:solidFill>
                  <a:srgbClr val="FF0000"/>
                </a:solidFill>
                <a:latin typeface="Times New Roman"/>
                <a:ea typeface="標楷體"/>
              </a:rPr>
              <a:t>電業管制機關</a:t>
            </a:r>
            <a:r>
              <a:rPr kumimoji="0" lang="zh-TW" altLang="en-US" b="0" dirty="0">
                <a:solidFill>
                  <a:prstClr val="black"/>
                </a:solidFill>
                <a:latin typeface="Times New Roman"/>
                <a:ea typeface="標楷體"/>
              </a:rPr>
              <a:t>，此時台電公司仍維持綜合電業</a:t>
            </a:r>
            <a:r>
              <a:rPr kumimoji="0" lang="en-US" altLang="zh-TW" b="0" dirty="0">
                <a:solidFill>
                  <a:prstClr val="black"/>
                </a:solidFill>
                <a:latin typeface="Times New Roman"/>
                <a:ea typeface="標楷體"/>
              </a:rPr>
              <a:t>(</a:t>
            </a:r>
            <a:r>
              <a:rPr kumimoji="0" lang="zh-TW" altLang="en-US" b="0" kern="0" dirty="0">
                <a:solidFill>
                  <a:srgbClr val="000000"/>
                </a:solidFill>
                <a:latin typeface="Times New Roman"/>
                <a:ea typeface="標楷體"/>
              </a:rPr>
              <a:t>經營不同類別電業間應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Times New Roman"/>
                <a:ea typeface="標楷體"/>
              </a:rPr>
              <a:t>會計獨立</a:t>
            </a:r>
            <a:r>
              <a:rPr kumimoji="0" lang="en-US" altLang="zh-TW" b="0" dirty="0">
                <a:solidFill>
                  <a:prstClr val="black"/>
                </a:solidFill>
                <a:latin typeface="Times New Roman"/>
                <a:ea typeface="標楷體"/>
              </a:rPr>
              <a:t>)</a:t>
            </a:r>
            <a:r>
              <a:rPr kumimoji="0" lang="zh-TW" altLang="en-US" b="0" dirty="0">
                <a:solidFill>
                  <a:prstClr val="black"/>
                </a:solidFill>
                <a:latin typeface="Times New Roman"/>
                <a:ea typeface="標楷體"/>
              </a:rPr>
              <a:t>。 </a:t>
            </a:r>
            <a:endParaRPr kumimoji="0" lang="en-US" altLang="zh-TW" b="0" kern="0" dirty="0">
              <a:solidFill>
                <a:srgbClr val="000000"/>
              </a:solidFill>
              <a:latin typeface="Times New Roman"/>
              <a:ea typeface="標楷體"/>
            </a:endParaRPr>
          </a:p>
          <a:p>
            <a:pPr marL="441325" indent="-258763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kern="0" dirty="0" smtClean="0">
                <a:solidFill>
                  <a:sysClr val="windowText" lastClr="000000"/>
                </a:solidFill>
                <a:latin typeface="Times New Roman"/>
                <a:ea typeface="標楷體"/>
              </a:rPr>
              <a:t>(2)</a:t>
            </a:r>
            <a:r>
              <a:rPr kumimoji="0" lang="zh-TW" altLang="en-US" kern="0" dirty="0" smtClean="0">
                <a:solidFill>
                  <a:sysClr val="windowText" lastClr="000000"/>
                </a:solidFill>
                <a:latin typeface="Times New Roman"/>
                <a:ea typeface="標楷體"/>
              </a:rPr>
              <a:t>第</a:t>
            </a:r>
            <a:r>
              <a:rPr kumimoji="0" lang="en-US" altLang="zh-TW" kern="0" dirty="0">
                <a:solidFill>
                  <a:sysClr val="windowText" lastClr="000000"/>
                </a:solidFill>
                <a:latin typeface="Times New Roman"/>
                <a:ea typeface="標楷體"/>
              </a:rPr>
              <a:t>2</a:t>
            </a:r>
            <a:r>
              <a:rPr kumimoji="0" lang="zh-TW" altLang="en-US" kern="0" dirty="0">
                <a:solidFill>
                  <a:sysClr val="windowText" lastClr="000000"/>
                </a:solidFill>
                <a:latin typeface="Times New Roman"/>
                <a:ea typeface="標楷體"/>
              </a:rPr>
              <a:t>階段</a:t>
            </a:r>
            <a:r>
              <a:rPr kumimoji="0" lang="en-US" altLang="zh-TW" kern="0" dirty="0" smtClean="0">
                <a:solidFill>
                  <a:srgbClr val="000000"/>
                </a:solidFill>
                <a:latin typeface="Times New Roman"/>
                <a:ea typeface="標楷體"/>
              </a:rPr>
              <a:t>(</a:t>
            </a:r>
            <a:r>
              <a:rPr kumimoji="0" lang="zh-TW" altLang="en-US" dirty="0">
                <a:latin typeface="Times New Roman"/>
                <a:ea typeface="標楷體" pitchFamily="65" charset="-120"/>
              </a:rPr>
              <a:t>廠網</a:t>
            </a:r>
            <a:r>
              <a:rPr kumimoji="0" lang="zh-TW" altLang="en-US" dirty="0" smtClean="0">
                <a:latin typeface="Times New Roman"/>
                <a:ea typeface="標楷體" pitchFamily="65" charset="-120"/>
              </a:rPr>
              <a:t>分離，</a:t>
            </a:r>
            <a:r>
              <a:rPr kumimoji="0" lang="zh-TW" altLang="en-US" kern="0" dirty="0" smtClean="0">
                <a:solidFill>
                  <a:srgbClr val="000000"/>
                </a:solidFill>
                <a:latin typeface="Times New Roman"/>
                <a:ea typeface="標楷體"/>
              </a:rPr>
              <a:t>修</a:t>
            </a:r>
            <a:r>
              <a:rPr kumimoji="0" lang="zh-TW" altLang="en-US" kern="0" dirty="0">
                <a:solidFill>
                  <a:srgbClr val="000000"/>
                </a:solidFill>
                <a:latin typeface="Times New Roman"/>
                <a:ea typeface="標楷體"/>
              </a:rPr>
              <a:t>法通過</a:t>
            </a:r>
            <a:r>
              <a:rPr kumimoji="0" lang="zh-TW" altLang="en-US" kern="0" dirty="0" smtClean="0">
                <a:solidFill>
                  <a:srgbClr val="000000"/>
                </a:solidFill>
                <a:latin typeface="Times New Roman"/>
                <a:ea typeface="標楷體"/>
              </a:rPr>
              <a:t>後</a:t>
            </a:r>
            <a:r>
              <a:rPr kumimoji="0" lang="en-US" altLang="zh-TW" kern="0" dirty="0" smtClean="0">
                <a:solidFill>
                  <a:srgbClr val="000000"/>
                </a:solidFill>
                <a:latin typeface="Times New Roman"/>
                <a:ea typeface="標楷體"/>
              </a:rPr>
              <a:t>6</a:t>
            </a:r>
            <a:r>
              <a:rPr kumimoji="0" lang="en-US" altLang="zh-TW" kern="0" dirty="0" smtClean="0">
                <a:solidFill>
                  <a:sysClr val="windowText" lastClr="000000"/>
                </a:solidFill>
                <a:latin typeface="Times New Roman"/>
                <a:ea typeface="標楷體"/>
              </a:rPr>
              <a:t>~9</a:t>
            </a:r>
            <a:r>
              <a:rPr kumimoji="0" lang="zh-TW" altLang="en-US" kern="0" dirty="0" smtClean="0">
                <a:solidFill>
                  <a:sysClr val="windowText" lastClr="000000"/>
                </a:solidFill>
                <a:latin typeface="Times New Roman"/>
                <a:ea typeface="標楷體"/>
              </a:rPr>
              <a:t>年</a:t>
            </a:r>
            <a:r>
              <a:rPr kumimoji="0" lang="zh-TW" altLang="en-US" kern="0" dirty="0">
                <a:solidFill>
                  <a:sysClr val="windowText" lastClr="000000"/>
                </a:solidFill>
                <a:latin typeface="Times New Roman"/>
                <a:ea typeface="標楷體"/>
              </a:rPr>
              <a:t>完成開放</a:t>
            </a:r>
            <a:r>
              <a:rPr kumimoji="0" lang="en-US" altLang="zh-TW" kern="0" dirty="0" smtClean="0">
                <a:solidFill>
                  <a:srgbClr val="000000"/>
                </a:solidFill>
                <a:latin typeface="Times New Roman"/>
                <a:ea typeface="標楷體"/>
              </a:rPr>
              <a:t>) </a:t>
            </a:r>
            <a:r>
              <a:rPr kumimoji="0" lang="zh-TW" altLang="en-US" kern="0" dirty="0" smtClean="0">
                <a:solidFill>
                  <a:sysClr val="windowText" lastClr="000000"/>
                </a:solidFill>
                <a:latin typeface="Times New Roman"/>
                <a:ea typeface="標楷體"/>
              </a:rPr>
              <a:t>：</a:t>
            </a: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Times New Roman"/>
                <a:ea typeface="標楷體"/>
              </a:rPr>
              <a:t>於電業管制機關審酌查核條件成就後，啟動本階段。</a:t>
            </a:r>
            <a:r>
              <a:rPr kumimoji="0" lang="zh-TW" altLang="en-US" b="0" kern="0" dirty="0" smtClean="0">
                <a:latin typeface="Times New Roman"/>
                <a:ea typeface="標楷體"/>
              </a:rPr>
              <a:t>綜合</a:t>
            </a:r>
            <a:r>
              <a:rPr kumimoji="0" lang="zh-TW" altLang="en-US" b="0" kern="0" dirty="0">
                <a:latin typeface="Times New Roman"/>
                <a:ea typeface="標楷體"/>
              </a:rPr>
              <a:t>電業分割為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Times New Roman"/>
                <a:ea typeface="標楷體"/>
              </a:rPr>
              <a:t>發電</a:t>
            </a:r>
            <a:r>
              <a:rPr kumimoji="0" lang="zh-TW" altLang="en-US" b="0" kern="0" dirty="0">
                <a:latin typeface="Times New Roman"/>
                <a:ea typeface="標楷體"/>
              </a:rPr>
              <a:t>與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Times New Roman"/>
                <a:ea typeface="標楷體"/>
              </a:rPr>
              <a:t>電力網公司</a:t>
            </a:r>
            <a:r>
              <a:rPr kumimoji="0" lang="en-US" altLang="zh-TW" b="0" kern="0" dirty="0">
                <a:latin typeface="Times New Roman"/>
                <a:ea typeface="標楷體"/>
              </a:rPr>
              <a:t>(</a:t>
            </a:r>
            <a:r>
              <a:rPr kumimoji="0" lang="zh-TW" altLang="en-US" b="0" kern="0" dirty="0">
                <a:latin typeface="Times New Roman"/>
                <a:ea typeface="標楷體"/>
              </a:rPr>
              <a:t>領有輸配電業與公用售電業執照</a:t>
            </a:r>
            <a:r>
              <a:rPr kumimoji="0" lang="en-US" altLang="zh-TW" b="0" kern="0" dirty="0">
                <a:latin typeface="Times New Roman"/>
                <a:ea typeface="標楷體"/>
              </a:rPr>
              <a:t>)</a:t>
            </a:r>
            <a:r>
              <a:rPr kumimoji="0" lang="zh-TW" altLang="en-US" b="0" kern="0" dirty="0">
                <a:latin typeface="Times New Roman"/>
                <a:ea typeface="標楷體"/>
              </a:rPr>
              <a:t>，且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Times New Roman"/>
                <a:ea typeface="標楷體"/>
              </a:rPr>
              <a:t>不得交叉持股</a:t>
            </a:r>
            <a:r>
              <a:rPr kumimoji="0" lang="zh-TW" altLang="en-US" b="0" kern="0" dirty="0">
                <a:latin typeface="Times New Roman"/>
                <a:ea typeface="標楷體"/>
              </a:rPr>
              <a:t>。</a:t>
            </a:r>
            <a:endParaRPr kumimoji="0" lang="en-US" altLang="zh-TW" b="0" kern="0" dirty="0">
              <a:latin typeface="Times New Roman"/>
              <a:ea typeface="標楷體"/>
            </a:endParaRPr>
          </a:p>
          <a:p>
            <a:pPr marL="417646" indent="-417646">
              <a:lnSpc>
                <a:spcPts val="3200"/>
              </a:lnSpc>
              <a:tabLst>
                <a:tab pos="417646" algn="l"/>
              </a:tabLst>
              <a:defRPr/>
            </a:pPr>
            <a:r>
              <a:rPr lang="en-US" altLang="zh-TW" sz="2000" b="1" kern="0" dirty="0" smtClean="0">
                <a:solidFill>
                  <a:sysClr val="windowText" lastClr="000000"/>
                </a:solidFill>
                <a:latin typeface="Times New Roman"/>
                <a:ea typeface="標楷體"/>
              </a:rPr>
              <a:t>2.</a:t>
            </a:r>
            <a:r>
              <a:rPr lang="zh-TW" altLang="en-US" sz="2000" b="1" kern="0" dirty="0" smtClean="0">
                <a:solidFill>
                  <a:sysClr val="windowText" lastClr="000000"/>
                </a:solidFill>
                <a:latin typeface="Times New Roman"/>
                <a:ea typeface="標楷體"/>
              </a:rPr>
              <a:t>電</a:t>
            </a:r>
            <a:r>
              <a:rPr lang="zh-TW" altLang="en-US" sz="2000" b="1" kern="0" dirty="0">
                <a:solidFill>
                  <a:sysClr val="windowText" lastClr="000000"/>
                </a:solidFill>
                <a:latin typeface="Times New Roman"/>
                <a:ea typeface="標楷體"/>
              </a:rPr>
              <a:t>業劃分為發電業、輸配電業及售電業：</a:t>
            </a:r>
            <a:endParaRPr lang="en-US" altLang="zh-TW" sz="2000" b="1" kern="0" dirty="0">
              <a:solidFill>
                <a:sysClr val="windowText" lastClr="000000"/>
              </a:solidFill>
              <a:latin typeface="Times New Roman"/>
              <a:ea typeface="標楷體"/>
            </a:endParaRPr>
          </a:p>
          <a:p>
            <a:pPr marL="627063" lvl="2" indent="-444500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tabLst>
                <a:tab pos="536575" algn="l"/>
              </a:tabLst>
              <a:defRPr/>
            </a:pPr>
            <a:r>
              <a:rPr kumimoji="0" lang="en-US" altLang="zh-TW" kern="0" dirty="0" smtClean="0">
                <a:solidFill>
                  <a:srgbClr val="000000"/>
                </a:solidFill>
                <a:latin typeface="Times New Roman"/>
                <a:ea typeface="標楷體"/>
              </a:rPr>
              <a:t>(1)</a:t>
            </a:r>
            <a:r>
              <a:rPr kumimoji="0" lang="zh-TW" altLang="en-US" u="sng" kern="0" dirty="0" smtClean="0">
                <a:solidFill>
                  <a:srgbClr val="FF0000"/>
                </a:solidFill>
                <a:latin typeface="Times New Roman"/>
                <a:ea typeface="標楷體"/>
              </a:rPr>
              <a:t>發電</a:t>
            </a:r>
            <a:r>
              <a:rPr kumimoji="0" lang="zh-TW" altLang="en-US" u="sng" kern="0" dirty="0">
                <a:solidFill>
                  <a:srgbClr val="FF0000"/>
                </a:solidFill>
                <a:latin typeface="Times New Roman"/>
                <a:ea typeface="標楷體"/>
              </a:rPr>
              <a:t>業</a:t>
            </a:r>
            <a:r>
              <a:rPr kumimoji="0" lang="zh-TW" altLang="en-US" kern="0" dirty="0">
                <a:solidFill>
                  <a:srgbClr val="000000"/>
                </a:solidFill>
                <a:latin typeface="Times New Roman"/>
                <a:ea typeface="標楷體"/>
              </a:rPr>
              <a:t>：</a:t>
            </a:r>
            <a:endParaRPr kumimoji="0" lang="en-US" altLang="zh-TW" kern="0" dirty="0">
              <a:solidFill>
                <a:srgbClr val="000000"/>
              </a:solidFill>
              <a:latin typeface="Times New Roman"/>
              <a:ea typeface="標楷體"/>
            </a:endParaRPr>
          </a:p>
          <a:p>
            <a:pPr marL="625475" lvl="4" indent="-184150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b="0" kern="0" dirty="0" smtClean="0">
                <a:solidFill>
                  <a:prstClr val="black"/>
                </a:solidFill>
                <a:latin typeface="Times New Roman"/>
                <a:ea typeface="標楷體"/>
              </a:rPr>
              <a:t>開放</a:t>
            </a:r>
            <a:r>
              <a:rPr lang="zh-TW" altLang="en-US" b="0" kern="0" dirty="0">
                <a:solidFill>
                  <a:prstClr val="black"/>
                </a:solidFill>
                <a:latin typeface="Times New Roman"/>
                <a:ea typeface="標楷體"/>
              </a:rPr>
              <a:t>發電業</a:t>
            </a:r>
            <a:r>
              <a:rPr lang="zh-TW" altLang="en-US" b="0" u="sng" kern="0" dirty="0">
                <a:solidFill>
                  <a:srgbClr val="C00000"/>
                </a:solidFill>
                <a:latin typeface="Times New Roman"/>
                <a:ea typeface="標楷體"/>
              </a:rPr>
              <a:t>自行</a:t>
            </a:r>
            <a:r>
              <a:rPr lang="zh-TW" altLang="en-US" b="0" kern="0" dirty="0">
                <a:solidFill>
                  <a:prstClr val="black"/>
                </a:solidFill>
                <a:latin typeface="Times New Roman"/>
                <a:ea typeface="標楷體"/>
              </a:rPr>
              <a:t>申請設置，採</a:t>
            </a:r>
            <a:r>
              <a:rPr lang="zh-TW" altLang="en-US" b="0" u="sng" kern="0" dirty="0">
                <a:solidFill>
                  <a:srgbClr val="C00000"/>
                </a:solidFill>
                <a:latin typeface="Times New Roman"/>
                <a:ea typeface="標楷體"/>
              </a:rPr>
              <a:t>許可</a:t>
            </a:r>
            <a:r>
              <a:rPr lang="zh-TW" altLang="en-US" b="0" u="sng" kern="0" dirty="0" smtClean="0">
                <a:solidFill>
                  <a:srgbClr val="C00000"/>
                </a:solidFill>
                <a:latin typeface="Times New Roman"/>
                <a:ea typeface="標楷體"/>
              </a:rPr>
              <a:t>制</a:t>
            </a: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Times New Roman"/>
                <a:ea typeface="標楷體"/>
              </a:rPr>
              <a:t>（由電業管制機關考量能源配比等）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Times New Roman"/>
                <a:ea typeface="標楷體"/>
              </a:rPr>
              <a:t>。</a:t>
            </a:r>
            <a:endParaRPr kumimoji="0" lang="en-US" altLang="zh-TW" b="0" kern="0" dirty="0">
              <a:solidFill>
                <a:sysClr val="windowText" lastClr="000000"/>
              </a:solidFill>
              <a:latin typeface="Times New Roman"/>
              <a:ea typeface="標楷體"/>
            </a:endParaRPr>
          </a:p>
          <a:p>
            <a:pPr marL="625475" lvl="4" indent="-184150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Times New Roman"/>
                <a:ea typeface="標楷體"/>
              </a:rPr>
              <a:t>除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Times New Roman"/>
                <a:ea typeface="標楷體"/>
              </a:rPr>
              <a:t>自設發電廠外，得向其他電</a:t>
            </a: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Times New Roman"/>
                <a:ea typeface="標楷體"/>
              </a:rPr>
              <a:t>業或自用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Times New Roman"/>
                <a:ea typeface="標楷體"/>
              </a:rPr>
              <a:t>發電</a:t>
            </a: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Times New Roman"/>
                <a:ea typeface="標楷體"/>
              </a:rPr>
              <a:t>設備設置者購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Times New Roman"/>
                <a:ea typeface="標楷體"/>
              </a:rPr>
              <a:t>電，其售電價格不予管制，售電方式如下：</a:t>
            </a:r>
            <a:endParaRPr kumimoji="0" lang="en-US" altLang="zh-TW" b="0" kern="0" dirty="0">
              <a:solidFill>
                <a:sysClr val="windowText" lastClr="000000"/>
              </a:solidFill>
              <a:latin typeface="Times New Roman"/>
              <a:ea typeface="標楷體"/>
            </a:endParaRPr>
          </a:p>
          <a:p>
            <a:pPr marL="896938" indent="-271463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tabLst>
                <a:tab pos="982663" algn="l"/>
              </a:tabLst>
            </a:pPr>
            <a:r>
              <a:rPr kumimoji="0" lang="en-US" altLang="zh-TW" b="0" dirty="0">
                <a:solidFill>
                  <a:srgbClr val="000000"/>
                </a:solidFill>
                <a:latin typeface="Times New Roman"/>
                <a:ea typeface="標楷體"/>
              </a:rPr>
              <a:t>A.</a:t>
            </a:r>
            <a:r>
              <a:rPr kumimoji="0" lang="zh-TW" altLang="en-US" b="0" u="sng" dirty="0">
                <a:solidFill>
                  <a:srgbClr val="FF0000"/>
                </a:solidFill>
                <a:latin typeface="Times New Roman"/>
                <a:ea typeface="標楷體"/>
              </a:rPr>
              <a:t>躉售</a:t>
            </a:r>
            <a:r>
              <a:rPr kumimoji="0" lang="zh-TW" altLang="en-US" b="0" dirty="0">
                <a:solidFill>
                  <a:srgbClr val="000000"/>
                </a:solidFill>
                <a:latin typeface="Times New Roman"/>
                <a:ea typeface="標楷體"/>
              </a:rPr>
              <a:t>：電能售予</a:t>
            </a:r>
            <a:r>
              <a:rPr kumimoji="0" lang="zh-TW" altLang="en-US" b="0" dirty="0">
                <a:solidFill>
                  <a:prstClr val="black"/>
                </a:solidFill>
                <a:latin typeface="Times New Roman"/>
                <a:ea typeface="標楷體"/>
              </a:rPr>
              <a:t>售電業</a:t>
            </a:r>
            <a:r>
              <a:rPr kumimoji="0" lang="zh-TW" altLang="en-US" b="0" dirty="0">
                <a:solidFill>
                  <a:srgbClr val="000000"/>
                </a:solidFill>
                <a:latin typeface="Times New Roman"/>
                <a:ea typeface="標楷體"/>
              </a:rPr>
              <a:t>或其他發電業。</a:t>
            </a:r>
            <a:endParaRPr kumimoji="0" lang="en-US" altLang="zh-TW" b="0" dirty="0">
              <a:solidFill>
                <a:srgbClr val="000000"/>
              </a:solidFill>
              <a:latin typeface="Times New Roman"/>
              <a:ea typeface="標楷體"/>
            </a:endParaRPr>
          </a:p>
          <a:p>
            <a:pPr marL="896938" indent="-271463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tabLst>
                <a:tab pos="982663" algn="l"/>
              </a:tabLst>
            </a:pPr>
            <a:r>
              <a:rPr kumimoji="0" lang="en-US" altLang="zh-TW" b="0" dirty="0">
                <a:solidFill>
                  <a:srgbClr val="000000"/>
                </a:solidFill>
                <a:latin typeface="Times New Roman"/>
                <a:ea typeface="標楷體"/>
              </a:rPr>
              <a:t>B.</a:t>
            </a:r>
            <a:r>
              <a:rPr kumimoji="0" lang="zh-TW" altLang="en-US" b="0" u="sng" dirty="0">
                <a:solidFill>
                  <a:srgbClr val="FF0000"/>
                </a:solidFill>
                <a:latin typeface="Times New Roman"/>
                <a:ea typeface="標楷體"/>
              </a:rPr>
              <a:t>代輸</a:t>
            </a:r>
            <a:r>
              <a:rPr kumimoji="0" lang="zh-TW" altLang="en-US" b="0" dirty="0">
                <a:solidFill>
                  <a:srgbClr val="000000"/>
                </a:solidFill>
                <a:latin typeface="Times New Roman"/>
                <a:ea typeface="標楷體"/>
              </a:rPr>
              <a:t>：透過</a:t>
            </a:r>
            <a:r>
              <a:rPr kumimoji="0" lang="zh-TW" altLang="en-US" b="0" dirty="0">
                <a:solidFill>
                  <a:prstClr val="black"/>
                </a:solidFill>
                <a:latin typeface="Times New Roman"/>
                <a:ea typeface="標楷體"/>
              </a:rPr>
              <a:t>輸配電業轉供</a:t>
            </a:r>
            <a:r>
              <a:rPr kumimoji="0" lang="zh-TW" altLang="en-US" b="0" dirty="0">
                <a:solidFill>
                  <a:srgbClr val="000000"/>
                </a:solidFill>
                <a:latin typeface="Times New Roman"/>
                <a:ea typeface="標楷體"/>
              </a:rPr>
              <a:t>予與其簽訂</a:t>
            </a:r>
            <a:r>
              <a:rPr kumimoji="0" lang="zh-TW" altLang="en-US" b="0" u="sng" dirty="0">
                <a:solidFill>
                  <a:srgbClr val="FF0000"/>
                </a:solidFill>
                <a:latin typeface="Times New Roman"/>
                <a:ea typeface="標楷體"/>
              </a:rPr>
              <a:t>雙邊合約</a:t>
            </a:r>
            <a:r>
              <a:rPr kumimoji="0" lang="zh-TW" altLang="en-US" b="0" dirty="0">
                <a:solidFill>
                  <a:srgbClr val="000000"/>
                </a:solidFill>
                <a:latin typeface="Times New Roman"/>
                <a:ea typeface="標楷體"/>
              </a:rPr>
              <a:t>之具購電選擇權用戶。</a:t>
            </a:r>
            <a:endParaRPr kumimoji="0" lang="en-US" altLang="zh-TW" b="0" dirty="0">
              <a:solidFill>
                <a:srgbClr val="000000"/>
              </a:solidFill>
              <a:latin typeface="Times New Roman"/>
              <a:ea typeface="標楷體"/>
            </a:endParaRPr>
          </a:p>
          <a:p>
            <a:pPr marL="896938" indent="-271463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tabLst>
                <a:tab pos="982663" algn="l"/>
              </a:tabLst>
            </a:pPr>
            <a:r>
              <a:rPr kumimoji="0" lang="en-US" altLang="zh-TW" b="0" dirty="0">
                <a:solidFill>
                  <a:srgbClr val="000000"/>
                </a:solidFill>
                <a:latin typeface="Times New Roman"/>
                <a:ea typeface="標楷體"/>
              </a:rPr>
              <a:t>C.</a:t>
            </a:r>
            <a:r>
              <a:rPr kumimoji="0" lang="zh-TW" altLang="en-US" b="0" u="sng" dirty="0">
                <a:solidFill>
                  <a:srgbClr val="FF0000"/>
                </a:solidFill>
                <a:latin typeface="Times New Roman"/>
                <a:ea typeface="標楷體"/>
              </a:rPr>
              <a:t>直供</a:t>
            </a:r>
            <a:r>
              <a:rPr kumimoji="0" lang="zh-TW" altLang="en-US" b="0" dirty="0">
                <a:solidFill>
                  <a:srgbClr val="000000"/>
                </a:solidFill>
                <a:latin typeface="Times New Roman"/>
                <a:ea typeface="標楷體"/>
              </a:rPr>
              <a:t>：自設線路直接供電予</a:t>
            </a:r>
            <a:r>
              <a:rPr kumimoji="0" lang="zh-TW" altLang="en-US" b="0" dirty="0">
                <a:solidFill>
                  <a:prstClr val="black"/>
                </a:solidFill>
                <a:latin typeface="Times New Roman"/>
                <a:ea typeface="標楷體"/>
              </a:rPr>
              <a:t>具購電選擇權用戶。</a:t>
            </a:r>
            <a:endParaRPr kumimoji="0" lang="en-US" altLang="zh-TW" b="0" kern="0" dirty="0">
              <a:solidFill>
                <a:sysClr val="windowText" lastClr="000000"/>
              </a:solidFill>
              <a:latin typeface="Times New Roman"/>
              <a:ea typeface="標楷體"/>
            </a:endParaRPr>
          </a:p>
        </p:txBody>
      </p:sp>
      <p:sp>
        <p:nvSpPr>
          <p:cNvPr id="8" name="流程圖: 替代處理程序 7"/>
          <p:cNvSpPr/>
          <p:nvPr/>
        </p:nvSpPr>
        <p:spPr bwMode="auto">
          <a:xfrm>
            <a:off x="179387" y="906920"/>
            <a:ext cx="4392488" cy="305377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未來電力市場規劃重點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8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七、電業改革－電力市場的未來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(5/8)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44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3782" y="825131"/>
            <a:ext cx="871714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646" lvl="2" indent="-254983" algn="just">
              <a:lnSpc>
                <a:spcPts val="3000"/>
              </a:lnSpc>
              <a:defRPr/>
            </a:pPr>
            <a:r>
              <a:rPr kumimoji="0" lang="en-US" altLang="zh-TW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kumimoji="0" lang="zh-TW" altLang="en-US" u="sng" kern="0" dirty="0" smtClean="0">
                <a:solidFill>
                  <a:srgbClr val="FF0000"/>
                </a:solidFill>
                <a:latin typeface="標楷體" pitchFamily="65" charset="-120"/>
                <a:ea typeface="標楷體" panose="03000509000000000000" pitchFamily="65" charset="-120"/>
              </a:rPr>
              <a:t>輸</a:t>
            </a:r>
            <a:r>
              <a:rPr kumimoji="0" lang="zh-TW" altLang="en-US" u="sng" kern="0" dirty="0">
                <a:solidFill>
                  <a:srgbClr val="FF0000"/>
                </a:solidFill>
                <a:latin typeface="標楷體" pitchFamily="65" charset="-120"/>
                <a:ea typeface="標楷體" panose="03000509000000000000" pitchFamily="65" charset="-120"/>
              </a:rPr>
              <a:t>配電業</a:t>
            </a:r>
            <a:r>
              <a:rPr kumimoji="0" lang="zh-TW" altLang="en-US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定位為「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公共運輸者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」，採獨占</a:t>
            </a:r>
            <a:r>
              <a:rPr kumimoji="0" lang="zh-TW" altLang="en-US" b="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國營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方式</a:t>
            </a: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經營。</a:t>
            </a:r>
            <a:endParaRPr kumimoji="0" lang="en-US" altLang="zh-TW" b="0" kern="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0738" indent="-285750" algn="just">
              <a:lnSpc>
                <a:spcPts val="2700"/>
              </a:lnSpc>
              <a:buFont typeface="Wingdings" panose="05000000000000000000" pitchFamily="2" charset="2"/>
              <a:buChar char="Ø"/>
              <a:tabLst>
                <a:tab pos="801688" algn="l"/>
              </a:tabLst>
              <a:defRPr/>
            </a:pP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擁有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輸配電網</a:t>
            </a:r>
            <a:r>
              <a:rPr kumimoji="0" lang="zh-TW" altLang="en-US" b="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，公平提供所有電業使用，因具自然獨占特性，且為適用「公用事業」規範之法規</a:t>
            </a:r>
            <a:r>
              <a:rPr kumimoji="0" lang="en-US" altLang="zh-TW" b="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b="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如土地法、土地徵收條例、河川管理辦法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、國有財產法施行細則、都市計畫法及森林法</a:t>
            </a:r>
            <a:r>
              <a:rPr kumimoji="0" lang="en-US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以利設置輸配電網，故於法上明定其為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公用事業</a:t>
            </a:r>
            <a:r>
              <a:rPr kumimoji="0" lang="zh-TW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b="0" kern="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0738" lvl="2" indent="-285750" algn="just">
              <a:lnSpc>
                <a:spcPts val="2700"/>
              </a:lnSpc>
              <a:buFont typeface="Wingdings" panose="05000000000000000000" pitchFamily="2" charset="2"/>
              <a:buChar char="Ø"/>
              <a:tabLst>
                <a:tab pos="662370" algn="l"/>
              </a:tabLst>
              <a:defRPr/>
            </a:pPr>
            <a:r>
              <a:rPr kumimoji="0" lang="zh-TW" altLang="zh-TW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輸</a:t>
            </a:r>
            <a:r>
              <a:rPr kumimoji="0" lang="zh-TW" altLang="zh-TW" b="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配</a:t>
            </a:r>
            <a:r>
              <a:rPr kumimoji="0" lang="zh-TW" altLang="en-US" b="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電</a:t>
            </a:r>
            <a:r>
              <a:rPr kumimoji="0" lang="zh-TW" altLang="zh-TW" b="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業</a:t>
            </a:r>
            <a:r>
              <a:rPr kumimoji="0" lang="zh-TW" altLang="en-US" b="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負</a:t>
            </a:r>
            <a:r>
              <a:rPr kumimoji="0" lang="zh-TW" altLang="zh-TW" b="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責經營輸配電網</a:t>
            </a:r>
            <a:r>
              <a:rPr kumimoji="0" lang="zh-TW" altLang="en-US" b="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，依主管機關所核定電力調度規則統籌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執行電力調度業務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，以提供所有電業公平使用輸配電網，並依核定之費率收取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轉供費用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電力調度費</a:t>
            </a:r>
            <a:r>
              <a:rPr kumimoji="0" lang="zh-TW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b="0" kern="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0737" lvl="2" indent="-285750" algn="just">
              <a:lnSpc>
                <a:spcPts val="2700"/>
              </a:lnSpc>
              <a:buFont typeface="Wingdings" panose="05000000000000000000" pitchFamily="2" charset="2"/>
              <a:buChar char="Ø"/>
              <a:tabLst>
                <a:tab pos="662370" algn="l"/>
              </a:tabLst>
              <a:defRPr/>
            </a:pPr>
            <a:r>
              <a:rPr kumimoji="0" lang="zh-TW" altLang="zh-TW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輸</a:t>
            </a:r>
            <a:r>
              <a:rPr kumimoji="0" lang="zh-TW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</a:t>
            </a:r>
            <a:r>
              <a:rPr kumimoji="0" lang="zh-TW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業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負責規劃、興建及維護輸配電網，並負有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接線義務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b="0" kern="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33400" lvl="2" indent="-357188" algn="just">
              <a:lnSpc>
                <a:spcPts val="2800"/>
              </a:lnSpc>
            </a:pPr>
            <a:r>
              <a:rPr kumimoji="0" lang="en-US" altLang="zh-TW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kumimoji="0" lang="zh-TW" altLang="en-US" u="sng" kern="0" dirty="0" smtClean="0">
                <a:solidFill>
                  <a:srgbClr val="FF0000"/>
                </a:solidFill>
                <a:latin typeface="標楷體" pitchFamily="65" charset="-120"/>
                <a:ea typeface="標楷體" panose="03000509000000000000" pitchFamily="65" charset="-120"/>
              </a:rPr>
              <a:t>售</a:t>
            </a:r>
            <a:r>
              <a:rPr kumimoji="0" lang="zh-TW" altLang="en-US" u="sng" kern="0" dirty="0">
                <a:solidFill>
                  <a:srgbClr val="FF0000"/>
                </a:solidFill>
                <a:latin typeface="標楷體" pitchFamily="65" charset="-120"/>
                <a:ea typeface="標楷體" panose="03000509000000000000" pitchFamily="65" charset="-120"/>
              </a:rPr>
              <a:t>電業</a:t>
            </a:r>
            <a:r>
              <a:rPr kumimoji="0" lang="zh-TW" altLang="en-US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售電業分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一般售電業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公用售電業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，前者售電對象僅限具購電選擇權用戶，後者售電對象為所有用戶。</a:t>
            </a:r>
            <a:endParaRPr kumimoji="0" lang="en-US" altLang="zh-TW" b="0" kern="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0738" lvl="1" indent="-285750" algn="just">
              <a:lnSpc>
                <a:spcPts val="2700"/>
              </a:lnSpc>
              <a:buFont typeface="Wingdings" panose="05000000000000000000" pitchFamily="2" charset="2"/>
              <a:buChar char="Ø"/>
              <a:defRPr/>
            </a:pPr>
            <a:r>
              <a:rPr kumimoji="0" lang="zh-TW" altLang="en-US" u="sng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一般</a:t>
            </a:r>
            <a:r>
              <a:rPr kumimoji="0" lang="zh-TW" altLang="en-US" u="sng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售電業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：為發電業與用戶間之撮合者，向發電業及自用發電</a:t>
            </a: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設備設置者購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電以銷售予具購電選擇權之用戶。</a:t>
            </a:r>
            <a:endParaRPr kumimoji="0" lang="en-US" altLang="zh-TW" b="0" kern="0" dirty="0">
              <a:solidFill>
                <a:sysClr val="windowText" lastClr="000000"/>
              </a:solidFill>
              <a:latin typeface="標楷體" pitchFamily="65" charset="-120"/>
              <a:ea typeface="標楷體" panose="03000509000000000000" pitchFamily="65" charset="-120"/>
            </a:endParaRPr>
          </a:p>
          <a:p>
            <a:pPr marL="820738" lvl="1" indent="-285750" algn="just">
              <a:lnSpc>
                <a:spcPts val="2700"/>
              </a:lnSpc>
              <a:buFont typeface="Wingdings" panose="05000000000000000000" pitchFamily="2" charset="2"/>
              <a:buChar char="Ø"/>
              <a:defRPr/>
            </a:pPr>
            <a:r>
              <a:rPr kumimoji="0" lang="zh-TW" altLang="en-US" u="sng" kern="0" dirty="0" smtClean="0">
                <a:solidFill>
                  <a:sysClr val="windowText" lastClr="000000"/>
                </a:solidFill>
                <a:latin typeface="標楷體" pitchFamily="65" charset="-120"/>
                <a:ea typeface="標楷體" panose="03000509000000000000" pitchFamily="65" charset="-120"/>
              </a:rPr>
              <a:t>公用</a:t>
            </a:r>
            <a:r>
              <a:rPr kumimoji="0" lang="zh-TW" altLang="en-US" u="sng" kern="0" dirty="0">
                <a:solidFill>
                  <a:sysClr val="windowText" lastClr="000000"/>
                </a:solidFill>
                <a:latin typeface="標楷體" pitchFamily="65" charset="-120"/>
                <a:ea typeface="標楷體" panose="03000509000000000000" pitchFamily="65" charset="-120"/>
              </a:rPr>
              <a:t>售電業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：公用售電業</a:t>
            </a:r>
            <a:r>
              <a:rPr kumimoji="0" lang="zh-TW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kumimoji="0" lang="zh-TW" altLang="zh-TW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公用事業</a:t>
            </a:r>
            <a:r>
              <a:rPr kumimoji="0" lang="zh-TW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，其對有電能需求之用戶具有「</a:t>
            </a:r>
            <a:r>
              <a:rPr kumimoji="0" lang="zh-TW" altLang="zh-TW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用戶電能供應義務</a:t>
            </a:r>
            <a:r>
              <a:rPr kumimoji="0" lang="zh-TW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，其售電費率由電價費率審議會審議</a:t>
            </a:r>
            <a:r>
              <a:rPr kumimoji="0" lang="zh-TW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b="0" kern="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63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七、電業改革－電力市場的未來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(6/8)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45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3568" y="982851"/>
            <a:ext cx="8209607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lvl="2" indent="-627063" algn="just" fontAlgn="auto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tabLst>
                <a:tab pos="627063" algn="l"/>
              </a:tabLst>
              <a:defRPr/>
            </a:pPr>
            <a:r>
              <a:rPr kumimoji="0" lang="en-US" altLang="zh-TW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kumimoji="0"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成立</a:t>
            </a:r>
            <a:r>
              <a:rPr kumimoji="0" lang="zh-TW" altLang="en-US" sz="2000" b="1" u="sng" kern="0" dirty="0">
                <a:solidFill>
                  <a:srgbClr val="FF0000"/>
                </a:solidFill>
                <a:latin typeface="標楷體" pitchFamily="65" charset="-120"/>
                <a:ea typeface="標楷體" panose="03000509000000000000" pitchFamily="65" charset="-120"/>
              </a:rPr>
              <a:t>電業管制機關</a:t>
            </a:r>
            <a:r>
              <a:rPr kumimoji="0" lang="zh-TW" altLang="en-US" sz="2000" b="1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，下</a:t>
            </a:r>
            <a:r>
              <a:rPr kumimoji="0"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</a:t>
            </a:r>
            <a:r>
              <a:rPr kumimoji="0" lang="zh-TW" altLang="en-US" sz="2000" b="1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電價費率審議</a:t>
            </a:r>
            <a:r>
              <a:rPr kumimoji="0"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</a:t>
            </a:r>
            <a:r>
              <a:rPr kumimoji="0" lang="zh-TW" altLang="en-US" sz="2000" b="1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及電業調處</a:t>
            </a:r>
            <a:r>
              <a:rPr kumimoji="0"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委員會：</a:t>
            </a:r>
            <a:endParaRPr kumimoji="0" lang="en-US" altLang="zh-TW" sz="2000" b="1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25475" lvl="2" indent="-360363" algn="just" fontAlgn="auto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tabLst>
                <a:tab pos="715963" algn="l"/>
              </a:tabLst>
              <a:defRPr/>
            </a:pPr>
            <a:r>
              <a:rPr kumimoji="0" lang="en-US" altLang="zh-TW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有關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電業</a:t>
            </a: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（如</a:t>
            </a: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核發籌設許可需考量能源配比等）及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監督、電業爭議調處、確保用戶用電權益、核定電價與各種</a:t>
            </a: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收費費率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及其計算公式之業務由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電業管制機關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辦理。</a:t>
            </a:r>
            <a:endParaRPr kumimoji="0" lang="en-US" altLang="zh-TW" b="0" kern="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34988" lvl="2" indent="-268288" algn="just" fontAlgn="auto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tabLst>
                <a:tab pos="715963" algn="l"/>
              </a:tabLst>
              <a:defRPr/>
            </a:pPr>
            <a:r>
              <a:rPr kumimoji="0" lang="en-US" altLang="zh-TW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電價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審議，</a:t>
            </a: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</a:t>
            </a:r>
            <a:r>
              <a:rPr kumimoji="0" lang="zh-TW" altLang="en-US" b="0" u="sng" kern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電價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費率審議會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進行審議。</a:t>
            </a:r>
            <a:endParaRPr kumimoji="0" lang="en-US" altLang="zh-TW" b="0" kern="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15963" lvl="2" indent="-449263" algn="just" fontAlgn="auto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tabLst>
                <a:tab pos="715963" algn="l"/>
              </a:tabLst>
              <a:defRPr/>
            </a:pPr>
            <a:r>
              <a:rPr kumimoji="0" lang="en-US" altLang="zh-TW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業間或電業與用戶間爭議調處由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電業調處委員會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負責。</a:t>
            </a:r>
          </a:p>
          <a:p>
            <a:pPr marL="499709" lvl="1" indent="-499709" algn="just" fontAlgn="auto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tabLst>
                <a:tab pos="499709" algn="l"/>
              </a:tabLst>
              <a:defRPr/>
            </a:pPr>
            <a:r>
              <a:rPr kumimoji="0" lang="en-US" altLang="zh-TW" sz="2000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kumimoji="0" lang="zh-TW" altLang="en-US" sz="2000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逐步</a:t>
            </a:r>
            <a:r>
              <a:rPr kumimoji="0" lang="zh-TW" altLang="en-US" sz="20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開放</a:t>
            </a:r>
            <a:r>
              <a:rPr kumimoji="0" lang="zh-TW" altLang="en-US" sz="2000" b="1" u="sng" kern="0" dirty="0">
                <a:solidFill>
                  <a:srgbClr val="FF0000"/>
                </a:solidFill>
                <a:latin typeface="標楷體" pitchFamily="65" charset="-120"/>
                <a:ea typeface="標楷體" panose="03000509000000000000" pitchFamily="65" charset="-120"/>
              </a:rPr>
              <a:t>用戶購電選擇權</a:t>
            </a:r>
            <a:r>
              <a:rPr kumimoji="0" lang="zh-TW" altLang="en-US" sz="20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之用戶範圍：</a:t>
            </a:r>
            <a:endParaRPr kumimoji="0" lang="en-US" altLang="zh-TW" sz="2000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25475" lvl="1" indent="-358775" algn="just" fontAlgn="auto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tabLst>
                <a:tab pos="534988" algn="l"/>
              </a:tabLst>
              <a:defRPr/>
            </a:pPr>
            <a:r>
              <a:rPr kumimoji="0" lang="en-US" altLang="zh-TW" b="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kumimoji="0" lang="zh-TW" altLang="en-US" b="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電壓等級</a:t>
            </a:r>
            <a:r>
              <a:rPr kumimoji="0" lang="zh-TW" altLang="en-US" b="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較高之用戶為優先開放對象，並視市場成熟度及用戶接受度，</a:t>
            </a:r>
            <a:r>
              <a:rPr kumimoji="0" lang="zh-TW" altLang="en-US" b="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由電業管制機關</a:t>
            </a:r>
            <a:r>
              <a:rPr kumimoji="0" lang="zh-TW" altLang="en-US" b="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逐步檢討並公告適用之用戶範圍。</a:t>
            </a:r>
            <a:endParaRPr kumimoji="0" lang="en-US" altLang="zh-TW" b="0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25475" lvl="1" indent="-358775" algn="just" fontAlgn="auto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tabLst>
                <a:tab pos="534988" algn="l"/>
              </a:tabLst>
              <a:defRPr/>
            </a:pPr>
            <a:r>
              <a:rPr kumimoji="0" lang="en-US" altLang="zh-TW" b="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kumimoji="0" lang="zh-TW" altLang="en-US" b="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原則上</a:t>
            </a:r>
            <a:r>
              <a:rPr kumimoji="0" lang="zh-TW" altLang="en-US" b="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第一階段開放以特高壓用戶為主，並配合台電公司廠網分離時程，逐步開放</a:t>
            </a:r>
            <a:r>
              <a:rPr kumimoji="0" lang="zh-TW" altLang="en-US" b="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高壓、低壓用戶</a:t>
            </a:r>
            <a:r>
              <a:rPr kumimoji="0" lang="zh-TW" altLang="en-US" b="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b="0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144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七、電業改革－電力市場的未來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(7/8)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46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3569" y="751734"/>
            <a:ext cx="8064895" cy="579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9709" lvl="1" indent="-499709" algn="just" fontAlgn="auto">
              <a:lnSpc>
                <a:spcPts val="3200"/>
              </a:lnSpc>
              <a:spcAft>
                <a:spcPts val="0"/>
              </a:spcAft>
              <a:tabLst>
                <a:tab pos="499709" algn="l"/>
              </a:tabLst>
              <a:defRPr/>
            </a:pPr>
            <a:r>
              <a:rPr kumimoji="0" lang="en-US" altLang="zh-TW" b="1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(5)</a:t>
            </a:r>
            <a:r>
              <a:rPr kumimoji="0" lang="zh-TW" altLang="en-US" b="1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鼓勵再生能源發展</a:t>
            </a:r>
            <a:r>
              <a:rPr kumimoji="0" lang="zh-TW" altLang="en-US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kumimoji="0" lang="en-US" altLang="zh-TW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52450" lvl="1" indent="-285750" algn="just" fontAlgn="auto">
              <a:lnSpc>
                <a:spcPts val="28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809625" algn="l"/>
              </a:tabLst>
              <a:defRPr/>
            </a:pPr>
            <a:r>
              <a:rPr kumimoji="0" lang="zh-TW" altLang="zh-TW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再生</a:t>
            </a:r>
            <a:r>
              <a:rPr kumimoji="0" lang="zh-TW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能源發電業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者可透過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躉售、代輸及直供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等方式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售電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；另考量公民參與，允許採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股份有限公司</a:t>
            </a:r>
            <a:r>
              <a:rPr kumimoji="0" lang="zh-TW" altLang="en-US" b="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以外之</a:t>
            </a: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形態（如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合作社</a:t>
            </a:r>
            <a:r>
              <a:rPr kumimoji="0" lang="zh-TW" altLang="en-US" b="0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）經營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b="0" kern="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52450" lvl="1" indent="-285750" algn="just" fontAlgn="auto">
              <a:lnSpc>
                <a:spcPts val="28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809625" algn="l"/>
              </a:tabLst>
              <a:defRPr/>
            </a:pPr>
            <a:r>
              <a:rPr kumimoji="0" lang="zh-TW" altLang="zh-TW" b="0" u="sng" kern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考量</a:t>
            </a:r>
            <a:r>
              <a:rPr kumimoji="0" lang="zh-TW" altLang="zh-TW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長期微電網之發展趨勢</a:t>
            </a:r>
            <a:r>
              <a:rPr kumimoji="0" lang="zh-TW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</a:t>
            </a:r>
            <a:r>
              <a:rPr kumimoji="0" lang="zh-TW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鼓勵再生能源發電可在地發電、在地用電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放寬再生能源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發電業</a:t>
            </a:r>
            <a:r>
              <a:rPr kumimoji="0" lang="zh-TW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售電條件，允許其得</a:t>
            </a:r>
            <a:r>
              <a:rPr kumimoji="0" lang="zh-TW" altLang="en-US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透過代輸或自設線路直接供電</a:t>
            </a:r>
            <a:r>
              <a:rPr kumimoji="0" lang="zh-TW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予</a:t>
            </a:r>
            <a:r>
              <a:rPr kumimoji="0" lang="zh-TW" altLang="zh-TW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一般用戶</a:t>
            </a:r>
            <a:r>
              <a:rPr kumimoji="0" lang="zh-TW" altLang="zh-TW" b="0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b="0" kern="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99709" lvl="1" indent="-499709" algn="just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tabLst>
                <a:tab pos="499709" algn="l"/>
              </a:tabLst>
              <a:defRPr/>
            </a:pPr>
            <a:r>
              <a:rPr kumimoji="0" lang="en-US" altLang="zh-TW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(6)</a:t>
            </a:r>
            <a:r>
              <a:rPr kumimoji="0" lang="zh-TW" altLang="en-US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放寬自用發電設備申設：</a:t>
            </a:r>
            <a:endParaRPr kumimoji="0" lang="en-US" altLang="zh-TW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33400" lvl="1" indent="-266700" algn="just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77913" algn="l"/>
                <a:tab pos="1160463" algn="l"/>
              </a:tabLst>
              <a:defRPr/>
            </a:pPr>
            <a:r>
              <a:rPr kumimoji="0" lang="zh-TW" altLang="en-US" b="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</a:t>
            </a:r>
            <a:r>
              <a:rPr kumimoji="0" lang="zh-TW" altLang="en-US" b="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業以外之事業、法人、團體及自然人均得申設。</a:t>
            </a:r>
          </a:p>
          <a:p>
            <a:pPr marL="552450" lvl="1" indent="-285750" algn="just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77913" algn="l"/>
                <a:tab pos="1160463" algn="l"/>
              </a:tabLst>
              <a:defRPr/>
            </a:pPr>
            <a:r>
              <a:rPr kumimoji="0" lang="zh-TW" altLang="en-US" b="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</a:t>
            </a:r>
            <a:r>
              <a:rPr kumimoji="0" lang="zh-TW" altLang="en-US" b="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售電予發電業及售電業，售電比例上限</a:t>
            </a:r>
            <a:r>
              <a:rPr kumimoji="0" lang="en-US" altLang="zh-TW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20%</a:t>
            </a:r>
            <a:r>
              <a:rPr kumimoji="0" lang="zh-TW" altLang="en-US" b="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，能源效率較高者（如汽</a:t>
            </a:r>
            <a:r>
              <a:rPr kumimoji="0" lang="zh-TW" altLang="en-US" b="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電共生</a:t>
            </a:r>
            <a:r>
              <a:rPr kumimoji="0" lang="zh-TW" altLang="en-US" b="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廠）為</a:t>
            </a:r>
            <a:r>
              <a:rPr kumimoji="0" lang="en-US" altLang="zh-TW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50%</a:t>
            </a:r>
            <a:r>
              <a:rPr kumimoji="0" lang="zh-TW" altLang="en-US" b="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，再生能源為</a:t>
            </a:r>
            <a:r>
              <a:rPr kumimoji="0" lang="en-US" altLang="zh-TW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100%</a:t>
            </a:r>
            <a:r>
              <a:rPr kumimoji="0" lang="zh-TW" altLang="en-US" b="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b="0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99709" lvl="1" indent="-499709" algn="just" fontAlgn="auto">
              <a:lnSpc>
                <a:spcPts val="3600"/>
              </a:lnSpc>
              <a:spcAft>
                <a:spcPts val="0"/>
              </a:spcAft>
              <a:tabLst>
                <a:tab pos="499709" algn="l"/>
              </a:tabLst>
              <a:defRPr/>
            </a:pPr>
            <a:r>
              <a:rPr kumimoji="0" lang="en-US" altLang="zh-TW" b="1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(7)</a:t>
            </a:r>
            <a:r>
              <a:rPr kumimoji="0" lang="zh-TW" altLang="zh-TW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強化需求面資源之功能與定位</a:t>
            </a:r>
            <a:r>
              <a:rPr kumimoji="0" lang="zh-TW" altLang="en-US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kumimoji="0" lang="en-US" altLang="zh-TW" b="1" kern="0" dirty="0">
              <a:solidFill>
                <a:srgbClr val="7F00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52450" lvl="2" indent="-285750" algn="just" defTabSz="1262063" fontAlgn="auto">
              <a:lnSpc>
                <a:spcPts val="31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719138" algn="l"/>
              </a:tabLst>
              <a:defRPr/>
            </a:pPr>
            <a:r>
              <a:rPr kumimoji="0" lang="zh-TW" altLang="zh-TW" b="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明確</a:t>
            </a:r>
            <a:r>
              <a:rPr kumimoji="0" lang="zh-TW" altLang="zh-TW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納入</a:t>
            </a:r>
            <a:r>
              <a:rPr kumimoji="0" lang="zh-TW" altLang="zh-TW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需求面資源</a:t>
            </a:r>
            <a:r>
              <a:rPr kumimoji="0" lang="zh-TW" altLang="zh-TW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角色，</a:t>
            </a:r>
            <a:r>
              <a:rPr kumimoji="0" lang="zh-TW" altLang="zh-TW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需量反應</a:t>
            </a:r>
            <a:r>
              <a:rPr kumimoji="0" lang="zh-TW" altLang="en-US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可納入</a:t>
            </a:r>
            <a:r>
              <a:rPr kumimoji="0" lang="zh-TW" altLang="zh-TW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備用容量義務計算</a:t>
            </a:r>
            <a:r>
              <a:rPr kumimoji="0" lang="zh-TW" altLang="en-US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b="0" kern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49275" lvl="2" indent="-285750" algn="just" defTabSz="1262063" fontAlgn="auto">
              <a:lnSpc>
                <a:spcPts val="31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719138" algn="l"/>
              </a:tabLst>
              <a:defRPr/>
            </a:pPr>
            <a:r>
              <a:rPr kumimoji="0" lang="zh-TW" altLang="zh-TW" b="0" u="sng" kern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輔助</a:t>
            </a:r>
            <a:r>
              <a:rPr kumimoji="0" lang="zh-TW" altLang="zh-TW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</a:t>
            </a:r>
            <a:r>
              <a:rPr kumimoji="0" lang="zh-TW" altLang="en-US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參與者除發電業外，</a:t>
            </a:r>
            <a:r>
              <a:rPr kumimoji="0" lang="zh-TW" altLang="zh-TW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允許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負載端</a:t>
            </a:r>
            <a:r>
              <a:rPr kumimoji="0" lang="en-US" altLang="zh-TW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zh-TW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需量反應</a:t>
            </a:r>
            <a:r>
              <a:rPr kumimoji="0" lang="en-US" altLang="zh-TW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，包含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用戶群代表</a:t>
            </a:r>
            <a:r>
              <a:rPr kumimoji="0" lang="en-US" altLang="zh-TW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(aggregator)</a:t>
            </a:r>
            <a:r>
              <a:rPr kumimoji="0" lang="zh-TW" altLang="zh-TW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參與。</a:t>
            </a:r>
          </a:p>
          <a:p>
            <a:pPr marL="715963" lvl="1" indent="-449263" algn="just" fontAlgn="auto">
              <a:lnSpc>
                <a:spcPts val="2800"/>
              </a:lnSpc>
              <a:spcAft>
                <a:spcPts val="0"/>
              </a:spcAft>
              <a:tabLst>
                <a:tab pos="809625" algn="l"/>
              </a:tabLst>
              <a:defRPr/>
            </a:pPr>
            <a:endParaRPr kumimoji="0" lang="en-US" altLang="zh-TW" b="0" kern="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5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七、電業改革－電力市場的未來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(8/8)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47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9387" y="764704"/>
            <a:ext cx="8857109" cy="5914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2313" lvl="1" indent="-722313" fontAlgn="auto">
              <a:lnSpc>
                <a:spcPts val="2800"/>
              </a:lnSpc>
              <a:spcBef>
                <a:spcPts val="0"/>
              </a:spcBef>
              <a:defRPr/>
            </a:pPr>
            <a:r>
              <a:rPr kumimoji="0" lang="en-US" altLang="zh-TW" b="1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(8)</a:t>
            </a:r>
            <a:r>
              <a:rPr kumimoji="0" lang="zh-TW" altLang="en-US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成立核後端基金、</a:t>
            </a:r>
            <a:r>
              <a:rPr kumimoji="0" lang="zh-TW" altLang="en-US" b="1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電價穩定基金</a:t>
            </a:r>
            <a:r>
              <a:rPr kumimoji="0" lang="zh-TW" altLang="en-US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及電力研究試驗所：</a:t>
            </a:r>
            <a:endParaRPr kumimoji="0" lang="en-US" altLang="zh-TW" b="1" kern="0" dirty="0">
              <a:solidFill>
                <a:srgbClr val="7F00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33400" lvl="1" indent="-168275" fontAlgn="auto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0" lang="zh-TW" altLang="en-US" b="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發電</a:t>
            </a:r>
            <a:r>
              <a:rPr kumimoji="0" lang="zh-TW" altLang="en-US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業設有核能發電廠者應提撥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核能後端營運基金</a:t>
            </a:r>
            <a:r>
              <a:rPr kumimoji="0" lang="zh-TW" altLang="en-US" b="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b="0" kern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33400" lvl="1" indent="-168275" fontAlgn="auto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450850" algn="l"/>
              </a:tabLst>
              <a:defRPr/>
            </a:pPr>
            <a:r>
              <a:rPr kumimoji="0" lang="zh-TW" altLang="en-US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輸</a:t>
            </a:r>
            <a:r>
              <a:rPr kumimoji="0" lang="zh-TW" altLang="en-US" b="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配電</a:t>
            </a:r>
            <a:r>
              <a:rPr kumimoji="0" lang="zh-TW" altLang="en-US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業應成立財團法人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電力試驗研究所</a:t>
            </a:r>
            <a:r>
              <a:rPr kumimoji="0" lang="zh-TW" altLang="en-US" b="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，以進行電力技術規範研究、設備測試及提高供電安全與可靠度。</a:t>
            </a:r>
            <a:endParaRPr kumimoji="0" lang="en-US" altLang="zh-TW" b="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33400" lvl="1" indent="-168275" fontAlgn="auto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450850" algn="l"/>
              </a:tabLst>
              <a:defRPr/>
            </a:pPr>
            <a:r>
              <a:rPr kumimoji="0" lang="zh-TW" altLang="en-US" b="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設立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電價穩定基金</a:t>
            </a:r>
            <a:r>
              <a:rPr kumimoji="0" lang="zh-TW" altLang="en-US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，以作為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平穩電價</a:t>
            </a:r>
            <a:r>
              <a:rPr kumimoji="0" lang="zh-TW" altLang="en-US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之用途。</a:t>
            </a:r>
            <a:endParaRPr kumimoji="0" lang="en-US" altLang="zh-TW" b="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125" lvl="1" indent="-365125" algn="just" fontAlgn="auto">
              <a:lnSpc>
                <a:spcPts val="2800"/>
              </a:lnSpc>
              <a:spcBef>
                <a:spcPts val="0"/>
              </a:spcBef>
              <a:tabLst>
                <a:tab pos="365125" algn="l"/>
              </a:tabLst>
              <a:defRPr/>
            </a:pPr>
            <a:r>
              <a:rPr kumimoji="0" lang="en-US" altLang="zh-TW" b="1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(9)</a:t>
            </a:r>
            <a:r>
              <a:rPr kumimoji="0" lang="zh-TW" altLang="en-US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為確保供電穩定及安全，電業銷售電能予其用戶時，應就其電能銷售量準備</a:t>
            </a:r>
            <a:r>
              <a:rPr kumimoji="0" lang="zh-TW" altLang="en-US" b="1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適當備用供電容量</a:t>
            </a:r>
            <a:r>
              <a:rPr kumimoji="0" lang="zh-TW" altLang="en-US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kumimoji="0" lang="en-US" altLang="zh-TW" b="1" kern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33400" lvl="1" indent="-168275" algn="just" fontAlgn="auto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165225" algn="l"/>
              </a:tabLst>
              <a:defRPr/>
            </a:pPr>
            <a:r>
              <a:rPr kumimoji="0" lang="zh-TW" altLang="en-US" b="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備用</a:t>
            </a:r>
            <a:r>
              <a:rPr kumimoji="0" lang="zh-TW" altLang="en-US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供電容量義務具有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強制性</a:t>
            </a:r>
            <a:r>
              <a:rPr kumimoji="0" lang="zh-TW" altLang="en-US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，未達成者需繳交罰鍰，且未改善者得按次處罰。</a:t>
            </a:r>
            <a:endParaRPr kumimoji="0" lang="en-US" altLang="zh-TW" b="0" kern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33400" lvl="1" indent="-168275" algn="just" fontAlgn="auto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165225" algn="l"/>
              </a:tabLst>
              <a:defRPr/>
            </a:pPr>
            <a:r>
              <a:rPr kumimoji="0" lang="zh-TW" altLang="en-US" b="0" u="sng" kern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一定</a:t>
            </a:r>
            <a:r>
              <a:rPr kumimoji="0" lang="zh-TW" altLang="en-US" b="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裝置容量以下</a:t>
            </a:r>
            <a:r>
              <a:rPr kumimoji="0" lang="zh-TW" altLang="en-US" b="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之再生能源發電業裝置，得免除備用容量義務。</a:t>
            </a:r>
            <a:endParaRPr kumimoji="0" lang="en-US" altLang="zh-TW" b="0" kern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99709" lvl="1" indent="-499709" algn="just" fontAlgn="auto">
              <a:lnSpc>
                <a:spcPts val="2800"/>
              </a:lnSpc>
              <a:spcBef>
                <a:spcPts val="0"/>
              </a:spcBef>
              <a:tabLst>
                <a:tab pos="499709" algn="l"/>
              </a:tabLst>
              <a:defRPr/>
            </a:pPr>
            <a:r>
              <a:rPr kumimoji="0" lang="en-US" altLang="zh-TW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(10)</a:t>
            </a:r>
            <a:r>
              <a:rPr kumimoji="0" lang="zh-TW" altLang="en-US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配合核四停建，核一、二、三廠不延役政策，於</a:t>
            </a:r>
            <a:r>
              <a:rPr kumimoji="0" lang="en-US" altLang="zh-TW" sz="2000" b="1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2025</a:t>
            </a:r>
            <a:r>
              <a:rPr kumimoji="0" lang="zh-TW" altLang="en-US" sz="2000" b="1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年達成非核家園</a:t>
            </a:r>
            <a:r>
              <a:rPr kumimoji="0" lang="zh-TW" altLang="en-US" b="1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b="1" kern="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1325" lvl="1" indent="-441325" algn="just" fontAlgn="auto">
              <a:lnSpc>
                <a:spcPts val="2800"/>
              </a:lnSpc>
              <a:spcBef>
                <a:spcPts val="0"/>
              </a:spcBef>
              <a:tabLst>
                <a:tab pos="982663" algn="l"/>
              </a:tabLst>
            </a:pPr>
            <a:r>
              <a:rPr lang="en-US" altLang="zh-TW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(11)</a:t>
            </a:r>
            <a:r>
              <a:rPr lang="zh-TW" altLang="en-US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為循序漸進建立電力批發市場及零售市場，允許輸配電業得視電力市場發展需要成立</a:t>
            </a:r>
            <a:r>
              <a:rPr lang="zh-TW" altLang="en-US" sz="2000" b="1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電力交易平台</a:t>
            </a:r>
            <a:r>
              <a:rPr lang="zh-TW" altLang="en-US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1325" lvl="1" indent="-441325" algn="just" fontAlgn="auto">
              <a:lnSpc>
                <a:spcPts val="2800"/>
              </a:lnSpc>
              <a:spcBef>
                <a:spcPts val="0"/>
              </a:spcBef>
              <a:tabLst>
                <a:tab pos="982663" algn="l"/>
              </a:tabLst>
            </a:pPr>
            <a:r>
              <a:rPr lang="en-US" altLang="zh-TW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(12)</a:t>
            </a:r>
            <a:r>
              <a:rPr lang="zh-TW" altLang="zh-TW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參酌民營公用事業監督條例第十二條規定，就發電業之</a:t>
            </a:r>
            <a:r>
              <a:rPr lang="zh-TW" altLang="zh-TW" sz="2000" b="1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收益超過實收資本額</a:t>
            </a:r>
            <a:r>
              <a:rPr lang="zh-TW" altLang="zh-TW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百分之二十五部分進行適當規範</a:t>
            </a:r>
            <a:r>
              <a:rPr lang="zh-TW" altLang="en-US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1325" lvl="1" indent="-441325" algn="just" fontAlgn="auto">
              <a:lnSpc>
                <a:spcPts val="2800"/>
              </a:lnSpc>
              <a:spcBef>
                <a:spcPts val="0"/>
              </a:spcBef>
              <a:tabLst>
                <a:tab pos="982663" algn="l"/>
              </a:tabLst>
            </a:pPr>
            <a:r>
              <a:rPr lang="en-US" altLang="zh-TW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(13)</a:t>
            </a:r>
            <a:r>
              <a:rPr lang="zh-TW" altLang="zh-TW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顧及發電、輸電及變電設施周邊地區之發展與居民福祉，以促進電力開發及運轉順利進行，並兼顧企業社會責任，爰將現行</a:t>
            </a:r>
            <a:r>
              <a:rPr lang="zh-TW" altLang="zh-TW" sz="2000" b="1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電力開發協助金</a:t>
            </a:r>
            <a:r>
              <a:rPr lang="zh-TW" altLang="zh-TW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之作法明定</a:t>
            </a:r>
            <a:r>
              <a:rPr lang="zh-TW" altLang="en-US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於電業法</a:t>
            </a:r>
            <a:r>
              <a:rPr lang="zh-TW" altLang="en-US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b="1" kern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520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Line 19"/>
          <p:cNvSpPr>
            <a:spLocks noChangeShapeType="1"/>
          </p:cNvSpPr>
          <p:nvPr/>
        </p:nvSpPr>
        <p:spPr bwMode="auto">
          <a:xfrm>
            <a:off x="3395675" y="2786612"/>
            <a:ext cx="12959" cy="1872000"/>
          </a:xfrm>
          <a:prstGeom prst="line">
            <a:avLst/>
          </a:prstGeom>
          <a:noFill/>
          <a:ln w="38100">
            <a:solidFill>
              <a:sysClr val="windowText" lastClr="000000">
                <a:lumMod val="65000"/>
                <a:lumOff val="35000"/>
              </a:sys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</a:endParaRPr>
          </a:p>
        </p:txBody>
      </p:sp>
      <p:cxnSp>
        <p:nvCxnSpPr>
          <p:cNvPr id="26" name="直線單箭頭接點 25"/>
          <p:cNvCxnSpPr/>
          <p:nvPr/>
        </p:nvCxnSpPr>
        <p:spPr bwMode="auto">
          <a:xfrm>
            <a:off x="6092120" y="4760532"/>
            <a:ext cx="20343" cy="1235823"/>
          </a:xfrm>
          <a:prstGeom prst="straightConnector1">
            <a:avLst/>
          </a:prstGeom>
          <a:solidFill>
            <a:srgbClr val="A24A48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Line 19"/>
          <p:cNvSpPr>
            <a:spLocks noChangeShapeType="1"/>
          </p:cNvSpPr>
          <p:nvPr/>
        </p:nvSpPr>
        <p:spPr bwMode="auto">
          <a:xfrm flipH="1">
            <a:off x="1459957" y="2413325"/>
            <a:ext cx="4673" cy="4212000"/>
          </a:xfrm>
          <a:prstGeom prst="line">
            <a:avLst/>
          </a:prstGeom>
          <a:noFill/>
          <a:ln w="38100">
            <a:solidFill>
              <a:srgbClr val="00B05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0" kern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>
            <a:off x="2309838" y="3238076"/>
            <a:ext cx="967160" cy="374400"/>
          </a:xfrm>
          <a:custGeom>
            <a:avLst/>
            <a:gdLst>
              <a:gd name="T0" fmla="*/ 2160984 w 21600"/>
              <a:gd name="T1" fmla="*/ 0 h 21600"/>
              <a:gd name="T2" fmla="*/ 0 w 21600"/>
              <a:gd name="T3" fmla="*/ 611982 h 21600"/>
              <a:gd name="T4" fmla="*/ 2160984 w 21600"/>
              <a:gd name="T5" fmla="*/ 1223963 h 21600"/>
              <a:gd name="T6" fmla="*/ 2881313 w 21600"/>
              <a:gd name="T7" fmla="*/ 61198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E6E6">
              <a:lumMod val="9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43754" y="2602734"/>
            <a:ext cx="1335047" cy="1200329"/>
          </a:xfrm>
          <a:prstGeom prst="rect">
            <a:avLst/>
          </a:prstGeom>
          <a:noFill/>
          <a:ln w="25400" cap="flat" cmpd="sng" algn="ctr">
            <a:solidFill>
              <a:srgbClr val="FFE6E6">
                <a:lumMod val="9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第</a:t>
            </a:r>
            <a:r>
              <a:rPr kumimoji="0" lang="en-US" altLang="zh-TW" sz="1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1</a:t>
            </a: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階段</a:t>
            </a:r>
            <a:endParaRPr kumimoji="0" lang="en-US" altLang="zh-TW" sz="1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(</a:t>
            </a: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開放發、售電業及代輸</a:t>
            </a:r>
            <a:r>
              <a:rPr kumimoji="0" lang="en-US" altLang="zh-TW" sz="1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)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70434" y="5181505"/>
            <a:ext cx="1308367" cy="923330"/>
          </a:xfrm>
          <a:prstGeom prst="rect">
            <a:avLst/>
          </a:prstGeom>
          <a:noFill/>
          <a:ln w="28575">
            <a:solidFill>
              <a:srgbClr val="97F3C7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kern="0" dirty="0">
                <a:solidFill>
                  <a:prstClr val="black"/>
                </a:solidFill>
                <a:latin typeface="Times New Roman"/>
                <a:ea typeface="標楷體"/>
              </a:rPr>
              <a:t>第</a:t>
            </a:r>
            <a:r>
              <a:rPr kumimoji="0" lang="en-US" altLang="zh-TW" sz="1800" kern="0" dirty="0">
                <a:solidFill>
                  <a:prstClr val="black"/>
                </a:solidFill>
                <a:latin typeface="Times New Roman"/>
                <a:ea typeface="標楷體"/>
              </a:rPr>
              <a:t>2</a:t>
            </a:r>
            <a:r>
              <a:rPr kumimoji="0" lang="zh-TW" altLang="en-US" sz="1800" kern="0" dirty="0">
                <a:solidFill>
                  <a:prstClr val="black"/>
                </a:solidFill>
                <a:latin typeface="Times New Roman"/>
                <a:ea typeface="標楷體"/>
              </a:rPr>
              <a:t>階段</a:t>
            </a:r>
            <a:endParaRPr kumimoji="0" lang="en-US" altLang="zh-TW" sz="1800" kern="0" dirty="0">
              <a:solidFill>
                <a:prstClr val="black"/>
              </a:solidFill>
              <a:latin typeface="Times New Roman"/>
              <a:ea typeface="標楷體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kern="0" dirty="0" smtClean="0">
                <a:solidFill>
                  <a:prstClr val="black"/>
                </a:solidFill>
                <a:latin typeface="Times New Roman"/>
                <a:ea typeface="標楷體"/>
              </a:rPr>
              <a:t>(</a:t>
            </a:r>
            <a:r>
              <a:rPr kumimoji="0" lang="zh-TW" altLang="en-US" sz="1800" kern="0" dirty="0" smtClean="0">
                <a:solidFill>
                  <a:prstClr val="black"/>
                </a:solidFill>
                <a:latin typeface="Times New Roman"/>
                <a:ea typeface="標楷體"/>
              </a:rPr>
              <a:t>電網公共化</a:t>
            </a:r>
            <a:r>
              <a:rPr kumimoji="0" lang="en-US" altLang="zh-TW" sz="1800" kern="0" dirty="0" smtClean="0">
                <a:solidFill>
                  <a:prstClr val="black"/>
                </a:solidFill>
                <a:latin typeface="Times New Roman"/>
                <a:ea typeface="標楷體"/>
              </a:rPr>
              <a:t>)</a:t>
            </a:r>
            <a:endParaRPr kumimoji="0" lang="zh-TW" altLang="en-US" sz="1800" kern="0" dirty="0">
              <a:solidFill>
                <a:prstClr val="black"/>
              </a:solidFill>
              <a:latin typeface="Times New Roman"/>
              <a:ea typeface="標楷體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1541616" y="3262597"/>
            <a:ext cx="636474" cy="307777"/>
          </a:xfrm>
          <a:prstGeom prst="rect">
            <a:avLst/>
          </a:prstGeom>
          <a:solidFill>
            <a:srgbClr val="FFE6E6">
              <a:lumMod val="9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</a:rPr>
              <a:t>準備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5044683" y="5996354"/>
            <a:ext cx="2168024" cy="677108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11401">
                <a:lumMod val="50000"/>
                <a:lumOff val="5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第</a:t>
            </a: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2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階段查核點</a:t>
            </a:r>
            <a:endParaRPr kumimoji="0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由電業管制機關</a:t>
            </a: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檢視</a:t>
            </a:r>
            <a:r>
              <a:rPr kumimoji="0" lang="zh-TW" altLang="zh-TW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評估</a:t>
            </a:r>
            <a:r>
              <a:rPr kumimoji="0" lang="zh-TW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，</a:t>
            </a:r>
            <a:r>
              <a:rPr kumimoji="0" lang="zh-TW" altLang="zh-TW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電力</a:t>
            </a:r>
            <a:r>
              <a:rPr kumimoji="0" lang="zh-TW" altLang="zh-TW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供應無虞之情形下</a:t>
            </a: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啟動</a:t>
            </a:r>
            <a:endParaRPr kumimoji="0" lang="en-US" altLang="zh-TW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629126" y="3728328"/>
            <a:ext cx="1663465" cy="86177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B2B78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第</a:t>
            </a: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1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階段查核點</a:t>
            </a:r>
            <a:endParaRPr kumimoji="0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檢視相關子法完成進度，已完成部分即先行實施</a:t>
            </a:r>
          </a:p>
        </p:txBody>
      </p:sp>
      <p:sp>
        <p:nvSpPr>
          <p:cNvPr id="41" name="文字方塊 40"/>
          <p:cNvSpPr txBox="1"/>
          <p:nvPr/>
        </p:nvSpPr>
        <p:spPr>
          <a:xfrm>
            <a:off x="941628" y="3727340"/>
            <a:ext cx="451277" cy="127957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A24A48"/>
            </a:solidFill>
            <a:prstDash val="solid"/>
          </a:ln>
          <a:effectLst/>
        </p:spPr>
        <p:txBody>
          <a:bodyPr vert="wordArtVertRtl"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/>
                <a:cs typeface="+mn-cs"/>
              </a:rPr>
              <a:t>修法通過</a:t>
            </a:r>
          </a:p>
        </p:txBody>
      </p:sp>
      <p:sp>
        <p:nvSpPr>
          <p:cNvPr id="42" name="AutoShape 12"/>
          <p:cNvSpPr>
            <a:spLocks noChangeArrowheads="1"/>
          </p:cNvSpPr>
          <p:nvPr/>
        </p:nvSpPr>
        <p:spPr bwMode="auto">
          <a:xfrm>
            <a:off x="1462872" y="5396190"/>
            <a:ext cx="4613297" cy="478370"/>
          </a:xfrm>
          <a:custGeom>
            <a:avLst/>
            <a:gdLst>
              <a:gd name="T0" fmla="*/ 2160984 w 21600"/>
              <a:gd name="T1" fmla="*/ 0 h 21600"/>
              <a:gd name="T2" fmla="*/ 0 w 21600"/>
              <a:gd name="T3" fmla="*/ 611982 h 21600"/>
              <a:gd name="T4" fmla="*/ 2160984 w 21600"/>
              <a:gd name="T5" fmla="*/ 1223963 h 21600"/>
              <a:gd name="T6" fmla="*/ 2881313 w 21600"/>
              <a:gd name="T7" fmla="*/ 61198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7F3C7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3407560" y="2880663"/>
            <a:ext cx="1146468" cy="276999"/>
          </a:xfrm>
          <a:prstGeom prst="rect">
            <a:avLst/>
          </a:prstGeom>
          <a:solidFill>
            <a:srgbClr val="411401">
              <a:lumMod val="50000"/>
              <a:lumOff val="50000"/>
            </a:srgbClr>
          </a:solidFill>
          <a:ln>
            <a:solidFill>
              <a:srgbClr val="B2B787">
                <a:lumMod val="75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</a:rPr>
              <a:t>最</a:t>
            </a:r>
            <a:r>
              <a:rPr kumimoji="0" lang="zh-TW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</a:rPr>
              <a:t>遲</a:t>
            </a:r>
            <a:r>
              <a:rPr kumimoji="0" lang="en-US" altLang="zh-TW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</a:rPr>
              <a:t>2.5</a:t>
            </a:r>
            <a:r>
              <a:rPr kumimoji="0" lang="zh-TW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</a:rPr>
              <a:t>年完成</a:t>
            </a:r>
            <a:endParaRPr kumimoji="0" lang="zh-TW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8439439" y="5258902"/>
            <a:ext cx="664615" cy="646331"/>
          </a:xfrm>
          <a:prstGeom prst="rect">
            <a:avLst/>
          </a:prstGeom>
          <a:solidFill>
            <a:srgbClr val="411401">
              <a:lumMod val="50000"/>
              <a:lumOff val="5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</a:rPr>
              <a:t>最</a:t>
            </a:r>
            <a:r>
              <a:rPr kumimoji="0" lang="zh-TW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</a:rPr>
              <a:t>遲</a:t>
            </a:r>
            <a:endParaRPr kumimoji="0" lang="en-US" altLang="zh-TW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kern="0" dirty="0" smtClean="0">
                <a:solidFill>
                  <a:prstClr val="black"/>
                </a:solidFill>
                <a:latin typeface="Times New Roman"/>
                <a:ea typeface="標楷體"/>
              </a:rPr>
              <a:t>9</a:t>
            </a:r>
            <a:r>
              <a:rPr kumimoji="0" lang="zh-TW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</a:rPr>
              <a:t>年完成</a:t>
            </a:r>
            <a:endParaRPr kumimoji="0" lang="zh-TW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6108352" y="5246081"/>
            <a:ext cx="1005080" cy="461665"/>
          </a:xfrm>
          <a:prstGeom prst="rect">
            <a:avLst/>
          </a:prstGeom>
          <a:solidFill>
            <a:srgbClr val="FFCC99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</a:rPr>
              <a:t>最</a:t>
            </a:r>
            <a:r>
              <a:rPr kumimoji="0" lang="zh-TW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</a:rPr>
              <a:t>速</a:t>
            </a:r>
            <a:r>
              <a:rPr kumimoji="0" lang="en-US" altLang="zh-TW" sz="1200" b="0" kern="0" dirty="0">
                <a:solidFill>
                  <a:prstClr val="black"/>
                </a:solidFill>
                <a:latin typeface="Times New Roman"/>
                <a:ea typeface="標楷體"/>
              </a:rPr>
              <a:t>6</a:t>
            </a:r>
            <a:r>
              <a:rPr kumimoji="0" lang="zh-TW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</a:rPr>
              <a:t>年完成</a:t>
            </a:r>
            <a:endParaRPr kumimoji="0" lang="zh-TW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</a:endParaRPr>
          </a:p>
        </p:txBody>
      </p:sp>
      <p:graphicFrame>
        <p:nvGraphicFramePr>
          <p:cNvPr id="47" name="表格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41720"/>
              </p:ext>
            </p:extLst>
          </p:nvPr>
        </p:nvGraphicFramePr>
        <p:xfrm>
          <a:off x="1462286" y="2256387"/>
          <a:ext cx="2368455" cy="517112"/>
        </p:xfrm>
        <a:graphic>
          <a:graphicData uri="http://schemas.openxmlformats.org/drawingml/2006/table">
            <a:tbl>
              <a:tblPr firstRow="1" bandRow="1"/>
              <a:tblGrid>
                <a:gridCol w="789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94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94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71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9pPr>
                    </a:lstStyle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第</a:t>
                      </a:r>
                      <a:r>
                        <a:rPr lang="en-US" altLang="zh-TW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en-US" altLang="zh-TW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9pPr>
                    </a:lstStyle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第</a:t>
                      </a:r>
                      <a:r>
                        <a:rPr lang="en-US" altLang="zh-TW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en-US" altLang="zh-TW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9pPr>
                    </a:lstStyle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第</a:t>
                      </a:r>
                      <a:r>
                        <a:rPr lang="en-US" altLang="zh-TW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en-US" altLang="zh-TW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E6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48" name="直線單箭頭接點 47"/>
          <p:cNvCxnSpPr/>
          <p:nvPr/>
        </p:nvCxnSpPr>
        <p:spPr bwMode="auto">
          <a:xfrm>
            <a:off x="2244140" y="2602578"/>
            <a:ext cx="3854" cy="1116000"/>
          </a:xfrm>
          <a:prstGeom prst="straightConnector1">
            <a:avLst/>
          </a:prstGeom>
          <a:solidFill>
            <a:srgbClr val="A24A48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文字方塊 48"/>
          <p:cNvSpPr txBox="1"/>
          <p:nvPr/>
        </p:nvSpPr>
        <p:spPr>
          <a:xfrm>
            <a:off x="2309838" y="2875216"/>
            <a:ext cx="947423" cy="461665"/>
          </a:xfrm>
          <a:prstGeom prst="rect">
            <a:avLst/>
          </a:prstGeom>
          <a:solidFill>
            <a:srgbClr val="FFCC99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</a:rPr>
              <a:t>最</a:t>
            </a:r>
            <a:r>
              <a:rPr kumimoji="0" lang="zh-TW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</a:rPr>
              <a:t>速</a:t>
            </a:r>
            <a:r>
              <a:rPr kumimoji="0" lang="en-US" altLang="zh-TW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</a:rPr>
              <a:t>1</a:t>
            </a:r>
            <a:r>
              <a:rPr kumimoji="0" lang="zh-TW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</a:rPr>
              <a:t>年完成</a:t>
            </a:r>
            <a:endParaRPr kumimoji="0" lang="zh-TW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51103" y="993252"/>
            <a:ext cx="8713385" cy="1355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165010">
              <a:lnSpc>
                <a:spcPts val="2400"/>
              </a:lnSpc>
            </a:pPr>
            <a:r>
              <a:rPr kumimoji="0" lang="zh-TW" altLang="en-US" sz="2000" b="0" dirty="0" smtClean="0">
                <a:solidFill>
                  <a:prstClr val="black"/>
                </a:solidFill>
                <a:latin typeface="Times New Roman"/>
                <a:ea typeface="標楷體"/>
              </a:rPr>
              <a:t>為</a:t>
            </a:r>
            <a:r>
              <a:rPr kumimoji="0" lang="zh-TW" altLang="en-US" sz="2000" b="0" dirty="0">
                <a:solidFill>
                  <a:prstClr val="black"/>
                </a:solidFill>
                <a:latin typeface="Times New Roman"/>
                <a:ea typeface="標楷體"/>
              </a:rPr>
              <a:t>穩健推動</a:t>
            </a:r>
            <a:r>
              <a:rPr lang="zh-TW" altLang="en-US" sz="2000" b="0" dirty="0">
                <a:solidFill>
                  <a:prstClr val="black"/>
                </a:solidFill>
                <a:latin typeface="Times New Roman"/>
                <a:ea typeface="標楷體"/>
              </a:rPr>
              <a:t>，</a:t>
            </a:r>
            <a:r>
              <a:rPr lang="zh-TW" altLang="en-US" sz="2000" b="1" u="sng" dirty="0">
                <a:solidFill>
                  <a:srgbClr val="FF0000"/>
                </a:solidFill>
                <a:latin typeface="Times New Roman"/>
                <a:ea typeface="標楷體"/>
              </a:rPr>
              <a:t>分</a:t>
            </a:r>
            <a:r>
              <a:rPr lang="en-US" altLang="zh-TW" sz="2000" b="1" u="sng" dirty="0">
                <a:solidFill>
                  <a:srgbClr val="FF0000"/>
                </a:solidFill>
                <a:latin typeface="Times New Roman"/>
                <a:ea typeface="標楷體"/>
              </a:rPr>
              <a:t>2</a:t>
            </a:r>
            <a:r>
              <a:rPr lang="zh-TW" altLang="en-US" sz="2000" b="1" u="sng" dirty="0">
                <a:solidFill>
                  <a:srgbClr val="FF0000"/>
                </a:solidFill>
                <a:latin typeface="Times New Roman"/>
                <a:ea typeface="標楷體"/>
              </a:rPr>
              <a:t>階段進行電業自由化</a:t>
            </a:r>
            <a:r>
              <a:rPr lang="zh-TW" altLang="en-US" sz="2000" b="0" dirty="0">
                <a:solidFill>
                  <a:prstClr val="black"/>
                </a:solidFill>
                <a:latin typeface="Times New Roman"/>
                <a:ea typeface="標楷體"/>
              </a:rPr>
              <a:t>：</a:t>
            </a:r>
            <a:r>
              <a:rPr kumimoji="0" lang="zh-TW" altLang="en-US" sz="2000" b="0" dirty="0">
                <a:solidFill>
                  <a:prstClr val="black"/>
                </a:solidFill>
                <a:latin typeface="Times New Roman"/>
                <a:ea typeface="標楷體"/>
              </a:rPr>
              <a:t>修法通過後</a:t>
            </a:r>
            <a:r>
              <a:rPr lang="en-US" altLang="zh-TW" sz="2000" b="1" u="sng" dirty="0">
                <a:solidFill>
                  <a:srgbClr val="FF0000"/>
                </a:solidFill>
                <a:latin typeface="Times New Roman"/>
                <a:ea typeface="標楷體"/>
              </a:rPr>
              <a:t>1~2.5</a:t>
            </a:r>
            <a:r>
              <a:rPr lang="zh-TW" altLang="en-US" sz="2000" b="1" u="sng" dirty="0" smtClean="0">
                <a:solidFill>
                  <a:srgbClr val="FF0000"/>
                </a:solidFill>
                <a:latin typeface="Times New Roman"/>
                <a:ea typeface="標楷體"/>
              </a:rPr>
              <a:t>年</a:t>
            </a:r>
            <a:r>
              <a:rPr kumimoji="0" lang="zh-TW" altLang="en-US" sz="2000" b="0" dirty="0" smtClean="0">
                <a:solidFill>
                  <a:prstClr val="black"/>
                </a:solidFill>
                <a:latin typeface="Times New Roman"/>
                <a:ea typeface="標楷體"/>
              </a:rPr>
              <a:t>完成第</a:t>
            </a:r>
            <a:r>
              <a:rPr kumimoji="0" lang="en-US" altLang="zh-TW" sz="2000" b="0" dirty="0">
                <a:solidFill>
                  <a:prstClr val="black"/>
                </a:solidFill>
                <a:latin typeface="Times New Roman"/>
                <a:ea typeface="標楷體"/>
              </a:rPr>
              <a:t>1</a:t>
            </a:r>
            <a:r>
              <a:rPr kumimoji="0" lang="zh-TW" altLang="en-US" sz="2000" b="0" dirty="0">
                <a:solidFill>
                  <a:prstClr val="black"/>
                </a:solidFill>
                <a:latin typeface="Times New Roman"/>
                <a:ea typeface="標楷體"/>
              </a:rPr>
              <a:t>階段（</a:t>
            </a:r>
            <a:r>
              <a:rPr kumimoji="0" lang="zh-TW" altLang="en-US" sz="2000" b="1" u="sng" dirty="0">
                <a:solidFill>
                  <a:srgbClr val="FF0000"/>
                </a:solidFill>
                <a:latin typeface="Times New Roman"/>
                <a:ea typeface="標楷體"/>
              </a:rPr>
              <a:t>開放代輸</a:t>
            </a:r>
            <a:r>
              <a:rPr kumimoji="0" lang="zh-TW" altLang="en-US" sz="2000" b="0" dirty="0">
                <a:solidFill>
                  <a:prstClr val="black"/>
                </a:solidFill>
                <a:latin typeface="Times New Roman"/>
                <a:ea typeface="標楷體"/>
              </a:rPr>
              <a:t>），此時台電公司發電廠、輸配電業、公用售電業仍屬同一公司；</a:t>
            </a:r>
            <a:r>
              <a:rPr kumimoji="0" lang="zh-TW" altLang="en-US" sz="2000" b="0" dirty="0" smtClean="0">
                <a:solidFill>
                  <a:prstClr val="black"/>
                </a:solidFill>
                <a:latin typeface="Times New Roman"/>
                <a:ea typeface="標楷體"/>
              </a:rPr>
              <a:t>而後進行公司</a:t>
            </a:r>
            <a:r>
              <a:rPr kumimoji="0" lang="zh-TW" altLang="en-US" sz="2000" b="0" dirty="0">
                <a:solidFill>
                  <a:prstClr val="black"/>
                </a:solidFill>
                <a:latin typeface="Times New Roman"/>
                <a:ea typeface="標楷體"/>
              </a:rPr>
              <a:t>分割</a:t>
            </a:r>
            <a:r>
              <a:rPr kumimoji="0" lang="zh-TW" altLang="en-US" sz="2000" b="0" dirty="0" smtClean="0">
                <a:solidFill>
                  <a:prstClr val="black"/>
                </a:solidFill>
                <a:latin typeface="Times New Roman"/>
                <a:ea typeface="標楷體"/>
              </a:rPr>
              <a:t>，於修法通過後</a:t>
            </a:r>
            <a:r>
              <a:rPr lang="en-US" altLang="zh-TW" sz="2000" b="1" u="sng" dirty="0" smtClean="0">
                <a:solidFill>
                  <a:srgbClr val="FF0000"/>
                </a:solidFill>
                <a:latin typeface="Times New Roman"/>
                <a:ea typeface="標楷體"/>
              </a:rPr>
              <a:t>6~9</a:t>
            </a:r>
            <a:r>
              <a:rPr lang="zh-TW" altLang="en-US" sz="2000" b="1" u="sng" dirty="0" smtClean="0">
                <a:solidFill>
                  <a:srgbClr val="FF0000"/>
                </a:solidFill>
                <a:latin typeface="Times New Roman"/>
                <a:ea typeface="標楷體"/>
              </a:rPr>
              <a:t>年</a:t>
            </a:r>
            <a:r>
              <a:rPr kumimoji="0" lang="zh-TW" altLang="en-US" sz="2000" b="0" dirty="0" smtClean="0">
                <a:solidFill>
                  <a:prstClr val="black"/>
                </a:solidFill>
                <a:latin typeface="Times New Roman"/>
                <a:ea typeface="標楷體"/>
              </a:rPr>
              <a:t>完成</a:t>
            </a:r>
            <a:r>
              <a:rPr kumimoji="0" lang="zh-TW" altLang="en-US" sz="2000" b="0" dirty="0" smtClean="0">
                <a:solidFill>
                  <a:srgbClr val="000000"/>
                </a:solidFill>
                <a:latin typeface="Times New Roman"/>
                <a:ea typeface="標楷體"/>
              </a:rPr>
              <a:t>第</a:t>
            </a:r>
            <a:r>
              <a:rPr kumimoji="0" lang="en-US" altLang="zh-TW" sz="2000" b="0" dirty="0">
                <a:solidFill>
                  <a:srgbClr val="000000"/>
                </a:solidFill>
                <a:latin typeface="Times New Roman"/>
                <a:ea typeface="標楷體"/>
              </a:rPr>
              <a:t>2</a:t>
            </a:r>
            <a:r>
              <a:rPr kumimoji="0" lang="zh-TW" altLang="en-US" sz="2000" b="0" dirty="0" smtClean="0">
                <a:solidFill>
                  <a:srgbClr val="000000"/>
                </a:solidFill>
                <a:latin typeface="Times New Roman"/>
                <a:ea typeface="標楷體"/>
              </a:rPr>
              <a:t>階段</a:t>
            </a:r>
            <a:r>
              <a:rPr kumimoji="0" lang="zh-TW" altLang="en-US" sz="2000" b="1" u="sng" dirty="0">
                <a:solidFill>
                  <a:srgbClr val="FF0000"/>
                </a:solidFill>
                <a:latin typeface="Times New Roman"/>
                <a:ea typeface="標楷體"/>
              </a:rPr>
              <a:t>電網公共化</a:t>
            </a:r>
            <a:r>
              <a:rPr kumimoji="0" lang="zh-TW" altLang="en-US" sz="2000" b="0" dirty="0">
                <a:solidFill>
                  <a:srgbClr val="000000"/>
                </a:solidFill>
                <a:latin typeface="Times New Roman"/>
                <a:ea typeface="標楷體"/>
              </a:rPr>
              <a:t>（廠網分離</a:t>
            </a:r>
            <a:r>
              <a:rPr kumimoji="0" lang="zh-TW" altLang="en-US" sz="2000" b="0" dirty="0" smtClean="0">
                <a:solidFill>
                  <a:prstClr val="black"/>
                </a:solidFill>
                <a:latin typeface="Times New Roman"/>
                <a:ea typeface="標楷體"/>
              </a:rPr>
              <a:t>）達成電</a:t>
            </a:r>
            <a:r>
              <a:rPr kumimoji="0" lang="zh-TW" altLang="en-US" sz="2000" b="0" dirty="0">
                <a:solidFill>
                  <a:prstClr val="black"/>
                </a:solidFill>
                <a:latin typeface="Times New Roman"/>
                <a:ea typeface="標楷體"/>
              </a:rPr>
              <a:t>業</a:t>
            </a:r>
            <a:r>
              <a:rPr kumimoji="0" lang="zh-TW" altLang="en-US" sz="2000" b="0" dirty="0" smtClean="0">
                <a:solidFill>
                  <a:prstClr val="black"/>
                </a:solidFill>
                <a:latin typeface="Times New Roman"/>
                <a:ea typeface="標楷體"/>
              </a:rPr>
              <a:t>自由化</a:t>
            </a:r>
            <a:r>
              <a:rPr kumimoji="0" lang="zh-TW" altLang="en-US" sz="2000" b="0" kern="0" dirty="0" smtClean="0">
                <a:solidFill>
                  <a:prstClr val="black"/>
                </a:solidFill>
                <a:latin typeface="Times New Roman"/>
                <a:ea typeface="標楷體"/>
              </a:rPr>
              <a:t>。</a:t>
            </a:r>
            <a:endParaRPr lang="en-US" altLang="zh-TW" sz="2000" b="0" kern="0" dirty="0">
              <a:solidFill>
                <a:prstClr val="black"/>
              </a:solidFill>
              <a:latin typeface="Times New Roman"/>
              <a:ea typeface="標楷體"/>
            </a:endParaRPr>
          </a:p>
        </p:txBody>
      </p:sp>
      <p:graphicFrame>
        <p:nvGraphicFramePr>
          <p:cNvPr id="50" name="表格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496371"/>
              </p:ext>
            </p:extLst>
          </p:nvPr>
        </p:nvGraphicFramePr>
        <p:xfrm>
          <a:off x="1472868" y="4608386"/>
          <a:ext cx="6951825" cy="517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4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24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72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2425">
                  <a:extLst>
                    <a:ext uri="{9D8B030D-6E8A-4147-A177-3AD203B41FA5}">
                      <a16:colId xmlns:a16="http://schemas.microsoft.com/office/drawing/2014/main" xmlns="" val="2747875607"/>
                    </a:ext>
                  </a:extLst>
                </a:gridCol>
                <a:gridCol w="772425">
                  <a:extLst>
                    <a:ext uri="{9D8B030D-6E8A-4147-A177-3AD203B41FA5}">
                      <a16:colId xmlns:a16="http://schemas.microsoft.com/office/drawing/2014/main" xmlns="" val="1446135382"/>
                    </a:ext>
                  </a:extLst>
                </a:gridCol>
                <a:gridCol w="7724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72425"/>
                <a:gridCol w="772425"/>
                <a:gridCol w="772425"/>
              </a:tblGrid>
              <a:tr h="517112"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第</a:t>
                      </a:r>
                      <a:r>
                        <a:rPr lang="en-US" altLang="zh-TW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en-US" altLang="zh-TW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F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第</a:t>
                      </a:r>
                      <a:r>
                        <a:rPr lang="en-US" altLang="zh-TW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en-US" altLang="zh-TW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F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第</a:t>
                      </a:r>
                      <a:r>
                        <a:rPr lang="en-US" altLang="zh-TW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en-US" altLang="zh-TW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F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第</a:t>
                      </a:r>
                      <a:r>
                        <a:rPr lang="en-US" altLang="zh-TW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en-US" altLang="zh-TW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F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第</a:t>
                      </a:r>
                      <a:r>
                        <a:rPr lang="en-US" altLang="zh-TW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en-US" altLang="zh-TW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F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第</a:t>
                      </a:r>
                      <a:r>
                        <a:rPr lang="en-US" altLang="zh-TW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en-US" altLang="zh-TW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F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第</a:t>
                      </a:r>
                      <a:r>
                        <a:rPr lang="en-US" altLang="zh-TW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zh-TW" alt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en-US" altLang="zh-TW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F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第</a:t>
                      </a:r>
                      <a:r>
                        <a:rPr lang="en-US" altLang="zh-TW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TW" alt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en-US" altLang="zh-TW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F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第</a:t>
                      </a:r>
                      <a:r>
                        <a:rPr lang="en-US" altLang="zh-TW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TW" alt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en-US" altLang="zh-TW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F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6" name="Line 19"/>
          <p:cNvSpPr>
            <a:spLocks noChangeShapeType="1"/>
          </p:cNvSpPr>
          <p:nvPr/>
        </p:nvSpPr>
        <p:spPr bwMode="auto">
          <a:xfrm flipH="1">
            <a:off x="8426650" y="2269116"/>
            <a:ext cx="4673" cy="4303800"/>
          </a:xfrm>
          <a:prstGeom prst="line">
            <a:avLst/>
          </a:prstGeom>
          <a:noFill/>
          <a:ln w="38100">
            <a:solidFill>
              <a:srgbClr val="00B05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0" kern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15452" y="5466098"/>
            <a:ext cx="595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b="0" dirty="0">
                <a:solidFill>
                  <a:prstClr val="black"/>
                </a:solidFill>
                <a:latin typeface="Times New Roman"/>
                <a:ea typeface="標楷體"/>
              </a:rPr>
              <a:t>準備</a:t>
            </a:r>
          </a:p>
        </p:txBody>
      </p:sp>
      <p:sp>
        <p:nvSpPr>
          <p:cNvPr id="24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48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流程圖: 替代處理程序 24"/>
          <p:cNvSpPr/>
          <p:nvPr/>
        </p:nvSpPr>
        <p:spPr bwMode="auto">
          <a:xfrm>
            <a:off x="107504" y="692696"/>
            <a:ext cx="4032125" cy="305377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階段推動電業改革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7" name="標題 1"/>
          <p:cNvSpPr>
            <a:spLocks/>
          </p:cNvSpPr>
          <p:nvPr/>
        </p:nvSpPr>
        <p:spPr bwMode="auto">
          <a:xfrm>
            <a:off x="152400" y="-2738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七、電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業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改革</a:t>
            </a:r>
            <a:r>
              <a:rPr lang="en-US" altLang="zh-TW" sz="2800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推動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時程及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影響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</a:t>
            </a:r>
            <a:r>
              <a:rPr lang="en-US" altLang="zh-TW" sz="1800" dirty="0">
                <a:solidFill>
                  <a:srgbClr val="000099"/>
                </a:solidFill>
                <a:latin typeface="Times New Roman" pitchFamily="18" charset="0"/>
              </a:rPr>
              <a:t>1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/4)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28" name="Group 7"/>
          <p:cNvGrpSpPr>
            <a:grpSpLocks/>
          </p:cNvGrpSpPr>
          <p:nvPr/>
        </p:nvGrpSpPr>
        <p:grpSpPr bwMode="auto">
          <a:xfrm>
            <a:off x="331788" y="548680"/>
            <a:ext cx="8713787" cy="59039"/>
            <a:chOff x="113" y="482"/>
            <a:chExt cx="5489" cy="45"/>
          </a:xfrm>
        </p:grpSpPr>
        <p:sp>
          <p:nvSpPr>
            <p:cNvPr id="29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59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七、電業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改革</a:t>
            </a:r>
            <a:r>
              <a:rPr lang="en-US" altLang="zh-TW" sz="2800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推動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時程及影響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</a:t>
            </a:r>
            <a:r>
              <a:rPr lang="en-US" altLang="zh-TW" sz="1800" dirty="0">
                <a:solidFill>
                  <a:srgbClr val="000099"/>
                </a:solidFill>
                <a:latin typeface="Times New Roman" pitchFamily="18" charset="0"/>
              </a:rPr>
              <a:t>2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/4</a:t>
            </a:r>
            <a:r>
              <a:rPr lang="en-US" altLang="zh-TW" sz="1800" dirty="0">
                <a:solidFill>
                  <a:srgbClr val="000099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49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4943" y="1449833"/>
            <a:ext cx="3072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668" algn="just" defTabSz="830894" eaLnBrk="0" fontAlgn="auto" hangingPunct="0">
              <a:spcBef>
                <a:spcPct val="10000"/>
              </a:spcBef>
              <a:spcAft>
                <a:spcPts val="0"/>
              </a:spcAft>
            </a:pPr>
            <a:r>
              <a:rPr kumimoji="0" lang="en-US" altLang="zh-TW" sz="2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kumimoji="0" lang="zh-TW" altLang="en-US" sz="2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對</a:t>
            </a:r>
            <a:r>
              <a:rPr kumimoji="0"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供電穩定</a:t>
            </a:r>
            <a:r>
              <a:rPr kumimoji="0" lang="zh-TW" altLang="en-US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之影響</a:t>
            </a:r>
            <a:endParaRPr kumimoji="0" lang="en-US" altLang="zh-TW" sz="20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gray">
          <a:xfrm>
            <a:off x="274943" y="3369297"/>
            <a:ext cx="1416737" cy="750114"/>
          </a:xfrm>
          <a:prstGeom prst="rightArrow">
            <a:avLst>
              <a:gd name="adj1" fmla="val 62787"/>
              <a:gd name="adj2" fmla="val 41259"/>
            </a:avLst>
          </a:prstGeom>
          <a:solidFill>
            <a:schemeClr val="bg1">
              <a:lumMod val="75000"/>
            </a:schemeClr>
          </a:solidFill>
          <a:ln w="12700" cap="rnd" algn="ctr">
            <a:solidFill>
              <a:schemeClr val="bg2"/>
            </a:solidFill>
            <a:prstDash val="solid"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0" dirty="0">
                <a:solidFill>
                  <a:srgbClr val="000000"/>
                </a:solidFill>
                <a:latin typeface="Times New Roman"/>
                <a:ea typeface="標楷體"/>
              </a:rPr>
              <a:t>電源部分</a:t>
            </a:r>
            <a:endParaRPr kumimoji="0" lang="en-US" altLang="zh-TW" sz="2000" b="1" kern="0" dirty="0">
              <a:solidFill>
                <a:srgbClr val="000000"/>
              </a:solidFill>
              <a:latin typeface="Times New Roman"/>
              <a:ea typeface="標楷體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gray">
          <a:xfrm>
            <a:off x="1833267" y="3040620"/>
            <a:ext cx="7016088" cy="1412102"/>
          </a:xfrm>
          <a:prstGeom prst="roundRect">
            <a:avLst>
              <a:gd name="adj" fmla="val 10889"/>
            </a:avLst>
          </a:prstGeom>
          <a:solidFill>
            <a:schemeClr val="bg1">
              <a:lumMod val="75000"/>
            </a:schemeClr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開放發電業申設，</a:t>
            </a:r>
            <a:r>
              <a:rPr lang="zh-TW" altLang="en-US" sz="2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引進</a:t>
            </a:r>
            <a:r>
              <a:rPr lang="zh-TW" altLang="en-US" sz="20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國內、外</a:t>
            </a:r>
            <a:r>
              <a:rPr lang="zh-TW" altLang="en-US" sz="2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新參與者進入，充實</a:t>
            </a:r>
            <a:r>
              <a:rPr lang="zh-TW" altLang="en-US" sz="20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電源</a:t>
            </a:r>
            <a:r>
              <a:rPr lang="en-US" altLang="zh-TW" sz="2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供應</a:t>
            </a:r>
            <a:r>
              <a:rPr lang="zh-TW" altLang="en-US" sz="2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發電業及售電業應就其電能銷售量</a:t>
            </a:r>
            <a:r>
              <a:rPr lang="zh-TW" altLang="en-US" sz="2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準備適當備用供電容量</a:t>
            </a:r>
            <a:r>
              <a:rPr lang="zh-TW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確保電源穩定供應。</a:t>
            </a:r>
            <a:endParaRPr kumimoji="0" lang="zh-CN" altLang="en-US" sz="2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gray">
          <a:xfrm>
            <a:off x="274943" y="2029951"/>
            <a:ext cx="1416737" cy="743132"/>
          </a:xfrm>
          <a:prstGeom prst="rightArrow">
            <a:avLst>
              <a:gd name="adj1" fmla="val 62787"/>
              <a:gd name="adj2" fmla="val 41259"/>
            </a:avLst>
          </a:prstGeom>
          <a:solidFill>
            <a:srgbClr val="9BBB59">
              <a:lumMod val="60000"/>
              <a:lumOff val="40000"/>
            </a:srgbClr>
          </a:solidFill>
          <a:ln w="19050" cap="rnd" algn="ctr">
            <a:solidFill>
              <a:srgbClr val="EEECE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0" dirty="0">
                <a:solidFill>
                  <a:srgbClr val="000000"/>
                </a:solidFill>
                <a:latin typeface="Times New Roman"/>
                <a:ea typeface="標楷體"/>
              </a:rPr>
              <a:t>電網部分</a:t>
            </a:r>
            <a:endParaRPr kumimoji="0" lang="en-US" altLang="zh-TW" sz="2000" b="1" kern="0" dirty="0">
              <a:solidFill>
                <a:srgbClr val="000000"/>
              </a:solidFill>
              <a:latin typeface="Times New Roman"/>
              <a:ea typeface="標楷體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gray">
          <a:xfrm>
            <a:off x="1833266" y="1909172"/>
            <a:ext cx="7016089" cy="984690"/>
          </a:xfrm>
          <a:prstGeom prst="roundRect">
            <a:avLst>
              <a:gd name="adj" fmla="val 10889"/>
            </a:avLst>
          </a:prstGeom>
          <a:solidFill>
            <a:srgbClr val="9BBB59">
              <a:lumMod val="60000"/>
              <a:lumOff val="40000"/>
            </a:srgbClr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輸配電公司</a:t>
            </a:r>
            <a:r>
              <a:rPr lang="en-US" altLang="zh-TW" sz="200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台電公司</a:t>
            </a:r>
            <a:r>
              <a:rPr lang="en-US" altLang="zh-TW" sz="200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負責電網</a:t>
            </a:r>
            <a:r>
              <a:rPr lang="zh-TW" altLang="en-US" sz="20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的規劃、興建及維護責任</a:t>
            </a:r>
            <a:r>
              <a:rPr lang="zh-TW" altLang="en-US" sz="20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000" kern="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</a:t>
            </a:r>
            <a:r>
              <a:rPr lang="zh-TW" altLang="en-US" sz="20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對所有用戶負有</a:t>
            </a:r>
            <a:r>
              <a:rPr lang="zh-TW" altLang="en-US" sz="2000" u="sng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接線義務</a:t>
            </a:r>
            <a:r>
              <a:rPr lang="zh-TW" altLang="en-US" sz="20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，偏遠地區供電有保障。</a:t>
            </a:r>
            <a:endParaRPr kumimoji="0" lang="zh-CN" altLang="en-US" sz="2000" kern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4942" y="4536213"/>
            <a:ext cx="21371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668" algn="just" defTabSz="830894" eaLnBrk="0" fontAlgn="auto" hangingPunct="0">
              <a:spcBef>
                <a:spcPct val="10000"/>
              </a:spcBef>
              <a:spcAft>
                <a:spcPts val="0"/>
              </a:spcAft>
            </a:pPr>
            <a:r>
              <a:rPr kumimoji="0" lang="en-US" altLang="zh-TW" sz="2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kumimoji="0" lang="zh-TW" altLang="en-US" sz="2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對</a:t>
            </a:r>
            <a:r>
              <a:rPr kumimoji="0"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電價</a:t>
            </a:r>
            <a:r>
              <a:rPr kumimoji="0" lang="zh-TW" altLang="en-US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之影響</a:t>
            </a:r>
            <a:endParaRPr kumimoji="0" lang="en-US" altLang="zh-TW" sz="20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9552" y="5019814"/>
            <a:ext cx="8353623" cy="140038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274638" indent="-274638" fontAlgn="auto">
              <a:spcBef>
                <a:spcPts val="554"/>
              </a:spcBef>
              <a:spcAft>
                <a:spcPts val="0"/>
              </a:spcAft>
            </a:pPr>
            <a:r>
              <a:rPr kumimoji="0" lang="en-US" altLang="zh-TW" sz="2000" b="0" kern="100" dirty="0" smtClean="0">
                <a:solidFill>
                  <a:prstClr val="black"/>
                </a:solidFill>
                <a:latin typeface="Times New Roman"/>
                <a:ea typeface="標楷體"/>
              </a:rPr>
              <a:t>(1)</a:t>
            </a:r>
            <a:r>
              <a:rPr kumimoji="0" lang="zh-TW" altLang="en-US" sz="2000" b="0" kern="100" dirty="0" smtClean="0">
                <a:solidFill>
                  <a:srgbClr val="000000"/>
                </a:solidFill>
                <a:latin typeface="Times New Roman"/>
                <a:ea typeface="標楷體"/>
              </a:rPr>
              <a:t>長期</a:t>
            </a:r>
            <a:r>
              <a:rPr kumimoji="0" lang="zh-TW" altLang="en-US" sz="2000" b="0" kern="100" dirty="0">
                <a:solidFill>
                  <a:srgbClr val="000000"/>
                </a:solidFill>
                <a:latin typeface="Times New Roman"/>
                <a:ea typeface="標楷體"/>
              </a:rPr>
              <a:t>電價水準主要係受</a:t>
            </a:r>
            <a:r>
              <a:rPr kumimoji="0" lang="zh-TW" altLang="en-US" sz="2000" b="0" u="sng" kern="100" dirty="0">
                <a:solidFill>
                  <a:srgbClr val="FF0000"/>
                </a:solidFill>
                <a:latin typeface="Times New Roman"/>
                <a:ea typeface="標楷體"/>
              </a:rPr>
              <a:t>國際燃料價格水準</a:t>
            </a:r>
            <a:r>
              <a:rPr kumimoji="0" lang="zh-TW" altLang="en-US" sz="2000" b="0" kern="100" dirty="0">
                <a:solidFill>
                  <a:srgbClr val="000000"/>
                </a:solidFill>
                <a:latin typeface="Times New Roman"/>
                <a:ea typeface="標楷體"/>
              </a:rPr>
              <a:t>及</a:t>
            </a:r>
            <a:r>
              <a:rPr kumimoji="0" lang="zh-TW" altLang="en-US" sz="2000" b="0" u="sng" kern="100" dirty="0">
                <a:solidFill>
                  <a:srgbClr val="FF0000"/>
                </a:solidFill>
                <a:latin typeface="Times New Roman"/>
                <a:ea typeface="標楷體"/>
              </a:rPr>
              <a:t>能源政策方向</a:t>
            </a:r>
            <a:r>
              <a:rPr kumimoji="0" lang="zh-TW" altLang="en-US" sz="2000" b="0" kern="100" dirty="0">
                <a:solidFill>
                  <a:srgbClr val="000000"/>
                </a:solidFill>
                <a:latin typeface="Times New Roman"/>
                <a:ea typeface="標楷體"/>
              </a:rPr>
              <a:t>影響</a:t>
            </a:r>
            <a:r>
              <a:rPr kumimoji="0" lang="en-US" altLang="zh-TW" sz="2000" b="0" kern="100" dirty="0">
                <a:solidFill>
                  <a:srgbClr val="000000"/>
                </a:solidFill>
                <a:latin typeface="Times New Roman"/>
                <a:ea typeface="標楷體"/>
              </a:rPr>
              <a:t>(</a:t>
            </a:r>
            <a:r>
              <a:rPr kumimoji="0" lang="zh-TW" altLang="en-US" sz="2000" b="0" kern="100" dirty="0">
                <a:solidFill>
                  <a:srgbClr val="000000"/>
                </a:solidFill>
                <a:latin typeface="Times New Roman"/>
                <a:ea typeface="標楷體"/>
              </a:rPr>
              <a:t>如加速再生能源推動可能提高平均電價</a:t>
            </a:r>
            <a:r>
              <a:rPr kumimoji="0" lang="en-US" altLang="zh-TW" sz="2000" b="0" kern="100" dirty="0">
                <a:solidFill>
                  <a:srgbClr val="000000"/>
                </a:solidFill>
                <a:latin typeface="Times New Roman"/>
                <a:ea typeface="標楷體"/>
              </a:rPr>
              <a:t>)</a:t>
            </a:r>
            <a:r>
              <a:rPr kumimoji="0" lang="zh-TW" altLang="en-US" sz="2000" b="0" kern="100" dirty="0">
                <a:solidFill>
                  <a:srgbClr val="000000"/>
                </a:solidFill>
                <a:latin typeface="Times New Roman"/>
                <a:ea typeface="標楷體"/>
              </a:rPr>
              <a:t>，故未來電價水準目前無法精確掌握。</a:t>
            </a:r>
            <a:endParaRPr kumimoji="0" lang="en-US" altLang="zh-TW" sz="2000" b="0" kern="100" dirty="0">
              <a:solidFill>
                <a:prstClr val="black"/>
              </a:solidFill>
              <a:latin typeface="Times New Roman"/>
              <a:ea typeface="標楷體"/>
            </a:endParaRPr>
          </a:p>
          <a:p>
            <a:pPr marL="274638" indent="-274638" fontAlgn="auto">
              <a:spcBef>
                <a:spcPts val="554"/>
              </a:spcBef>
              <a:spcAft>
                <a:spcPts val="0"/>
              </a:spcAft>
            </a:pPr>
            <a:r>
              <a:rPr kumimoji="0" lang="en-US" altLang="zh-TW" sz="2000" b="0" kern="100" dirty="0" smtClean="0">
                <a:solidFill>
                  <a:srgbClr val="000000"/>
                </a:solidFill>
                <a:latin typeface="Times New Roman"/>
                <a:ea typeface="標楷體"/>
              </a:rPr>
              <a:t>(2)</a:t>
            </a:r>
            <a:r>
              <a:rPr kumimoji="0" lang="zh-TW" altLang="en-US" sz="2000" b="0" kern="100" dirty="0" smtClean="0">
                <a:solidFill>
                  <a:srgbClr val="000000"/>
                </a:solidFill>
                <a:latin typeface="Times New Roman"/>
                <a:ea typeface="標楷體"/>
              </a:rPr>
              <a:t>然</a:t>
            </a:r>
            <a:r>
              <a:rPr kumimoji="0" lang="zh-TW" altLang="en-US" sz="2000" b="0" kern="100" dirty="0">
                <a:solidFill>
                  <a:prstClr val="black"/>
                </a:solidFill>
                <a:latin typeface="Times New Roman"/>
                <a:ea typeface="標楷體"/>
              </a:rPr>
              <a:t>由於開放發電業，透過</a:t>
            </a:r>
            <a:r>
              <a:rPr kumimoji="0" lang="zh-TW" altLang="en-US" sz="2000" b="0" u="sng" kern="100" dirty="0">
                <a:solidFill>
                  <a:srgbClr val="FF0000"/>
                </a:solidFill>
                <a:latin typeface="Times New Roman"/>
                <a:ea typeface="標楷體"/>
              </a:rPr>
              <a:t>電業效率及服務</a:t>
            </a:r>
            <a:r>
              <a:rPr kumimoji="0" lang="zh-TW" altLang="en-US" sz="2000" b="0" kern="100" dirty="0">
                <a:solidFill>
                  <a:prstClr val="black"/>
                </a:solidFill>
                <a:latin typeface="Times New Roman"/>
                <a:ea typeface="標楷體"/>
              </a:rPr>
              <a:t>的競爭，仍</a:t>
            </a:r>
            <a:r>
              <a:rPr kumimoji="0" lang="zh-TW" altLang="en-US" sz="2000" b="0" kern="100" dirty="0">
                <a:solidFill>
                  <a:srgbClr val="000000"/>
                </a:solidFill>
                <a:latin typeface="Times New Roman"/>
                <a:ea typeface="標楷體"/>
              </a:rPr>
              <a:t>有助於降低部分供電成本。</a:t>
            </a:r>
          </a:p>
        </p:txBody>
      </p:sp>
      <p:sp>
        <p:nvSpPr>
          <p:cNvPr id="17" name="流程圖: 替代處理程序 16"/>
          <p:cNvSpPr/>
          <p:nvPr/>
        </p:nvSpPr>
        <p:spPr bwMode="auto">
          <a:xfrm>
            <a:off x="107851" y="864495"/>
            <a:ext cx="4608512" cy="390225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電業改革對電力市場之影響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3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96848" y="704433"/>
            <a:ext cx="8713787" cy="71437"/>
            <a:chOff x="113" y="482"/>
            <a:chExt cx="5489" cy="45"/>
          </a:xfrm>
        </p:grpSpPr>
        <p:sp>
          <p:nvSpPr>
            <p:cNvPr id="6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標題 1"/>
          <p:cNvSpPr>
            <a:spLocks/>
          </p:cNvSpPr>
          <p:nvPr/>
        </p:nvSpPr>
        <p:spPr bwMode="auto">
          <a:xfrm>
            <a:off x="0" y="44624"/>
            <a:ext cx="9144000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3200" dirty="0">
                <a:solidFill>
                  <a:srgbClr val="000099"/>
                </a:solidFill>
                <a:latin typeface="Times New Roman" pitchFamily="18" charset="0"/>
              </a:rPr>
              <a:t>壹</a:t>
            </a:r>
            <a:r>
              <a:rPr lang="zh-TW" altLang="en-US" sz="3200" dirty="0" smtClean="0">
                <a:solidFill>
                  <a:srgbClr val="000099"/>
                </a:solidFill>
                <a:latin typeface="Times New Roman" pitchFamily="18" charset="0"/>
              </a:rPr>
              <a:t>、臺灣</a:t>
            </a:r>
            <a:r>
              <a:rPr lang="zh-TW" altLang="en-US" sz="3200" dirty="0">
                <a:solidFill>
                  <a:srgbClr val="000099"/>
                </a:solidFill>
                <a:latin typeface="Times New Roman" pitchFamily="18" charset="0"/>
              </a:rPr>
              <a:t>能源現況及挑戰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(2/4)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1638243" y="6536377"/>
            <a:ext cx="34947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資料來源</a:t>
            </a:r>
            <a:r>
              <a:rPr lang="zh-TW" altLang="en-US" sz="1200" b="0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：經濟部</a:t>
            </a:r>
            <a:r>
              <a:rPr lang="zh-TW" altLang="en-US" sz="1200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能源局能源統計資料 </a:t>
            </a:r>
            <a:r>
              <a:rPr lang="en-US" altLang="zh-TW" sz="1200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altLang="zh-TW" sz="1200" b="0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2016) </a:t>
            </a:r>
            <a:endParaRPr lang="zh-TW" altLang="en-US" sz="1200" b="0" dirty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7" name="文字方塊 45"/>
          <p:cNvSpPr txBox="1">
            <a:spLocks noChangeArrowheads="1"/>
          </p:cNvSpPr>
          <p:nvPr/>
        </p:nvSpPr>
        <p:spPr bwMode="auto">
          <a:xfrm>
            <a:off x="2699792" y="2812866"/>
            <a:ext cx="3673475" cy="400110"/>
          </a:xfrm>
          <a:prstGeom prst="rect">
            <a:avLst/>
          </a:prstGeom>
          <a:solidFill>
            <a:srgbClr val="3333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zh-TW" altLang="en-US" sz="2000" b="1" kern="0" dirty="0" smtClean="0">
                <a:solidFill>
                  <a:srgbClr val="FFFFFF"/>
                </a:solidFill>
                <a:ea typeface="標楷體" pitchFamily="65" charset="-120"/>
                <a:cs typeface="Times New Roman" panose="02020603050405020304" pitchFamily="18" charset="0"/>
              </a:rPr>
              <a:t>我國能源總供給</a:t>
            </a:r>
            <a:r>
              <a:rPr lang="en-US" altLang="zh-TW" sz="2000" b="1" kern="0" dirty="0" smtClean="0">
                <a:solidFill>
                  <a:srgbClr val="FFFFFF"/>
                </a:solidFill>
                <a:ea typeface="標楷體" pitchFamily="65" charset="-120"/>
                <a:cs typeface="Times New Roman" panose="02020603050405020304" pitchFamily="18" charset="0"/>
              </a:rPr>
              <a:t>(2015)</a:t>
            </a:r>
            <a:endParaRPr lang="zh-TW" altLang="en-US" sz="2000" b="1" kern="0" dirty="0" smtClean="0">
              <a:solidFill>
                <a:srgbClr val="FFFFFF"/>
              </a:solidFill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28" name="標題 1"/>
          <p:cNvSpPr>
            <a:spLocks/>
          </p:cNvSpPr>
          <p:nvPr/>
        </p:nvSpPr>
        <p:spPr bwMode="auto">
          <a:xfrm>
            <a:off x="252116" y="908720"/>
            <a:ext cx="8641656" cy="1784231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marL="534988" indent="-534988" eaLnBrk="0" hangingPunct="0">
              <a:spcBef>
                <a:spcPct val="20000"/>
              </a:spcBef>
              <a:buChar char="•"/>
              <a:defRPr kumimoji="1" sz="2000" b="1">
                <a:solidFill>
                  <a:srgbClr val="0000CC"/>
                </a:solidFill>
                <a:latin typeface="Arial" charset="0"/>
              </a:defRPr>
            </a:lvl1pPr>
            <a:lvl2pPr marL="355600" indent="-3556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4625" lvl="1" indent="0" eaLnBrk="1" fontAlgn="base" hangingPunct="1">
              <a:spcBef>
                <a:spcPts val="600"/>
              </a:spcBef>
              <a:buFontTx/>
              <a:buNone/>
              <a:defRPr/>
            </a:pPr>
            <a:r>
              <a:rPr kumimoji="0" lang="zh-TW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二、化石</a:t>
            </a:r>
            <a:r>
              <a:rPr kumimoji="0" lang="zh-TW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能源依存度高，加重溫室氣體減量</a:t>
            </a:r>
            <a:r>
              <a:rPr kumimoji="0" lang="zh-TW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壓力</a:t>
            </a:r>
            <a:endParaRPr kumimoji="0" lang="en-US" altLang="zh-TW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90600" lvl="1" indent="-458788" eaLnBrk="1" fontAlgn="base" hangingPunct="1">
              <a:spcBef>
                <a:spcPts val="600"/>
              </a:spcBef>
              <a:buFontTx/>
              <a:buNone/>
              <a:defRPr/>
            </a:pPr>
            <a:r>
              <a:rPr kumimoji="0"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kumimoji="0"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我國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能源供給結構以化石能源為主，</a:t>
            </a:r>
            <a:r>
              <a:rPr kumimoji="0"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2015</a:t>
            </a:r>
            <a:r>
              <a:rPr kumimoji="0"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化石能源</a:t>
            </a:r>
            <a:r>
              <a:rPr kumimoji="0"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煤炭、石油、及天然氣</a:t>
            </a:r>
            <a:r>
              <a:rPr kumimoji="0"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占我國能源總供給的</a:t>
            </a:r>
            <a:r>
              <a:rPr kumimoji="0" lang="en-US" altLang="zh-TW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90%</a:t>
            </a:r>
            <a:r>
              <a:rPr kumimoji="0"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en-US" altLang="zh-TW" sz="2000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90600" lvl="1" indent="-458788" eaLnBrk="1" fontAlgn="base" hangingPunct="1">
              <a:spcBef>
                <a:spcPts val="600"/>
              </a:spcBef>
              <a:buFontTx/>
              <a:buNone/>
              <a:defRPr/>
            </a:pPr>
            <a:r>
              <a:rPr kumimoji="0"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kumimoji="0"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化石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能源依存度高將加重國家</a:t>
            </a:r>
            <a:r>
              <a:rPr kumimoji="0"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溫室氣體減量壓力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，加強低碳或無碳能源發展為重要課題</a:t>
            </a:r>
            <a:r>
              <a:rPr kumimoji="0"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zh-TW" altLang="en-US" sz="20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1187624" y="3284984"/>
            <a:ext cx="6624736" cy="3311649"/>
            <a:chOff x="1869643" y="3793707"/>
            <a:chExt cx="5582677" cy="2275789"/>
          </a:xfrm>
        </p:grpSpPr>
        <p:graphicFrame>
          <p:nvGraphicFramePr>
            <p:cNvPr id="30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4728770"/>
                </p:ext>
              </p:extLst>
            </p:nvPr>
          </p:nvGraphicFramePr>
          <p:xfrm>
            <a:off x="2040885" y="4078542"/>
            <a:ext cx="5411435" cy="15974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86" name="圖表" r:id="rId3" imgW="6915184" imgH="4219560" progId="MSGraph.Chart.8">
                    <p:embed followColorScheme="full"/>
                  </p:oleObj>
                </mc:Choice>
                <mc:Fallback>
                  <p:oleObj name="圖表" r:id="rId3" imgW="6915184" imgH="4219560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0885" y="4078542"/>
                          <a:ext cx="5411435" cy="15974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 Box 44"/>
            <p:cNvSpPr txBox="1">
              <a:spLocks noChangeArrowheads="1"/>
            </p:cNvSpPr>
            <p:nvPr/>
          </p:nvSpPr>
          <p:spPr bwMode="auto">
            <a:xfrm>
              <a:off x="4447589" y="4091375"/>
              <a:ext cx="618935" cy="36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981" tIns="48491" rIns="96981" bIns="48491">
              <a:spAutoFit/>
            </a:bodyPr>
            <a:lstStyle>
              <a:lvl1pPr defTabSz="969963"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Char char="v"/>
                <a:defRPr kumimoji="1" sz="32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defTabSz="969963">
                <a:spcBef>
                  <a:spcPct val="20000"/>
                </a:spcBef>
                <a:buClr>
                  <a:srgbClr val="008000"/>
                </a:buClr>
                <a:buFont typeface="Wingdings" pitchFamily="2" charset="2"/>
                <a:buChar char="§"/>
                <a:defRPr kumimoji="1" sz="28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defTabSz="969963">
                <a:spcBef>
                  <a:spcPct val="20000"/>
                </a:spcBef>
                <a:buClr>
                  <a:schemeClr val="folHlink"/>
                </a:buClr>
                <a:buChar char="•"/>
                <a:defRPr kumimoji="1" sz="24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defTabSz="969963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defTabSz="969963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defTabSz="9699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defTabSz="9699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defTabSz="9699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defTabSz="9699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marL="0" marR="0" lvl="0" indent="0" algn="ctr" defTabSz="9699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天然氣</a:t>
              </a:r>
            </a:p>
            <a:p>
              <a:pPr marL="0" marR="0" lvl="0" indent="0" algn="ctr" defTabSz="9699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13.3%</a:t>
              </a:r>
            </a:p>
          </p:txBody>
        </p:sp>
        <p:sp>
          <p:nvSpPr>
            <p:cNvPr id="32" name="Text Box 45"/>
            <p:cNvSpPr txBox="1">
              <a:spLocks noChangeArrowheads="1"/>
            </p:cNvSpPr>
            <p:nvPr/>
          </p:nvSpPr>
          <p:spPr bwMode="auto">
            <a:xfrm>
              <a:off x="3172134" y="4538829"/>
              <a:ext cx="1316115" cy="36340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/>
          </p:spPr>
          <p:txBody>
            <a:bodyPr lIns="96981" tIns="48491" rIns="96981" bIns="48491">
              <a:spAutoFit/>
            </a:bodyPr>
            <a:lstStyle>
              <a:lvl1pPr defTabSz="969963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defTabSz="969963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defTabSz="969963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defTabSz="969963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defTabSz="969963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ctr" defTabSz="969963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anose="02020603050405020304" pitchFamily="18" charset="0"/>
                </a:rPr>
                <a:t>煤炭</a:t>
              </a:r>
            </a:p>
            <a:p>
              <a:pPr marL="0" marR="0" lvl="0" indent="0" algn="ctr" defTabSz="969963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anose="02020603050405020304" pitchFamily="18" charset="0"/>
                </a:rPr>
                <a:t>29.3%</a:t>
              </a:r>
            </a:p>
          </p:txBody>
        </p:sp>
        <p:sp>
          <p:nvSpPr>
            <p:cNvPr id="33" name="Text Box 46"/>
            <p:cNvSpPr txBox="1">
              <a:spLocks noChangeArrowheads="1"/>
            </p:cNvSpPr>
            <p:nvPr/>
          </p:nvSpPr>
          <p:spPr bwMode="auto">
            <a:xfrm>
              <a:off x="4614872" y="4960364"/>
              <a:ext cx="1178218" cy="36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981" tIns="48491" rIns="96981" bIns="48491">
              <a:spAutoFit/>
            </a:bodyPr>
            <a:lstStyle>
              <a:lvl1pPr defTabSz="969963"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Char char="v"/>
                <a:defRPr kumimoji="1" sz="32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defTabSz="969963">
                <a:spcBef>
                  <a:spcPct val="20000"/>
                </a:spcBef>
                <a:buClr>
                  <a:srgbClr val="008000"/>
                </a:buClr>
                <a:buFont typeface="Wingdings" pitchFamily="2" charset="2"/>
                <a:buChar char="§"/>
                <a:defRPr kumimoji="1" sz="28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defTabSz="969963">
                <a:spcBef>
                  <a:spcPct val="20000"/>
                </a:spcBef>
                <a:buClr>
                  <a:schemeClr val="folHlink"/>
                </a:buClr>
                <a:buChar char="•"/>
                <a:defRPr kumimoji="1" sz="24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defTabSz="969963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defTabSz="969963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defTabSz="9699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defTabSz="9699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defTabSz="9699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defTabSz="9699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marL="0" marR="0" lvl="0" indent="0" algn="ctr" defTabSz="9699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石油</a:t>
              </a:r>
            </a:p>
            <a:p>
              <a:pPr marL="0" marR="0" lvl="0" indent="0" algn="ctr" defTabSz="9699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48.2%</a:t>
              </a:r>
            </a:p>
          </p:txBody>
        </p:sp>
        <p:sp>
          <p:nvSpPr>
            <p:cNvPr id="34" name="Text Box 47"/>
            <p:cNvSpPr txBox="1">
              <a:spLocks noChangeArrowheads="1"/>
            </p:cNvSpPr>
            <p:nvPr/>
          </p:nvSpPr>
          <p:spPr bwMode="auto">
            <a:xfrm>
              <a:off x="5085750" y="4258503"/>
              <a:ext cx="823524" cy="277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Char char="v"/>
                <a:defRPr kumimoji="1" sz="32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008000"/>
                </a:buClr>
                <a:buFont typeface="Wingdings" pitchFamily="2" charset="2"/>
                <a:buChar char="§"/>
                <a:defRPr kumimoji="1" sz="28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kumimoji="1" sz="24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核能</a:t>
              </a:r>
              <a:endPara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7.3%</a:t>
              </a:r>
            </a:p>
          </p:txBody>
        </p:sp>
        <p:sp>
          <p:nvSpPr>
            <p:cNvPr id="35" name="Text Box 48"/>
            <p:cNvSpPr txBox="1">
              <a:spLocks noChangeArrowheads="1"/>
            </p:cNvSpPr>
            <p:nvPr/>
          </p:nvSpPr>
          <p:spPr bwMode="auto">
            <a:xfrm>
              <a:off x="6282504" y="3793707"/>
              <a:ext cx="1084344" cy="277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Char char="v"/>
                <a:defRPr kumimoji="1" sz="32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008000"/>
                </a:buClr>
                <a:buFont typeface="Wingdings" pitchFamily="2" charset="2"/>
                <a:buChar char="§"/>
                <a:defRPr kumimoji="1" sz="28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kumimoji="1" sz="24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再生能源</a:t>
              </a:r>
              <a:r>
                <a:rPr kumimoji="1" lang="en-US" altLang="zh-TW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/>
              </a:r>
              <a:br>
                <a:rPr kumimoji="1" lang="en-US" altLang="zh-TW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</a:br>
              <a:r>
                <a:rPr kumimoji="1" lang="en-US" altLang="zh-TW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1.9%</a:t>
              </a:r>
            </a:p>
          </p:txBody>
        </p:sp>
        <p:sp>
          <p:nvSpPr>
            <p:cNvPr id="36" name="Line 42"/>
            <p:cNvSpPr>
              <a:spLocks noChangeShapeType="1"/>
            </p:cNvSpPr>
            <p:nvPr/>
          </p:nvSpPr>
          <p:spPr bwMode="auto">
            <a:xfrm rot="10200000" flipV="1">
              <a:off x="6038715" y="4120272"/>
              <a:ext cx="453704" cy="3215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弧形 36"/>
            <p:cNvSpPr/>
            <p:nvPr/>
          </p:nvSpPr>
          <p:spPr bwMode="auto">
            <a:xfrm rot="11142330">
              <a:off x="2559071" y="3881673"/>
              <a:ext cx="4173323" cy="2034150"/>
            </a:xfrm>
            <a:prstGeom prst="arc">
              <a:avLst>
                <a:gd name="adj1" fmla="val 9584979"/>
                <a:gd name="adj2" fmla="val 7484997"/>
              </a:avLst>
            </a:prstGeom>
            <a:noFill/>
            <a:ln w="762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headEnd type="triangle"/>
              <a:tailEnd type="triangle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cxnSp>
          <p:nvCxnSpPr>
            <p:cNvPr id="38" name="直線接點 37"/>
            <p:cNvCxnSpPr/>
            <p:nvPr/>
          </p:nvCxnSpPr>
          <p:spPr bwMode="auto">
            <a:xfrm flipV="1">
              <a:off x="6259942" y="4326517"/>
              <a:ext cx="386210" cy="141541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</p:cxnSp>
        <p:cxnSp>
          <p:nvCxnSpPr>
            <p:cNvPr id="39" name="直線接點 38"/>
            <p:cNvCxnSpPr/>
            <p:nvPr/>
          </p:nvCxnSpPr>
          <p:spPr bwMode="auto">
            <a:xfrm flipV="1">
              <a:off x="5382532" y="3859430"/>
              <a:ext cx="193106" cy="232533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</p:cxnSp>
        <p:sp>
          <p:nvSpPr>
            <p:cNvPr id="40" name="文字方塊 9"/>
            <p:cNvSpPr txBox="1">
              <a:spLocks noChangeArrowheads="1"/>
            </p:cNvSpPr>
            <p:nvPr/>
          </p:nvSpPr>
          <p:spPr bwMode="auto">
            <a:xfrm>
              <a:off x="1869643" y="5402834"/>
              <a:ext cx="1398149" cy="666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rIns="3600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Char char="v"/>
                <a:defRPr kumimoji="1" sz="32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008000"/>
                </a:buClr>
                <a:buFont typeface="Wingdings" pitchFamily="2" charset="2"/>
                <a:buChar char="§"/>
                <a:defRPr kumimoji="1" sz="28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kumimoji="1" sz="2400">
                  <a:solidFill>
                    <a:srgbClr val="000066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rgbClr val="000066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化石能源占</a:t>
              </a:r>
              <a:endPara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90.8%</a:t>
              </a:r>
              <a:endPara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41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5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七、電業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改革</a:t>
            </a:r>
            <a:r>
              <a:rPr lang="en-US" altLang="zh-TW" sz="2800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推動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時程及影響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(3/4</a:t>
            </a:r>
            <a:r>
              <a:rPr lang="en-US" altLang="zh-TW" sz="1800" dirty="0">
                <a:solidFill>
                  <a:srgbClr val="000099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50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59" y="786907"/>
            <a:ext cx="9058959" cy="146450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ts val="3500"/>
              </a:lnSpc>
              <a:spcBef>
                <a:spcPts val="554"/>
              </a:spcBef>
              <a:spcAft>
                <a:spcPts val="0"/>
              </a:spcAft>
            </a:pPr>
            <a:r>
              <a:rPr kumimoji="0" lang="en-US" altLang="zh-TW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kumimoji="0" lang="zh-TW" altLang="en-US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對</a:t>
            </a:r>
            <a:r>
              <a:rPr kumimoji="0" lang="zh-TW" altLang="en-US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供電義務之影響</a:t>
            </a:r>
            <a:endParaRPr kumimoji="0" lang="en-US" altLang="zh-TW" sz="2000" b="1" kern="1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1950" indent="-180975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kumimoji="0" lang="zh-TW" altLang="zh-TW" sz="2000" b="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kumimoji="0" lang="zh-TW" altLang="zh-TW" sz="20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垂直整合的市場結構下，通常</a:t>
            </a:r>
            <a:r>
              <a:rPr kumimoji="0" lang="zh-TW" altLang="en-US" sz="20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由</a:t>
            </a:r>
            <a:r>
              <a:rPr kumimoji="0" lang="zh-TW" altLang="zh-TW" sz="20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綜合電業必須負擔供電義務，亦即供應電力至用戶端的最終責任。在自由化的市場架構下，</a:t>
            </a:r>
            <a:r>
              <a:rPr kumimoji="0" lang="zh-TW" altLang="zh-TW" sz="2000" b="0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供電義務</a:t>
            </a:r>
            <a:r>
              <a:rPr kumimoji="0" lang="zh-TW" altLang="zh-TW" sz="20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可進一步區分為</a:t>
            </a:r>
            <a:r>
              <a:rPr kumimoji="0" lang="en-US" altLang="zh-TW" sz="20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kumimoji="0" lang="zh-TW" altLang="en-US" sz="20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項義務，並</a:t>
            </a:r>
            <a:r>
              <a:rPr kumimoji="0" lang="zh-TW" altLang="en-US" sz="2000" b="0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由</a:t>
            </a:r>
            <a:r>
              <a:rPr kumimoji="0" lang="zh-TW" altLang="zh-TW" sz="2000" b="0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輸配</a:t>
            </a:r>
            <a:r>
              <a:rPr kumimoji="0" lang="zh-TW" altLang="en-US" sz="2000" b="0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電業</a:t>
            </a:r>
            <a:r>
              <a:rPr kumimoji="0" lang="zh-TW" altLang="zh-TW" sz="2000" b="0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zh-TW" altLang="en-US" sz="2000" b="0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公用</a:t>
            </a:r>
            <a:r>
              <a:rPr kumimoji="0" lang="zh-TW" altLang="zh-TW" sz="2000" b="0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售</a:t>
            </a:r>
            <a:r>
              <a:rPr kumimoji="0" lang="zh-TW" altLang="en-US" sz="2000" b="0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電業、電業管制機關</a:t>
            </a:r>
            <a:r>
              <a:rPr kumimoji="0" lang="zh-TW" altLang="zh-TW" sz="2000" b="0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各自負擔</a:t>
            </a:r>
            <a:r>
              <a:rPr kumimoji="0" lang="zh-TW" altLang="en-US" sz="2000" b="0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其</a:t>
            </a:r>
            <a:r>
              <a:rPr kumimoji="0" lang="zh-TW" altLang="zh-TW" sz="2000" b="0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責任</a:t>
            </a:r>
            <a:r>
              <a:rPr kumimoji="0" lang="zh-TW" altLang="en-US" sz="20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en-US" altLang="zh-TW" sz="2000" b="0" kern="1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672010"/>
              </p:ext>
            </p:extLst>
          </p:nvPr>
        </p:nvGraphicFramePr>
        <p:xfrm>
          <a:off x="40878" y="2492896"/>
          <a:ext cx="9077439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18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462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93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項目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定義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負責部門</a:t>
                      </a:r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1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電源</a:t>
                      </a:r>
                      <a:r>
                        <a:rPr lang="zh-TW" altLang="zh-TW" sz="1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規劃</a:t>
                      </a:r>
                      <a:endParaRPr lang="en-US" altLang="zh-TW" sz="18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義務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r>
                        <a:rPr lang="zh-TW" altLang="zh-TW" sz="1800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長期</a:t>
                      </a:r>
                      <a:r>
                        <a:rPr lang="zh-TW" altLang="en-US" sz="1800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電源</a:t>
                      </a:r>
                      <a:r>
                        <a:rPr lang="zh-TW" altLang="zh-TW" sz="1800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供需評估</a:t>
                      </a:r>
                      <a:r>
                        <a:rPr lang="zh-TW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TW" altLang="en-US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主要</a:t>
                      </a:r>
                      <a:r>
                        <a:rPr lang="zh-TW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提供給所有市場參與者，由其進行未來的長期投資決策，以因應未來的市場需求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電業管制機關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1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電源</a:t>
                      </a:r>
                      <a:r>
                        <a:rPr lang="zh-TW" altLang="zh-TW" sz="1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興建</a:t>
                      </a:r>
                      <a:endParaRPr lang="en-US" altLang="zh-TW" sz="18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義務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i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為確保長期電源充裕，明定售電予用戶之業者需負擔</a:t>
                      </a:r>
                      <a:r>
                        <a:rPr lang="zh-TW" altLang="en-US" sz="1800" i="0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間接性義務</a:t>
                      </a:r>
                      <a:r>
                        <a:rPr lang="zh-TW" altLang="en-US" sz="1800" i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，負擔</a:t>
                      </a:r>
                      <a:r>
                        <a:rPr lang="zh-TW" altLang="en-US" sz="1800" i="0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備用供電容量義務</a:t>
                      </a:r>
                      <a:endParaRPr lang="en-US" altLang="zh-TW" sz="1800" i="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i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售電予用戶之業者</a:t>
                      </a:r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輸配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線</a:t>
                      </a:r>
                      <a:r>
                        <a:rPr lang="zh-TW" altLang="zh-TW" sz="1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路規劃</a:t>
                      </a:r>
                      <a:endParaRPr lang="en-US" altLang="zh-TW" sz="18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及</a:t>
                      </a:r>
                      <a:r>
                        <a:rPr lang="zh-TW" altLang="en-US" sz="1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興建</a:t>
                      </a:r>
                      <a:r>
                        <a:rPr lang="zh-TW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義務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由電網所有者依據輸配電網路規劃準則，進行</a:t>
                      </a:r>
                      <a:r>
                        <a:rPr lang="zh-TW" altLang="zh-TW" sz="1800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電網之設置與投資規劃</a:t>
                      </a:r>
                      <a:r>
                        <a:rPr lang="zh-TW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TW" altLang="zh-TW" sz="1800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興建必要之輸配電網路設施</a:t>
                      </a:r>
                      <a:endParaRPr lang="zh-TW" altLang="en-US" sz="1800" u="sng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endParaRPr lang="zh-TW" altLang="en-US" sz="1800" u="sng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輸配電業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1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系統電能</a:t>
                      </a:r>
                      <a:r>
                        <a:rPr lang="zh-TW" altLang="zh-TW" sz="1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供應</a:t>
                      </a:r>
                      <a:endParaRPr lang="en-US" altLang="zh-TW" sz="18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義務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經由排程、</a:t>
                      </a:r>
                      <a:r>
                        <a:rPr lang="zh-TW" altLang="en-US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即時</a:t>
                      </a:r>
                      <a:r>
                        <a:rPr lang="zh-TW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調度</a:t>
                      </a:r>
                      <a:r>
                        <a:rPr lang="zh-TW" altLang="en-US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TW" altLang="zh-TW" sz="1800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維繫電力系統之供需平衡</a:t>
                      </a:r>
                      <a:endParaRPr lang="en-US" altLang="zh-TW" sz="1800" u="sng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輸配電業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1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用戶電能</a:t>
                      </a:r>
                      <a:r>
                        <a:rPr lang="zh-TW" altLang="zh-TW" sz="1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供應</a:t>
                      </a:r>
                      <a:endParaRPr lang="en-US" altLang="zh-TW" sz="18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義務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亦即</a:t>
                      </a:r>
                      <a:r>
                        <a:rPr lang="zh-TW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最終供電者的角色，</a:t>
                      </a:r>
                      <a:r>
                        <a:rPr lang="zh-TW" altLang="en-US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係指</a:t>
                      </a:r>
                      <a:r>
                        <a:rPr lang="zh-TW" altLang="en-US" sz="1800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負有</a:t>
                      </a:r>
                      <a:r>
                        <a:rPr lang="zh-TW" altLang="zh-TW" sz="1800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供應電力至用戶端的最終責任</a:t>
                      </a:r>
                      <a:endParaRPr lang="zh-TW" altLang="en-US" sz="1800" u="sng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公用售電業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42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七、電業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改革</a:t>
            </a:r>
            <a:r>
              <a:rPr lang="en-US" altLang="zh-TW" sz="2800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推動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時程及影響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(4/4</a:t>
            </a:r>
            <a:r>
              <a:rPr lang="en-US" altLang="zh-TW" sz="1800" dirty="0">
                <a:solidFill>
                  <a:srgbClr val="000099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51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8240" y="855196"/>
            <a:ext cx="28276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7668" algn="just" defTabSz="830894" eaLnBrk="0" fontAlgn="auto" hangingPunct="0">
              <a:spcBef>
                <a:spcPct val="10000"/>
              </a:spcBef>
              <a:spcAft>
                <a:spcPts val="0"/>
              </a:spcAft>
            </a:pPr>
            <a:r>
              <a:rPr kumimoji="0" lang="en-US" altLang="zh-TW" sz="2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kumimoji="0" lang="zh-TW" altLang="en-US" sz="2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對</a:t>
            </a:r>
            <a:r>
              <a:rPr kumimoji="0" lang="zh-TW" altLang="en-US" sz="20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市場參與者</a:t>
            </a:r>
            <a:r>
              <a:rPr kumimoji="0" lang="zh-TW" altLang="en-US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之影響</a:t>
            </a:r>
            <a:endParaRPr kumimoji="0" lang="en-US" altLang="zh-TW" sz="2000" b="1" kern="0" dirty="0">
              <a:solidFill>
                <a:srgbClr val="00B050"/>
              </a:solidFill>
              <a:latin typeface="Times New Roman"/>
              <a:ea typeface="標楷體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4869083" y="4867930"/>
            <a:ext cx="3934031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成立</a:t>
            </a:r>
            <a:r>
              <a:rPr lang="zh-TW" altLang="en-US" u="sng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電業管制機關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電業管制機關成立電價費率審議會及電業調處委員會</a:t>
            </a:r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4869083" y="2020504"/>
            <a:ext cx="3934031" cy="23046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整體規劃</a:t>
            </a:r>
            <a:r>
              <a:rPr lang="zh-TW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依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電壓等級</a:t>
            </a:r>
            <a:r>
              <a:rPr lang="zh-TW" altLang="en-US" u="sng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逐步開放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用戶可自由購電。</a:t>
            </a: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用戶：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zh-TW" altLang="en-US" u="sng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具購電選擇權用戶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</a:t>
            </a:r>
            <a:r>
              <a:rPr lang="zh-TW" altLang="en-US" u="sng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一般用戶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兩類，具購電選擇權用戶有更多電力商品可供選擇；一般用戶由公用售電業供電，用電權益受保障。</a:t>
            </a:r>
          </a:p>
        </p:txBody>
      </p:sp>
      <p:sp>
        <p:nvSpPr>
          <p:cNvPr id="12" name="矩形 11"/>
          <p:cNvSpPr/>
          <p:nvPr/>
        </p:nvSpPr>
        <p:spPr>
          <a:xfrm>
            <a:off x="185156" y="2016845"/>
            <a:ext cx="4224776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accent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 defTabSz="84408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AutoNum type="circleNumWdWhitePlain"/>
              <a:defRPr/>
            </a:pPr>
            <a:r>
              <a:rPr lang="zh-TW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台電公司</a:t>
            </a:r>
            <a:r>
              <a:rPr lang="zh-TW" altLang="en-US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：因應</a:t>
            </a:r>
            <a:r>
              <a:rPr lang="zh-TW" altLang="en-US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廠網分離，需進行</a:t>
            </a:r>
            <a:r>
              <a:rPr lang="zh-TW" altLang="en-US" u="sng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組織重整與</a:t>
            </a:r>
            <a:r>
              <a:rPr lang="zh-TW" altLang="en-US" u="sng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分割</a:t>
            </a:r>
            <a:r>
              <a:rPr lang="zh-TW" altLang="en-US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 defTabSz="84408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AutoNum type="circleNumWdWhitePlain"/>
              <a:defRPr/>
            </a:pPr>
            <a:r>
              <a:rPr lang="zh-TW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自用發電設備及汽電共生業者</a:t>
            </a:r>
            <a:r>
              <a:rPr lang="zh-TW" altLang="en-US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u="sng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可轉型為發電</a:t>
            </a:r>
            <a:r>
              <a:rPr lang="zh-TW" altLang="en-US" u="sng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業</a:t>
            </a:r>
            <a:r>
              <a:rPr lang="zh-TW" altLang="en-US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 defTabSz="84408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AutoNum type="circleNumWdWhitePlain"/>
              <a:defRPr/>
            </a:pPr>
            <a:r>
              <a:rPr lang="zh-TW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既有民營發電廠</a:t>
            </a:r>
            <a:r>
              <a:rPr lang="zh-TW" altLang="en-US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：若與台電解約，</a:t>
            </a:r>
            <a:r>
              <a:rPr lang="zh-TW" altLang="en-US" u="sng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可售電予</a:t>
            </a:r>
            <a:r>
              <a:rPr lang="zh-TW" altLang="en-US" u="sng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用戶</a:t>
            </a:r>
            <a:r>
              <a:rPr lang="zh-TW" altLang="en-US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 defTabSz="84408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AutoNum type="circleNumWdWhitePlain"/>
              <a:defRPr/>
            </a:pPr>
            <a:r>
              <a:rPr lang="zh-TW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再生能源發電</a:t>
            </a:r>
            <a:r>
              <a:rPr lang="zh-TW" altLang="en-US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u="sng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可自由售電</a:t>
            </a:r>
            <a:r>
              <a:rPr lang="zh-TW" altLang="en-US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增進綠色電力市場</a:t>
            </a:r>
            <a:r>
              <a:rPr lang="zh-TW" altLang="en-US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發展。</a:t>
            </a:r>
            <a:endParaRPr kumimoji="0" lang="en-US" altLang="zh-TW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0000" y="1634113"/>
            <a:ext cx="2674796" cy="400110"/>
          </a:xfrm>
          <a:prstGeom prst="rect">
            <a:avLst/>
          </a:prstGeom>
          <a:solidFill>
            <a:srgbClr val="F0AD00"/>
          </a:solidFill>
          <a:ln w="25400" cap="flat" cmpd="sng" algn="ctr">
            <a:solidFill>
              <a:srgbClr val="F0AD00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既有</a:t>
            </a:r>
            <a:r>
              <a:rPr kumimoji="0" lang="zh-TW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發電業者</a:t>
            </a:r>
            <a:endParaRPr kumimoji="0" lang="en-US" altLang="zh-TW" sz="2000" b="1" kern="0" dirty="0">
              <a:solidFill>
                <a:srgbClr val="0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7609" y="4867930"/>
            <a:ext cx="4232324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 defTabSz="84408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AutoNum type="circleNumWdWhitePlain"/>
              <a:defRPr/>
            </a:pPr>
            <a:r>
              <a:rPr lang="zh-TW" altLang="en-US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導引高效率發電機組及再生能源發電設備進入市場</a:t>
            </a:r>
            <a:r>
              <a:rPr lang="zh-TW" altLang="en-US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 defTabSz="84408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AutoNum type="circleNumWdWhitePlain"/>
              <a:defRPr/>
            </a:pPr>
            <a:r>
              <a:rPr lang="zh-TW" altLang="en-US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售電業加入提升服務品質</a:t>
            </a:r>
            <a:r>
              <a:rPr lang="zh-TW" altLang="en-US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US" altLang="zh-TW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kumimoji="0" lang="en-US" altLang="zh-TW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7608" y="4467820"/>
            <a:ext cx="2687188" cy="400110"/>
          </a:xfrm>
          <a:prstGeom prst="rect">
            <a:avLst/>
          </a:prstGeom>
          <a:solidFill>
            <a:srgbClr val="60B5CC"/>
          </a:solidFill>
          <a:ln w="25400" cap="flat" cmpd="sng" algn="ctr">
            <a:solidFill>
              <a:srgbClr val="60B5CC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新發電</a:t>
            </a:r>
            <a:r>
              <a:rPr kumimoji="0" lang="en-US" altLang="zh-TW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/</a:t>
            </a:r>
            <a:r>
              <a:rPr kumimoji="0" lang="zh-TW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售電業者</a:t>
            </a:r>
            <a:endParaRPr kumimoji="0" lang="en-US" altLang="zh-TW" sz="2000" b="1" kern="0" dirty="0">
              <a:solidFill>
                <a:srgbClr val="0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869083" y="1628800"/>
            <a:ext cx="2847319" cy="400110"/>
          </a:xfrm>
          <a:prstGeom prst="rect">
            <a:avLst/>
          </a:prstGeom>
          <a:solidFill>
            <a:srgbClr val="6BB76D"/>
          </a:solidFill>
          <a:ln w="25400" cap="flat" cmpd="sng" algn="ctr">
            <a:solidFill>
              <a:srgbClr val="6BB76D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8440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用戶</a:t>
            </a:r>
            <a:endParaRPr kumimoji="0" lang="en-US" altLang="zh-TW" sz="2000" b="1" kern="0" dirty="0">
              <a:solidFill>
                <a:srgbClr val="0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83801" y="5423720"/>
            <a:ext cx="3863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2041" indent="-42204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AutoNum type="circleNumWdWhitePlain"/>
            </a:pPr>
            <a:endParaRPr kumimoji="0" lang="en-US" altLang="zh-TW" sz="2000" b="0" kern="1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869082" y="4467820"/>
            <a:ext cx="2847319" cy="400110"/>
          </a:xfrm>
          <a:prstGeom prst="rect">
            <a:avLst/>
          </a:prstGeom>
          <a:solidFill>
            <a:srgbClr val="7979DD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新組織</a:t>
            </a:r>
            <a:endParaRPr kumimoji="0" lang="en-US" altLang="zh-TW" sz="2000" b="1" kern="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477428" y="5423717"/>
            <a:ext cx="3971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2041" indent="-42204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AutoNum type="circleNumWdWhitePlain"/>
            </a:pPr>
            <a:endParaRPr kumimoji="0" lang="zh-TW" altLang="en-US" b="0" dirty="0">
              <a:solidFill>
                <a:srgbClr val="0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09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八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、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綠色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金融</a:t>
            </a:r>
            <a:r>
              <a:rPr lang="en-US" altLang="zh-TW" sz="2800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分析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與推動</a:t>
            </a:r>
            <a:r>
              <a:rPr lang="en-US" altLang="zh-TW" sz="1800" dirty="0">
                <a:solidFill>
                  <a:srgbClr val="000099"/>
                </a:solidFill>
                <a:latin typeface="Times New Roman" pitchFamily="18" charset="0"/>
              </a:rPr>
              <a:t>(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1/</a:t>
            </a:r>
            <a:r>
              <a:rPr lang="en-US" altLang="zh-TW" sz="1800" dirty="0">
                <a:solidFill>
                  <a:srgbClr val="000099"/>
                </a:solidFill>
                <a:latin typeface="Times New Roman" pitchFamily="18" charset="0"/>
              </a:rPr>
              <a:t>6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)</a:t>
            </a:r>
            <a:endParaRPr lang="en-US" altLang="zh-TW" sz="12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52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611560" y="1523283"/>
            <a:ext cx="8064896" cy="4642021"/>
          </a:xfrm>
          <a:prstGeom prst="round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國內為達成</a:t>
            </a:r>
            <a:r>
              <a:rPr lang="en-US" altLang="zh-TW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2025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非核家園，提高再生能源應用比例至</a:t>
            </a:r>
            <a:r>
              <a:rPr lang="en-US" altLang="zh-TW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20%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的目標，必須傾力投入資源加速綠能建置</a:t>
            </a:r>
            <a:r>
              <a:rPr lang="en-US" altLang="zh-TW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(deployment)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在這過程中，政府與民間扮演的角色不同，</a:t>
            </a:r>
            <a:r>
              <a:rPr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政府主要的工作在於創造健康、具吸引力的投資環境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，民間則是引進技術和資本。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由於綠能產業以及能源服務業</a:t>
            </a:r>
            <a:r>
              <a:rPr lang="en-US" altLang="zh-TW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(ESCO)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，具有「</a:t>
            </a:r>
            <a:r>
              <a:rPr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高額期初建置成本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」、「</a:t>
            </a:r>
            <a:r>
              <a:rPr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回收年限長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」等特性，幾乎可視為穩定持續的低風險營收，投資報酬率亦屬可預期且低變動的情形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國內面對</a:t>
            </a:r>
            <a:r>
              <a:rPr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快速下滑的躉購費率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放款成數</a:t>
            </a:r>
            <a:r>
              <a:rPr lang="zh-TW" altLang="en-US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限制</a:t>
            </a:r>
            <a:r>
              <a:rPr lang="zh-TW" alt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</a:t>
            </a:r>
            <a:r>
              <a:rPr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還款年限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等負面因素，造成投資者</a:t>
            </a:r>
            <a:r>
              <a:rPr lang="zh-TW" alt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卻步。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商業模式與產品科技的</a:t>
            </a:r>
            <a:r>
              <a:rPr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共伴創新</a:t>
            </a:r>
            <a:r>
              <a:rPr lang="en-US" altLang="zh-TW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(coupling of business model and technology innovation)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，如何在市場中改善投資環境，提高投資彈性，綠色金融的導入是加速我國綠能產業發展的重要關鍵。</a:t>
            </a:r>
          </a:p>
        </p:txBody>
      </p:sp>
      <p:sp>
        <p:nvSpPr>
          <p:cNvPr id="9" name="流程圖: 替代處理程序 8"/>
          <p:cNvSpPr/>
          <p:nvPr/>
        </p:nvSpPr>
        <p:spPr bwMode="auto">
          <a:xfrm>
            <a:off x="1043955" y="897660"/>
            <a:ext cx="1583829" cy="390225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前言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61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八、綠色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金融</a:t>
            </a:r>
            <a:r>
              <a:rPr lang="en-US" altLang="zh-TW" sz="2800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分析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與推動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(2/6</a:t>
            </a:r>
            <a:r>
              <a:rPr lang="en-US" altLang="zh-TW" sz="1800" dirty="0">
                <a:solidFill>
                  <a:srgbClr val="000099"/>
                </a:solidFill>
                <a:latin typeface="Times New Roman" pitchFamily="18" charset="0"/>
              </a:rPr>
              <a:t>)</a:t>
            </a:r>
            <a:endParaRPr lang="en-US" altLang="zh-TW" sz="12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53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218735496"/>
              </p:ext>
            </p:extLst>
          </p:nvPr>
        </p:nvGraphicFramePr>
        <p:xfrm>
          <a:off x="1043608" y="1397000"/>
          <a:ext cx="7476492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流程圖: 替代處理程序 8"/>
          <p:cNvSpPr/>
          <p:nvPr/>
        </p:nvSpPr>
        <p:spPr bwMode="auto">
          <a:xfrm>
            <a:off x="323529" y="911210"/>
            <a:ext cx="6912768" cy="365570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英國案例：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UK Green Investment Bank(GIB)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44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八、綠色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金融</a:t>
            </a:r>
            <a:r>
              <a:rPr lang="en-US" altLang="zh-TW" sz="2800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分析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與推動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(3/6</a:t>
            </a:r>
            <a:r>
              <a:rPr lang="en-US" altLang="zh-TW" sz="1800" dirty="0">
                <a:solidFill>
                  <a:srgbClr val="000099"/>
                </a:solidFill>
                <a:latin typeface="Times New Roman" pitchFamily="18" charset="0"/>
              </a:rPr>
              <a:t>)</a:t>
            </a:r>
            <a:endParaRPr lang="en-US" altLang="zh-TW" sz="12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54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076053942"/>
              </p:ext>
            </p:extLst>
          </p:nvPr>
        </p:nvGraphicFramePr>
        <p:xfrm>
          <a:off x="1043608" y="1397000"/>
          <a:ext cx="7476492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流程圖: 替代處理程序 8"/>
          <p:cNvSpPr/>
          <p:nvPr/>
        </p:nvSpPr>
        <p:spPr bwMode="auto">
          <a:xfrm>
            <a:off x="467544" y="908720"/>
            <a:ext cx="6480720" cy="365570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marL="903288" indent="-631825" defTabSz="830894" eaLnBrk="0" fontAlgn="auto" hangingPunct="0">
              <a:spcBef>
                <a:spcPct val="10000"/>
              </a:spcBef>
              <a:spcAft>
                <a:spcPts val="0"/>
              </a:spcAft>
              <a:tabLst>
                <a:tab pos="904165" algn="l"/>
              </a:tabLst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三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德國案例：</a:t>
            </a:r>
            <a:r>
              <a:rPr lang="en-US" altLang="zh-TW" sz="2400" b="1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KfW</a:t>
            </a:r>
            <a:r>
              <a:rPr lang="en-US" altLang="zh-TW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 </a:t>
            </a:r>
            <a:r>
              <a:rPr lang="en-US" altLang="zh-TW" sz="2400" b="1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Bankengruppe</a:t>
            </a:r>
            <a:r>
              <a:rPr lang="en-US" altLang="zh-TW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 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（</a:t>
            </a:r>
            <a:r>
              <a:rPr lang="en-US" altLang="zh-TW" sz="2400" b="1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KfW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）</a:t>
            </a:r>
            <a:endParaRPr lang="en-US" altLang="zh-TW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6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八、綠色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金融</a:t>
            </a:r>
            <a:r>
              <a:rPr lang="en-US" altLang="zh-TW" sz="2800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分析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與推動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(4/6</a:t>
            </a:r>
            <a:r>
              <a:rPr lang="en-US" altLang="zh-TW" sz="1800" dirty="0">
                <a:solidFill>
                  <a:srgbClr val="000099"/>
                </a:solidFill>
                <a:latin typeface="Times New Roman" pitchFamily="18" charset="0"/>
              </a:rPr>
              <a:t>)</a:t>
            </a:r>
            <a:endParaRPr lang="en-US" altLang="zh-TW" sz="12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55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759988044"/>
              </p:ext>
            </p:extLst>
          </p:nvPr>
        </p:nvGraphicFramePr>
        <p:xfrm>
          <a:off x="1043608" y="1397000"/>
          <a:ext cx="7476492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流程圖: 替代處理程序 8"/>
          <p:cNvSpPr/>
          <p:nvPr/>
        </p:nvSpPr>
        <p:spPr bwMode="auto">
          <a:xfrm>
            <a:off x="445079" y="1004030"/>
            <a:ext cx="7798809" cy="365570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 marL="903288" indent="-631825" defTabSz="830894" eaLnBrk="0" fontAlgn="auto" hangingPunct="0">
              <a:spcBef>
                <a:spcPct val="10000"/>
              </a:spcBef>
              <a:spcAft>
                <a:spcPts val="0"/>
              </a:spcAft>
              <a:tabLst>
                <a:tab pos="904165" algn="l"/>
              </a:tabLst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四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德國案例：</a:t>
            </a:r>
            <a:r>
              <a:rPr lang="en-US" altLang="zh-TW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Deutsche </a:t>
            </a:r>
            <a:r>
              <a:rPr lang="en-US" altLang="zh-TW" sz="2400" b="1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Energie-Agentur</a:t>
            </a:r>
            <a:r>
              <a:rPr lang="en-US" altLang="zh-TW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altLang="zh-TW" sz="2400" b="1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dena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9251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八、綠色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金融</a:t>
            </a:r>
            <a:r>
              <a:rPr lang="en-US" altLang="zh-TW" sz="2800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分析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與推動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(5/6</a:t>
            </a:r>
            <a:r>
              <a:rPr lang="en-US" altLang="zh-TW" sz="1800" dirty="0">
                <a:solidFill>
                  <a:srgbClr val="000099"/>
                </a:solidFill>
                <a:latin typeface="Times New Roman" pitchFamily="18" charset="0"/>
              </a:rPr>
              <a:t>)</a:t>
            </a:r>
            <a:endParaRPr lang="en-US" altLang="zh-TW" sz="12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56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178318"/>
              </p:ext>
            </p:extLst>
          </p:nvPr>
        </p:nvGraphicFramePr>
        <p:xfrm>
          <a:off x="323529" y="1628800"/>
          <a:ext cx="7620953" cy="4680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1734"/>
                <a:gridCol w="1107734"/>
                <a:gridCol w="5151485"/>
              </a:tblGrid>
              <a:tr h="54608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項目</a:t>
                      </a:r>
                      <a:endParaRPr lang="zh-TW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相關業者</a:t>
                      </a:r>
                      <a:endParaRPr lang="zh-TW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方式</a:t>
                      </a:r>
                      <a:endParaRPr lang="zh-TW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>
                    <a:solidFill>
                      <a:schemeClr val="accent1"/>
                    </a:solidFill>
                  </a:tcPr>
                </a:tc>
              </a:tr>
              <a:tr h="5460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綠色融資</a:t>
                      </a:r>
                      <a:endParaRPr lang="zh-TW" alt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銀行</a:t>
                      </a:r>
                      <a:endParaRPr lang="zh-TW" alt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提供綠能發電、環保產業較好貸款。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</a:tr>
              <a:tr h="68427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綠色債券</a:t>
                      </a:r>
                      <a:endParaRPr lang="zh-TW" alt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證券</a:t>
                      </a:r>
                      <a:endParaRPr lang="zh-TW" alt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專門發行為氣候變遷及環保發展、因應來籌措資金的債券。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</a:tr>
              <a:tr h="98944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綠色信用卡</a:t>
                      </a:r>
                      <a:endParaRPr lang="zh-TW" alt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銀行</a:t>
                      </a:r>
                      <a:endParaRPr lang="zh-TW" alt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消費紅利回饋於支助綠能發展，或提供買節能減碳商品時較多折扣。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</a:tr>
              <a:tr h="68427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綠色基金</a:t>
                      </a:r>
                      <a:endParaRPr lang="zh-TW" alt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投信</a:t>
                      </a:r>
                      <a:endParaRPr lang="zh-TW" alt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以綠能趨勢或環境生態為主題的證券投資信託基金或是境外基金。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</a:tr>
              <a:tr h="68427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綠色保險</a:t>
                      </a:r>
                      <a:endParaRPr lang="zh-TW" alt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產險</a:t>
                      </a:r>
                      <a:endParaRPr lang="zh-TW" alt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包括綠色車險、綠色住宅保險、綠色商業責任險在內的各種形式。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</a:tr>
              <a:tr h="546086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zh-TW" altLang="en-US" sz="16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資料來源：</a:t>
                      </a:r>
                      <a:r>
                        <a:rPr lang="en-US" altLang="zh-TW" sz="16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2016</a:t>
                      </a:r>
                      <a:r>
                        <a:rPr lang="zh-TW" altLang="en-US" sz="16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16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08</a:t>
                      </a:r>
                      <a:r>
                        <a:rPr lang="zh-TW" altLang="en-US" sz="16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16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04</a:t>
                      </a:r>
                      <a:r>
                        <a:rPr lang="zh-TW" altLang="en-US" sz="16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日中時電子報</a:t>
                      </a:r>
                      <a:r>
                        <a:rPr lang="en-US" altLang="zh-TW" sz="16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【</a:t>
                      </a:r>
                      <a:r>
                        <a:rPr lang="zh-TW" altLang="en-US" sz="16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hlinkClick r:id="rId2"/>
                        </a:rPr>
                        <a:t>借鏡匯豐銀 金管會推綠能金融</a:t>
                      </a:r>
                      <a:r>
                        <a:rPr lang="en-US" altLang="zh-TW" sz="16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】 </a:t>
                      </a:r>
                      <a:endParaRPr lang="en-US" altLang="zh-TW" sz="16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4117" marR="14117" marT="14117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流程圖: 替代處理程序 8"/>
          <p:cNvSpPr/>
          <p:nvPr/>
        </p:nvSpPr>
        <p:spPr bwMode="auto">
          <a:xfrm>
            <a:off x="323528" y="984570"/>
            <a:ext cx="4968205" cy="471940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金管會擬推展的綠能金融面向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36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八、綠色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金融</a:t>
            </a:r>
            <a:r>
              <a:rPr lang="en-US" altLang="zh-TW" sz="2800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分析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與推動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(6/6</a:t>
            </a:r>
            <a:r>
              <a:rPr lang="en-US" altLang="zh-TW" sz="1800" dirty="0">
                <a:solidFill>
                  <a:srgbClr val="000099"/>
                </a:solidFill>
                <a:latin typeface="Times New Roman" pitchFamily="18" charset="0"/>
              </a:rPr>
              <a:t>)</a:t>
            </a:r>
            <a:endParaRPr lang="en-US" altLang="zh-TW" sz="12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57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3889" y="1443434"/>
            <a:ext cx="87526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預估設置量：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35MW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建置成本：（新台幣元）</a:t>
            </a:r>
          </a:p>
          <a:p>
            <a:pPr marL="800100" lvl="1" indent="-342900">
              <a:buFont typeface="+mj-lt"/>
              <a:buAutoNum type="arabicParenR"/>
            </a:pPr>
            <a:r>
              <a:rPr lang="zh-TW" altLang="en-US" sz="1600" b="1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太陽能系統建置費用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5740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萬元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/MW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；以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35MW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計算約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億元。</a:t>
            </a:r>
          </a:p>
          <a:p>
            <a:pPr marL="800100" lvl="1" indent="-342900">
              <a:buFont typeface="+mj-lt"/>
              <a:buAutoNum type="arabicParenR"/>
            </a:pP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土地工程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360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萬元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/MW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；以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35 MW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計算約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1.26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億元。</a:t>
            </a:r>
          </a:p>
          <a:p>
            <a:pPr marL="800100" lvl="1" indent="-342900">
              <a:buFont typeface="+mj-lt"/>
              <a:buAutoNum type="arabicParenR"/>
            </a:pP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土地租金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預估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每公頃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30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萬元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因此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公頃年付出租金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1500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萬元。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sz="1600" b="1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年度營運成本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113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萬元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/MW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</a:t>
            </a:r>
            <a:r>
              <a:rPr lang="zh-TW" altLang="en-US" sz="1600" b="1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</a:t>
            </a:r>
            <a:r>
              <a:rPr lang="en-US" altLang="zh-TW" sz="1600" b="1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35MW</a:t>
            </a:r>
            <a:r>
              <a:rPr lang="zh-TW" altLang="en-US" sz="1600" b="1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計算約</a:t>
            </a:r>
            <a:r>
              <a:rPr lang="en-US" altLang="zh-TW" sz="1600" b="1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3955</a:t>
            </a:r>
            <a:r>
              <a:rPr lang="zh-TW" altLang="en-US" sz="1600" b="1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萬元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sz="1600" b="1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年度營運收入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躉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購費率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4.6679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元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度*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1250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度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年瓩*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35,000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瓩</a:t>
            </a:r>
            <a:endParaRPr lang="en-US" altLang="zh-TW" sz="1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 </a:t>
            </a:r>
            <a:r>
              <a:rPr lang="en-US" altLang="zh-TW" sz="1600" b="1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2.04</a:t>
            </a:r>
            <a:r>
              <a:rPr lang="zh-TW" altLang="en-US" sz="1600" b="1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億元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平均資金成本率為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5.25%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銀行融資：（新台幣元）</a:t>
            </a:r>
          </a:p>
          <a:p>
            <a:pPr marL="800100" lvl="1" indent="-342900">
              <a:buFont typeface="+mj-lt"/>
              <a:buAutoNum type="arabicParenR"/>
            </a:pP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銀行貸款金額約設置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成本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含土地整治費用）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70%</a:t>
            </a:r>
          </a:p>
          <a:p>
            <a:pPr marL="800100" lvl="1" indent="-342900">
              <a:buFont typeface="+mj-lt"/>
              <a:buAutoNum type="arabicParenR"/>
            </a:pP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銀行專案融資貸款利息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年利率；適用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2016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年） 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3.53%</a:t>
            </a:r>
            <a:endParaRPr lang="zh-TW" altLang="en-US" sz="1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銀行專案融資手續費：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1.5%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（每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年新立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換貸款合約時收取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endParaRPr lang="zh-TW" altLang="en-US" sz="1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5004048" y="1596680"/>
            <a:ext cx="3889127" cy="4503505"/>
          </a:xfrm>
          <a:prstGeom prst="round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總結：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35MW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電廠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—50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公頃土地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期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初設置成本</a:t>
            </a: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億元</a:t>
            </a: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平均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資金成本率為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5.25%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銀行貸款金額</a:t>
            </a: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14</a:t>
            </a:r>
            <a:r>
              <a:rPr lang="zh-TW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億元</a:t>
            </a:r>
            <a:r>
              <a:rPr lang="en-US" altLang="zh-TW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貸款成數</a:t>
            </a:r>
            <a:r>
              <a:rPr lang="en-US" altLang="zh-TW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zh-TW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成</a:t>
            </a:r>
            <a:r>
              <a:rPr lang="en-US" altLang="zh-TW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，利率約</a:t>
            </a:r>
            <a:r>
              <a:rPr lang="en-US" altLang="zh-TW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3.53%</a:t>
            </a:r>
            <a:r>
              <a:rPr lang="zh-TW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，手續費</a:t>
            </a:r>
            <a:r>
              <a:rPr lang="en-US" altLang="zh-TW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1.5%</a:t>
            </a:r>
            <a:r>
              <a:rPr lang="zh-TW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投資者自備款</a:t>
            </a: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約</a:t>
            </a:r>
            <a:r>
              <a:rPr lang="zh-TW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估</a:t>
            </a:r>
            <a:r>
              <a:rPr lang="en-US" altLang="zh-TW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億元，平均自有資金報酬率約</a:t>
            </a:r>
            <a:r>
              <a:rPr lang="en-US" altLang="zh-TW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9%</a:t>
            </a:r>
            <a:r>
              <a:rPr lang="zh-TW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2" name="流程圖: 替代處理程序 11"/>
          <p:cNvSpPr/>
          <p:nvPr/>
        </p:nvSpPr>
        <p:spPr bwMode="auto">
          <a:xfrm>
            <a:off x="98096" y="888770"/>
            <a:ext cx="6349061" cy="471940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六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國內專案參考</a:t>
            </a:r>
            <a:r>
              <a:rPr lang="en-US" altLang="zh-TW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【50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公頃土地太陽電廠規劃案</a:t>
            </a:r>
            <a:r>
              <a:rPr lang="en-US" altLang="zh-TW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35538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八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、綠色金融</a:t>
            </a:r>
            <a:r>
              <a:rPr lang="en-US" altLang="zh-TW" sz="2800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加速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綠能產業發展</a:t>
            </a:r>
            <a:r>
              <a:rPr lang="en-US" altLang="zh-TW" sz="1800" dirty="0">
                <a:solidFill>
                  <a:srgbClr val="000099"/>
                </a:solidFill>
                <a:latin typeface="Times New Roman" pitchFamily="18" charset="0"/>
              </a:rPr>
              <a:t>(1/5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)</a:t>
            </a:r>
            <a:endParaRPr lang="en-US" altLang="zh-TW" sz="12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58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lnSpcReduction="10000"/>
          </a:bodyPr>
          <a:lstStyle/>
          <a:p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綠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能是未來趨勢，也是未來的巨大商機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提升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綠能產業整體價值，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除了降低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能源進口依賴、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帶動產業外，更讓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新能源、循環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經濟相關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產業，有成長的機會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國內</a:t>
            </a:r>
            <a:r>
              <a:rPr lang="zh-TW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服務業佔</a:t>
            </a:r>
            <a:r>
              <a:rPr lang="en-US" altLang="zh-TW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GDP</a:t>
            </a:r>
            <a:r>
              <a:rPr lang="zh-TW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TW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zh-TW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成，雇用近</a:t>
            </a:r>
            <a:r>
              <a:rPr lang="en-US" altLang="zh-TW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成的人口，整體服務業產值卻與製造業</a:t>
            </a:r>
            <a:r>
              <a:rPr lang="zh-TW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相同。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要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擺脫製造業、代工生產思維，需要引導產業由能源製造業轉型為「能源服務業」，提供消費者完整的綠色解決方案，以提升整體產業價值。</a:t>
            </a:r>
          </a:p>
        </p:txBody>
      </p:sp>
      <p:sp>
        <p:nvSpPr>
          <p:cNvPr id="10" name="流程圖: 替代處理程序 9"/>
          <p:cNvSpPr/>
          <p:nvPr/>
        </p:nvSpPr>
        <p:spPr bwMode="auto">
          <a:xfrm>
            <a:off x="486664" y="962800"/>
            <a:ext cx="6101560" cy="471940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跳脫製造生產模式，擁抱能源服務產業</a:t>
            </a:r>
          </a:p>
        </p:txBody>
      </p:sp>
    </p:spTree>
    <p:extLst>
      <p:ext uri="{BB962C8B-B14F-4D97-AF65-F5344CB8AC3E}">
        <p14:creationId xmlns:p14="http://schemas.microsoft.com/office/powerpoint/2010/main" val="104477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八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、綠色金融</a:t>
            </a:r>
            <a:r>
              <a:rPr lang="en-US" altLang="zh-TW" sz="2800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加速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綠能產業發展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(2/5)</a:t>
            </a:r>
            <a:endParaRPr lang="en-US" altLang="zh-TW" sz="12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59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457200" y="1052736"/>
            <a:ext cx="8229600" cy="507342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所謂的能源技術服務商（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Energy Service Company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）也就是「能源服務業」，以節約能源診斷為基礎，研擬節約能源所需資金之籌措方案。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目前國內以績效為基礎的節能績效保證合約，有兩種方式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節能保證合約</a:t>
            </a:r>
            <a:r>
              <a:rPr lang="en-US" altLang="zh-TW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GSC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Guaranteed Savings Contracts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節能分享合約</a:t>
            </a:r>
            <a:r>
              <a:rPr lang="en-US" altLang="zh-TW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SSC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Shared Savings Contracts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目前</a:t>
            </a:r>
            <a:r>
              <a:rPr lang="zh-TW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臺灣市場潛力包含公、私部門、住商、產業製程等每年約</a:t>
            </a:r>
            <a:r>
              <a:rPr lang="en-US" altLang="zh-TW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1000</a:t>
            </a:r>
            <a:r>
              <a:rPr lang="zh-TW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億的商機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，不難理解節能減碳在綠能產業所帶來的經濟效益。</a:t>
            </a: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流程圖: 替代處理程序 8"/>
          <p:cNvSpPr/>
          <p:nvPr/>
        </p:nvSpPr>
        <p:spPr bwMode="auto">
          <a:xfrm>
            <a:off x="471816" y="1052736"/>
            <a:ext cx="6116408" cy="471940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能源技術專業服務，挖掘節能千億商機</a:t>
            </a:r>
          </a:p>
        </p:txBody>
      </p:sp>
    </p:spTree>
    <p:extLst>
      <p:ext uri="{BB962C8B-B14F-4D97-AF65-F5344CB8AC3E}">
        <p14:creationId xmlns:p14="http://schemas.microsoft.com/office/powerpoint/2010/main" val="246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 txBox="1">
            <a:spLocks noGrp="1" noChangeArrowheads="1"/>
          </p:cNvSpPr>
          <p:nvPr/>
        </p:nvSpPr>
        <p:spPr bwMode="auto">
          <a:xfrm>
            <a:off x="7010400" y="6597650"/>
            <a:ext cx="2133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65C30A4-7F08-4FF0-83DF-76137DB94091}" type="slidenum">
              <a:rPr lang="en-US" altLang="zh-TW" sz="1200" b="1">
                <a:solidFill>
                  <a:schemeClr val="tx1"/>
                </a:solidFill>
                <a:ea typeface="Arial Unicode MS" pitchFamily="34" charset="-120"/>
                <a:cs typeface="Arial Unicode MS" pitchFamily="34" charset="-12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zh-TW" sz="1200" b="1">
              <a:solidFill>
                <a:schemeClr val="tx1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5" name="文字方塊 45"/>
          <p:cNvSpPr txBox="1">
            <a:spLocks noChangeArrowheads="1"/>
          </p:cNvSpPr>
          <p:nvPr/>
        </p:nvSpPr>
        <p:spPr bwMode="auto">
          <a:xfrm>
            <a:off x="5172075" y="2889647"/>
            <a:ext cx="3730625" cy="338137"/>
          </a:xfrm>
          <a:prstGeom prst="rect">
            <a:avLst/>
          </a:prstGeom>
          <a:solidFill>
            <a:srgbClr val="333399"/>
          </a:solidFill>
          <a:ln>
            <a:noFill/>
          </a:ln>
          <a:extLst/>
        </p:spPr>
        <p:txBody>
          <a:bodyPr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TW" sz="16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2015</a:t>
            </a:r>
            <a:r>
              <a:rPr lang="zh-TW" altLang="en-US" sz="16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年國內能源消費</a:t>
            </a:r>
            <a:r>
              <a:rPr lang="en-US" altLang="zh-TW" sz="16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16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部門別</a:t>
            </a:r>
            <a:r>
              <a:rPr lang="en-US" altLang="zh-TW" sz="16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1600" b="1" kern="0" dirty="0" smtClean="0">
              <a:solidFill>
                <a:srgbClr val="FFFF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10244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977736"/>
              </p:ext>
            </p:extLst>
          </p:nvPr>
        </p:nvGraphicFramePr>
        <p:xfrm>
          <a:off x="-17463" y="3151584"/>
          <a:ext cx="5214938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4" r:id="rId3" imgW="5212532" imgH="3737172" progId="Excel.Chart.8">
                  <p:embed/>
                </p:oleObj>
              </mc:Choice>
              <mc:Fallback>
                <p:oleObj r:id="rId3" imgW="5212532" imgH="373717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463" y="3151584"/>
                        <a:ext cx="5214938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45"/>
          <p:cNvSpPr txBox="1">
            <a:spLocks noChangeArrowheads="1"/>
          </p:cNvSpPr>
          <p:nvPr/>
        </p:nvSpPr>
        <p:spPr bwMode="auto">
          <a:xfrm>
            <a:off x="685800" y="2889647"/>
            <a:ext cx="3732213" cy="338137"/>
          </a:xfrm>
          <a:prstGeom prst="rect">
            <a:avLst/>
          </a:prstGeom>
          <a:solidFill>
            <a:srgbClr val="333399"/>
          </a:solidFill>
          <a:ln>
            <a:noFill/>
          </a:ln>
          <a:extLst/>
        </p:spPr>
        <p:txBody>
          <a:bodyPr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TW" sz="16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2015</a:t>
            </a:r>
            <a:r>
              <a:rPr lang="zh-TW" altLang="en-US" sz="16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年國內能源消費</a:t>
            </a:r>
            <a:r>
              <a:rPr lang="en-US" altLang="zh-TW" sz="16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16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產品</a:t>
            </a:r>
            <a:r>
              <a:rPr lang="zh-TW" altLang="en-US" sz="16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別</a:t>
            </a:r>
            <a:r>
              <a:rPr lang="en-US" altLang="zh-TW" sz="16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1600" b="1" kern="0" dirty="0" smtClean="0">
              <a:solidFill>
                <a:srgbClr val="FFFF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270" name="文字方塊 7"/>
          <p:cNvSpPr txBox="1">
            <a:spLocks noChangeArrowheads="1"/>
          </p:cNvSpPr>
          <p:nvPr/>
        </p:nvSpPr>
        <p:spPr bwMode="auto">
          <a:xfrm>
            <a:off x="381000" y="757009"/>
            <a:ext cx="8686800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177800"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173038" indent="-173038"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marL="174625" lvl="1" indent="-174625" fontAlgn="base">
              <a:spcBef>
                <a:spcPts val="600"/>
              </a:spcBef>
              <a:defRPr/>
            </a:pPr>
            <a:r>
              <a:rPr lang="zh-TW" altLang="en-US" sz="2400" b="1" dirty="0" smtClean="0">
                <a:cs typeface="Times New Roman" panose="02020603050405020304" pitchFamily="18" charset="0"/>
              </a:rPr>
              <a:t>三、</a:t>
            </a:r>
            <a:r>
              <a:rPr kumimoji="0" lang="zh-TW" altLang="en-US" sz="2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我國</a:t>
            </a:r>
            <a:r>
              <a:rPr kumimoji="0" lang="zh-TW" altLang="en-US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能源消費結構以工業部門為</a:t>
            </a:r>
            <a:r>
              <a:rPr kumimoji="0" lang="zh-TW" altLang="en-US" sz="2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大宗</a:t>
            </a:r>
            <a:endParaRPr lang="en-US" altLang="zh-TW" sz="2000" b="1" dirty="0" smtClean="0">
              <a:cs typeface="Times New Roman" panose="02020603050405020304" pitchFamily="18" charset="0"/>
            </a:endParaRPr>
          </a:p>
          <a:p>
            <a:pPr marL="625475" lvl="1" indent="-447675" eaLnBrk="1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000" dirty="0" smtClean="0">
                <a:cs typeface="Times New Roman" panose="02020603050405020304" pitchFamily="18" charset="0"/>
              </a:rPr>
              <a:t>(</a:t>
            </a:r>
            <a:r>
              <a:rPr lang="zh-TW" altLang="en-US" sz="2000" dirty="0" smtClean="0">
                <a:cs typeface="Times New Roman" panose="02020603050405020304" pitchFamily="18" charset="0"/>
              </a:rPr>
              <a:t>一</a:t>
            </a:r>
            <a:r>
              <a:rPr lang="en-US" altLang="zh-TW" sz="2000" dirty="0" smtClean="0">
                <a:cs typeface="Times New Roman" panose="02020603050405020304" pitchFamily="18" charset="0"/>
              </a:rPr>
              <a:t>)2015</a:t>
            </a:r>
            <a:r>
              <a:rPr lang="zh-TW" altLang="en-US" sz="2000" dirty="0">
                <a:cs typeface="Times New Roman" panose="02020603050405020304" pitchFamily="18" charset="0"/>
              </a:rPr>
              <a:t>年我國國內能源消費</a:t>
            </a:r>
            <a:r>
              <a:rPr lang="en-US" altLang="zh-TW" sz="20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115</a:t>
            </a:r>
            <a:r>
              <a:rPr lang="zh-TW" altLang="en-US" sz="2000" dirty="0">
                <a:cs typeface="Times New Roman" panose="02020603050405020304" pitchFamily="18" charset="0"/>
              </a:rPr>
              <a:t>百萬公秉油當量，</a:t>
            </a:r>
            <a:r>
              <a:rPr lang="en-US" altLang="zh-TW" sz="2000" dirty="0">
                <a:cs typeface="Times New Roman" panose="02020603050405020304" pitchFamily="18" charset="0"/>
              </a:rPr>
              <a:t>2009~2015</a:t>
            </a:r>
            <a:r>
              <a:rPr lang="zh-TW" altLang="en-US" sz="2000" dirty="0">
                <a:cs typeface="Times New Roman" panose="02020603050405020304" pitchFamily="18" charset="0"/>
              </a:rPr>
              <a:t>年能源消費平均成長率</a:t>
            </a:r>
            <a:r>
              <a:rPr lang="en-US" altLang="zh-TW" sz="20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0.71%</a:t>
            </a:r>
            <a:r>
              <a:rPr lang="zh-TW" altLang="en-US" sz="2000" dirty="0">
                <a:cs typeface="Times New Roman" panose="02020603050405020304" pitchFamily="18" charset="0"/>
              </a:rPr>
              <a:t>。 </a:t>
            </a:r>
            <a:endParaRPr lang="en-US" altLang="zh-TW" sz="2000" dirty="0" smtClean="0">
              <a:cs typeface="Times New Roman" panose="02020603050405020304" pitchFamily="18" charset="0"/>
            </a:endParaRPr>
          </a:p>
          <a:p>
            <a:pPr marL="625475" lvl="1" indent="-447675" eaLnBrk="1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kumimoji="0" lang="zh-TW" altLang="en-US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二</a:t>
            </a:r>
            <a:r>
              <a:rPr kumimoji="0" lang="en-US" altLang="zh-TW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r>
              <a:rPr kumimoji="0" lang="zh-TW" altLang="en-US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我國</a:t>
            </a:r>
            <a:r>
              <a:rPr kumimoji="0" lang="zh-TW" altLang="en-US" sz="20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產品外銷占</a:t>
            </a:r>
            <a:r>
              <a:rPr kumimoji="0" lang="en-US" altLang="zh-TW" sz="20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GDP</a:t>
            </a:r>
            <a:r>
              <a:rPr kumimoji="0" lang="en-US" altLang="zh-TW" sz="2000" dirty="0">
                <a:cs typeface="Times New Roman" panose="02020603050405020304" pitchFamily="18" charset="0"/>
              </a:rPr>
              <a:t> </a:t>
            </a:r>
            <a:r>
              <a:rPr kumimoji="0" lang="zh-TW" altLang="en-US" sz="2000" dirty="0">
                <a:cs typeface="Times New Roman" panose="02020603050405020304" pitchFamily="18" charset="0"/>
              </a:rPr>
              <a:t>的</a:t>
            </a:r>
            <a:r>
              <a:rPr kumimoji="0" lang="en-US" altLang="zh-TW" sz="20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6</a:t>
            </a:r>
            <a:r>
              <a:rPr kumimoji="0" lang="zh-TW" altLang="en-US" sz="20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成</a:t>
            </a:r>
            <a:r>
              <a:rPr kumimoji="0" lang="zh-TW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，</a:t>
            </a:r>
            <a:r>
              <a:rPr kumimoji="0" lang="zh-TW" altLang="en-US" sz="20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工業</a:t>
            </a:r>
            <a:r>
              <a:rPr kumimoji="0" lang="zh-TW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部門</a:t>
            </a:r>
            <a:r>
              <a:rPr kumimoji="0" lang="zh-TW" altLang="en-US" sz="20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電力消費</a:t>
            </a:r>
            <a:r>
              <a:rPr kumimoji="0" lang="zh-TW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占</a:t>
            </a:r>
            <a:r>
              <a:rPr kumimoji="0" lang="zh-TW" altLang="en-US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大宗，</a:t>
            </a:r>
            <a:r>
              <a:rPr kumimoji="0" lang="zh-TW" altLang="en-US" sz="2000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穩定</a:t>
            </a:r>
            <a:r>
              <a:rPr kumimoji="0" lang="zh-TW" altLang="en-US" sz="2000" dirty="0">
                <a:cs typeface="Times New Roman" panose="02020603050405020304" pitchFamily="18" charset="0"/>
              </a:rPr>
              <a:t>的</a:t>
            </a:r>
            <a:r>
              <a:rPr kumimoji="0" lang="zh-TW" altLang="en-US" sz="20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電力</a:t>
            </a:r>
            <a:r>
              <a:rPr kumimoji="0" lang="zh-TW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及</a:t>
            </a:r>
            <a:r>
              <a:rPr kumimoji="0" lang="zh-TW" altLang="en-US" sz="20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具競爭力</a:t>
            </a:r>
            <a:r>
              <a:rPr kumimoji="0" lang="zh-TW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的</a:t>
            </a:r>
            <a:r>
              <a:rPr kumimoji="0" lang="zh-TW" altLang="en-US" sz="20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電價</a:t>
            </a:r>
            <a:r>
              <a:rPr kumimoji="0" lang="zh-TW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，為我國經濟發展重要</a:t>
            </a:r>
            <a:r>
              <a:rPr kumimoji="0" lang="zh-TW" altLang="en-US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支柱</a:t>
            </a:r>
            <a:r>
              <a:rPr kumimoji="0" lang="zh-TW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， </a:t>
            </a:r>
            <a:r>
              <a:rPr kumimoji="0" lang="zh-TW" altLang="en-US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同時為推動</a:t>
            </a:r>
            <a:r>
              <a:rPr kumimoji="0" lang="zh-TW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節能減碳重要</a:t>
            </a:r>
            <a:r>
              <a:rPr kumimoji="0" lang="zh-TW" altLang="en-US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挑戰。</a:t>
            </a:r>
            <a:endParaRPr kumimoji="0" lang="en-US" altLang="zh-TW" sz="20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247" name="文字方塊 8"/>
          <p:cNvSpPr txBox="1">
            <a:spLocks noChangeArrowheads="1"/>
          </p:cNvSpPr>
          <p:nvPr/>
        </p:nvSpPr>
        <p:spPr bwMode="auto">
          <a:xfrm>
            <a:off x="5436145" y="6597352"/>
            <a:ext cx="370785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1200" dirty="0">
                <a:solidFill>
                  <a:schemeClr val="tx1"/>
                </a:solidFill>
                <a:cs typeface="Times New Roman" panose="02020603050405020304" pitchFamily="18" charset="0"/>
              </a:rPr>
              <a:t>資料來源：經濟部能源局能源統計手冊，</a:t>
            </a:r>
            <a:r>
              <a:rPr lang="en-US" altLang="zh-TW" sz="1200" dirty="0">
                <a:solidFill>
                  <a:schemeClr val="tx1"/>
                </a:solidFill>
                <a:cs typeface="Times New Roman" panose="02020603050405020304" pitchFamily="18" charset="0"/>
              </a:rPr>
              <a:t>2016</a:t>
            </a:r>
            <a:r>
              <a:rPr lang="zh-TW" altLang="en-US" sz="1200" dirty="0">
                <a:solidFill>
                  <a:schemeClr val="tx1"/>
                </a:solidFill>
                <a:cs typeface="Times New Roman" panose="02020603050405020304" pitchFamily="18" charset="0"/>
              </a:rPr>
              <a:t>年。</a:t>
            </a:r>
            <a:endParaRPr lang="en-US" altLang="zh-TW" sz="1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0248" name="圖表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9661695"/>
              </p:ext>
            </p:extLst>
          </p:nvPr>
        </p:nvGraphicFramePr>
        <p:xfrm>
          <a:off x="4343400" y="3223022"/>
          <a:ext cx="5022850" cy="335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5" r:id="rId5" imgW="5023539" imgH="3359187" progId="Excel.Chart.8">
                  <p:embed/>
                </p:oleObj>
              </mc:Choice>
              <mc:Fallback>
                <p:oleObj r:id="rId5" imgW="5023539" imgH="335918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3223022"/>
                        <a:ext cx="5022850" cy="335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標題 1"/>
          <p:cNvSpPr>
            <a:spLocks/>
          </p:cNvSpPr>
          <p:nvPr/>
        </p:nvSpPr>
        <p:spPr bwMode="auto">
          <a:xfrm>
            <a:off x="0" y="44624"/>
            <a:ext cx="9144000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3200" dirty="0">
                <a:solidFill>
                  <a:srgbClr val="000099"/>
                </a:solidFill>
                <a:latin typeface="Times New Roman" pitchFamily="18" charset="0"/>
              </a:rPr>
              <a:t>壹</a:t>
            </a:r>
            <a:r>
              <a:rPr lang="zh-TW" altLang="en-US" sz="3200" dirty="0" smtClean="0">
                <a:solidFill>
                  <a:srgbClr val="000099"/>
                </a:solidFill>
                <a:latin typeface="Times New Roman" pitchFamily="18" charset="0"/>
              </a:rPr>
              <a:t>、臺灣</a:t>
            </a:r>
            <a:r>
              <a:rPr lang="zh-TW" altLang="en-US" sz="3200" dirty="0">
                <a:solidFill>
                  <a:srgbClr val="000099"/>
                </a:solidFill>
                <a:latin typeface="Times New Roman" pitchFamily="18" charset="0"/>
              </a:rPr>
              <a:t>能源現況及挑戰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(3/4)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196848" y="704433"/>
            <a:ext cx="8713787" cy="71437"/>
            <a:chOff x="113" y="482"/>
            <a:chExt cx="5489" cy="45"/>
          </a:xfrm>
        </p:grpSpPr>
        <p:sp>
          <p:nvSpPr>
            <p:cNvPr id="1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65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八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、綠色金融</a:t>
            </a:r>
            <a:r>
              <a:rPr lang="en-US" altLang="zh-TW" sz="2800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加速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綠能產業發展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(3/5)</a:t>
            </a:r>
            <a:endParaRPr lang="en-US" altLang="zh-TW" sz="12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60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457200" y="1052736"/>
            <a:ext cx="8229600" cy="507342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過去透過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台灣綠色生產力基金會、台灣環境管理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協會，來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推動國內環保與節能服務產業發展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，整體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推動進展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較有限。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zh-TW" sz="2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由於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臺灣電價較低、臺灣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能源技術服務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廠商多屬中小企業等因素，導致專案回收期長、廠商資金壓力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大；國內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銀行推出綠色融資的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利率雖低，但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廠商取得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放款仍是相當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困難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zh-TW" altLang="en-US" sz="2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外商銀行願意</a:t>
            </a:r>
            <a:r>
              <a:rPr lang="zh-TW" altLang="en-US" sz="2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</a:t>
            </a:r>
            <a:r>
              <a:rPr lang="zh-TW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廠商的合約價值</a:t>
            </a:r>
            <a:r>
              <a:rPr lang="en-US" altLang="zh-TW" sz="2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(contract values</a:t>
            </a:r>
            <a:r>
              <a:rPr lang="en-US" altLang="zh-TW" sz="2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作為放款</a:t>
            </a:r>
            <a:r>
              <a:rPr lang="zh-TW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依據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，綠色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融資利率約</a:t>
            </a:r>
            <a:r>
              <a:rPr lang="en-US" altLang="zh-TW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4~9%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，高達兩倍利息差距並且可以先支付三成信用憑證提供給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廠商。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zh-TW" sz="2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如何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看待再生能源和能源服務業的商品價值，有待國內金融業與時俱進，重新審慎檢視，思考更靈活彈性、更積極開放的放款標的與做法。</a:t>
            </a:r>
          </a:p>
        </p:txBody>
      </p:sp>
      <p:sp>
        <p:nvSpPr>
          <p:cNvPr id="9" name="流程圖: 替代處理程序 8"/>
          <p:cNvSpPr/>
          <p:nvPr/>
        </p:nvSpPr>
        <p:spPr bwMode="auto">
          <a:xfrm>
            <a:off x="457200" y="1052736"/>
            <a:ext cx="6116408" cy="471940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三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提升綠色融資服務，發展專案融資體系</a:t>
            </a:r>
          </a:p>
        </p:txBody>
      </p:sp>
    </p:spTree>
    <p:extLst>
      <p:ext uri="{BB962C8B-B14F-4D97-AF65-F5344CB8AC3E}">
        <p14:creationId xmlns:p14="http://schemas.microsoft.com/office/powerpoint/2010/main" val="222612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八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、綠色金融</a:t>
            </a:r>
            <a:r>
              <a:rPr lang="en-US" altLang="zh-TW" sz="2800" dirty="0" smtClean="0">
                <a:solidFill>
                  <a:srgbClr val="000099"/>
                </a:solidFill>
                <a:latin typeface="Times New Roman" pitchFamily="18" charset="0"/>
              </a:rPr>
              <a:t>-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加速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綠能產業發展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(4/5)</a:t>
            </a:r>
            <a:endParaRPr lang="en-US" altLang="zh-TW" sz="12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61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457200" y="1052736"/>
            <a:ext cx="8229600" cy="507342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zh-TW" altLang="en-US" sz="24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除了再生能源購售電合約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(FIT)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、節能保證合約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(GSC)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及節能分享合約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(SSC)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具有金融商品價值以外，考量未來溫室氣體交易、電業自由化等政策措施，碳排放交易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(ETS)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、綠色憑證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(REC)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等亦具有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交換價值。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商公司：統一東京、日商歐力士，在投入太陽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光電產品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融資已經布局多時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，中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資公司：星河能源控股公司透過嶄新的營運模式，累積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多年市場與技術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經驗準備來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臺競爭。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如何妥適安排綠色金融機制，協助產業建立可持續性的商業操作模式刻不容緩</a:t>
            </a:r>
            <a:r>
              <a:rPr lang="zh-TW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流程圖: 替代處理程序 8"/>
          <p:cNvSpPr/>
          <p:nvPr/>
        </p:nvSpPr>
        <p:spPr bwMode="auto">
          <a:xfrm>
            <a:off x="457200" y="1012844"/>
            <a:ext cx="6116408" cy="471940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四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>
                <a:solidFill>
                  <a:schemeClr val="tx1"/>
                </a:solidFill>
                <a:latin typeface="Times New Roman"/>
                <a:ea typeface="標楷體"/>
              </a:rPr>
              <a:t>中資外商環伺在候，綠色金融最佳轉機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35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八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、綠色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金融加速綠能產業發展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(5/5)</a:t>
            </a:r>
            <a:endParaRPr lang="en-US" altLang="zh-TW" sz="12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179388" y="620688"/>
            <a:ext cx="8713787" cy="59039"/>
            <a:chOff x="113" y="482"/>
            <a:chExt cx="5489" cy="45"/>
          </a:xfrm>
        </p:grpSpPr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9" name="投影片編號版面配置區 3"/>
          <p:cNvSpPr txBox="1">
            <a:spLocks noGrp="1"/>
          </p:cNvSpPr>
          <p:nvPr/>
        </p:nvSpPr>
        <p:spPr bwMode="auto">
          <a:xfrm>
            <a:off x="7092950" y="6600205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62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457200" y="1124744"/>
            <a:ext cx="8229600" cy="47565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zh-TW" altLang="en-US" sz="24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由於臺灣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FIT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Feed-in Tariff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）制度躉購價格已難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提高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建議綠色金融方面降低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貸款利率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</a:p>
          <a:p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建議綠色金融方面提高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貸款成數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</a:p>
          <a:p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建議綠色金融方面延長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還款年限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endParaRPr lang="zh-TW" altLang="en-US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3316" name="Picture 4" descr="https://lh3.googleusercontent.com/9WdOGhMpaHakbD4JBeut90eGxaIr1FGomfUk6pflQzEE9y6c_I_o2DExMbdpBQn-MXzQZDrd52hTqBGJw1jwreEqGSbpOLenrxHNrRnWHHIpaY4E0stpkYg6F0pJTroh59o2ZD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36399"/>
            <a:ext cx="458152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形圖說文字 1"/>
          <p:cNvSpPr/>
          <p:nvPr/>
        </p:nvSpPr>
        <p:spPr>
          <a:xfrm>
            <a:off x="5621849" y="3577327"/>
            <a:ext cx="3384375" cy="1080120"/>
          </a:xfrm>
          <a:prstGeom prst="wedgeEllipseCallout">
            <a:avLst>
              <a:gd name="adj1" fmla="val -64804"/>
              <a:gd name="adj2" fmla="val 39799"/>
            </a:avLst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近年</a:t>
            </a:r>
            <a:r>
              <a:rPr lang="zh-TW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太陽光電地面</a:t>
            </a:r>
            <a:r>
              <a:rPr lang="zh-TW" altLang="en-US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型電能</a:t>
            </a:r>
            <a:r>
              <a:rPr lang="zh-TW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躉購費率</a:t>
            </a:r>
            <a:r>
              <a:rPr lang="zh-TW" altLang="en-US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趨勢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流程圖: 替代處理程序 11"/>
          <p:cNvSpPr/>
          <p:nvPr/>
        </p:nvSpPr>
        <p:spPr bwMode="auto">
          <a:xfrm>
            <a:off x="395536" y="908720"/>
            <a:ext cx="4546848" cy="471940"/>
          </a:xfrm>
          <a:prstGeom prst="flowChartAlternateProcess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 anchor="ctr">
            <a:no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dirty="0">
                <a:solidFill>
                  <a:schemeClr val="tx1"/>
                </a:solidFill>
                <a:latin typeface="Times New Roman"/>
                <a:ea typeface="標楷體"/>
              </a:rPr>
              <a:t>綠色金融加速綠能產業發展</a:t>
            </a:r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67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468313" y="908050"/>
          <a:ext cx="8280400" cy="521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4" name="Clip" r:id="rId3" imgW="2286337" imgH="1007527" progId="MS_ClipArt_Gallery.5">
                  <p:embed/>
                </p:oleObj>
              </mc:Choice>
              <mc:Fallback>
                <p:oleObj name="Clip" r:id="rId3" imgW="2286337" imgH="1007527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80000" contrast="-7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08050"/>
                        <a:ext cx="8280400" cy="5211763"/>
                      </a:xfrm>
                      <a:prstGeom prst="rect">
                        <a:avLst/>
                      </a:prstGeom>
                      <a:solidFill>
                        <a:srgbClr val="CCD7FF">
                          <a:alpha val="4196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89138"/>
            <a:ext cx="76327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6375" y="2289175"/>
            <a:ext cx="72739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marL="342900" indent="-3429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latinLnBrk="1" hangingPunct="1">
              <a:spcBef>
                <a:spcPct val="0"/>
              </a:spcBef>
              <a:buFont typeface="標楷體" pitchFamily="65" charset="-120"/>
              <a:buNone/>
              <a:defRPr/>
            </a:pPr>
            <a:r>
              <a:rPr lang="zh-TW" altLang="en-US" sz="4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伍、結語</a:t>
            </a:r>
          </a:p>
        </p:txBody>
      </p:sp>
      <p:sp>
        <p:nvSpPr>
          <p:cNvPr id="8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63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59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/>
          </p:cNvSpPr>
          <p:nvPr/>
        </p:nvSpPr>
        <p:spPr bwMode="auto">
          <a:xfrm>
            <a:off x="0" y="44624"/>
            <a:ext cx="9171105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3200" dirty="0" smtClean="0">
                <a:solidFill>
                  <a:srgbClr val="000099"/>
                </a:solidFill>
                <a:latin typeface="Times New Roman" pitchFamily="18" charset="0"/>
              </a:rPr>
              <a:t>伍、結論</a:t>
            </a:r>
            <a:endParaRPr lang="en-US" altLang="zh-TW" sz="32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79388" y="692696"/>
            <a:ext cx="8713787" cy="59039"/>
            <a:chOff x="113" y="482"/>
            <a:chExt cx="5489" cy="45"/>
          </a:xfrm>
        </p:grpSpPr>
        <p:sp>
          <p:nvSpPr>
            <p:cNvPr id="7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416147" y="795146"/>
            <a:ext cx="8494489" cy="59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31825" indent="-631825" hangingPunct="0">
              <a:spcAft>
                <a:spcPts val="600"/>
              </a:spcAft>
            </a:pP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一</a:t>
            </a:r>
            <a:r>
              <a:rPr lang="zh-TW" altLang="en-US" sz="2400" b="1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、確保電力供應</a:t>
            </a:r>
            <a:endParaRPr lang="en-US" altLang="zh-TW" sz="2400" b="1" dirty="0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631825" indent="-190500" hangingPunct="0">
              <a:spcAft>
                <a:spcPts val="600"/>
              </a:spcAft>
            </a:pPr>
            <a:r>
              <a:rPr lang="zh-TW" altLang="zh-TW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從透過供給面及需求</a:t>
            </a:r>
            <a:r>
              <a:rPr lang="zh-TW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面推動</a:t>
            </a:r>
            <a:r>
              <a:rPr lang="zh-TW" altLang="zh-TW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相關措施以</a:t>
            </a:r>
            <a:r>
              <a:rPr lang="zh-TW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確保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短中長期</a:t>
            </a:r>
            <a:r>
              <a:rPr lang="zh-TW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電力</a:t>
            </a:r>
            <a:r>
              <a:rPr lang="zh-TW" altLang="zh-TW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穩定</a:t>
            </a:r>
            <a:r>
              <a:rPr lang="zh-TW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供應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631825" indent="-631825" hangingPunct="0">
              <a:spcAft>
                <a:spcPts val="600"/>
              </a:spcAft>
            </a:pP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二、用前瞻精神推動節能</a:t>
            </a:r>
            <a:endParaRPr lang="en-US" altLang="zh-TW" sz="2400" b="1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531813" hangingPunct="0">
              <a:spcAft>
                <a:spcPts val="600"/>
              </a:spcAft>
            </a:pP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從需求面透過工業及服務業</a:t>
            </a:r>
            <a:r>
              <a:rPr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產業結構調整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、產業與全民</a:t>
            </a:r>
            <a:r>
              <a:rPr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節能習慣養成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、能源使用效率提升，抑低能源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消費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，各部會積極推動</a:t>
            </a:r>
            <a:r>
              <a:rPr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節能極大化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，進而抑低電力需求成長率至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1%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631825" indent="-631825" hangingPunct="0">
              <a:spcAft>
                <a:spcPts val="600"/>
              </a:spcAft>
            </a:pP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三、以務實作法確保低碳高效率傳統基載發電</a:t>
            </a:r>
            <a:endParaRPr lang="en-US" altLang="zh-TW" sz="2400" b="1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531813" hangingPunct="0">
              <a:spcAft>
                <a:spcPts val="600"/>
              </a:spcAft>
            </a:pPr>
            <a:r>
              <a:rPr lang="zh-TW" altLang="zh-TW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加速第三座液化天然氣接收站興建</a:t>
            </a:r>
            <a:r>
              <a:rPr lang="zh-TW" altLang="zh-TW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，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以擴大低碳天然氣發電。</a:t>
            </a:r>
            <a:r>
              <a:rPr lang="zh-TW" altLang="zh-TW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推動既</a:t>
            </a:r>
            <a:r>
              <a:rPr lang="zh-TW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有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燃煤</a:t>
            </a:r>
            <a:r>
              <a:rPr lang="zh-TW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電廠</a:t>
            </a:r>
            <a:r>
              <a:rPr lang="zh-TW" altLang="zh-TW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汰舊更新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為</a:t>
            </a:r>
            <a:r>
              <a:rPr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超超臨界高效率發電機組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，並確保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計畫</a:t>
            </a:r>
            <a:r>
              <a:rPr lang="zh-TW" altLang="zh-TW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如期</a:t>
            </a:r>
            <a:r>
              <a:rPr lang="zh-TW" altLang="zh-TW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完工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en-US" altLang="zh-TW" sz="2000" dirty="0" smtClean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631825" indent="-631825" hangingPunct="0">
              <a:spcAft>
                <a:spcPts val="600"/>
              </a:spcAft>
            </a:pP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四、積極推動再生能源及新能源</a:t>
            </a:r>
            <a:endParaRPr lang="en-US" altLang="zh-TW" sz="2400" b="1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533400" lvl="1" hangingPunct="0">
              <a:spcAft>
                <a:spcPts val="600"/>
              </a:spcAft>
            </a:pPr>
            <a:r>
              <a:rPr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建立行政院層級平台或機制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，整合並強化跨部會溝通，克服太陽光電與離岸風電推動所面臨各項挑戰，以加速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發展目標達成及擴大。</a:t>
            </a:r>
            <a:endParaRPr lang="en-US" altLang="zh-TW" sz="2000" dirty="0" smtClean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631825" lvl="8" indent="-631825" hangingPunct="0">
              <a:spcAft>
                <a:spcPts val="600"/>
              </a:spcAft>
            </a:pP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五、支援國內自主能量建立，帶動本土綠能新興產業發展</a:t>
            </a:r>
          </a:p>
          <a:p>
            <a:pPr marL="533400" lvl="1" hangingPunct="0">
              <a:spcAft>
                <a:spcPts val="600"/>
              </a:spcAft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在積極推動能源開源及效率提升過程，</a:t>
            </a:r>
            <a:r>
              <a:rPr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優先支持國內在生能量發展並進行市場實績淬煉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，進而創造本土綠能新興產業。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0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64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1204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333450" y="1917402"/>
            <a:ext cx="6838950" cy="4679950"/>
            <a:chOff x="885" y="1299"/>
            <a:chExt cx="4308" cy="2948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1707"/>
              <a:ext cx="1723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" y="1798"/>
              <a:ext cx="1362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8" name="Object 5"/>
            <p:cNvGraphicFramePr>
              <a:graphicFrameLocks noChangeAspect="1"/>
            </p:cNvGraphicFramePr>
            <p:nvPr/>
          </p:nvGraphicFramePr>
          <p:xfrm>
            <a:off x="3425" y="2841"/>
            <a:ext cx="1451" cy="1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8" r:id="rId5" imgW="4677156" imgH="3086100" progId="Word.Picture.8">
                    <p:embed/>
                  </p:oleObj>
                </mc:Choice>
                <mc:Fallback>
                  <p:oleObj r:id="rId5" imgW="4677156" imgH="308610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5" y="2841"/>
                          <a:ext cx="1451" cy="14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" y="2387"/>
              <a:ext cx="1321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7"/>
            <p:cNvGraphicFramePr>
              <a:graphicFrameLocks noChangeAspect="1"/>
            </p:cNvGraphicFramePr>
            <p:nvPr/>
          </p:nvGraphicFramePr>
          <p:xfrm>
            <a:off x="885" y="1299"/>
            <a:ext cx="1542" cy="1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9" name="Photo Editor Photo" r:id="rId8" imgW="2276793" imgH="1743318" progId="MSPhotoEd.3">
                    <p:embed/>
                  </p:oleObj>
                </mc:Choice>
                <mc:Fallback>
                  <p:oleObj name="Photo Editor Photo" r:id="rId8" imgW="2276793" imgH="1743318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5" y="1299"/>
                          <a:ext cx="1542" cy="1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982737" y="770300"/>
            <a:ext cx="4953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/>
            <a:r>
              <a:rPr lang="zh-TW" altLang="en-US" sz="6000" dirty="0" smtClean="0">
                <a:solidFill>
                  <a:srgbClr val="FF3300"/>
                </a:solidFill>
                <a:latin typeface="Times New Roman" pitchFamily="18" charset="0"/>
              </a:rPr>
              <a:t>簡報完畢</a:t>
            </a:r>
            <a:endParaRPr lang="en-US" altLang="zh-TW" sz="6000" dirty="0" smtClean="0">
              <a:solidFill>
                <a:srgbClr val="FF33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zh-TW" altLang="en-US" sz="6000" dirty="0" smtClean="0">
                <a:solidFill>
                  <a:srgbClr val="FF3300"/>
                </a:solidFill>
                <a:latin typeface="Times New Roman" pitchFamily="18" charset="0"/>
              </a:rPr>
              <a:t>敬請</a:t>
            </a:r>
            <a:r>
              <a:rPr lang="zh-TW" altLang="en-US" sz="6000" dirty="0">
                <a:solidFill>
                  <a:srgbClr val="FF3300"/>
                </a:solidFill>
                <a:latin typeface="Times New Roman" pitchFamily="18" charset="0"/>
              </a:rPr>
              <a:t>指教</a:t>
            </a:r>
          </a:p>
        </p:txBody>
      </p:sp>
      <p:sp>
        <p:nvSpPr>
          <p:cNvPr id="12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65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51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標題 1"/>
          <p:cNvSpPr>
            <a:spLocks/>
          </p:cNvSpPr>
          <p:nvPr/>
        </p:nvSpPr>
        <p:spPr bwMode="auto">
          <a:xfrm>
            <a:off x="145704" y="836712"/>
            <a:ext cx="8818783" cy="216024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marL="534988" indent="-534988" eaLnBrk="0" hangingPunct="0">
              <a:spcBef>
                <a:spcPct val="20000"/>
              </a:spcBef>
              <a:buChar char="•"/>
              <a:defRPr kumimoji="1" sz="2000" b="1">
                <a:solidFill>
                  <a:srgbClr val="0000CC"/>
                </a:solidFill>
                <a:latin typeface="Arial" charset="0"/>
              </a:defRPr>
            </a:lvl1pPr>
            <a:lvl2pPr marL="355600" indent="-3556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4625" lvl="1" indent="0" eaLnBrk="1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kumimoji="0" lang="zh-TW" altLang="en-US" sz="24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四、我國</a:t>
            </a:r>
            <a:r>
              <a:rPr kumimoji="0"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能源高度依賴進口、獨立電網需靠</a:t>
            </a:r>
            <a:r>
              <a:rPr kumimoji="0" lang="zh-TW" altLang="en-US" sz="24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自己</a:t>
            </a:r>
            <a:endParaRPr kumimoji="0" lang="en-US" altLang="zh-TW" sz="24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90600" lvl="1" indent="-458788" eaLnBrk="1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kumimoji="0" lang="en-US" altLang="zh-TW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kumimoji="0" lang="en-US" altLang="zh-TW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臺灣</a:t>
            </a:r>
            <a:r>
              <a:rPr kumimoji="0"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電力為獨立系統</a:t>
            </a:r>
            <a:r>
              <a:rPr kumimoji="0" lang="zh-TW" altLang="en-US" sz="2000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，電力需即發即用無法大量儲存，遇急需時</a:t>
            </a:r>
            <a:r>
              <a:rPr kumimoji="0"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無法由他國輸入</a:t>
            </a:r>
            <a:r>
              <a:rPr kumimoji="0" lang="zh-TW" altLang="en-US" sz="2000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，能源短缺或中斷，將危及</a:t>
            </a:r>
            <a:r>
              <a:rPr kumimoji="0" lang="zh-TW" altLang="en-US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國家安全。</a:t>
            </a:r>
            <a:endParaRPr kumimoji="0" lang="en-US" altLang="zh-TW" sz="2000" b="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90600" lvl="1" indent="-458788" eaLnBrk="1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kumimoji="0" lang="en-US" altLang="zh-TW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kumimoji="0" lang="en-US" altLang="zh-TW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我國</a:t>
            </a:r>
            <a:r>
              <a:rPr kumimoji="0" lang="en-US" altLang="zh-TW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2015</a:t>
            </a:r>
            <a:r>
              <a:rPr kumimoji="0" lang="zh-TW" altLang="en-US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年發電量約</a:t>
            </a:r>
            <a:r>
              <a:rPr kumimoji="0" lang="en-US" altLang="zh-TW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2,580</a:t>
            </a:r>
            <a:r>
              <a:rPr kumimoji="0" lang="zh-TW" altLang="en-US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億度，</a:t>
            </a:r>
            <a:r>
              <a:rPr kumimoji="0"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其中</a:t>
            </a:r>
            <a:r>
              <a:rPr kumimoji="0" lang="zh-TW" altLang="en-US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發電</a:t>
            </a:r>
            <a:r>
              <a:rPr kumimoji="0" lang="zh-TW" altLang="en-US" sz="2000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結構化石能源約占四分之三、電力部門</a:t>
            </a:r>
            <a:r>
              <a:rPr kumimoji="0" lang="en-US" altLang="zh-TW" sz="2000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</a:t>
            </a:r>
            <a:r>
              <a:rPr kumimoji="0" lang="en-US" altLang="zh-TW" sz="2000" b="0" baseline="-25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kumimoji="0" lang="zh-TW" altLang="en-US" sz="2000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排放約占</a:t>
            </a:r>
            <a:r>
              <a:rPr kumimoji="0" lang="en-US" altLang="zh-TW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59%</a:t>
            </a:r>
            <a:r>
              <a:rPr kumimoji="0" lang="zh-TW" altLang="en-US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，未來</a:t>
            </a:r>
            <a:r>
              <a:rPr kumimoji="0" lang="zh-TW" altLang="en-US" sz="2000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尋求全天候可</a:t>
            </a:r>
            <a:r>
              <a:rPr kumimoji="0"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穩定發電</a:t>
            </a:r>
            <a:r>
              <a:rPr kumimoji="0" lang="zh-TW" altLang="en-US" sz="2000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低成本</a:t>
            </a:r>
            <a:r>
              <a:rPr kumimoji="0" lang="zh-TW" altLang="en-US" sz="2000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</a:t>
            </a:r>
            <a:r>
              <a:rPr kumimoji="0" lang="zh-TW" alt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低碳</a:t>
            </a:r>
            <a:r>
              <a:rPr kumimoji="0" lang="zh-TW" altLang="en-US" sz="2000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之多元能源來源具挑戰</a:t>
            </a:r>
            <a:r>
              <a:rPr kumimoji="0" lang="zh-TW" altLang="en-US" sz="20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zh-TW" altLang="en-US" sz="2000" b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8" name="投影片編號版面配置區 1"/>
          <p:cNvSpPr txBox="1">
            <a:spLocks noGrp="1"/>
          </p:cNvSpPr>
          <p:nvPr/>
        </p:nvSpPr>
        <p:spPr bwMode="auto">
          <a:xfrm>
            <a:off x="7046913" y="65246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r" eaLnBrk="1" hangingPunct="1"/>
            <a:fld id="{16E7DFD4-03CF-45BB-8498-698855C3A589}" type="slidenum">
              <a:rPr kumimoji="0" lang="zh-TW" altLang="en-US" sz="120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algn="r" eaLnBrk="1" hangingPunct="1"/>
              <a:t>7</a:t>
            </a:fld>
            <a:endParaRPr kumimoji="0" lang="en-US" altLang="zh-TW" sz="120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1259632" y="6536377"/>
            <a:ext cx="33543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1200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資料來源</a:t>
            </a:r>
            <a:r>
              <a:rPr lang="zh-TW" altLang="en-US" sz="1200" b="0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：經濟部能源局</a:t>
            </a:r>
            <a:r>
              <a:rPr lang="en-US" altLang="zh-TW" sz="1200" b="0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(2016</a:t>
            </a:r>
            <a:r>
              <a:rPr lang="zh-TW" altLang="en-US" sz="1200" b="0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1200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1200" b="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 </a:t>
            </a:r>
          </a:p>
        </p:txBody>
      </p:sp>
      <p:graphicFrame>
        <p:nvGraphicFramePr>
          <p:cNvPr id="41" name="圖表 40"/>
          <p:cNvGraphicFramePr/>
          <p:nvPr>
            <p:extLst>
              <p:ext uri="{D42A27DB-BD31-4B8C-83A1-F6EECF244321}">
                <p14:modId xmlns:p14="http://schemas.microsoft.com/office/powerpoint/2010/main" val="243650031"/>
              </p:ext>
            </p:extLst>
          </p:nvPr>
        </p:nvGraphicFramePr>
        <p:xfrm>
          <a:off x="4555095" y="2924944"/>
          <a:ext cx="4189785" cy="3400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2" name="圖表 41"/>
          <p:cNvGraphicFramePr/>
          <p:nvPr>
            <p:extLst>
              <p:ext uri="{D42A27DB-BD31-4B8C-83A1-F6EECF244321}">
                <p14:modId xmlns:p14="http://schemas.microsoft.com/office/powerpoint/2010/main" val="642598253"/>
              </p:ext>
            </p:extLst>
          </p:nvPr>
        </p:nvGraphicFramePr>
        <p:xfrm>
          <a:off x="0" y="3223077"/>
          <a:ext cx="4824536" cy="3106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96848" y="704433"/>
            <a:ext cx="8713787" cy="71437"/>
            <a:chOff x="113" y="482"/>
            <a:chExt cx="5489" cy="45"/>
          </a:xfrm>
        </p:grpSpPr>
        <p:sp>
          <p:nvSpPr>
            <p:cNvPr id="9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2" name="標題 1"/>
          <p:cNvSpPr>
            <a:spLocks/>
          </p:cNvSpPr>
          <p:nvPr/>
        </p:nvSpPr>
        <p:spPr bwMode="auto">
          <a:xfrm>
            <a:off x="0" y="44624"/>
            <a:ext cx="9144000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3200" dirty="0">
                <a:solidFill>
                  <a:srgbClr val="000099"/>
                </a:solidFill>
                <a:latin typeface="Times New Roman" pitchFamily="18" charset="0"/>
              </a:rPr>
              <a:t>壹</a:t>
            </a:r>
            <a:r>
              <a:rPr lang="zh-TW" altLang="en-US" sz="3200" dirty="0" smtClean="0">
                <a:solidFill>
                  <a:srgbClr val="000099"/>
                </a:solidFill>
                <a:latin typeface="Times New Roman" pitchFamily="18" charset="0"/>
              </a:rPr>
              <a:t>、臺灣</a:t>
            </a:r>
            <a:r>
              <a:rPr lang="zh-TW" altLang="en-US" sz="3200" dirty="0">
                <a:solidFill>
                  <a:srgbClr val="000099"/>
                </a:solidFill>
                <a:latin typeface="Times New Roman" pitchFamily="18" charset="0"/>
              </a:rPr>
              <a:t>能源現況及挑戰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(4/4)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4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8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468313" y="908050"/>
          <a:ext cx="8280400" cy="521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0" name="Clip" r:id="rId3" imgW="2286337" imgH="1007527" progId="MS_ClipArt_Gallery.5">
                  <p:embed/>
                </p:oleObj>
              </mc:Choice>
              <mc:Fallback>
                <p:oleObj name="Clip" r:id="rId3" imgW="2286337" imgH="1007527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80000" contrast="-7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08050"/>
                        <a:ext cx="8280400" cy="5211763"/>
                      </a:xfrm>
                      <a:prstGeom prst="rect">
                        <a:avLst/>
                      </a:prstGeom>
                      <a:solidFill>
                        <a:srgbClr val="CCD7FF">
                          <a:alpha val="4196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3" descr="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60848"/>
            <a:ext cx="763270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445543" y="2111226"/>
            <a:ext cx="727392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marL="342900" indent="-3429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marL="1162050" indent="-1162050" eaLnBrk="1" latinLnBrk="1" hangingPunct="1">
              <a:spcBef>
                <a:spcPct val="0"/>
              </a:spcBef>
              <a:tabLst>
                <a:tab pos="1133475" algn="l"/>
              </a:tabLst>
              <a:defRPr/>
            </a:pPr>
            <a:r>
              <a:rPr lang="zh-TW" altLang="en-US" sz="4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貳、新</a:t>
            </a:r>
            <a:r>
              <a:rPr lang="zh-TW" altLang="en-US" sz="44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政府上任後之新能源發展願景與方向</a:t>
            </a:r>
            <a:endParaRPr lang="zh-TW" altLang="en-US" sz="440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59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836966" y="1844824"/>
            <a:ext cx="7415214" cy="3235740"/>
          </a:xfrm>
          <a:prstGeom prst="round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兼顧能源安全、環境永續及綠色經濟發展均衡下，建構安全穩定、效率及潔淨能源供需體系，創造永續價值</a:t>
            </a:r>
          </a:p>
          <a:p>
            <a:pPr marL="342900" indent="-34290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邁向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2025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年非核家園及核一、二、三廠不延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役、核四停建</a:t>
            </a:r>
            <a:endParaRPr lang="zh-TW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96848" y="704433"/>
            <a:ext cx="8713787" cy="71437"/>
            <a:chOff x="113" y="482"/>
            <a:chExt cx="5489" cy="45"/>
          </a:xfrm>
        </p:grpSpPr>
        <p:sp>
          <p:nvSpPr>
            <p:cNvPr id="6" name="Line 8"/>
            <p:cNvSpPr>
              <a:spLocks noChangeShapeType="1"/>
            </p:cNvSpPr>
            <p:nvPr/>
          </p:nvSpPr>
          <p:spPr bwMode="auto">
            <a:xfrm rot="10800000" flipH="1" flipV="1">
              <a:off x="113" y="527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rot="10800000" flipH="1" flipV="1">
              <a:off x="522" y="482"/>
              <a:ext cx="5080" cy="0"/>
            </a:xfrm>
            <a:prstGeom prst="line">
              <a:avLst/>
            </a:prstGeom>
            <a:noFill/>
            <a:ln w="444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標題 1"/>
          <p:cNvSpPr>
            <a:spLocks/>
          </p:cNvSpPr>
          <p:nvPr/>
        </p:nvSpPr>
        <p:spPr bwMode="auto">
          <a:xfrm>
            <a:off x="0" y="44624"/>
            <a:ext cx="9144000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defRPr kumimoji="1" sz="2000" b="1">
                <a:solidFill>
                  <a:srgbClr val="CC33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貳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、新</a:t>
            </a:r>
            <a:r>
              <a:rPr lang="zh-TW" altLang="en-US" sz="2800" dirty="0">
                <a:solidFill>
                  <a:srgbClr val="000099"/>
                </a:solidFill>
                <a:latin typeface="Times New Roman" pitchFamily="18" charset="0"/>
              </a:rPr>
              <a:t>政府上任後之新能源發展願景與</a:t>
            </a:r>
            <a:r>
              <a:rPr lang="zh-TW" altLang="en-US" sz="2800" dirty="0" smtClean="0">
                <a:solidFill>
                  <a:srgbClr val="000099"/>
                </a:solidFill>
                <a:latin typeface="Times New Roman" pitchFamily="18" charset="0"/>
              </a:rPr>
              <a:t>方向</a:t>
            </a:r>
            <a:r>
              <a:rPr lang="en-US" altLang="zh-TW" sz="1800" dirty="0" smtClean="0">
                <a:solidFill>
                  <a:srgbClr val="000099"/>
                </a:solidFill>
                <a:latin typeface="Times New Roman" pitchFamily="18" charset="0"/>
              </a:rPr>
              <a:t>(1/3)</a:t>
            </a:r>
            <a:endParaRPr lang="en-US" altLang="zh-TW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9" name="文字方塊 30"/>
          <p:cNvSpPr txBox="1">
            <a:spLocks noChangeArrowheads="1"/>
          </p:cNvSpPr>
          <p:nvPr/>
        </p:nvSpPr>
        <p:spPr bwMode="auto">
          <a:xfrm>
            <a:off x="515935" y="1056581"/>
            <a:ext cx="8394700" cy="50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marL="0" lvl="1" indent="0" eaLnBrk="1" fontAlgn="base" hangingPunct="1">
              <a:lnSpc>
                <a:spcPct val="95000"/>
              </a:lnSpc>
              <a:spcBef>
                <a:spcPts val="900"/>
              </a:spcBef>
              <a:buNone/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一、發展願景</a:t>
            </a:r>
            <a:endParaRPr kumimoji="0" lang="en-US" altLang="zh-TW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1" name="投影片編號版面配置區 3"/>
          <p:cNvSpPr txBox="1">
            <a:spLocks noGrp="1"/>
          </p:cNvSpPr>
          <p:nvPr/>
        </p:nvSpPr>
        <p:spPr bwMode="auto">
          <a:xfrm>
            <a:off x="7092950" y="6500813"/>
            <a:ext cx="2055813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D33C3436-CBA4-4B61-83BF-3A636FE1EA11}" type="slidenum">
              <a:rPr kumimoji="0" lang="en-AU" altLang="zh-TW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spcBef>
                  <a:spcPct val="0"/>
                </a:spcBef>
                <a:defRPr/>
              </a:pPr>
              <a:t>9</a:t>
            </a:fld>
            <a:endParaRPr kumimoji="0" lang="en-AU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01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11660</TotalTime>
  <Words>9610</Words>
  <Application>Microsoft Office PowerPoint</Application>
  <PresentationFormat>如螢幕大小 (4:3)</PresentationFormat>
  <Paragraphs>946</Paragraphs>
  <Slides>65</Slides>
  <Notes>9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6</vt:i4>
      </vt:variant>
      <vt:variant>
        <vt:lpstr>投影片標題</vt:lpstr>
      </vt:variant>
      <vt:variant>
        <vt:i4>65</vt:i4>
      </vt:variant>
    </vt:vector>
  </HeadingPairs>
  <TitlesOfParts>
    <vt:vector size="72" baseType="lpstr">
      <vt:lpstr>Office 佈景主題</vt:lpstr>
      <vt:lpstr>Clip</vt:lpstr>
      <vt:lpstr>工作表</vt:lpstr>
      <vt:lpstr>圖表</vt:lpstr>
      <vt:lpstr>Microsoft Excel 圖表</vt:lpstr>
      <vt:lpstr>Microsoft Word Picture</vt:lpstr>
      <vt:lpstr>Photo Editor Photo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許淳惠</cp:lastModifiedBy>
  <cp:revision>1225</cp:revision>
  <cp:lastPrinted>2016-08-18T03:55:06Z</cp:lastPrinted>
  <dcterms:created xsi:type="dcterms:W3CDTF">2015-09-22T02:27:11Z</dcterms:created>
  <dcterms:modified xsi:type="dcterms:W3CDTF">2016-08-23T12:00:04Z</dcterms:modified>
</cp:coreProperties>
</file>