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838" r:id="rId2"/>
    <p:sldMasterId id="2147483935" r:id="rId3"/>
    <p:sldMasterId id="2147484011" r:id="rId4"/>
  </p:sldMasterIdLst>
  <p:notesMasterIdLst>
    <p:notesMasterId r:id="rId71"/>
  </p:notesMasterIdLst>
  <p:handoutMasterIdLst>
    <p:handoutMasterId r:id="rId72"/>
  </p:handoutMasterIdLst>
  <p:sldIdLst>
    <p:sldId id="927" r:id="rId5"/>
    <p:sldId id="607" r:id="rId6"/>
    <p:sldId id="1079" r:id="rId7"/>
    <p:sldId id="977" r:id="rId8"/>
    <p:sldId id="989" r:id="rId9"/>
    <p:sldId id="979" r:id="rId10"/>
    <p:sldId id="980" r:id="rId11"/>
    <p:sldId id="985" r:id="rId12"/>
    <p:sldId id="986" r:id="rId13"/>
    <p:sldId id="981" r:id="rId14"/>
    <p:sldId id="982" r:id="rId15"/>
    <p:sldId id="983" r:id="rId16"/>
    <p:sldId id="984" r:id="rId17"/>
    <p:sldId id="932" r:id="rId18"/>
    <p:sldId id="933" r:id="rId19"/>
    <p:sldId id="974" r:id="rId20"/>
    <p:sldId id="934" r:id="rId21"/>
    <p:sldId id="935" r:id="rId22"/>
    <p:sldId id="973" r:id="rId23"/>
    <p:sldId id="975" r:id="rId24"/>
    <p:sldId id="1080" r:id="rId25"/>
    <p:sldId id="1092" r:id="rId26"/>
    <p:sldId id="1214" r:id="rId27"/>
    <p:sldId id="1151" r:id="rId28"/>
    <p:sldId id="1178" r:id="rId29"/>
    <p:sldId id="1200" r:id="rId30"/>
    <p:sldId id="1201" r:id="rId31"/>
    <p:sldId id="1199" r:id="rId32"/>
    <p:sldId id="1184" r:id="rId33"/>
    <p:sldId id="1204" r:id="rId34"/>
    <p:sldId id="1205" r:id="rId35"/>
    <p:sldId id="1206" r:id="rId36"/>
    <p:sldId id="1135" r:id="rId37"/>
    <p:sldId id="1136" r:id="rId38"/>
    <p:sldId id="1056" r:id="rId39"/>
    <p:sldId id="1173" r:id="rId40"/>
    <p:sldId id="1174" r:id="rId41"/>
    <p:sldId id="1207" r:id="rId42"/>
    <p:sldId id="1095" r:id="rId43"/>
    <p:sldId id="1094" r:id="rId44"/>
    <p:sldId id="1130" r:id="rId45"/>
    <p:sldId id="1120" r:id="rId46"/>
    <p:sldId id="1119" r:id="rId47"/>
    <p:sldId id="947" r:id="rId48"/>
    <p:sldId id="948" r:id="rId49"/>
    <p:sldId id="949" r:id="rId50"/>
    <p:sldId id="950" r:id="rId51"/>
    <p:sldId id="951" r:id="rId52"/>
    <p:sldId id="952" r:id="rId53"/>
    <p:sldId id="953" r:id="rId54"/>
    <p:sldId id="954" r:id="rId55"/>
    <p:sldId id="955" r:id="rId56"/>
    <p:sldId id="956" r:id="rId57"/>
    <p:sldId id="957" r:id="rId58"/>
    <p:sldId id="958" r:id="rId59"/>
    <p:sldId id="959" r:id="rId60"/>
    <p:sldId id="960" r:id="rId61"/>
    <p:sldId id="961" r:id="rId62"/>
    <p:sldId id="962" r:id="rId63"/>
    <p:sldId id="963" r:id="rId64"/>
    <p:sldId id="964" r:id="rId65"/>
    <p:sldId id="965" r:id="rId66"/>
    <p:sldId id="966" r:id="rId67"/>
    <p:sldId id="1082" r:id="rId68"/>
    <p:sldId id="987" r:id="rId69"/>
    <p:sldId id="988" r:id="rId70"/>
  </p:sldIdLst>
  <p:sldSz cx="9144000" cy="6858000" type="screen4x3"/>
  <p:notesSz cx="6735763" cy="9869488"/>
  <p:defaultTextStyle>
    <a:defPPr>
      <a:defRPr lang="zh-TW"/>
    </a:defPPr>
    <a:lvl1pPr marL="0" algn="l" defTabSz="913728" rtl="0" eaLnBrk="1" latinLnBrk="0" hangingPunct="1">
      <a:defRPr sz="1800" kern="1200">
        <a:solidFill>
          <a:schemeClr val="tx1"/>
        </a:solidFill>
        <a:latin typeface="+mn-lt"/>
        <a:ea typeface="+mn-ea"/>
        <a:cs typeface="+mn-cs"/>
      </a:defRPr>
    </a:lvl1pPr>
    <a:lvl2pPr marL="456863" algn="l" defTabSz="913728" rtl="0" eaLnBrk="1" latinLnBrk="0" hangingPunct="1">
      <a:defRPr sz="1800" kern="1200">
        <a:solidFill>
          <a:schemeClr val="tx1"/>
        </a:solidFill>
        <a:latin typeface="+mn-lt"/>
        <a:ea typeface="+mn-ea"/>
        <a:cs typeface="+mn-cs"/>
      </a:defRPr>
    </a:lvl2pPr>
    <a:lvl3pPr marL="913728" algn="l" defTabSz="913728" rtl="0" eaLnBrk="1" latinLnBrk="0" hangingPunct="1">
      <a:defRPr sz="1800" kern="1200">
        <a:solidFill>
          <a:schemeClr val="tx1"/>
        </a:solidFill>
        <a:latin typeface="+mn-lt"/>
        <a:ea typeface="+mn-ea"/>
        <a:cs typeface="+mn-cs"/>
      </a:defRPr>
    </a:lvl3pPr>
    <a:lvl4pPr marL="1370590" algn="l" defTabSz="913728" rtl="0" eaLnBrk="1" latinLnBrk="0" hangingPunct="1">
      <a:defRPr sz="1800" kern="1200">
        <a:solidFill>
          <a:schemeClr val="tx1"/>
        </a:solidFill>
        <a:latin typeface="+mn-lt"/>
        <a:ea typeface="+mn-ea"/>
        <a:cs typeface="+mn-cs"/>
      </a:defRPr>
    </a:lvl4pPr>
    <a:lvl5pPr marL="1827453" algn="l" defTabSz="913728" rtl="0" eaLnBrk="1" latinLnBrk="0" hangingPunct="1">
      <a:defRPr sz="1800" kern="1200">
        <a:solidFill>
          <a:schemeClr val="tx1"/>
        </a:solidFill>
        <a:latin typeface="+mn-lt"/>
        <a:ea typeface="+mn-ea"/>
        <a:cs typeface="+mn-cs"/>
      </a:defRPr>
    </a:lvl5pPr>
    <a:lvl6pPr marL="2284317" algn="l" defTabSz="913728" rtl="0" eaLnBrk="1" latinLnBrk="0" hangingPunct="1">
      <a:defRPr sz="1800" kern="1200">
        <a:solidFill>
          <a:schemeClr val="tx1"/>
        </a:solidFill>
        <a:latin typeface="+mn-lt"/>
        <a:ea typeface="+mn-ea"/>
        <a:cs typeface="+mn-cs"/>
      </a:defRPr>
    </a:lvl6pPr>
    <a:lvl7pPr marL="2741181" algn="l" defTabSz="913728" rtl="0" eaLnBrk="1" latinLnBrk="0" hangingPunct="1">
      <a:defRPr sz="1800" kern="1200">
        <a:solidFill>
          <a:schemeClr val="tx1"/>
        </a:solidFill>
        <a:latin typeface="+mn-lt"/>
        <a:ea typeface="+mn-ea"/>
        <a:cs typeface="+mn-cs"/>
      </a:defRPr>
    </a:lvl7pPr>
    <a:lvl8pPr marL="3198046" algn="l" defTabSz="913728" rtl="0" eaLnBrk="1" latinLnBrk="0" hangingPunct="1">
      <a:defRPr sz="1800" kern="1200">
        <a:solidFill>
          <a:schemeClr val="tx1"/>
        </a:solidFill>
        <a:latin typeface="+mn-lt"/>
        <a:ea typeface="+mn-ea"/>
        <a:cs typeface="+mn-cs"/>
      </a:defRPr>
    </a:lvl8pPr>
    <a:lvl9pPr marL="3654907" algn="l" defTabSz="91372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FBF0EA7-3E2A-4333-8085-BD36F4DB9E84}">
          <p14:sldIdLst>
            <p14:sldId id="927"/>
            <p14:sldId id="607"/>
            <p14:sldId id="1079"/>
            <p14:sldId id="977"/>
            <p14:sldId id="989"/>
            <p14:sldId id="979"/>
            <p14:sldId id="980"/>
            <p14:sldId id="985"/>
            <p14:sldId id="986"/>
            <p14:sldId id="981"/>
            <p14:sldId id="982"/>
            <p14:sldId id="983"/>
            <p14:sldId id="984"/>
            <p14:sldId id="932"/>
            <p14:sldId id="933"/>
            <p14:sldId id="974"/>
            <p14:sldId id="934"/>
            <p14:sldId id="935"/>
            <p14:sldId id="973"/>
            <p14:sldId id="975"/>
            <p14:sldId id="1080"/>
            <p14:sldId id="1092"/>
            <p14:sldId id="1214"/>
            <p14:sldId id="1151"/>
            <p14:sldId id="1178"/>
            <p14:sldId id="1200"/>
            <p14:sldId id="1201"/>
            <p14:sldId id="1199"/>
            <p14:sldId id="1184"/>
            <p14:sldId id="1204"/>
            <p14:sldId id="1205"/>
            <p14:sldId id="1206"/>
            <p14:sldId id="1135"/>
            <p14:sldId id="1136"/>
            <p14:sldId id="1056"/>
            <p14:sldId id="1173"/>
            <p14:sldId id="1174"/>
            <p14:sldId id="1207"/>
            <p14:sldId id="1095"/>
            <p14:sldId id="1094"/>
            <p14:sldId id="1130"/>
            <p14:sldId id="1120"/>
            <p14:sldId id="1119"/>
            <p14:sldId id="947"/>
            <p14:sldId id="948"/>
            <p14:sldId id="949"/>
            <p14:sldId id="950"/>
            <p14:sldId id="951"/>
            <p14:sldId id="952"/>
            <p14:sldId id="953"/>
            <p14:sldId id="954"/>
            <p14:sldId id="955"/>
            <p14:sldId id="956"/>
            <p14:sldId id="957"/>
            <p14:sldId id="958"/>
            <p14:sldId id="959"/>
            <p14:sldId id="960"/>
            <p14:sldId id="961"/>
            <p14:sldId id="962"/>
            <p14:sldId id="963"/>
            <p14:sldId id="964"/>
            <p14:sldId id="965"/>
            <p14:sldId id="966"/>
            <p14:sldId id="1082"/>
            <p14:sldId id="987"/>
            <p14:sldId id="98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CC"/>
    <a:srgbClr val="0000FF"/>
    <a:srgbClr val="FFFF66"/>
    <a:srgbClr val="CCECFF"/>
    <a:srgbClr val="000099"/>
    <a:srgbClr val="99FFCC"/>
    <a:srgbClr val="CCFFCC"/>
    <a:srgbClr val="00CC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5" autoAdjust="0"/>
    <p:restoredTop sz="95913" autoAdjust="0"/>
  </p:normalViewPr>
  <p:slideViewPr>
    <p:cSldViewPr snapToGrid="0">
      <p:cViewPr>
        <p:scale>
          <a:sx n="83" d="100"/>
          <a:sy n="83" d="100"/>
        </p:scale>
        <p:origin x="-1450"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9000"/>
    </p:cViewPr>
  </p:sorterViewPr>
  <p:notesViewPr>
    <p:cSldViewPr snapToGrid="0">
      <p:cViewPr varScale="1">
        <p:scale>
          <a:sx n="75" d="100"/>
          <a:sy n="75" d="100"/>
        </p:scale>
        <p:origin x="-3366"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7821E-69B4-4F5B-95C3-617832F54B73}"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zh-TW" altLang="en-US"/>
        </a:p>
      </dgm:t>
    </dgm:pt>
    <dgm:pt modelId="{09007B8A-1FF6-4193-A421-50F25FEF7405}">
      <dgm:prSet phldrT="[文字]"/>
      <dgm:spPr>
        <a:xfrm>
          <a:off x="1909759" y="1376900"/>
          <a:ext cx="1509073" cy="1509073"/>
        </a:xfrm>
        <a:solidFill>
          <a:srgbClr val="4E67C8">
            <a:lumMod val="40000"/>
            <a:lumOff val="6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zh-TW" altLang="en-US"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DFFF6FEF-1EB8-4C00-999A-052642C6A031}" type="parTrans" cxnId="{B4F3A26D-3E89-4AE5-80BB-47DC55EAC63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45C52F-1B67-4526-96AE-92991DE57C88}" type="sibTrans" cxnId="{B4F3A26D-3E89-4AE5-80BB-47DC55EAC63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A18DF9E-BCAB-4C35-820C-7700D514596A}">
      <dgm:prSet phldrT="[文字]"/>
      <dgm:spPr>
        <a:xfrm>
          <a:off x="2136120" y="1324"/>
          <a:ext cx="1056351" cy="1056351"/>
        </a:xfrm>
        <a:solidFill>
          <a:srgbClr val="5ECCF3">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zh-TW" altLang="en-US"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2B6DFB87-F245-432E-9DA3-FC02219F2420}" type="parTrans" cxnId="{B7EB378E-3C44-4280-8A48-B76FA9161E3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4FD0776-F974-478F-91C0-E53E58F3528A}" type="sibTrans" cxnId="{B7EB378E-3C44-4280-8A48-B76FA9161E3A}">
      <dgm:prSet/>
      <dgm:spPr>
        <a:xfrm>
          <a:off x="1024330" y="491471"/>
          <a:ext cx="3279930" cy="3279930"/>
        </a:xfrm>
        <a:solidFill>
          <a:srgbClr val="5ECCF3">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zh-TW" altLang="en-US">
            <a:latin typeface="微軟正黑體" panose="020B0604030504040204" pitchFamily="34" charset="-120"/>
            <a:ea typeface="微軟正黑體" panose="020B0604030504040204" pitchFamily="34" charset="-120"/>
          </a:endParaRPr>
        </a:p>
      </dgm:t>
    </dgm:pt>
    <dgm:pt modelId="{8B835EA5-EB3D-4855-9B9B-D1133A53EA59}">
      <dgm:prSet phldrT="[文字]"/>
      <dgm:spPr>
        <a:xfrm>
          <a:off x="3738056" y="1603261"/>
          <a:ext cx="1056351" cy="1056351"/>
        </a:xfrm>
        <a:solidFill>
          <a:srgbClr val="A7EA5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zh-TW" altLang="en-US"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E785DCB5-5F9C-4906-84DE-3F2A0F08BE35}" type="parTrans" cxnId="{5E68DA85-DE67-4421-8479-B05BA67BCEA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DFF57CA-254B-4452-BF0E-D53AF0A28861}" type="sibTrans" cxnId="{5E68DA85-DE67-4421-8479-B05BA67BCEA2}">
      <dgm:prSet/>
      <dgm:spPr>
        <a:xfrm>
          <a:off x="1024330" y="491471"/>
          <a:ext cx="3279930" cy="3279930"/>
        </a:xfrm>
        <a:solidFill>
          <a:srgbClr val="A7EA52">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zh-TW" altLang="en-US">
            <a:latin typeface="微軟正黑體" panose="020B0604030504040204" pitchFamily="34" charset="-120"/>
            <a:ea typeface="微軟正黑體" panose="020B0604030504040204" pitchFamily="34" charset="-120"/>
          </a:endParaRPr>
        </a:p>
      </dgm:t>
    </dgm:pt>
    <dgm:pt modelId="{6A096BDC-8D16-4EE2-8141-682112C289A0}">
      <dgm:prSet phldrT="[文字]"/>
      <dgm:spPr>
        <a:xfrm>
          <a:off x="2136120" y="3205197"/>
          <a:ext cx="1056351" cy="1056351"/>
        </a:xfrm>
        <a:solidFill>
          <a:srgbClr val="5DCEA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zh-TW" altLang="en-US"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CE1E26E2-3C08-45F7-9BEE-7A8D508EE0F3}" type="parTrans" cxnId="{C8D346A4-CB82-43E4-9613-A51FC049713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F8AFF13-CF49-444C-AA97-4EAAC8F93497}" type="sibTrans" cxnId="{C8D346A4-CB82-43E4-9613-A51FC049713C}">
      <dgm:prSet/>
      <dgm:spPr>
        <a:xfrm>
          <a:off x="1024330" y="491471"/>
          <a:ext cx="3279930" cy="3279930"/>
        </a:xfrm>
        <a:solidFill>
          <a:srgbClr val="5DCEAF">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zh-TW" altLang="en-US">
            <a:latin typeface="微軟正黑體" panose="020B0604030504040204" pitchFamily="34" charset="-120"/>
            <a:ea typeface="微軟正黑體" panose="020B0604030504040204" pitchFamily="34" charset="-120"/>
          </a:endParaRPr>
        </a:p>
      </dgm:t>
    </dgm:pt>
    <dgm:pt modelId="{FD5122AF-E66D-4ACE-A121-211E3AFF8E20}">
      <dgm:prSet phldrT="[文字]" custT="1"/>
      <dgm:spPr>
        <a:xfrm>
          <a:off x="534183" y="1603261"/>
          <a:ext cx="1056351" cy="1056351"/>
        </a:xfrm>
        <a:solidFill>
          <a:srgbClr val="FF8021">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zh-TW" altLang="en-US" sz="2400" b="1" dirty="0">
            <a:solidFill>
              <a:sysClr val="windowText" lastClr="000000"/>
            </a:solidFill>
            <a:latin typeface="微軟正黑體" panose="020B0604030504040204" pitchFamily="34" charset="-120"/>
            <a:ea typeface="微軟正黑體" panose="020B0604030504040204" pitchFamily="34" charset="-120"/>
            <a:cs typeface="+mn-cs"/>
          </a:endParaRPr>
        </a:p>
      </dgm:t>
    </dgm:pt>
    <dgm:pt modelId="{B3C34FD5-43F9-47C2-A2CD-4C51EBADFBDB}" type="parTrans" cxnId="{80D78299-A8BA-46DC-809F-640F1AAB7D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DBD56C9-F4DD-4EAF-B8FD-619F4B0D1655}" type="sibTrans" cxnId="{80D78299-A8BA-46DC-809F-640F1AAB7DD4}">
      <dgm:prSet/>
      <dgm:spPr>
        <a:xfrm>
          <a:off x="1024330" y="491471"/>
          <a:ext cx="3279930" cy="3279930"/>
        </a:xfrm>
        <a:solidFill>
          <a:srgbClr val="FF8021">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a:lstStyle/>
        <a:p>
          <a:endParaRPr lang="zh-TW" altLang="en-US">
            <a:latin typeface="微軟正黑體" panose="020B0604030504040204" pitchFamily="34" charset="-120"/>
            <a:ea typeface="微軟正黑體" panose="020B0604030504040204" pitchFamily="34" charset="-120"/>
          </a:endParaRPr>
        </a:p>
      </dgm:t>
    </dgm:pt>
    <dgm:pt modelId="{2FF9D9C1-FBAB-434D-903F-B4D28D490483}" type="pres">
      <dgm:prSet presAssocID="{9BB7821E-69B4-4F5B-95C3-617832F54B73}" presName="Name0" presStyleCnt="0">
        <dgm:presLayoutVars>
          <dgm:chMax val="1"/>
          <dgm:dir/>
          <dgm:animLvl val="ctr"/>
          <dgm:resizeHandles val="exact"/>
        </dgm:presLayoutVars>
      </dgm:prSet>
      <dgm:spPr/>
      <dgm:t>
        <a:bodyPr/>
        <a:lstStyle/>
        <a:p>
          <a:endParaRPr lang="zh-TW" altLang="en-US"/>
        </a:p>
      </dgm:t>
    </dgm:pt>
    <dgm:pt modelId="{0CBB7C80-8EB8-4DAD-AA21-08A2776502C5}" type="pres">
      <dgm:prSet presAssocID="{09007B8A-1FF6-4193-A421-50F25FEF7405}" presName="centerShape" presStyleLbl="node0" presStyleIdx="0" presStyleCnt="1"/>
      <dgm:spPr>
        <a:prstGeom prst="ellipse">
          <a:avLst/>
        </a:prstGeom>
      </dgm:spPr>
      <dgm:t>
        <a:bodyPr/>
        <a:lstStyle/>
        <a:p>
          <a:endParaRPr lang="zh-TW" altLang="en-US"/>
        </a:p>
      </dgm:t>
    </dgm:pt>
    <dgm:pt modelId="{8C9AAD58-5C4F-446D-ABCD-A3D5F1924172}" type="pres">
      <dgm:prSet presAssocID="{7A18DF9E-BCAB-4C35-820C-7700D514596A}" presName="node" presStyleLbl="node1" presStyleIdx="0" presStyleCnt="4">
        <dgm:presLayoutVars>
          <dgm:bulletEnabled val="1"/>
        </dgm:presLayoutVars>
      </dgm:prSet>
      <dgm:spPr>
        <a:prstGeom prst="ellipse">
          <a:avLst/>
        </a:prstGeom>
      </dgm:spPr>
      <dgm:t>
        <a:bodyPr/>
        <a:lstStyle/>
        <a:p>
          <a:endParaRPr lang="zh-TW" altLang="en-US"/>
        </a:p>
      </dgm:t>
    </dgm:pt>
    <dgm:pt modelId="{4837E1D8-159F-42B6-B19B-A113000A807B}" type="pres">
      <dgm:prSet presAssocID="{7A18DF9E-BCAB-4C35-820C-7700D514596A}" presName="dummy" presStyleCnt="0"/>
      <dgm:spPr/>
    </dgm:pt>
    <dgm:pt modelId="{73BF05F5-D458-44B2-B47A-65CF8BE673F7}" type="pres">
      <dgm:prSet presAssocID="{24FD0776-F974-478F-91C0-E53E58F3528A}" presName="sibTrans" presStyleLbl="sibTrans2D1" presStyleIdx="0" presStyleCnt="4"/>
      <dgm:spPr>
        <a:prstGeom prst="blockArc">
          <a:avLst>
            <a:gd name="adj1" fmla="val 16200000"/>
            <a:gd name="adj2" fmla="val 0"/>
            <a:gd name="adj3" fmla="val 4638"/>
          </a:avLst>
        </a:prstGeom>
      </dgm:spPr>
      <dgm:t>
        <a:bodyPr/>
        <a:lstStyle/>
        <a:p>
          <a:endParaRPr lang="zh-TW" altLang="en-US"/>
        </a:p>
      </dgm:t>
    </dgm:pt>
    <dgm:pt modelId="{06F48239-E451-41A2-9031-A6D3D4C08EED}" type="pres">
      <dgm:prSet presAssocID="{8B835EA5-EB3D-4855-9B9B-D1133A53EA59}" presName="node" presStyleLbl="node1" presStyleIdx="1" presStyleCnt="4">
        <dgm:presLayoutVars>
          <dgm:bulletEnabled val="1"/>
        </dgm:presLayoutVars>
      </dgm:prSet>
      <dgm:spPr>
        <a:prstGeom prst="ellipse">
          <a:avLst/>
        </a:prstGeom>
      </dgm:spPr>
      <dgm:t>
        <a:bodyPr/>
        <a:lstStyle/>
        <a:p>
          <a:endParaRPr lang="zh-TW" altLang="en-US"/>
        </a:p>
      </dgm:t>
    </dgm:pt>
    <dgm:pt modelId="{AD3EF3EB-F159-405E-BDC0-58A39ECF08FC}" type="pres">
      <dgm:prSet presAssocID="{8B835EA5-EB3D-4855-9B9B-D1133A53EA59}" presName="dummy" presStyleCnt="0"/>
      <dgm:spPr/>
    </dgm:pt>
    <dgm:pt modelId="{706A839D-76CB-4AB9-8CA6-01121DEC91CD}" type="pres">
      <dgm:prSet presAssocID="{1DFF57CA-254B-4452-BF0E-D53AF0A28861}" presName="sibTrans" presStyleLbl="sibTrans2D1" presStyleIdx="1" presStyleCnt="4"/>
      <dgm:spPr>
        <a:prstGeom prst="blockArc">
          <a:avLst>
            <a:gd name="adj1" fmla="val 0"/>
            <a:gd name="adj2" fmla="val 5400000"/>
            <a:gd name="adj3" fmla="val 4638"/>
          </a:avLst>
        </a:prstGeom>
      </dgm:spPr>
      <dgm:t>
        <a:bodyPr/>
        <a:lstStyle/>
        <a:p>
          <a:endParaRPr lang="zh-TW" altLang="en-US"/>
        </a:p>
      </dgm:t>
    </dgm:pt>
    <dgm:pt modelId="{ECAC6E70-9A51-4936-B224-4B994375EAD9}" type="pres">
      <dgm:prSet presAssocID="{6A096BDC-8D16-4EE2-8141-682112C289A0}" presName="node" presStyleLbl="node1" presStyleIdx="2" presStyleCnt="4">
        <dgm:presLayoutVars>
          <dgm:bulletEnabled val="1"/>
        </dgm:presLayoutVars>
      </dgm:prSet>
      <dgm:spPr>
        <a:prstGeom prst="ellipse">
          <a:avLst/>
        </a:prstGeom>
      </dgm:spPr>
      <dgm:t>
        <a:bodyPr/>
        <a:lstStyle/>
        <a:p>
          <a:endParaRPr lang="zh-TW" altLang="en-US"/>
        </a:p>
      </dgm:t>
    </dgm:pt>
    <dgm:pt modelId="{0E323C6C-0660-4C4B-AEE3-98EF752C104E}" type="pres">
      <dgm:prSet presAssocID="{6A096BDC-8D16-4EE2-8141-682112C289A0}" presName="dummy" presStyleCnt="0"/>
      <dgm:spPr/>
    </dgm:pt>
    <dgm:pt modelId="{222C4BAA-47DB-4A66-96A5-4F5FF72E0017}" type="pres">
      <dgm:prSet presAssocID="{0F8AFF13-CF49-444C-AA97-4EAAC8F93497}" presName="sibTrans" presStyleLbl="sibTrans2D1" presStyleIdx="2" presStyleCnt="4"/>
      <dgm:spPr>
        <a:prstGeom prst="blockArc">
          <a:avLst>
            <a:gd name="adj1" fmla="val 5400000"/>
            <a:gd name="adj2" fmla="val 10800000"/>
            <a:gd name="adj3" fmla="val 4638"/>
          </a:avLst>
        </a:prstGeom>
      </dgm:spPr>
      <dgm:t>
        <a:bodyPr/>
        <a:lstStyle/>
        <a:p>
          <a:endParaRPr lang="zh-TW" altLang="en-US"/>
        </a:p>
      </dgm:t>
    </dgm:pt>
    <dgm:pt modelId="{51388A60-EC23-41F0-8C96-ED8B15D4CBF3}" type="pres">
      <dgm:prSet presAssocID="{FD5122AF-E66D-4ACE-A121-211E3AFF8E20}" presName="node" presStyleLbl="node1" presStyleIdx="3" presStyleCnt="4">
        <dgm:presLayoutVars>
          <dgm:bulletEnabled val="1"/>
        </dgm:presLayoutVars>
      </dgm:prSet>
      <dgm:spPr>
        <a:prstGeom prst="ellipse">
          <a:avLst/>
        </a:prstGeom>
      </dgm:spPr>
      <dgm:t>
        <a:bodyPr/>
        <a:lstStyle/>
        <a:p>
          <a:endParaRPr lang="zh-TW" altLang="en-US"/>
        </a:p>
      </dgm:t>
    </dgm:pt>
    <dgm:pt modelId="{B4E9297E-49BC-4AD4-A11A-29098E43EFA6}" type="pres">
      <dgm:prSet presAssocID="{FD5122AF-E66D-4ACE-A121-211E3AFF8E20}" presName="dummy" presStyleCnt="0"/>
      <dgm:spPr/>
    </dgm:pt>
    <dgm:pt modelId="{1D90E215-0641-47D7-9788-E11E07F5F12E}" type="pres">
      <dgm:prSet presAssocID="{4DBD56C9-F4DD-4EAF-B8FD-619F4B0D1655}" presName="sibTrans" presStyleLbl="sibTrans2D1" presStyleIdx="3" presStyleCnt="4"/>
      <dgm:spPr>
        <a:prstGeom prst="blockArc">
          <a:avLst>
            <a:gd name="adj1" fmla="val 10800000"/>
            <a:gd name="adj2" fmla="val 16200000"/>
            <a:gd name="adj3" fmla="val 4638"/>
          </a:avLst>
        </a:prstGeom>
      </dgm:spPr>
      <dgm:t>
        <a:bodyPr/>
        <a:lstStyle/>
        <a:p>
          <a:endParaRPr lang="zh-TW" altLang="en-US"/>
        </a:p>
      </dgm:t>
    </dgm:pt>
  </dgm:ptLst>
  <dgm:cxnLst>
    <dgm:cxn modelId="{47729AA4-BCAE-4881-92FA-EA6084218E0A}" type="presOf" srcId="{24FD0776-F974-478F-91C0-E53E58F3528A}" destId="{73BF05F5-D458-44B2-B47A-65CF8BE673F7}" srcOrd="0" destOrd="0" presId="urn:microsoft.com/office/officeart/2005/8/layout/radial6"/>
    <dgm:cxn modelId="{B4F3A26D-3E89-4AE5-80BB-47DC55EAC63B}" srcId="{9BB7821E-69B4-4F5B-95C3-617832F54B73}" destId="{09007B8A-1FF6-4193-A421-50F25FEF7405}" srcOrd="0" destOrd="0" parTransId="{DFFF6FEF-1EB8-4C00-999A-052642C6A031}" sibTransId="{4B45C52F-1B67-4526-96AE-92991DE57C88}"/>
    <dgm:cxn modelId="{6B5877E8-B67E-4231-9855-A6D8291DFE30}" type="presOf" srcId="{6A096BDC-8D16-4EE2-8141-682112C289A0}" destId="{ECAC6E70-9A51-4936-B224-4B994375EAD9}" srcOrd="0" destOrd="0" presId="urn:microsoft.com/office/officeart/2005/8/layout/radial6"/>
    <dgm:cxn modelId="{5E68DA85-DE67-4421-8479-B05BA67BCEA2}" srcId="{09007B8A-1FF6-4193-A421-50F25FEF7405}" destId="{8B835EA5-EB3D-4855-9B9B-D1133A53EA59}" srcOrd="1" destOrd="0" parTransId="{E785DCB5-5F9C-4906-84DE-3F2A0F08BE35}" sibTransId="{1DFF57CA-254B-4452-BF0E-D53AF0A28861}"/>
    <dgm:cxn modelId="{7EC81707-DD0A-46E3-ACC8-DE9718E32830}" type="presOf" srcId="{1DFF57CA-254B-4452-BF0E-D53AF0A28861}" destId="{706A839D-76CB-4AB9-8CA6-01121DEC91CD}" srcOrd="0" destOrd="0" presId="urn:microsoft.com/office/officeart/2005/8/layout/radial6"/>
    <dgm:cxn modelId="{7143099A-F3EF-4E26-B356-5765D5329216}" type="presOf" srcId="{7A18DF9E-BCAB-4C35-820C-7700D514596A}" destId="{8C9AAD58-5C4F-446D-ABCD-A3D5F1924172}" srcOrd="0" destOrd="0" presId="urn:microsoft.com/office/officeart/2005/8/layout/radial6"/>
    <dgm:cxn modelId="{6A7E1DA3-2D58-4F1A-8E0E-34FE3841EEE3}" type="presOf" srcId="{FD5122AF-E66D-4ACE-A121-211E3AFF8E20}" destId="{51388A60-EC23-41F0-8C96-ED8B15D4CBF3}" srcOrd="0" destOrd="0" presId="urn:microsoft.com/office/officeart/2005/8/layout/radial6"/>
    <dgm:cxn modelId="{A8A532F8-CE0A-4368-B604-38C4C6291B7E}" type="presOf" srcId="{0F8AFF13-CF49-444C-AA97-4EAAC8F93497}" destId="{222C4BAA-47DB-4A66-96A5-4F5FF72E0017}" srcOrd="0" destOrd="0" presId="urn:microsoft.com/office/officeart/2005/8/layout/radial6"/>
    <dgm:cxn modelId="{B7EB378E-3C44-4280-8A48-B76FA9161E3A}" srcId="{09007B8A-1FF6-4193-A421-50F25FEF7405}" destId="{7A18DF9E-BCAB-4C35-820C-7700D514596A}" srcOrd="0" destOrd="0" parTransId="{2B6DFB87-F245-432E-9DA3-FC02219F2420}" sibTransId="{24FD0776-F974-478F-91C0-E53E58F3528A}"/>
    <dgm:cxn modelId="{2DB05DD8-294E-4AC7-A54B-D30B9651997A}" type="presOf" srcId="{4DBD56C9-F4DD-4EAF-B8FD-619F4B0D1655}" destId="{1D90E215-0641-47D7-9788-E11E07F5F12E}" srcOrd="0" destOrd="0" presId="urn:microsoft.com/office/officeart/2005/8/layout/radial6"/>
    <dgm:cxn modelId="{80D78299-A8BA-46DC-809F-640F1AAB7DD4}" srcId="{09007B8A-1FF6-4193-A421-50F25FEF7405}" destId="{FD5122AF-E66D-4ACE-A121-211E3AFF8E20}" srcOrd="3" destOrd="0" parTransId="{B3C34FD5-43F9-47C2-A2CD-4C51EBADFBDB}" sibTransId="{4DBD56C9-F4DD-4EAF-B8FD-619F4B0D1655}"/>
    <dgm:cxn modelId="{B2279B70-0F3E-4AC8-B916-4569B6F827A0}" type="presOf" srcId="{8B835EA5-EB3D-4855-9B9B-D1133A53EA59}" destId="{06F48239-E451-41A2-9031-A6D3D4C08EED}" srcOrd="0" destOrd="0" presId="urn:microsoft.com/office/officeart/2005/8/layout/radial6"/>
    <dgm:cxn modelId="{418681C4-9460-4E2E-9B67-C15A944F2D21}" type="presOf" srcId="{9BB7821E-69B4-4F5B-95C3-617832F54B73}" destId="{2FF9D9C1-FBAB-434D-903F-B4D28D490483}" srcOrd="0" destOrd="0" presId="urn:microsoft.com/office/officeart/2005/8/layout/radial6"/>
    <dgm:cxn modelId="{0932DB32-1072-409E-A623-176981C3C80E}" type="presOf" srcId="{09007B8A-1FF6-4193-A421-50F25FEF7405}" destId="{0CBB7C80-8EB8-4DAD-AA21-08A2776502C5}" srcOrd="0" destOrd="0" presId="urn:microsoft.com/office/officeart/2005/8/layout/radial6"/>
    <dgm:cxn modelId="{C8D346A4-CB82-43E4-9613-A51FC049713C}" srcId="{09007B8A-1FF6-4193-A421-50F25FEF7405}" destId="{6A096BDC-8D16-4EE2-8141-682112C289A0}" srcOrd="2" destOrd="0" parTransId="{CE1E26E2-3C08-45F7-9BEE-7A8D508EE0F3}" sibTransId="{0F8AFF13-CF49-444C-AA97-4EAAC8F93497}"/>
    <dgm:cxn modelId="{B9C03659-1545-49DE-BC54-9D8FE7A716B7}" type="presParOf" srcId="{2FF9D9C1-FBAB-434D-903F-B4D28D490483}" destId="{0CBB7C80-8EB8-4DAD-AA21-08A2776502C5}" srcOrd="0" destOrd="0" presId="urn:microsoft.com/office/officeart/2005/8/layout/radial6"/>
    <dgm:cxn modelId="{05F89799-A3BC-4ABC-A90B-5DC24B8C993B}" type="presParOf" srcId="{2FF9D9C1-FBAB-434D-903F-B4D28D490483}" destId="{8C9AAD58-5C4F-446D-ABCD-A3D5F1924172}" srcOrd="1" destOrd="0" presId="urn:microsoft.com/office/officeart/2005/8/layout/radial6"/>
    <dgm:cxn modelId="{1AAEBD2B-D621-42CC-B58D-F4E1583E3D94}" type="presParOf" srcId="{2FF9D9C1-FBAB-434D-903F-B4D28D490483}" destId="{4837E1D8-159F-42B6-B19B-A113000A807B}" srcOrd="2" destOrd="0" presId="urn:microsoft.com/office/officeart/2005/8/layout/radial6"/>
    <dgm:cxn modelId="{7040DF6F-AFD9-49AD-B8B6-3EEF6688001B}" type="presParOf" srcId="{2FF9D9C1-FBAB-434D-903F-B4D28D490483}" destId="{73BF05F5-D458-44B2-B47A-65CF8BE673F7}" srcOrd="3" destOrd="0" presId="urn:microsoft.com/office/officeart/2005/8/layout/radial6"/>
    <dgm:cxn modelId="{5581BAAF-A812-44B8-B243-C0CB5C09B45E}" type="presParOf" srcId="{2FF9D9C1-FBAB-434D-903F-B4D28D490483}" destId="{06F48239-E451-41A2-9031-A6D3D4C08EED}" srcOrd="4" destOrd="0" presId="urn:microsoft.com/office/officeart/2005/8/layout/radial6"/>
    <dgm:cxn modelId="{34942765-355E-4124-8F14-8051F7D50838}" type="presParOf" srcId="{2FF9D9C1-FBAB-434D-903F-B4D28D490483}" destId="{AD3EF3EB-F159-405E-BDC0-58A39ECF08FC}" srcOrd="5" destOrd="0" presId="urn:microsoft.com/office/officeart/2005/8/layout/radial6"/>
    <dgm:cxn modelId="{A31241DC-9CA7-4130-AFB4-AB764ECAA195}" type="presParOf" srcId="{2FF9D9C1-FBAB-434D-903F-B4D28D490483}" destId="{706A839D-76CB-4AB9-8CA6-01121DEC91CD}" srcOrd="6" destOrd="0" presId="urn:microsoft.com/office/officeart/2005/8/layout/radial6"/>
    <dgm:cxn modelId="{29D14D9C-8E2E-49A6-9BCF-1544F3C98E52}" type="presParOf" srcId="{2FF9D9C1-FBAB-434D-903F-B4D28D490483}" destId="{ECAC6E70-9A51-4936-B224-4B994375EAD9}" srcOrd="7" destOrd="0" presId="urn:microsoft.com/office/officeart/2005/8/layout/radial6"/>
    <dgm:cxn modelId="{77DFB65B-251A-429B-86B6-BF57B3A2CE72}" type="presParOf" srcId="{2FF9D9C1-FBAB-434D-903F-B4D28D490483}" destId="{0E323C6C-0660-4C4B-AEE3-98EF752C104E}" srcOrd="8" destOrd="0" presId="urn:microsoft.com/office/officeart/2005/8/layout/radial6"/>
    <dgm:cxn modelId="{18F93898-D190-4826-B906-06712F9AC0E6}" type="presParOf" srcId="{2FF9D9C1-FBAB-434D-903F-B4D28D490483}" destId="{222C4BAA-47DB-4A66-96A5-4F5FF72E0017}" srcOrd="9" destOrd="0" presId="urn:microsoft.com/office/officeart/2005/8/layout/radial6"/>
    <dgm:cxn modelId="{81D39846-CB4B-457B-932C-7C10D5A53B33}" type="presParOf" srcId="{2FF9D9C1-FBAB-434D-903F-B4D28D490483}" destId="{51388A60-EC23-41F0-8C96-ED8B15D4CBF3}" srcOrd="10" destOrd="0" presId="urn:microsoft.com/office/officeart/2005/8/layout/radial6"/>
    <dgm:cxn modelId="{DFA8E1E6-48ED-4065-8A4E-7634AEB1E751}" type="presParOf" srcId="{2FF9D9C1-FBAB-434D-903F-B4D28D490483}" destId="{B4E9297E-49BC-4AD4-A11A-29098E43EFA6}" srcOrd="11" destOrd="0" presId="urn:microsoft.com/office/officeart/2005/8/layout/radial6"/>
    <dgm:cxn modelId="{43FCE0E4-B42A-4EAD-B004-61368980EB16}" type="presParOf" srcId="{2FF9D9C1-FBAB-434D-903F-B4D28D490483}" destId="{1D90E215-0641-47D7-9788-E11E07F5F12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F47E6-A89F-477A-B3AB-7B21AEA6A6EE}" type="doc">
      <dgm:prSet loTypeId="urn:microsoft.com/office/officeart/2009/3/layout/StepUpProcess" loCatId="process" qsTypeId="urn:microsoft.com/office/officeart/2005/8/quickstyle/simple4" qsCatId="simple" csTypeId="urn:microsoft.com/office/officeart/2005/8/colors/colorful1" csCatId="colorful" phldr="1"/>
      <dgm:spPr/>
    </dgm:pt>
    <dgm:pt modelId="{AA8DBCC8-C0F3-4FE6-BE98-C7BE1808E033}">
      <dgm:prSet phldrT="[文字]" custT="1"/>
      <dgm:spPr/>
      <dgm:t>
        <a:bodyPr/>
        <a:lstStyle/>
        <a:p>
          <a:r>
            <a:rPr lang="zh-TW" altLang="en-US" sz="2200" b="1" dirty="0">
              <a:latin typeface="微軟正黑體" panose="020B0604030504040204" pitchFamily="34" charset="-120"/>
              <a:ea typeface="微軟正黑體" panose="020B0604030504040204" pitchFamily="34" charset="-120"/>
            </a:rPr>
            <a:t>第一波</a:t>
          </a:r>
          <a:r>
            <a:rPr lang="en-US" altLang="zh-TW" sz="2200" b="1" dirty="0">
              <a:latin typeface="微軟正黑體" panose="020B0604030504040204" pitchFamily="34" charset="-120"/>
              <a:ea typeface="微軟正黑體" panose="020B0604030504040204" pitchFamily="34" charset="-120"/>
            </a:rPr>
            <a:t/>
          </a:r>
          <a:br>
            <a:rPr lang="en-US" altLang="zh-TW" sz="2200" b="1" dirty="0">
              <a:latin typeface="微軟正黑體" panose="020B0604030504040204" pitchFamily="34" charset="-120"/>
              <a:ea typeface="微軟正黑體" panose="020B0604030504040204" pitchFamily="34" charset="-120"/>
            </a:rPr>
          </a:br>
          <a:r>
            <a:rPr lang="zh-TW" altLang="en-US" sz="2200" b="1" dirty="0">
              <a:latin typeface="微軟正黑體" panose="020B0604030504040204" pitchFamily="34" charset="-120"/>
              <a:ea typeface="微軟正黑體" panose="020B0604030504040204" pitchFamily="34" charset="-120"/>
            </a:rPr>
            <a:t>互聯網</a:t>
          </a:r>
          <a:r>
            <a:rPr lang="en-US" altLang="zh-TW" sz="2200" b="1" dirty="0">
              <a:latin typeface="微軟正黑體" panose="020B0604030504040204" pitchFamily="34" charset="-120"/>
              <a:ea typeface="微軟正黑體" panose="020B0604030504040204" pitchFamily="34" charset="-120"/>
            </a:rPr>
            <a:t>AI</a:t>
          </a:r>
          <a:endParaRPr lang="zh-TW" altLang="en-US" sz="2200" b="1" dirty="0">
            <a:latin typeface="微軟正黑體" panose="020B0604030504040204" pitchFamily="34" charset="-120"/>
            <a:ea typeface="微軟正黑體" panose="020B0604030504040204" pitchFamily="34" charset="-120"/>
          </a:endParaRPr>
        </a:p>
      </dgm:t>
    </dgm:pt>
    <dgm:pt modelId="{03767E48-073B-47AA-B1B3-A59148223FC8}" type="parTrans" cxnId="{4512B299-4BA5-4F2A-8944-CE69588B1841}">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663BEA05-25DA-45BB-A2B7-8C464402608C}" type="sibTrans" cxnId="{4512B299-4BA5-4F2A-8944-CE69588B1841}">
      <dgm:prSet custT="1"/>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7BD0E8A0-F6D9-4801-AC08-E12A08ECD533}">
      <dgm:prSet phldrT="[文字]" custT="1"/>
      <dgm:spPr/>
      <dgm:t>
        <a:bodyPr/>
        <a:lstStyle/>
        <a:p>
          <a:r>
            <a:rPr lang="zh-TW" altLang="en-US" sz="2200" b="1" dirty="0">
              <a:latin typeface="微軟正黑體" panose="020B0604030504040204" pitchFamily="34" charset="-120"/>
              <a:ea typeface="微軟正黑體" panose="020B0604030504040204" pitchFamily="34" charset="-120"/>
            </a:rPr>
            <a:t>第二波</a:t>
          </a:r>
          <a:r>
            <a:rPr lang="en-US" altLang="zh-TW" sz="2200" b="1" dirty="0">
              <a:latin typeface="微軟正黑體" panose="020B0604030504040204" pitchFamily="34" charset="-120"/>
              <a:ea typeface="微軟正黑體" panose="020B0604030504040204" pitchFamily="34" charset="-120"/>
            </a:rPr>
            <a:t/>
          </a:r>
          <a:br>
            <a:rPr lang="en-US" altLang="zh-TW" sz="2200" b="1" dirty="0">
              <a:latin typeface="微軟正黑體" panose="020B0604030504040204" pitchFamily="34" charset="-120"/>
              <a:ea typeface="微軟正黑體" panose="020B0604030504040204" pitchFamily="34" charset="-120"/>
            </a:rPr>
          </a:br>
          <a:r>
            <a:rPr lang="zh-TW" altLang="en-US" sz="2200" b="1" dirty="0">
              <a:latin typeface="微軟正黑體" panose="020B0604030504040204" pitchFamily="34" charset="-120"/>
              <a:ea typeface="微軟正黑體" panose="020B0604030504040204" pitchFamily="34" charset="-120"/>
            </a:rPr>
            <a:t>商用</a:t>
          </a:r>
          <a:r>
            <a:rPr lang="en-US" altLang="zh-TW" sz="2200" b="1" dirty="0">
              <a:latin typeface="微軟正黑體" panose="020B0604030504040204" pitchFamily="34" charset="-120"/>
              <a:ea typeface="微軟正黑體" panose="020B0604030504040204" pitchFamily="34" charset="-120"/>
            </a:rPr>
            <a:t>AI</a:t>
          </a:r>
          <a:endParaRPr lang="zh-TW" altLang="en-US" sz="2200" b="1" dirty="0">
            <a:latin typeface="微軟正黑體" panose="020B0604030504040204" pitchFamily="34" charset="-120"/>
            <a:ea typeface="微軟正黑體" panose="020B0604030504040204" pitchFamily="34" charset="-120"/>
          </a:endParaRPr>
        </a:p>
      </dgm:t>
    </dgm:pt>
    <dgm:pt modelId="{68E6A814-30D0-4684-951A-DD8C08953D49}" type="parTrans" cxnId="{E893D5F5-FC3E-4E81-9E0E-9B9BEA67C477}">
      <dgm:prSet/>
      <dgm:spPr/>
      <dgm:t>
        <a:bodyPr/>
        <a:lstStyle/>
        <a:p>
          <a:endParaRPr lang="zh-TW" altLang="en-US" sz="2800" b="1">
            <a:latin typeface="微軟正黑體" panose="020B0604030504040204" pitchFamily="34" charset="-120"/>
            <a:ea typeface="微軟正黑體" panose="020B0604030504040204" pitchFamily="34" charset="-120"/>
          </a:endParaRPr>
        </a:p>
      </dgm:t>
    </dgm:pt>
    <dgm:pt modelId="{72B20F02-EC37-48E5-9FF3-A42E329D7132}" type="sibTrans" cxnId="{E893D5F5-FC3E-4E81-9E0E-9B9BEA67C477}">
      <dgm:prSet custT="1"/>
      <dgm:spPr/>
      <dgm:t>
        <a:bodyPr/>
        <a:lstStyle/>
        <a:p>
          <a:endParaRPr lang="zh-TW" altLang="en-US" sz="1600" b="1">
            <a:latin typeface="微軟正黑體" panose="020B0604030504040204" pitchFamily="34" charset="-120"/>
            <a:ea typeface="微軟正黑體" panose="020B0604030504040204" pitchFamily="34" charset="-120"/>
          </a:endParaRPr>
        </a:p>
      </dgm:t>
    </dgm:pt>
    <dgm:pt modelId="{348D4153-E426-4AD3-94A0-C14D49C573DB}">
      <dgm:prSet phldrT="[文字]" custT="1"/>
      <dgm:spPr/>
      <dgm:t>
        <a:bodyPr/>
        <a:lstStyle/>
        <a:p>
          <a:r>
            <a:rPr lang="zh-TW" altLang="en-US" sz="2200" b="1" dirty="0">
              <a:latin typeface="微軟正黑體" panose="020B0604030504040204" pitchFamily="34" charset="-120"/>
              <a:ea typeface="微軟正黑體" panose="020B0604030504040204" pitchFamily="34" charset="-120"/>
            </a:rPr>
            <a:t>第三波</a:t>
          </a:r>
          <a:r>
            <a:rPr lang="en-US" altLang="zh-TW" sz="2200" b="1" dirty="0">
              <a:latin typeface="微軟正黑體" panose="020B0604030504040204" pitchFamily="34" charset="-120"/>
              <a:ea typeface="微軟正黑體" panose="020B0604030504040204" pitchFamily="34" charset="-120"/>
            </a:rPr>
            <a:t/>
          </a:r>
          <a:br>
            <a:rPr lang="en-US" altLang="zh-TW" sz="2200" b="1" dirty="0">
              <a:latin typeface="微軟正黑體" panose="020B0604030504040204" pitchFamily="34" charset="-120"/>
              <a:ea typeface="微軟正黑體" panose="020B0604030504040204" pitchFamily="34" charset="-120"/>
            </a:rPr>
          </a:br>
          <a:r>
            <a:rPr lang="zh-TW" altLang="en-US" sz="2200" b="1" dirty="0">
              <a:latin typeface="微軟正黑體" panose="020B0604030504040204" pitchFamily="34" charset="-120"/>
              <a:ea typeface="微軟正黑體" panose="020B0604030504040204" pitchFamily="34" charset="-120"/>
            </a:rPr>
            <a:t>感知</a:t>
          </a:r>
          <a:r>
            <a:rPr lang="en-US" altLang="zh-TW" sz="2200" b="1" dirty="0">
              <a:latin typeface="微軟正黑體" panose="020B0604030504040204" pitchFamily="34" charset="-120"/>
              <a:ea typeface="微軟正黑體" panose="020B0604030504040204" pitchFamily="34" charset="-120"/>
            </a:rPr>
            <a:t>AI</a:t>
          </a:r>
          <a:endParaRPr lang="zh-TW" altLang="en-US" sz="2200" b="1" dirty="0">
            <a:latin typeface="微軟正黑體" panose="020B0604030504040204" pitchFamily="34" charset="-120"/>
            <a:ea typeface="微軟正黑體" panose="020B0604030504040204" pitchFamily="34" charset="-120"/>
          </a:endParaRPr>
        </a:p>
      </dgm:t>
    </dgm:pt>
    <dgm:pt modelId="{4563B159-55D3-4D27-BD08-1704F47A37D5}" type="parTrans" cxnId="{A97E087B-61EB-49DE-94A8-D040C8A9CAE7}">
      <dgm:prSet/>
      <dgm:spPr/>
      <dgm:t>
        <a:bodyPr/>
        <a:lstStyle/>
        <a:p>
          <a:endParaRPr lang="zh-TW" altLang="en-US" sz="2800" b="1"/>
        </a:p>
      </dgm:t>
    </dgm:pt>
    <dgm:pt modelId="{9934EF9A-17C8-4573-BE4B-686B7F0A1880}" type="sibTrans" cxnId="{A97E087B-61EB-49DE-94A8-D040C8A9CAE7}">
      <dgm:prSet custT="1"/>
      <dgm:spPr/>
      <dgm:t>
        <a:bodyPr/>
        <a:lstStyle/>
        <a:p>
          <a:endParaRPr lang="zh-TW" altLang="en-US" sz="2000" b="1"/>
        </a:p>
      </dgm:t>
    </dgm:pt>
    <dgm:pt modelId="{4790A557-20F1-4162-AD3E-F408963B662F}">
      <dgm:prSet phldrT="[文字]" custT="1"/>
      <dgm:spPr/>
      <dgm:t>
        <a:bodyPr/>
        <a:lstStyle/>
        <a:p>
          <a:r>
            <a:rPr lang="zh-TW" altLang="en-US" sz="2200" b="1" dirty="0">
              <a:latin typeface="微軟正黑體" panose="020B0604030504040204" pitchFamily="34" charset="-120"/>
              <a:ea typeface="微軟正黑體" panose="020B0604030504040204" pitchFamily="34" charset="-120"/>
            </a:rPr>
            <a:t>第四波</a:t>
          </a:r>
          <a:r>
            <a:rPr lang="en-US" altLang="zh-TW" sz="2200" b="1" dirty="0">
              <a:solidFill>
                <a:srgbClr val="00B050"/>
              </a:solidFill>
              <a:latin typeface="微軟正黑體" panose="020B0604030504040204" pitchFamily="34" charset="-120"/>
              <a:ea typeface="微軟正黑體" panose="020B0604030504040204" pitchFamily="34" charset="-120"/>
            </a:rPr>
            <a:t/>
          </a:r>
          <a:br>
            <a:rPr lang="en-US" altLang="zh-TW" sz="2200" b="1" dirty="0">
              <a:solidFill>
                <a:srgbClr val="00B050"/>
              </a:solidFill>
              <a:latin typeface="微軟正黑體" panose="020B0604030504040204" pitchFamily="34" charset="-120"/>
              <a:ea typeface="微軟正黑體" panose="020B0604030504040204" pitchFamily="34" charset="-120"/>
            </a:rPr>
          </a:br>
          <a:r>
            <a:rPr lang="zh-TW" altLang="en-US" sz="2200" b="1" dirty="0">
              <a:latin typeface="微軟正黑體" panose="020B0604030504040204" pitchFamily="34" charset="-120"/>
              <a:ea typeface="微軟正黑體" panose="020B0604030504040204" pitchFamily="34" charset="-120"/>
            </a:rPr>
            <a:t>自主</a:t>
          </a:r>
          <a:r>
            <a:rPr lang="en-US" altLang="zh-TW" sz="2200" b="1" dirty="0">
              <a:latin typeface="微軟正黑體" panose="020B0604030504040204" pitchFamily="34" charset="-120"/>
              <a:ea typeface="微軟正黑體" panose="020B0604030504040204" pitchFamily="34" charset="-120"/>
            </a:rPr>
            <a:t>AI</a:t>
          </a:r>
          <a:endParaRPr lang="zh-TW" altLang="en-US" sz="2200" b="1" dirty="0">
            <a:latin typeface="微軟正黑體" panose="020B0604030504040204" pitchFamily="34" charset="-120"/>
            <a:ea typeface="微軟正黑體" panose="020B0604030504040204" pitchFamily="34" charset="-120"/>
          </a:endParaRPr>
        </a:p>
      </dgm:t>
    </dgm:pt>
    <dgm:pt modelId="{36C55840-98DA-4B8E-8482-D07ED18E8047}" type="parTrans" cxnId="{05520E80-A505-40CA-AAA1-68E378D32434}">
      <dgm:prSet/>
      <dgm:spPr/>
      <dgm:t>
        <a:bodyPr/>
        <a:lstStyle/>
        <a:p>
          <a:endParaRPr lang="zh-TW" altLang="en-US" sz="2800" b="1"/>
        </a:p>
      </dgm:t>
    </dgm:pt>
    <dgm:pt modelId="{E2A0904E-5764-400B-890D-4FEA6C363D02}" type="sibTrans" cxnId="{05520E80-A505-40CA-AAA1-68E378D32434}">
      <dgm:prSet/>
      <dgm:spPr/>
      <dgm:t>
        <a:bodyPr/>
        <a:lstStyle/>
        <a:p>
          <a:endParaRPr lang="zh-TW" altLang="en-US" sz="2800" b="1"/>
        </a:p>
      </dgm:t>
    </dgm:pt>
    <dgm:pt modelId="{04247FE2-4B79-4050-AD5B-322166529FEA}" type="pres">
      <dgm:prSet presAssocID="{057F47E6-A89F-477A-B3AB-7B21AEA6A6EE}" presName="rootnode" presStyleCnt="0">
        <dgm:presLayoutVars>
          <dgm:chMax/>
          <dgm:chPref/>
          <dgm:dir/>
          <dgm:animLvl val="lvl"/>
        </dgm:presLayoutVars>
      </dgm:prSet>
      <dgm:spPr/>
    </dgm:pt>
    <dgm:pt modelId="{88CADBA6-121C-486F-AFB3-C2B908B69F77}" type="pres">
      <dgm:prSet presAssocID="{AA8DBCC8-C0F3-4FE6-BE98-C7BE1808E033}" presName="composite" presStyleCnt="0"/>
      <dgm:spPr/>
    </dgm:pt>
    <dgm:pt modelId="{C1DA0B48-9FD4-4442-A6B9-C27B4D61C21E}" type="pres">
      <dgm:prSet presAssocID="{AA8DBCC8-C0F3-4FE6-BE98-C7BE1808E033}" presName="LShape" presStyleLbl="alignNode1" presStyleIdx="0" presStyleCnt="7"/>
      <dgm:spPr/>
    </dgm:pt>
    <dgm:pt modelId="{DBDB81C9-5E91-4806-BFEA-B1D4307CEA21}" type="pres">
      <dgm:prSet presAssocID="{AA8DBCC8-C0F3-4FE6-BE98-C7BE1808E033}" presName="ParentText" presStyleLbl="revTx" presStyleIdx="0" presStyleCnt="4">
        <dgm:presLayoutVars>
          <dgm:chMax val="0"/>
          <dgm:chPref val="0"/>
          <dgm:bulletEnabled val="1"/>
        </dgm:presLayoutVars>
      </dgm:prSet>
      <dgm:spPr/>
      <dgm:t>
        <a:bodyPr/>
        <a:lstStyle/>
        <a:p>
          <a:endParaRPr lang="zh-TW" altLang="en-US"/>
        </a:p>
      </dgm:t>
    </dgm:pt>
    <dgm:pt modelId="{552A4115-8CF3-4BA6-9DB6-B59CFD1B807B}" type="pres">
      <dgm:prSet presAssocID="{AA8DBCC8-C0F3-4FE6-BE98-C7BE1808E033}" presName="Triangle" presStyleLbl="alignNode1" presStyleIdx="1" presStyleCnt="7"/>
      <dgm:spPr/>
    </dgm:pt>
    <dgm:pt modelId="{8DCB9B45-C93D-4057-851D-34BF5644CA48}" type="pres">
      <dgm:prSet presAssocID="{663BEA05-25DA-45BB-A2B7-8C464402608C}" presName="sibTrans" presStyleCnt="0"/>
      <dgm:spPr/>
    </dgm:pt>
    <dgm:pt modelId="{2D641709-0BC6-4DFE-BC44-23D3127C1E59}" type="pres">
      <dgm:prSet presAssocID="{663BEA05-25DA-45BB-A2B7-8C464402608C}" presName="space" presStyleCnt="0"/>
      <dgm:spPr/>
    </dgm:pt>
    <dgm:pt modelId="{6D882D8A-94E3-40A8-9958-C2301901C0C8}" type="pres">
      <dgm:prSet presAssocID="{7BD0E8A0-F6D9-4801-AC08-E12A08ECD533}" presName="composite" presStyleCnt="0"/>
      <dgm:spPr/>
    </dgm:pt>
    <dgm:pt modelId="{64C0BB52-7F6C-44F4-A99A-4C900FFE3EBD}" type="pres">
      <dgm:prSet presAssocID="{7BD0E8A0-F6D9-4801-AC08-E12A08ECD533}" presName="LShape" presStyleLbl="alignNode1" presStyleIdx="2" presStyleCnt="7"/>
      <dgm:spPr/>
    </dgm:pt>
    <dgm:pt modelId="{E3D37993-92B9-4152-9740-AAAA123C871E}" type="pres">
      <dgm:prSet presAssocID="{7BD0E8A0-F6D9-4801-AC08-E12A08ECD533}" presName="ParentText" presStyleLbl="revTx" presStyleIdx="1" presStyleCnt="4">
        <dgm:presLayoutVars>
          <dgm:chMax val="0"/>
          <dgm:chPref val="0"/>
          <dgm:bulletEnabled val="1"/>
        </dgm:presLayoutVars>
      </dgm:prSet>
      <dgm:spPr/>
      <dgm:t>
        <a:bodyPr/>
        <a:lstStyle/>
        <a:p>
          <a:endParaRPr lang="zh-TW" altLang="en-US"/>
        </a:p>
      </dgm:t>
    </dgm:pt>
    <dgm:pt modelId="{0D4D0AA0-1870-4BE4-827B-DFACFFC6DCF3}" type="pres">
      <dgm:prSet presAssocID="{7BD0E8A0-F6D9-4801-AC08-E12A08ECD533}" presName="Triangle" presStyleLbl="alignNode1" presStyleIdx="3" presStyleCnt="7"/>
      <dgm:spPr/>
    </dgm:pt>
    <dgm:pt modelId="{15C3F352-CE1E-4460-BA0D-C35F5F1BDF88}" type="pres">
      <dgm:prSet presAssocID="{72B20F02-EC37-48E5-9FF3-A42E329D7132}" presName="sibTrans" presStyleCnt="0"/>
      <dgm:spPr/>
    </dgm:pt>
    <dgm:pt modelId="{05B7DEDF-3D39-4207-AA83-4FF01A0EA3E7}" type="pres">
      <dgm:prSet presAssocID="{72B20F02-EC37-48E5-9FF3-A42E329D7132}" presName="space" presStyleCnt="0"/>
      <dgm:spPr/>
    </dgm:pt>
    <dgm:pt modelId="{8554C2B9-765D-4214-8E7D-C955C244B63A}" type="pres">
      <dgm:prSet presAssocID="{348D4153-E426-4AD3-94A0-C14D49C573DB}" presName="composite" presStyleCnt="0"/>
      <dgm:spPr/>
    </dgm:pt>
    <dgm:pt modelId="{28656607-0FCB-483E-836F-98DA3C8963B6}" type="pres">
      <dgm:prSet presAssocID="{348D4153-E426-4AD3-94A0-C14D49C573DB}" presName="LShape" presStyleLbl="alignNode1" presStyleIdx="4" presStyleCnt="7"/>
      <dgm:spPr/>
    </dgm:pt>
    <dgm:pt modelId="{9DC0D13B-D974-4443-815D-38A479B209B9}" type="pres">
      <dgm:prSet presAssocID="{348D4153-E426-4AD3-94A0-C14D49C573DB}" presName="ParentText" presStyleLbl="revTx" presStyleIdx="2" presStyleCnt="4">
        <dgm:presLayoutVars>
          <dgm:chMax val="0"/>
          <dgm:chPref val="0"/>
          <dgm:bulletEnabled val="1"/>
        </dgm:presLayoutVars>
      </dgm:prSet>
      <dgm:spPr/>
      <dgm:t>
        <a:bodyPr/>
        <a:lstStyle/>
        <a:p>
          <a:endParaRPr lang="zh-TW" altLang="en-US"/>
        </a:p>
      </dgm:t>
    </dgm:pt>
    <dgm:pt modelId="{27763704-D6D8-499B-BE60-A5C6A4819A18}" type="pres">
      <dgm:prSet presAssocID="{348D4153-E426-4AD3-94A0-C14D49C573DB}" presName="Triangle" presStyleLbl="alignNode1" presStyleIdx="5" presStyleCnt="7"/>
      <dgm:spPr/>
    </dgm:pt>
    <dgm:pt modelId="{96B65B6B-1793-42EB-A2A7-F9F677B9F3D8}" type="pres">
      <dgm:prSet presAssocID="{9934EF9A-17C8-4573-BE4B-686B7F0A1880}" presName="sibTrans" presStyleCnt="0"/>
      <dgm:spPr/>
    </dgm:pt>
    <dgm:pt modelId="{AD4567C6-3CF0-40E0-98EB-ED2EA5333D43}" type="pres">
      <dgm:prSet presAssocID="{9934EF9A-17C8-4573-BE4B-686B7F0A1880}" presName="space" presStyleCnt="0"/>
      <dgm:spPr/>
    </dgm:pt>
    <dgm:pt modelId="{FB5A4F5B-12FA-4F30-A394-B45C63B2469F}" type="pres">
      <dgm:prSet presAssocID="{4790A557-20F1-4162-AD3E-F408963B662F}" presName="composite" presStyleCnt="0"/>
      <dgm:spPr/>
    </dgm:pt>
    <dgm:pt modelId="{88B5446D-F4C8-4441-8224-D354050D44F1}" type="pres">
      <dgm:prSet presAssocID="{4790A557-20F1-4162-AD3E-F408963B662F}" presName="LShape" presStyleLbl="alignNode1" presStyleIdx="6" presStyleCnt="7"/>
      <dgm:spPr/>
    </dgm:pt>
    <dgm:pt modelId="{2A9E9956-6E2D-4EDD-A5FA-67D60F1C6A8E}" type="pres">
      <dgm:prSet presAssocID="{4790A557-20F1-4162-AD3E-F408963B662F}" presName="ParentText" presStyleLbl="revTx" presStyleIdx="3" presStyleCnt="4">
        <dgm:presLayoutVars>
          <dgm:chMax val="0"/>
          <dgm:chPref val="0"/>
          <dgm:bulletEnabled val="1"/>
        </dgm:presLayoutVars>
      </dgm:prSet>
      <dgm:spPr/>
      <dgm:t>
        <a:bodyPr/>
        <a:lstStyle/>
        <a:p>
          <a:endParaRPr lang="zh-TW" altLang="en-US"/>
        </a:p>
      </dgm:t>
    </dgm:pt>
  </dgm:ptLst>
  <dgm:cxnLst>
    <dgm:cxn modelId="{05520E80-A505-40CA-AAA1-68E378D32434}" srcId="{057F47E6-A89F-477A-B3AB-7B21AEA6A6EE}" destId="{4790A557-20F1-4162-AD3E-F408963B662F}" srcOrd="3" destOrd="0" parTransId="{36C55840-98DA-4B8E-8482-D07ED18E8047}" sibTransId="{E2A0904E-5764-400B-890D-4FEA6C363D02}"/>
    <dgm:cxn modelId="{4512B299-4BA5-4F2A-8944-CE69588B1841}" srcId="{057F47E6-A89F-477A-B3AB-7B21AEA6A6EE}" destId="{AA8DBCC8-C0F3-4FE6-BE98-C7BE1808E033}" srcOrd="0" destOrd="0" parTransId="{03767E48-073B-47AA-B1B3-A59148223FC8}" sibTransId="{663BEA05-25DA-45BB-A2B7-8C464402608C}"/>
    <dgm:cxn modelId="{E893D5F5-FC3E-4E81-9E0E-9B9BEA67C477}" srcId="{057F47E6-A89F-477A-B3AB-7B21AEA6A6EE}" destId="{7BD0E8A0-F6D9-4801-AC08-E12A08ECD533}" srcOrd="1" destOrd="0" parTransId="{68E6A814-30D0-4684-951A-DD8C08953D49}" sibTransId="{72B20F02-EC37-48E5-9FF3-A42E329D7132}"/>
    <dgm:cxn modelId="{9CD41951-5483-4599-88B6-9F55FC462561}" type="presOf" srcId="{AA8DBCC8-C0F3-4FE6-BE98-C7BE1808E033}" destId="{DBDB81C9-5E91-4806-BFEA-B1D4307CEA21}" srcOrd="0" destOrd="0" presId="urn:microsoft.com/office/officeart/2009/3/layout/StepUpProcess"/>
    <dgm:cxn modelId="{50CE9025-3EEE-4404-932B-302B65EA1809}" type="presOf" srcId="{057F47E6-A89F-477A-B3AB-7B21AEA6A6EE}" destId="{04247FE2-4B79-4050-AD5B-322166529FEA}" srcOrd="0" destOrd="0" presId="urn:microsoft.com/office/officeart/2009/3/layout/StepUpProcess"/>
    <dgm:cxn modelId="{392D9F0E-C2FF-473F-BBEB-27B89EA1ED5F}" type="presOf" srcId="{7BD0E8A0-F6D9-4801-AC08-E12A08ECD533}" destId="{E3D37993-92B9-4152-9740-AAAA123C871E}" srcOrd="0" destOrd="0" presId="urn:microsoft.com/office/officeart/2009/3/layout/StepUpProcess"/>
    <dgm:cxn modelId="{C3F71074-C91E-4A4F-A8CC-E53B8CB0E0B6}" type="presOf" srcId="{348D4153-E426-4AD3-94A0-C14D49C573DB}" destId="{9DC0D13B-D974-4443-815D-38A479B209B9}" srcOrd="0" destOrd="0" presId="urn:microsoft.com/office/officeart/2009/3/layout/StepUpProcess"/>
    <dgm:cxn modelId="{A97E087B-61EB-49DE-94A8-D040C8A9CAE7}" srcId="{057F47E6-A89F-477A-B3AB-7B21AEA6A6EE}" destId="{348D4153-E426-4AD3-94A0-C14D49C573DB}" srcOrd="2" destOrd="0" parTransId="{4563B159-55D3-4D27-BD08-1704F47A37D5}" sibTransId="{9934EF9A-17C8-4573-BE4B-686B7F0A1880}"/>
    <dgm:cxn modelId="{CB696CF9-DF2B-4A5F-9FF3-67579D8183FD}" type="presOf" srcId="{4790A557-20F1-4162-AD3E-F408963B662F}" destId="{2A9E9956-6E2D-4EDD-A5FA-67D60F1C6A8E}" srcOrd="0" destOrd="0" presId="urn:microsoft.com/office/officeart/2009/3/layout/StepUpProcess"/>
    <dgm:cxn modelId="{442EE1A4-7AD2-4F58-8AF3-CDE9A8B23EB1}" type="presParOf" srcId="{04247FE2-4B79-4050-AD5B-322166529FEA}" destId="{88CADBA6-121C-486F-AFB3-C2B908B69F77}" srcOrd="0" destOrd="0" presId="urn:microsoft.com/office/officeart/2009/3/layout/StepUpProcess"/>
    <dgm:cxn modelId="{C07B4450-B34F-4DDF-810A-EA1EDD0A3A72}" type="presParOf" srcId="{88CADBA6-121C-486F-AFB3-C2B908B69F77}" destId="{C1DA0B48-9FD4-4442-A6B9-C27B4D61C21E}" srcOrd="0" destOrd="0" presId="urn:microsoft.com/office/officeart/2009/3/layout/StepUpProcess"/>
    <dgm:cxn modelId="{850ACB1D-4CFA-4184-BB84-EF52B78F0EE8}" type="presParOf" srcId="{88CADBA6-121C-486F-AFB3-C2B908B69F77}" destId="{DBDB81C9-5E91-4806-BFEA-B1D4307CEA21}" srcOrd="1" destOrd="0" presId="urn:microsoft.com/office/officeart/2009/3/layout/StepUpProcess"/>
    <dgm:cxn modelId="{A62BC3FF-23EF-4173-8663-E0D682B27A14}" type="presParOf" srcId="{88CADBA6-121C-486F-AFB3-C2B908B69F77}" destId="{552A4115-8CF3-4BA6-9DB6-B59CFD1B807B}" srcOrd="2" destOrd="0" presId="urn:microsoft.com/office/officeart/2009/3/layout/StepUpProcess"/>
    <dgm:cxn modelId="{4FFB1A97-95A7-4ACC-AD30-098ACFD62DA7}" type="presParOf" srcId="{04247FE2-4B79-4050-AD5B-322166529FEA}" destId="{8DCB9B45-C93D-4057-851D-34BF5644CA48}" srcOrd="1" destOrd="0" presId="urn:microsoft.com/office/officeart/2009/3/layout/StepUpProcess"/>
    <dgm:cxn modelId="{B6307B2C-D670-4433-8350-3A6393BD89C1}" type="presParOf" srcId="{8DCB9B45-C93D-4057-851D-34BF5644CA48}" destId="{2D641709-0BC6-4DFE-BC44-23D3127C1E59}" srcOrd="0" destOrd="0" presId="urn:microsoft.com/office/officeart/2009/3/layout/StepUpProcess"/>
    <dgm:cxn modelId="{DB58A43F-F7BB-4572-985A-291C3F9DE155}" type="presParOf" srcId="{04247FE2-4B79-4050-AD5B-322166529FEA}" destId="{6D882D8A-94E3-40A8-9958-C2301901C0C8}" srcOrd="2" destOrd="0" presId="urn:microsoft.com/office/officeart/2009/3/layout/StepUpProcess"/>
    <dgm:cxn modelId="{9537BE1A-DA76-48D7-B821-17FE2A5561F5}" type="presParOf" srcId="{6D882D8A-94E3-40A8-9958-C2301901C0C8}" destId="{64C0BB52-7F6C-44F4-A99A-4C900FFE3EBD}" srcOrd="0" destOrd="0" presId="urn:microsoft.com/office/officeart/2009/3/layout/StepUpProcess"/>
    <dgm:cxn modelId="{409851EC-59F9-4C49-A2D6-86EE4C6EF5A8}" type="presParOf" srcId="{6D882D8A-94E3-40A8-9958-C2301901C0C8}" destId="{E3D37993-92B9-4152-9740-AAAA123C871E}" srcOrd="1" destOrd="0" presId="urn:microsoft.com/office/officeart/2009/3/layout/StepUpProcess"/>
    <dgm:cxn modelId="{A936B8CF-B40C-433C-8094-9C26A53C0BE8}" type="presParOf" srcId="{6D882D8A-94E3-40A8-9958-C2301901C0C8}" destId="{0D4D0AA0-1870-4BE4-827B-DFACFFC6DCF3}" srcOrd="2" destOrd="0" presId="urn:microsoft.com/office/officeart/2009/3/layout/StepUpProcess"/>
    <dgm:cxn modelId="{8D32B937-CED2-4484-876E-5BA3F8FCD49E}" type="presParOf" srcId="{04247FE2-4B79-4050-AD5B-322166529FEA}" destId="{15C3F352-CE1E-4460-BA0D-C35F5F1BDF88}" srcOrd="3" destOrd="0" presId="urn:microsoft.com/office/officeart/2009/3/layout/StepUpProcess"/>
    <dgm:cxn modelId="{D4C9A949-D53F-4039-A9F1-081A379BFF47}" type="presParOf" srcId="{15C3F352-CE1E-4460-BA0D-C35F5F1BDF88}" destId="{05B7DEDF-3D39-4207-AA83-4FF01A0EA3E7}" srcOrd="0" destOrd="0" presId="urn:microsoft.com/office/officeart/2009/3/layout/StepUpProcess"/>
    <dgm:cxn modelId="{90002EB8-48E1-4D68-A37C-54B6A5BAC550}" type="presParOf" srcId="{04247FE2-4B79-4050-AD5B-322166529FEA}" destId="{8554C2B9-765D-4214-8E7D-C955C244B63A}" srcOrd="4" destOrd="0" presId="urn:microsoft.com/office/officeart/2009/3/layout/StepUpProcess"/>
    <dgm:cxn modelId="{044CD234-4CFA-4CC7-A2B3-2784ACA91D3F}" type="presParOf" srcId="{8554C2B9-765D-4214-8E7D-C955C244B63A}" destId="{28656607-0FCB-483E-836F-98DA3C8963B6}" srcOrd="0" destOrd="0" presId="urn:microsoft.com/office/officeart/2009/3/layout/StepUpProcess"/>
    <dgm:cxn modelId="{5A24B583-DB13-4D97-9B20-E25CBAFC7886}" type="presParOf" srcId="{8554C2B9-765D-4214-8E7D-C955C244B63A}" destId="{9DC0D13B-D974-4443-815D-38A479B209B9}" srcOrd="1" destOrd="0" presId="urn:microsoft.com/office/officeart/2009/3/layout/StepUpProcess"/>
    <dgm:cxn modelId="{D02037E0-5608-4FE0-81B1-77352A8F6EB4}" type="presParOf" srcId="{8554C2B9-765D-4214-8E7D-C955C244B63A}" destId="{27763704-D6D8-499B-BE60-A5C6A4819A18}" srcOrd="2" destOrd="0" presId="urn:microsoft.com/office/officeart/2009/3/layout/StepUpProcess"/>
    <dgm:cxn modelId="{B90234A8-47C2-4DDF-8EDE-48488ACCF8A6}" type="presParOf" srcId="{04247FE2-4B79-4050-AD5B-322166529FEA}" destId="{96B65B6B-1793-42EB-A2A7-F9F677B9F3D8}" srcOrd="5" destOrd="0" presId="urn:microsoft.com/office/officeart/2009/3/layout/StepUpProcess"/>
    <dgm:cxn modelId="{A8BF3BB6-01E1-4508-9F8C-59F2C4DDE2F1}" type="presParOf" srcId="{96B65B6B-1793-42EB-A2A7-F9F677B9F3D8}" destId="{AD4567C6-3CF0-40E0-98EB-ED2EA5333D43}" srcOrd="0" destOrd="0" presId="urn:microsoft.com/office/officeart/2009/3/layout/StepUpProcess"/>
    <dgm:cxn modelId="{4B003245-7F10-40C3-BD1F-95E4A931F0BF}" type="presParOf" srcId="{04247FE2-4B79-4050-AD5B-322166529FEA}" destId="{FB5A4F5B-12FA-4F30-A394-B45C63B2469F}" srcOrd="6" destOrd="0" presId="urn:microsoft.com/office/officeart/2009/3/layout/StepUpProcess"/>
    <dgm:cxn modelId="{C571D7C6-1844-4BB8-BC72-09651597A487}" type="presParOf" srcId="{FB5A4F5B-12FA-4F30-A394-B45C63B2469F}" destId="{88B5446D-F4C8-4441-8224-D354050D44F1}" srcOrd="0" destOrd="0" presId="urn:microsoft.com/office/officeart/2009/3/layout/StepUpProcess"/>
    <dgm:cxn modelId="{6DFE2A53-D59F-417F-AEC9-3CB9959DB13B}" type="presParOf" srcId="{FB5A4F5B-12FA-4F30-A394-B45C63B2469F}" destId="{2A9E9956-6E2D-4EDD-A5FA-67D60F1C6A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2DBDC-BF3D-43CC-A775-A1AC61296C1A}" type="doc">
      <dgm:prSet loTypeId="urn:microsoft.com/office/officeart/2005/8/layout/hProcess9" loCatId="process" qsTypeId="urn:microsoft.com/office/officeart/2005/8/quickstyle/simple1" qsCatId="simple" csTypeId="urn:microsoft.com/office/officeart/2005/8/colors/accent2_1" csCatId="accent2" phldr="1"/>
      <dgm:spPr/>
    </dgm:pt>
    <dgm:pt modelId="{D6D6CAD9-B29C-4006-A601-527784C3A4BC}">
      <dgm:prSet phldrT="[文字]" custT="1"/>
      <dgm:spPr/>
      <dgm:t>
        <a:bodyPr/>
        <a:lstStyle/>
        <a:p>
          <a:r>
            <a:rPr lang="zh-TW" altLang="en-US" sz="1400" dirty="0" smtClean="0">
              <a:latin typeface="微軟正黑體" panose="020B0604030504040204" pitchFamily="34" charset="-120"/>
              <a:ea typeface="微軟正黑體" panose="020B0604030504040204" pitchFamily="34" charset="-120"/>
            </a:rPr>
            <a:t>簡單</a:t>
          </a:r>
          <a:endParaRPr lang="zh-TW" altLang="en-US" sz="1400" dirty="0">
            <a:latin typeface="微軟正黑體" panose="020B0604030504040204" pitchFamily="34" charset="-120"/>
            <a:ea typeface="微軟正黑體" panose="020B0604030504040204" pitchFamily="34" charset="-120"/>
          </a:endParaRPr>
        </a:p>
      </dgm:t>
    </dgm:pt>
    <dgm:pt modelId="{68A46917-BCD8-4897-80B8-D989DD35AB3B}" type="parTrans" cxnId="{B7C3BAED-5A83-4356-A5C4-5787245A3FA3}">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3C531C30-B3AD-451B-A359-3D646B80269B}" type="sibTrans" cxnId="{B7C3BAED-5A83-4356-A5C4-5787245A3FA3}">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5B50B0DB-7920-4450-AEE8-6CDB52D110B7}">
      <dgm:prSet phldrT="[文字]" custT="1"/>
      <dgm:spPr/>
      <dgm:t>
        <a:bodyPr/>
        <a:lstStyle/>
        <a:p>
          <a:r>
            <a:rPr lang="zh-TW" altLang="en-US" sz="1400" dirty="0" smtClean="0">
              <a:latin typeface="微軟正黑體" panose="020B0604030504040204" pitchFamily="34" charset="-120"/>
              <a:ea typeface="微軟正黑體" panose="020B0604030504040204" pitchFamily="34" charset="-120"/>
            </a:rPr>
            <a:t>智慧化</a:t>
          </a:r>
          <a:endParaRPr lang="zh-TW" altLang="en-US" sz="1400" dirty="0">
            <a:latin typeface="微軟正黑體" panose="020B0604030504040204" pitchFamily="34" charset="-120"/>
            <a:ea typeface="微軟正黑體" panose="020B0604030504040204" pitchFamily="34" charset="-120"/>
          </a:endParaRPr>
        </a:p>
      </dgm:t>
    </dgm:pt>
    <dgm:pt modelId="{91B44B4B-F239-49DB-BF20-17AD4D0A5A77}" type="parTrans" cxnId="{E8ED29D2-5DD1-4A8D-9368-D80100E1DA08}">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7E593568-3CFA-4F11-999A-2F83E2CEE9D6}" type="sibTrans" cxnId="{E8ED29D2-5DD1-4A8D-9368-D80100E1DA08}">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7D5BD1C1-0ECA-43C6-B50E-BB1D67CB348B}">
      <dgm:prSet phldrT="[文字]" custT="1"/>
      <dgm:spPr/>
      <dgm:t>
        <a:bodyPr/>
        <a:lstStyle/>
        <a:p>
          <a:r>
            <a:rPr lang="zh-TW" altLang="en-US" sz="1400" dirty="0" smtClean="0">
              <a:latin typeface="微軟正黑體" panose="020B0604030504040204" pitchFamily="34" charset="-120"/>
              <a:ea typeface="微軟正黑體" panose="020B0604030504040204" pitchFamily="34" charset="-120"/>
            </a:rPr>
            <a:t>體驗</a:t>
          </a:r>
          <a:endParaRPr lang="zh-TW" altLang="en-US" sz="1400" dirty="0">
            <a:latin typeface="微軟正黑體" panose="020B0604030504040204" pitchFamily="34" charset="-120"/>
            <a:ea typeface="微軟正黑體" panose="020B0604030504040204" pitchFamily="34" charset="-120"/>
          </a:endParaRPr>
        </a:p>
      </dgm:t>
    </dgm:pt>
    <dgm:pt modelId="{D0945B3F-CAE6-4702-AF66-D8533198B111}" type="parTrans" cxnId="{54966C48-E9E5-459F-B9B0-26BFB1B2A776}">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16C38D86-8B76-417C-92E9-212B0550F532}" type="sibTrans" cxnId="{54966C48-E9E5-459F-B9B0-26BFB1B2A776}">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96267EC3-4DBA-41C3-A0B6-367624A61AD6}" type="pres">
      <dgm:prSet presAssocID="{A452DBDC-BF3D-43CC-A775-A1AC61296C1A}" presName="CompostProcess" presStyleCnt="0">
        <dgm:presLayoutVars>
          <dgm:dir/>
          <dgm:resizeHandles val="exact"/>
        </dgm:presLayoutVars>
      </dgm:prSet>
      <dgm:spPr/>
    </dgm:pt>
    <dgm:pt modelId="{D6B35048-F920-42BC-8124-1FD9229B8D35}" type="pres">
      <dgm:prSet presAssocID="{A452DBDC-BF3D-43CC-A775-A1AC61296C1A}" presName="arrow" presStyleLbl="bgShp" presStyleIdx="0" presStyleCnt="1"/>
      <dgm:spPr/>
    </dgm:pt>
    <dgm:pt modelId="{D9E02CA9-BD59-4B03-862F-40CD51BC31CA}" type="pres">
      <dgm:prSet presAssocID="{A452DBDC-BF3D-43CC-A775-A1AC61296C1A}" presName="linearProcess" presStyleCnt="0"/>
      <dgm:spPr/>
    </dgm:pt>
    <dgm:pt modelId="{2A04E94C-71DE-46C4-92D8-81F3BE21182F}" type="pres">
      <dgm:prSet presAssocID="{D6D6CAD9-B29C-4006-A601-527784C3A4BC}" presName="textNode" presStyleLbl="node1" presStyleIdx="0" presStyleCnt="3">
        <dgm:presLayoutVars>
          <dgm:bulletEnabled val="1"/>
        </dgm:presLayoutVars>
      </dgm:prSet>
      <dgm:spPr/>
      <dgm:t>
        <a:bodyPr/>
        <a:lstStyle/>
        <a:p>
          <a:endParaRPr lang="zh-TW" altLang="en-US"/>
        </a:p>
      </dgm:t>
    </dgm:pt>
    <dgm:pt modelId="{9C2EFD81-0F3D-480D-BBB6-64F45F2F764C}" type="pres">
      <dgm:prSet presAssocID="{3C531C30-B3AD-451B-A359-3D646B80269B}" presName="sibTrans" presStyleCnt="0"/>
      <dgm:spPr/>
    </dgm:pt>
    <dgm:pt modelId="{7E912A5E-A69C-437E-A33E-5E532ADA74AD}" type="pres">
      <dgm:prSet presAssocID="{5B50B0DB-7920-4450-AEE8-6CDB52D110B7}" presName="textNode" presStyleLbl="node1" presStyleIdx="1" presStyleCnt="3">
        <dgm:presLayoutVars>
          <dgm:bulletEnabled val="1"/>
        </dgm:presLayoutVars>
      </dgm:prSet>
      <dgm:spPr/>
      <dgm:t>
        <a:bodyPr/>
        <a:lstStyle/>
        <a:p>
          <a:endParaRPr lang="zh-TW" altLang="en-US"/>
        </a:p>
      </dgm:t>
    </dgm:pt>
    <dgm:pt modelId="{7A99E3DC-EE50-40E6-B23F-116BF14385C6}" type="pres">
      <dgm:prSet presAssocID="{7E593568-3CFA-4F11-999A-2F83E2CEE9D6}" presName="sibTrans" presStyleCnt="0"/>
      <dgm:spPr/>
    </dgm:pt>
    <dgm:pt modelId="{A5B435F5-C6D0-4802-9AC7-625B5CFA012C}" type="pres">
      <dgm:prSet presAssocID="{7D5BD1C1-0ECA-43C6-B50E-BB1D67CB348B}" presName="textNode" presStyleLbl="node1" presStyleIdx="2" presStyleCnt="3">
        <dgm:presLayoutVars>
          <dgm:bulletEnabled val="1"/>
        </dgm:presLayoutVars>
      </dgm:prSet>
      <dgm:spPr/>
      <dgm:t>
        <a:bodyPr/>
        <a:lstStyle/>
        <a:p>
          <a:endParaRPr lang="zh-TW" altLang="en-US"/>
        </a:p>
      </dgm:t>
    </dgm:pt>
  </dgm:ptLst>
  <dgm:cxnLst>
    <dgm:cxn modelId="{F5EA00F4-B0AE-4B83-BB54-152654394C72}" type="presOf" srcId="{7D5BD1C1-0ECA-43C6-B50E-BB1D67CB348B}" destId="{A5B435F5-C6D0-4802-9AC7-625B5CFA012C}" srcOrd="0" destOrd="0" presId="urn:microsoft.com/office/officeart/2005/8/layout/hProcess9"/>
    <dgm:cxn modelId="{54966C48-E9E5-459F-B9B0-26BFB1B2A776}" srcId="{A452DBDC-BF3D-43CC-A775-A1AC61296C1A}" destId="{7D5BD1C1-0ECA-43C6-B50E-BB1D67CB348B}" srcOrd="2" destOrd="0" parTransId="{D0945B3F-CAE6-4702-AF66-D8533198B111}" sibTransId="{16C38D86-8B76-417C-92E9-212B0550F532}"/>
    <dgm:cxn modelId="{3DA38CE4-D04B-40D0-9B56-A2CB8E54CE04}" type="presOf" srcId="{D6D6CAD9-B29C-4006-A601-527784C3A4BC}" destId="{2A04E94C-71DE-46C4-92D8-81F3BE21182F}" srcOrd="0" destOrd="0" presId="urn:microsoft.com/office/officeart/2005/8/layout/hProcess9"/>
    <dgm:cxn modelId="{B7C3BAED-5A83-4356-A5C4-5787245A3FA3}" srcId="{A452DBDC-BF3D-43CC-A775-A1AC61296C1A}" destId="{D6D6CAD9-B29C-4006-A601-527784C3A4BC}" srcOrd="0" destOrd="0" parTransId="{68A46917-BCD8-4897-80B8-D989DD35AB3B}" sibTransId="{3C531C30-B3AD-451B-A359-3D646B80269B}"/>
    <dgm:cxn modelId="{E8ED29D2-5DD1-4A8D-9368-D80100E1DA08}" srcId="{A452DBDC-BF3D-43CC-A775-A1AC61296C1A}" destId="{5B50B0DB-7920-4450-AEE8-6CDB52D110B7}" srcOrd="1" destOrd="0" parTransId="{91B44B4B-F239-49DB-BF20-17AD4D0A5A77}" sibTransId="{7E593568-3CFA-4F11-999A-2F83E2CEE9D6}"/>
    <dgm:cxn modelId="{B8117CBF-327A-46C8-A2EB-7E01B1B6177D}" type="presOf" srcId="{5B50B0DB-7920-4450-AEE8-6CDB52D110B7}" destId="{7E912A5E-A69C-437E-A33E-5E532ADA74AD}" srcOrd="0" destOrd="0" presId="urn:microsoft.com/office/officeart/2005/8/layout/hProcess9"/>
    <dgm:cxn modelId="{F7BD9B7B-CD3A-4639-9BAF-A9137E0D1990}" type="presOf" srcId="{A452DBDC-BF3D-43CC-A775-A1AC61296C1A}" destId="{96267EC3-4DBA-41C3-A0B6-367624A61AD6}" srcOrd="0" destOrd="0" presId="urn:microsoft.com/office/officeart/2005/8/layout/hProcess9"/>
    <dgm:cxn modelId="{627C8E38-EA92-47B9-AAE3-DCED771844F0}" type="presParOf" srcId="{96267EC3-4DBA-41C3-A0B6-367624A61AD6}" destId="{D6B35048-F920-42BC-8124-1FD9229B8D35}" srcOrd="0" destOrd="0" presId="urn:microsoft.com/office/officeart/2005/8/layout/hProcess9"/>
    <dgm:cxn modelId="{73050514-D86B-4490-897C-C6CD686E73D6}" type="presParOf" srcId="{96267EC3-4DBA-41C3-A0B6-367624A61AD6}" destId="{D9E02CA9-BD59-4B03-862F-40CD51BC31CA}" srcOrd="1" destOrd="0" presId="urn:microsoft.com/office/officeart/2005/8/layout/hProcess9"/>
    <dgm:cxn modelId="{1F3E4AED-7DEE-4C56-905E-74F530FC4F92}" type="presParOf" srcId="{D9E02CA9-BD59-4B03-862F-40CD51BC31CA}" destId="{2A04E94C-71DE-46C4-92D8-81F3BE21182F}" srcOrd="0" destOrd="0" presId="urn:microsoft.com/office/officeart/2005/8/layout/hProcess9"/>
    <dgm:cxn modelId="{36A7B4A0-7F3E-4306-BFAA-9C652402DA1C}" type="presParOf" srcId="{D9E02CA9-BD59-4B03-862F-40CD51BC31CA}" destId="{9C2EFD81-0F3D-480D-BBB6-64F45F2F764C}" srcOrd="1" destOrd="0" presId="urn:microsoft.com/office/officeart/2005/8/layout/hProcess9"/>
    <dgm:cxn modelId="{D77AABDC-B747-4953-96E1-E4C2B93E7070}" type="presParOf" srcId="{D9E02CA9-BD59-4B03-862F-40CD51BC31CA}" destId="{7E912A5E-A69C-437E-A33E-5E532ADA74AD}" srcOrd="2" destOrd="0" presId="urn:microsoft.com/office/officeart/2005/8/layout/hProcess9"/>
    <dgm:cxn modelId="{061075F8-2440-46D6-B78B-4BEA6B51170F}" type="presParOf" srcId="{D9E02CA9-BD59-4B03-862F-40CD51BC31CA}" destId="{7A99E3DC-EE50-40E6-B23F-116BF14385C6}" srcOrd="3" destOrd="0" presId="urn:microsoft.com/office/officeart/2005/8/layout/hProcess9"/>
    <dgm:cxn modelId="{0C0881DD-C1CF-433C-989E-81186E0C5B93}" type="presParOf" srcId="{D9E02CA9-BD59-4B03-862F-40CD51BC31CA}" destId="{A5B435F5-C6D0-4802-9AC7-625B5CFA012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0E215-0641-47D7-9788-E11E07F5F12E}">
      <dsp:nvSpPr>
        <dsp:cNvPr id="0" name=""/>
        <dsp:cNvSpPr/>
      </dsp:nvSpPr>
      <dsp:spPr>
        <a:xfrm>
          <a:off x="1024330" y="491471"/>
          <a:ext cx="3279930" cy="3279930"/>
        </a:xfrm>
        <a:prstGeom prst="blockArc">
          <a:avLst>
            <a:gd name="adj1" fmla="val 10800000"/>
            <a:gd name="adj2" fmla="val 16200000"/>
            <a:gd name="adj3" fmla="val 4638"/>
          </a:avLst>
        </a:prstGeom>
        <a:solidFill>
          <a:srgbClr val="FF8021">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22C4BAA-47DB-4A66-96A5-4F5FF72E0017}">
      <dsp:nvSpPr>
        <dsp:cNvPr id="0" name=""/>
        <dsp:cNvSpPr/>
      </dsp:nvSpPr>
      <dsp:spPr>
        <a:xfrm>
          <a:off x="1024330" y="491471"/>
          <a:ext cx="3279930" cy="3279930"/>
        </a:xfrm>
        <a:prstGeom prst="blockArc">
          <a:avLst>
            <a:gd name="adj1" fmla="val 5400000"/>
            <a:gd name="adj2" fmla="val 10800000"/>
            <a:gd name="adj3" fmla="val 4638"/>
          </a:avLst>
        </a:prstGeom>
        <a:solidFill>
          <a:srgbClr val="5DCEAF">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06A839D-76CB-4AB9-8CA6-01121DEC91CD}">
      <dsp:nvSpPr>
        <dsp:cNvPr id="0" name=""/>
        <dsp:cNvSpPr/>
      </dsp:nvSpPr>
      <dsp:spPr>
        <a:xfrm>
          <a:off x="1024330" y="491471"/>
          <a:ext cx="3279930" cy="3279930"/>
        </a:xfrm>
        <a:prstGeom prst="blockArc">
          <a:avLst>
            <a:gd name="adj1" fmla="val 0"/>
            <a:gd name="adj2" fmla="val 5400000"/>
            <a:gd name="adj3" fmla="val 4638"/>
          </a:avLst>
        </a:prstGeom>
        <a:solidFill>
          <a:srgbClr val="A7EA52">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3BF05F5-D458-44B2-B47A-65CF8BE673F7}">
      <dsp:nvSpPr>
        <dsp:cNvPr id="0" name=""/>
        <dsp:cNvSpPr/>
      </dsp:nvSpPr>
      <dsp:spPr>
        <a:xfrm>
          <a:off x="1024330" y="491471"/>
          <a:ext cx="3279930" cy="3279930"/>
        </a:xfrm>
        <a:prstGeom prst="blockArc">
          <a:avLst>
            <a:gd name="adj1" fmla="val 16200000"/>
            <a:gd name="adj2" fmla="val 0"/>
            <a:gd name="adj3" fmla="val 4638"/>
          </a:avLst>
        </a:prstGeom>
        <a:solidFill>
          <a:srgbClr val="5ECCF3">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CBB7C80-8EB8-4DAD-AA21-08A2776502C5}">
      <dsp:nvSpPr>
        <dsp:cNvPr id="0" name=""/>
        <dsp:cNvSpPr/>
      </dsp:nvSpPr>
      <dsp:spPr>
        <a:xfrm>
          <a:off x="1909759" y="1376900"/>
          <a:ext cx="1509073" cy="1509073"/>
        </a:xfrm>
        <a:prstGeom prst="ellipse">
          <a:avLst/>
        </a:prstGeom>
        <a:solidFill>
          <a:srgbClr val="4E67C8">
            <a:lumMod val="40000"/>
            <a:lumOff val="6000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endParaRPr lang="zh-TW" altLang="en-US" sz="46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2130758" y="1597899"/>
        <a:ext cx="1067075" cy="1067075"/>
      </dsp:txXfrm>
    </dsp:sp>
    <dsp:sp modelId="{8C9AAD58-5C4F-446D-ABCD-A3D5F1924172}">
      <dsp:nvSpPr>
        <dsp:cNvPr id="0" name=""/>
        <dsp:cNvSpPr/>
      </dsp:nvSpPr>
      <dsp:spPr>
        <a:xfrm>
          <a:off x="2136120" y="1324"/>
          <a:ext cx="1056351" cy="1056351"/>
        </a:xfrm>
        <a:prstGeom prst="ellipse">
          <a:avLst/>
        </a:prstGeom>
        <a:solidFill>
          <a:srgbClr val="5ECCF3">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zh-TW" altLang="en-US" sz="32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2290819" y="156023"/>
        <a:ext cx="746953" cy="746953"/>
      </dsp:txXfrm>
    </dsp:sp>
    <dsp:sp modelId="{06F48239-E451-41A2-9031-A6D3D4C08EED}">
      <dsp:nvSpPr>
        <dsp:cNvPr id="0" name=""/>
        <dsp:cNvSpPr/>
      </dsp:nvSpPr>
      <dsp:spPr>
        <a:xfrm>
          <a:off x="3738056" y="1603261"/>
          <a:ext cx="1056351" cy="1056351"/>
        </a:xfrm>
        <a:prstGeom prst="ellipse">
          <a:avLst/>
        </a:prstGeom>
        <a:solidFill>
          <a:srgbClr val="A7EA52">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zh-TW" altLang="en-US" sz="32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3892755" y="1757960"/>
        <a:ext cx="746953" cy="746953"/>
      </dsp:txXfrm>
    </dsp:sp>
    <dsp:sp modelId="{ECAC6E70-9A51-4936-B224-4B994375EAD9}">
      <dsp:nvSpPr>
        <dsp:cNvPr id="0" name=""/>
        <dsp:cNvSpPr/>
      </dsp:nvSpPr>
      <dsp:spPr>
        <a:xfrm>
          <a:off x="2136120" y="3205197"/>
          <a:ext cx="1056351" cy="1056351"/>
        </a:xfrm>
        <a:prstGeom prst="ellipse">
          <a:avLst/>
        </a:prstGeom>
        <a:solidFill>
          <a:srgbClr val="5DCEA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zh-TW" altLang="en-US" sz="32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2290819" y="3359896"/>
        <a:ext cx="746953" cy="746953"/>
      </dsp:txXfrm>
    </dsp:sp>
    <dsp:sp modelId="{51388A60-EC23-41F0-8C96-ED8B15D4CBF3}">
      <dsp:nvSpPr>
        <dsp:cNvPr id="0" name=""/>
        <dsp:cNvSpPr/>
      </dsp:nvSpPr>
      <dsp:spPr>
        <a:xfrm>
          <a:off x="534183" y="1603261"/>
          <a:ext cx="1056351" cy="1056351"/>
        </a:xfrm>
        <a:prstGeom prst="ellipse">
          <a:avLst/>
        </a:prstGeom>
        <a:solidFill>
          <a:srgbClr val="FF8021">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zh-TW" altLang="en-US" sz="2400" b="1" kern="1200" dirty="0">
            <a:solidFill>
              <a:sysClr val="windowText" lastClr="000000"/>
            </a:solidFill>
            <a:latin typeface="微軟正黑體" panose="020B0604030504040204" pitchFamily="34" charset="-120"/>
            <a:ea typeface="微軟正黑體" panose="020B0604030504040204" pitchFamily="34" charset="-120"/>
            <a:cs typeface="+mn-cs"/>
          </a:endParaRPr>
        </a:p>
      </dsp:txBody>
      <dsp:txXfrm>
        <a:off x="688882" y="1757960"/>
        <a:ext cx="746953" cy="746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A0B48-9FD4-4442-A6B9-C27B4D61C21E}">
      <dsp:nvSpPr>
        <dsp:cNvPr id="0" name=""/>
        <dsp:cNvSpPr/>
      </dsp:nvSpPr>
      <dsp:spPr>
        <a:xfrm rot="5400000">
          <a:off x="383176" y="2061105"/>
          <a:ext cx="1144587" cy="1904567"/>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DB81C9-5E91-4806-BFEA-B1D4307CEA21}">
      <dsp:nvSpPr>
        <dsp:cNvPr id="0" name=""/>
        <dsp:cNvSpPr/>
      </dsp:nvSpPr>
      <dsp:spPr>
        <a:xfrm>
          <a:off x="192116" y="2630160"/>
          <a:ext cx="1719454" cy="1507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TW" altLang="en-US" sz="2200" b="1" kern="1200" dirty="0">
              <a:latin typeface="微軟正黑體" panose="020B0604030504040204" pitchFamily="34" charset="-120"/>
              <a:ea typeface="微軟正黑體" panose="020B0604030504040204" pitchFamily="34" charset="-120"/>
            </a:rPr>
            <a:t>第一波</a:t>
          </a:r>
          <a:r>
            <a:rPr lang="en-US" altLang="zh-TW" sz="2200" b="1" kern="1200" dirty="0">
              <a:latin typeface="微軟正黑體" panose="020B0604030504040204" pitchFamily="34" charset="-120"/>
              <a:ea typeface="微軟正黑體" panose="020B0604030504040204" pitchFamily="34" charset="-120"/>
            </a:rPr>
            <a:t/>
          </a:r>
          <a:br>
            <a:rPr lang="en-US" altLang="zh-TW" sz="2200" b="1" kern="1200" dirty="0">
              <a:latin typeface="微軟正黑體" panose="020B0604030504040204" pitchFamily="34" charset="-120"/>
              <a:ea typeface="微軟正黑體" panose="020B0604030504040204" pitchFamily="34" charset="-120"/>
            </a:rPr>
          </a:br>
          <a:r>
            <a:rPr lang="zh-TW" altLang="en-US" sz="2200" b="1" kern="1200" dirty="0">
              <a:latin typeface="微軟正黑體" panose="020B0604030504040204" pitchFamily="34" charset="-120"/>
              <a:ea typeface="微軟正黑體" panose="020B0604030504040204" pitchFamily="34" charset="-120"/>
            </a:rPr>
            <a:t>互聯網</a:t>
          </a:r>
          <a:r>
            <a:rPr lang="en-US" altLang="zh-TW" sz="2200" b="1" kern="1200" dirty="0">
              <a:latin typeface="微軟正黑體" panose="020B0604030504040204" pitchFamily="34" charset="-120"/>
              <a:ea typeface="微軟正黑體" panose="020B0604030504040204" pitchFamily="34" charset="-120"/>
            </a:rPr>
            <a:t>AI</a:t>
          </a:r>
          <a:endParaRPr lang="zh-TW" altLang="en-US" sz="2200" b="1" kern="1200" dirty="0">
            <a:latin typeface="微軟正黑體" panose="020B0604030504040204" pitchFamily="34" charset="-120"/>
            <a:ea typeface="微軟正黑體" panose="020B0604030504040204" pitchFamily="34" charset="-120"/>
          </a:endParaRPr>
        </a:p>
      </dsp:txBody>
      <dsp:txXfrm>
        <a:off x="192116" y="2630160"/>
        <a:ext cx="1719454" cy="1507202"/>
      </dsp:txXfrm>
    </dsp:sp>
    <dsp:sp modelId="{552A4115-8CF3-4BA6-9DB6-B59CFD1B807B}">
      <dsp:nvSpPr>
        <dsp:cNvPr id="0" name=""/>
        <dsp:cNvSpPr/>
      </dsp:nvSpPr>
      <dsp:spPr>
        <a:xfrm>
          <a:off x="1587145" y="1920888"/>
          <a:ext cx="324425" cy="324425"/>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C0BB52-7F6C-44F4-A99A-4C900FFE3EBD}">
      <dsp:nvSpPr>
        <dsp:cNvPr id="0" name=""/>
        <dsp:cNvSpPr/>
      </dsp:nvSpPr>
      <dsp:spPr>
        <a:xfrm rot="5400000">
          <a:off x="2488124" y="1540233"/>
          <a:ext cx="1144587" cy="1904567"/>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D37993-92B9-4152-9740-AAAA123C871E}">
      <dsp:nvSpPr>
        <dsp:cNvPr id="0" name=""/>
        <dsp:cNvSpPr/>
      </dsp:nvSpPr>
      <dsp:spPr>
        <a:xfrm>
          <a:off x="2297064" y="2109289"/>
          <a:ext cx="1719454" cy="1507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TW" altLang="en-US" sz="2200" b="1" kern="1200" dirty="0">
              <a:latin typeface="微軟正黑體" panose="020B0604030504040204" pitchFamily="34" charset="-120"/>
              <a:ea typeface="微軟正黑體" panose="020B0604030504040204" pitchFamily="34" charset="-120"/>
            </a:rPr>
            <a:t>第二波</a:t>
          </a:r>
          <a:r>
            <a:rPr lang="en-US" altLang="zh-TW" sz="2200" b="1" kern="1200" dirty="0">
              <a:latin typeface="微軟正黑體" panose="020B0604030504040204" pitchFamily="34" charset="-120"/>
              <a:ea typeface="微軟正黑體" panose="020B0604030504040204" pitchFamily="34" charset="-120"/>
            </a:rPr>
            <a:t/>
          </a:r>
          <a:br>
            <a:rPr lang="en-US" altLang="zh-TW" sz="2200" b="1" kern="1200" dirty="0">
              <a:latin typeface="微軟正黑體" panose="020B0604030504040204" pitchFamily="34" charset="-120"/>
              <a:ea typeface="微軟正黑體" panose="020B0604030504040204" pitchFamily="34" charset="-120"/>
            </a:rPr>
          </a:br>
          <a:r>
            <a:rPr lang="zh-TW" altLang="en-US" sz="2200" b="1" kern="1200" dirty="0">
              <a:latin typeface="微軟正黑體" panose="020B0604030504040204" pitchFamily="34" charset="-120"/>
              <a:ea typeface="微軟正黑體" panose="020B0604030504040204" pitchFamily="34" charset="-120"/>
            </a:rPr>
            <a:t>商用</a:t>
          </a:r>
          <a:r>
            <a:rPr lang="en-US" altLang="zh-TW" sz="2200" b="1" kern="1200" dirty="0">
              <a:latin typeface="微軟正黑體" panose="020B0604030504040204" pitchFamily="34" charset="-120"/>
              <a:ea typeface="微軟正黑體" panose="020B0604030504040204" pitchFamily="34" charset="-120"/>
            </a:rPr>
            <a:t>AI</a:t>
          </a:r>
          <a:endParaRPr lang="zh-TW" altLang="en-US" sz="2200" b="1" kern="1200" dirty="0">
            <a:latin typeface="微軟正黑體" panose="020B0604030504040204" pitchFamily="34" charset="-120"/>
            <a:ea typeface="微軟正黑體" panose="020B0604030504040204" pitchFamily="34" charset="-120"/>
          </a:endParaRPr>
        </a:p>
      </dsp:txBody>
      <dsp:txXfrm>
        <a:off x="2297064" y="2109289"/>
        <a:ext cx="1719454" cy="1507202"/>
      </dsp:txXfrm>
    </dsp:sp>
    <dsp:sp modelId="{0D4D0AA0-1870-4BE4-827B-DFACFFC6DCF3}">
      <dsp:nvSpPr>
        <dsp:cNvPr id="0" name=""/>
        <dsp:cNvSpPr/>
      </dsp:nvSpPr>
      <dsp:spPr>
        <a:xfrm>
          <a:off x="3692092" y="1400017"/>
          <a:ext cx="324425" cy="324425"/>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656607-0FCB-483E-836F-98DA3C8963B6}">
      <dsp:nvSpPr>
        <dsp:cNvPr id="0" name=""/>
        <dsp:cNvSpPr/>
      </dsp:nvSpPr>
      <dsp:spPr>
        <a:xfrm rot="5400000">
          <a:off x="4593071" y="1019362"/>
          <a:ext cx="1144587" cy="1904567"/>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C0D13B-D974-4443-815D-38A479B209B9}">
      <dsp:nvSpPr>
        <dsp:cNvPr id="0" name=""/>
        <dsp:cNvSpPr/>
      </dsp:nvSpPr>
      <dsp:spPr>
        <a:xfrm>
          <a:off x="4402011" y="1588417"/>
          <a:ext cx="1719454" cy="1507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TW" altLang="en-US" sz="2200" b="1" kern="1200" dirty="0">
              <a:latin typeface="微軟正黑體" panose="020B0604030504040204" pitchFamily="34" charset="-120"/>
              <a:ea typeface="微軟正黑體" panose="020B0604030504040204" pitchFamily="34" charset="-120"/>
            </a:rPr>
            <a:t>第三波</a:t>
          </a:r>
          <a:r>
            <a:rPr lang="en-US" altLang="zh-TW" sz="2200" b="1" kern="1200" dirty="0">
              <a:latin typeface="微軟正黑體" panose="020B0604030504040204" pitchFamily="34" charset="-120"/>
              <a:ea typeface="微軟正黑體" panose="020B0604030504040204" pitchFamily="34" charset="-120"/>
            </a:rPr>
            <a:t/>
          </a:r>
          <a:br>
            <a:rPr lang="en-US" altLang="zh-TW" sz="2200" b="1" kern="1200" dirty="0">
              <a:latin typeface="微軟正黑體" panose="020B0604030504040204" pitchFamily="34" charset="-120"/>
              <a:ea typeface="微軟正黑體" panose="020B0604030504040204" pitchFamily="34" charset="-120"/>
            </a:rPr>
          </a:br>
          <a:r>
            <a:rPr lang="zh-TW" altLang="en-US" sz="2200" b="1" kern="1200" dirty="0">
              <a:latin typeface="微軟正黑體" panose="020B0604030504040204" pitchFamily="34" charset="-120"/>
              <a:ea typeface="微軟正黑體" panose="020B0604030504040204" pitchFamily="34" charset="-120"/>
            </a:rPr>
            <a:t>感知</a:t>
          </a:r>
          <a:r>
            <a:rPr lang="en-US" altLang="zh-TW" sz="2200" b="1" kern="1200" dirty="0">
              <a:latin typeface="微軟正黑體" panose="020B0604030504040204" pitchFamily="34" charset="-120"/>
              <a:ea typeface="微軟正黑體" panose="020B0604030504040204" pitchFamily="34" charset="-120"/>
            </a:rPr>
            <a:t>AI</a:t>
          </a:r>
          <a:endParaRPr lang="zh-TW" altLang="en-US" sz="2200" b="1" kern="1200" dirty="0">
            <a:latin typeface="微軟正黑體" panose="020B0604030504040204" pitchFamily="34" charset="-120"/>
            <a:ea typeface="微軟正黑體" panose="020B0604030504040204" pitchFamily="34" charset="-120"/>
          </a:endParaRPr>
        </a:p>
      </dsp:txBody>
      <dsp:txXfrm>
        <a:off x="4402011" y="1588417"/>
        <a:ext cx="1719454" cy="1507202"/>
      </dsp:txXfrm>
    </dsp:sp>
    <dsp:sp modelId="{27763704-D6D8-499B-BE60-A5C6A4819A18}">
      <dsp:nvSpPr>
        <dsp:cNvPr id="0" name=""/>
        <dsp:cNvSpPr/>
      </dsp:nvSpPr>
      <dsp:spPr>
        <a:xfrm>
          <a:off x="5797040" y="879146"/>
          <a:ext cx="324425" cy="324425"/>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B5446D-F4C8-4441-8224-D354050D44F1}">
      <dsp:nvSpPr>
        <dsp:cNvPr id="0" name=""/>
        <dsp:cNvSpPr/>
      </dsp:nvSpPr>
      <dsp:spPr>
        <a:xfrm rot="5400000">
          <a:off x="6698019" y="498491"/>
          <a:ext cx="1144587" cy="1904567"/>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A9E9956-6E2D-4EDD-A5FA-67D60F1C6A8E}">
      <dsp:nvSpPr>
        <dsp:cNvPr id="0" name=""/>
        <dsp:cNvSpPr/>
      </dsp:nvSpPr>
      <dsp:spPr>
        <a:xfrm>
          <a:off x="6506959" y="1067546"/>
          <a:ext cx="1719454" cy="1507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zh-TW" altLang="en-US" sz="2200" b="1" kern="1200" dirty="0">
              <a:latin typeface="微軟正黑體" panose="020B0604030504040204" pitchFamily="34" charset="-120"/>
              <a:ea typeface="微軟正黑體" panose="020B0604030504040204" pitchFamily="34" charset="-120"/>
            </a:rPr>
            <a:t>第四波</a:t>
          </a:r>
          <a:r>
            <a:rPr lang="en-US" altLang="zh-TW" sz="2200" b="1" kern="1200" dirty="0">
              <a:solidFill>
                <a:srgbClr val="00B050"/>
              </a:solidFill>
              <a:latin typeface="微軟正黑體" panose="020B0604030504040204" pitchFamily="34" charset="-120"/>
              <a:ea typeface="微軟正黑體" panose="020B0604030504040204" pitchFamily="34" charset="-120"/>
            </a:rPr>
            <a:t/>
          </a:r>
          <a:br>
            <a:rPr lang="en-US" altLang="zh-TW" sz="2200" b="1" kern="1200" dirty="0">
              <a:solidFill>
                <a:srgbClr val="00B050"/>
              </a:solidFill>
              <a:latin typeface="微軟正黑體" panose="020B0604030504040204" pitchFamily="34" charset="-120"/>
              <a:ea typeface="微軟正黑體" panose="020B0604030504040204" pitchFamily="34" charset="-120"/>
            </a:rPr>
          </a:br>
          <a:r>
            <a:rPr lang="zh-TW" altLang="en-US" sz="2200" b="1" kern="1200" dirty="0">
              <a:latin typeface="微軟正黑體" panose="020B0604030504040204" pitchFamily="34" charset="-120"/>
              <a:ea typeface="微軟正黑體" panose="020B0604030504040204" pitchFamily="34" charset="-120"/>
            </a:rPr>
            <a:t>自主</a:t>
          </a:r>
          <a:r>
            <a:rPr lang="en-US" altLang="zh-TW" sz="2200" b="1" kern="1200" dirty="0">
              <a:latin typeface="微軟正黑體" panose="020B0604030504040204" pitchFamily="34" charset="-120"/>
              <a:ea typeface="微軟正黑體" panose="020B0604030504040204" pitchFamily="34" charset="-120"/>
            </a:rPr>
            <a:t>AI</a:t>
          </a:r>
          <a:endParaRPr lang="zh-TW" altLang="en-US" sz="2200" b="1" kern="1200" dirty="0">
            <a:latin typeface="微軟正黑體" panose="020B0604030504040204" pitchFamily="34" charset="-120"/>
            <a:ea typeface="微軟正黑體" panose="020B0604030504040204" pitchFamily="34" charset="-120"/>
          </a:endParaRPr>
        </a:p>
      </dsp:txBody>
      <dsp:txXfrm>
        <a:off x="6506959" y="1067546"/>
        <a:ext cx="1719454" cy="1507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1"/>
            <a:ext cx="2918831" cy="493474"/>
          </a:xfrm>
          <a:prstGeom prst="rect">
            <a:avLst/>
          </a:prstGeom>
        </p:spPr>
        <p:txBody>
          <a:bodyPr vert="horz" lIns="91403" tIns="45700" rIns="91403" bIns="45700" rtlCol="0"/>
          <a:lstStyle>
            <a:lvl1pPr algn="l">
              <a:defRPr sz="1200"/>
            </a:lvl1pPr>
          </a:lstStyle>
          <a:p>
            <a:endParaRPr lang="zh-TW" altLang="en-US"/>
          </a:p>
        </p:txBody>
      </p:sp>
      <p:sp>
        <p:nvSpPr>
          <p:cNvPr id="3" name="日期版面配置區 2"/>
          <p:cNvSpPr>
            <a:spLocks noGrp="1"/>
          </p:cNvSpPr>
          <p:nvPr>
            <p:ph type="dt" sz="quarter" idx="1"/>
          </p:nvPr>
        </p:nvSpPr>
        <p:spPr>
          <a:xfrm>
            <a:off x="3815381" y="1"/>
            <a:ext cx="2918831" cy="493474"/>
          </a:xfrm>
          <a:prstGeom prst="rect">
            <a:avLst/>
          </a:prstGeom>
        </p:spPr>
        <p:txBody>
          <a:bodyPr vert="horz" lIns="91403" tIns="45700" rIns="91403" bIns="45700" rtlCol="0"/>
          <a:lstStyle>
            <a:lvl1pPr algn="r">
              <a:defRPr sz="1200"/>
            </a:lvl1pPr>
          </a:lstStyle>
          <a:p>
            <a:fld id="{FDC14D1C-6C36-4876-BBD1-AA585D440A70}" type="datetimeFigureOut">
              <a:rPr lang="zh-TW" altLang="en-US" smtClean="0"/>
              <a:t>2019/6/17</a:t>
            </a:fld>
            <a:endParaRPr lang="zh-TW" altLang="en-US"/>
          </a:p>
        </p:txBody>
      </p:sp>
      <p:sp>
        <p:nvSpPr>
          <p:cNvPr id="4" name="頁尾版面配置區 3"/>
          <p:cNvSpPr>
            <a:spLocks noGrp="1"/>
          </p:cNvSpPr>
          <p:nvPr>
            <p:ph type="ftr" sz="quarter" idx="2"/>
          </p:nvPr>
        </p:nvSpPr>
        <p:spPr>
          <a:xfrm>
            <a:off x="6" y="9374302"/>
            <a:ext cx="2918831" cy="493474"/>
          </a:xfrm>
          <a:prstGeom prst="rect">
            <a:avLst/>
          </a:prstGeom>
        </p:spPr>
        <p:txBody>
          <a:bodyPr vert="horz" lIns="91403" tIns="45700" rIns="91403" bIns="4570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81" y="9374302"/>
            <a:ext cx="2918831" cy="493474"/>
          </a:xfrm>
          <a:prstGeom prst="rect">
            <a:avLst/>
          </a:prstGeom>
        </p:spPr>
        <p:txBody>
          <a:bodyPr vert="horz" lIns="91403" tIns="45700" rIns="91403" bIns="45700" rtlCol="0" anchor="b"/>
          <a:lstStyle>
            <a:lvl1pPr algn="r">
              <a:defRPr sz="1200"/>
            </a:lvl1pPr>
          </a:lstStyle>
          <a:p>
            <a:fld id="{75858932-0BD4-404B-95F5-C632ADABD566}" type="slidenum">
              <a:rPr lang="zh-TW" altLang="en-US" smtClean="0"/>
              <a:t>‹#›</a:t>
            </a:fld>
            <a:endParaRPr lang="zh-TW" altLang="en-US"/>
          </a:p>
        </p:txBody>
      </p:sp>
    </p:spTree>
    <p:extLst>
      <p:ext uri="{BB962C8B-B14F-4D97-AF65-F5344CB8AC3E}">
        <p14:creationId xmlns:p14="http://schemas.microsoft.com/office/powerpoint/2010/main" val="403514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6" y="1"/>
            <a:ext cx="2918831" cy="493474"/>
          </a:xfrm>
          <a:prstGeom prst="rect">
            <a:avLst/>
          </a:prstGeom>
        </p:spPr>
        <p:txBody>
          <a:bodyPr vert="horz" lIns="91403" tIns="45700" rIns="91403" bIns="45700" rtlCol="0"/>
          <a:lstStyle>
            <a:lvl1pPr algn="l">
              <a:defRPr sz="1200"/>
            </a:lvl1pPr>
          </a:lstStyle>
          <a:p>
            <a:endParaRPr lang="zh-TW" altLang="en-US"/>
          </a:p>
        </p:txBody>
      </p:sp>
      <p:sp>
        <p:nvSpPr>
          <p:cNvPr id="3" name="日期版面配置區 2"/>
          <p:cNvSpPr>
            <a:spLocks noGrp="1"/>
          </p:cNvSpPr>
          <p:nvPr>
            <p:ph type="dt" idx="1"/>
          </p:nvPr>
        </p:nvSpPr>
        <p:spPr>
          <a:xfrm>
            <a:off x="3815381" y="1"/>
            <a:ext cx="2918831" cy="493474"/>
          </a:xfrm>
          <a:prstGeom prst="rect">
            <a:avLst/>
          </a:prstGeom>
        </p:spPr>
        <p:txBody>
          <a:bodyPr vert="horz" lIns="91403" tIns="45700" rIns="91403" bIns="45700" rtlCol="0"/>
          <a:lstStyle>
            <a:lvl1pPr algn="r">
              <a:defRPr sz="1200"/>
            </a:lvl1pPr>
          </a:lstStyle>
          <a:p>
            <a:fld id="{6FBD0E59-0DDB-4F00-A447-1CD1818A3B82}" type="datetimeFigureOut">
              <a:rPr lang="zh-TW" altLang="en-US" smtClean="0"/>
              <a:t>2019/6/17</a:t>
            </a:fld>
            <a:endParaRPr lang="zh-TW" altLang="en-US"/>
          </a:p>
        </p:txBody>
      </p:sp>
      <p:sp>
        <p:nvSpPr>
          <p:cNvPr id="4" name="投影片圖像版面配置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03" tIns="45700" rIns="91403" bIns="45700" rtlCol="0" anchor="ctr"/>
          <a:lstStyle/>
          <a:p>
            <a:endParaRPr lang="zh-TW" altLang="en-US"/>
          </a:p>
        </p:txBody>
      </p:sp>
      <p:sp>
        <p:nvSpPr>
          <p:cNvPr id="5" name="備忘稿版面配置區 4"/>
          <p:cNvSpPr>
            <a:spLocks noGrp="1"/>
          </p:cNvSpPr>
          <p:nvPr>
            <p:ph type="body" sz="quarter" idx="3"/>
          </p:nvPr>
        </p:nvSpPr>
        <p:spPr>
          <a:xfrm>
            <a:off x="673577" y="4688007"/>
            <a:ext cx="5388610" cy="4441271"/>
          </a:xfrm>
          <a:prstGeom prst="rect">
            <a:avLst/>
          </a:prstGeom>
        </p:spPr>
        <p:txBody>
          <a:bodyPr vert="horz" lIns="91403" tIns="45700" rIns="91403" bIns="4570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6" y="9374302"/>
            <a:ext cx="2918831" cy="493474"/>
          </a:xfrm>
          <a:prstGeom prst="rect">
            <a:avLst/>
          </a:prstGeom>
        </p:spPr>
        <p:txBody>
          <a:bodyPr vert="horz" lIns="91403" tIns="45700" rIns="91403" bIns="4570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81" y="9374302"/>
            <a:ext cx="2918831" cy="493474"/>
          </a:xfrm>
          <a:prstGeom prst="rect">
            <a:avLst/>
          </a:prstGeom>
        </p:spPr>
        <p:txBody>
          <a:bodyPr vert="horz" lIns="91403" tIns="45700" rIns="91403" bIns="45700" rtlCol="0" anchor="b"/>
          <a:lstStyle>
            <a:lvl1pPr algn="r">
              <a:defRPr sz="1200"/>
            </a:lvl1pPr>
          </a:lstStyle>
          <a:p>
            <a:fld id="{7918E80C-13F9-4D56-B0A3-EC11223161EB}" type="slidenum">
              <a:rPr lang="zh-TW" altLang="en-US" smtClean="0"/>
              <a:t>‹#›</a:t>
            </a:fld>
            <a:endParaRPr lang="zh-TW" altLang="en-US"/>
          </a:p>
        </p:txBody>
      </p:sp>
    </p:spTree>
    <p:extLst>
      <p:ext uri="{BB962C8B-B14F-4D97-AF65-F5344CB8AC3E}">
        <p14:creationId xmlns:p14="http://schemas.microsoft.com/office/powerpoint/2010/main" val="919484687"/>
      </p:ext>
    </p:extLst>
  </p:cSld>
  <p:clrMap bg1="lt1" tx1="dk1" bg2="lt2" tx2="dk2" accent1="accent1" accent2="accent2" accent3="accent3" accent4="accent4" accent5="accent5" accent6="accent6" hlink="hlink" folHlink="folHlink"/>
  <p:notesStyle>
    <a:lvl1pPr marL="0" algn="l" defTabSz="913728" rtl="0" eaLnBrk="1" latinLnBrk="0" hangingPunct="1">
      <a:defRPr sz="1200" kern="1200">
        <a:solidFill>
          <a:schemeClr val="tx1"/>
        </a:solidFill>
        <a:latin typeface="+mn-lt"/>
        <a:ea typeface="+mn-ea"/>
        <a:cs typeface="+mn-cs"/>
      </a:defRPr>
    </a:lvl1pPr>
    <a:lvl2pPr marL="456863" algn="l" defTabSz="913728" rtl="0" eaLnBrk="1" latinLnBrk="0" hangingPunct="1">
      <a:defRPr sz="1200" kern="1200">
        <a:solidFill>
          <a:schemeClr val="tx1"/>
        </a:solidFill>
        <a:latin typeface="+mn-lt"/>
        <a:ea typeface="+mn-ea"/>
        <a:cs typeface="+mn-cs"/>
      </a:defRPr>
    </a:lvl2pPr>
    <a:lvl3pPr marL="913728" algn="l" defTabSz="913728" rtl="0" eaLnBrk="1" latinLnBrk="0" hangingPunct="1">
      <a:defRPr sz="1200" kern="1200">
        <a:solidFill>
          <a:schemeClr val="tx1"/>
        </a:solidFill>
        <a:latin typeface="+mn-lt"/>
        <a:ea typeface="+mn-ea"/>
        <a:cs typeface="+mn-cs"/>
      </a:defRPr>
    </a:lvl3pPr>
    <a:lvl4pPr marL="1370590" algn="l" defTabSz="913728" rtl="0" eaLnBrk="1" latinLnBrk="0" hangingPunct="1">
      <a:defRPr sz="1200" kern="1200">
        <a:solidFill>
          <a:schemeClr val="tx1"/>
        </a:solidFill>
        <a:latin typeface="+mn-lt"/>
        <a:ea typeface="+mn-ea"/>
        <a:cs typeface="+mn-cs"/>
      </a:defRPr>
    </a:lvl4pPr>
    <a:lvl5pPr marL="1827453" algn="l" defTabSz="913728" rtl="0" eaLnBrk="1" latinLnBrk="0" hangingPunct="1">
      <a:defRPr sz="1200" kern="1200">
        <a:solidFill>
          <a:schemeClr val="tx1"/>
        </a:solidFill>
        <a:latin typeface="+mn-lt"/>
        <a:ea typeface="+mn-ea"/>
        <a:cs typeface="+mn-cs"/>
      </a:defRPr>
    </a:lvl5pPr>
    <a:lvl6pPr marL="2284317" algn="l" defTabSz="913728" rtl="0" eaLnBrk="1" latinLnBrk="0" hangingPunct="1">
      <a:defRPr sz="1200" kern="1200">
        <a:solidFill>
          <a:schemeClr val="tx1"/>
        </a:solidFill>
        <a:latin typeface="+mn-lt"/>
        <a:ea typeface="+mn-ea"/>
        <a:cs typeface="+mn-cs"/>
      </a:defRPr>
    </a:lvl6pPr>
    <a:lvl7pPr marL="2741181" algn="l" defTabSz="913728" rtl="0" eaLnBrk="1" latinLnBrk="0" hangingPunct="1">
      <a:defRPr sz="1200" kern="1200">
        <a:solidFill>
          <a:schemeClr val="tx1"/>
        </a:solidFill>
        <a:latin typeface="+mn-lt"/>
        <a:ea typeface="+mn-ea"/>
        <a:cs typeface="+mn-cs"/>
      </a:defRPr>
    </a:lvl7pPr>
    <a:lvl8pPr marL="3198046" algn="l" defTabSz="913728" rtl="0" eaLnBrk="1" latinLnBrk="0" hangingPunct="1">
      <a:defRPr sz="1200" kern="1200">
        <a:solidFill>
          <a:schemeClr val="tx1"/>
        </a:solidFill>
        <a:latin typeface="+mn-lt"/>
        <a:ea typeface="+mn-ea"/>
        <a:cs typeface="+mn-cs"/>
      </a:defRPr>
    </a:lvl8pPr>
    <a:lvl9pPr marL="3654907" algn="l" defTabSz="9137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ites.google.com/site/homebrewtw/homebrew_howto/homebrew-step-by-step#TOC--4" TargetMode="External"/><Relationship Id="rId7" Type="http://schemas.openxmlformats.org/officeDocument/2006/relationships/hyperlink" Target="https://sites.google.com/site/homebrewtw/homebrew_howto/homebrew-step-by-step#TOC--9"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sites.google.com/site/homebrewtw/homebrew_howto/homebrew-step-by-step#TOC--8" TargetMode="External"/><Relationship Id="rId5" Type="http://schemas.openxmlformats.org/officeDocument/2006/relationships/hyperlink" Target="https://sites.google.com/site/homebrewtw/homebrew_howto/homebrew-step-by-step#TOC--7" TargetMode="External"/><Relationship Id="rId4" Type="http://schemas.openxmlformats.org/officeDocument/2006/relationships/hyperlink" Target="https://sites.google.com/site/homebrewtw/homebrew_howto/homebrew-step-by-step#TOC--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t>0</a:t>
            </a:fld>
            <a:endParaRPr lang="zh-TW" altLang="en-US"/>
          </a:p>
        </p:txBody>
      </p:sp>
    </p:spTree>
    <p:extLst>
      <p:ext uri="{BB962C8B-B14F-4D97-AF65-F5344CB8AC3E}">
        <p14:creationId xmlns:p14="http://schemas.microsoft.com/office/powerpoint/2010/main" val="321081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fr-FR" altLang="zh-TW" dirty="0"/>
              <a:t>https://buzzorange.com/techorange/2018/11/13/textile-industry-in-transformation/</a:t>
            </a:r>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400147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solidFill>
                  <a:prstClr val="black"/>
                </a:solidFill>
              </a:rPr>
              <a:pPr/>
              <a:t>57</a:t>
            </a:fld>
            <a:endParaRPr lang="zh-TW" altLang="en-US">
              <a:solidFill>
                <a:prstClr val="black"/>
              </a:solidFill>
            </a:endParaRPr>
          </a:p>
        </p:txBody>
      </p:sp>
    </p:spTree>
    <p:extLst>
      <p:ext uri="{BB962C8B-B14F-4D97-AF65-F5344CB8AC3E}">
        <p14:creationId xmlns:p14="http://schemas.microsoft.com/office/powerpoint/2010/main" val="199017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solidFill>
                  <a:prstClr val="black"/>
                </a:solidFill>
              </a:rPr>
              <a:pPr/>
              <a:t>58</a:t>
            </a:fld>
            <a:endParaRPr lang="zh-TW" altLang="en-US">
              <a:solidFill>
                <a:prstClr val="black"/>
              </a:solidFill>
            </a:endParaRPr>
          </a:p>
        </p:txBody>
      </p:sp>
    </p:spTree>
    <p:extLst>
      <p:ext uri="{BB962C8B-B14F-4D97-AF65-F5344CB8AC3E}">
        <p14:creationId xmlns:p14="http://schemas.microsoft.com/office/powerpoint/2010/main" val="1990176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solidFill>
                  <a:prstClr val="black"/>
                </a:solidFill>
              </a:rPr>
              <a:pPr/>
              <a:t>59</a:t>
            </a:fld>
            <a:endParaRPr lang="zh-TW" altLang="en-US">
              <a:solidFill>
                <a:prstClr val="black"/>
              </a:solidFill>
            </a:endParaRPr>
          </a:p>
        </p:txBody>
      </p:sp>
    </p:spTree>
    <p:extLst>
      <p:ext uri="{BB962C8B-B14F-4D97-AF65-F5344CB8AC3E}">
        <p14:creationId xmlns:p14="http://schemas.microsoft.com/office/powerpoint/2010/main" val="199017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solidFill>
                  <a:prstClr val="black"/>
                </a:solidFill>
              </a:rPr>
              <a:pPr/>
              <a:t>60</a:t>
            </a:fld>
            <a:endParaRPr lang="zh-TW" altLang="en-US">
              <a:solidFill>
                <a:prstClr val="black"/>
              </a:solidFill>
            </a:endParaRPr>
          </a:p>
        </p:txBody>
      </p:sp>
    </p:spTree>
    <p:extLst>
      <p:ext uri="{BB962C8B-B14F-4D97-AF65-F5344CB8AC3E}">
        <p14:creationId xmlns:p14="http://schemas.microsoft.com/office/powerpoint/2010/main" val="199017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solidFill>
                  <a:prstClr val="black"/>
                </a:solidFill>
              </a:rPr>
              <a:pPr/>
              <a:t>61</a:t>
            </a:fld>
            <a:endParaRPr lang="zh-TW" altLang="en-US">
              <a:solidFill>
                <a:prstClr val="black"/>
              </a:solidFill>
            </a:endParaRPr>
          </a:p>
        </p:txBody>
      </p:sp>
    </p:spTree>
    <p:extLst>
      <p:ext uri="{BB962C8B-B14F-4D97-AF65-F5344CB8AC3E}">
        <p14:creationId xmlns:p14="http://schemas.microsoft.com/office/powerpoint/2010/main" val="1990176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solidFill>
                  <a:prstClr val="black"/>
                </a:solidFill>
              </a:rPr>
              <a:pPr/>
              <a:t>62</a:t>
            </a:fld>
            <a:endParaRPr lang="zh-TW" altLang="en-US">
              <a:solidFill>
                <a:prstClr val="black"/>
              </a:solidFill>
            </a:endParaRPr>
          </a:p>
        </p:txBody>
      </p:sp>
    </p:spTree>
    <p:extLst>
      <p:ext uri="{BB962C8B-B14F-4D97-AF65-F5344CB8AC3E}">
        <p14:creationId xmlns:p14="http://schemas.microsoft.com/office/powerpoint/2010/main" val="199017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0113" y="739775"/>
            <a:ext cx="4935537" cy="3703638"/>
          </a:xfrm>
        </p:spPr>
      </p:sp>
      <p:sp>
        <p:nvSpPr>
          <p:cNvPr id="3" name="備忘稿版面配置區 2"/>
          <p:cNvSpPr>
            <a:spLocks noGrp="1"/>
          </p:cNvSpPr>
          <p:nvPr>
            <p:ph type="body" idx="1"/>
          </p:nvPr>
        </p:nvSpPr>
        <p:spPr/>
        <p:txBody>
          <a:bodyPr/>
          <a:lstStyle/>
          <a:p>
            <a:r>
              <a:rPr lang="zh-TW" altLang="en-US" dirty="0"/>
              <a:t>微軟新聞中心</a:t>
            </a:r>
            <a:endParaRPr lang="en-US" altLang="zh-TW" dirty="0"/>
          </a:p>
          <a:p>
            <a:r>
              <a:rPr lang="en-US" altLang="zh-TW" dirty="0"/>
              <a:t>https://news.microsoft.com/zh-tw/2021-digital-transformation-gdp/</a:t>
            </a:r>
            <a:endParaRPr lang="zh-TW" altLang="en-US" dirty="0"/>
          </a:p>
        </p:txBody>
      </p:sp>
      <p:sp>
        <p:nvSpPr>
          <p:cNvPr id="4" name="投影片編號版面配置區 3"/>
          <p:cNvSpPr>
            <a:spLocks noGrp="1"/>
          </p:cNvSpPr>
          <p:nvPr>
            <p:ph type="sldNum" sz="quarter" idx="10"/>
          </p:nvPr>
        </p:nvSpPr>
        <p:spPr/>
        <p:txBody>
          <a:bodyPr/>
          <a:lstStyle/>
          <a:p>
            <a:fld id="{7918E80C-13F9-4D56-B0A3-EC11223161EB}" type="slidenum">
              <a:rPr lang="zh-TW" altLang="en-US" smtClean="0"/>
              <a:t>3</a:t>
            </a:fld>
            <a:endParaRPr lang="zh-TW" altLang="en-US"/>
          </a:p>
        </p:txBody>
      </p:sp>
    </p:spTree>
    <p:extLst>
      <p:ext uri="{BB962C8B-B14F-4D97-AF65-F5344CB8AC3E}">
        <p14:creationId xmlns:p14="http://schemas.microsoft.com/office/powerpoint/2010/main" val="309593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t>5</a:t>
            </a:fld>
            <a:endParaRPr lang="zh-TW" altLang="en-US"/>
          </a:p>
        </p:txBody>
      </p:sp>
    </p:spTree>
    <p:extLst>
      <p:ext uri="{BB962C8B-B14F-4D97-AF65-F5344CB8AC3E}">
        <p14:creationId xmlns:p14="http://schemas.microsoft.com/office/powerpoint/2010/main" val="29238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fr-FR" altLang="zh-TW" dirty="0" smtClean="0"/>
              <a:t>https://www.cool3c.com/article/140300</a:t>
            </a:r>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t>23</a:t>
            </a:fld>
            <a:endParaRPr lang="zh-TW" altLang="en-US"/>
          </a:p>
        </p:txBody>
      </p:sp>
    </p:spTree>
    <p:extLst>
      <p:ext uri="{BB962C8B-B14F-4D97-AF65-F5344CB8AC3E}">
        <p14:creationId xmlns:p14="http://schemas.microsoft.com/office/powerpoint/2010/main" val="57265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fr-FR" altLang="zh-TW" dirty="0"/>
              <a:t>https://buzzorange.com/techorange/2018/11/13/textile-industry-in-transformation/</a:t>
            </a:r>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354030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LG </a:t>
            </a:r>
            <a:r>
              <a:rPr lang="en-US" altLang="zh-TW" sz="1200" b="0" i="0" kern="1200" dirty="0" err="1" smtClean="0">
                <a:solidFill>
                  <a:schemeClr val="tx1"/>
                </a:solidFill>
                <a:effectLst/>
                <a:latin typeface="+mn-lt"/>
                <a:ea typeface="+mn-ea"/>
                <a:cs typeface="+mn-cs"/>
              </a:rPr>
              <a:t>HomeBrew</a:t>
            </a:r>
            <a:r>
              <a:rPr lang="zh-TW" altLang="en-US" sz="1200" b="0" i="0" kern="1200" dirty="0" smtClean="0">
                <a:solidFill>
                  <a:schemeClr val="tx1"/>
                </a:solidFill>
                <a:effectLst/>
                <a:latin typeface="+mn-lt"/>
                <a:ea typeface="+mn-ea"/>
                <a:cs typeface="+mn-cs"/>
              </a:rPr>
              <a:t>膠囊精釀啤酒機 搭載自動化流程與獨家技術</a:t>
            </a:r>
          </a:p>
          <a:p>
            <a:endParaRPr lang="zh-TW" altLang="en-US"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LG </a:t>
            </a:r>
            <a:r>
              <a:rPr lang="zh-TW" altLang="en-US" sz="1200" b="0" i="0" kern="1200" dirty="0" smtClean="0">
                <a:solidFill>
                  <a:schemeClr val="tx1"/>
                </a:solidFill>
                <a:effectLst/>
                <a:latin typeface="+mn-lt"/>
                <a:ea typeface="+mn-ea"/>
                <a:cs typeface="+mn-cs"/>
              </a:rPr>
              <a:t>獨家膠囊系統透過一鍵啟動，為釀造藝術帶來前所未見的簡化流程。只要一組一次性膠囊 </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內含麥芽、酵母、啤酒花油和調味，再按下按鈕，使用者即可輕鬆品嚐啤酒，因為</a:t>
            </a:r>
            <a:r>
              <a:rPr lang="en-US" altLang="zh-TW" sz="1200" b="0" i="0" kern="1200" dirty="0" smtClean="0">
                <a:solidFill>
                  <a:schemeClr val="tx1"/>
                </a:solidFill>
                <a:effectLst/>
                <a:latin typeface="+mn-lt"/>
                <a:ea typeface="+mn-ea"/>
                <a:cs typeface="+mn-cs"/>
              </a:rPr>
              <a:t>LG </a:t>
            </a:r>
            <a:r>
              <a:rPr lang="en-US" altLang="zh-TW" sz="1200" b="0" i="0" kern="1200" dirty="0" err="1" smtClean="0">
                <a:solidFill>
                  <a:schemeClr val="tx1"/>
                </a:solidFill>
                <a:effectLst/>
                <a:latin typeface="+mn-lt"/>
                <a:ea typeface="+mn-ea"/>
                <a:cs typeface="+mn-cs"/>
              </a:rPr>
              <a:t>HomeBrew</a:t>
            </a:r>
            <a:r>
              <a:rPr lang="zh-TW" altLang="en-US" sz="1200" b="0" i="0" kern="1200" dirty="0" smtClean="0">
                <a:solidFill>
                  <a:schemeClr val="tx1"/>
                </a:solidFill>
                <a:effectLst/>
                <a:latin typeface="+mn-lt"/>
                <a:ea typeface="+mn-ea"/>
                <a:cs typeface="+mn-cs"/>
              </a:rPr>
              <a:t>可以自動完成從發酵、碳酸化、熟成到侍酒與清潔的所有流程。隨附的免費應用程式（適用</a:t>
            </a:r>
            <a:r>
              <a:rPr lang="en-US" altLang="zh-TW" sz="1200" b="0" i="0" kern="1200" dirty="0" smtClean="0">
                <a:solidFill>
                  <a:schemeClr val="tx1"/>
                </a:solidFill>
                <a:effectLst/>
                <a:latin typeface="+mn-lt"/>
                <a:ea typeface="+mn-ea"/>
                <a:cs typeface="+mn-cs"/>
              </a:rPr>
              <a:t>Android</a:t>
            </a:r>
            <a:r>
              <a:rPr lang="zh-TW" altLang="en-US" sz="1200" b="0" i="0" kern="1200" dirty="0" smtClean="0">
                <a:solidFill>
                  <a:schemeClr val="tx1"/>
                </a:solidFill>
                <a:effectLst/>
                <a:latin typeface="+mn-lt"/>
                <a:ea typeface="+mn-ea"/>
                <a:cs typeface="+mn-cs"/>
              </a:rPr>
              <a:t>和</a:t>
            </a:r>
            <a:r>
              <a:rPr lang="en-US" altLang="zh-TW" sz="1200" b="0" i="0" kern="1200" dirty="0" smtClean="0">
                <a:solidFill>
                  <a:schemeClr val="tx1"/>
                </a:solidFill>
                <a:effectLst/>
                <a:latin typeface="+mn-lt"/>
                <a:ea typeface="+mn-ea"/>
                <a:cs typeface="+mn-cs"/>
              </a:rPr>
              <a:t>iOS</a:t>
            </a:r>
            <a:r>
              <a:rPr lang="zh-TW" altLang="en-US" sz="1200" b="0" i="0" kern="1200" dirty="0" smtClean="0">
                <a:solidFill>
                  <a:schemeClr val="tx1"/>
                </a:solidFill>
                <a:effectLst/>
                <a:latin typeface="+mn-lt"/>
                <a:ea typeface="+mn-ea"/>
                <a:cs typeface="+mn-cs"/>
              </a:rPr>
              <a:t>裝置）可讓使用者隨時隨地查看</a:t>
            </a:r>
            <a:r>
              <a:rPr lang="en-US" altLang="zh-TW" sz="1200" b="0" i="0" kern="1200" dirty="0" err="1" smtClean="0">
                <a:solidFill>
                  <a:schemeClr val="tx1"/>
                </a:solidFill>
                <a:effectLst/>
                <a:latin typeface="+mn-lt"/>
                <a:ea typeface="+mn-ea"/>
                <a:cs typeface="+mn-cs"/>
              </a:rPr>
              <a:t>HomeBrew</a:t>
            </a:r>
            <a:r>
              <a:rPr lang="zh-TW" altLang="en-US" sz="1200" b="0" i="0" kern="1200" dirty="0" smtClean="0">
                <a:solidFill>
                  <a:schemeClr val="tx1"/>
                </a:solidFill>
                <a:effectLst/>
                <a:latin typeface="+mn-lt"/>
                <a:ea typeface="+mn-ea"/>
                <a:cs typeface="+mn-cs"/>
              </a:rPr>
              <a:t>狀態。</a:t>
            </a:r>
          </a:p>
          <a:p>
            <a:r>
              <a:rPr lang="en-US" altLang="zh-TW" sz="1200" b="0" i="0" kern="1200" dirty="0" err="1" smtClean="0">
                <a:solidFill>
                  <a:schemeClr val="tx1"/>
                </a:solidFill>
                <a:effectLst/>
                <a:latin typeface="+mn-lt"/>
                <a:ea typeface="+mn-ea"/>
                <a:cs typeface="+mn-cs"/>
              </a:rPr>
              <a:t>HomeBrew</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不僅讓精釀啤酒的製作方式變得輕而易舉，更提高啤酒的品質。最佳化的發酵演算法透過精準操控溫度與壓力，智慧控管發酵流程，以保證釀造成功不出錯。此款設計巧妙的膠囊系統更消除了傳統自家釀造方式所帶來的相關清潔困擾。裝置亦只使用熱水進行自動消毒，以確保下一批成品的製作衛生。</a:t>
            </a:r>
          </a:p>
          <a:p>
            <a:endParaRPr lang="zh-TW" altLang="en-US" sz="1200" b="0" i="0" kern="1200" dirty="0" smtClean="0">
              <a:solidFill>
                <a:schemeClr val="tx1"/>
              </a:solidFill>
              <a:effectLst/>
              <a:latin typeface="+mn-lt"/>
              <a:ea typeface="+mn-ea"/>
              <a:cs typeface="+mn-cs"/>
            </a:endParaRPr>
          </a:p>
          <a:p>
            <a:r>
              <a:rPr lang="en-US" altLang="zh-TW" sz="1200" b="0" i="0" kern="1200" dirty="0" err="1" smtClean="0">
                <a:solidFill>
                  <a:schemeClr val="tx1"/>
                </a:solidFill>
                <a:effectLst/>
                <a:latin typeface="+mn-lt"/>
                <a:ea typeface="+mn-ea"/>
                <a:cs typeface="+mn-cs"/>
              </a:rPr>
              <a:t>HomeBrew</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專為挑剔的啤酒饕客設計，在家即可輕鬆釀造各種熱門啤酒，並確保每批都能呈現最出色的成果。五款獨特醇厚的啤酒，美好滋味肯定令人難忘：</a:t>
            </a:r>
            <a:r>
              <a:rPr lang="en-US" altLang="zh-TW" sz="1200" b="0" i="0" kern="1200" dirty="0" smtClean="0">
                <a:solidFill>
                  <a:schemeClr val="tx1"/>
                </a:solidFill>
                <a:effectLst/>
                <a:latin typeface="+mn-lt"/>
                <a:ea typeface="+mn-ea"/>
                <a:cs typeface="+mn-cs"/>
              </a:rPr>
              <a:t>happy American IPA</a:t>
            </a:r>
            <a:r>
              <a:rPr lang="zh-TW" altLang="en-US" sz="1200" b="0" i="0" kern="1200" dirty="0" smtClean="0">
                <a:solidFill>
                  <a:schemeClr val="tx1"/>
                </a:solidFill>
                <a:effectLst/>
                <a:latin typeface="+mn-lt"/>
                <a:ea typeface="+mn-ea"/>
                <a:cs typeface="+mn-cs"/>
              </a:rPr>
              <a:t>（美式印度淺色愛爾啤酒）、</a:t>
            </a:r>
            <a:r>
              <a:rPr lang="en-US" altLang="zh-TW" sz="1200" b="0" i="0" kern="1200" dirty="0" smtClean="0">
                <a:solidFill>
                  <a:schemeClr val="tx1"/>
                </a:solidFill>
                <a:effectLst/>
                <a:latin typeface="+mn-lt"/>
                <a:ea typeface="+mn-ea"/>
                <a:cs typeface="+mn-cs"/>
              </a:rPr>
              <a:t>golden American Pale Ale</a:t>
            </a:r>
            <a:r>
              <a:rPr lang="zh-TW" altLang="en-US" sz="1200" b="0" i="0" kern="1200" dirty="0" smtClean="0">
                <a:solidFill>
                  <a:schemeClr val="tx1"/>
                </a:solidFill>
                <a:effectLst/>
                <a:latin typeface="+mn-lt"/>
                <a:ea typeface="+mn-ea"/>
                <a:cs typeface="+mn-cs"/>
              </a:rPr>
              <a:t>（美式淺色愛爾啤酒）、</a:t>
            </a:r>
            <a:r>
              <a:rPr lang="en-US" altLang="zh-TW" sz="1200" b="0" i="0" kern="1200" dirty="0" smtClean="0">
                <a:solidFill>
                  <a:schemeClr val="tx1"/>
                </a:solidFill>
                <a:effectLst/>
                <a:latin typeface="+mn-lt"/>
                <a:ea typeface="+mn-ea"/>
                <a:cs typeface="+mn-cs"/>
              </a:rPr>
              <a:t>full-bodied English Stout</a:t>
            </a:r>
            <a:r>
              <a:rPr lang="zh-TW" altLang="en-US" sz="1200" b="0" i="0" kern="1200" dirty="0" smtClean="0">
                <a:solidFill>
                  <a:schemeClr val="tx1"/>
                </a:solidFill>
                <a:effectLst/>
                <a:latin typeface="+mn-lt"/>
                <a:ea typeface="+mn-ea"/>
                <a:cs typeface="+mn-cs"/>
              </a:rPr>
              <a:t>（英式濃郁司陶特啤酒）、</a:t>
            </a:r>
            <a:r>
              <a:rPr lang="en-US" altLang="zh-TW" sz="1200" b="0" i="0" kern="1200" dirty="0" smtClean="0">
                <a:solidFill>
                  <a:schemeClr val="tx1"/>
                </a:solidFill>
                <a:effectLst/>
                <a:latin typeface="+mn-lt"/>
                <a:ea typeface="+mn-ea"/>
                <a:cs typeface="+mn-cs"/>
              </a:rPr>
              <a:t>zesty Belgian-style </a:t>
            </a:r>
            <a:r>
              <a:rPr lang="en-US" altLang="zh-TW" sz="1200" b="0" i="0" kern="1200" dirty="0" err="1" smtClean="0">
                <a:solidFill>
                  <a:schemeClr val="tx1"/>
                </a:solidFill>
                <a:effectLst/>
                <a:latin typeface="+mn-lt"/>
                <a:ea typeface="+mn-ea"/>
                <a:cs typeface="+mn-cs"/>
              </a:rPr>
              <a:t>Witbier</a:t>
            </a:r>
            <a:r>
              <a:rPr lang="zh-TW" altLang="en-US" sz="1200" b="0" i="0" kern="1200" dirty="0" smtClean="0">
                <a:solidFill>
                  <a:schemeClr val="tx1"/>
                </a:solidFill>
                <a:effectLst/>
                <a:latin typeface="+mn-lt"/>
                <a:ea typeface="+mn-ea"/>
                <a:cs typeface="+mn-cs"/>
              </a:rPr>
              <a:t>（比利時風味白啤酒）和</a:t>
            </a:r>
            <a:r>
              <a:rPr lang="en-US" altLang="zh-TW" sz="1200" b="0" i="0" kern="1200" dirty="0" smtClean="0">
                <a:solidFill>
                  <a:schemeClr val="tx1"/>
                </a:solidFill>
                <a:effectLst/>
                <a:latin typeface="+mn-lt"/>
                <a:ea typeface="+mn-ea"/>
                <a:cs typeface="+mn-cs"/>
              </a:rPr>
              <a:t>dry Czech Pilsner</a:t>
            </a:r>
            <a:r>
              <a:rPr lang="zh-TW" altLang="en-US" sz="1200" b="0" i="0" kern="1200" dirty="0" smtClean="0">
                <a:solidFill>
                  <a:schemeClr val="tx1"/>
                </a:solidFill>
                <a:effectLst/>
                <a:latin typeface="+mn-lt"/>
                <a:ea typeface="+mn-ea"/>
                <a:cs typeface="+mn-cs"/>
              </a:rPr>
              <a:t>（捷克皮爾森啤酒）。依啤酒類型而定，可於約兩週內製作高達五公升的優質啤酒。</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以最佳化的發酵演算法，透過精準操控溫度與壓力、智慧控管發酵流程</a:t>
            </a:r>
            <a:endParaRPr lang="en-US" altLang="zh-TW" sz="1200" b="0" i="0" kern="1200" dirty="0" smtClean="0">
              <a:solidFill>
                <a:schemeClr val="tx1"/>
              </a:solidFill>
              <a:effectLst/>
              <a:latin typeface="+mn-lt"/>
              <a:ea typeface="+mn-ea"/>
              <a:cs typeface="+mn-cs"/>
            </a:endParaRPr>
          </a:p>
          <a:p>
            <a:pPr marL="0" marR="0" lvl="0" indent="0" algn="l" defTabSz="913728" rtl="0" eaLnBrk="1" fontAlgn="auto" latinLnBrk="0" hangingPunct="1">
              <a:lnSpc>
                <a:spcPct val="100000"/>
              </a:lnSpc>
              <a:spcBef>
                <a:spcPts val="0"/>
              </a:spcBef>
              <a:spcAft>
                <a:spcPts val="0"/>
              </a:spcAft>
              <a:buClrTx/>
              <a:buSzTx/>
              <a:buFontTx/>
              <a:buNone/>
              <a:tabLst/>
              <a:defRPr/>
            </a:pPr>
            <a:r>
              <a:rPr lang="en-US" altLang="zh-TW" sz="1200" dirty="0" smtClean="0">
                <a:solidFill>
                  <a:prstClr val="black"/>
                </a:solidFill>
                <a:latin typeface="微軟正黑體" panose="020B0604030504040204" pitchFamily="34" charset="-120"/>
                <a:ea typeface="微軟正黑體" panose="020B0604030504040204" pitchFamily="34" charset="-120"/>
              </a:rPr>
              <a:t>LG</a:t>
            </a:r>
            <a:r>
              <a:rPr lang="zh-TW" altLang="en-US" sz="1200" dirty="0" smtClean="0">
                <a:solidFill>
                  <a:prstClr val="black"/>
                </a:solidFill>
                <a:latin typeface="微軟正黑體" panose="020B0604030504040204" pitchFamily="34" charset="-120"/>
                <a:ea typeface="微軟正黑體" panose="020B0604030504040204" pitchFamily="34" charset="-120"/>
              </a:rPr>
              <a:t>提出</a:t>
            </a:r>
            <a:r>
              <a:rPr lang="zh-TW" altLang="en-US" sz="1200" dirty="0" smtClean="0">
                <a:solidFill>
                  <a:srgbClr val="FF0000"/>
                </a:solidFill>
                <a:latin typeface="微軟正黑體" panose="020B0604030504040204" pitchFamily="34" charset="-120"/>
                <a:ea typeface="微軟正黑體" panose="020B0604030504040204" pitchFamily="34" charset="-120"/>
              </a:rPr>
              <a:t>發酵演算法</a:t>
            </a:r>
            <a:r>
              <a:rPr lang="zh-TW" altLang="en-US" sz="1200" dirty="0" smtClean="0">
                <a:solidFill>
                  <a:prstClr val="black"/>
                </a:solidFill>
                <a:latin typeface="微軟正黑體" panose="020B0604030504040204" pitchFamily="34" charset="-120"/>
                <a:ea typeface="微軟正黑體" panose="020B0604030504040204" pitchFamily="34" charset="-120"/>
              </a:rPr>
              <a:t>，可</a:t>
            </a:r>
            <a:r>
              <a:rPr lang="zh-TW" altLang="en-US" sz="1200" dirty="0" smtClean="0">
                <a:solidFill>
                  <a:srgbClr val="FF0000"/>
                </a:solidFill>
                <a:latin typeface="微軟正黑體" panose="020B0604030504040204" pitchFamily="34" charset="-120"/>
                <a:ea typeface="微軟正黑體" panose="020B0604030504040204" pitchFamily="34" charset="-120"/>
              </a:rPr>
              <a:t>精準操控溫度與壓力</a:t>
            </a:r>
            <a:r>
              <a:rPr lang="zh-TW" altLang="en-US" sz="1200" dirty="0" smtClean="0">
                <a:solidFill>
                  <a:prstClr val="black"/>
                </a:solidFill>
                <a:latin typeface="微軟正黑體" panose="020B0604030504040204" pitchFamily="34" charset="-120"/>
                <a:ea typeface="微軟正黑體" panose="020B0604030504040204" pitchFamily="34" charset="-120"/>
              </a:rPr>
              <a:t>，將</a:t>
            </a:r>
            <a:r>
              <a:rPr lang="zh-TW" altLang="en-US" sz="1200" dirty="0" smtClean="0">
                <a:solidFill>
                  <a:srgbClr val="FF0000"/>
                </a:solidFill>
                <a:latin typeface="微軟正黑體" panose="020B0604030504040204" pitchFamily="34" charset="-120"/>
                <a:ea typeface="微軟正黑體" panose="020B0604030504040204" pitchFamily="34" charset="-120"/>
              </a:rPr>
              <a:t>傳統釀造</a:t>
            </a:r>
            <a:r>
              <a:rPr lang="zh-TW" altLang="en-US" sz="1200" dirty="0" smtClean="0">
                <a:solidFill>
                  <a:prstClr val="black"/>
                </a:solidFill>
                <a:latin typeface="微軟正黑體" panose="020B0604030504040204" pitchFamily="34" charset="-120"/>
                <a:ea typeface="微軟正黑體" panose="020B0604030504040204" pitchFamily="34" charset="-120"/>
              </a:rPr>
              <a:t>技術得以實現</a:t>
            </a:r>
            <a:r>
              <a:rPr lang="zh-TW" altLang="en-US" sz="1200" dirty="0" smtClean="0">
                <a:solidFill>
                  <a:srgbClr val="FF0000"/>
                </a:solidFill>
                <a:latin typeface="微軟正黑體" panose="020B0604030504040204" pitchFamily="34" charset="-120"/>
                <a:ea typeface="微軟正黑體" panose="020B0604030504040204" pitchFamily="34" charset="-120"/>
              </a:rPr>
              <a:t>智慧控管</a:t>
            </a:r>
            <a:r>
              <a:rPr lang="zh-TW" altLang="en-US" sz="1200" dirty="0" smtClean="0">
                <a:solidFill>
                  <a:prstClr val="black"/>
                </a:solidFill>
                <a:latin typeface="微軟正黑體" panose="020B0604030504040204" pitchFamily="34" charset="-120"/>
                <a:ea typeface="微軟正黑體" panose="020B0604030504040204" pitchFamily="34" charset="-120"/>
              </a:rPr>
              <a:t>，讓使用者能簡單</a:t>
            </a:r>
            <a:r>
              <a:rPr lang="en-US" altLang="zh-TW" sz="1200" dirty="0" smtClean="0">
                <a:solidFill>
                  <a:prstClr val="black"/>
                </a:solidFill>
                <a:latin typeface="微軟正黑體" panose="020B0604030504040204" pitchFamily="34" charset="-120"/>
                <a:ea typeface="微軟正黑體" panose="020B0604030504040204" pitchFamily="34" charset="-120"/>
              </a:rPr>
              <a:t>DIY</a:t>
            </a:r>
            <a:endParaRPr lang="en-US" altLang="zh-TW" sz="1200" dirty="0" smtClean="0">
              <a:solidFill>
                <a:srgbClr val="FF0000"/>
              </a:solidFill>
              <a:latin typeface="微軟正黑體" panose="020B0604030504040204" pitchFamily="34" charset="-120"/>
              <a:ea typeface="微軟正黑體" panose="020B0604030504040204" pitchFamily="34" charset="-120"/>
            </a:endParaRPr>
          </a:p>
          <a:p>
            <a:endParaRPr lang="en-US" altLang="zh-TW" sz="1200" b="0" i="0" kern="1200" dirty="0" smtClean="0">
              <a:solidFill>
                <a:schemeClr val="tx1"/>
              </a:solidFill>
              <a:effectLst/>
              <a:latin typeface="+mn-lt"/>
              <a:ea typeface="+mn-ea"/>
              <a:cs typeface="+mn-cs"/>
            </a:endParaRPr>
          </a:p>
          <a:p>
            <a:r>
              <a:rPr lang="zh-TW" altLang="en-US" dirty="0" smtClean="0"/>
              <a:t>因此，操作上看起來相當簡單，只要把一組一次性膠囊 </a:t>
            </a:r>
            <a:r>
              <a:rPr lang="en-US" altLang="zh-TW" dirty="0" smtClean="0"/>
              <a:t>(</a:t>
            </a:r>
            <a:r>
              <a:rPr lang="zh-TW" altLang="en-US" dirty="0" smtClean="0"/>
              <a:t>內含麥芽、酵母、啤酒花油和調味</a:t>
            </a:r>
            <a:r>
              <a:rPr lang="en-US" altLang="zh-TW" dirty="0" smtClean="0"/>
              <a:t>)</a:t>
            </a:r>
            <a:r>
              <a:rPr lang="zh-TW" altLang="en-US" dirty="0" smtClean="0"/>
              <a:t>放進膠囊倉中，接著按下按鈕，就可以自動完成從發酵、碳酸化、熟成到侍酒與清潔的所有流程，使用者即可輕鬆品嚐啤酒，而等待的過程中，還能透過隨附的免費應用程式（適用 </a:t>
            </a:r>
            <a:r>
              <a:rPr lang="en-US" altLang="zh-TW" dirty="0" smtClean="0"/>
              <a:t>Android </a:t>
            </a:r>
            <a:r>
              <a:rPr lang="zh-TW" altLang="en-US" dirty="0" smtClean="0"/>
              <a:t>和 </a:t>
            </a:r>
            <a:r>
              <a:rPr lang="en-US" altLang="zh-TW" dirty="0" smtClean="0"/>
              <a:t>iOS </a:t>
            </a:r>
            <a:r>
              <a:rPr lang="zh-TW" altLang="en-US" dirty="0" smtClean="0"/>
              <a:t>裝置），隨時隨地查看 </a:t>
            </a:r>
            <a:r>
              <a:rPr lang="en-US" altLang="zh-TW" dirty="0" err="1" smtClean="0"/>
              <a:t>HomeBrew</a:t>
            </a:r>
            <a:r>
              <a:rPr lang="en-US" altLang="zh-TW" dirty="0" smtClean="0"/>
              <a:t> </a:t>
            </a:r>
            <a:r>
              <a:rPr lang="zh-TW" altLang="en-US" dirty="0" smtClean="0"/>
              <a:t>的當下狀態。</a:t>
            </a:r>
          </a:p>
          <a:p>
            <a:r>
              <a:rPr lang="en-US" altLang="zh-TW" sz="1200" b="1" i="0" u="none" strike="noStrike" kern="1200" dirty="0" smtClean="0">
                <a:solidFill>
                  <a:schemeClr val="tx1"/>
                </a:solidFill>
                <a:effectLst/>
                <a:latin typeface="+mn-lt"/>
                <a:ea typeface="+mn-ea"/>
                <a:cs typeface="+mn-cs"/>
                <a:hlinkClick r:id="rId3"/>
              </a:rPr>
              <a:t>2.1 </a:t>
            </a:r>
            <a:r>
              <a:rPr lang="zh-TW" altLang="en-US" sz="1200" b="0" i="0" u="none" strike="noStrike" kern="1200" dirty="0" smtClean="0">
                <a:solidFill>
                  <a:schemeClr val="tx1"/>
                </a:solidFill>
                <a:effectLst/>
                <a:latin typeface="+mn-lt"/>
                <a:ea typeface="+mn-ea"/>
                <a:cs typeface="+mn-cs"/>
                <a:hlinkClick r:id="rId3"/>
              </a:rPr>
              <a:t>製作麥汁</a:t>
            </a:r>
            <a:endParaRPr lang="zh-TW" altLang="en-US" sz="1200" b="0" i="0" kern="1200" dirty="0" smtClean="0">
              <a:solidFill>
                <a:schemeClr val="tx1"/>
              </a:solidFill>
              <a:effectLst/>
              <a:latin typeface="+mn-lt"/>
              <a:ea typeface="+mn-ea"/>
              <a:cs typeface="+mn-cs"/>
            </a:endParaRPr>
          </a:p>
          <a:p>
            <a:r>
              <a:rPr lang="en-US" altLang="zh-TW" sz="1200" b="1" i="0" u="none" strike="noStrike" kern="1200" dirty="0" smtClean="0">
                <a:solidFill>
                  <a:schemeClr val="tx1"/>
                </a:solidFill>
                <a:effectLst/>
                <a:latin typeface="+mn-lt"/>
                <a:ea typeface="+mn-ea"/>
                <a:cs typeface="+mn-cs"/>
                <a:hlinkClick r:id="rId4"/>
              </a:rPr>
              <a:t>2.2 </a:t>
            </a:r>
            <a:r>
              <a:rPr lang="zh-TW" altLang="en-US" sz="1200" b="0" i="0" u="none" strike="noStrike" kern="1200" dirty="0" smtClean="0">
                <a:solidFill>
                  <a:schemeClr val="tx1"/>
                </a:solidFill>
                <a:effectLst/>
                <a:latin typeface="+mn-lt"/>
                <a:ea typeface="+mn-ea"/>
                <a:cs typeface="+mn-cs"/>
                <a:hlinkClick r:id="rId4"/>
              </a:rPr>
              <a:t>過濾</a:t>
            </a:r>
            <a:endParaRPr lang="zh-TW" altLang="en-US" sz="1200" b="0" i="0" kern="1200" dirty="0" smtClean="0">
              <a:solidFill>
                <a:schemeClr val="tx1"/>
              </a:solidFill>
              <a:effectLst/>
              <a:latin typeface="+mn-lt"/>
              <a:ea typeface="+mn-ea"/>
              <a:cs typeface="+mn-cs"/>
            </a:endParaRPr>
          </a:p>
          <a:p>
            <a:r>
              <a:rPr lang="en-US" altLang="zh-TW" sz="1200" b="1" i="0" u="none" strike="noStrike" kern="1200" dirty="0" smtClean="0">
                <a:solidFill>
                  <a:schemeClr val="tx1"/>
                </a:solidFill>
                <a:effectLst/>
                <a:latin typeface="+mn-lt"/>
                <a:ea typeface="+mn-ea"/>
                <a:cs typeface="+mn-cs"/>
                <a:hlinkClick r:id="rId5"/>
              </a:rPr>
              <a:t>2.3 </a:t>
            </a:r>
            <a:r>
              <a:rPr lang="zh-TW" altLang="en-US" sz="1200" b="0" i="0" u="none" strike="noStrike" kern="1200" dirty="0" smtClean="0">
                <a:solidFill>
                  <a:schemeClr val="tx1"/>
                </a:solidFill>
                <a:effectLst/>
                <a:latin typeface="+mn-lt"/>
                <a:ea typeface="+mn-ea"/>
                <a:cs typeface="+mn-cs"/>
                <a:hlinkClick r:id="rId5"/>
              </a:rPr>
              <a:t>煮沸</a:t>
            </a:r>
            <a:endParaRPr lang="zh-TW" altLang="en-US" sz="1200" b="0" i="0" kern="1200" dirty="0" smtClean="0">
              <a:solidFill>
                <a:schemeClr val="tx1"/>
              </a:solidFill>
              <a:effectLst/>
              <a:latin typeface="+mn-lt"/>
              <a:ea typeface="+mn-ea"/>
              <a:cs typeface="+mn-cs"/>
            </a:endParaRPr>
          </a:p>
          <a:p>
            <a:r>
              <a:rPr lang="en-US" altLang="zh-TW" sz="1200" b="1" i="0" u="none" strike="noStrike" kern="1200" dirty="0" smtClean="0">
                <a:solidFill>
                  <a:schemeClr val="tx1"/>
                </a:solidFill>
                <a:effectLst/>
                <a:latin typeface="+mn-lt"/>
                <a:ea typeface="+mn-ea"/>
                <a:cs typeface="+mn-cs"/>
                <a:hlinkClick r:id="rId6"/>
              </a:rPr>
              <a:t>2.4 </a:t>
            </a:r>
            <a:r>
              <a:rPr lang="zh-TW" altLang="en-US" sz="1200" b="0" i="0" u="none" strike="noStrike" kern="1200" dirty="0" smtClean="0">
                <a:solidFill>
                  <a:schemeClr val="tx1"/>
                </a:solidFill>
                <a:effectLst/>
                <a:latin typeface="+mn-lt"/>
                <a:ea typeface="+mn-ea"/>
                <a:cs typeface="+mn-cs"/>
                <a:hlinkClick r:id="rId6"/>
              </a:rPr>
              <a:t>冷卻、發酵桶、充氧</a:t>
            </a:r>
            <a:endParaRPr lang="zh-TW" altLang="en-US" sz="1200" b="0" i="0" kern="1200" dirty="0" smtClean="0">
              <a:solidFill>
                <a:schemeClr val="tx1"/>
              </a:solidFill>
              <a:effectLst/>
              <a:latin typeface="+mn-lt"/>
              <a:ea typeface="+mn-ea"/>
              <a:cs typeface="+mn-cs"/>
            </a:endParaRPr>
          </a:p>
          <a:p>
            <a:r>
              <a:rPr lang="en-US" altLang="zh-TW" sz="1200" b="1" i="0" u="none" strike="noStrike" kern="1200" dirty="0" smtClean="0">
                <a:solidFill>
                  <a:schemeClr val="tx1"/>
                </a:solidFill>
                <a:effectLst/>
                <a:latin typeface="+mn-lt"/>
                <a:ea typeface="+mn-ea"/>
                <a:cs typeface="+mn-cs"/>
                <a:hlinkClick r:id="rId7"/>
              </a:rPr>
              <a:t>2.5 </a:t>
            </a:r>
            <a:r>
              <a:rPr lang="zh-TW" altLang="en-US" sz="1200" b="0" i="0" u="none" strike="noStrike" kern="1200" dirty="0" smtClean="0">
                <a:solidFill>
                  <a:schemeClr val="tx1"/>
                </a:solidFill>
                <a:effectLst/>
                <a:latin typeface="+mn-lt"/>
                <a:ea typeface="+mn-ea"/>
                <a:cs typeface="+mn-cs"/>
                <a:hlinkClick r:id="rId7"/>
              </a:rPr>
              <a:t>植入酵母</a:t>
            </a:r>
            <a:endParaRPr lang="zh-TW" altLang="en-US" sz="1200" b="0" i="0" kern="1200" dirty="0" smtClean="0">
              <a:solidFill>
                <a:schemeClr val="tx1"/>
              </a:solidFill>
              <a:effectLst/>
              <a:latin typeface="+mn-lt"/>
              <a:ea typeface="+mn-ea"/>
              <a:cs typeface="+mn-cs"/>
            </a:endParaRP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748634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fr-FR" altLang="zh-TW" dirty="0"/>
              <a:t>https://buzzorange.com/techorange/2018/11/13/textile-industry-in-transformation/</a:t>
            </a:r>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t>32</a:t>
            </a:fld>
            <a:endParaRPr lang="zh-TW" altLang="en-US"/>
          </a:p>
        </p:txBody>
      </p:sp>
    </p:spTree>
    <p:extLst>
      <p:ext uri="{BB962C8B-B14F-4D97-AF65-F5344CB8AC3E}">
        <p14:creationId xmlns:p14="http://schemas.microsoft.com/office/powerpoint/2010/main" val="57265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fr-FR" altLang="zh-TW" dirty="0"/>
              <a:t>https://buzzorange.com/techorange/2018/11/13/textile-industry-in-transformation/</a:t>
            </a:r>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t>33</a:t>
            </a:fld>
            <a:endParaRPr lang="zh-TW" altLang="en-US"/>
          </a:p>
        </p:txBody>
      </p:sp>
    </p:spTree>
    <p:extLst>
      <p:ext uri="{BB962C8B-B14F-4D97-AF65-F5344CB8AC3E}">
        <p14:creationId xmlns:p14="http://schemas.microsoft.com/office/powerpoint/2010/main" val="57265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fr-FR" altLang="zh-TW" dirty="0"/>
              <a:t>https://buzzorange.com/techorange/2018/11/13/textile-industry-in-transformation/</a:t>
            </a:r>
            <a:endParaRPr lang="zh-TW" altLang="en-US" dirty="0"/>
          </a:p>
        </p:txBody>
      </p:sp>
      <p:sp>
        <p:nvSpPr>
          <p:cNvPr id="4" name="投影片編號版面配置區 3"/>
          <p:cNvSpPr>
            <a:spLocks noGrp="1"/>
          </p:cNvSpPr>
          <p:nvPr>
            <p:ph type="sldNum" sz="quarter" idx="10"/>
          </p:nvPr>
        </p:nvSpPr>
        <p:spPr/>
        <p:txBody>
          <a:bodyPr/>
          <a:lstStyle/>
          <a:p>
            <a:fld id="{A1F2F772-A55E-49B8-8A52-C61E14EA6602}" type="slidenum">
              <a:rPr lang="zh-TW" altLang="en-US" smtClean="0">
                <a:solidFill>
                  <a:prstClr val="black"/>
                </a:solidFill>
              </a:rPr>
              <a:pPr/>
              <a:t>35</a:t>
            </a:fld>
            <a:endParaRPr lang="zh-TW" altLang="en-US">
              <a:solidFill>
                <a:prstClr val="black"/>
              </a:solidFill>
            </a:endParaRPr>
          </a:p>
        </p:txBody>
      </p:sp>
    </p:spTree>
    <p:extLst>
      <p:ext uri="{BB962C8B-B14F-4D97-AF65-F5344CB8AC3E}">
        <p14:creationId xmlns:p14="http://schemas.microsoft.com/office/powerpoint/2010/main" val="57265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1"/>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3" y="3886202"/>
            <a:ext cx="6400800" cy="1752600"/>
          </a:xfrm>
        </p:spPr>
        <p:txBody>
          <a:bodyPr/>
          <a:lstStyle>
            <a:lvl1pPr marL="0" indent="0" algn="ctr">
              <a:buNone/>
              <a:defRPr>
                <a:solidFill>
                  <a:schemeClr val="tx1">
                    <a:tint val="75000"/>
                  </a:schemeClr>
                </a:solidFill>
              </a:defRPr>
            </a:lvl1pPr>
            <a:lvl2pPr marL="456863" indent="0" algn="ctr">
              <a:buNone/>
              <a:defRPr>
                <a:solidFill>
                  <a:schemeClr val="tx1">
                    <a:tint val="75000"/>
                  </a:schemeClr>
                </a:solidFill>
              </a:defRPr>
            </a:lvl2pPr>
            <a:lvl3pPr marL="913728" indent="0" algn="ctr">
              <a:buNone/>
              <a:defRPr>
                <a:solidFill>
                  <a:schemeClr val="tx1">
                    <a:tint val="75000"/>
                  </a:schemeClr>
                </a:solidFill>
              </a:defRPr>
            </a:lvl3pPr>
            <a:lvl4pPr marL="1370590" indent="0" algn="ctr">
              <a:buNone/>
              <a:defRPr>
                <a:solidFill>
                  <a:schemeClr val="tx1">
                    <a:tint val="75000"/>
                  </a:schemeClr>
                </a:solidFill>
              </a:defRPr>
            </a:lvl4pPr>
            <a:lvl5pPr marL="1827453" indent="0" algn="ctr">
              <a:buNone/>
              <a:defRPr>
                <a:solidFill>
                  <a:schemeClr val="tx1">
                    <a:tint val="75000"/>
                  </a:schemeClr>
                </a:solidFill>
              </a:defRPr>
            </a:lvl5pPr>
            <a:lvl6pPr marL="2284317" indent="0" algn="ctr">
              <a:buNone/>
              <a:defRPr>
                <a:solidFill>
                  <a:schemeClr val="tx1">
                    <a:tint val="75000"/>
                  </a:schemeClr>
                </a:solidFill>
              </a:defRPr>
            </a:lvl6pPr>
            <a:lvl7pPr marL="2741181" indent="0" algn="ctr">
              <a:buNone/>
              <a:defRPr>
                <a:solidFill>
                  <a:schemeClr val="tx1">
                    <a:tint val="75000"/>
                  </a:schemeClr>
                </a:solidFill>
              </a:defRPr>
            </a:lvl7pPr>
            <a:lvl8pPr marL="3198046" indent="0" algn="ctr">
              <a:buNone/>
              <a:defRPr>
                <a:solidFill>
                  <a:schemeClr val="tx1">
                    <a:tint val="75000"/>
                  </a:schemeClr>
                </a:solidFill>
              </a:defRPr>
            </a:lvl8pPr>
            <a:lvl9pPr marL="365490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2" y="274645"/>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5"/>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627912"/>
          </a:xfrm>
          <a:prstGeom prst="rect">
            <a:avLst/>
          </a:prstGeom>
        </p:spPr>
        <p:txBody>
          <a:bodyPr anchor="t" anchorCtr="0">
            <a:noAutofit/>
          </a:bodyPr>
          <a:lstStyle>
            <a:lvl1pPr algn="ctr">
              <a:defRPr sz="3200"/>
            </a:lvl1pPr>
          </a:lstStyle>
          <a:p>
            <a:r>
              <a:rPr lang="zh-TW" altLang="en-US"/>
              <a:t>按一下以編輯母片標題樣式</a:t>
            </a:r>
            <a:endParaRPr lang="zh-TW" altLang="en-US" dirty="0"/>
          </a:p>
        </p:txBody>
      </p:sp>
      <p:sp>
        <p:nvSpPr>
          <p:cNvPr id="6" name="投影片編號版面配置區 5"/>
          <p:cNvSpPr>
            <a:spLocks noGrp="1"/>
          </p:cNvSpPr>
          <p:nvPr>
            <p:ph type="sldNum" sz="quarter" idx="12"/>
          </p:nvPr>
        </p:nvSpPr>
        <p:spPr>
          <a:xfrm>
            <a:off x="7010400" y="6492891"/>
            <a:ext cx="2133600" cy="365125"/>
          </a:xfrm>
          <a:prstGeom prst="rect">
            <a:avLst/>
          </a:prstGeom>
        </p:spPr>
        <p:txBody>
          <a:bodyPr/>
          <a:lstStyle>
            <a:lvl1pPr>
              <a:defRPr/>
            </a:lvl1pPr>
          </a:lstStyle>
          <a:p>
            <a:pPr defTabSz="914400">
              <a:defRPr/>
            </a:pPr>
            <a:fld id="{90CD9115-1788-4F9D-97C1-7AEC00DBDDDF}" type="slidenum">
              <a:rPr lang="zh-TW" altLang="en-US">
                <a:solidFill>
                  <a:prstClr val="black">
                    <a:tint val="75000"/>
                  </a:prstClr>
                </a:solidFill>
              </a:rPr>
              <a:pPr defTabSz="914400">
                <a:defRPr/>
              </a:pPr>
              <a:t>‹#›</a:t>
            </a:fld>
            <a:endParaRPr lang="zh-TW" altLang="en-US">
              <a:solidFill>
                <a:prstClr val="black">
                  <a:tint val="75000"/>
                </a:prstClr>
              </a:solidFill>
            </a:endParaRPr>
          </a:p>
        </p:txBody>
      </p:sp>
      <p:sp>
        <p:nvSpPr>
          <p:cNvPr id="5" name="內容版面配置區 2"/>
          <p:cNvSpPr>
            <a:spLocks noGrp="1"/>
          </p:cNvSpPr>
          <p:nvPr>
            <p:ph idx="1"/>
          </p:nvPr>
        </p:nvSpPr>
        <p:spPr>
          <a:xfrm>
            <a:off x="442009" y="1377149"/>
            <a:ext cx="8229600" cy="4926815"/>
          </a:xfrm>
          <a:prstGeom prst="rect">
            <a:avLst/>
          </a:prstGeom>
        </p:spPr>
        <p:txBody>
          <a:bodyPr/>
          <a:lstStyle>
            <a:lvl1pPr>
              <a:defRPr sz="2800" b="1">
                <a:latin typeface="微軟正黑體" panose="020B0604030504040204" pitchFamily="34" charset="-120"/>
                <a:ea typeface="微軟正黑體" panose="020B0604030504040204" pitchFamily="34" charset="-120"/>
              </a:defRPr>
            </a:lvl1pPr>
            <a:lvl2pPr>
              <a:defRPr sz="2400" b="1">
                <a:latin typeface="微軟正黑體" panose="020B0604030504040204" pitchFamily="34" charset="-120"/>
                <a:ea typeface="微軟正黑體" panose="020B0604030504040204" pitchFamily="34" charset="-120"/>
              </a:defRPr>
            </a:lvl2pPr>
            <a:lvl3pPr>
              <a:defRPr sz="2000" b="1">
                <a:latin typeface="微軟正黑體" panose="020B0604030504040204" pitchFamily="34" charset="-120"/>
                <a:ea typeface="微軟正黑體" panose="020B0604030504040204" pitchFamily="34" charset="-120"/>
              </a:defRPr>
            </a:lvl3pPr>
            <a:lvl4pPr>
              <a:defRPr sz="1800" b="1">
                <a:latin typeface="微軟正黑體" panose="020B0604030504040204" pitchFamily="34" charset="-120"/>
                <a:ea typeface="微軟正黑體" panose="020B0604030504040204" pitchFamily="34" charset="-120"/>
              </a:defRPr>
            </a:lvl4pPr>
            <a:lvl5pPr>
              <a:defRPr sz="1400" b="1">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7857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3"/>
            <a:ext cx="77724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89131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58"/>
            <a:ext cx="8229600" cy="850103"/>
          </a:xfrm>
          <a:prstGeom prst="rect">
            <a:avLst/>
          </a:prstGeom>
        </p:spPr>
        <p:txBody>
          <a:bodyPr lIns="91392" tIns="45696" rIns="91392" bIns="45696"/>
          <a:lstStyle>
            <a:lvl1pPr>
              <a:defRPr>
                <a:solidFill>
                  <a:srgbClr val="FF0000"/>
                </a:solidFill>
                <a:latin typeface="Arial"/>
                <a:ea typeface="微軟正黑體"/>
                <a:cs typeface="Arial"/>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63062" y="1196976"/>
            <a:ext cx="8229600" cy="4525963"/>
          </a:xfrm>
          <a:prstGeom prst="rect">
            <a:avLst/>
          </a:prstGeom>
        </p:spPr>
        <p:txBody>
          <a:bodyPr lIns="91392" tIns="45696" rIns="91392" bIns="45696"/>
          <a:lstStyle>
            <a:lvl1pPr>
              <a:defRPr>
                <a:latin typeface="Arial"/>
                <a:ea typeface="微軟正黑體"/>
                <a:cs typeface="Arial"/>
              </a:defRPr>
            </a:lvl1pPr>
            <a:lvl2pPr>
              <a:defRPr>
                <a:latin typeface="Arial"/>
                <a:ea typeface="微軟正黑體"/>
                <a:cs typeface="Arial"/>
              </a:defRPr>
            </a:lvl2pPr>
            <a:lvl3pPr>
              <a:defRPr>
                <a:latin typeface="Arial"/>
                <a:ea typeface="微軟正黑體"/>
                <a:cs typeface="Arial"/>
              </a:defRPr>
            </a:lvl3pPr>
            <a:lvl4pPr>
              <a:defRPr>
                <a:latin typeface="Arial"/>
                <a:ea typeface="微軟正黑體"/>
                <a:cs typeface="Arial"/>
              </a:defRPr>
            </a:lvl4pPr>
            <a:lvl5pPr>
              <a:defRPr>
                <a:latin typeface="Arial"/>
                <a:ea typeface="微軟正黑體"/>
                <a:cs typeface="Aria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19323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標題 1"/>
          <p:cNvSpPr>
            <a:spLocks noGrp="1"/>
          </p:cNvSpPr>
          <p:nvPr>
            <p:ph type="title"/>
          </p:nvPr>
        </p:nvSpPr>
        <p:spPr>
          <a:xfrm>
            <a:off x="450850" y="0"/>
            <a:ext cx="8369300" cy="1206500"/>
          </a:xfrm>
          <a:prstGeom prst="rect">
            <a:avLst/>
          </a:prstGeom>
        </p:spPr>
        <p:txBody>
          <a:bodyPr lIns="91392" tIns="45696" rIns="91392" bIns="45696"/>
          <a:lstStyle/>
          <a:p>
            <a:r>
              <a:rPr lang="zh-TW" altLang="en-US" dirty="0"/>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992663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6915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335541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無 MIC logo">
    <p:spTree>
      <p:nvGrpSpPr>
        <p:cNvPr id="1" name=""/>
        <p:cNvGrpSpPr/>
        <p:nvPr/>
      </p:nvGrpSpPr>
      <p:grpSpPr>
        <a:xfrm>
          <a:off x="0" y="0"/>
          <a:ext cx="0" cy="0"/>
          <a:chOff x="0" y="0"/>
          <a:chExt cx="0" cy="0"/>
        </a:xfrm>
      </p:grpSpPr>
      <p:sp>
        <p:nvSpPr>
          <p:cNvPr id="3" name="矩形 2"/>
          <p:cNvSpPr/>
          <p:nvPr userDrawn="1"/>
        </p:nvSpPr>
        <p:spPr>
          <a:xfrm>
            <a:off x="7629570" y="5877272"/>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標題 1"/>
          <p:cNvSpPr>
            <a:spLocks noGrp="1"/>
          </p:cNvSpPr>
          <p:nvPr>
            <p:ph type="title"/>
          </p:nvPr>
        </p:nvSpPr>
        <p:spPr>
          <a:xfrm>
            <a:off x="983274" y="188913"/>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635893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無 MIC logo">
    <p:spTree>
      <p:nvGrpSpPr>
        <p:cNvPr id="1" name=""/>
        <p:cNvGrpSpPr/>
        <p:nvPr/>
      </p:nvGrpSpPr>
      <p:grpSpPr>
        <a:xfrm>
          <a:off x="0" y="0"/>
          <a:ext cx="0" cy="0"/>
          <a:chOff x="0" y="0"/>
          <a:chExt cx="0" cy="0"/>
        </a:xfrm>
      </p:grpSpPr>
      <p:sp>
        <p:nvSpPr>
          <p:cNvPr id="3" name="矩形 2"/>
          <p:cNvSpPr/>
          <p:nvPr userDrawn="1"/>
        </p:nvSpPr>
        <p:spPr>
          <a:xfrm>
            <a:off x="7629577" y="5877273"/>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rtlCol="0" anchor="ctr"/>
          <a:lstStyle/>
          <a:p>
            <a:pPr algn="ctr"/>
            <a:endParaRPr lang="zh-TW" altLang="en-US">
              <a:solidFill>
                <a:prstClr val="white"/>
              </a:solidFill>
            </a:endParaRPr>
          </a:p>
        </p:txBody>
      </p:sp>
      <p:sp>
        <p:nvSpPr>
          <p:cNvPr id="2" name="標題 1"/>
          <p:cNvSpPr>
            <a:spLocks noGrp="1"/>
          </p:cNvSpPr>
          <p:nvPr>
            <p:ph type="title"/>
          </p:nvPr>
        </p:nvSpPr>
        <p:spPr>
          <a:xfrm>
            <a:off x="983276" y="188915"/>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98313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3" y="620689"/>
            <a:ext cx="8229600" cy="796950"/>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3"/>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597708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748358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8"/>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01662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675025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投影片編號版面配置區 5"/>
          <p:cNvSpPr>
            <a:spLocks noGrp="1"/>
          </p:cNvSpPr>
          <p:nvPr>
            <p:ph type="sldNum" sz="quarter" idx="12"/>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293285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239424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83517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700754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964786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92117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6"/>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6863" indent="0">
              <a:buNone/>
              <a:defRPr sz="1800">
                <a:solidFill>
                  <a:schemeClr val="tx1">
                    <a:tint val="75000"/>
                  </a:schemeClr>
                </a:solidFill>
              </a:defRPr>
            </a:lvl2pPr>
            <a:lvl3pPr marL="913728" indent="0">
              <a:buNone/>
              <a:defRPr sz="1600">
                <a:solidFill>
                  <a:schemeClr val="tx1">
                    <a:tint val="75000"/>
                  </a:schemeClr>
                </a:solidFill>
              </a:defRPr>
            </a:lvl3pPr>
            <a:lvl4pPr marL="1370590" indent="0">
              <a:buNone/>
              <a:defRPr sz="1400">
                <a:solidFill>
                  <a:schemeClr val="tx1">
                    <a:tint val="75000"/>
                  </a:schemeClr>
                </a:solidFill>
              </a:defRPr>
            </a:lvl4pPr>
            <a:lvl5pPr marL="1827453" indent="0">
              <a:buNone/>
              <a:defRPr sz="1400">
                <a:solidFill>
                  <a:schemeClr val="tx1">
                    <a:tint val="75000"/>
                  </a:schemeClr>
                </a:solidFill>
              </a:defRPr>
            </a:lvl5pPr>
            <a:lvl6pPr marL="2284317" indent="0">
              <a:buNone/>
              <a:defRPr sz="1400">
                <a:solidFill>
                  <a:schemeClr val="tx1">
                    <a:tint val="75000"/>
                  </a:schemeClr>
                </a:solidFill>
              </a:defRPr>
            </a:lvl6pPr>
            <a:lvl7pPr marL="2741181" indent="0">
              <a:buNone/>
              <a:defRPr sz="1400">
                <a:solidFill>
                  <a:schemeClr val="tx1">
                    <a:tint val="75000"/>
                  </a:schemeClr>
                </a:solidFill>
              </a:defRPr>
            </a:lvl7pPr>
            <a:lvl8pPr marL="3198046" indent="0">
              <a:buNone/>
              <a:defRPr sz="1400">
                <a:solidFill>
                  <a:schemeClr val="tx1">
                    <a:tint val="75000"/>
                  </a:schemeClr>
                </a:solidFill>
              </a:defRPr>
            </a:lvl8pPr>
            <a:lvl9pPr marL="3654907"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4"/>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4"/>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588252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5"/>
            <a:ext cx="8229600" cy="4525963"/>
          </a:xfrm>
        </p:spPr>
        <p:txBody>
          <a:bodyPr/>
          <a:lstStyle/>
          <a:p>
            <a:pPr lvl="0"/>
            <a:r>
              <a:rPr lang="zh-TW" altLang="en-US" noProof="0"/>
              <a:t>按一下圖示以新增表格</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879501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5"/>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5"/>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766035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1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2998800"/>
            <a:ext cx="9144000" cy="1764000"/>
          </a:xfrm>
        </p:spPr>
        <p:txBody>
          <a:bodyPr anchor="ctr" anchorCtr="0">
            <a:normAutofit/>
          </a:bodyPr>
          <a:lstStyle>
            <a:lvl1pPr marL="0" indent="0" algn="ctr">
              <a:buNone/>
              <a:defRPr sz="20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28" name="標題 1"/>
          <p:cNvSpPr>
            <a:spLocks noGrp="1"/>
          </p:cNvSpPr>
          <p:nvPr>
            <p:ph type="ctrTitle"/>
          </p:nvPr>
        </p:nvSpPr>
        <p:spPr>
          <a:xfrm>
            <a:off x="0" y="273600"/>
            <a:ext cx="9144000" cy="1144800"/>
          </a:xfrm>
        </p:spPr>
        <p:txBody>
          <a:bodyPr anchor="b" anchorCtr="0">
            <a:normAutofit/>
          </a:bodyPr>
          <a:lstStyle>
            <a:lvl1pPr>
              <a:defRPr sz="4400">
                <a:solidFill>
                  <a:srgbClr val="002060"/>
                </a:solidFill>
              </a:defRPr>
            </a:lvl1pPr>
          </a:lstStyle>
          <a:p>
            <a:r>
              <a:rPr lang="zh-TW" altLang="en-US"/>
              <a:t>按一下以編輯母片標題樣式</a:t>
            </a:r>
            <a:endParaRPr lang="zh-TW" altLang="en-US" dirty="0"/>
          </a:p>
        </p:txBody>
      </p:sp>
      <p:sp>
        <p:nvSpPr>
          <p:cNvPr id="29" name="文字版面配置區 30"/>
          <p:cNvSpPr>
            <a:spLocks noGrp="1"/>
          </p:cNvSpPr>
          <p:nvPr>
            <p:ph type="body" sz="quarter" idx="10"/>
          </p:nvPr>
        </p:nvSpPr>
        <p:spPr>
          <a:xfrm>
            <a:off x="0" y="1411200"/>
            <a:ext cx="9144000" cy="1296000"/>
          </a:xfrm>
        </p:spPr>
        <p:txBody>
          <a:bodyPr anchor="t" anchorCtr="0">
            <a:normAutofit/>
          </a:bodyPr>
          <a:lstStyle>
            <a:lvl1pPr marL="0" indent="0" algn="ctr">
              <a:buNone/>
              <a:defRPr sz="3000" b="1">
                <a:solidFill>
                  <a:srgbClr val="002060"/>
                </a:solidFill>
                <a:latin typeface="+mn-lt"/>
                <a:ea typeface="+mn-ea"/>
              </a:defRPr>
            </a:lvl1pPr>
            <a:lvl5pPr marL="1828800" indent="0">
              <a:buNone/>
              <a:defRPr/>
            </a:lvl5pPr>
          </a:lstStyle>
          <a:p>
            <a:pPr lvl="0"/>
            <a:r>
              <a:rPr lang="zh-TW" altLang="en-US"/>
              <a:t>按一下以編輯母片文字樣式</a:t>
            </a: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7422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2_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0" y="2998800"/>
            <a:ext cx="9144000" cy="1764000"/>
          </a:xfrm>
        </p:spPr>
        <p:txBody>
          <a:bodyPr anchor="ctr" anchorCtr="0">
            <a:normAutofit/>
          </a:bodyPr>
          <a:lstStyle>
            <a:lvl1pPr marL="0" indent="0" algn="ctr">
              <a:buNone/>
              <a:defRPr sz="2000" b="1">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28" name="標題 1"/>
          <p:cNvSpPr>
            <a:spLocks noGrp="1"/>
          </p:cNvSpPr>
          <p:nvPr>
            <p:ph type="ctrTitle"/>
          </p:nvPr>
        </p:nvSpPr>
        <p:spPr>
          <a:xfrm>
            <a:off x="0" y="273600"/>
            <a:ext cx="9144000" cy="1144800"/>
          </a:xfrm>
        </p:spPr>
        <p:txBody>
          <a:bodyPr anchor="b" anchorCtr="0">
            <a:normAutofit/>
          </a:bodyPr>
          <a:lstStyle>
            <a:lvl1pPr>
              <a:defRPr sz="4400">
                <a:solidFill>
                  <a:srgbClr val="002060"/>
                </a:solidFill>
              </a:defRPr>
            </a:lvl1pPr>
          </a:lstStyle>
          <a:p>
            <a:r>
              <a:rPr lang="zh-TW" altLang="en-US"/>
              <a:t>按一下以編輯母片標題樣式</a:t>
            </a:r>
            <a:endParaRPr lang="zh-TW" altLang="en-US" dirty="0"/>
          </a:p>
        </p:txBody>
      </p:sp>
      <p:sp>
        <p:nvSpPr>
          <p:cNvPr id="29" name="文字版面配置區 30"/>
          <p:cNvSpPr>
            <a:spLocks noGrp="1"/>
          </p:cNvSpPr>
          <p:nvPr>
            <p:ph type="body" sz="quarter" idx="10"/>
          </p:nvPr>
        </p:nvSpPr>
        <p:spPr>
          <a:xfrm>
            <a:off x="0" y="1411200"/>
            <a:ext cx="9144000" cy="1296000"/>
          </a:xfrm>
        </p:spPr>
        <p:txBody>
          <a:bodyPr anchor="t" anchorCtr="0">
            <a:normAutofit/>
          </a:bodyPr>
          <a:lstStyle>
            <a:lvl1pPr marL="0" indent="0" algn="ctr">
              <a:buNone/>
              <a:defRPr sz="3000" b="1">
                <a:solidFill>
                  <a:srgbClr val="002060"/>
                </a:solidFill>
                <a:latin typeface="+mn-lt"/>
                <a:ea typeface="+mn-ea"/>
              </a:defRPr>
            </a:lvl1pPr>
            <a:lvl5pPr marL="1828800" indent="0">
              <a:buNone/>
              <a:defRPr/>
            </a:lvl5pPr>
          </a:lstStyle>
          <a:p>
            <a:pPr lvl="0"/>
            <a:r>
              <a:rPr lang="zh-TW" altLang="en-US"/>
              <a:t>按一下以編輯母片文字樣式</a:t>
            </a:r>
          </a:p>
        </p:txBody>
      </p:sp>
      <p:grpSp>
        <p:nvGrpSpPr>
          <p:cNvPr id="12" name="Group 7"/>
          <p:cNvGrpSpPr>
            <a:grpSpLocks/>
          </p:cNvGrpSpPr>
          <p:nvPr userDrawn="1"/>
        </p:nvGrpSpPr>
        <p:grpSpPr bwMode="auto">
          <a:xfrm>
            <a:off x="3" y="0"/>
            <a:ext cx="1475655" cy="548680"/>
            <a:chOff x="0" y="0"/>
            <a:chExt cx="1392" cy="480"/>
          </a:xfrm>
        </p:grpSpPr>
        <p:sp>
          <p:nvSpPr>
            <p:cNvPr id="13" name="Freeform 8"/>
            <p:cNvSpPr>
              <a:spLocks/>
            </p:cNvSpPr>
            <p:nvPr/>
          </p:nvSpPr>
          <p:spPr bwMode="auto">
            <a:xfrm>
              <a:off x="0" y="0"/>
              <a:ext cx="1144" cy="480"/>
            </a:xfrm>
            <a:custGeom>
              <a:avLst/>
              <a:gdLst>
                <a:gd name="T0" fmla="*/ 0 w 1135"/>
                <a:gd name="T1" fmla="*/ 0 h 445"/>
                <a:gd name="T2" fmla="*/ 1360 w 1135"/>
                <a:gd name="T3" fmla="*/ 0 h 445"/>
                <a:gd name="T4" fmla="*/ 1034 w 1135"/>
                <a:gd name="T5" fmla="*/ 2540 h 445"/>
                <a:gd name="T6" fmla="*/ 0 w 1135"/>
                <a:gd name="T7" fmla="*/ 2540 h 445"/>
                <a:gd name="T8" fmla="*/ 0 w 1135"/>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 h="445">
                  <a:moveTo>
                    <a:pt x="0" y="0"/>
                  </a:moveTo>
                  <a:lnTo>
                    <a:pt x="1135" y="0"/>
                  </a:lnTo>
                  <a:lnTo>
                    <a:pt x="862" y="445"/>
                  </a:lnTo>
                  <a:lnTo>
                    <a:pt x="0" y="445"/>
                  </a:lnTo>
                  <a:lnTo>
                    <a:pt x="0" y="0"/>
                  </a:lnTo>
                  <a:close/>
                </a:path>
              </a:pathLst>
            </a:custGeom>
            <a:solidFill>
              <a:srgbClr val="00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TW" altLang="en-US">
                <a:solidFill>
                  <a:srgbClr val="000000"/>
                </a:solidFill>
              </a:endParaRPr>
            </a:p>
          </p:txBody>
        </p:sp>
        <p:sp>
          <p:nvSpPr>
            <p:cNvPr id="15" name="Freeform 9"/>
            <p:cNvSpPr>
              <a:spLocks noEditPoints="1"/>
            </p:cNvSpPr>
            <p:nvPr/>
          </p:nvSpPr>
          <p:spPr bwMode="auto">
            <a:xfrm>
              <a:off x="122" y="211"/>
              <a:ext cx="168" cy="150"/>
            </a:xfrm>
            <a:custGeom>
              <a:avLst/>
              <a:gdLst>
                <a:gd name="T0" fmla="*/ 60 w 168"/>
                <a:gd name="T1" fmla="*/ 75 h 151"/>
                <a:gd name="T2" fmla="*/ 73 w 168"/>
                <a:gd name="T3" fmla="*/ 75 h 151"/>
                <a:gd name="T4" fmla="*/ 66 w 168"/>
                <a:gd name="T5" fmla="*/ 62 h 151"/>
                <a:gd name="T6" fmla="*/ 50 w 168"/>
                <a:gd name="T7" fmla="*/ 60 h 151"/>
                <a:gd name="T8" fmla="*/ 42 w 168"/>
                <a:gd name="T9" fmla="*/ 60 h 151"/>
                <a:gd name="T10" fmla="*/ 50 w 168"/>
                <a:gd name="T11" fmla="*/ 47 h 151"/>
                <a:gd name="T12" fmla="*/ 58 w 168"/>
                <a:gd name="T13" fmla="*/ 34 h 151"/>
                <a:gd name="T14" fmla="*/ 46 w 168"/>
                <a:gd name="T15" fmla="*/ 19 h 151"/>
                <a:gd name="T16" fmla="*/ 42 w 168"/>
                <a:gd name="T17" fmla="*/ 32 h 151"/>
                <a:gd name="T18" fmla="*/ 33 w 168"/>
                <a:gd name="T19" fmla="*/ 38 h 151"/>
                <a:gd name="T20" fmla="*/ 31 w 168"/>
                <a:gd name="T21" fmla="*/ 30 h 151"/>
                <a:gd name="T22" fmla="*/ 37 w 168"/>
                <a:gd name="T23" fmla="*/ 20 h 151"/>
                <a:gd name="T24" fmla="*/ 44 w 168"/>
                <a:gd name="T25" fmla="*/ 9 h 151"/>
                <a:gd name="T26" fmla="*/ 25 w 168"/>
                <a:gd name="T27" fmla="*/ 9 h 151"/>
                <a:gd name="T28" fmla="*/ 19 w 168"/>
                <a:gd name="T29" fmla="*/ 20 h 151"/>
                <a:gd name="T30" fmla="*/ 11 w 168"/>
                <a:gd name="T31" fmla="*/ 24 h 151"/>
                <a:gd name="T32" fmla="*/ 8 w 168"/>
                <a:gd name="T33" fmla="*/ 41 h 151"/>
                <a:gd name="T34" fmla="*/ 19 w 168"/>
                <a:gd name="T35" fmla="*/ 47 h 151"/>
                <a:gd name="T36" fmla="*/ 25 w 168"/>
                <a:gd name="T37" fmla="*/ 58 h 151"/>
                <a:gd name="T38" fmla="*/ 17 w 168"/>
                <a:gd name="T39" fmla="*/ 68 h 151"/>
                <a:gd name="T40" fmla="*/ 2 w 168"/>
                <a:gd name="T41" fmla="*/ 75 h 151"/>
                <a:gd name="T42" fmla="*/ 13 w 168"/>
                <a:gd name="T43" fmla="*/ 75 h 151"/>
                <a:gd name="T44" fmla="*/ 11 w 168"/>
                <a:gd name="T45" fmla="*/ 88 h 151"/>
                <a:gd name="T46" fmla="*/ 6 w 168"/>
                <a:gd name="T47" fmla="*/ 103 h 151"/>
                <a:gd name="T48" fmla="*/ 2 w 168"/>
                <a:gd name="T49" fmla="*/ 118 h 151"/>
                <a:gd name="T50" fmla="*/ 19 w 168"/>
                <a:gd name="T51" fmla="*/ 114 h 151"/>
                <a:gd name="T52" fmla="*/ 23 w 168"/>
                <a:gd name="T53" fmla="*/ 99 h 151"/>
                <a:gd name="T54" fmla="*/ 25 w 168"/>
                <a:gd name="T55" fmla="*/ 84 h 151"/>
                <a:gd name="T56" fmla="*/ 50 w 168"/>
                <a:gd name="T57" fmla="*/ 76 h 151"/>
                <a:gd name="T58" fmla="*/ 69 w 168"/>
                <a:gd name="T59" fmla="*/ 5 h 151"/>
                <a:gd name="T60" fmla="*/ 79 w 168"/>
                <a:gd name="T61" fmla="*/ 32 h 151"/>
                <a:gd name="T62" fmla="*/ 73 w 168"/>
                <a:gd name="T63" fmla="*/ 43 h 151"/>
                <a:gd name="T64" fmla="*/ 66 w 168"/>
                <a:gd name="T65" fmla="*/ 53 h 151"/>
                <a:gd name="T66" fmla="*/ 73 w 168"/>
                <a:gd name="T67" fmla="*/ 64 h 151"/>
                <a:gd name="T68" fmla="*/ 81 w 168"/>
                <a:gd name="T69" fmla="*/ 75 h 151"/>
                <a:gd name="T70" fmla="*/ 100 w 168"/>
                <a:gd name="T71" fmla="*/ 74 h 151"/>
                <a:gd name="T72" fmla="*/ 91 w 168"/>
                <a:gd name="T73" fmla="*/ 62 h 151"/>
                <a:gd name="T74" fmla="*/ 83 w 168"/>
                <a:gd name="T75" fmla="*/ 53 h 151"/>
                <a:gd name="T76" fmla="*/ 91 w 168"/>
                <a:gd name="T77" fmla="*/ 43 h 151"/>
                <a:gd name="T78" fmla="*/ 98 w 168"/>
                <a:gd name="T79" fmla="*/ 32 h 151"/>
                <a:gd name="T80" fmla="*/ 116 w 168"/>
                <a:gd name="T81" fmla="*/ 26 h 151"/>
                <a:gd name="T82" fmla="*/ 110 w 168"/>
                <a:gd name="T83" fmla="*/ 38 h 151"/>
                <a:gd name="T84" fmla="*/ 100 w 168"/>
                <a:gd name="T85" fmla="*/ 49 h 151"/>
                <a:gd name="T86" fmla="*/ 102 w 168"/>
                <a:gd name="T87" fmla="*/ 58 h 151"/>
                <a:gd name="T88" fmla="*/ 110 w 168"/>
                <a:gd name="T89" fmla="*/ 66 h 151"/>
                <a:gd name="T90" fmla="*/ 118 w 168"/>
                <a:gd name="T91" fmla="*/ 75 h 151"/>
                <a:gd name="T92" fmla="*/ 133 w 168"/>
                <a:gd name="T93" fmla="*/ 72 h 151"/>
                <a:gd name="T94" fmla="*/ 124 w 168"/>
                <a:gd name="T95" fmla="*/ 60 h 151"/>
                <a:gd name="T96" fmla="*/ 118 w 168"/>
                <a:gd name="T97" fmla="*/ 51 h 151"/>
                <a:gd name="T98" fmla="*/ 127 w 168"/>
                <a:gd name="T99" fmla="*/ 41 h 151"/>
                <a:gd name="T100" fmla="*/ 133 w 168"/>
                <a:gd name="T101" fmla="*/ 30 h 151"/>
                <a:gd name="T102" fmla="*/ 145 w 168"/>
                <a:gd name="T103" fmla="*/ 30 h 151"/>
                <a:gd name="T104" fmla="*/ 139 w 168"/>
                <a:gd name="T105" fmla="*/ 43 h 151"/>
                <a:gd name="T106" fmla="*/ 135 w 168"/>
                <a:gd name="T107" fmla="*/ 55 h 151"/>
                <a:gd name="T108" fmla="*/ 143 w 168"/>
                <a:gd name="T109" fmla="*/ 64 h 151"/>
                <a:gd name="T110" fmla="*/ 151 w 168"/>
                <a:gd name="T111" fmla="*/ 75 h 151"/>
                <a:gd name="T112" fmla="*/ 166 w 168"/>
                <a:gd name="T113" fmla="*/ 74 h 151"/>
                <a:gd name="T114" fmla="*/ 158 w 168"/>
                <a:gd name="T115" fmla="*/ 60 h 151"/>
                <a:gd name="T116" fmla="*/ 151 w 168"/>
                <a:gd name="T117" fmla="*/ 51 h 151"/>
                <a:gd name="T118" fmla="*/ 160 w 168"/>
                <a:gd name="T119" fmla="*/ 38 h 151"/>
                <a:gd name="T120" fmla="*/ 166 w 168"/>
                <a:gd name="T121" fmla="*/ 28 h 151"/>
                <a:gd name="T122" fmla="*/ 129 w 168"/>
                <a:gd name="T123" fmla="*/ 82 h 1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151">
                  <a:moveTo>
                    <a:pt x="31" y="85"/>
                  </a:moveTo>
                  <a:lnTo>
                    <a:pt x="31" y="151"/>
                  </a:lnTo>
                  <a:lnTo>
                    <a:pt x="48" y="151"/>
                  </a:lnTo>
                  <a:lnTo>
                    <a:pt x="48" y="83"/>
                  </a:lnTo>
                  <a:lnTo>
                    <a:pt x="58" y="81"/>
                  </a:lnTo>
                  <a:lnTo>
                    <a:pt x="58" y="83"/>
                  </a:lnTo>
                  <a:lnTo>
                    <a:pt x="58" y="85"/>
                  </a:lnTo>
                  <a:lnTo>
                    <a:pt x="60" y="87"/>
                  </a:lnTo>
                  <a:lnTo>
                    <a:pt x="60" y="89"/>
                  </a:lnTo>
                  <a:lnTo>
                    <a:pt x="75" y="85"/>
                  </a:lnTo>
                  <a:lnTo>
                    <a:pt x="75" y="83"/>
                  </a:lnTo>
                  <a:lnTo>
                    <a:pt x="75" y="81"/>
                  </a:lnTo>
                  <a:lnTo>
                    <a:pt x="73" y="81"/>
                  </a:lnTo>
                  <a:lnTo>
                    <a:pt x="73" y="79"/>
                  </a:lnTo>
                  <a:lnTo>
                    <a:pt x="73" y="77"/>
                  </a:lnTo>
                  <a:lnTo>
                    <a:pt x="73" y="75"/>
                  </a:lnTo>
                  <a:lnTo>
                    <a:pt x="71" y="75"/>
                  </a:lnTo>
                  <a:lnTo>
                    <a:pt x="71" y="74"/>
                  </a:lnTo>
                  <a:lnTo>
                    <a:pt x="71" y="72"/>
                  </a:lnTo>
                  <a:lnTo>
                    <a:pt x="69" y="70"/>
                  </a:lnTo>
                  <a:lnTo>
                    <a:pt x="69" y="68"/>
                  </a:lnTo>
                  <a:lnTo>
                    <a:pt x="69" y="66"/>
                  </a:lnTo>
                  <a:lnTo>
                    <a:pt x="66" y="64"/>
                  </a:lnTo>
                  <a:lnTo>
                    <a:pt x="66" y="62"/>
                  </a:lnTo>
                  <a:lnTo>
                    <a:pt x="64" y="60"/>
                  </a:lnTo>
                  <a:lnTo>
                    <a:pt x="64" y="58"/>
                  </a:lnTo>
                  <a:lnTo>
                    <a:pt x="64" y="56"/>
                  </a:lnTo>
                  <a:lnTo>
                    <a:pt x="62" y="55"/>
                  </a:lnTo>
                  <a:lnTo>
                    <a:pt x="62" y="53"/>
                  </a:lnTo>
                  <a:lnTo>
                    <a:pt x="48" y="58"/>
                  </a:lnTo>
                  <a:lnTo>
                    <a:pt x="48" y="60"/>
                  </a:lnTo>
                  <a:lnTo>
                    <a:pt x="50" y="60"/>
                  </a:lnTo>
                  <a:lnTo>
                    <a:pt x="50" y="62"/>
                  </a:lnTo>
                  <a:lnTo>
                    <a:pt x="50" y="64"/>
                  </a:lnTo>
                  <a:lnTo>
                    <a:pt x="52" y="66"/>
                  </a:lnTo>
                  <a:lnTo>
                    <a:pt x="33" y="68"/>
                  </a:lnTo>
                  <a:lnTo>
                    <a:pt x="35" y="66"/>
                  </a:lnTo>
                  <a:lnTo>
                    <a:pt x="37" y="64"/>
                  </a:lnTo>
                  <a:lnTo>
                    <a:pt x="40" y="62"/>
                  </a:lnTo>
                  <a:lnTo>
                    <a:pt x="42" y="60"/>
                  </a:lnTo>
                  <a:lnTo>
                    <a:pt x="42" y="58"/>
                  </a:lnTo>
                  <a:lnTo>
                    <a:pt x="44" y="56"/>
                  </a:lnTo>
                  <a:lnTo>
                    <a:pt x="44" y="55"/>
                  </a:lnTo>
                  <a:lnTo>
                    <a:pt x="46" y="53"/>
                  </a:lnTo>
                  <a:lnTo>
                    <a:pt x="48" y="53"/>
                  </a:lnTo>
                  <a:lnTo>
                    <a:pt x="48" y="51"/>
                  </a:lnTo>
                  <a:lnTo>
                    <a:pt x="50" y="49"/>
                  </a:lnTo>
                  <a:lnTo>
                    <a:pt x="50" y="47"/>
                  </a:lnTo>
                  <a:lnTo>
                    <a:pt x="52" y="45"/>
                  </a:lnTo>
                  <a:lnTo>
                    <a:pt x="52" y="43"/>
                  </a:lnTo>
                  <a:lnTo>
                    <a:pt x="54" y="41"/>
                  </a:lnTo>
                  <a:lnTo>
                    <a:pt x="54" y="39"/>
                  </a:lnTo>
                  <a:lnTo>
                    <a:pt x="56" y="39"/>
                  </a:lnTo>
                  <a:lnTo>
                    <a:pt x="56" y="38"/>
                  </a:lnTo>
                  <a:lnTo>
                    <a:pt x="56" y="36"/>
                  </a:lnTo>
                  <a:lnTo>
                    <a:pt x="58" y="34"/>
                  </a:lnTo>
                  <a:lnTo>
                    <a:pt x="58" y="32"/>
                  </a:lnTo>
                  <a:lnTo>
                    <a:pt x="60" y="30"/>
                  </a:lnTo>
                  <a:lnTo>
                    <a:pt x="60" y="28"/>
                  </a:lnTo>
                  <a:lnTo>
                    <a:pt x="60" y="26"/>
                  </a:lnTo>
                  <a:lnTo>
                    <a:pt x="62" y="26"/>
                  </a:lnTo>
                  <a:lnTo>
                    <a:pt x="62" y="24"/>
                  </a:lnTo>
                  <a:lnTo>
                    <a:pt x="62" y="22"/>
                  </a:lnTo>
                  <a:lnTo>
                    <a:pt x="46" y="19"/>
                  </a:lnTo>
                  <a:lnTo>
                    <a:pt x="46" y="20"/>
                  </a:lnTo>
                  <a:lnTo>
                    <a:pt x="46" y="22"/>
                  </a:lnTo>
                  <a:lnTo>
                    <a:pt x="44" y="24"/>
                  </a:lnTo>
                  <a:lnTo>
                    <a:pt x="44" y="26"/>
                  </a:lnTo>
                  <a:lnTo>
                    <a:pt x="44" y="28"/>
                  </a:lnTo>
                  <a:lnTo>
                    <a:pt x="42" y="28"/>
                  </a:lnTo>
                  <a:lnTo>
                    <a:pt x="42" y="30"/>
                  </a:lnTo>
                  <a:lnTo>
                    <a:pt x="42" y="32"/>
                  </a:lnTo>
                  <a:lnTo>
                    <a:pt x="40" y="34"/>
                  </a:lnTo>
                  <a:lnTo>
                    <a:pt x="40" y="36"/>
                  </a:lnTo>
                  <a:lnTo>
                    <a:pt x="37" y="38"/>
                  </a:lnTo>
                  <a:lnTo>
                    <a:pt x="37" y="39"/>
                  </a:lnTo>
                  <a:lnTo>
                    <a:pt x="35" y="41"/>
                  </a:lnTo>
                  <a:lnTo>
                    <a:pt x="35" y="39"/>
                  </a:lnTo>
                  <a:lnTo>
                    <a:pt x="33" y="39"/>
                  </a:lnTo>
                  <a:lnTo>
                    <a:pt x="33" y="38"/>
                  </a:lnTo>
                  <a:lnTo>
                    <a:pt x="31" y="38"/>
                  </a:lnTo>
                  <a:lnTo>
                    <a:pt x="29" y="38"/>
                  </a:lnTo>
                  <a:lnTo>
                    <a:pt x="29" y="36"/>
                  </a:lnTo>
                  <a:lnTo>
                    <a:pt x="27" y="36"/>
                  </a:lnTo>
                  <a:lnTo>
                    <a:pt x="29" y="34"/>
                  </a:lnTo>
                  <a:lnTo>
                    <a:pt x="29" y="32"/>
                  </a:lnTo>
                  <a:lnTo>
                    <a:pt x="31" y="32"/>
                  </a:lnTo>
                  <a:lnTo>
                    <a:pt x="31" y="30"/>
                  </a:lnTo>
                  <a:lnTo>
                    <a:pt x="31" y="28"/>
                  </a:lnTo>
                  <a:lnTo>
                    <a:pt x="33" y="28"/>
                  </a:lnTo>
                  <a:lnTo>
                    <a:pt x="33" y="26"/>
                  </a:lnTo>
                  <a:lnTo>
                    <a:pt x="33" y="24"/>
                  </a:lnTo>
                  <a:lnTo>
                    <a:pt x="35" y="24"/>
                  </a:lnTo>
                  <a:lnTo>
                    <a:pt x="35" y="22"/>
                  </a:lnTo>
                  <a:lnTo>
                    <a:pt x="35" y="20"/>
                  </a:lnTo>
                  <a:lnTo>
                    <a:pt x="37" y="20"/>
                  </a:lnTo>
                  <a:lnTo>
                    <a:pt x="37" y="19"/>
                  </a:lnTo>
                  <a:lnTo>
                    <a:pt x="37" y="17"/>
                  </a:lnTo>
                  <a:lnTo>
                    <a:pt x="40" y="17"/>
                  </a:lnTo>
                  <a:lnTo>
                    <a:pt x="40" y="15"/>
                  </a:lnTo>
                  <a:lnTo>
                    <a:pt x="42" y="13"/>
                  </a:lnTo>
                  <a:lnTo>
                    <a:pt x="42" y="11"/>
                  </a:lnTo>
                  <a:lnTo>
                    <a:pt x="42" y="9"/>
                  </a:lnTo>
                  <a:lnTo>
                    <a:pt x="44" y="9"/>
                  </a:lnTo>
                  <a:lnTo>
                    <a:pt x="44" y="7"/>
                  </a:lnTo>
                  <a:lnTo>
                    <a:pt x="29" y="0"/>
                  </a:lnTo>
                  <a:lnTo>
                    <a:pt x="29" y="1"/>
                  </a:lnTo>
                  <a:lnTo>
                    <a:pt x="27" y="1"/>
                  </a:lnTo>
                  <a:lnTo>
                    <a:pt x="27" y="3"/>
                  </a:lnTo>
                  <a:lnTo>
                    <a:pt x="27" y="5"/>
                  </a:lnTo>
                  <a:lnTo>
                    <a:pt x="25" y="7"/>
                  </a:lnTo>
                  <a:lnTo>
                    <a:pt x="25" y="9"/>
                  </a:lnTo>
                  <a:lnTo>
                    <a:pt x="23" y="11"/>
                  </a:lnTo>
                  <a:lnTo>
                    <a:pt x="23" y="13"/>
                  </a:lnTo>
                  <a:lnTo>
                    <a:pt x="23" y="15"/>
                  </a:lnTo>
                  <a:lnTo>
                    <a:pt x="21" y="15"/>
                  </a:lnTo>
                  <a:lnTo>
                    <a:pt x="21" y="17"/>
                  </a:lnTo>
                  <a:lnTo>
                    <a:pt x="21" y="19"/>
                  </a:lnTo>
                  <a:lnTo>
                    <a:pt x="19" y="19"/>
                  </a:lnTo>
                  <a:lnTo>
                    <a:pt x="19" y="20"/>
                  </a:lnTo>
                  <a:lnTo>
                    <a:pt x="19" y="22"/>
                  </a:lnTo>
                  <a:lnTo>
                    <a:pt x="17" y="22"/>
                  </a:lnTo>
                  <a:lnTo>
                    <a:pt x="17" y="24"/>
                  </a:lnTo>
                  <a:lnTo>
                    <a:pt x="17" y="26"/>
                  </a:lnTo>
                  <a:lnTo>
                    <a:pt x="15" y="26"/>
                  </a:lnTo>
                  <a:lnTo>
                    <a:pt x="13" y="26"/>
                  </a:lnTo>
                  <a:lnTo>
                    <a:pt x="13" y="24"/>
                  </a:lnTo>
                  <a:lnTo>
                    <a:pt x="11" y="24"/>
                  </a:lnTo>
                  <a:lnTo>
                    <a:pt x="8" y="24"/>
                  </a:lnTo>
                  <a:lnTo>
                    <a:pt x="8" y="22"/>
                  </a:lnTo>
                  <a:lnTo>
                    <a:pt x="0" y="38"/>
                  </a:lnTo>
                  <a:lnTo>
                    <a:pt x="2" y="38"/>
                  </a:lnTo>
                  <a:lnTo>
                    <a:pt x="4" y="38"/>
                  </a:lnTo>
                  <a:lnTo>
                    <a:pt x="4" y="39"/>
                  </a:lnTo>
                  <a:lnTo>
                    <a:pt x="6" y="39"/>
                  </a:lnTo>
                  <a:lnTo>
                    <a:pt x="8" y="41"/>
                  </a:lnTo>
                  <a:lnTo>
                    <a:pt x="11" y="41"/>
                  </a:lnTo>
                  <a:lnTo>
                    <a:pt x="11" y="43"/>
                  </a:lnTo>
                  <a:lnTo>
                    <a:pt x="13" y="43"/>
                  </a:lnTo>
                  <a:lnTo>
                    <a:pt x="15" y="43"/>
                  </a:lnTo>
                  <a:lnTo>
                    <a:pt x="15" y="45"/>
                  </a:lnTo>
                  <a:lnTo>
                    <a:pt x="17" y="45"/>
                  </a:lnTo>
                  <a:lnTo>
                    <a:pt x="17" y="47"/>
                  </a:lnTo>
                  <a:lnTo>
                    <a:pt x="19" y="47"/>
                  </a:lnTo>
                  <a:lnTo>
                    <a:pt x="19" y="49"/>
                  </a:lnTo>
                  <a:lnTo>
                    <a:pt x="21" y="49"/>
                  </a:lnTo>
                  <a:lnTo>
                    <a:pt x="23" y="51"/>
                  </a:lnTo>
                  <a:lnTo>
                    <a:pt x="25" y="53"/>
                  </a:lnTo>
                  <a:lnTo>
                    <a:pt x="27" y="53"/>
                  </a:lnTo>
                  <a:lnTo>
                    <a:pt x="27" y="55"/>
                  </a:lnTo>
                  <a:lnTo>
                    <a:pt x="25" y="56"/>
                  </a:lnTo>
                  <a:lnTo>
                    <a:pt x="25" y="58"/>
                  </a:lnTo>
                  <a:lnTo>
                    <a:pt x="23" y="58"/>
                  </a:lnTo>
                  <a:lnTo>
                    <a:pt x="23" y="60"/>
                  </a:lnTo>
                  <a:lnTo>
                    <a:pt x="21" y="60"/>
                  </a:lnTo>
                  <a:lnTo>
                    <a:pt x="21" y="62"/>
                  </a:lnTo>
                  <a:lnTo>
                    <a:pt x="19" y="64"/>
                  </a:lnTo>
                  <a:lnTo>
                    <a:pt x="19" y="66"/>
                  </a:lnTo>
                  <a:lnTo>
                    <a:pt x="17" y="66"/>
                  </a:lnTo>
                  <a:lnTo>
                    <a:pt x="17" y="68"/>
                  </a:lnTo>
                  <a:lnTo>
                    <a:pt x="15" y="68"/>
                  </a:lnTo>
                  <a:lnTo>
                    <a:pt x="15" y="70"/>
                  </a:lnTo>
                  <a:lnTo>
                    <a:pt x="13" y="70"/>
                  </a:lnTo>
                  <a:lnTo>
                    <a:pt x="0" y="72"/>
                  </a:lnTo>
                  <a:lnTo>
                    <a:pt x="2" y="72"/>
                  </a:lnTo>
                  <a:lnTo>
                    <a:pt x="2" y="74"/>
                  </a:lnTo>
                  <a:lnTo>
                    <a:pt x="2" y="75"/>
                  </a:lnTo>
                  <a:lnTo>
                    <a:pt x="2" y="77"/>
                  </a:lnTo>
                  <a:lnTo>
                    <a:pt x="2" y="79"/>
                  </a:lnTo>
                  <a:lnTo>
                    <a:pt x="4" y="79"/>
                  </a:lnTo>
                  <a:lnTo>
                    <a:pt x="4" y="81"/>
                  </a:lnTo>
                  <a:lnTo>
                    <a:pt x="4" y="83"/>
                  </a:lnTo>
                  <a:lnTo>
                    <a:pt x="4" y="85"/>
                  </a:lnTo>
                  <a:lnTo>
                    <a:pt x="4" y="87"/>
                  </a:lnTo>
                  <a:lnTo>
                    <a:pt x="31" y="85"/>
                  </a:lnTo>
                  <a:close/>
                  <a:moveTo>
                    <a:pt x="13" y="93"/>
                  </a:moveTo>
                  <a:lnTo>
                    <a:pt x="11" y="94"/>
                  </a:lnTo>
                  <a:lnTo>
                    <a:pt x="11" y="96"/>
                  </a:lnTo>
                  <a:lnTo>
                    <a:pt x="11" y="98"/>
                  </a:lnTo>
                  <a:lnTo>
                    <a:pt x="11" y="100"/>
                  </a:lnTo>
                  <a:lnTo>
                    <a:pt x="11" y="102"/>
                  </a:lnTo>
                  <a:lnTo>
                    <a:pt x="11" y="104"/>
                  </a:lnTo>
                  <a:lnTo>
                    <a:pt x="11" y="106"/>
                  </a:lnTo>
                  <a:lnTo>
                    <a:pt x="11" y="108"/>
                  </a:lnTo>
                  <a:lnTo>
                    <a:pt x="8" y="110"/>
                  </a:lnTo>
                  <a:lnTo>
                    <a:pt x="8" y="112"/>
                  </a:lnTo>
                  <a:lnTo>
                    <a:pt x="8" y="113"/>
                  </a:lnTo>
                  <a:lnTo>
                    <a:pt x="8" y="115"/>
                  </a:lnTo>
                  <a:lnTo>
                    <a:pt x="8" y="117"/>
                  </a:lnTo>
                  <a:lnTo>
                    <a:pt x="6" y="119"/>
                  </a:lnTo>
                  <a:lnTo>
                    <a:pt x="6" y="121"/>
                  </a:lnTo>
                  <a:lnTo>
                    <a:pt x="6" y="123"/>
                  </a:lnTo>
                  <a:lnTo>
                    <a:pt x="6" y="125"/>
                  </a:lnTo>
                  <a:lnTo>
                    <a:pt x="4" y="127"/>
                  </a:lnTo>
                  <a:lnTo>
                    <a:pt x="4" y="129"/>
                  </a:lnTo>
                  <a:lnTo>
                    <a:pt x="4" y="130"/>
                  </a:lnTo>
                  <a:lnTo>
                    <a:pt x="4" y="132"/>
                  </a:lnTo>
                  <a:lnTo>
                    <a:pt x="2" y="134"/>
                  </a:lnTo>
                  <a:lnTo>
                    <a:pt x="2" y="136"/>
                  </a:lnTo>
                  <a:lnTo>
                    <a:pt x="2" y="138"/>
                  </a:lnTo>
                  <a:lnTo>
                    <a:pt x="0" y="140"/>
                  </a:lnTo>
                  <a:lnTo>
                    <a:pt x="17" y="144"/>
                  </a:lnTo>
                  <a:lnTo>
                    <a:pt x="17" y="142"/>
                  </a:lnTo>
                  <a:lnTo>
                    <a:pt x="17" y="140"/>
                  </a:lnTo>
                  <a:lnTo>
                    <a:pt x="17" y="138"/>
                  </a:lnTo>
                  <a:lnTo>
                    <a:pt x="19" y="138"/>
                  </a:lnTo>
                  <a:lnTo>
                    <a:pt x="19" y="136"/>
                  </a:lnTo>
                  <a:lnTo>
                    <a:pt x="19" y="134"/>
                  </a:lnTo>
                  <a:lnTo>
                    <a:pt x="19" y="132"/>
                  </a:lnTo>
                  <a:lnTo>
                    <a:pt x="21" y="130"/>
                  </a:lnTo>
                  <a:lnTo>
                    <a:pt x="21" y="129"/>
                  </a:lnTo>
                  <a:lnTo>
                    <a:pt x="21" y="127"/>
                  </a:lnTo>
                  <a:lnTo>
                    <a:pt x="21" y="125"/>
                  </a:lnTo>
                  <a:lnTo>
                    <a:pt x="23" y="123"/>
                  </a:lnTo>
                  <a:lnTo>
                    <a:pt x="23" y="121"/>
                  </a:lnTo>
                  <a:lnTo>
                    <a:pt x="23" y="119"/>
                  </a:lnTo>
                  <a:lnTo>
                    <a:pt x="23" y="117"/>
                  </a:lnTo>
                  <a:lnTo>
                    <a:pt x="23" y="115"/>
                  </a:lnTo>
                  <a:lnTo>
                    <a:pt x="25" y="113"/>
                  </a:lnTo>
                  <a:lnTo>
                    <a:pt x="25" y="112"/>
                  </a:lnTo>
                  <a:lnTo>
                    <a:pt x="25" y="110"/>
                  </a:lnTo>
                  <a:lnTo>
                    <a:pt x="25" y="108"/>
                  </a:lnTo>
                  <a:lnTo>
                    <a:pt x="25" y="106"/>
                  </a:lnTo>
                  <a:lnTo>
                    <a:pt x="25" y="104"/>
                  </a:lnTo>
                  <a:lnTo>
                    <a:pt x="25" y="102"/>
                  </a:lnTo>
                  <a:lnTo>
                    <a:pt x="27" y="102"/>
                  </a:lnTo>
                  <a:lnTo>
                    <a:pt x="27" y="100"/>
                  </a:lnTo>
                  <a:lnTo>
                    <a:pt x="27" y="98"/>
                  </a:lnTo>
                  <a:lnTo>
                    <a:pt x="27" y="96"/>
                  </a:lnTo>
                  <a:lnTo>
                    <a:pt x="13" y="93"/>
                  </a:lnTo>
                  <a:close/>
                  <a:moveTo>
                    <a:pt x="66" y="93"/>
                  </a:moveTo>
                  <a:lnTo>
                    <a:pt x="50" y="96"/>
                  </a:lnTo>
                  <a:lnTo>
                    <a:pt x="56" y="132"/>
                  </a:lnTo>
                  <a:lnTo>
                    <a:pt x="71" y="129"/>
                  </a:lnTo>
                  <a:lnTo>
                    <a:pt x="66" y="93"/>
                  </a:lnTo>
                  <a:close/>
                  <a:moveTo>
                    <a:pt x="69" y="5"/>
                  </a:moveTo>
                  <a:lnTo>
                    <a:pt x="69" y="20"/>
                  </a:lnTo>
                  <a:lnTo>
                    <a:pt x="166" y="20"/>
                  </a:lnTo>
                  <a:lnTo>
                    <a:pt x="166" y="5"/>
                  </a:lnTo>
                  <a:lnTo>
                    <a:pt x="69" y="5"/>
                  </a:lnTo>
                  <a:close/>
                  <a:moveTo>
                    <a:pt x="83" y="22"/>
                  </a:moveTo>
                  <a:lnTo>
                    <a:pt x="83" y="24"/>
                  </a:lnTo>
                  <a:lnTo>
                    <a:pt x="81" y="24"/>
                  </a:lnTo>
                  <a:lnTo>
                    <a:pt x="81" y="26"/>
                  </a:lnTo>
                  <a:lnTo>
                    <a:pt x="81" y="28"/>
                  </a:lnTo>
                  <a:lnTo>
                    <a:pt x="81" y="30"/>
                  </a:lnTo>
                  <a:lnTo>
                    <a:pt x="79" y="30"/>
                  </a:lnTo>
                  <a:lnTo>
                    <a:pt x="79" y="32"/>
                  </a:lnTo>
                  <a:lnTo>
                    <a:pt x="79" y="34"/>
                  </a:lnTo>
                  <a:lnTo>
                    <a:pt x="77" y="34"/>
                  </a:lnTo>
                  <a:lnTo>
                    <a:pt x="77" y="36"/>
                  </a:lnTo>
                  <a:lnTo>
                    <a:pt x="77" y="38"/>
                  </a:lnTo>
                  <a:lnTo>
                    <a:pt x="75" y="39"/>
                  </a:lnTo>
                  <a:lnTo>
                    <a:pt x="75" y="41"/>
                  </a:lnTo>
                  <a:lnTo>
                    <a:pt x="73" y="41"/>
                  </a:lnTo>
                  <a:lnTo>
                    <a:pt x="73" y="43"/>
                  </a:lnTo>
                  <a:lnTo>
                    <a:pt x="73" y="45"/>
                  </a:lnTo>
                  <a:lnTo>
                    <a:pt x="71" y="45"/>
                  </a:lnTo>
                  <a:lnTo>
                    <a:pt x="71" y="47"/>
                  </a:lnTo>
                  <a:lnTo>
                    <a:pt x="69" y="47"/>
                  </a:lnTo>
                  <a:lnTo>
                    <a:pt x="69" y="49"/>
                  </a:lnTo>
                  <a:lnTo>
                    <a:pt x="69" y="51"/>
                  </a:lnTo>
                  <a:lnTo>
                    <a:pt x="66" y="51"/>
                  </a:lnTo>
                  <a:lnTo>
                    <a:pt x="66" y="53"/>
                  </a:lnTo>
                  <a:lnTo>
                    <a:pt x="66" y="55"/>
                  </a:lnTo>
                  <a:lnTo>
                    <a:pt x="66" y="56"/>
                  </a:lnTo>
                  <a:lnTo>
                    <a:pt x="69" y="56"/>
                  </a:lnTo>
                  <a:lnTo>
                    <a:pt x="69" y="58"/>
                  </a:lnTo>
                  <a:lnTo>
                    <a:pt x="71" y="60"/>
                  </a:lnTo>
                  <a:lnTo>
                    <a:pt x="71" y="62"/>
                  </a:lnTo>
                  <a:lnTo>
                    <a:pt x="73" y="62"/>
                  </a:lnTo>
                  <a:lnTo>
                    <a:pt x="73" y="64"/>
                  </a:lnTo>
                  <a:lnTo>
                    <a:pt x="75" y="66"/>
                  </a:lnTo>
                  <a:lnTo>
                    <a:pt x="75" y="68"/>
                  </a:lnTo>
                  <a:lnTo>
                    <a:pt x="77" y="68"/>
                  </a:lnTo>
                  <a:lnTo>
                    <a:pt x="77" y="70"/>
                  </a:lnTo>
                  <a:lnTo>
                    <a:pt x="79" y="72"/>
                  </a:lnTo>
                  <a:lnTo>
                    <a:pt x="79" y="74"/>
                  </a:lnTo>
                  <a:lnTo>
                    <a:pt x="81" y="75"/>
                  </a:lnTo>
                  <a:lnTo>
                    <a:pt x="81" y="77"/>
                  </a:lnTo>
                  <a:lnTo>
                    <a:pt x="83" y="77"/>
                  </a:lnTo>
                  <a:lnTo>
                    <a:pt x="83" y="79"/>
                  </a:lnTo>
                  <a:lnTo>
                    <a:pt x="83" y="81"/>
                  </a:lnTo>
                  <a:lnTo>
                    <a:pt x="85" y="81"/>
                  </a:lnTo>
                  <a:lnTo>
                    <a:pt x="85" y="83"/>
                  </a:lnTo>
                  <a:lnTo>
                    <a:pt x="85" y="85"/>
                  </a:lnTo>
                  <a:lnTo>
                    <a:pt x="100" y="75"/>
                  </a:lnTo>
                  <a:lnTo>
                    <a:pt x="100" y="74"/>
                  </a:lnTo>
                  <a:lnTo>
                    <a:pt x="98" y="72"/>
                  </a:lnTo>
                  <a:lnTo>
                    <a:pt x="98" y="70"/>
                  </a:lnTo>
                  <a:lnTo>
                    <a:pt x="95" y="70"/>
                  </a:lnTo>
                  <a:lnTo>
                    <a:pt x="95" y="68"/>
                  </a:lnTo>
                  <a:lnTo>
                    <a:pt x="93" y="66"/>
                  </a:lnTo>
                  <a:lnTo>
                    <a:pt x="93" y="64"/>
                  </a:lnTo>
                  <a:lnTo>
                    <a:pt x="91" y="64"/>
                  </a:lnTo>
                  <a:lnTo>
                    <a:pt x="91" y="62"/>
                  </a:lnTo>
                  <a:lnTo>
                    <a:pt x="89" y="60"/>
                  </a:lnTo>
                  <a:lnTo>
                    <a:pt x="89" y="58"/>
                  </a:lnTo>
                  <a:lnTo>
                    <a:pt x="87" y="58"/>
                  </a:lnTo>
                  <a:lnTo>
                    <a:pt x="87" y="56"/>
                  </a:lnTo>
                  <a:lnTo>
                    <a:pt x="85" y="56"/>
                  </a:lnTo>
                  <a:lnTo>
                    <a:pt x="85" y="55"/>
                  </a:lnTo>
                  <a:lnTo>
                    <a:pt x="83" y="55"/>
                  </a:lnTo>
                  <a:lnTo>
                    <a:pt x="83" y="53"/>
                  </a:lnTo>
                  <a:lnTo>
                    <a:pt x="85" y="53"/>
                  </a:lnTo>
                  <a:lnTo>
                    <a:pt x="85" y="51"/>
                  </a:lnTo>
                  <a:lnTo>
                    <a:pt x="87" y="51"/>
                  </a:lnTo>
                  <a:lnTo>
                    <a:pt x="87" y="49"/>
                  </a:lnTo>
                  <a:lnTo>
                    <a:pt x="87" y="47"/>
                  </a:lnTo>
                  <a:lnTo>
                    <a:pt x="89" y="47"/>
                  </a:lnTo>
                  <a:lnTo>
                    <a:pt x="89" y="45"/>
                  </a:lnTo>
                  <a:lnTo>
                    <a:pt x="91" y="43"/>
                  </a:lnTo>
                  <a:lnTo>
                    <a:pt x="91" y="41"/>
                  </a:lnTo>
                  <a:lnTo>
                    <a:pt x="93" y="39"/>
                  </a:lnTo>
                  <a:lnTo>
                    <a:pt x="93" y="38"/>
                  </a:lnTo>
                  <a:lnTo>
                    <a:pt x="95" y="38"/>
                  </a:lnTo>
                  <a:lnTo>
                    <a:pt x="95" y="36"/>
                  </a:lnTo>
                  <a:lnTo>
                    <a:pt x="95" y="34"/>
                  </a:lnTo>
                  <a:lnTo>
                    <a:pt x="98" y="34"/>
                  </a:lnTo>
                  <a:lnTo>
                    <a:pt x="98" y="32"/>
                  </a:lnTo>
                  <a:lnTo>
                    <a:pt x="98" y="30"/>
                  </a:lnTo>
                  <a:lnTo>
                    <a:pt x="100" y="30"/>
                  </a:lnTo>
                  <a:lnTo>
                    <a:pt x="100" y="28"/>
                  </a:lnTo>
                  <a:lnTo>
                    <a:pt x="83" y="22"/>
                  </a:lnTo>
                  <a:close/>
                  <a:moveTo>
                    <a:pt x="118" y="20"/>
                  </a:moveTo>
                  <a:lnTo>
                    <a:pt x="118" y="22"/>
                  </a:lnTo>
                  <a:lnTo>
                    <a:pt x="118" y="24"/>
                  </a:lnTo>
                  <a:lnTo>
                    <a:pt x="116" y="26"/>
                  </a:lnTo>
                  <a:lnTo>
                    <a:pt x="116" y="28"/>
                  </a:lnTo>
                  <a:lnTo>
                    <a:pt x="114" y="30"/>
                  </a:lnTo>
                  <a:lnTo>
                    <a:pt x="114" y="32"/>
                  </a:lnTo>
                  <a:lnTo>
                    <a:pt x="112" y="32"/>
                  </a:lnTo>
                  <a:lnTo>
                    <a:pt x="112" y="34"/>
                  </a:lnTo>
                  <a:lnTo>
                    <a:pt x="112" y="36"/>
                  </a:lnTo>
                  <a:lnTo>
                    <a:pt x="110" y="36"/>
                  </a:lnTo>
                  <a:lnTo>
                    <a:pt x="110" y="38"/>
                  </a:lnTo>
                  <a:lnTo>
                    <a:pt x="108" y="39"/>
                  </a:lnTo>
                  <a:lnTo>
                    <a:pt x="108" y="41"/>
                  </a:lnTo>
                  <a:lnTo>
                    <a:pt x="106" y="41"/>
                  </a:lnTo>
                  <a:lnTo>
                    <a:pt x="106" y="43"/>
                  </a:lnTo>
                  <a:lnTo>
                    <a:pt x="104" y="43"/>
                  </a:lnTo>
                  <a:lnTo>
                    <a:pt x="104" y="45"/>
                  </a:lnTo>
                  <a:lnTo>
                    <a:pt x="102" y="47"/>
                  </a:lnTo>
                  <a:lnTo>
                    <a:pt x="100" y="49"/>
                  </a:lnTo>
                  <a:lnTo>
                    <a:pt x="100" y="51"/>
                  </a:lnTo>
                  <a:lnTo>
                    <a:pt x="98" y="51"/>
                  </a:lnTo>
                  <a:lnTo>
                    <a:pt x="98" y="53"/>
                  </a:lnTo>
                  <a:lnTo>
                    <a:pt x="100" y="53"/>
                  </a:lnTo>
                  <a:lnTo>
                    <a:pt x="100" y="55"/>
                  </a:lnTo>
                  <a:lnTo>
                    <a:pt x="100" y="56"/>
                  </a:lnTo>
                  <a:lnTo>
                    <a:pt x="102" y="56"/>
                  </a:lnTo>
                  <a:lnTo>
                    <a:pt x="102" y="58"/>
                  </a:lnTo>
                  <a:lnTo>
                    <a:pt x="104" y="58"/>
                  </a:lnTo>
                  <a:lnTo>
                    <a:pt x="104" y="60"/>
                  </a:lnTo>
                  <a:lnTo>
                    <a:pt x="106" y="60"/>
                  </a:lnTo>
                  <a:lnTo>
                    <a:pt x="106" y="62"/>
                  </a:lnTo>
                  <a:lnTo>
                    <a:pt x="106" y="64"/>
                  </a:lnTo>
                  <a:lnTo>
                    <a:pt x="108" y="64"/>
                  </a:lnTo>
                  <a:lnTo>
                    <a:pt x="108" y="66"/>
                  </a:lnTo>
                  <a:lnTo>
                    <a:pt x="110" y="66"/>
                  </a:lnTo>
                  <a:lnTo>
                    <a:pt x="110" y="68"/>
                  </a:lnTo>
                  <a:lnTo>
                    <a:pt x="112" y="70"/>
                  </a:lnTo>
                  <a:lnTo>
                    <a:pt x="112" y="72"/>
                  </a:lnTo>
                  <a:lnTo>
                    <a:pt x="114" y="74"/>
                  </a:lnTo>
                  <a:lnTo>
                    <a:pt x="116" y="75"/>
                  </a:lnTo>
                  <a:lnTo>
                    <a:pt x="116" y="77"/>
                  </a:lnTo>
                  <a:lnTo>
                    <a:pt x="118" y="79"/>
                  </a:lnTo>
                  <a:lnTo>
                    <a:pt x="118" y="81"/>
                  </a:lnTo>
                  <a:lnTo>
                    <a:pt x="120" y="81"/>
                  </a:lnTo>
                  <a:lnTo>
                    <a:pt x="120" y="83"/>
                  </a:lnTo>
                  <a:lnTo>
                    <a:pt x="120" y="85"/>
                  </a:lnTo>
                  <a:lnTo>
                    <a:pt x="122" y="85"/>
                  </a:lnTo>
                  <a:lnTo>
                    <a:pt x="135" y="75"/>
                  </a:lnTo>
                  <a:lnTo>
                    <a:pt x="135" y="74"/>
                  </a:lnTo>
                  <a:lnTo>
                    <a:pt x="133" y="74"/>
                  </a:lnTo>
                  <a:lnTo>
                    <a:pt x="133" y="72"/>
                  </a:lnTo>
                  <a:lnTo>
                    <a:pt x="131" y="70"/>
                  </a:lnTo>
                  <a:lnTo>
                    <a:pt x="131" y="68"/>
                  </a:lnTo>
                  <a:lnTo>
                    <a:pt x="129" y="68"/>
                  </a:lnTo>
                  <a:lnTo>
                    <a:pt x="129" y="66"/>
                  </a:lnTo>
                  <a:lnTo>
                    <a:pt x="127" y="64"/>
                  </a:lnTo>
                  <a:lnTo>
                    <a:pt x="127" y="62"/>
                  </a:lnTo>
                  <a:lnTo>
                    <a:pt x="124" y="62"/>
                  </a:lnTo>
                  <a:lnTo>
                    <a:pt x="124" y="60"/>
                  </a:lnTo>
                  <a:lnTo>
                    <a:pt x="122" y="60"/>
                  </a:lnTo>
                  <a:lnTo>
                    <a:pt x="122" y="58"/>
                  </a:lnTo>
                  <a:lnTo>
                    <a:pt x="120" y="56"/>
                  </a:lnTo>
                  <a:lnTo>
                    <a:pt x="118" y="55"/>
                  </a:lnTo>
                  <a:lnTo>
                    <a:pt x="118" y="53"/>
                  </a:lnTo>
                  <a:lnTo>
                    <a:pt x="116" y="53"/>
                  </a:lnTo>
                  <a:lnTo>
                    <a:pt x="116" y="51"/>
                  </a:lnTo>
                  <a:lnTo>
                    <a:pt x="118" y="51"/>
                  </a:lnTo>
                  <a:lnTo>
                    <a:pt x="118" y="49"/>
                  </a:lnTo>
                  <a:lnTo>
                    <a:pt x="120" y="49"/>
                  </a:lnTo>
                  <a:lnTo>
                    <a:pt x="120" y="47"/>
                  </a:lnTo>
                  <a:lnTo>
                    <a:pt x="122" y="47"/>
                  </a:lnTo>
                  <a:lnTo>
                    <a:pt x="122" y="45"/>
                  </a:lnTo>
                  <a:lnTo>
                    <a:pt x="124" y="43"/>
                  </a:lnTo>
                  <a:lnTo>
                    <a:pt x="124" y="41"/>
                  </a:lnTo>
                  <a:lnTo>
                    <a:pt x="127" y="41"/>
                  </a:lnTo>
                  <a:lnTo>
                    <a:pt x="127" y="39"/>
                  </a:lnTo>
                  <a:lnTo>
                    <a:pt x="129" y="39"/>
                  </a:lnTo>
                  <a:lnTo>
                    <a:pt x="129" y="38"/>
                  </a:lnTo>
                  <a:lnTo>
                    <a:pt x="129" y="36"/>
                  </a:lnTo>
                  <a:lnTo>
                    <a:pt x="131" y="36"/>
                  </a:lnTo>
                  <a:lnTo>
                    <a:pt x="131" y="34"/>
                  </a:lnTo>
                  <a:lnTo>
                    <a:pt x="133" y="32"/>
                  </a:lnTo>
                  <a:lnTo>
                    <a:pt x="133" y="30"/>
                  </a:lnTo>
                  <a:lnTo>
                    <a:pt x="135" y="30"/>
                  </a:lnTo>
                  <a:lnTo>
                    <a:pt x="118" y="20"/>
                  </a:lnTo>
                  <a:close/>
                  <a:moveTo>
                    <a:pt x="149" y="22"/>
                  </a:moveTo>
                  <a:lnTo>
                    <a:pt x="149" y="24"/>
                  </a:lnTo>
                  <a:lnTo>
                    <a:pt x="147" y="26"/>
                  </a:lnTo>
                  <a:lnTo>
                    <a:pt x="147" y="28"/>
                  </a:lnTo>
                  <a:lnTo>
                    <a:pt x="147" y="30"/>
                  </a:lnTo>
                  <a:lnTo>
                    <a:pt x="145" y="30"/>
                  </a:lnTo>
                  <a:lnTo>
                    <a:pt x="145" y="32"/>
                  </a:lnTo>
                  <a:lnTo>
                    <a:pt x="145" y="34"/>
                  </a:lnTo>
                  <a:lnTo>
                    <a:pt x="143" y="36"/>
                  </a:lnTo>
                  <a:lnTo>
                    <a:pt x="143" y="38"/>
                  </a:lnTo>
                  <a:lnTo>
                    <a:pt x="141" y="39"/>
                  </a:lnTo>
                  <a:lnTo>
                    <a:pt x="141" y="41"/>
                  </a:lnTo>
                  <a:lnTo>
                    <a:pt x="139" y="41"/>
                  </a:lnTo>
                  <a:lnTo>
                    <a:pt x="139" y="43"/>
                  </a:lnTo>
                  <a:lnTo>
                    <a:pt x="139" y="45"/>
                  </a:lnTo>
                  <a:lnTo>
                    <a:pt x="137" y="45"/>
                  </a:lnTo>
                  <a:lnTo>
                    <a:pt x="137" y="47"/>
                  </a:lnTo>
                  <a:lnTo>
                    <a:pt x="135" y="49"/>
                  </a:lnTo>
                  <a:lnTo>
                    <a:pt x="133" y="51"/>
                  </a:lnTo>
                  <a:lnTo>
                    <a:pt x="133" y="53"/>
                  </a:lnTo>
                  <a:lnTo>
                    <a:pt x="135" y="53"/>
                  </a:lnTo>
                  <a:lnTo>
                    <a:pt x="135" y="55"/>
                  </a:lnTo>
                  <a:lnTo>
                    <a:pt x="135" y="56"/>
                  </a:lnTo>
                  <a:lnTo>
                    <a:pt x="137" y="56"/>
                  </a:lnTo>
                  <a:lnTo>
                    <a:pt x="137" y="58"/>
                  </a:lnTo>
                  <a:lnTo>
                    <a:pt x="139" y="58"/>
                  </a:lnTo>
                  <a:lnTo>
                    <a:pt x="139" y="60"/>
                  </a:lnTo>
                  <a:lnTo>
                    <a:pt x="141" y="62"/>
                  </a:lnTo>
                  <a:lnTo>
                    <a:pt x="141" y="64"/>
                  </a:lnTo>
                  <a:lnTo>
                    <a:pt x="143" y="64"/>
                  </a:lnTo>
                  <a:lnTo>
                    <a:pt x="143" y="66"/>
                  </a:lnTo>
                  <a:lnTo>
                    <a:pt x="145" y="68"/>
                  </a:lnTo>
                  <a:lnTo>
                    <a:pt x="145" y="70"/>
                  </a:lnTo>
                  <a:lnTo>
                    <a:pt x="147" y="72"/>
                  </a:lnTo>
                  <a:lnTo>
                    <a:pt x="147" y="74"/>
                  </a:lnTo>
                  <a:lnTo>
                    <a:pt x="149" y="75"/>
                  </a:lnTo>
                  <a:lnTo>
                    <a:pt x="149" y="77"/>
                  </a:lnTo>
                  <a:lnTo>
                    <a:pt x="151" y="77"/>
                  </a:lnTo>
                  <a:lnTo>
                    <a:pt x="151" y="79"/>
                  </a:lnTo>
                  <a:lnTo>
                    <a:pt x="151" y="81"/>
                  </a:lnTo>
                  <a:lnTo>
                    <a:pt x="153" y="81"/>
                  </a:lnTo>
                  <a:lnTo>
                    <a:pt x="153" y="83"/>
                  </a:lnTo>
                  <a:lnTo>
                    <a:pt x="153" y="85"/>
                  </a:lnTo>
                  <a:lnTo>
                    <a:pt x="168" y="75"/>
                  </a:lnTo>
                  <a:lnTo>
                    <a:pt x="168" y="74"/>
                  </a:lnTo>
                  <a:lnTo>
                    <a:pt x="166" y="74"/>
                  </a:lnTo>
                  <a:lnTo>
                    <a:pt x="166" y="72"/>
                  </a:lnTo>
                  <a:lnTo>
                    <a:pt x="164" y="70"/>
                  </a:lnTo>
                  <a:lnTo>
                    <a:pt x="164" y="68"/>
                  </a:lnTo>
                  <a:lnTo>
                    <a:pt x="162" y="66"/>
                  </a:lnTo>
                  <a:lnTo>
                    <a:pt x="162" y="64"/>
                  </a:lnTo>
                  <a:lnTo>
                    <a:pt x="160" y="64"/>
                  </a:lnTo>
                  <a:lnTo>
                    <a:pt x="160" y="62"/>
                  </a:lnTo>
                  <a:lnTo>
                    <a:pt x="158" y="60"/>
                  </a:lnTo>
                  <a:lnTo>
                    <a:pt x="158" y="58"/>
                  </a:lnTo>
                  <a:lnTo>
                    <a:pt x="156" y="58"/>
                  </a:lnTo>
                  <a:lnTo>
                    <a:pt x="156" y="56"/>
                  </a:lnTo>
                  <a:lnTo>
                    <a:pt x="153" y="56"/>
                  </a:lnTo>
                  <a:lnTo>
                    <a:pt x="153" y="55"/>
                  </a:lnTo>
                  <a:lnTo>
                    <a:pt x="151" y="55"/>
                  </a:lnTo>
                  <a:lnTo>
                    <a:pt x="151" y="53"/>
                  </a:lnTo>
                  <a:lnTo>
                    <a:pt x="151" y="51"/>
                  </a:lnTo>
                  <a:lnTo>
                    <a:pt x="153" y="49"/>
                  </a:lnTo>
                  <a:lnTo>
                    <a:pt x="153" y="47"/>
                  </a:lnTo>
                  <a:lnTo>
                    <a:pt x="156" y="47"/>
                  </a:lnTo>
                  <a:lnTo>
                    <a:pt x="156" y="45"/>
                  </a:lnTo>
                  <a:lnTo>
                    <a:pt x="158" y="43"/>
                  </a:lnTo>
                  <a:lnTo>
                    <a:pt x="158" y="41"/>
                  </a:lnTo>
                  <a:lnTo>
                    <a:pt x="160" y="39"/>
                  </a:lnTo>
                  <a:lnTo>
                    <a:pt x="160" y="38"/>
                  </a:lnTo>
                  <a:lnTo>
                    <a:pt x="162" y="38"/>
                  </a:lnTo>
                  <a:lnTo>
                    <a:pt x="162" y="36"/>
                  </a:lnTo>
                  <a:lnTo>
                    <a:pt x="162" y="34"/>
                  </a:lnTo>
                  <a:lnTo>
                    <a:pt x="164" y="34"/>
                  </a:lnTo>
                  <a:lnTo>
                    <a:pt x="164" y="32"/>
                  </a:lnTo>
                  <a:lnTo>
                    <a:pt x="164" y="30"/>
                  </a:lnTo>
                  <a:lnTo>
                    <a:pt x="166" y="30"/>
                  </a:lnTo>
                  <a:lnTo>
                    <a:pt x="166" y="28"/>
                  </a:lnTo>
                  <a:lnTo>
                    <a:pt x="149" y="22"/>
                  </a:lnTo>
                  <a:close/>
                  <a:moveTo>
                    <a:pt x="110" y="134"/>
                  </a:moveTo>
                  <a:lnTo>
                    <a:pt x="66" y="134"/>
                  </a:lnTo>
                  <a:lnTo>
                    <a:pt x="66" y="149"/>
                  </a:lnTo>
                  <a:lnTo>
                    <a:pt x="168" y="149"/>
                  </a:lnTo>
                  <a:lnTo>
                    <a:pt x="168" y="134"/>
                  </a:lnTo>
                  <a:lnTo>
                    <a:pt x="129" y="134"/>
                  </a:lnTo>
                  <a:lnTo>
                    <a:pt x="129" y="102"/>
                  </a:lnTo>
                  <a:lnTo>
                    <a:pt x="166" y="102"/>
                  </a:lnTo>
                  <a:lnTo>
                    <a:pt x="166" y="87"/>
                  </a:lnTo>
                  <a:lnTo>
                    <a:pt x="75" y="87"/>
                  </a:lnTo>
                  <a:lnTo>
                    <a:pt x="75" y="102"/>
                  </a:lnTo>
                  <a:lnTo>
                    <a:pt x="110" y="102"/>
                  </a:lnTo>
                  <a:lnTo>
                    <a:pt x="11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TW" altLang="en-US">
                <a:solidFill>
                  <a:srgbClr val="000000"/>
                </a:solidFill>
              </a:endParaRPr>
            </a:p>
          </p:txBody>
        </p:sp>
        <p:sp>
          <p:nvSpPr>
            <p:cNvPr id="16" name="Freeform 10"/>
            <p:cNvSpPr>
              <a:spLocks noEditPoints="1"/>
            </p:cNvSpPr>
            <p:nvPr/>
          </p:nvSpPr>
          <p:spPr bwMode="auto">
            <a:xfrm>
              <a:off x="389" y="211"/>
              <a:ext cx="172" cy="153"/>
            </a:xfrm>
            <a:custGeom>
              <a:avLst/>
              <a:gdLst>
                <a:gd name="T0" fmla="*/ 33 w 172"/>
                <a:gd name="T1" fmla="*/ 14 h 152"/>
                <a:gd name="T2" fmla="*/ 23 w 172"/>
                <a:gd name="T3" fmla="*/ 4 h 152"/>
                <a:gd name="T4" fmla="*/ 9 w 172"/>
                <a:gd name="T5" fmla="*/ 18 h 152"/>
                <a:gd name="T6" fmla="*/ 19 w 172"/>
                <a:gd name="T7" fmla="*/ 25 h 152"/>
                <a:gd name="T8" fmla="*/ 27 w 172"/>
                <a:gd name="T9" fmla="*/ 33 h 152"/>
                <a:gd name="T10" fmla="*/ 29 w 172"/>
                <a:gd name="T11" fmla="*/ 54 h 152"/>
                <a:gd name="T12" fmla="*/ 19 w 172"/>
                <a:gd name="T13" fmla="*/ 44 h 152"/>
                <a:gd name="T14" fmla="*/ 7 w 172"/>
                <a:gd name="T15" fmla="*/ 57 h 152"/>
                <a:gd name="T16" fmla="*/ 17 w 172"/>
                <a:gd name="T17" fmla="*/ 65 h 152"/>
                <a:gd name="T18" fmla="*/ 15 w 172"/>
                <a:gd name="T19" fmla="*/ 138 h 152"/>
                <a:gd name="T20" fmla="*/ 9 w 172"/>
                <a:gd name="T21" fmla="*/ 149 h 152"/>
                <a:gd name="T22" fmla="*/ 2 w 172"/>
                <a:gd name="T23" fmla="*/ 161 h 152"/>
                <a:gd name="T24" fmla="*/ 25 w 172"/>
                <a:gd name="T25" fmla="*/ 159 h 152"/>
                <a:gd name="T26" fmla="*/ 31 w 172"/>
                <a:gd name="T27" fmla="*/ 144 h 152"/>
                <a:gd name="T28" fmla="*/ 36 w 172"/>
                <a:gd name="T29" fmla="*/ 127 h 152"/>
                <a:gd name="T30" fmla="*/ 42 w 172"/>
                <a:gd name="T31" fmla="*/ 108 h 152"/>
                <a:gd name="T32" fmla="*/ 23 w 172"/>
                <a:gd name="T33" fmla="*/ 115 h 152"/>
                <a:gd name="T34" fmla="*/ 19 w 172"/>
                <a:gd name="T35" fmla="*/ 129 h 152"/>
                <a:gd name="T36" fmla="*/ 143 w 172"/>
                <a:gd name="T37" fmla="*/ 46 h 152"/>
                <a:gd name="T38" fmla="*/ 149 w 172"/>
                <a:gd name="T39" fmla="*/ 59 h 152"/>
                <a:gd name="T40" fmla="*/ 156 w 172"/>
                <a:gd name="T41" fmla="*/ 71 h 152"/>
                <a:gd name="T42" fmla="*/ 170 w 172"/>
                <a:gd name="T43" fmla="*/ 67 h 152"/>
                <a:gd name="T44" fmla="*/ 162 w 172"/>
                <a:gd name="T45" fmla="*/ 55 h 152"/>
                <a:gd name="T46" fmla="*/ 156 w 172"/>
                <a:gd name="T47" fmla="*/ 40 h 152"/>
                <a:gd name="T48" fmla="*/ 156 w 172"/>
                <a:gd name="T49" fmla="*/ 27 h 152"/>
                <a:gd name="T50" fmla="*/ 139 w 172"/>
                <a:gd name="T51" fmla="*/ 31 h 152"/>
                <a:gd name="T52" fmla="*/ 116 w 172"/>
                <a:gd name="T53" fmla="*/ 23 h 152"/>
                <a:gd name="T54" fmla="*/ 44 w 172"/>
                <a:gd name="T55" fmla="*/ 23 h 152"/>
                <a:gd name="T56" fmla="*/ 38 w 172"/>
                <a:gd name="T57" fmla="*/ 33 h 152"/>
                <a:gd name="T58" fmla="*/ 44 w 172"/>
                <a:gd name="T59" fmla="*/ 54 h 152"/>
                <a:gd name="T60" fmla="*/ 38 w 172"/>
                <a:gd name="T61" fmla="*/ 67 h 152"/>
                <a:gd name="T62" fmla="*/ 52 w 172"/>
                <a:gd name="T63" fmla="*/ 71 h 152"/>
                <a:gd name="T64" fmla="*/ 56 w 172"/>
                <a:gd name="T65" fmla="*/ 59 h 152"/>
                <a:gd name="T66" fmla="*/ 62 w 172"/>
                <a:gd name="T67" fmla="*/ 46 h 152"/>
                <a:gd name="T68" fmla="*/ 71 w 172"/>
                <a:gd name="T69" fmla="*/ 57 h 152"/>
                <a:gd name="T70" fmla="*/ 65 w 172"/>
                <a:gd name="T71" fmla="*/ 63 h 152"/>
                <a:gd name="T72" fmla="*/ 65 w 172"/>
                <a:gd name="T73" fmla="*/ 98 h 152"/>
                <a:gd name="T74" fmla="*/ 79 w 172"/>
                <a:gd name="T75" fmla="*/ 96 h 152"/>
                <a:gd name="T76" fmla="*/ 85 w 172"/>
                <a:gd name="T77" fmla="*/ 65 h 152"/>
                <a:gd name="T78" fmla="*/ 85 w 172"/>
                <a:gd name="T79" fmla="*/ 50 h 152"/>
                <a:gd name="T80" fmla="*/ 87 w 172"/>
                <a:gd name="T81" fmla="*/ 37 h 152"/>
                <a:gd name="T82" fmla="*/ 94 w 172"/>
                <a:gd name="T83" fmla="*/ 46 h 152"/>
                <a:gd name="T84" fmla="*/ 116 w 172"/>
                <a:gd name="T85" fmla="*/ 38 h 152"/>
                <a:gd name="T86" fmla="*/ 118 w 172"/>
                <a:gd name="T87" fmla="*/ 67 h 152"/>
                <a:gd name="T88" fmla="*/ 127 w 172"/>
                <a:gd name="T89" fmla="*/ 98 h 152"/>
                <a:gd name="T90" fmla="*/ 139 w 172"/>
                <a:gd name="T91" fmla="*/ 74 h 152"/>
                <a:gd name="T92" fmla="*/ 143 w 172"/>
                <a:gd name="T93" fmla="*/ 59 h 152"/>
                <a:gd name="T94" fmla="*/ 141 w 172"/>
                <a:gd name="T95" fmla="*/ 42 h 152"/>
                <a:gd name="T96" fmla="*/ 102 w 172"/>
                <a:gd name="T97" fmla="*/ 33 h 152"/>
                <a:gd name="T98" fmla="*/ 94 w 172"/>
                <a:gd name="T99" fmla="*/ 25 h 152"/>
                <a:gd name="T100" fmla="*/ 108 w 172"/>
                <a:gd name="T101" fmla="*/ 29 h 152"/>
                <a:gd name="T102" fmla="*/ 67 w 172"/>
                <a:gd name="T103" fmla="*/ 108 h 152"/>
                <a:gd name="T104" fmla="*/ 48 w 172"/>
                <a:gd name="T105" fmla="*/ 132 h 152"/>
                <a:gd name="T106" fmla="*/ 46 w 172"/>
                <a:gd name="T107" fmla="*/ 148 h 152"/>
                <a:gd name="T108" fmla="*/ 38 w 172"/>
                <a:gd name="T109" fmla="*/ 159 h 152"/>
                <a:gd name="T110" fmla="*/ 50 w 172"/>
                <a:gd name="T111" fmla="*/ 170 h 152"/>
                <a:gd name="T112" fmla="*/ 58 w 172"/>
                <a:gd name="T113" fmla="*/ 161 h 152"/>
                <a:gd name="T114" fmla="*/ 62 w 172"/>
                <a:gd name="T115" fmla="*/ 148 h 152"/>
                <a:gd name="T116" fmla="*/ 67 w 172"/>
                <a:gd name="T117" fmla="*/ 12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2" h="152">
                  <a:moveTo>
                    <a:pt x="29" y="33"/>
                  </a:moveTo>
                  <a:lnTo>
                    <a:pt x="42" y="21"/>
                  </a:lnTo>
                  <a:lnTo>
                    <a:pt x="40" y="19"/>
                  </a:lnTo>
                  <a:lnTo>
                    <a:pt x="40" y="18"/>
                  </a:lnTo>
                  <a:lnTo>
                    <a:pt x="38" y="18"/>
                  </a:lnTo>
                  <a:lnTo>
                    <a:pt x="36" y="16"/>
                  </a:lnTo>
                  <a:lnTo>
                    <a:pt x="36" y="14"/>
                  </a:lnTo>
                  <a:lnTo>
                    <a:pt x="33" y="14"/>
                  </a:lnTo>
                  <a:lnTo>
                    <a:pt x="31" y="12"/>
                  </a:lnTo>
                  <a:lnTo>
                    <a:pt x="29" y="10"/>
                  </a:lnTo>
                  <a:lnTo>
                    <a:pt x="27" y="10"/>
                  </a:lnTo>
                  <a:lnTo>
                    <a:pt x="27" y="8"/>
                  </a:lnTo>
                  <a:lnTo>
                    <a:pt x="25" y="8"/>
                  </a:lnTo>
                  <a:lnTo>
                    <a:pt x="25" y="6"/>
                  </a:lnTo>
                  <a:lnTo>
                    <a:pt x="23" y="6"/>
                  </a:lnTo>
                  <a:lnTo>
                    <a:pt x="23" y="4"/>
                  </a:lnTo>
                  <a:lnTo>
                    <a:pt x="21" y="4"/>
                  </a:lnTo>
                  <a:lnTo>
                    <a:pt x="19" y="2"/>
                  </a:lnTo>
                  <a:lnTo>
                    <a:pt x="17" y="0"/>
                  </a:lnTo>
                  <a:lnTo>
                    <a:pt x="4" y="14"/>
                  </a:lnTo>
                  <a:lnTo>
                    <a:pt x="7" y="14"/>
                  </a:lnTo>
                  <a:lnTo>
                    <a:pt x="7" y="16"/>
                  </a:lnTo>
                  <a:lnTo>
                    <a:pt x="9" y="16"/>
                  </a:lnTo>
                  <a:lnTo>
                    <a:pt x="9" y="18"/>
                  </a:lnTo>
                  <a:lnTo>
                    <a:pt x="11" y="18"/>
                  </a:lnTo>
                  <a:lnTo>
                    <a:pt x="13" y="19"/>
                  </a:lnTo>
                  <a:lnTo>
                    <a:pt x="15" y="19"/>
                  </a:lnTo>
                  <a:lnTo>
                    <a:pt x="15" y="21"/>
                  </a:lnTo>
                  <a:lnTo>
                    <a:pt x="17" y="21"/>
                  </a:lnTo>
                  <a:lnTo>
                    <a:pt x="17" y="23"/>
                  </a:lnTo>
                  <a:lnTo>
                    <a:pt x="19" y="23"/>
                  </a:lnTo>
                  <a:lnTo>
                    <a:pt x="19" y="25"/>
                  </a:lnTo>
                  <a:lnTo>
                    <a:pt x="21" y="25"/>
                  </a:lnTo>
                  <a:lnTo>
                    <a:pt x="21" y="27"/>
                  </a:lnTo>
                  <a:lnTo>
                    <a:pt x="23" y="27"/>
                  </a:lnTo>
                  <a:lnTo>
                    <a:pt x="23" y="29"/>
                  </a:lnTo>
                  <a:lnTo>
                    <a:pt x="25" y="29"/>
                  </a:lnTo>
                  <a:lnTo>
                    <a:pt x="25" y="31"/>
                  </a:lnTo>
                  <a:lnTo>
                    <a:pt x="27" y="31"/>
                  </a:lnTo>
                  <a:lnTo>
                    <a:pt x="27" y="33"/>
                  </a:lnTo>
                  <a:lnTo>
                    <a:pt x="29" y="33"/>
                  </a:lnTo>
                  <a:close/>
                  <a:moveTo>
                    <a:pt x="23" y="73"/>
                  </a:moveTo>
                  <a:lnTo>
                    <a:pt x="36" y="59"/>
                  </a:lnTo>
                  <a:lnTo>
                    <a:pt x="36" y="57"/>
                  </a:lnTo>
                  <a:lnTo>
                    <a:pt x="33" y="57"/>
                  </a:lnTo>
                  <a:lnTo>
                    <a:pt x="33" y="55"/>
                  </a:lnTo>
                  <a:lnTo>
                    <a:pt x="31" y="55"/>
                  </a:lnTo>
                  <a:lnTo>
                    <a:pt x="29" y="54"/>
                  </a:lnTo>
                  <a:lnTo>
                    <a:pt x="29" y="52"/>
                  </a:lnTo>
                  <a:lnTo>
                    <a:pt x="27" y="52"/>
                  </a:lnTo>
                  <a:lnTo>
                    <a:pt x="25" y="50"/>
                  </a:lnTo>
                  <a:lnTo>
                    <a:pt x="23" y="48"/>
                  </a:lnTo>
                  <a:lnTo>
                    <a:pt x="21" y="48"/>
                  </a:lnTo>
                  <a:lnTo>
                    <a:pt x="21" y="46"/>
                  </a:lnTo>
                  <a:lnTo>
                    <a:pt x="19" y="46"/>
                  </a:lnTo>
                  <a:lnTo>
                    <a:pt x="19" y="44"/>
                  </a:lnTo>
                  <a:lnTo>
                    <a:pt x="17" y="44"/>
                  </a:lnTo>
                  <a:lnTo>
                    <a:pt x="15" y="42"/>
                  </a:lnTo>
                  <a:lnTo>
                    <a:pt x="13" y="42"/>
                  </a:lnTo>
                  <a:lnTo>
                    <a:pt x="0" y="54"/>
                  </a:lnTo>
                  <a:lnTo>
                    <a:pt x="2" y="55"/>
                  </a:lnTo>
                  <a:lnTo>
                    <a:pt x="4" y="55"/>
                  </a:lnTo>
                  <a:lnTo>
                    <a:pt x="4" y="57"/>
                  </a:lnTo>
                  <a:lnTo>
                    <a:pt x="7" y="57"/>
                  </a:lnTo>
                  <a:lnTo>
                    <a:pt x="7" y="59"/>
                  </a:lnTo>
                  <a:lnTo>
                    <a:pt x="9" y="59"/>
                  </a:lnTo>
                  <a:lnTo>
                    <a:pt x="11" y="61"/>
                  </a:lnTo>
                  <a:lnTo>
                    <a:pt x="13" y="61"/>
                  </a:lnTo>
                  <a:lnTo>
                    <a:pt x="13" y="63"/>
                  </a:lnTo>
                  <a:lnTo>
                    <a:pt x="15" y="63"/>
                  </a:lnTo>
                  <a:lnTo>
                    <a:pt x="15" y="65"/>
                  </a:lnTo>
                  <a:lnTo>
                    <a:pt x="17" y="65"/>
                  </a:lnTo>
                  <a:lnTo>
                    <a:pt x="17" y="67"/>
                  </a:lnTo>
                  <a:lnTo>
                    <a:pt x="19" y="67"/>
                  </a:lnTo>
                  <a:lnTo>
                    <a:pt x="21" y="69"/>
                  </a:lnTo>
                  <a:lnTo>
                    <a:pt x="21" y="71"/>
                  </a:lnTo>
                  <a:lnTo>
                    <a:pt x="23" y="71"/>
                  </a:lnTo>
                  <a:lnTo>
                    <a:pt x="23" y="73"/>
                  </a:lnTo>
                  <a:close/>
                  <a:moveTo>
                    <a:pt x="15" y="116"/>
                  </a:moveTo>
                  <a:lnTo>
                    <a:pt x="15" y="118"/>
                  </a:lnTo>
                  <a:lnTo>
                    <a:pt x="15" y="120"/>
                  </a:lnTo>
                  <a:lnTo>
                    <a:pt x="13" y="120"/>
                  </a:lnTo>
                  <a:lnTo>
                    <a:pt x="13" y="122"/>
                  </a:lnTo>
                  <a:lnTo>
                    <a:pt x="13" y="124"/>
                  </a:lnTo>
                  <a:lnTo>
                    <a:pt x="11" y="126"/>
                  </a:lnTo>
                  <a:lnTo>
                    <a:pt x="11" y="128"/>
                  </a:lnTo>
                  <a:lnTo>
                    <a:pt x="9" y="128"/>
                  </a:lnTo>
                  <a:lnTo>
                    <a:pt x="9" y="129"/>
                  </a:lnTo>
                  <a:lnTo>
                    <a:pt x="9" y="131"/>
                  </a:lnTo>
                  <a:lnTo>
                    <a:pt x="7" y="131"/>
                  </a:lnTo>
                  <a:lnTo>
                    <a:pt x="7" y="133"/>
                  </a:lnTo>
                  <a:lnTo>
                    <a:pt x="7" y="135"/>
                  </a:lnTo>
                  <a:lnTo>
                    <a:pt x="4" y="135"/>
                  </a:lnTo>
                  <a:lnTo>
                    <a:pt x="4" y="137"/>
                  </a:lnTo>
                  <a:lnTo>
                    <a:pt x="2" y="139"/>
                  </a:lnTo>
                  <a:lnTo>
                    <a:pt x="2" y="141"/>
                  </a:lnTo>
                  <a:lnTo>
                    <a:pt x="0" y="143"/>
                  </a:lnTo>
                  <a:lnTo>
                    <a:pt x="17" y="150"/>
                  </a:lnTo>
                  <a:lnTo>
                    <a:pt x="19" y="148"/>
                  </a:lnTo>
                  <a:lnTo>
                    <a:pt x="19" y="147"/>
                  </a:lnTo>
                  <a:lnTo>
                    <a:pt x="21" y="145"/>
                  </a:lnTo>
                  <a:lnTo>
                    <a:pt x="23" y="143"/>
                  </a:lnTo>
                  <a:lnTo>
                    <a:pt x="23" y="141"/>
                  </a:lnTo>
                  <a:lnTo>
                    <a:pt x="25" y="139"/>
                  </a:lnTo>
                  <a:lnTo>
                    <a:pt x="25" y="137"/>
                  </a:lnTo>
                  <a:lnTo>
                    <a:pt x="25" y="135"/>
                  </a:lnTo>
                  <a:lnTo>
                    <a:pt x="27" y="133"/>
                  </a:lnTo>
                  <a:lnTo>
                    <a:pt x="27" y="131"/>
                  </a:lnTo>
                  <a:lnTo>
                    <a:pt x="29" y="129"/>
                  </a:lnTo>
                  <a:lnTo>
                    <a:pt x="29" y="128"/>
                  </a:lnTo>
                  <a:lnTo>
                    <a:pt x="29" y="126"/>
                  </a:lnTo>
                  <a:lnTo>
                    <a:pt x="31" y="124"/>
                  </a:lnTo>
                  <a:lnTo>
                    <a:pt x="31" y="122"/>
                  </a:lnTo>
                  <a:lnTo>
                    <a:pt x="33" y="120"/>
                  </a:lnTo>
                  <a:lnTo>
                    <a:pt x="33" y="118"/>
                  </a:lnTo>
                  <a:lnTo>
                    <a:pt x="33" y="116"/>
                  </a:lnTo>
                  <a:lnTo>
                    <a:pt x="36" y="114"/>
                  </a:lnTo>
                  <a:lnTo>
                    <a:pt x="36" y="112"/>
                  </a:lnTo>
                  <a:lnTo>
                    <a:pt x="36" y="111"/>
                  </a:lnTo>
                  <a:lnTo>
                    <a:pt x="36" y="107"/>
                  </a:lnTo>
                  <a:lnTo>
                    <a:pt x="38" y="105"/>
                  </a:lnTo>
                  <a:lnTo>
                    <a:pt x="38" y="103"/>
                  </a:lnTo>
                  <a:lnTo>
                    <a:pt x="38" y="101"/>
                  </a:lnTo>
                  <a:lnTo>
                    <a:pt x="40" y="99"/>
                  </a:lnTo>
                  <a:lnTo>
                    <a:pt x="40" y="95"/>
                  </a:lnTo>
                  <a:lnTo>
                    <a:pt x="40" y="93"/>
                  </a:lnTo>
                  <a:lnTo>
                    <a:pt x="40" y="92"/>
                  </a:lnTo>
                  <a:lnTo>
                    <a:pt x="42" y="88"/>
                  </a:lnTo>
                  <a:lnTo>
                    <a:pt x="42" y="86"/>
                  </a:lnTo>
                  <a:lnTo>
                    <a:pt x="23" y="84"/>
                  </a:lnTo>
                  <a:lnTo>
                    <a:pt x="23" y="86"/>
                  </a:lnTo>
                  <a:lnTo>
                    <a:pt x="23" y="88"/>
                  </a:lnTo>
                  <a:lnTo>
                    <a:pt x="23" y="90"/>
                  </a:lnTo>
                  <a:lnTo>
                    <a:pt x="23" y="92"/>
                  </a:lnTo>
                  <a:lnTo>
                    <a:pt x="23" y="93"/>
                  </a:lnTo>
                  <a:lnTo>
                    <a:pt x="23" y="95"/>
                  </a:lnTo>
                  <a:lnTo>
                    <a:pt x="21" y="97"/>
                  </a:lnTo>
                  <a:lnTo>
                    <a:pt x="21" y="99"/>
                  </a:lnTo>
                  <a:lnTo>
                    <a:pt x="21" y="101"/>
                  </a:lnTo>
                  <a:lnTo>
                    <a:pt x="21" y="103"/>
                  </a:lnTo>
                  <a:lnTo>
                    <a:pt x="21" y="105"/>
                  </a:lnTo>
                  <a:lnTo>
                    <a:pt x="19" y="105"/>
                  </a:lnTo>
                  <a:lnTo>
                    <a:pt x="19" y="107"/>
                  </a:lnTo>
                  <a:lnTo>
                    <a:pt x="19" y="109"/>
                  </a:lnTo>
                  <a:lnTo>
                    <a:pt x="19" y="111"/>
                  </a:lnTo>
                  <a:lnTo>
                    <a:pt x="17" y="111"/>
                  </a:lnTo>
                  <a:lnTo>
                    <a:pt x="17" y="112"/>
                  </a:lnTo>
                  <a:lnTo>
                    <a:pt x="17" y="114"/>
                  </a:lnTo>
                  <a:lnTo>
                    <a:pt x="15" y="116"/>
                  </a:lnTo>
                  <a:close/>
                  <a:moveTo>
                    <a:pt x="143" y="42"/>
                  </a:moveTo>
                  <a:lnTo>
                    <a:pt x="143" y="44"/>
                  </a:lnTo>
                  <a:lnTo>
                    <a:pt x="143" y="46"/>
                  </a:lnTo>
                  <a:lnTo>
                    <a:pt x="143" y="48"/>
                  </a:lnTo>
                  <a:lnTo>
                    <a:pt x="145" y="50"/>
                  </a:lnTo>
                  <a:lnTo>
                    <a:pt x="145" y="52"/>
                  </a:lnTo>
                  <a:lnTo>
                    <a:pt x="145" y="54"/>
                  </a:lnTo>
                  <a:lnTo>
                    <a:pt x="147" y="55"/>
                  </a:lnTo>
                  <a:lnTo>
                    <a:pt x="147" y="57"/>
                  </a:lnTo>
                  <a:lnTo>
                    <a:pt x="147" y="59"/>
                  </a:lnTo>
                  <a:lnTo>
                    <a:pt x="149" y="59"/>
                  </a:lnTo>
                  <a:lnTo>
                    <a:pt x="149" y="61"/>
                  </a:lnTo>
                  <a:lnTo>
                    <a:pt x="149" y="63"/>
                  </a:lnTo>
                  <a:lnTo>
                    <a:pt x="152" y="65"/>
                  </a:lnTo>
                  <a:lnTo>
                    <a:pt x="152" y="67"/>
                  </a:lnTo>
                  <a:lnTo>
                    <a:pt x="154" y="67"/>
                  </a:lnTo>
                  <a:lnTo>
                    <a:pt x="154" y="69"/>
                  </a:lnTo>
                  <a:lnTo>
                    <a:pt x="154" y="71"/>
                  </a:lnTo>
                  <a:lnTo>
                    <a:pt x="156" y="71"/>
                  </a:lnTo>
                  <a:lnTo>
                    <a:pt x="156" y="73"/>
                  </a:lnTo>
                  <a:lnTo>
                    <a:pt x="158" y="74"/>
                  </a:lnTo>
                  <a:lnTo>
                    <a:pt x="158" y="76"/>
                  </a:lnTo>
                  <a:lnTo>
                    <a:pt x="160" y="76"/>
                  </a:lnTo>
                  <a:lnTo>
                    <a:pt x="172" y="73"/>
                  </a:lnTo>
                  <a:lnTo>
                    <a:pt x="172" y="71"/>
                  </a:lnTo>
                  <a:lnTo>
                    <a:pt x="170" y="69"/>
                  </a:lnTo>
                  <a:lnTo>
                    <a:pt x="170" y="67"/>
                  </a:lnTo>
                  <a:lnTo>
                    <a:pt x="168" y="67"/>
                  </a:lnTo>
                  <a:lnTo>
                    <a:pt x="168" y="65"/>
                  </a:lnTo>
                  <a:lnTo>
                    <a:pt x="166" y="63"/>
                  </a:lnTo>
                  <a:lnTo>
                    <a:pt x="166" y="61"/>
                  </a:lnTo>
                  <a:lnTo>
                    <a:pt x="164" y="61"/>
                  </a:lnTo>
                  <a:lnTo>
                    <a:pt x="164" y="59"/>
                  </a:lnTo>
                  <a:lnTo>
                    <a:pt x="162" y="57"/>
                  </a:lnTo>
                  <a:lnTo>
                    <a:pt x="162" y="55"/>
                  </a:lnTo>
                  <a:lnTo>
                    <a:pt x="160" y="54"/>
                  </a:lnTo>
                  <a:lnTo>
                    <a:pt x="160" y="52"/>
                  </a:lnTo>
                  <a:lnTo>
                    <a:pt x="160" y="50"/>
                  </a:lnTo>
                  <a:lnTo>
                    <a:pt x="158" y="48"/>
                  </a:lnTo>
                  <a:lnTo>
                    <a:pt x="158" y="46"/>
                  </a:lnTo>
                  <a:lnTo>
                    <a:pt x="158" y="44"/>
                  </a:lnTo>
                  <a:lnTo>
                    <a:pt x="156" y="42"/>
                  </a:lnTo>
                  <a:lnTo>
                    <a:pt x="156" y="40"/>
                  </a:lnTo>
                  <a:lnTo>
                    <a:pt x="158" y="40"/>
                  </a:lnTo>
                  <a:lnTo>
                    <a:pt x="160" y="40"/>
                  </a:lnTo>
                  <a:lnTo>
                    <a:pt x="162" y="38"/>
                  </a:lnTo>
                  <a:lnTo>
                    <a:pt x="164" y="38"/>
                  </a:lnTo>
                  <a:lnTo>
                    <a:pt x="166" y="38"/>
                  </a:lnTo>
                  <a:lnTo>
                    <a:pt x="158" y="25"/>
                  </a:lnTo>
                  <a:lnTo>
                    <a:pt x="158" y="27"/>
                  </a:lnTo>
                  <a:lnTo>
                    <a:pt x="156" y="27"/>
                  </a:lnTo>
                  <a:lnTo>
                    <a:pt x="154" y="27"/>
                  </a:lnTo>
                  <a:lnTo>
                    <a:pt x="152" y="27"/>
                  </a:lnTo>
                  <a:lnTo>
                    <a:pt x="149" y="29"/>
                  </a:lnTo>
                  <a:lnTo>
                    <a:pt x="147" y="29"/>
                  </a:lnTo>
                  <a:lnTo>
                    <a:pt x="145" y="29"/>
                  </a:lnTo>
                  <a:lnTo>
                    <a:pt x="143" y="29"/>
                  </a:lnTo>
                  <a:lnTo>
                    <a:pt x="141" y="29"/>
                  </a:lnTo>
                  <a:lnTo>
                    <a:pt x="139" y="31"/>
                  </a:lnTo>
                  <a:lnTo>
                    <a:pt x="137" y="31"/>
                  </a:lnTo>
                  <a:lnTo>
                    <a:pt x="135" y="31"/>
                  </a:lnTo>
                  <a:lnTo>
                    <a:pt x="133" y="31"/>
                  </a:lnTo>
                  <a:lnTo>
                    <a:pt x="131" y="31"/>
                  </a:lnTo>
                  <a:lnTo>
                    <a:pt x="129" y="31"/>
                  </a:lnTo>
                  <a:lnTo>
                    <a:pt x="127" y="31"/>
                  </a:lnTo>
                  <a:lnTo>
                    <a:pt x="125" y="31"/>
                  </a:lnTo>
                  <a:lnTo>
                    <a:pt x="116" y="23"/>
                  </a:lnTo>
                  <a:lnTo>
                    <a:pt x="166" y="23"/>
                  </a:lnTo>
                  <a:lnTo>
                    <a:pt x="166" y="8"/>
                  </a:lnTo>
                  <a:lnTo>
                    <a:pt x="112" y="8"/>
                  </a:lnTo>
                  <a:lnTo>
                    <a:pt x="112" y="2"/>
                  </a:lnTo>
                  <a:lnTo>
                    <a:pt x="94" y="2"/>
                  </a:lnTo>
                  <a:lnTo>
                    <a:pt x="94" y="8"/>
                  </a:lnTo>
                  <a:lnTo>
                    <a:pt x="44" y="8"/>
                  </a:lnTo>
                  <a:lnTo>
                    <a:pt x="44" y="23"/>
                  </a:lnTo>
                  <a:lnTo>
                    <a:pt x="89" y="23"/>
                  </a:lnTo>
                  <a:lnTo>
                    <a:pt x="79" y="29"/>
                  </a:lnTo>
                  <a:lnTo>
                    <a:pt x="79" y="31"/>
                  </a:lnTo>
                  <a:lnTo>
                    <a:pt x="81" y="31"/>
                  </a:lnTo>
                  <a:lnTo>
                    <a:pt x="81" y="33"/>
                  </a:lnTo>
                  <a:lnTo>
                    <a:pt x="83" y="33"/>
                  </a:lnTo>
                  <a:lnTo>
                    <a:pt x="81" y="33"/>
                  </a:lnTo>
                  <a:lnTo>
                    <a:pt x="38" y="33"/>
                  </a:lnTo>
                  <a:lnTo>
                    <a:pt x="38" y="46"/>
                  </a:lnTo>
                  <a:lnTo>
                    <a:pt x="48" y="46"/>
                  </a:lnTo>
                  <a:lnTo>
                    <a:pt x="48" y="48"/>
                  </a:lnTo>
                  <a:lnTo>
                    <a:pt x="46" y="48"/>
                  </a:lnTo>
                  <a:lnTo>
                    <a:pt x="46" y="50"/>
                  </a:lnTo>
                  <a:lnTo>
                    <a:pt x="46" y="52"/>
                  </a:lnTo>
                  <a:lnTo>
                    <a:pt x="44" y="52"/>
                  </a:lnTo>
                  <a:lnTo>
                    <a:pt x="44" y="54"/>
                  </a:lnTo>
                  <a:lnTo>
                    <a:pt x="44" y="55"/>
                  </a:lnTo>
                  <a:lnTo>
                    <a:pt x="44" y="57"/>
                  </a:lnTo>
                  <a:lnTo>
                    <a:pt x="42" y="57"/>
                  </a:lnTo>
                  <a:lnTo>
                    <a:pt x="42" y="59"/>
                  </a:lnTo>
                  <a:lnTo>
                    <a:pt x="40" y="61"/>
                  </a:lnTo>
                  <a:lnTo>
                    <a:pt x="40" y="63"/>
                  </a:lnTo>
                  <a:lnTo>
                    <a:pt x="38" y="65"/>
                  </a:lnTo>
                  <a:lnTo>
                    <a:pt x="38" y="67"/>
                  </a:lnTo>
                  <a:lnTo>
                    <a:pt x="36" y="67"/>
                  </a:lnTo>
                  <a:lnTo>
                    <a:pt x="36" y="69"/>
                  </a:lnTo>
                  <a:lnTo>
                    <a:pt x="33" y="71"/>
                  </a:lnTo>
                  <a:lnTo>
                    <a:pt x="48" y="76"/>
                  </a:lnTo>
                  <a:lnTo>
                    <a:pt x="48" y="74"/>
                  </a:lnTo>
                  <a:lnTo>
                    <a:pt x="50" y="73"/>
                  </a:lnTo>
                  <a:lnTo>
                    <a:pt x="50" y="71"/>
                  </a:lnTo>
                  <a:lnTo>
                    <a:pt x="52" y="71"/>
                  </a:lnTo>
                  <a:lnTo>
                    <a:pt x="52" y="69"/>
                  </a:lnTo>
                  <a:lnTo>
                    <a:pt x="52" y="67"/>
                  </a:lnTo>
                  <a:lnTo>
                    <a:pt x="54" y="67"/>
                  </a:lnTo>
                  <a:lnTo>
                    <a:pt x="54" y="65"/>
                  </a:lnTo>
                  <a:lnTo>
                    <a:pt x="54" y="63"/>
                  </a:lnTo>
                  <a:lnTo>
                    <a:pt x="56" y="63"/>
                  </a:lnTo>
                  <a:lnTo>
                    <a:pt x="56" y="61"/>
                  </a:lnTo>
                  <a:lnTo>
                    <a:pt x="56" y="59"/>
                  </a:lnTo>
                  <a:lnTo>
                    <a:pt x="58" y="59"/>
                  </a:lnTo>
                  <a:lnTo>
                    <a:pt x="58" y="57"/>
                  </a:lnTo>
                  <a:lnTo>
                    <a:pt x="58" y="55"/>
                  </a:lnTo>
                  <a:lnTo>
                    <a:pt x="60" y="54"/>
                  </a:lnTo>
                  <a:lnTo>
                    <a:pt x="60" y="52"/>
                  </a:lnTo>
                  <a:lnTo>
                    <a:pt x="60" y="50"/>
                  </a:lnTo>
                  <a:lnTo>
                    <a:pt x="62" y="48"/>
                  </a:lnTo>
                  <a:lnTo>
                    <a:pt x="62" y="46"/>
                  </a:lnTo>
                  <a:lnTo>
                    <a:pt x="69" y="46"/>
                  </a:lnTo>
                  <a:lnTo>
                    <a:pt x="71" y="46"/>
                  </a:lnTo>
                  <a:lnTo>
                    <a:pt x="71" y="48"/>
                  </a:lnTo>
                  <a:lnTo>
                    <a:pt x="71" y="50"/>
                  </a:lnTo>
                  <a:lnTo>
                    <a:pt x="71" y="52"/>
                  </a:lnTo>
                  <a:lnTo>
                    <a:pt x="71" y="54"/>
                  </a:lnTo>
                  <a:lnTo>
                    <a:pt x="71" y="55"/>
                  </a:lnTo>
                  <a:lnTo>
                    <a:pt x="71" y="57"/>
                  </a:lnTo>
                  <a:lnTo>
                    <a:pt x="71" y="59"/>
                  </a:lnTo>
                  <a:lnTo>
                    <a:pt x="71" y="61"/>
                  </a:lnTo>
                  <a:lnTo>
                    <a:pt x="71" y="63"/>
                  </a:lnTo>
                  <a:lnTo>
                    <a:pt x="69" y="63"/>
                  </a:lnTo>
                  <a:lnTo>
                    <a:pt x="69" y="65"/>
                  </a:lnTo>
                  <a:lnTo>
                    <a:pt x="67" y="65"/>
                  </a:lnTo>
                  <a:lnTo>
                    <a:pt x="65" y="65"/>
                  </a:lnTo>
                  <a:lnTo>
                    <a:pt x="65" y="63"/>
                  </a:lnTo>
                  <a:lnTo>
                    <a:pt x="62" y="63"/>
                  </a:lnTo>
                  <a:lnTo>
                    <a:pt x="60" y="63"/>
                  </a:lnTo>
                  <a:lnTo>
                    <a:pt x="58" y="63"/>
                  </a:lnTo>
                  <a:lnTo>
                    <a:pt x="56" y="61"/>
                  </a:lnTo>
                  <a:lnTo>
                    <a:pt x="58" y="78"/>
                  </a:lnTo>
                  <a:lnTo>
                    <a:pt x="60" y="78"/>
                  </a:lnTo>
                  <a:lnTo>
                    <a:pt x="62" y="78"/>
                  </a:lnTo>
                  <a:lnTo>
                    <a:pt x="65" y="78"/>
                  </a:lnTo>
                  <a:lnTo>
                    <a:pt x="67" y="78"/>
                  </a:lnTo>
                  <a:lnTo>
                    <a:pt x="69" y="78"/>
                  </a:lnTo>
                  <a:lnTo>
                    <a:pt x="71" y="78"/>
                  </a:lnTo>
                  <a:lnTo>
                    <a:pt x="73" y="78"/>
                  </a:lnTo>
                  <a:lnTo>
                    <a:pt x="75" y="78"/>
                  </a:lnTo>
                  <a:lnTo>
                    <a:pt x="77" y="78"/>
                  </a:lnTo>
                  <a:lnTo>
                    <a:pt x="77" y="76"/>
                  </a:lnTo>
                  <a:lnTo>
                    <a:pt x="79" y="76"/>
                  </a:lnTo>
                  <a:lnTo>
                    <a:pt x="81" y="76"/>
                  </a:lnTo>
                  <a:lnTo>
                    <a:pt x="81" y="74"/>
                  </a:lnTo>
                  <a:lnTo>
                    <a:pt x="83" y="73"/>
                  </a:lnTo>
                  <a:lnTo>
                    <a:pt x="83" y="71"/>
                  </a:lnTo>
                  <a:lnTo>
                    <a:pt x="83" y="69"/>
                  </a:lnTo>
                  <a:lnTo>
                    <a:pt x="85" y="69"/>
                  </a:lnTo>
                  <a:lnTo>
                    <a:pt x="85" y="67"/>
                  </a:lnTo>
                  <a:lnTo>
                    <a:pt x="85" y="65"/>
                  </a:lnTo>
                  <a:lnTo>
                    <a:pt x="85" y="63"/>
                  </a:lnTo>
                  <a:lnTo>
                    <a:pt x="85" y="61"/>
                  </a:lnTo>
                  <a:lnTo>
                    <a:pt x="85" y="59"/>
                  </a:lnTo>
                  <a:lnTo>
                    <a:pt x="85" y="57"/>
                  </a:lnTo>
                  <a:lnTo>
                    <a:pt x="85" y="55"/>
                  </a:lnTo>
                  <a:lnTo>
                    <a:pt x="85" y="54"/>
                  </a:lnTo>
                  <a:lnTo>
                    <a:pt x="85" y="52"/>
                  </a:lnTo>
                  <a:lnTo>
                    <a:pt x="85" y="50"/>
                  </a:lnTo>
                  <a:lnTo>
                    <a:pt x="85" y="48"/>
                  </a:lnTo>
                  <a:lnTo>
                    <a:pt x="85" y="46"/>
                  </a:lnTo>
                  <a:lnTo>
                    <a:pt x="85" y="44"/>
                  </a:lnTo>
                  <a:lnTo>
                    <a:pt x="85" y="42"/>
                  </a:lnTo>
                  <a:lnTo>
                    <a:pt x="85" y="40"/>
                  </a:lnTo>
                  <a:lnTo>
                    <a:pt x="85" y="38"/>
                  </a:lnTo>
                  <a:lnTo>
                    <a:pt x="85" y="37"/>
                  </a:lnTo>
                  <a:lnTo>
                    <a:pt x="87" y="37"/>
                  </a:lnTo>
                  <a:lnTo>
                    <a:pt x="87" y="38"/>
                  </a:lnTo>
                  <a:lnTo>
                    <a:pt x="89" y="38"/>
                  </a:lnTo>
                  <a:lnTo>
                    <a:pt x="89" y="40"/>
                  </a:lnTo>
                  <a:lnTo>
                    <a:pt x="89" y="42"/>
                  </a:lnTo>
                  <a:lnTo>
                    <a:pt x="91" y="42"/>
                  </a:lnTo>
                  <a:lnTo>
                    <a:pt x="91" y="44"/>
                  </a:lnTo>
                  <a:lnTo>
                    <a:pt x="94" y="44"/>
                  </a:lnTo>
                  <a:lnTo>
                    <a:pt x="94" y="46"/>
                  </a:lnTo>
                  <a:lnTo>
                    <a:pt x="94" y="80"/>
                  </a:lnTo>
                  <a:lnTo>
                    <a:pt x="110" y="80"/>
                  </a:lnTo>
                  <a:lnTo>
                    <a:pt x="110" y="46"/>
                  </a:lnTo>
                  <a:lnTo>
                    <a:pt x="110" y="44"/>
                  </a:lnTo>
                  <a:lnTo>
                    <a:pt x="112" y="44"/>
                  </a:lnTo>
                  <a:lnTo>
                    <a:pt x="112" y="42"/>
                  </a:lnTo>
                  <a:lnTo>
                    <a:pt x="114" y="40"/>
                  </a:lnTo>
                  <a:lnTo>
                    <a:pt x="116" y="38"/>
                  </a:lnTo>
                  <a:lnTo>
                    <a:pt x="118" y="38"/>
                  </a:lnTo>
                  <a:lnTo>
                    <a:pt x="118" y="37"/>
                  </a:lnTo>
                  <a:lnTo>
                    <a:pt x="120" y="35"/>
                  </a:lnTo>
                  <a:lnTo>
                    <a:pt x="123" y="33"/>
                  </a:lnTo>
                  <a:lnTo>
                    <a:pt x="123" y="35"/>
                  </a:lnTo>
                  <a:lnTo>
                    <a:pt x="123" y="67"/>
                  </a:lnTo>
                  <a:lnTo>
                    <a:pt x="120" y="67"/>
                  </a:lnTo>
                  <a:lnTo>
                    <a:pt x="118" y="67"/>
                  </a:lnTo>
                  <a:lnTo>
                    <a:pt x="116" y="67"/>
                  </a:lnTo>
                  <a:lnTo>
                    <a:pt x="116" y="69"/>
                  </a:lnTo>
                  <a:lnTo>
                    <a:pt x="114" y="69"/>
                  </a:lnTo>
                  <a:lnTo>
                    <a:pt x="118" y="80"/>
                  </a:lnTo>
                  <a:lnTo>
                    <a:pt x="120" y="80"/>
                  </a:lnTo>
                  <a:lnTo>
                    <a:pt x="123" y="80"/>
                  </a:lnTo>
                  <a:lnTo>
                    <a:pt x="125" y="80"/>
                  </a:lnTo>
                  <a:lnTo>
                    <a:pt x="127" y="78"/>
                  </a:lnTo>
                  <a:lnTo>
                    <a:pt x="129" y="78"/>
                  </a:lnTo>
                  <a:lnTo>
                    <a:pt x="131" y="78"/>
                  </a:lnTo>
                  <a:lnTo>
                    <a:pt x="133" y="78"/>
                  </a:lnTo>
                  <a:lnTo>
                    <a:pt x="133" y="76"/>
                  </a:lnTo>
                  <a:lnTo>
                    <a:pt x="135" y="76"/>
                  </a:lnTo>
                  <a:lnTo>
                    <a:pt x="137" y="76"/>
                  </a:lnTo>
                  <a:lnTo>
                    <a:pt x="139" y="76"/>
                  </a:lnTo>
                  <a:lnTo>
                    <a:pt x="139" y="74"/>
                  </a:lnTo>
                  <a:lnTo>
                    <a:pt x="141" y="74"/>
                  </a:lnTo>
                  <a:lnTo>
                    <a:pt x="143" y="74"/>
                  </a:lnTo>
                  <a:lnTo>
                    <a:pt x="145" y="73"/>
                  </a:lnTo>
                  <a:lnTo>
                    <a:pt x="147" y="73"/>
                  </a:lnTo>
                  <a:lnTo>
                    <a:pt x="149" y="73"/>
                  </a:lnTo>
                  <a:lnTo>
                    <a:pt x="149" y="71"/>
                  </a:lnTo>
                  <a:lnTo>
                    <a:pt x="145" y="59"/>
                  </a:lnTo>
                  <a:lnTo>
                    <a:pt x="143" y="59"/>
                  </a:lnTo>
                  <a:lnTo>
                    <a:pt x="141" y="61"/>
                  </a:lnTo>
                  <a:lnTo>
                    <a:pt x="139" y="61"/>
                  </a:lnTo>
                  <a:lnTo>
                    <a:pt x="137" y="61"/>
                  </a:lnTo>
                  <a:lnTo>
                    <a:pt x="137" y="63"/>
                  </a:lnTo>
                  <a:lnTo>
                    <a:pt x="137" y="44"/>
                  </a:lnTo>
                  <a:lnTo>
                    <a:pt x="137" y="42"/>
                  </a:lnTo>
                  <a:lnTo>
                    <a:pt x="139" y="42"/>
                  </a:lnTo>
                  <a:lnTo>
                    <a:pt x="141" y="42"/>
                  </a:lnTo>
                  <a:lnTo>
                    <a:pt x="143" y="42"/>
                  </a:lnTo>
                  <a:close/>
                  <a:moveTo>
                    <a:pt x="106" y="29"/>
                  </a:moveTo>
                  <a:lnTo>
                    <a:pt x="106" y="31"/>
                  </a:lnTo>
                  <a:lnTo>
                    <a:pt x="104" y="31"/>
                  </a:lnTo>
                  <a:lnTo>
                    <a:pt x="104" y="33"/>
                  </a:lnTo>
                  <a:lnTo>
                    <a:pt x="102" y="33"/>
                  </a:lnTo>
                  <a:lnTo>
                    <a:pt x="102" y="35"/>
                  </a:lnTo>
                  <a:lnTo>
                    <a:pt x="102" y="33"/>
                  </a:lnTo>
                  <a:lnTo>
                    <a:pt x="100" y="33"/>
                  </a:lnTo>
                  <a:lnTo>
                    <a:pt x="100" y="31"/>
                  </a:lnTo>
                  <a:lnTo>
                    <a:pt x="100" y="29"/>
                  </a:lnTo>
                  <a:lnTo>
                    <a:pt x="98" y="29"/>
                  </a:lnTo>
                  <a:lnTo>
                    <a:pt x="98" y="27"/>
                  </a:lnTo>
                  <a:lnTo>
                    <a:pt x="96" y="27"/>
                  </a:lnTo>
                  <a:lnTo>
                    <a:pt x="96" y="25"/>
                  </a:lnTo>
                  <a:lnTo>
                    <a:pt x="94" y="25"/>
                  </a:lnTo>
                  <a:lnTo>
                    <a:pt x="94" y="23"/>
                  </a:lnTo>
                  <a:lnTo>
                    <a:pt x="91" y="23"/>
                  </a:lnTo>
                  <a:lnTo>
                    <a:pt x="112" y="23"/>
                  </a:lnTo>
                  <a:lnTo>
                    <a:pt x="110" y="23"/>
                  </a:lnTo>
                  <a:lnTo>
                    <a:pt x="110" y="25"/>
                  </a:lnTo>
                  <a:lnTo>
                    <a:pt x="110" y="27"/>
                  </a:lnTo>
                  <a:lnTo>
                    <a:pt x="108" y="27"/>
                  </a:lnTo>
                  <a:lnTo>
                    <a:pt x="108" y="29"/>
                  </a:lnTo>
                  <a:lnTo>
                    <a:pt x="106" y="29"/>
                  </a:lnTo>
                  <a:close/>
                  <a:moveTo>
                    <a:pt x="139" y="126"/>
                  </a:moveTo>
                  <a:lnTo>
                    <a:pt x="139" y="150"/>
                  </a:lnTo>
                  <a:lnTo>
                    <a:pt x="156" y="150"/>
                  </a:lnTo>
                  <a:lnTo>
                    <a:pt x="156" y="78"/>
                  </a:lnTo>
                  <a:lnTo>
                    <a:pt x="139" y="78"/>
                  </a:lnTo>
                  <a:lnTo>
                    <a:pt x="139" y="88"/>
                  </a:lnTo>
                  <a:lnTo>
                    <a:pt x="67" y="88"/>
                  </a:lnTo>
                  <a:lnTo>
                    <a:pt x="67" y="82"/>
                  </a:lnTo>
                  <a:lnTo>
                    <a:pt x="50" y="82"/>
                  </a:lnTo>
                  <a:lnTo>
                    <a:pt x="50" y="103"/>
                  </a:lnTo>
                  <a:lnTo>
                    <a:pt x="50" y="105"/>
                  </a:lnTo>
                  <a:lnTo>
                    <a:pt x="50" y="107"/>
                  </a:lnTo>
                  <a:lnTo>
                    <a:pt x="50" y="109"/>
                  </a:lnTo>
                  <a:lnTo>
                    <a:pt x="50" y="111"/>
                  </a:lnTo>
                  <a:lnTo>
                    <a:pt x="48" y="112"/>
                  </a:lnTo>
                  <a:lnTo>
                    <a:pt x="48" y="114"/>
                  </a:lnTo>
                  <a:lnTo>
                    <a:pt x="48" y="116"/>
                  </a:lnTo>
                  <a:lnTo>
                    <a:pt x="48" y="118"/>
                  </a:lnTo>
                  <a:lnTo>
                    <a:pt x="48" y="120"/>
                  </a:lnTo>
                  <a:lnTo>
                    <a:pt x="48" y="122"/>
                  </a:lnTo>
                  <a:lnTo>
                    <a:pt x="46" y="124"/>
                  </a:lnTo>
                  <a:lnTo>
                    <a:pt x="46" y="126"/>
                  </a:lnTo>
                  <a:lnTo>
                    <a:pt x="46" y="128"/>
                  </a:lnTo>
                  <a:lnTo>
                    <a:pt x="44" y="128"/>
                  </a:lnTo>
                  <a:lnTo>
                    <a:pt x="44" y="129"/>
                  </a:lnTo>
                  <a:lnTo>
                    <a:pt x="44" y="131"/>
                  </a:lnTo>
                  <a:lnTo>
                    <a:pt x="42" y="133"/>
                  </a:lnTo>
                  <a:lnTo>
                    <a:pt x="40" y="135"/>
                  </a:lnTo>
                  <a:lnTo>
                    <a:pt x="40" y="137"/>
                  </a:lnTo>
                  <a:lnTo>
                    <a:pt x="38" y="137"/>
                  </a:lnTo>
                  <a:lnTo>
                    <a:pt x="38" y="139"/>
                  </a:lnTo>
                  <a:lnTo>
                    <a:pt x="36" y="139"/>
                  </a:lnTo>
                  <a:lnTo>
                    <a:pt x="36" y="141"/>
                  </a:lnTo>
                  <a:lnTo>
                    <a:pt x="33" y="141"/>
                  </a:lnTo>
                  <a:lnTo>
                    <a:pt x="31" y="143"/>
                  </a:lnTo>
                  <a:lnTo>
                    <a:pt x="46" y="152"/>
                  </a:lnTo>
                  <a:lnTo>
                    <a:pt x="48" y="152"/>
                  </a:lnTo>
                  <a:lnTo>
                    <a:pt x="48" y="150"/>
                  </a:lnTo>
                  <a:lnTo>
                    <a:pt x="50" y="150"/>
                  </a:lnTo>
                  <a:lnTo>
                    <a:pt x="50" y="148"/>
                  </a:lnTo>
                  <a:lnTo>
                    <a:pt x="52" y="148"/>
                  </a:lnTo>
                  <a:lnTo>
                    <a:pt x="52" y="147"/>
                  </a:lnTo>
                  <a:lnTo>
                    <a:pt x="54" y="147"/>
                  </a:lnTo>
                  <a:lnTo>
                    <a:pt x="54" y="145"/>
                  </a:lnTo>
                  <a:lnTo>
                    <a:pt x="56" y="143"/>
                  </a:lnTo>
                  <a:lnTo>
                    <a:pt x="56" y="141"/>
                  </a:lnTo>
                  <a:lnTo>
                    <a:pt x="58" y="141"/>
                  </a:lnTo>
                  <a:lnTo>
                    <a:pt x="58" y="139"/>
                  </a:lnTo>
                  <a:lnTo>
                    <a:pt x="58" y="137"/>
                  </a:lnTo>
                  <a:lnTo>
                    <a:pt x="60" y="137"/>
                  </a:lnTo>
                  <a:lnTo>
                    <a:pt x="60" y="135"/>
                  </a:lnTo>
                  <a:lnTo>
                    <a:pt x="60" y="133"/>
                  </a:lnTo>
                  <a:lnTo>
                    <a:pt x="62" y="131"/>
                  </a:lnTo>
                  <a:lnTo>
                    <a:pt x="62" y="129"/>
                  </a:lnTo>
                  <a:lnTo>
                    <a:pt x="62" y="128"/>
                  </a:lnTo>
                  <a:lnTo>
                    <a:pt x="65" y="128"/>
                  </a:lnTo>
                  <a:lnTo>
                    <a:pt x="65" y="126"/>
                  </a:lnTo>
                  <a:lnTo>
                    <a:pt x="139" y="126"/>
                  </a:lnTo>
                  <a:close/>
                  <a:moveTo>
                    <a:pt x="139" y="112"/>
                  </a:moveTo>
                  <a:lnTo>
                    <a:pt x="67" y="112"/>
                  </a:lnTo>
                  <a:lnTo>
                    <a:pt x="67" y="111"/>
                  </a:lnTo>
                  <a:lnTo>
                    <a:pt x="67" y="109"/>
                  </a:lnTo>
                  <a:lnTo>
                    <a:pt x="67" y="107"/>
                  </a:lnTo>
                  <a:lnTo>
                    <a:pt x="67" y="105"/>
                  </a:lnTo>
                  <a:lnTo>
                    <a:pt x="67" y="103"/>
                  </a:lnTo>
                  <a:lnTo>
                    <a:pt x="67" y="101"/>
                  </a:lnTo>
                  <a:lnTo>
                    <a:pt x="139" y="101"/>
                  </a:lnTo>
                  <a:lnTo>
                    <a:pt x="139"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TW" altLang="en-US">
                <a:solidFill>
                  <a:srgbClr val="000000"/>
                </a:solidFill>
              </a:endParaRPr>
            </a:p>
          </p:txBody>
        </p:sp>
        <p:sp>
          <p:nvSpPr>
            <p:cNvPr id="17" name="Freeform 11"/>
            <p:cNvSpPr>
              <a:spLocks noEditPoints="1"/>
            </p:cNvSpPr>
            <p:nvPr/>
          </p:nvSpPr>
          <p:spPr bwMode="auto">
            <a:xfrm>
              <a:off x="661" y="211"/>
              <a:ext cx="163" cy="149"/>
            </a:xfrm>
            <a:custGeom>
              <a:avLst/>
              <a:gdLst>
                <a:gd name="T0" fmla="*/ 87 w 163"/>
                <a:gd name="T1" fmla="*/ 27 h 148"/>
                <a:gd name="T2" fmla="*/ 37 w 163"/>
                <a:gd name="T3" fmla="*/ 0 h 148"/>
                <a:gd name="T4" fmla="*/ 12 w 163"/>
                <a:gd name="T5" fmla="*/ 35 h 148"/>
                <a:gd name="T6" fmla="*/ 14 w 163"/>
                <a:gd name="T7" fmla="*/ 40 h 148"/>
                <a:gd name="T8" fmla="*/ 16 w 163"/>
                <a:gd name="T9" fmla="*/ 48 h 148"/>
                <a:gd name="T10" fmla="*/ 18 w 163"/>
                <a:gd name="T11" fmla="*/ 55 h 148"/>
                <a:gd name="T12" fmla="*/ 35 w 163"/>
                <a:gd name="T13" fmla="*/ 54 h 148"/>
                <a:gd name="T14" fmla="*/ 33 w 163"/>
                <a:gd name="T15" fmla="*/ 46 h 148"/>
                <a:gd name="T16" fmla="*/ 31 w 163"/>
                <a:gd name="T17" fmla="*/ 40 h 148"/>
                <a:gd name="T18" fmla="*/ 29 w 163"/>
                <a:gd name="T19" fmla="*/ 35 h 148"/>
                <a:gd name="T20" fmla="*/ 27 w 163"/>
                <a:gd name="T21" fmla="*/ 29 h 148"/>
                <a:gd name="T22" fmla="*/ 0 w 163"/>
                <a:gd name="T23" fmla="*/ 96 h 148"/>
                <a:gd name="T24" fmla="*/ 70 w 163"/>
                <a:gd name="T25" fmla="*/ 59 h 148"/>
                <a:gd name="T26" fmla="*/ 72 w 163"/>
                <a:gd name="T27" fmla="*/ 52 h 148"/>
                <a:gd name="T28" fmla="*/ 74 w 163"/>
                <a:gd name="T29" fmla="*/ 44 h 148"/>
                <a:gd name="T30" fmla="*/ 76 w 163"/>
                <a:gd name="T31" fmla="*/ 38 h 148"/>
                <a:gd name="T32" fmla="*/ 78 w 163"/>
                <a:gd name="T33" fmla="*/ 33 h 148"/>
                <a:gd name="T34" fmla="*/ 62 w 163"/>
                <a:gd name="T35" fmla="*/ 31 h 148"/>
                <a:gd name="T36" fmla="*/ 60 w 163"/>
                <a:gd name="T37" fmla="*/ 37 h 148"/>
                <a:gd name="T38" fmla="*/ 58 w 163"/>
                <a:gd name="T39" fmla="*/ 44 h 148"/>
                <a:gd name="T40" fmla="*/ 56 w 163"/>
                <a:gd name="T41" fmla="*/ 52 h 148"/>
                <a:gd name="T42" fmla="*/ 53 w 163"/>
                <a:gd name="T43" fmla="*/ 59 h 148"/>
                <a:gd name="T44" fmla="*/ 68 w 163"/>
                <a:gd name="T45" fmla="*/ 161 h 148"/>
                <a:gd name="T46" fmla="*/ 87 w 163"/>
                <a:gd name="T47" fmla="*/ 108 h 148"/>
                <a:gd name="T48" fmla="*/ 82 w 163"/>
                <a:gd name="T49" fmla="*/ 104 h 148"/>
                <a:gd name="T50" fmla="*/ 6 w 163"/>
                <a:gd name="T51" fmla="*/ 104 h 148"/>
                <a:gd name="T52" fmla="*/ 4 w 163"/>
                <a:gd name="T53" fmla="*/ 110 h 148"/>
                <a:gd name="T54" fmla="*/ 22 w 163"/>
                <a:gd name="T55" fmla="*/ 146 h 148"/>
                <a:gd name="T56" fmla="*/ 66 w 163"/>
                <a:gd name="T57" fmla="*/ 119 h 148"/>
                <a:gd name="T58" fmla="*/ 22 w 163"/>
                <a:gd name="T59" fmla="*/ 146 h 148"/>
                <a:gd name="T60" fmla="*/ 126 w 163"/>
                <a:gd name="T61" fmla="*/ 63 h 148"/>
                <a:gd name="T62" fmla="*/ 130 w 163"/>
                <a:gd name="T63" fmla="*/ 71 h 148"/>
                <a:gd name="T64" fmla="*/ 134 w 163"/>
                <a:gd name="T65" fmla="*/ 98 h 148"/>
                <a:gd name="T66" fmla="*/ 140 w 163"/>
                <a:gd name="T67" fmla="*/ 106 h 148"/>
                <a:gd name="T68" fmla="*/ 143 w 163"/>
                <a:gd name="T69" fmla="*/ 112 h 148"/>
                <a:gd name="T70" fmla="*/ 145 w 163"/>
                <a:gd name="T71" fmla="*/ 117 h 148"/>
                <a:gd name="T72" fmla="*/ 147 w 163"/>
                <a:gd name="T73" fmla="*/ 123 h 148"/>
                <a:gd name="T74" fmla="*/ 147 w 163"/>
                <a:gd name="T75" fmla="*/ 131 h 148"/>
                <a:gd name="T76" fmla="*/ 145 w 163"/>
                <a:gd name="T77" fmla="*/ 136 h 148"/>
                <a:gd name="T78" fmla="*/ 140 w 163"/>
                <a:gd name="T79" fmla="*/ 140 h 148"/>
                <a:gd name="T80" fmla="*/ 132 w 163"/>
                <a:gd name="T81" fmla="*/ 140 h 148"/>
                <a:gd name="T82" fmla="*/ 124 w 163"/>
                <a:gd name="T83" fmla="*/ 138 h 148"/>
                <a:gd name="T84" fmla="*/ 118 w 163"/>
                <a:gd name="T85" fmla="*/ 136 h 148"/>
                <a:gd name="T86" fmla="*/ 120 w 163"/>
                <a:gd name="T87" fmla="*/ 155 h 148"/>
                <a:gd name="T88" fmla="*/ 128 w 163"/>
                <a:gd name="T89" fmla="*/ 157 h 148"/>
                <a:gd name="T90" fmla="*/ 136 w 163"/>
                <a:gd name="T91" fmla="*/ 157 h 148"/>
                <a:gd name="T92" fmla="*/ 145 w 163"/>
                <a:gd name="T93" fmla="*/ 157 h 148"/>
                <a:gd name="T94" fmla="*/ 151 w 163"/>
                <a:gd name="T95" fmla="*/ 155 h 148"/>
                <a:gd name="T96" fmla="*/ 155 w 163"/>
                <a:gd name="T97" fmla="*/ 149 h 148"/>
                <a:gd name="T98" fmla="*/ 159 w 163"/>
                <a:gd name="T99" fmla="*/ 144 h 148"/>
                <a:gd name="T100" fmla="*/ 163 w 163"/>
                <a:gd name="T101" fmla="*/ 138 h 148"/>
                <a:gd name="T102" fmla="*/ 163 w 163"/>
                <a:gd name="T103" fmla="*/ 131 h 148"/>
                <a:gd name="T104" fmla="*/ 163 w 163"/>
                <a:gd name="T105" fmla="*/ 123 h 148"/>
                <a:gd name="T106" fmla="*/ 161 w 163"/>
                <a:gd name="T107" fmla="*/ 115 h 148"/>
                <a:gd name="T108" fmla="*/ 159 w 163"/>
                <a:gd name="T109" fmla="*/ 110 h 148"/>
                <a:gd name="T110" fmla="*/ 157 w 163"/>
                <a:gd name="T111" fmla="*/ 102 h 148"/>
                <a:gd name="T112" fmla="*/ 153 w 163"/>
                <a:gd name="T113" fmla="*/ 96 h 148"/>
                <a:gd name="T114" fmla="*/ 149 w 163"/>
                <a:gd name="T115" fmla="*/ 71 h 148"/>
                <a:gd name="T116" fmla="*/ 145 w 163"/>
                <a:gd name="T117" fmla="*/ 65 h 148"/>
                <a:gd name="T118" fmla="*/ 145 w 163"/>
                <a:gd name="T119" fmla="*/ 57 h 148"/>
                <a:gd name="T120" fmla="*/ 95 w 163"/>
                <a:gd name="T121" fmla="*/ 4 h 148"/>
                <a:gd name="T122" fmla="*/ 111 w 163"/>
                <a:gd name="T123" fmla="*/ 21 h 148"/>
                <a:gd name="T124" fmla="*/ 140 w 163"/>
                <a:gd name="T125" fmla="*/ 1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 h="148">
                  <a:moveTo>
                    <a:pt x="37" y="12"/>
                  </a:moveTo>
                  <a:lnTo>
                    <a:pt x="4" y="12"/>
                  </a:lnTo>
                  <a:lnTo>
                    <a:pt x="4" y="27"/>
                  </a:lnTo>
                  <a:lnTo>
                    <a:pt x="87" y="27"/>
                  </a:lnTo>
                  <a:lnTo>
                    <a:pt x="87" y="12"/>
                  </a:lnTo>
                  <a:lnTo>
                    <a:pt x="53" y="12"/>
                  </a:lnTo>
                  <a:lnTo>
                    <a:pt x="53" y="0"/>
                  </a:lnTo>
                  <a:lnTo>
                    <a:pt x="37" y="0"/>
                  </a:lnTo>
                  <a:lnTo>
                    <a:pt x="37" y="12"/>
                  </a:lnTo>
                  <a:close/>
                  <a:moveTo>
                    <a:pt x="10" y="33"/>
                  </a:moveTo>
                  <a:lnTo>
                    <a:pt x="10" y="35"/>
                  </a:lnTo>
                  <a:lnTo>
                    <a:pt x="12" y="35"/>
                  </a:lnTo>
                  <a:lnTo>
                    <a:pt x="12" y="37"/>
                  </a:lnTo>
                  <a:lnTo>
                    <a:pt x="12" y="38"/>
                  </a:lnTo>
                  <a:lnTo>
                    <a:pt x="12" y="40"/>
                  </a:lnTo>
                  <a:lnTo>
                    <a:pt x="14" y="40"/>
                  </a:lnTo>
                  <a:lnTo>
                    <a:pt x="14" y="42"/>
                  </a:lnTo>
                  <a:lnTo>
                    <a:pt x="14" y="44"/>
                  </a:lnTo>
                  <a:lnTo>
                    <a:pt x="14" y="46"/>
                  </a:lnTo>
                  <a:lnTo>
                    <a:pt x="16" y="48"/>
                  </a:lnTo>
                  <a:lnTo>
                    <a:pt x="16" y="50"/>
                  </a:lnTo>
                  <a:lnTo>
                    <a:pt x="16" y="52"/>
                  </a:lnTo>
                  <a:lnTo>
                    <a:pt x="18" y="54"/>
                  </a:lnTo>
                  <a:lnTo>
                    <a:pt x="18" y="55"/>
                  </a:lnTo>
                  <a:lnTo>
                    <a:pt x="18" y="57"/>
                  </a:lnTo>
                  <a:lnTo>
                    <a:pt x="18" y="59"/>
                  </a:lnTo>
                  <a:lnTo>
                    <a:pt x="35" y="55"/>
                  </a:lnTo>
                  <a:lnTo>
                    <a:pt x="35" y="54"/>
                  </a:lnTo>
                  <a:lnTo>
                    <a:pt x="35" y="52"/>
                  </a:lnTo>
                  <a:lnTo>
                    <a:pt x="33" y="50"/>
                  </a:lnTo>
                  <a:lnTo>
                    <a:pt x="33" y="48"/>
                  </a:lnTo>
                  <a:lnTo>
                    <a:pt x="33" y="46"/>
                  </a:lnTo>
                  <a:lnTo>
                    <a:pt x="33" y="44"/>
                  </a:lnTo>
                  <a:lnTo>
                    <a:pt x="31" y="44"/>
                  </a:lnTo>
                  <a:lnTo>
                    <a:pt x="31" y="42"/>
                  </a:lnTo>
                  <a:lnTo>
                    <a:pt x="31" y="40"/>
                  </a:lnTo>
                  <a:lnTo>
                    <a:pt x="31" y="38"/>
                  </a:lnTo>
                  <a:lnTo>
                    <a:pt x="29" y="38"/>
                  </a:lnTo>
                  <a:lnTo>
                    <a:pt x="29" y="37"/>
                  </a:lnTo>
                  <a:lnTo>
                    <a:pt x="29" y="35"/>
                  </a:lnTo>
                  <a:lnTo>
                    <a:pt x="29" y="33"/>
                  </a:lnTo>
                  <a:lnTo>
                    <a:pt x="27" y="33"/>
                  </a:lnTo>
                  <a:lnTo>
                    <a:pt x="27" y="31"/>
                  </a:lnTo>
                  <a:lnTo>
                    <a:pt x="27" y="29"/>
                  </a:lnTo>
                  <a:lnTo>
                    <a:pt x="10" y="33"/>
                  </a:lnTo>
                  <a:close/>
                  <a:moveTo>
                    <a:pt x="51" y="61"/>
                  </a:moveTo>
                  <a:lnTo>
                    <a:pt x="0" y="61"/>
                  </a:lnTo>
                  <a:lnTo>
                    <a:pt x="0" y="76"/>
                  </a:lnTo>
                  <a:lnTo>
                    <a:pt x="89" y="76"/>
                  </a:lnTo>
                  <a:lnTo>
                    <a:pt x="89" y="61"/>
                  </a:lnTo>
                  <a:lnTo>
                    <a:pt x="70" y="61"/>
                  </a:lnTo>
                  <a:lnTo>
                    <a:pt x="70" y="59"/>
                  </a:lnTo>
                  <a:lnTo>
                    <a:pt x="70" y="57"/>
                  </a:lnTo>
                  <a:lnTo>
                    <a:pt x="72" y="55"/>
                  </a:lnTo>
                  <a:lnTo>
                    <a:pt x="72" y="54"/>
                  </a:lnTo>
                  <a:lnTo>
                    <a:pt x="72" y="52"/>
                  </a:lnTo>
                  <a:lnTo>
                    <a:pt x="74" y="50"/>
                  </a:lnTo>
                  <a:lnTo>
                    <a:pt x="74" y="48"/>
                  </a:lnTo>
                  <a:lnTo>
                    <a:pt x="74" y="46"/>
                  </a:lnTo>
                  <a:lnTo>
                    <a:pt x="74" y="44"/>
                  </a:lnTo>
                  <a:lnTo>
                    <a:pt x="76" y="44"/>
                  </a:lnTo>
                  <a:lnTo>
                    <a:pt x="76" y="42"/>
                  </a:lnTo>
                  <a:lnTo>
                    <a:pt x="76" y="40"/>
                  </a:lnTo>
                  <a:lnTo>
                    <a:pt x="76" y="38"/>
                  </a:lnTo>
                  <a:lnTo>
                    <a:pt x="78" y="38"/>
                  </a:lnTo>
                  <a:lnTo>
                    <a:pt x="78" y="37"/>
                  </a:lnTo>
                  <a:lnTo>
                    <a:pt x="78" y="35"/>
                  </a:lnTo>
                  <a:lnTo>
                    <a:pt x="78" y="33"/>
                  </a:lnTo>
                  <a:lnTo>
                    <a:pt x="80" y="33"/>
                  </a:lnTo>
                  <a:lnTo>
                    <a:pt x="64" y="27"/>
                  </a:lnTo>
                  <a:lnTo>
                    <a:pt x="64" y="29"/>
                  </a:lnTo>
                  <a:lnTo>
                    <a:pt x="62" y="31"/>
                  </a:lnTo>
                  <a:lnTo>
                    <a:pt x="62" y="33"/>
                  </a:lnTo>
                  <a:lnTo>
                    <a:pt x="62" y="35"/>
                  </a:lnTo>
                  <a:lnTo>
                    <a:pt x="62" y="37"/>
                  </a:lnTo>
                  <a:lnTo>
                    <a:pt x="60" y="37"/>
                  </a:lnTo>
                  <a:lnTo>
                    <a:pt x="60" y="38"/>
                  </a:lnTo>
                  <a:lnTo>
                    <a:pt x="60" y="40"/>
                  </a:lnTo>
                  <a:lnTo>
                    <a:pt x="60" y="42"/>
                  </a:lnTo>
                  <a:lnTo>
                    <a:pt x="58" y="44"/>
                  </a:lnTo>
                  <a:lnTo>
                    <a:pt x="58" y="46"/>
                  </a:lnTo>
                  <a:lnTo>
                    <a:pt x="58" y="48"/>
                  </a:lnTo>
                  <a:lnTo>
                    <a:pt x="56" y="50"/>
                  </a:lnTo>
                  <a:lnTo>
                    <a:pt x="56" y="52"/>
                  </a:lnTo>
                  <a:lnTo>
                    <a:pt x="56" y="54"/>
                  </a:lnTo>
                  <a:lnTo>
                    <a:pt x="53" y="55"/>
                  </a:lnTo>
                  <a:lnTo>
                    <a:pt x="53" y="57"/>
                  </a:lnTo>
                  <a:lnTo>
                    <a:pt x="53" y="59"/>
                  </a:lnTo>
                  <a:lnTo>
                    <a:pt x="53" y="61"/>
                  </a:lnTo>
                  <a:lnTo>
                    <a:pt x="51" y="61"/>
                  </a:lnTo>
                  <a:close/>
                  <a:moveTo>
                    <a:pt x="22" y="141"/>
                  </a:moveTo>
                  <a:lnTo>
                    <a:pt x="68" y="141"/>
                  </a:lnTo>
                  <a:lnTo>
                    <a:pt x="68" y="148"/>
                  </a:lnTo>
                  <a:lnTo>
                    <a:pt x="87" y="148"/>
                  </a:lnTo>
                  <a:lnTo>
                    <a:pt x="87" y="90"/>
                  </a:lnTo>
                  <a:lnTo>
                    <a:pt x="87" y="88"/>
                  </a:lnTo>
                  <a:lnTo>
                    <a:pt x="87" y="86"/>
                  </a:lnTo>
                  <a:lnTo>
                    <a:pt x="85" y="86"/>
                  </a:lnTo>
                  <a:lnTo>
                    <a:pt x="85" y="84"/>
                  </a:lnTo>
                  <a:lnTo>
                    <a:pt x="82" y="84"/>
                  </a:lnTo>
                  <a:lnTo>
                    <a:pt x="80" y="84"/>
                  </a:lnTo>
                  <a:lnTo>
                    <a:pt x="10" y="84"/>
                  </a:lnTo>
                  <a:lnTo>
                    <a:pt x="8" y="84"/>
                  </a:lnTo>
                  <a:lnTo>
                    <a:pt x="6" y="84"/>
                  </a:lnTo>
                  <a:lnTo>
                    <a:pt x="6" y="86"/>
                  </a:lnTo>
                  <a:lnTo>
                    <a:pt x="4" y="86"/>
                  </a:lnTo>
                  <a:lnTo>
                    <a:pt x="4" y="88"/>
                  </a:lnTo>
                  <a:lnTo>
                    <a:pt x="4" y="90"/>
                  </a:lnTo>
                  <a:lnTo>
                    <a:pt x="4" y="148"/>
                  </a:lnTo>
                  <a:lnTo>
                    <a:pt x="22" y="148"/>
                  </a:lnTo>
                  <a:lnTo>
                    <a:pt x="22" y="141"/>
                  </a:lnTo>
                  <a:close/>
                  <a:moveTo>
                    <a:pt x="22" y="126"/>
                  </a:moveTo>
                  <a:lnTo>
                    <a:pt x="22" y="101"/>
                  </a:lnTo>
                  <a:lnTo>
                    <a:pt x="22" y="99"/>
                  </a:lnTo>
                  <a:lnTo>
                    <a:pt x="24" y="99"/>
                  </a:lnTo>
                  <a:lnTo>
                    <a:pt x="66" y="99"/>
                  </a:lnTo>
                  <a:lnTo>
                    <a:pt x="68" y="99"/>
                  </a:lnTo>
                  <a:lnTo>
                    <a:pt x="68" y="101"/>
                  </a:lnTo>
                  <a:lnTo>
                    <a:pt x="68" y="126"/>
                  </a:lnTo>
                  <a:lnTo>
                    <a:pt x="22" y="126"/>
                  </a:lnTo>
                  <a:close/>
                  <a:moveTo>
                    <a:pt x="140" y="19"/>
                  </a:moveTo>
                  <a:lnTo>
                    <a:pt x="126" y="59"/>
                  </a:lnTo>
                  <a:lnTo>
                    <a:pt x="126" y="61"/>
                  </a:lnTo>
                  <a:lnTo>
                    <a:pt x="126" y="63"/>
                  </a:lnTo>
                  <a:lnTo>
                    <a:pt x="126" y="65"/>
                  </a:lnTo>
                  <a:lnTo>
                    <a:pt x="126" y="67"/>
                  </a:lnTo>
                  <a:lnTo>
                    <a:pt x="128" y="69"/>
                  </a:lnTo>
                  <a:lnTo>
                    <a:pt x="130" y="71"/>
                  </a:lnTo>
                  <a:lnTo>
                    <a:pt x="130" y="73"/>
                  </a:lnTo>
                  <a:lnTo>
                    <a:pt x="132" y="74"/>
                  </a:lnTo>
                  <a:lnTo>
                    <a:pt x="134" y="76"/>
                  </a:lnTo>
                  <a:lnTo>
                    <a:pt x="134" y="78"/>
                  </a:lnTo>
                  <a:lnTo>
                    <a:pt x="136" y="80"/>
                  </a:lnTo>
                  <a:lnTo>
                    <a:pt x="138" y="82"/>
                  </a:lnTo>
                  <a:lnTo>
                    <a:pt x="138" y="84"/>
                  </a:lnTo>
                  <a:lnTo>
                    <a:pt x="140" y="86"/>
                  </a:lnTo>
                  <a:lnTo>
                    <a:pt x="140" y="88"/>
                  </a:lnTo>
                  <a:lnTo>
                    <a:pt x="140" y="90"/>
                  </a:lnTo>
                  <a:lnTo>
                    <a:pt x="143" y="90"/>
                  </a:lnTo>
                  <a:lnTo>
                    <a:pt x="143" y="92"/>
                  </a:lnTo>
                  <a:lnTo>
                    <a:pt x="143" y="93"/>
                  </a:lnTo>
                  <a:lnTo>
                    <a:pt x="145" y="93"/>
                  </a:lnTo>
                  <a:lnTo>
                    <a:pt x="145" y="95"/>
                  </a:lnTo>
                  <a:lnTo>
                    <a:pt x="145" y="97"/>
                  </a:lnTo>
                  <a:lnTo>
                    <a:pt x="145" y="99"/>
                  </a:lnTo>
                  <a:lnTo>
                    <a:pt x="147" y="99"/>
                  </a:lnTo>
                  <a:lnTo>
                    <a:pt x="147" y="101"/>
                  </a:lnTo>
                  <a:lnTo>
                    <a:pt x="147" y="103"/>
                  </a:lnTo>
                  <a:lnTo>
                    <a:pt x="147" y="105"/>
                  </a:lnTo>
                  <a:lnTo>
                    <a:pt x="147" y="107"/>
                  </a:lnTo>
                  <a:lnTo>
                    <a:pt x="147" y="109"/>
                  </a:lnTo>
                  <a:lnTo>
                    <a:pt x="147" y="111"/>
                  </a:lnTo>
                  <a:lnTo>
                    <a:pt x="147" y="112"/>
                  </a:lnTo>
                  <a:lnTo>
                    <a:pt x="147" y="114"/>
                  </a:lnTo>
                  <a:lnTo>
                    <a:pt x="145" y="114"/>
                  </a:lnTo>
                  <a:lnTo>
                    <a:pt x="145" y="116"/>
                  </a:lnTo>
                  <a:lnTo>
                    <a:pt x="145" y="118"/>
                  </a:lnTo>
                  <a:lnTo>
                    <a:pt x="143" y="118"/>
                  </a:lnTo>
                  <a:lnTo>
                    <a:pt x="143" y="120"/>
                  </a:lnTo>
                  <a:lnTo>
                    <a:pt x="140" y="120"/>
                  </a:lnTo>
                  <a:lnTo>
                    <a:pt x="138" y="120"/>
                  </a:lnTo>
                  <a:lnTo>
                    <a:pt x="136" y="120"/>
                  </a:lnTo>
                  <a:lnTo>
                    <a:pt x="134" y="120"/>
                  </a:lnTo>
                  <a:lnTo>
                    <a:pt x="132" y="120"/>
                  </a:lnTo>
                  <a:lnTo>
                    <a:pt x="130" y="120"/>
                  </a:lnTo>
                  <a:lnTo>
                    <a:pt x="128" y="120"/>
                  </a:lnTo>
                  <a:lnTo>
                    <a:pt x="126" y="118"/>
                  </a:lnTo>
                  <a:lnTo>
                    <a:pt x="124" y="118"/>
                  </a:lnTo>
                  <a:lnTo>
                    <a:pt x="122" y="118"/>
                  </a:lnTo>
                  <a:lnTo>
                    <a:pt x="122" y="116"/>
                  </a:lnTo>
                  <a:lnTo>
                    <a:pt x="120" y="116"/>
                  </a:lnTo>
                  <a:lnTo>
                    <a:pt x="118" y="116"/>
                  </a:lnTo>
                  <a:lnTo>
                    <a:pt x="118" y="114"/>
                  </a:lnTo>
                  <a:lnTo>
                    <a:pt x="116" y="133"/>
                  </a:lnTo>
                  <a:lnTo>
                    <a:pt x="118" y="133"/>
                  </a:lnTo>
                  <a:lnTo>
                    <a:pt x="120" y="135"/>
                  </a:lnTo>
                  <a:lnTo>
                    <a:pt x="122" y="135"/>
                  </a:lnTo>
                  <a:lnTo>
                    <a:pt x="124" y="135"/>
                  </a:lnTo>
                  <a:lnTo>
                    <a:pt x="126" y="135"/>
                  </a:lnTo>
                  <a:lnTo>
                    <a:pt x="128" y="137"/>
                  </a:lnTo>
                  <a:lnTo>
                    <a:pt x="130" y="137"/>
                  </a:lnTo>
                  <a:lnTo>
                    <a:pt x="132" y="137"/>
                  </a:lnTo>
                  <a:lnTo>
                    <a:pt x="134" y="137"/>
                  </a:lnTo>
                  <a:lnTo>
                    <a:pt x="136" y="137"/>
                  </a:lnTo>
                  <a:lnTo>
                    <a:pt x="138" y="137"/>
                  </a:lnTo>
                  <a:lnTo>
                    <a:pt x="140" y="137"/>
                  </a:lnTo>
                  <a:lnTo>
                    <a:pt x="143" y="137"/>
                  </a:lnTo>
                  <a:lnTo>
                    <a:pt x="145" y="137"/>
                  </a:lnTo>
                  <a:lnTo>
                    <a:pt x="147" y="137"/>
                  </a:lnTo>
                  <a:lnTo>
                    <a:pt x="147" y="135"/>
                  </a:lnTo>
                  <a:lnTo>
                    <a:pt x="149" y="135"/>
                  </a:lnTo>
                  <a:lnTo>
                    <a:pt x="151" y="135"/>
                  </a:lnTo>
                  <a:lnTo>
                    <a:pt x="151" y="133"/>
                  </a:lnTo>
                  <a:lnTo>
                    <a:pt x="153" y="133"/>
                  </a:lnTo>
                  <a:lnTo>
                    <a:pt x="155" y="131"/>
                  </a:lnTo>
                  <a:lnTo>
                    <a:pt x="155" y="129"/>
                  </a:lnTo>
                  <a:lnTo>
                    <a:pt x="157" y="129"/>
                  </a:lnTo>
                  <a:lnTo>
                    <a:pt x="157" y="128"/>
                  </a:lnTo>
                  <a:lnTo>
                    <a:pt x="159" y="126"/>
                  </a:lnTo>
                  <a:lnTo>
                    <a:pt x="159" y="124"/>
                  </a:lnTo>
                  <a:lnTo>
                    <a:pt x="161" y="124"/>
                  </a:lnTo>
                  <a:lnTo>
                    <a:pt x="161" y="122"/>
                  </a:lnTo>
                  <a:lnTo>
                    <a:pt x="161" y="120"/>
                  </a:lnTo>
                  <a:lnTo>
                    <a:pt x="163" y="118"/>
                  </a:lnTo>
                  <a:lnTo>
                    <a:pt x="163" y="116"/>
                  </a:lnTo>
                  <a:lnTo>
                    <a:pt x="163" y="114"/>
                  </a:lnTo>
                  <a:lnTo>
                    <a:pt x="163" y="112"/>
                  </a:lnTo>
                  <a:lnTo>
                    <a:pt x="163" y="111"/>
                  </a:lnTo>
                  <a:lnTo>
                    <a:pt x="163" y="109"/>
                  </a:lnTo>
                  <a:lnTo>
                    <a:pt x="163" y="107"/>
                  </a:lnTo>
                  <a:lnTo>
                    <a:pt x="163" y="105"/>
                  </a:lnTo>
                  <a:lnTo>
                    <a:pt x="163" y="103"/>
                  </a:lnTo>
                  <a:lnTo>
                    <a:pt x="163" y="101"/>
                  </a:lnTo>
                  <a:lnTo>
                    <a:pt x="163" y="99"/>
                  </a:lnTo>
                  <a:lnTo>
                    <a:pt x="163" y="97"/>
                  </a:lnTo>
                  <a:lnTo>
                    <a:pt x="161" y="95"/>
                  </a:lnTo>
                  <a:lnTo>
                    <a:pt x="161" y="93"/>
                  </a:lnTo>
                  <a:lnTo>
                    <a:pt x="161" y="92"/>
                  </a:lnTo>
                  <a:lnTo>
                    <a:pt x="161" y="90"/>
                  </a:lnTo>
                  <a:lnTo>
                    <a:pt x="159" y="90"/>
                  </a:lnTo>
                  <a:lnTo>
                    <a:pt x="159" y="88"/>
                  </a:lnTo>
                  <a:lnTo>
                    <a:pt x="159" y="86"/>
                  </a:lnTo>
                  <a:lnTo>
                    <a:pt x="157" y="84"/>
                  </a:lnTo>
                  <a:lnTo>
                    <a:pt x="157" y="82"/>
                  </a:lnTo>
                  <a:lnTo>
                    <a:pt x="157" y="80"/>
                  </a:lnTo>
                  <a:lnTo>
                    <a:pt x="155" y="80"/>
                  </a:lnTo>
                  <a:lnTo>
                    <a:pt x="155" y="78"/>
                  </a:lnTo>
                  <a:lnTo>
                    <a:pt x="153" y="76"/>
                  </a:lnTo>
                  <a:lnTo>
                    <a:pt x="153" y="74"/>
                  </a:lnTo>
                  <a:lnTo>
                    <a:pt x="151" y="74"/>
                  </a:lnTo>
                  <a:lnTo>
                    <a:pt x="151" y="73"/>
                  </a:lnTo>
                  <a:lnTo>
                    <a:pt x="149" y="71"/>
                  </a:lnTo>
                  <a:lnTo>
                    <a:pt x="149" y="69"/>
                  </a:lnTo>
                  <a:lnTo>
                    <a:pt x="147" y="69"/>
                  </a:lnTo>
                  <a:lnTo>
                    <a:pt x="147" y="67"/>
                  </a:lnTo>
                  <a:lnTo>
                    <a:pt x="145" y="65"/>
                  </a:lnTo>
                  <a:lnTo>
                    <a:pt x="145" y="63"/>
                  </a:lnTo>
                  <a:lnTo>
                    <a:pt x="145" y="61"/>
                  </a:lnTo>
                  <a:lnTo>
                    <a:pt x="145" y="59"/>
                  </a:lnTo>
                  <a:lnTo>
                    <a:pt x="145" y="57"/>
                  </a:lnTo>
                  <a:lnTo>
                    <a:pt x="161" y="12"/>
                  </a:lnTo>
                  <a:lnTo>
                    <a:pt x="149" y="4"/>
                  </a:lnTo>
                  <a:lnTo>
                    <a:pt x="97" y="4"/>
                  </a:lnTo>
                  <a:lnTo>
                    <a:pt x="95" y="4"/>
                  </a:lnTo>
                  <a:lnTo>
                    <a:pt x="93" y="6"/>
                  </a:lnTo>
                  <a:lnTo>
                    <a:pt x="93" y="148"/>
                  </a:lnTo>
                  <a:lnTo>
                    <a:pt x="111" y="148"/>
                  </a:lnTo>
                  <a:lnTo>
                    <a:pt x="111" y="21"/>
                  </a:lnTo>
                  <a:lnTo>
                    <a:pt x="114" y="21"/>
                  </a:lnTo>
                  <a:lnTo>
                    <a:pt x="114" y="19"/>
                  </a:lnTo>
                  <a:lnTo>
                    <a:pt x="116" y="19"/>
                  </a:lnTo>
                  <a:lnTo>
                    <a:pt x="1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zh-TW" altLang="en-US">
                <a:solidFill>
                  <a:srgbClr val="000000"/>
                </a:solidFill>
              </a:endParaRPr>
            </a:p>
          </p:txBody>
        </p:sp>
        <p:pic>
          <p:nvPicPr>
            <p:cNvPr id="18" name="Picture 12" descr="MOEA_logo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 y="154"/>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928729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1"/>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3" y="3886202"/>
            <a:ext cx="6400800" cy="1752600"/>
          </a:xfrm>
        </p:spPr>
        <p:txBody>
          <a:bodyPr/>
          <a:lstStyle>
            <a:lvl1pPr marL="0" indent="0" algn="ctr">
              <a:buNone/>
              <a:defRPr>
                <a:solidFill>
                  <a:schemeClr val="tx1">
                    <a:tint val="75000"/>
                  </a:schemeClr>
                </a:solidFill>
              </a:defRPr>
            </a:lvl1pPr>
            <a:lvl2pPr marL="456863" indent="0" algn="ctr">
              <a:buNone/>
              <a:defRPr>
                <a:solidFill>
                  <a:schemeClr val="tx1">
                    <a:tint val="75000"/>
                  </a:schemeClr>
                </a:solidFill>
              </a:defRPr>
            </a:lvl2pPr>
            <a:lvl3pPr marL="913728" indent="0" algn="ctr">
              <a:buNone/>
              <a:defRPr>
                <a:solidFill>
                  <a:schemeClr val="tx1">
                    <a:tint val="75000"/>
                  </a:schemeClr>
                </a:solidFill>
              </a:defRPr>
            </a:lvl3pPr>
            <a:lvl4pPr marL="1370590" indent="0" algn="ctr">
              <a:buNone/>
              <a:defRPr>
                <a:solidFill>
                  <a:schemeClr val="tx1">
                    <a:tint val="75000"/>
                  </a:schemeClr>
                </a:solidFill>
              </a:defRPr>
            </a:lvl4pPr>
            <a:lvl5pPr marL="1827453" indent="0" algn="ctr">
              <a:buNone/>
              <a:defRPr>
                <a:solidFill>
                  <a:schemeClr val="tx1">
                    <a:tint val="75000"/>
                  </a:schemeClr>
                </a:solidFill>
              </a:defRPr>
            </a:lvl5pPr>
            <a:lvl6pPr marL="2284317" indent="0" algn="ctr">
              <a:buNone/>
              <a:defRPr>
                <a:solidFill>
                  <a:schemeClr val="tx1">
                    <a:tint val="75000"/>
                  </a:schemeClr>
                </a:solidFill>
              </a:defRPr>
            </a:lvl6pPr>
            <a:lvl7pPr marL="2741181" indent="0" algn="ctr">
              <a:buNone/>
              <a:defRPr>
                <a:solidFill>
                  <a:schemeClr val="tx1">
                    <a:tint val="75000"/>
                  </a:schemeClr>
                </a:solidFill>
              </a:defRPr>
            </a:lvl7pPr>
            <a:lvl8pPr marL="3198046" indent="0" algn="ctr">
              <a:buNone/>
              <a:defRPr>
                <a:solidFill>
                  <a:schemeClr val="tx1">
                    <a:tint val="75000"/>
                  </a:schemeClr>
                </a:solidFill>
              </a:defRPr>
            </a:lvl8pPr>
            <a:lvl9pPr marL="365490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56276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3" y="620689"/>
            <a:ext cx="8229600" cy="796950"/>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14874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6"/>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6863" indent="0">
              <a:buNone/>
              <a:defRPr sz="1800">
                <a:solidFill>
                  <a:schemeClr val="tx1">
                    <a:tint val="75000"/>
                  </a:schemeClr>
                </a:solidFill>
              </a:defRPr>
            </a:lvl2pPr>
            <a:lvl3pPr marL="913728" indent="0">
              <a:buNone/>
              <a:defRPr sz="1600">
                <a:solidFill>
                  <a:schemeClr val="tx1">
                    <a:tint val="75000"/>
                  </a:schemeClr>
                </a:solidFill>
              </a:defRPr>
            </a:lvl3pPr>
            <a:lvl4pPr marL="1370590" indent="0">
              <a:buNone/>
              <a:defRPr sz="1400">
                <a:solidFill>
                  <a:schemeClr val="tx1">
                    <a:tint val="75000"/>
                  </a:schemeClr>
                </a:solidFill>
              </a:defRPr>
            </a:lvl4pPr>
            <a:lvl5pPr marL="1827453" indent="0">
              <a:buNone/>
              <a:defRPr sz="1400">
                <a:solidFill>
                  <a:schemeClr val="tx1">
                    <a:tint val="75000"/>
                  </a:schemeClr>
                </a:solidFill>
              </a:defRPr>
            </a:lvl5pPr>
            <a:lvl6pPr marL="2284317" indent="0">
              <a:buNone/>
              <a:defRPr sz="1400">
                <a:solidFill>
                  <a:schemeClr val="tx1">
                    <a:tint val="75000"/>
                  </a:schemeClr>
                </a:solidFill>
              </a:defRPr>
            </a:lvl6pPr>
            <a:lvl7pPr marL="2741181" indent="0">
              <a:buNone/>
              <a:defRPr sz="1400">
                <a:solidFill>
                  <a:schemeClr val="tx1">
                    <a:tint val="75000"/>
                  </a:schemeClr>
                </a:solidFill>
              </a:defRPr>
            </a:lvl7pPr>
            <a:lvl8pPr marL="3198046" indent="0">
              <a:buNone/>
              <a:defRPr sz="1400">
                <a:solidFill>
                  <a:schemeClr val="tx1">
                    <a:tint val="75000"/>
                  </a:schemeClr>
                </a:solidFill>
              </a:defRPr>
            </a:lvl8pPr>
            <a:lvl9pPr marL="3654907"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6458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2"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8831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6863" indent="0">
              <a:buNone/>
              <a:defRPr sz="2000" b="1"/>
            </a:lvl2pPr>
            <a:lvl3pPr marL="913728" indent="0">
              <a:buNone/>
              <a:defRPr sz="1800" b="1"/>
            </a:lvl3pPr>
            <a:lvl4pPr marL="1370590" indent="0">
              <a:buNone/>
              <a:defRPr sz="1600" b="1"/>
            </a:lvl4pPr>
            <a:lvl5pPr marL="1827453" indent="0">
              <a:buNone/>
              <a:defRPr sz="1600" b="1"/>
            </a:lvl5pPr>
            <a:lvl6pPr marL="2284317" indent="0">
              <a:buNone/>
              <a:defRPr sz="1600" b="1"/>
            </a:lvl6pPr>
            <a:lvl7pPr marL="2741181" indent="0">
              <a:buNone/>
              <a:defRPr sz="1600" b="1"/>
            </a:lvl7pPr>
            <a:lvl8pPr marL="3198046" indent="0">
              <a:buNone/>
              <a:defRPr sz="1600" b="1"/>
            </a:lvl8pPr>
            <a:lvl9pPr marL="3654907"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6863" indent="0">
              <a:buNone/>
              <a:defRPr sz="2000" b="1"/>
            </a:lvl2pPr>
            <a:lvl3pPr marL="913728" indent="0">
              <a:buNone/>
              <a:defRPr sz="1800" b="1"/>
            </a:lvl3pPr>
            <a:lvl4pPr marL="1370590" indent="0">
              <a:buNone/>
              <a:defRPr sz="1600" b="1"/>
            </a:lvl4pPr>
            <a:lvl5pPr marL="1827453" indent="0">
              <a:buNone/>
              <a:defRPr sz="1600" b="1"/>
            </a:lvl5pPr>
            <a:lvl6pPr marL="2284317" indent="0">
              <a:buNone/>
              <a:defRPr sz="1600" b="1"/>
            </a:lvl6pPr>
            <a:lvl7pPr marL="2741181" indent="0">
              <a:buNone/>
              <a:defRPr sz="1600" b="1"/>
            </a:lvl7pPr>
            <a:lvl8pPr marL="3198046" indent="0">
              <a:buNone/>
              <a:defRPr sz="1600" b="1"/>
            </a:lvl8pPr>
            <a:lvl9pPr marL="3654907"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8440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2"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54797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50218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7"/>
            <a:ext cx="3008313" cy="4691063"/>
          </a:xfrm>
        </p:spPr>
        <p:txBody>
          <a:bodyPr/>
          <a:lstStyle>
            <a:lvl1pPr marL="0" indent="0">
              <a:buNone/>
              <a:defRPr sz="1400"/>
            </a:lvl1pPr>
            <a:lvl2pPr marL="456863" indent="0">
              <a:buNone/>
              <a:defRPr sz="1200"/>
            </a:lvl2pPr>
            <a:lvl3pPr marL="913728" indent="0">
              <a:buNone/>
              <a:defRPr sz="1000"/>
            </a:lvl3pPr>
            <a:lvl4pPr marL="1370590" indent="0">
              <a:buNone/>
              <a:defRPr sz="900"/>
            </a:lvl4pPr>
            <a:lvl5pPr marL="1827453" indent="0">
              <a:buNone/>
              <a:defRPr sz="900"/>
            </a:lvl5pPr>
            <a:lvl6pPr marL="2284317" indent="0">
              <a:buNone/>
              <a:defRPr sz="900"/>
            </a:lvl6pPr>
            <a:lvl7pPr marL="2741181" indent="0">
              <a:buNone/>
              <a:defRPr sz="900"/>
            </a:lvl7pPr>
            <a:lvl8pPr marL="3198046" indent="0">
              <a:buNone/>
              <a:defRPr sz="900"/>
            </a:lvl8pPr>
            <a:lvl9pPr marL="3654907"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64499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8"/>
            <a:ext cx="5486400" cy="4114800"/>
          </a:xfrm>
        </p:spPr>
        <p:txBody>
          <a:bodyPr/>
          <a:lstStyle>
            <a:lvl1pPr marL="0" indent="0">
              <a:buNone/>
              <a:defRPr sz="3200"/>
            </a:lvl1pPr>
            <a:lvl2pPr marL="456863" indent="0">
              <a:buNone/>
              <a:defRPr sz="2800"/>
            </a:lvl2pPr>
            <a:lvl3pPr marL="913728" indent="0">
              <a:buNone/>
              <a:defRPr sz="2400"/>
            </a:lvl3pPr>
            <a:lvl4pPr marL="1370590" indent="0">
              <a:buNone/>
              <a:defRPr sz="2000"/>
            </a:lvl4pPr>
            <a:lvl5pPr marL="1827453" indent="0">
              <a:buNone/>
              <a:defRPr sz="2000"/>
            </a:lvl5pPr>
            <a:lvl6pPr marL="2284317" indent="0">
              <a:buNone/>
              <a:defRPr sz="2000"/>
            </a:lvl6pPr>
            <a:lvl7pPr marL="2741181" indent="0">
              <a:buNone/>
              <a:defRPr sz="2000"/>
            </a:lvl7pPr>
            <a:lvl8pPr marL="3198046" indent="0">
              <a:buNone/>
              <a:defRPr sz="2000"/>
            </a:lvl8pPr>
            <a:lvl9pPr marL="3654907" indent="0">
              <a:buNone/>
              <a:defRPr sz="2000"/>
            </a:lvl9pPr>
          </a:lstStyle>
          <a:p>
            <a:endParaRPr lang="zh-TW" altLang="en-US"/>
          </a:p>
        </p:txBody>
      </p:sp>
      <p:sp>
        <p:nvSpPr>
          <p:cNvPr id="4" name="文字版面配置區 3"/>
          <p:cNvSpPr>
            <a:spLocks noGrp="1"/>
          </p:cNvSpPr>
          <p:nvPr>
            <p:ph type="body" sz="half" idx="2"/>
          </p:nvPr>
        </p:nvSpPr>
        <p:spPr>
          <a:xfrm>
            <a:off x="1792288" y="5367340"/>
            <a:ext cx="5486400" cy="804862"/>
          </a:xfrm>
        </p:spPr>
        <p:txBody>
          <a:bodyPr/>
          <a:lstStyle>
            <a:lvl1pPr marL="0" indent="0">
              <a:buNone/>
              <a:defRPr sz="1400"/>
            </a:lvl1pPr>
            <a:lvl2pPr marL="456863" indent="0">
              <a:buNone/>
              <a:defRPr sz="1200"/>
            </a:lvl2pPr>
            <a:lvl3pPr marL="913728" indent="0">
              <a:buNone/>
              <a:defRPr sz="1000"/>
            </a:lvl3pPr>
            <a:lvl4pPr marL="1370590" indent="0">
              <a:buNone/>
              <a:defRPr sz="900"/>
            </a:lvl4pPr>
            <a:lvl5pPr marL="1827453" indent="0">
              <a:buNone/>
              <a:defRPr sz="900"/>
            </a:lvl5pPr>
            <a:lvl6pPr marL="2284317" indent="0">
              <a:buNone/>
              <a:defRPr sz="900"/>
            </a:lvl6pPr>
            <a:lvl7pPr marL="2741181" indent="0">
              <a:buNone/>
              <a:defRPr sz="900"/>
            </a:lvl7pPr>
            <a:lvl8pPr marL="3198046" indent="0">
              <a:buNone/>
              <a:defRPr sz="900"/>
            </a:lvl8pPr>
            <a:lvl9pPr marL="3654907"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41470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972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2" y="274645"/>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5"/>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03498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627912"/>
          </a:xfrm>
          <a:prstGeom prst="rect">
            <a:avLst/>
          </a:prstGeom>
        </p:spPr>
        <p:txBody>
          <a:bodyPr anchor="t" anchorCtr="0">
            <a:noAutofit/>
          </a:bodyPr>
          <a:lstStyle>
            <a:lvl1pPr algn="ctr">
              <a:defRPr sz="3200"/>
            </a:lvl1pPr>
          </a:lstStyle>
          <a:p>
            <a:r>
              <a:rPr lang="zh-TW" altLang="en-US"/>
              <a:t>按一下以編輯母片標題樣式</a:t>
            </a:r>
            <a:endParaRPr lang="zh-TW" altLang="en-US" dirty="0"/>
          </a:p>
        </p:txBody>
      </p:sp>
      <p:sp>
        <p:nvSpPr>
          <p:cNvPr id="6" name="投影片編號版面配置區 5"/>
          <p:cNvSpPr>
            <a:spLocks noGrp="1"/>
          </p:cNvSpPr>
          <p:nvPr>
            <p:ph type="sldNum" sz="quarter" idx="12"/>
          </p:nvPr>
        </p:nvSpPr>
        <p:spPr>
          <a:xfrm>
            <a:off x="7010400" y="6492891"/>
            <a:ext cx="2133600" cy="365125"/>
          </a:xfrm>
          <a:prstGeom prst="rect">
            <a:avLst/>
          </a:prstGeom>
        </p:spPr>
        <p:txBody>
          <a:bodyPr/>
          <a:lstStyle>
            <a:lvl1pPr>
              <a:defRPr/>
            </a:lvl1pPr>
          </a:lstStyle>
          <a:p>
            <a:pPr defTabSz="914400">
              <a:defRPr/>
            </a:pPr>
            <a:fld id="{90CD9115-1788-4F9D-97C1-7AEC00DBDDDF}" type="slidenum">
              <a:rPr lang="zh-TW" altLang="en-US">
                <a:solidFill>
                  <a:prstClr val="black">
                    <a:tint val="75000"/>
                  </a:prstClr>
                </a:solidFill>
              </a:rPr>
              <a:pPr defTabSz="914400">
                <a:defRPr/>
              </a:pPr>
              <a:t>‹#›</a:t>
            </a:fld>
            <a:endParaRPr lang="zh-TW" altLang="en-US">
              <a:solidFill>
                <a:prstClr val="black">
                  <a:tint val="75000"/>
                </a:prstClr>
              </a:solidFill>
            </a:endParaRPr>
          </a:p>
        </p:txBody>
      </p:sp>
      <p:sp>
        <p:nvSpPr>
          <p:cNvPr id="5" name="內容版面配置區 2"/>
          <p:cNvSpPr>
            <a:spLocks noGrp="1"/>
          </p:cNvSpPr>
          <p:nvPr>
            <p:ph idx="1"/>
          </p:nvPr>
        </p:nvSpPr>
        <p:spPr>
          <a:xfrm>
            <a:off x="442009" y="1377149"/>
            <a:ext cx="8229600" cy="4926815"/>
          </a:xfrm>
          <a:prstGeom prst="rect">
            <a:avLst/>
          </a:prstGeom>
        </p:spPr>
        <p:txBody>
          <a:bodyPr/>
          <a:lstStyle>
            <a:lvl1pPr>
              <a:defRPr sz="2800" b="1">
                <a:latin typeface="微軟正黑體" panose="020B0604030504040204" pitchFamily="34" charset="-120"/>
                <a:ea typeface="微軟正黑體" panose="020B0604030504040204" pitchFamily="34" charset="-120"/>
              </a:defRPr>
            </a:lvl1pPr>
            <a:lvl2pPr>
              <a:defRPr sz="2400" b="1">
                <a:latin typeface="微軟正黑體" panose="020B0604030504040204" pitchFamily="34" charset="-120"/>
                <a:ea typeface="微軟正黑體" panose="020B0604030504040204" pitchFamily="34" charset="-120"/>
              </a:defRPr>
            </a:lvl2pPr>
            <a:lvl3pPr>
              <a:defRPr sz="2000" b="1">
                <a:latin typeface="微軟正黑體" panose="020B0604030504040204" pitchFamily="34" charset="-120"/>
                <a:ea typeface="微軟正黑體" panose="020B0604030504040204" pitchFamily="34" charset="-120"/>
              </a:defRPr>
            </a:lvl3pPr>
            <a:lvl4pPr>
              <a:defRPr sz="1800" b="1">
                <a:latin typeface="微軟正黑體" panose="020B0604030504040204" pitchFamily="34" charset="-120"/>
                <a:ea typeface="微軟正黑體" panose="020B0604030504040204" pitchFamily="34" charset="-120"/>
              </a:defRPr>
            </a:lvl4pPr>
            <a:lvl5pPr>
              <a:defRPr sz="1400" b="1">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36972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3"/>
            <a:ext cx="77724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61533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58"/>
            <a:ext cx="8229600" cy="850103"/>
          </a:xfrm>
          <a:prstGeom prst="rect">
            <a:avLst/>
          </a:prstGeom>
        </p:spPr>
        <p:txBody>
          <a:bodyPr lIns="91392" tIns="45696" rIns="91392" bIns="45696"/>
          <a:lstStyle>
            <a:lvl1pPr>
              <a:defRPr>
                <a:solidFill>
                  <a:srgbClr val="FF0000"/>
                </a:solidFill>
                <a:latin typeface="Arial"/>
                <a:ea typeface="微軟正黑體"/>
                <a:cs typeface="Arial"/>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63062" y="1196976"/>
            <a:ext cx="8229600" cy="4525963"/>
          </a:xfrm>
          <a:prstGeom prst="rect">
            <a:avLst/>
          </a:prstGeom>
        </p:spPr>
        <p:txBody>
          <a:bodyPr lIns="91392" tIns="45696" rIns="91392" bIns="45696"/>
          <a:lstStyle>
            <a:lvl1pPr>
              <a:defRPr>
                <a:latin typeface="Arial"/>
                <a:ea typeface="微軟正黑體"/>
                <a:cs typeface="Arial"/>
              </a:defRPr>
            </a:lvl1pPr>
            <a:lvl2pPr>
              <a:defRPr>
                <a:latin typeface="Arial"/>
                <a:ea typeface="微軟正黑體"/>
                <a:cs typeface="Arial"/>
              </a:defRPr>
            </a:lvl2pPr>
            <a:lvl3pPr>
              <a:defRPr>
                <a:latin typeface="Arial"/>
                <a:ea typeface="微軟正黑體"/>
                <a:cs typeface="Arial"/>
              </a:defRPr>
            </a:lvl3pPr>
            <a:lvl4pPr>
              <a:defRPr>
                <a:latin typeface="Arial"/>
                <a:ea typeface="微軟正黑體"/>
                <a:cs typeface="Arial"/>
              </a:defRPr>
            </a:lvl4pPr>
            <a:lvl5pPr>
              <a:defRPr>
                <a:latin typeface="Arial"/>
                <a:ea typeface="微軟正黑體"/>
                <a:cs typeface="Aria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6442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標題 1"/>
          <p:cNvSpPr>
            <a:spLocks noGrp="1"/>
          </p:cNvSpPr>
          <p:nvPr>
            <p:ph type="title"/>
          </p:nvPr>
        </p:nvSpPr>
        <p:spPr>
          <a:xfrm>
            <a:off x="450850" y="0"/>
            <a:ext cx="8369300" cy="1206500"/>
          </a:xfrm>
          <a:prstGeom prst="rect">
            <a:avLst/>
          </a:prstGeom>
        </p:spPr>
        <p:txBody>
          <a:bodyPr lIns="91392" tIns="45696" rIns="91392" bIns="45696"/>
          <a:lstStyle/>
          <a:p>
            <a:r>
              <a:rPr lang="zh-TW" altLang="en-US" dirty="0"/>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7523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6863" indent="0">
              <a:buNone/>
              <a:defRPr sz="2000" b="1"/>
            </a:lvl2pPr>
            <a:lvl3pPr marL="913728" indent="0">
              <a:buNone/>
              <a:defRPr sz="1800" b="1"/>
            </a:lvl3pPr>
            <a:lvl4pPr marL="1370590" indent="0">
              <a:buNone/>
              <a:defRPr sz="1600" b="1"/>
            </a:lvl4pPr>
            <a:lvl5pPr marL="1827453" indent="0">
              <a:buNone/>
              <a:defRPr sz="1600" b="1"/>
            </a:lvl5pPr>
            <a:lvl6pPr marL="2284317" indent="0">
              <a:buNone/>
              <a:defRPr sz="1600" b="1"/>
            </a:lvl6pPr>
            <a:lvl7pPr marL="2741181" indent="0">
              <a:buNone/>
              <a:defRPr sz="1600" b="1"/>
            </a:lvl7pPr>
            <a:lvl8pPr marL="3198046" indent="0">
              <a:buNone/>
              <a:defRPr sz="1600" b="1"/>
            </a:lvl8pPr>
            <a:lvl9pPr marL="3654907"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6863" indent="0">
              <a:buNone/>
              <a:defRPr sz="2000" b="1"/>
            </a:lvl2pPr>
            <a:lvl3pPr marL="913728" indent="0">
              <a:buNone/>
              <a:defRPr sz="1800" b="1"/>
            </a:lvl3pPr>
            <a:lvl4pPr marL="1370590" indent="0">
              <a:buNone/>
              <a:defRPr sz="1600" b="1"/>
            </a:lvl4pPr>
            <a:lvl5pPr marL="1827453" indent="0">
              <a:buNone/>
              <a:defRPr sz="1600" b="1"/>
            </a:lvl5pPr>
            <a:lvl6pPr marL="2284317" indent="0">
              <a:buNone/>
              <a:defRPr sz="1600" b="1"/>
            </a:lvl6pPr>
            <a:lvl7pPr marL="2741181" indent="0">
              <a:buNone/>
              <a:defRPr sz="1600" b="1"/>
            </a:lvl7pPr>
            <a:lvl8pPr marL="3198046" indent="0">
              <a:buNone/>
              <a:defRPr sz="1600" b="1"/>
            </a:lvl8pPr>
            <a:lvl9pPr marL="3654907"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80228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372758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無 MIC logo">
    <p:spTree>
      <p:nvGrpSpPr>
        <p:cNvPr id="1" name=""/>
        <p:cNvGrpSpPr/>
        <p:nvPr/>
      </p:nvGrpSpPr>
      <p:grpSpPr>
        <a:xfrm>
          <a:off x="0" y="0"/>
          <a:ext cx="0" cy="0"/>
          <a:chOff x="0" y="0"/>
          <a:chExt cx="0" cy="0"/>
        </a:xfrm>
      </p:grpSpPr>
      <p:sp>
        <p:nvSpPr>
          <p:cNvPr id="3" name="矩形 2"/>
          <p:cNvSpPr/>
          <p:nvPr userDrawn="1"/>
        </p:nvSpPr>
        <p:spPr>
          <a:xfrm>
            <a:off x="7629570" y="5877272"/>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標題 1"/>
          <p:cNvSpPr>
            <a:spLocks noGrp="1"/>
          </p:cNvSpPr>
          <p:nvPr>
            <p:ph type="title"/>
          </p:nvPr>
        </p:nvSpPr>
        <p:spPr>
          <a:xfrm>
            <a:off x="983274" y="188913"/>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50574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無 MIC logo">
    <p:spTree>
      <p:nvGrpSpPr>
        <p:cNvPr id="1" name=""/>
        <p:cNvGrpSpPr/>
        <p:nvPr/>
      </p:nvGrpSpPr>
      <p:grpSpPr>
        <a:xfrm>
          <a:off x="0" y="0"/>
          <a:ext cx="0" cy="0"/>
          <a:chOff x="0" y="0"/>
          <a:chExt cx="0" cy="0"/>
        </a:xfrm>
      </p:grpSpPr>
      <p:sp>
        <p:nvSpPr>
          <p:cNvPr id="3" name="矩形 2"/>
          <p:cNvSpPr/>
          <p:nvPr userDrawn="1"/>
        </p:nvSpPr>
        <p:spPr>
          <a:xfrm>
            <a:off x="7629577" y="5877273"/>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rtlCol="0" anchor="ctr"/>
          <a:lstStyle/>
          <a:p>
            <a:pPr algn="ctr"/>
            <a:endParaRPr lang="zh-TW" altLang="en-US">
              <a:solidFill>
                <a:prstClr val="white"/>
              </a:solidFill>
            </a:endParaRPr>
          </a:p>
        </p:txBody>
      </p:sp>
      <p:sp>
        <p:nvSpPr>
          <p:cNvPr id="2" name="標題 1"/>
          <p:cNvSpPr>
            <a:spLocks noGrp="1"/>
          </p:cNvSpPr>
          <p:nvPr>
            <p:ph type="title"/>
          </p:nvPr>
        </p:nvSpPr>
        <p:spPr>
          <a:xfrm>
            <a:off x="983276" y="188915"/>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02794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627912"/>
          </a:xfrm>
          <a:prstGeom prst="rect">
            <a:avLst/>
          </a:prstGeom>
        </p:spPr>
        <p:txBody>
          <a:bodyPr anchor="t" anchorCtr="0">
            <a:noAutofit/>
          </a:bodyPr>
          <a:lstStyle>
            <a:lvl1pPr algn="ctr">
              <a:defRPr sz="3200"/>
            </a:lvl1pPr>
          </a:lstStyle>
          <a:p>
            <a:r>
              <a:rPr lang="zh-TW" altLang="en-US"/>
              <a:t>按一下以編輯母片標題樣式</a:t>
            </a:r>
            <a:endParaRPr lang="zh-TW" altLang="en-US" dirty="0"/>
          </a:p>
        </p:txBody>
      </p:sp>
      <p:sp>
        <p:nvSpPr>
          <p:cNvPr id="6" name="投影片編號版面配置區 5"/>
          <p:cNvSpPr>
            <a:spLocks noGrp="1"/>
          </p:cNvSpPr>
          <p:nvPr>
            <p:ph type="sldNum" sz="quarter" idx="12"/>
          </p:nvPr>
        </p:nvSpPr>
        <p:spPr>
          <a:xfrm>
            <a:off x="7010400" y="6492891"/>
            <a:ext cx="2133600" cy="365125"/>
          </a:xfrm>
          <a:prstGeom prst="rect">
            <a:avLst/>
          </a:prstGeom>
        </p:spPr>
        <p:txBody>
          <a:bodyPr/>
          <a:lstStyle>
            <a:lvl1pPr>
              <a:defRPr/>
            </a:lvl1pPr>
          </a:lstStyle>
          <a:p>
            <a:pPr defTabSz="914400">
              <a:defRPr/>
            </a:pPr>
            <a:fld id="{90CD9115-1788-4F9D-97C1-7AEC00DBDDDF}" type="slidenum">
              <a:rPr lang="zh-TW" altLang="en-US">
                <a:solidFill>
                  <a:prstClr val="black">
                    <a:tint val="75000"/>
                  </a:prstClr>
                </a:solidFill>
              </a:rPr>
              <a:pPr defTabSz="914400">
                <a:defRPr/>
              </a:pPr>
              <a:t>‹#›</a:t>
            </a:fld>
            <a:endParaRPr lang="zh-TW" altLang="en-US">
              <a:solidFill>
                <a:prstClr val="black">
                  <a:tint val="75000"/>
                </a:prstClr>
              </a:solidFill>
            </a:endParaRPr>
          </a:p>
        </p:txBody>
      </p:sp>
      <p:sp>
        <p:nvSpPr>
          <p:cNvPr id="5" name="內容版面配置區 2"/>
          <p:cNvSpPr>
            <a:spLocks noGrp="1"/>
          </p:cNvSpPr>
          <p:nvPr>
            <p:ph idx="1"/>
          </p:nvPr>
        </p:nvSpPr>
        <p:spPr>
          <a:xfrm>
            <a:off x="442009" y="1377149"/>
            <a:ext cx="8229600" cy="4926815"/>
          </a:xfrm>
          <a:prstGeom prst="rect">
            <a:avLst/>
          </a:prstGeom>
        </p:spPr>
        <p:txBody>
          <a:bodyPr/>
          <a:lstStyle>
            <a:lvl1pPr>
              <a:defRPr sz="2800" b="1">
                <a:latin typeface="微軟正黑體" panose="020B0604030504040204" pitchFamily="34" charset="-120"/>
                <a:ea typeface="微軟正黑體" panose="020B0604030504040204" pitchFamily="34" charset="-120"/>
              </a:defRPr>
            </a:lvl1pPr>
            <a:lvl2pPr>
              <a:defRPr sz="2400" b="1">
                <a:latin typeface="微軟正黑體" panose="020B0604030504040204" pitchFamily="34" charset="-120"/>
                <a:ea typeface="微軟正黑體" panose="020B0604030504040204" pitchFamily="34" charset="-120"/>
              </a:defRPr>
            </a:lvl2pPr>
            <a:lvl3pPr>
              <a:defRPr sz="2000" b="1">
                <a:latin typeface="微軟正黑體" panose="020B0604030504040204" pitchFamily="34" charset="-120"/>
                <a:ea typeface="微軟正黑體" panose="020B0604030504040204" pitchFamily="34" charset="-120"/>
              </a:defRPr>
            </a:lvl3pPr>
            <a:lvl4pPr>
              <a:defRPr sz="1800" b="1">
                <a:latin typeface="微軟正黑體" panose="020B0604030504040204" pitchFamily="34" charset="-120"/>
                <a:ea typeface="微軟正黑體" panose="020B0604030504040204" pitchFamily="34" charset="-120"/>
              </a:defRPr>
            </a:lvl4pPr>
            <a:lvl5pPr>
              <a:defRPr sz="1400" b="1">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294555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3"/>
            <a:ext cx="77724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1968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58"/>
            <a:ext cx="8229600" cy="850103"/>
          </a:xfrm>
          <a:prstGeom prst="rect">
            <a:avLst/>
          </a:prstGeom>
        </p:spPr>
        <p:txBody>
          <a:bodyPr lIns="91392" tIns="45696" rIns="91392" bIns="45696"/>
          <a:lstStyle>
            <a:lvl1pPr>
              <a:defRPr>
                <a:solidFill>
                  <a:srgbClr val="FF0000"/>
                </a:solidFill>
                <a:latin typeface="Arial"/>
                <a:ea typeface="微軟正黑體"/>
                <a:cs typeface="Arial"/>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63062" y="1196976"/>
            <a:ext cx="8229600" cy="4525963"/>
          </a:xfrm>
          <a:prstGeom prst="rect">
            <a:avLst/>
          </a:prstGeom>
        </p:spPr>
        <p:txBody>
          <a:bodyPr lIns="91392" tIns="45696" rIns="91392" bIns="45696"/>
          <a:lstStyle>
            <a:lvl1pPr>
              <a:defRPr>
                <a:latin typeface="Arial"/>
                <a:ea typeface="微軟正黑體"/>
                <a:cs typeface="Arial"/>
              </a:defRPr>
            </a:lvl1pPr>
            <a:lvl2pPr>
              <a:defRPr>
                <a:latin typeface="Arial"/>
                <a:ea typeface="微軟正黑體"/>
                <a:cs typeface="Arial"/>
              </a:defRPr>
            </a:lvl2pPr>
            <a:lvl3pPr>
              <a:defRPr>
                <a:latin typeface="Arial"/>
                <a:ea typeface="微軟正黑體"/>
                <a:cs typeface="Arial"/>
              </a:defRPr>
            </a:lvl3pPr>
            <a:lvl4pPr>
              <a:defRPr>
                <a:latin typeface="Arial"/>
                <a:ea typeface="微軟正黑體"/>
                <a:cs typeface="Arial"/>
              </a:defRPr>
            </a:lvl4pPr>
            <a:lvl5pPr>
              <a:defRPr>
                <a:latin typeface="Arial"/>
                <a:ea typeface="微軟正黑體"/>
                <a:cs typeface="Aria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4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標題 1"/>
          <p:cNvSpPr>
            <a:spLocks noGrp="1"/>
          </p:cNvSpPr>
          <p:nvPr>
            <p:ph type="title"/>
          </p:nvPr>
        </p:nvSpPr>
        <p:spPr>
          <a:xfrm>
            <a:off x="450850" y="0"/>
            <a:ext cx="8369300" cy="1206500"/>
          </a:xfrm>
          <a:prstGeom prst="rect">
            <a:avLst/>
          </a:prstGeom>
        </p:spPr>
        <p:txBody>
          <a:bodyPr lIns="91392" tIns="45696" rIns="91392" bIns="45696"/>
          <a:lstStyle/>
          <a:p>
            <a:r>
              <a:rPr lang="zh-TW" altLang="en-US" dirty="0"/>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7235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59468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40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無 MIC logo">
    <p:spTree>
      <p:nvGrpSpPr>
        <p:cNvPr id="1" name=""/>
        <p:cNvGrpSpPr/>
        <p:nvPr/>
      </p:nvGrpSpPr>
      <p:grpSpPr>
        <a:xfrm>
          <a:off x="0" y="0"/>
          <a:ext cx="0" cy="0"/>
          <a:chOff x="0" y="0"/>
          <a:chExt cx="0" cy="0"/>
        </a:xfrm>
      </p:grpSpPr>
      <p:sp>
        <p:nvSpPr>
          <p:cNvPr id="3" name="矩形 2"/>
          <p:cNvSpPr/>
          <p:nvPr userDrawn="1"/>
        </p:nvSpPr>
        <p:spPr>
          <a:xfrm>
            <a:off x="7629570" y="5877272"/>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標題 1"/>
          <p:cNvSpPr>
            <a:spLocks noGrp="1"/>
          </p:cNvSpPr>
          <p:nvPr>
            <p:ph type="title"/>
          </p:nvPr>
        </p:nvSpPr>
        <p:spPr>
          <a:xfrm>
            <a:off x="983274" y="188913"/>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06844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無 MIC logo">
    <p:spTree>
      <p:nvGrpSpPr>
        <p:cNvPr id="1" name=""/>
        <p:cNvGrpSpPr/>
        <p:nvPr/>
      </p:nvGrpSpPr>
      <p:grpSpPr>
        <a:xfrm>
          <a:off x="0" y="0"/>
          <a:ext cx="0" cy="0"/>
          <a:chOff x="0" y="0"/>
          <a:chExt cx="0" cy="0"/>
        </a:xfrm>
      </p:grpSpPr>
      <p:sp>
        <p:nvSpPr>
          <p:cNvPr id="3" name="矩形 2"/>
          <p:cNvSpPr/>
          <p:nvPr userDrawn="1"/>
        </p:nvSpPr>
        <p:spPr>
          <a:xfrm>
            <a:off x="7629577" y="5877273"/>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rtlCol="0" anchor="ctr"/>
          <a:lstStyle/>
          <a:p>
            <a:pPr algn="ctr"/>
            <a:endParaRPr lang="zh-TW" altLang="en-US">
              <a:solidFill>
                <a:prstClr val="white"/>
              </a:solidFill>
            </a:endParaRPr>
          </a:p>
        </p:txBody>
      </p:sp>
      <p:sp>
        <p:nvSpPr>
          <p:cNvPr id="2" name="標題 1"/>
          <p:cNvSpPr>
            <a:spLocks noGrp="1"/>
          </p:cNvSpPr>
          <p:nvPr>
            <p:ph type="title"/>
          </p:nvPr>
        </p:nvSpPr>
        <p:spPr>
          <a:xfrm>
            <a:off x="983276" y="188915"/>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41289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1"/>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3" y="3886202"/>
            <a:ext cx="6400800" cy="1752600"/>
          </a:xfrm>
        </p:spPr>
        <p:txBody>
          <a:bodyPr/>
          <a:lstStyle>
            <a:lvl1pPr marL="0" indent="0" algn="ctr">
              <a:buNone/>
              <a:defRPr>
                <a:solidFill>
                  <a:schemeClr val="tx1">
                    <a:tint val="75000"/>
                  </a:schemeClr>
                </a:solidFill>
              </a:defRPr>
            </a:lvl1pPr>
            <a:lvl2pPr marL="456863" indent="0" algn="ctr">
              <a:buNone/>
              <a:defRPr>
                <a:solidFill>
                  <a:schemeClr val="tx1">
                    <a:tint val="75000"/>
                  </a:schemeClr>
                </a:solidFill>
              </a:defRPr>
            </a:lvl2pPr>
            <a:lvl3pPr marL="913728" indent="0" algn="ctr">
              <a:buNone/>
              <a:defRPr>
                <a:solidFill>
                  <a:schemeClr val="tx1">
                    <a:tint val="75000"/>
                  </a:schemeClr>
                </a:solidFill>
              </a:defRPr>
            </a:lvl3pPr>
            <a:lvl4pPr marL="1370590" indent="0" algn="ctr">
              <a:buNone/>
              <a:defRPr>
                <a:solidFill>
                  <a:schemeClr val="tx1">
                    <a:tint val="75000"/>
                  </a:schemeClr>
                </a:solidFill>
              </a:defRPr>
            </a:lvl4pPr>
            <a:lvl5pPr marL="1827453" indent="0" algn="ctr">
              <a:buNone/>
              <a:defRPr>
                <a:solidFill>
                  <a:schemeClr val="tx1">
                    <a:tint val="75000"/>
                  </a:schemeClr>
                </a:solidFill>
              </a:defRPr>
            </a:lvl5pPr>
            <a:lvl6pPr marL="2284317" indent="0" algn="ctr">
              <a:buNone/>
              <a:defRPr>
                <a:solidFill>
                  <a:schemeClr val="tx1">
                    <a:tint val="75000"/>
                  </a:schemeClr>
                </a:solidFill>
              </a:defRPr>
            </a:lvl6pPr>
            <a:lvl7pPr marL="2741181" indent="0" algn="ctr">
              <a:buNone/>
              <a:defRPr>
                <a:solidFill>
                  <a:schemeClr val="tx1">
                    <a:tint val="75000"/>
                  </a:schemeClr>
                </a:solidFill>
              </a:defRPr>
            </a:lvl7pPr>
            <a:lvl8pPr marL="3198046" indent="0" algn="ctr">
              <a:buNone/>
              <a:defRPr>
                <a:solidFill>
                  <a:schemeClr val="tx1">
                    <a:tint val="75000"/>
                  </a:schemeClr>
                </a:solidFill>
              </a:defRPr>
            </a:lvl8pPr>
            <a:lvl9pPr marL="3654907"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2524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3" y="620689"/>
            <a:ext cx="8229600" cy="796950"/>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70231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6"/>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6863" indent="0">
              <a:buNone/>
              <a:defRPr sz="1800">
                <a:solidFill>
                  <a:schemeClr val="tx1">
                    <a:tint val="75000"/>
                  </a:schemeClr>
                </a:solidFill>
              </a:defRPr>
            </a:lvl2pPr>
            <a:lvl3pPr marL="913728" indent="0">
              <a:buNone/>
              <a:defRPr sz="1600">
                <a:solidFill>
                  <a:schemeClr val="tx1">
                    <a:tint val="75000"/>
                  </a:schemeClr>
                </a:solidFill>
              </a:defRPr>
            </a:lvl3pPr>
            <a:lvl4pPr marL="1370590" indent="0">
              <a:buNone/>
              <a:defRPr sz="1400">
                <a:solidFill>
                  <a:schemeClr val="tx1">
                    <a:tint val="75000"/>
                  </a:schemeClr>
                </a:solidFill>
              </a:defRPr>
            </a:lvl4pPr>
            <a:lvl5pPr marL="1827453" indent="0">
              <a:buNone/>
              <a:defRPr sz="1400">
                <a:solidFill>
                  <a:schemeClr val="tx1">
                    <a:tint val="75000"/>
                  </a:schemeClr>
                </a:solidFill>
              </a:defRPr>
            </a:lvl5pPr>
            <a:lvl6pPr marL="2284317" indent="0">
              <a:buNone/>
              <a:defRPr sz="1400">
                <a:solidFill>
                  <a:schemeClr val="tx1">
                    <a:tint val="75000"/>
                  </a:schemeClr>
                </a:solidFill>
              </a:defRPr>
            </a:lvl6pPr>
            <a:lvl7pPr marL="2741181" indent="0">
              <a:buNone/>
              <a:defRPr sz="1400">
                <a:solidFill>
                  <a:schemeClr val="tx1">
                    <a:tint val="75000"/>
                  </a:schemeClr>
                </a:solidFill>
              </a:defRPr>
            </a:lvl7pPr>
            <a:lvl8pPr marL="3198046" indent="0">
              <a:buNone/>
              <a:defRPr sz="1400">
                <a:solidFill>
                  <a:schemeClr val="tx1">
                    <a:tint val="75000"/>
                  </a:schemeClr>
                </a:solidFill>
              </a:defRPr>
            </a:lvl8pPr>
            <a:lvl9pPr marL="3654907"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47733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2"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36864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6863" indent="0">
              <a:buNone/>
              <a:defRPr sz="2000" b="1"/>
            </a:lvl2pPr>
            <a:lvl3pPr marL="913728" indent="0">
              <a:buNone/>
              <a:defRPr sz="1800" b="1"/>
            </a:lvl3pPr>
            <a:lvl4pPr marL="1370590" indent="0">
              <a:buNone/>
              <a:defRPr sz="1600" b="1"/>
            </a:lvl4pPr>
            <a:lvl5pPr marL="1827453" indent="0">
              <a:buNone/>
              <a:defRPr sz="1600" b="1"/>
            </a:lvl5pPr>
            <a:lvl6pPr marL="2284317" indent="0">
              <a:buNone/>
              <a:defRPr sz="1600" b="1"/>
            </a:lvl6pPr>
            <a:lvl7pPr marL="2741181" indent="0">
              <a:buNone/>
              <a:defRPr sz="1600" b="1"/>
            </a:lvl7pPr>
            <a:lvl8pPr marL="3198046" indent="0">
              <a:buNone/>
              <a:defRPr sz="1600" b="1"/>
            </a:lvl8pPr>
            <a:lvl9pPr marL="3654907"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6863" indent="0">
              <a:buNone/>
              <a:defRPr sz="2000" b="1"/>
            </a:lvl2pPr>
            <a:lvl3pPr marL="913728" indent="0">
              <a:buNone/>
              <a:defRPr sz="1800" b="1"/>
            </a:lvl3pPr>
            <a:lvl4pPr marL="1370590" indent="0">
              <a:buNone/>
              <a:defRPr sz="1600" b="1"/>
            </a:lvl4pPr>
            <a:lvl5pPr marL="1827453" indent="0">
              <a:buNone/>
              <a:defRPr sz="1600" b="1"/>
            </a:lvl5pPr>
            <a:lvl6pPr marL="2284317" indent="0">
              <a:buNone/>
              <a:defRPr sz="1600" b="1"/>
            </a:lvl6pPr>
            <a:lvl7pPr marL="2741181" indent="0">
              <a:buNone/>
              <a:defRPr sz="1600" b="1"/>
            </a:lvl7pPr>
            <a:lvl8pPr marL="3198046" indent="0">
              <a:buNone/>
              <a:defRPr sz="1600" b="1"/>
            </a:lvl8pPr>
            <a:lvl9pPr marL="3654907"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61643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915369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31842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7"/>
            <a:ext cx="3008313" cy="4691063"/>
          </a:xfrm>
        </p:spPr>
        <p:txBody>
          <a:bodyPr/>
          <a:lstStyle>
            <a:lvl1pPr marL="0" indent="0">
              <a:buNone/>
              <a:defRPr sz="1400"/>
            </a:lvl1pPr>
            <a:lvl2pPr marL="456863" indent="0">
              <a:buNone/>
              <a:defRPr sz="1200"/>
            </a:lvl2pPr>
            <a:lvl3pPr marL="913728" indent="0">
              <a:buNone/>
              <a:defRPr sz="1000"/>
            </a:lvl3pPr>
            <a:lvl4pPr marL="1370590" indent="0">
              <a:buNone/>
              <a:defRPr sz="900"/>
            </a:lvl4pPr>
            <a:lvl5pPr marL="1827453" indent="0">
              <a:buNone/>
              <a:defRPr sz="900"/>
            </a:lvl5pPr>
            <a:lvl6pPr marL="2284317" indent="0">
              <a:buNone/>
              <a:defRPr sz="900"/>
            </a:lvl6pPr>
            <a:lvl7pPr marL="2741181" indent="0">
              <a:buNone/>
              <a:defRPr sz="900"/>
            </a:lvl7pPr>
            <a:lvl8pPr marL="3198046" indent="0">
              <a:buNone/>
              <a:defRPr sz="900"/>
            </a:lvl8pPr>
            <a:lvl9pPr marL="3654907"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240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8"/>
            <a:ext cx="5486400" cy="4114800"/>
          </a:xfrm>
        </p:spPr>
        <p:txBody>
          <a:bodyPr/>
          <a:lstStyle>
            <a:lvl1pPr marL="0" indent="0">
              <a:buNone/>
              <a:defRPr sz="3200"/>
            </a:lvl1pPr>
            <a:lvl2pPr marL="456863" indent="0">
              <a:buNone/>
              <a:defRPr sz="2800"/>
            </a:lvl2pPr>
            <a:lvl3pPr marL="913728" indent="0">
              <a:buNone/>
              <a:defRPr sz="2400"/>
            </a:lvl3pPr>
            <a:lvl4pPr marL="1370590" indent="0">
              <a:buNone/>
              <a:defRPr sz="2000"/>
            </a:lvl4pPr>
            <a:lvl5pPr marL="1827453" indent="0">
              <a:buNone/>
              <a:defRPr sz="2000"/>
            </a:lvl5pPr>
            <a:lvl6pPr marL="2284317" indent="0">
              <a:buNone/>
              <a:defRPr sz="2000"/>
            </a:lvl6pPr>
            <a:lvl7pPr marL="2741181" indent="0">
              <a:buNone/>
              <a:defRPr sz="2000"/>
            </a:lvl7pPr>
            <a:lvl8pPr marL="3198046" indent="0">
              <a:buNone/>
              <a:defRPr sz="2000"/>
            </a:lvl8pPr>
            <a:lvl9pPr marL="3654907" indent="0">
              <a:buNone/>
              <a:defRPr sz="2000"/>
            </a:lvl9pPr>
          </a:lstStyle>
          <a:p>
            <a:endParaRPr lang="zh-TW" altLang="en-US"/>
          </a:p>
        </p:txBody>
      </p:sp>
      <p:sp>
        <p:nvSpPr>
          <p:cNvPr id="4" name="文字版面配置區 3"/>
          <p:cNvSpPr>
            <a:spLocks noGrp="1"/>
          </p:cNvSpPr>
          <p:nvPr>
            <p:ph type="body" sz="half" idx="2"/>
          </p:nvPr>
        </p:nvSpPr>
        <p:spPr>
          <a:xfrm>
            <a:off x="1792288" y="5367340"/>
            <a:ext cx="5486400" cy="804862"/>
          </a:xfrm>
        </p:spPr>
        <p:txBody>
          <a:bodyPr/>
          <a:lstStyle>
            <a:lvl1pPr marL="0" indent="0">
              <a:buNone/>
              <a:defRPr sz="1400"/>
            </a:lvl1pPr>
            <a:lvl2pPr marL="456863" indent="0">
              <a:buNone/>
              <a:defRPr sz="1200"/>
            </a:lvl2pPr>
            <a:lvl3pPr marL="913728" indent="0">
              <a:buNone/>
              <a:defRPr sz="1000"/>
            </a:lvl3pPr>
            <a:lvl4pPr marL="1370590" indent="0">
              <a:buNone/>
              <a:defRPr sz="900"/>
            </a:lvl4pPr>
            <a:lvl5pPr marL="1827453" indent="0">
              <a:buNone/>
              <a:defRPr sz="900"/>
            </a:lvl5pPr>
            <a:lvl6pPr marL="2284317" indent="0">
              <a:buNone/>
              <a:defRPr sz="900"/>
            </a:lvl6pPr>
            <a:lvl7pPr marL="2741181" indent="0">
              <a:buNone/>
              <a:defRPr sz="900"/>
            </a:lvl7pPr>
            <a:lvl8pPr marL="3198046" indent="0">
              <a:buNone/>
              <a:defRPr sz="900"/>
            </a:lvl8pPr>
            <a:lvl9pPr marL="3654907"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91296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526750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2" y="274645"/>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5"/>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660802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627912"/>
          </a:xfrm>
          <a:prstGeom prst="rect">
            <a:avLst/>
          </a:prstGeom>
        </p:spPr>
        <p:txBody>
          <a:bodyPr anchor="t" anchorCtr="0">
            <a:noAutofit/>
          </a:bodyPr>
          <a:lstStyle>
            <a:lvl1pPr algn="ctr">
              <a:defRPr sz="3200"/>
            </a:lvl1pPr>
          </a:lstStyle>
          <a:p>
            <a:r>
              <a:rPr lang="zh-TW" altLang="en-US"/>
              <a:t>按一下以編輯母片標題樣式</a:t>
            </a:r>
            <a:endParaRPr lang="zh-TW" altLang="en-US" dirty="0"/>
          </a:p>
        </p:txBody>
      </p:sp>
      <p:sp>
        <p:nvSpPr>
          <p:cNvPr id="6" name="投影片編號版面配置區 5"/>
          <p:cNvSpPr>
            <a:spLocks noGrp="1"/>
          </p:cNvSpPr>
          <p:nvPr>
            <p:ph type="sldNum" sz="quarter" idx="12"/>
          </p:nvPr>
        </p:nvSpPr>
        <p:spPr>
          <a:xfrm>
            <a:off x="7010400" y="6492891"/>
            <a:ext cx="2133600" cy="365125"/>
          </a:xfrm>
          <a:prstGeom prst="rect">
            <a:avLst/>
          </a:prstGeom>
        </p:spPr>
        <p:txBody>
          <a:bodyPr/>
          <a:lstStyle>
            <a:lvl1pPr>
              <a:defRPr/>
            </a:lvl1pPr>
          </a:lstStyle>
          <a:p>
            <a:pPr defTabSz="914400">
              <a:defRPr/>
            </a:pPr>
            <a:fld id="{90CD9115-1788-4F9D-97C1-7AEC00DBDDDF}" type="slidenum">
              <a:rPr lang="zh-TW" altLang="en-US">
                <a:solidFill>
                  <a:prstClr val="black">
                    <a:tint val="75000"/>
                  </a:prstClr>
                </a:solidFill>
              </a:rPr>
              <a:pPr defTabSz="914400">
                <a:defRPr/>
              </a:pPr>
              <a:t>‹#›</a:t>
            </a:fld>
            <a:endParaRPr lang="zh-TW" altLang="en-US">
              <a:solidFill>
                <a:prstClr val="black">
                  <a:tint val="75000"/>
                </a:prstClr>
              </a:solidFill>
            </a:endParaRPr>
          </a:p>
        </p:txBody>
      </p:sp>
      <p:sp>
        <p:nvSpPr>
          <p:cNvPr id="5" name="內容版面配置區 2"/>
          <p:cNvSpPr>
            <a:spLocks noGrp="1"/>
          </p:cNvSpPr>
          <p:nvPr>
            <p:ph idx="1"/>
          </p:nvPr>
        </p:nvSpPr>
        <p:spPr>
          <a:xfrm>
            <a:off x="442009" y="1377149"/>
            <a:ext cx="8229600" cy="4926815"/>
          </a:xfrm>
          <a:prstGeom prst="rect">
            <a:avLst/>
          </a:prstGeom>
        </p:spPr>
        <p:txBody>
          <a:bodyPr/>
          <a:lstStyle>
            <a:lvl1pPr>
              <a:defRPr sz="2800" b="1">
                <a:latin typeface="微軟正黑體" panose="020B0604030504040204" pitchFamily="34" charset="-120"/>
                <a:ea typeface="微軟正黑體" panose="020B0604030504040204" pitchFamily="34" charset="-120"/>
              </a:defRPr>
            </a:lvl1pPr>
            <a:lvl2pPr>
              <a:defRPr sz="2400" b="1">
                <a:latin typeface="微軟正黑體" panose="020B0604030504040204" pitchFamily="34" charset="-120"/>
                <a:ea typeface="微軟正黑體" panose="020B0604030504040204" pitchFamily="34" charset="-120"/>
              </a:defRPr>
            </a:lvl2pPr>
            <a:lvl3pPr>
              <a:defRPr sz="2000" b="1">
                <a:latin typeface="微軟正黑體" panose="020B0604030504040204" pitchFamily="34" charset="-120"/>
                <a:ea typeface="微軟正黑體" panose="020B0604030504040204" pitchFamily="34" charset="-120"/>
              </a:defRPr>
            </a:lvl3pPr>
            <a:lvl4pPr>
              <a:defRPr sz="1800" b="1">
                <a:latin typeface="微軟正黑體" panose="020B0604030504040204" pitchFamily="34" charset="-120"/>
                <a:ea typeface="微軟正黑體" panose="020B0604030504040204" pitchFamily="34" charset="-120"/>
              </a:defRPr>
            </a:lvl4pPr>
            <a:lvl5pPr>
              <a:defRPr sz="1400" b="1">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8348738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43"/>
            <a:ext cx="77724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32592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58"/>
            <a:ext cx="8229600" cy="850103"/>
          </a:xfrm>
          <a:prstGeom prst="rect">
            <a:avLst/>
          </a:prstGeom>
        </p:spPr>
        <p:txBody>
          <a:bodyPr lIns="91392" tIns="45696" rIns="91392" bIns="45696"/>
          <a:lstStyle>
            <a:lvl1pPr>
              <a:defRPr>
                <a:solidFill>
                  <a:srgbClr val="FF0000"/>
                </a:solidFill>
                <a:latin typeface="Arial"/>
                <a:ea typeface="微軟正黑體"/>
                <a:cs typeface="Arial"/>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463062" y="1196976"/>
            <a:ext cx="8229600" cy="4525963"/>
          </a:xfrm>
          <a:prstGeom prst="rect">
            <a:avLst/>
          </a:prstGeom>
        </p:spPr>
        <p:txBody>
          <a:bodyPr lIns="91392" tIns="45696" rIns="91392" bIns="45696"/>
          <a:lstStyle>
            <a:lvl1pPr>
              <a:defRPr>
                <a:latin typeface="Arial"/>
                <a:ea typeface="微軟正黑體"/>
                <a:cs typeface="Arial"/>
              </a:defRPr>
            </a:lvl1pPr>
            <a:lvl2pPr>
              <a:defRPr>
                <a:latin typeface="Arial"/>
                <a:ea typeface="微軟正黑體"/>
                <a:cs typeface="Arial"/>
              </a:defRPr>
            </a:lvl2pPr>
            <a:lvl3pPr>
              <a:defRPr>
                <a:latin typeface="Arial"/>
                <a:ea typeface="微軟正黑體"/>
                <a:cs typeface="Arial"/>
              </a:defRPr>
            </a:lvl3pPr>
            <a:lvl4pPr>
              <a:defRPr>
                <a:latin typeface="Arial"/>
                <a:ea typeface="微軟正黑體"/>
                <a:cs typeface="Arial"/>
              </a:defRPr>
            </a:lvl4pPr>
            <a:lvl5pPr>
              <a:defRPr>
                <a:latin typeface="Arial"/>
                <a:ea typeface="微軟正黑體"/>
                <a:cs typeface="Aria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7063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標題 1"/>
          <p:cNvSpPr>
            <a:spLocks noGrp="1"/>
          </p:cNvSpPr>
          <p:nvPr>
            <p:ph type="title"/>
          </p:nvPr>
        </p:nvSpPr>
        <p:spPr>
          <a:xfrm>
            <a:off x="450850" y="0"/>
            <a:ext cx="8369300" cy="1206500"/>
          </a:xfrm>
          <a:prstGeom prst="rect">
            <a:avLst/>
          </a:prstGeom>
        </p:spPr>
        <p:txBody>
          <a:bodyPr lIns="91392" tIns="45696" rIns="91392" bIns="45696"/>
          <a:lstStyle/>
          <a:p>
            <a:r>
              <a:rPr lang="zh-TW" altLang="en-US" dirty="0"/>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40453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038629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820184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無 MIC logo">
    <p:spTree>
      <p:nvGrpSpPr>
        <p:cNvPr id="1" name=""/>
        <p:cNvGrpSpPr/>
        <p:nvPr/>
      </p:nvGrpSpPr>
      <p:grpSpPr>
        <a:xfrm>
          <a:off x="0" y="0"/>
          <a:ext cx="0" cy="0"/>
          <a:chOff x="0" y="0"/>
          <a:chExt cx="0" cy="0"/>
        </a:xfrm>
      </p:grpSpPr>
      <p:sp>
        <p:nvSpPr>
          <p:cNvPr id="3" name="矩形 2"/>
          <p:cNvSpPr/>
          <p:nvPr userDrawn="1"/>
        </p:nvSpPr>
        <p:spPr>
          <a:xfrm>
            <a:off x="7629570" y="5877272"/>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標題 1"/>
          <p:cNvSpPr>
            <a:spLocks noGrp="1"/>
          </p:cNvSpPr>
          <p:nvPr>
            <p:ph type="title"/>
          </p:nvPr>
        </p:nvSpPr>
        <p:spPr>
          <a:xfrm>
            <a:off x="983274" y="188913"/>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8342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7"/>
            <a:ext cx="3008313" cy="4691063"/>
          </a:xfrm>
        </p:spPr>
        <p:txBody>
          <a:bodyPr/>
          <a:lstStyle>
            <a:lvl1pPr marL="0" indent="0">
              <a:buNone/>
              <a:defRPr sz="1400"/>
            </a:lvl1pPr>
            <a:lvl2pPr marL="456863" indent="0">
              <a:buNone/>
              <a:defRPr sz="1200"/>
            </a:lvl2pPr>
            <a:lvl3pPr marL="913728" indent="0">
              <a:buNone/>
              <a:defRPr sz="1000"/>
            </a:lvl3pPr>
            <a:lvl4pPr marL="1370590" indent="0">
              <a:buNone/>
              <a:defRPr sz="900"/>
            </a:lvl4pPr>
            <a:lvl5pPr marL="1827453" indent="0">
              <a:buNone/>
              <a:defRPr sz="900"/>
            </a:lvl5pPr>
            <a:lvl6pPr marL="2284317" indent="0">
              <a:buNone/>
              <a:defRPr sz="900"/>
            </a:lvl6pPr>
            <a:lvl7pPr marL="2741181" indent="0">
              <a:buNone/>
              <a:defRPr sz="900"/>
            </a:lvl7pPr>
            <a:lvl8pPr marL="3198046" indent="0">
              <a:buNone/>
              <a:defRPr sz="900"/>
            </a:lvl8pPr>
            <a:lvl9pPr marL="3654907"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無 MIC logo">
    <p:spTree>
      <p:nvGrpSpPr>
        <p:cNvPr id="1" name=""/>
        <p:cNvGrpSpPr/>
        <p:nvPr/>
      </p:nvGrpSpPr>
      <p:grpSpPr>
        <a:xfrm>
          <a:off x="0" y="0"/>
          <a:ext cx="0" cy="0"/>
          <a:chOff x="0" y="0"/>
          <a:chExt cx="0" cy="0"/>
        </a:xfrm>
      </p:grpSpPr>
      <p:sp>
        <p:nvSpPr>
          <p:cNvPr id="3" name="矩形 2"/>
          <p:cNvSpPr/>
          <p:nvPr userDrawn="1"/>
        </p:nvSpPr>
        <p:spPr>
          <a:xfrm>
            <a:off x="7629577" y="5877273"/>
            <a:ext cx="930565"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rtlCol="0" anchor="ctr"/>
          <a:lstStyle/>
          <a:p>
            <a:pPr algn="ctr"/>
            <a:endParaRPr lang="zh-TW" altLang="en-US">
              <a:solidFill>
                <a:prstClr val="white"/>
              </a:solidFill>
            </a:endParaRPr>
          </a:p>
        </p:txBody>
      </p:sp>
      <p:sp>
        <p:nvSpPr>
          <p:cNvPr id="2" name="標題 1"/>
          <p:cNvSpPr>
            <a:spLocks noGrp="1"/>
          </p:cNvSpPr>
          <p:nvPr>
            <p:ph type="title"/>
          </p:nvPr>
        </p:nvSpPr>
        <p:spPr>
          <a:xfrm>
            <a:off x="983276" y="188915"/>
            <a:ext cx="7177454" cy="620712"/>
          </a:xfrm>
        </p:spPr>
        <p:txBody>
          <a:bodyPr/>
          <a:lstStyle/>
          <a:p>
            <a:r>
              <a:rPr lang="zh-TW" altLang="en-US"/>
              <a:t>按一下以編輯母片標題樣式</a:t>
            </a:r>
          </a:p>
        </p:txBody>
      </p:sp>
      <p:sp>
        <p:nvSpPr>
          <p:cNvPr id="4"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7974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8"/>
            <a:ext cx="5486400" cy="4114800"/>
          </a:xfrm>
        </p:spPr>
        <p:txBody>
          <a:bodyPr/>
          <a:lstStyle>
            <a:lvl1pPr marL="0" indent="0">
              <a:buNone/>
              <a:defRPr sz="3200"/>
            </a:lvl1pPr>
            <a:lvl2pPr marL="456863" indent="0">
              <a:buNone/>
              <a:defRPr sz="2800"/>
            </a:lvl2pPr>
            <a:lvl3pPr marL="913728" indent="0">
              <a:buNone/>
              <a:defRPr sz="2400"/>
            </a:lvl3pPr>
            <a:lvl4pPr marL="1370590" indent="0">
              <a:buNone/>
              <a:defRPr sz="2000"/>
            </a:lvl4pPr>
            <a:lvl5pPr marL="1827453" indent="0">
              <a:buNone/>
              <a:defRPr sz="2000"/>
            </a:lvl5pPr>
            <a:lvl6pPr marL="2284317" indent="0">
              <a:buNone/>
              <a:defRPr sz="2000"/>
            </a:lvl6pPr>
            <a:lvl7pPr marL="2741181" indent="0">
              <a:buNone/>
              <a:defRPr sz="2000"/>
            </a:lvl7pPr>
            <a:lvl8pPr marL="3198046" indent="0">
              <a:buNone/>
              <a:defRPr sz="2000"/>
            </a:lvl8pPr>
            <a:lvl9pPr marL="3654907" indent="0">
              <a:buNone/>
              <a:defRPr sz="2000"/>
            </a:lvl9pPr>
          </a:lstStyle>
          <a:p>
            <a:endParaRPr lang="zh-TW" altLang="en-US"/>
          </a:p>
        </p:txBody>
      </p:sp>
      <p:sp>
        <p:nvSpPr>
          <p:cNvPr id="4" name="文字版面配置區 3"/>
          <p:cNvSpPr>
            <a:spLocks noGrp="1"/>
          </p:cNvSpPr>
          <p:nvPr>
            <p:ph type="body" sz="half" idx="2"/>
          </p:nvPr>
        </p:nvSpPr>
        <p:spPr>
          <a:xfrm>
            <a:off x="1792288" y="5367340"/>
            <a:ext cx="5486400" cy="804862"/>
          </a:xfrm>
        </p:spPr>
        <p:txBody>
          <a:bodyPr/>
          <a:lstStyle>
            <a:lvl1pPr marL="0" indent="0">
              <a:buNone/>
              <a:defRPr sz="1400"/>
            </a:lvl1pPr>
            <a:lvl2pPr marL="456863" indent="0">
              <a:buNone/>
              <a:defRPr sz="1200"/>
            </a:lvl2pPr>
            <a:lvl3pPr marL="913728" indent="0">
              <a:buNone/>
              <a:defRPr sz="1000"/>
            </a:lvl3pPr>
            <a:lvl4pPr marL="1370590" indent="0">
              <a:buNone/>
              <a:defRPr sz="900"/>
            </a:lvl4pPr>
            <a:lvl5pPr marL="1827453" indent="0">
              <a:buNone/>
              <a:defRPr sz="900"/>
            </a:lvl5pPr>
            <a:lvl6pPr marL="2284317" indent="0">
              <a:buNone/>
              <a:defRPr sz="900"/>
            </a:lvl6pPr>
            <a:lvl7pPr marL="2741181" indent="0">
              <a:buNone/>
              <a:defRPr sz="900"/>
            </a:lvl7pPr>
            <a:lvl8pPr marL="3198046" indent="0">
              <a:buNone/>
              <a:defRPr sz="900"/>
            </a:lvl8pPr>
            <a:lvl9pPr marL="3654907"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jpeg"/><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theme" Target="../theme/theme3.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image" Target="../media/image3.png"/><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theme" Target="../theme/theme4.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3" y="274638"/>
            <a:ext cx="8229600" cy="1143000"/>
          </a:xfrm>
          <a:prstGeom prst="rect">
            <a:avLst/>
          </a:prstGeom>
        </p:spPr>
        <p:txBody>
          <a:bodyPr vert="horz" lIns="91374" tIns="45683" rIns="91374" bIns="45683"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3" y="1600202"/>
            <a:ext cx="8229600" cy="4525963"/>
          </a:xfrm>
          <a:prstGeom prst="rect">
            <a:avLst/>
          </a:prstGeom>
        </p:spPr>
        <p:txBody>
          <a:bodyPr vert="horz" lIns="91374" tIns="45683" rIns="91374" bIns="45683"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4"/>
            <a:ext cx="2133600" cy="365125"/>
          </a:xfrm>
          <a:prstGeom prst="rect">
            <a:avLst/>
          </a:prstGeom>
        </p:spPr>
        <p:txBody>
          <a:bodyPr vert="horz" lIns="91374" tIns="45683" rIns="91374" bIns="45683"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3" y="6356354"/>
            <a:ext cx="2895600" cy="365125"/>
          </a:xfrm>
          <a:prstGeom prst="rect">
            <a:avLst/>
          </a:prstGeom>
        </p:spPr>
        <p:txBody>
          <a:bodyPr vert="horz" lIns="91374" tIns="45683" rIns="91374" bIns="45683"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grpSp>
        <p:nvGrpSpPr>
          <p:cNvPr id="14" name="Group 30"/>
          <p:cNvGrpSpPr>
            <a:grpSpLocks/>
          </p:cNvGrpSpPr>
          <p:nvPr userDrawn="1"/>
        </p:nvGrpSpPr>
        <p:grpSpPr bwMode="auto">
          <a:xfrm>
            <a:off x="9" y="-17461"/>
            <a:ext cx="1788583" cy="459534"/>
            <a:chOff x="0" y="-8"/>
            <a:chExt cx="1224" cy="394"/>
          </a:xfrm>
        </p:grpSpPr>
        <p:sp>
          <p:nvSpPr>
            <p:cNvPr id="15" name="Rectangle 31"/>
            <p:cNvSpPr>
              <a:spLocks noChangeArrowheads="1"/>
            </p:cNvSpPr>
            <p:nvPr userDrawn="1"/>
          </p:nvSpPr>
          <p:spPr bwMode="auto">
            <a:xfrm>
              <a:off x="271" y="117"/>
              <a:ext cx="192" cy="208"/>
            </a:xfrm>
            <a:prstGeom prst="rect">
              <a:avLst/>
            </a:prstGeom>
            <a:noFill/>
            <a:ln w="0">
              <a:noFill/>
              <a:miter lim="800000"/>
              <a:headEnd/>
              <a:tailEnd/>
            </a:ln>
          </p:spPr>
          <p:txBody>
            <a:bodyPr lIns="0" tIns="0" rIns="0" bIns="0"/>
            <a:lstStyle/>
            <a:p>
              <a:pPr defTabSz="914400" fontAlgn="base">
                <a:spcBef>
                  <a:spcPct val="0"/>
                </a:spcBef>
                <a:spcAft>
                  <a:spcPct val="0"/>
                </a:spcAft>
                <a:defRPr/>
              </a:pPr>
              <a:r>
                <a:rPr lang="zh-TW" altLang="en-US" noProof="1">
                  <a:solidFill>
                    <a:srgbClr val="FFFFFF"/>
                  </a:solidFill>
                </a:rPr>
                <a:t>  </a:t>
              </a:r>
            </a:p>
          </p:txBody>
        </p:sp>
        <p:sp>
          <p:nvSpPr>
            <p:cNvPr id="16" name="Rectangle 32"/>
            <p:cNvSpPr>
              <a:spLocks noChangeArrowheads="1"/>
            </p:cNvSpPr>
            <p:nvPr userDrawn="1"/>
          </p:nvSpPr>
          <p:spPr bwMode="auto">
            <a:xfrm>
              <a:off x="494" y="117"/>
              <a:ext cx="192" cy="208"/>
            </a:xfrm>
            <a:prstGeom prst="rect">
              <a:avLst/>
            </a:prstGeom>
            <a:noFill/>
            <a:ln w="0">
              <a:noFill/>
              <a:miter lim="800000"/>
              <a:headEnd/>
              <a:tailEnd/>
            </a:ln>
          </p:spPr>
          <p:txBody>
            <a:bodyPr lIns="0" tIns="0" rIns="0" bIns="0"/>
            <a:lstStyle/>
            <a:p>
              <a:pPr defTabSz="914400" fontAlgn="base">
                <a:spcBef>
                  <a:spcPct val="0"/>
                </a:spcBef>
                <a:spcAft>
                  <a:spcPct val="0"/>
                </a:spcAft>
                <a:defRPr/>
              </a:pPr>
              <a:r>
                <a:rPr lang="zh-TW" altLang="en-US" noProof="1">
                  <a:solidFill>
                    <a:srgbClr val="FFFFFF"/>
                  </a:solidFill>
                </a:rPr>
                <a:t>  </a:t>
              </a:r>
            </a:p>
          </p:txBody>
        </p:sp>
        <p:sp>
          <p:nvSpPr>
            <p:cNvPr id="17" name="Freeform 33"/>
            <p:cNvSpPr>
              <a:spLocks/>
            </p:cNvSpPr>
            <p:nvPr userDrawn="1"/>
          </p:nvSpPr>
          <p:spPr bwMode="auto">
            <a:xfrm>
              <a:off x="0" y="10"/>
              <a:ext cx="1016" cy="376"/>
            </a:xfrm>
            <a:custGeom>
              <a:avLst/>
              <a:gdLst>
                <a:gd name="T0" fmla="*/ 0 w 20000"/>
                <a:gd name="T1" fmla="*/ 0 h 20000"/>
                <a:gd name="T2" fmla="*/ 0 w 20000"/>
                <a:gd name="T3" fmla="*/ 0 h 20000"/>
                <a:gd name="T4" fmla="*/ 0 w 20000"/>
                <a:gd name="T5" fmla="*/ 376 h 20000"/>
                <a:gd name="T6" fmla="*/ 822 w 20000"/>
                <a:gd name="T7" fmla="*/ 376 h 20000"/>
                <a:gd name="T8" fmla="*/ 843 w 20000"/>
                <a:gd name="T9" fmla="*/ 376 h 20000"/>
                <a:gd name="T10" fmla="*/ 1016 w 20000"/>
                <a:gd name="T11" fmla="*/ 0 h 20000"/>
                <a:gd name="T12" fmla="*/ 0 w 20000"/>
                <a:gd name="T13" fmla="*/ 0 h 2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00" h="20000">
                  <a:moveTo>
                    <a:pt x="0" y="0"/>
                  </a:moveTo>
                  <a:lnTo>
                    <a:pt x="0" y="0"/>
                  </a:lnTo>
                  <a:lnTo>
                    <a:pt x="0" y="19974"/>
                  </a:lnTo>
                  <a:lnTo>
                    <a:pt x="16183" y="19974"/>
                  </a:lnTo>
                  <a:lnTo>
                    <a:pt x="16595" y="19974"/>
                  </a:lnTo>
                  <a:lnTo>
                    <a:pt x="19994" y="0"/>
                  </a:lnTo>
                  <a:lnTo>
                    <a:pt x="0" y="0"/>
                  </a:lnTo>
                </a:path>
              </a:pathLst>
            </a:custGeom>
            <a:solidFill>
              <a:srgbClr val="000066"/>
            </a:solidFill>
            <a:ln w="9525" cap="flat">
              <a:solidFill>
                <a:schemeClr val="tx1"/>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18" name="Freeform 34"/>
            <p:cNvSpPr>
              <a:spLocks/>
            </p:cNvSpPr>
            <p:nvPr userDrawn="1"/>
          </p:nvSpPr>
          <p:spPr bwMode="auto">
            <a:xfrm>
              <a:off x="1047" y="225"/>
              <a:ext cx="177" cy="144"/>
            </a:xfrm>
            <a:custGeom>
              <a:avLst/>
              <a:gdLst>
                <a:gd name="T0" fmla="*/ 177 w 20000"/>
                <a:gd name="T1" fmla="*/ 0 h 20000"/>
                <a:gd name="T2" fmla="*/ 177 w 20000"/>
                <a:gd name="T3" fmla="*/ 0 h 20000"/>
                <a:gd name="T4" fmla="*/ 0 w 20000"/>
                <a:gd name="T5" fmla="*/ 72 h 20000"/>
                <a:gd name="T6" fmla="*/ 89 w 20000"/>
                <a:gd name="T7" fmla="*/ 138 h 20000"/>
                <a:gd name="T8" fmla="*/ 89 w 20000"/>
                <a:gd name="T9" fmla="*/ 144 h 20000"/>
                <a:gd name="T10" fmla="*/ 177 w 20000"/>
                <a:gd name="T11" fmla="*/ 0 h 2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00" h="20000">
                  <a:moveTo>
                    <a:pt x="19952" y="0"/>
                  </a:moveTo>
                  <a:lnTo>
                    <a:pt x="19952" y="0"/>
                  </a:lnTo>
                  <a:lnTo>
                    <a:pt x="0" y="9969"/>
                  </a:lnTo>
                  <a:lnTo>
                    <a:pt x="10071" y="19128"/>
                  </a:lnTo>
                  <a:lnTo>
                    <a:pt x="10071" y="19938"/>
                  </a:lnTo>
                  <a:lnTo>
                    <a:pt x="19952" y="0"/>
                  </a:lnTo>
                </a:path>
              </a:pathLst>
            </a:custGeom>
            <a:solidFill>
              <a:srgbClr val="FF0000"/>
            </a:solidFill>
            <a:ln w="9525" cap="flat">
              <a:solidFill>
                <a:srgbClr val="000000"/>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19" name="Freeform 35"/>
            <p:cNvSpPr>
              <a:spLocks/>
            </p:cNvSpPr>
            <p:nvPr userDrawn="1"/>
          </p:nvSpPr>
          <p:spPr bwMode="auto">
            <a:xfrm>
              <a:off x="904" y="168"/>
              <a:ext cx="248" cy="216"/>
            </a:xfrm>
            <a:custGeom>
              <a:avLst/>
              <a:gdLst>
                <a:gd name="T0" fmla="*/ 127 w 20000"/>
                <a:gd name="T1" fmla="*/ 0 h 20000"/>
                <a:gd name="T2" fmla="*/ 120 w 20000"/>
                <a:gd name="T3" fmla="*/ 0 h 20000"/>
                <a:gd name="T4" fmla="*/ 0 w 20000"/>
                <a:gd name="T5" fmla="*/ 216 h 20000"/>
                <a:gd name="T6" fmla="*/ 14 w 20000"/>
                <a:gd name="T7" fmla="*/ 216 h 20000"/>
                <a:gd name="T8" fmla="*/ 142 w 20000"/>
                <a:gd name="T9" fmla="*/ 216 h 20000"/>
                <a:gd name="T10" fmla="*/ 163 w 20000"/>
                <a:gd name="T11" fmla="*/ 181 h 20000"/>
                <a:gd name="T12" fmla="*/ 163 w 20000"/>
                <a:gd name="T13" fmla="*/ 181 h 20000"/>
                <a:gd name="T14" fmla="*/ 134 w 20000"/>
                <a:gd name="T15" fmla="*/ 172 h 20000"/>
                <a:gd name="T16" fmla="*/ 113 w 20000"/>
                <a:gd name="T17" fmla="*/ 155 h 20000"/>
                <a:gd name="T18" fmla="*/ 110 w 20000"/>
                <a:gd name="T19" fmla="*/ 111 h 20000"/>
                <a:gd name="T20" fmla="*/ 121 w 20000"/>
                <a:gd name="T21" fmla="*/ 79 h 20000"/>
                <a:gd name="T22" fmla="*/ 151 w 20000"/>
                <a:gd name="T23" fmla="*/ 56 h 20000"/>
                <a:gd name="T24" fmla="*/ 181 w 20000"/>
                <a:gd name="T25" fmla="*/ 40 h 20000"/>
                <a:gd name="T26" fmla="*/ 211 w 20000"/>
                <a:gd name="T27" fmla="*/ 35 h 20000"/>
                <a:gd name="T28" fmla="*/ 235 w 20000"/>
                <a:gd name="T29" fmla="*/ 35 h 20000"/>
                <a:gd name="T30" fmla="*/ 241 w 20000"/>
                <a:gd name="T31" fmla="*/ 34 h 20000"/>
                <a:gd name="T32" fmla="*/ 248 w 20000"/>
                <a:gd name="T33" fmla="*/ 0 h 20000"/>
                <a:gd name="T34" fmla="*/ 127 w 20000"/>
                <a:gd name="T35" fmla="*/ 0 h 20000"/>
                <a:gd name="T36" fmla="*/ 226 w 20000"/>
                <a:gd name="T37" fmla="*/ 0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00" h="20000">
                  <a:moveTo>
                    <a:pt x="10271" y="0"/>
                  </a:moveTo>
                  <a:lnTo>
                    <a:pt x="9700" y="0"/>
                  </a:lnTo>
                  <a:lnTo>
                    <a:pt x="0" y="19960"/>
                  </a:lnTo>
                  <a:lnTo>
                    <a:pt x="1141" y="19960"/>
                  </a:lnTo>
                  <a:lnTo>
                    <a:pt x="11412" y="19960"/>
                  </a:lnTo>
                  <a:lnTo>
                    <a:pt x="13124" y="16727"/>
                  </a:lnTo>
                  <a:lnTo>
                    <a:pt x="10842" y="15968"/>
                  </a:lnTo>
                  <a:lnTo>
                    <a:pt x="9130" y="14371"/>
                  </a:lnTo>
                  <a:lnTo>
                    <a:pt x="8845" y="10299"/>
                  </a:lnTo>
                  <a:lnTo>
                    <a:pt x="9786" y="7345"/>
                  </a:lnTo>
                  <a:lnTo>
                    <a:pt x="12183" y="5150"/>
                  </a:lnTo>
                  <a:lnTo>
                    <a:pt x="14579" y="3713"/>
                  </a:lnTo>
                  <a:lnTo>
                    <a:pt x="16976" y="3273"/>
                  </a:lnTo>
                  <a:lnTo>
                    <a:pt x="18916" y="3273"/>
                  </a:lnTo>
                  <a:lnTo>
                    <a:pt x="19401" y="3194"/>
                  </a:lnTo>
                  <a:lnTo>
                    <a:pt x="19971" y="0"/>
                  </a:lnTo>
                  <a:lnTo>
                    <a:pt x="10271" y="0"/>
                  </a:lnTo>
                  <a:lnTo>
                    <a:pt x="18260" y="0"/>
                  </a:lnTo>
                </a:path>
              </a:pathLst>
            </a:custGeom>
            <a:solidFill>
              <a:srgbClr val="000066"/>
            </a:solidFill>
            <a:ln w="9525" cap="flat">
              <a:solidFill>
                <a:srgbClr val="000000"/>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20" name="Text Box 36"/>
            <p:cNvSpPr txBox="1">
              <a:spLocks noChangeArrowheads="1"/>
            </p:cNvSpPr>
            <p:nvPr userDrawn="1"/>
          </p:nvSpPr>
          <p:spPr bwMode="ltGray">
            <a:xfrm>
              <a:off x="22" y="15"/>
              <a:ext cx="879" cy="264"/>
            </a:xfrm>
            <a:prstGeom prst="rect">
              <a:avLst/>
            </a:prstGeom>
            <a:noFill/>
            <a:ln w="9525">
              <a:noFill/>
              <a:miter lim="800000"/>
              <a:headEnd/>
              <a:tailEnd/>
            </a:ln>
          </p:spPr>
          <p:txBody>
            <a:bodyPr/>
            <a:lstStyle/>
            <a:p>
              <a:pPr algn="ctr" defTabSz="914400" fontAlgn="base">
                <a:spcBef>
                  <a:spcPct val="0"/>
                </a:spcBef>
                <a:spcAft>
                  <a:spcPct val="0"/>
                </a:spcAft>
                <a:defRPr/>
              </a:pPr>
              <a:r>
                <a:rPr lang="zh-TW" altLang="en-US" sz="2000" dirty="0">
                  <a:solidFill>
                    <a:prstClr val="white"/>
                  </a:solidFill>
                  <a:latin typeface="Times New Roman" pitchFamily="18" charset="0"/>
                  <a:ea typeface="MS PGothic" pitchFamily="34" charset="-128"/>
                </a:rPr>
                <a:t>經濟部</a:t>
              </a:r>
            </a:p>
          </p:txBody>
        </p:sp>
        <p:sp>
          <p:nvSpPr>
            <p:cNvPr id="21" name="Line 37"/>
            <p:cNvSpPr>
              <a:spLocks noChangeShapeType="1"/>
            </p:cNvSpPr>
            <p:nvPr userDrawn="1"/>
          </p:nvSpPr>
          <p:spPr bwMode="auto">
            <a:xfrm flipH="1">
              <a:off x="846" y="-8"/>
              <a:ext cx="168" cy="384"/>
            </a:xfrm>
            <a:prstGeom prst="line">
              <a:avLst/>
            </a:prstGeom>
            <a:noFill/>
            <a:ln w="12700">
              <a:solidFill>
                <a:schemeClr val="tx1"/>
              </a:solidFill>
              <a:round/>
              <a:headEnd/>
              <a:tailEnd/>
            </a:ln>
          </p:spPr>
          <p:txBody>
            <a:bodyPr wrap="none" anchor="ctr"/>
            <a:lstStyle/>
            <a:p>
              <a:pPr defTabSz="914400" fontAlgn="base">
                <a:spcBef>
                  <a:spcPct val="0"/>
                </a:spcBef>
                <a:spcAft>
                  <a:spcPct val="0"/>
                </a:spcAft>
                <a:defRPr/>
              </a:pPr>
              <a:endParaRPr lang="zh-TW" altLang="en-US" sz="1600" b="1">
                <a:solidFill>
                  <a:srgbClr val="0000FF"/>
                </a:solidFill>
                <a:ea typeface="MS PGothic" pitchFamily="34" charset="-128"/>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61" r:id="rId12"/>
    <p:sldLayoutId id="2147483862" r:id="rId13"/>
    <p:sldLayoutId id="2147483863" r:id="rId14"/>
    <p:sldLayoutId id="2147483864" r:id="rId15"/>
    <p:sldLayoutId id="2147483865" r:id="rId16"/>
    <p:sldLayoutId id="2147483866" r:id="rId17"/>
    <p:sldLayoutId id="2147483797" r:id="rId18"/>
    <p:sldLayoutId id="2147483836" r:id="rId19"/>
  </p:sldLayoutIdLst>
  <p:hf hdr="0" ftr="0" dt="0"/>
  <p:txStyles>
    <p:titleStyle>
      <a:lvl1pPr algn="ctr" defTabSz="913728" rtl="0" eaLnBrk="1" latinLnBrk="0" hangingPunct="1">
        <a:spcBef>
          <a:spcPct val="0"/>
        </a:spcBef>
        <a:buNone/>
        <a:defRPr sz="4400" kern="1200">
          <a:solidFill>
            <a:schemeClr val="tx1"/>
          </a:solidFill>
          <a:latin typeface="+mj-lt"/>
          <a:ea typeface="+mj-ea"/>
          <a:cs typeface="+mj-cs"/>
        </a:defRPr>
      </a:lvl1pPr>
    </p:titleStyle>
    <p:bodyStyle>
      <a:lvl1pPr marL="342648" indent="-342648" algn="l" defTabSz="9137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03" indent="-285539" algn="l" defTabSz="91372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59" indent="-228431" algn="l" defTabSz="91372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23"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885"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4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12"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76"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3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3728" rtl="0" eaLnBrk="1" latinLnBrk="0" hangingPunct="1">
        <a:defRPr sz="1800" kern="1200">
          <a:solidFill>
            <a:schemeClr val="tx1"/>
          </a:solidFill>
          <a:latin typeface="+mn-lt"/>
          <a:ea typeface="+mn-ea"/>
          <a:cs typeface="+mn-cs"/>
        </a:defRPr>
      </a:lvl1pPr>
      <a:lvl2pPr marL="456863" algn="l" defTabSz="913728" rtl="0" eaLnBrk="1" latinLnBrk="0" hangingPunct="1">
        <a:defRPr sz="1800" kern="1200">
          <a:solidFill>
            <a:schemeClr val="tx1"/>
          </a:solidFill>
          <a:latin typeface="+mn-lt"/>
          <a:ea typeface="+mn-ea"/>
          <a:cs typeface="+mn-cs"/>
        </a:defRPr>
      </a:lvl2pPr>
      <a:lvl3pPr marL="913728" algn="l" defTabSz="913728" rtl="0" eaLnBrk="1" latinLnBrk="0" hangingPunct="1">
        <a:defRPr sz="1800" kern="1200">
          <a:solidFill>
            <a:schemeClr val="tx1"/>
          </a:solidFill>
          <a:latin typeface="+mn-lt"/>
          <a:ea typeface="+mn-ea"/>
          <a:cs typeface="+mn-cs"/>
        </a:defRPr>
      </a:lvl3pPr>
      <a:lvl4pPr marL="1370590" algn="l" defTabSz="913728" rtl="0" eaLnBrk="1" latinLnBrk="0" hangingPunct="1">
        <a:defRPr sz="1800" kern="1200">
          <a:solidFill>
            <a:schemeClr val="tx1"/>
          </a:solidFill>
          <a:latin typeface="+mn-lt"/>
          <a:ea typeface="+mn-ea"/>
          <a:cs typeface="+mn-cs"/>
        </a:defRPr>
      </a:lvl4pPr>
      <a:lvl5pPr marL="1827453" algn="l" defTabSz="913728" rtl="0" eaLnBrk="1" latinLnBrk="0" hangingPunct="1">
        <a:defRPr sz="1800" kern="1200">
          <a:solidFill>
            <a:schemeClr val="tx1"/>
          </a:solidFill>
          <a:latin typeface="+mn-lt"/>
          <a:ea typeface="+mn-ea"/>
          <a:cs typeface="+mn-cs"/>
        </a:defRPr>
      </a:lvl5pPr>
      <a:lvl6pPr marL="2284317" algn="l" defTabSz="913728" rtl="0" eaLnBrk="1" latinLnBrk="0" hangingPunct="1">
        <a:defRPr sz="1800" kern="1200">
          <a:solidFill>
            <a:schemeClr val="tx1"/>
          </a:solidFill>
          <a:latin typeface="+mn-lt"/>
          <a:ea typeface="+mn-ea"/>
          <a:cs typeface="+mn-cs"/>
        </a:defRPr>
      </a:lvl6pPr>
      <a:lvl7pPr marL="2741181" algn="l" defTabSz="913728" rtl="0" eaLnBrk="1" latinLnBrk="0" hangingPunct="1">
        <a:defRPr sz="1800" kern="1200">
          <a:solidFill>
            <a:schemeClr val="tx1"/>
          </a:solidFill>
          <a:latin typeface="+mn-lt"/>
          <a:ea typeface="+mn-ea"/>
          <a:cs typeface="+mn-cs"/>
        </a:defRPr>
      </a:lvl7pPr>
      <a:lvl8pPr marL="3198046" algn="l" defTabSz="913728" rtl="0" eaLnBrk="1" latinLnBrk="0" hangingPunct="1">
        <a:defRPr sz="1800" kern="1200">
          <a:solidFill>
            <a:schemeClr val="tx1"/>
          </a:solidFill>
          <a:latin typeface="+mn-lt"/>
          <a:ea typeface="+mn-ea"/>
          <a:cs typeface="+mn-cs"/>
        </a:defRPr>
      </a:lvl8pPr>
      <a:lvl9pPr marL="3654907" algn="l" defTabSz="9137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defTabSz="914400">
              <a:defRPr/>
            </a:pPr>
            <a:endParaRPr lang="en-US" altLang="zh-TW">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defTabSz="914400">
              <a:defRPr/>
            </a:pPr>
            <a:endParaRPr lang="en-US" altLang="zh-TW">
              <a:solidFill>
                <a:srgbClr val="000000"/>
              </a:solidFill>
            </a:endParaRPr>
          </a:p>
        </p:txBody>
      </p:sp>
      <p:grpSp>
        <p:nvGrpSpPr>
          <p:cNvPr id="14" name="Group 30"/>
          <p:cNvGrpSpPr>
            <a:grpSpLocks/>
          </p:cNvGrpSpPr>
          <p:nvPr userDrawn="1"/>
        </p:nvGrpSpPr>
        <p:grpSpPr bwMode="auto">
          <a:xfrm>
            <a:off x="9" y="-17461"/>
            <a:ext cx="1788583" cy="459534"/>
            <a:chOff x="0" y="-8"/>
            <a:chExt cx="1224" cy="394"/>
          </a:xfrm>
        </p:grpSpPr>
        <p:sp>
          <p:nvSpPr>
            <p:cNvPr id="15" name="Rectangle 31"/>
            <p:cNvSpPr>
              <a:spLocks noChangeArrowheads="1"/>
            </p:cNvSpPr>
            <p:nvPr userDrawn="1"/>
          </p:nvSpPr>
          <p:spPr bwMode="auto">
            <a:xfrm>
              <a:off x="271" y="117"/>
              <a:ext cx="192" cy="208"/>
            </a:xfrm>
            <a:prstGeom prst="rect">
              <a:avLst/>
            </a:prstGeom>
            <a:noFill/>
            <a:ln w="0">
              <a:noFill/>
              <a:miter lim="800000"/>
              <a:headEnd/>
              <a:tailEnd/>
            </a:ln>
          </p:spPr>
          <p:txBody>
            <a:bodyPr lIns="0" tIns="0" rIns="0" bIns="0"/>
            <a:lstStyle/>
            <a:p>
              <a:pPr defTabSz="914400" fontAlgn="base">
                <a:spcBef>
                  <a:spcPct val="0"/>
                </a:spcBef>
                <a:spcAft>
                  <a:spcPct val="0"/>
                </a:spcAft>
                <a:defRPr/>
              </a:pPr>
              <a:r>
                <a:rPr lang="zh-TW" altLang="en-US" noProof="1">
                  <a:solidFill>
                    <a:srgbClr val="FFFFFF"/>
                  </a:solidFill>
                </a:rPr>
                <a:t>  </a:t>
              </a:r>
            </a:p>
          </p:txBody>
        </p:sp>
        <p:sp>
          <p:nvSpPr>
            <p:cNvPr id="16" name="Rectangle 32"/>
            <p:cNvSpPr>
              <a:spLocks noChangeArrowheads="1"/>
            </p:cNvSpPr>
            <p:nvPr userDrawn="1"/>
          </p:nvSpPr>
          <p:spPr bwMode="auto">
            <a:xfrm>
              <a:off x="494" y="117"/>
              <a:ext cx="192" cy="208"/>
            </a:xfrm>
            <a:prstGeom prst="rect">
              <a:avLst/>
            </a:prstGeom>
            <a:noFill/>
            <a:ln w="0">
              <a:noFill/>
              <a:miter lim="800000"/>
              <a:headEnd/>
              <a:tailEnd/>
            </a:ln>
          </p:spPr>
          <p:txBody>
            <a:bodyPr lIns="0" tIns="0" rIns="0" bIns="0"/>
            <a:lstStyle/>
            <a:p>
              <a:pPr defTabSz="914400" fontAlgn="base">
                <a:spcBef>
                  <a:spcPct val="0"/>
                </a:spcBef>
                <a:spcAft>
                  <a:spcPct val="0"/>
                </a:spcAft>
                <a:defRPr/>
              </a:pPr>
              <a:r>
                <a:rPr lang="zh-TW" altLang="en-US" noProof="1">
                  <a:solidFill>
                    <a:srgbClr val="FFFFFF"/>
                  </a:solidFill>
                </a:rPr>
                <a:t>  </a:t>
              </a:r>
            </a:p>
          </p:txBody>
        </p:sp>
        <p:sp>
          <p:nvSpPr>
            <p:cNvPr id="17" name="Freeform 33"/>
            <p:cNvSpPr>
              <a:spLocks/>
            </p:cNvSpPr>
            <p:nvPr userDrawn="1"/>
          </p:nvSpPr>
          <p:spPr bwMode="auto">
            <a:xfrm>
              <a:off x="0" y="10"/>
              <a:ext cx="1016" cy="376"/>
            </a:xfrm>
            <a:custGeom>
              <a:avLst/>
              <a:gdLst>
                <a:gd name="T0" fmla="*/ 0 w 20000"/>
                <a:gd name="T1" fmla="*/ 0 h 20000"/>
                <a:gd name="T2" fmla="*/ 0 w 20000"/>
                <a:gd name="T3" fmla="*/ 0 h 20000"/>
                <a:gd name="T4" fmla="*/ 0 w 20000"/>
                <a:gd name="T5" fmla="*/ 376 h 20000"/>
                <a:gd name="T6" fmla="*/ 822 w 20000"/>
                <a:gd name="T7" fmla="*/ 376 h 20000"/>
                <a:gd name="T8" fmla="*/ 843 w 20000"/>
                <a:gd name="T9" fmla="*/ 376 h 20000"/>
                <a:gd name="T10" fmla="*/ 1016 w 20000"/>
                <a:gd name="T11" fmla="*/ 0 h 20000"/>
                <a:gd name="T12" fmla="*/ 0 w 20000"/>
                <a:gd name="T13" fmla="*/ 0 h 2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00" h="20000">
                  <a:moveTo>
                    <a:pt x="0" y="0"/>
                  </a:moveTo>
                  <a:lnTo>
                    <a:pt x="0" y="0"/>
                  </a:lnTo>
                  <a:lnTo>
                    <a:pt x="0" y="19974"/>
                  </a:lnTo>
                  <a:lnTo>
                    <a:pt x="16183" y="19974"/>
                  </a:lnTo>
                  <a:lnTo>
                    <a:pt x="16595" y="19974"/>
                  </a:lnTo>
                  <a:lnTo>
                    <a:pt x="19994" y="0"/>
                  </a:lnTo>
                  <a:lnTo>
                    <a:pt x="0" y="0"/>
                  </a:lnTo>
                </a:path>
              </a:pathLst>
            </a:custGeom>
            <a:solidFill>
              <a:srgbClr val="000066"/>
            </a:solidFill>
            <a:ln w="9525" cap="flat">
              <a:solidFill>
                <a:schemeClr val="tx1"/>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18" name="Freeform 34"/>
            <p:cNvSpPr>
              <a:spLocks/>
            </p:cNvSpPr>
            <p:nvPr userDrawn="1"/>
          </p:nvSpPr>
          <p:spPr bwMode="auto">
            <a:xfrm>
              <a:off x="1047" y="225"/>
              <a:ext cx="177" cy="144"/>
            </a:xfrm>
            <a:custGeom>
              <a:avLst/>
              <a:gdLst>
                <a:gd name="T0" fmla="*/ 177 w 20000"/>
                <a:gd name="T1" fmla="*/ 0 h 20000"/>
                <a:gd name="T2" fmla="*/ 177 w 20000"/>
                <a:gd name="T3" fmla="*/ 0 h 20000"/>
                <a:gd name="T4" fmla="*/ 0 w 20000"/>
                <a:gd name="T5" fmla="*/ 72 h 20000"/>
                <a:gd name="T6" fmla="*/ 89 w 20000"/>
                <a:gd name="T7" fmla="*/ 138 h 20000"/>
                <a:gd name="T8" fmla="*/ 89 w 20000"/>
                <a:gd name="T9" fmla="*/ 144 h 20000"/>
                <a:gd name="T10" fmla="*/ 177 w 20000"/>
                <a:gd name="T11" fmla="*/ 0 h 2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00" h="20000">
                  <a:moveTo>
                    <a:pt x="19952" y="0"/>
                  </a:moveTo>
                  <a:lnTo>
                    <a:pt x="19952" y="0"/>
                  </a:lnTo>
                  <a:lnTo>
                    <a:pt x="0" y="9969"/>
                  </a:lnTo>
                  <a:lnTo>
                    <a:pt x="10071" y="19128"/>
                  </a:lnTo>
                  <a:lnTo>
                    <a:pt x="10071" y="19938"/>
                  </a:lnTo>
                  <a:lnTo>
                    <a:pt x="19952" y="0"/>
                  </a:lnTo>
                </a:path>
              </a:pathLst>
            </a:custGeom>
            <a:solidFill>
              <a:srgbClr val="FF0000"/>
            </a:solidFill>
            <a:ln w="9525" cap="flat">
              <a:solidFill>
                <a:srgbClr val="000000"/>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19" name="Freeform 35"/>
            <p:cNvSpPr>
              <a:spLocks/>
            </p:cNvSpPr>
            <p:nvPr userDrawn="1"/>
          </p:nvSpPr>
          <p:spPr bwMode="auto">
            <a:xfrm>
              <a:off x="904" y="168"/>
              <a:ext cx="248" cy="216"/>
            </a:xfrm>
            <a:custGeom>
              <a:avLst/>
              <a:gdLst>
                <a:gd name="T0" fmla="*/ 127 w 20000"/>
                <a:gd name="T1" fmla="*/ 0 h 20000"/>
                <a:gd name="T2" fmla="*/ 120 w 20000"/>
                <a:gd name="T3" fmla="*/ 0 h 20000"/>
                <a:gd name="T4" fmla="*/ 0 w 20000"/>
                <a:gd name="T5" fmla="*/ 216 h 20000"/>
                <a:gd name="T6" fmla="*/ 14 w 20000"/>
                <a:gd name="T7" fmla="*/ 216 h 20000"/>
                <a:gd name="T8" fmla="*/ 142 w 20000"/>
                <a:gd name="T9" fmla="*/ 216 h 20000"/>
                <a:gd name="T10" fmla="*/ 163 w 20000"/>
                <a:gd name="T11" fmla="*/ 181 h 20000"/>
                <a:gd name="T12" fmla="*/ 163 w 20000"/>
                <a:gd name="T13" fmla="*/ 181 h 20000"/>
                <a:gd name="T14" fmla="*/ 134 w 20000"/>
                <a:gd name="T15" fmla="*/ 172 h 20000"/>
                <a:gd name="T16" fmla="*/ 113 w 20000"/>
                <a:gd name="T17" fmla="*/ 155 h 20000"/>
                <a:gd name="T18" fmla="*/ 110 w 20000"/>
                <a:gd name="T19" fmla="*/ 111 h 20000"/>
                <a:gd name="T20" fmla="*/ 121 w 20000"/>
                <a:gd name="T21" fmla="*/ 79 h 20000"/>
                <a:gd name="T22" fmla="*/ 151 w 20000"/>
                <a:gd name="T23" fmla="*/ 56 h 20000"/>
                <a:gd name="T24" fmla="*/ 181 w 20000"/>
                <a:gd name="T25" fmla="*/ 40 h 20000"/>
                <a:gd name="T26" fmla="*/ 211 w 20000"/>
                <a:gd name="T27" fmla="*/ 35 h 20000"/>
                <a:gd name="T28" fmla="*/ 235 w 20000"/>
                <a:gd name="T29" fmla="*/ 35 h 20000"/>
                <a:gd name="T30" fmla="*/ 241 w 20000"/>
                <a:gd name="T31" fmla="*/ 34 h 20000"/>
                <a:gd name="T32" fmla="*/ 248 w 20000"/>
                <a:gd name="T33" fmla="*/ 0 h 20000"/>
                <a:gd name="T34" fmla="*/ 127 w 20000"/>
                <a:gd name="T35" fmla="*/ 0 h 20000"/>
                <a:gd name="T36" fmla="*/ 226 w 20000"/>
                <a:gd name="T37" fmla="*/ 0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00" h="20000">
                  <a:moveTo>
                    <a:pt x="10271" y="0"/>
                  </a:moveTo>
                  <a:lnTo>
                    <a:pt x="9700" y="0"/>
                  </a:lnTo>
                  <a:lnTo>
                    <a:pt x="0" y="19960"/>
                  </a:lnTo>
                  <a:lnTo>
                    <a:pt x="1141" y="19960"/>
                  </a:lnTo>
                  <a:lnTo>
                    <a:pt x="11412" y="19960"/>
                  </a:lnTo>
                  <a:lnTo>
                    <a:pt x="13124" y="16727"/>
                  </a:lnTo>
                  <a:lnTo>
                    <a:pt x="10842" y="15968"/>
                  </a:lnTo>
                  <a:lnTo>
                    <a:pt x="9130" y="14371"/>
                  </a:lnTo>
                  <a:lnTo>
                    <a:pt x="8845" y="10299"/>
                  </a:lnTo>
                  <a:lnTo>
                    <a:pt x="9786" y="7345"/>
                  </a:lnTo>
                  <a:lnTo>
                    <a:pt x="12183" y="5150"/>
                  </a:lnTo>
                  <a:lnTo>
                    <a:pt x="14579" y="3713"/>
                  </a:lnTo>
                  <a:lnTo>
                    <a:pt x="16976" y="3273"/>
                  </a:lnTo>
                  <a:lnTo>
                    <a:pt x="18916" y="3273"/>
                  </a:lnTo>
                  <a:lnTo>
                    <a:pt x="19401" y="3194"/>
                  </a:lnTo>
                  <a:lnTo>
                    <a:pt x="19971" y="0"/>
                  </a:lnTo>
                  <a:lnTo>
                    <a:pt x="10271" y="0"/>
                  </a:lnTo>
                  <a:lnTo>
                    <a:pt x="18260" y="0"/>
                  </a:lnTo>
                </a:path>
              </a:pathLst>
            </a:custGeom>
            <a:solidFill>
              <a:srgbClr val="000066"/>
            </a:solidFill>
            <a:ln w="9525" cap="flat">
              <a:solidFill>
                <a:srgbClr val="000000"/>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20" name="Text Box 36"/>
            <p:cNvSpPr txBox="1">
              <a:spLocks noChangeArrowheads="1"/>
            </p:cNvSpPr>
            <p:nvPr userDrawn="1"/>
          </p:nvSpPr>
          <p:spPr bwMode="ltGray">
            <a:xfrm>
              <a:off x="22" y="15"/>
              <a:ext cx="879" cy="264"/>
            </a:xfrm>
            <a:prstGeom prst="rect">
              <a:avLst/>
            </a:prstGeom>
            <a:noFill/>
            <a:ln w="9525">
              <a:noFill/>
              <a:miter lim="800000"/>
              <a:headEnd/>
              <a:tailEnd/>
            </a:ln>
          </p:spPr>
          <p:txBody>
            <a:bodyPr/>
            <a:lstStyle/>
            <a:p>
              <a:pPr algn="ctr" defTabSz="914400" fontAlgn="base">
                <a:spcBef>
                  <a:spcPct val="0"/>
                </a:spcBef>
                <a:spcAft>
                  <a:spcPct val="0"/>
                </a:spcAft>
                <a:defRPr/>
              </a:pPr>
              <a:r>
                <a:rPr lang="zh-TW" altLang="en-US" sz="2000" dirty="0">
                  <a:solidFill>
                    <a:prstClr val="white"/>
                  </a:solidFill>
                  <a:latin typeface="Times New Roman" pitchFamily="18" charset="0"/>
                  <a:ea typeface="MS PGothic" pitchFamily="34" charset="-128"/>
                </a:rPr>
                <a:t>經濟部</a:t>
              </a:r>
            </a:p>
          </p:txBody>
        </p:sp>
        <p:sp>
          <p:nvSpPr>
            <p:cNvPr id="21" name="Line 37"/>
            <p:cNvSpPr>
              <a:spLocks noChangeShapeType="1"/>
            </p:cNvSpPr>
            <p:nvPr userDrawn="1"/>
          </p:nvSpPr>
          <p:spPr bwMode="auto">
            <a:xfrm flipH="1">
              <a:off x="846" y="-8"/>
              <a:ext cx="168" cy="384"/>
            </a:xfrm>
            <a:prstGeom prst="line">
              <a:avLst/>
            </a:prstGeom>
            <a:noFill/>
            <a:ln w="12700">
              <a:solidFill>
                <a:schemeClr val="tx1"/>
              </a:solidFill>
              <a:round/>
              <a:headEnd/>
              <a:tailEnd/>
            </a:ln>
          </p:spPr>
          <p:txBody>
            <a:bodyPr wrap="none" anchor="ctr"/>
            <a:lstStyle/>
            <a:p>
              <a:pPr defTabSz="914400" fontAlgn="base">
                <a:spcBef>
                  <a:spcPct val="0"/>
                </a:spcBef>
                <a:spcAft>
                  <a:spcPct val="0"/>
                </a:spcAft>
                <a:defRPr/>
              </a:pPr>
              <a:endParaRPr lang="zh-TW" altLang="en-US" sz="1600" b="1">
                <a:solidFill>
                  <a:srgbClr val="0000FF"/>
                </a:solidFill>
                <a:ea typeface="MS PGothic" pitchFamily="34" charset="-128"/>
              </a:endParaRPr>
            </a:p>
          </p:txBody>
        </p:sp>
      </p:grpSp>
      <p:sp>
        <p:nvSpPr>
          <p:cNvPr id="22"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16336129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標楷體" pitchFamily="65" charset="-120"/>
        </a:defRPr>
      </a:lvl2pPr>
      <a:lvl3pPr algn="ctr" rtl="0" eaLnBrk="1" fontAlgn="base" hangingPunct="1">
        <a:spcBef>
          <a:spcPct val="0"/>
        </a:spcBef>
        <a:spcAft>
          <a:spcPct val="0"/>
        </a:spcAft>
        <a:defRPr kumimoji="1" sz="4400">
          <a:solidFill>
            <a:schemeClr val="tx2"/>
          </a:solidFill>
          <a:latin typeface="Arial" charset="0"/>
          <a:ea typeface="標楷體" pitchFamily="65" charset="-120"/>
        </a:defRPr>
      </a:lvl3pPr>
      <a:lvl4pPr algn="ctr" rtl="0" eaLnBrk="1" fontAlgn="base" hangingPunct="1">
        <a:spcBef>
          <a:spcPct val="0"/>
        </a:spcBef>
        <a:spcAft>
          <a:spcPct val="0"/>
        </a:spcAft>
        <a:defRPr kumimoji="1" sz="4400">
          <a:solidFill>
            <a:schemeClr val="tx2"/>
          </a:solidFill>
          <a:latin typeface="Arial" charset="0"/>
          <a:ea typeface="標楷體" pitchFamily="65" charset="-120"/>
        </a:defRPr>
      </a:lvl4pPr>
      <a:lvl5pPr algn="ctr" rtl="0" eaLnBrk="1" fontAlgn="base" hangingPunct="1">
        <a:spcBef>
          <a:spcPct val="0"/>
        </a:spcBef>
        <a:spcAft>
          <a:spcPct val="0"/>
        </a:spcAft>
        <a:defRPr kumimoji="1" sz="4400">
          <a:solidFill>
            <a:schemeClr val="tx2"/>
          </a:solidFill>
          <a:latin typeface="Arial" charset="0"/>
          <a:ea typeface="標楷體" pitchFamily="65" charset="-120"/>
        </a:defRPr>
      </a:lvl5pPr>
      <a:lvl6pPr marL="457200" algn="ctr" rtl="0" eaLnBrk="1" fontAlgn="base" hangingPunct="1">
        <a:spcBef>
          <a:spcPct val="0"/>
        </a:spcBef>
        <a:spcAft>
          <a:spcPct val="0"/>
        </a:spcAft>
        <a:defRPr kumimoji="1" sz="4400">
          <a:solidFill>
            <a:schemeClr val="tx2"/>
          </a:solidFill>
          <a:latin typeface="Arial" charset="0"/>
          <a:ea typeface="標楷體" pitchFamily="65" charset="-120"/>
        </a:defRPr>
      </a:lvl6pPr>
      <a:lvl7pPr marL="914400" algn="ctr" rtl="0" eaLnBrk="1" fontAlgn="base" hangingPunct="1">
        <a:spcBef>
          <a:spcPct val="0"/>
        </a:spcBef>
        <a:spcAft>
          <a:spcPct val="0"/>
        </a:spcAft>
        <a:defRPr kumimoji="1" sz="4400">
          <a:solidFill>
            <a:schemeClr val="tx2"/>
          </a:solidFill>
          <a:latin typeface="Arial" charset="0"/>
          <a:ea typeface="標楷體" pitchFamily="65" charset="-120"/>
        </a:defRPr>
      </a:lvl7pPr>
      <a:lvl8pPr marL="1371600" algn="ctr" rtl="0" eaLnBrk="1" fontAlgn="base" hangingPunct="1">
        <a:spcBef>
          <a:spcPct val="0"/>
        </a:spcBef>
        <a:spcAft>
          <a:spcPct val="0"/>
        </a:spcAft>
        <a:defRPr kumimoji="1" sz="4400">
          <a:solidFill>
            <a:schemeClr val="tx2"/>
          </a:solidFill>
          <a:latin typeface="Arial" charset="0"/>
          <a:ea typeface="標楷體" pitchFamily="65" charset="-120"/>
        </a:defRPr>
      </a:lvl8pPr>
      <a:lvl9pPr marL="1828800" algn="ctr" rtl="0" eaLnBrk="1" fontAlgn="base" hangingPunct="1">
        <a:spcBef>
          <a:spcPct val="0"/>
        </a:spcBef>
        <a:spcAft>
          <a:spcPct val="0"/>
        </a:spcAft>
        <a:defRPr kumimoji="1" sz="4400">
          <a:solidFill>
            <a:schemeClr val="tx2"/>
          </a:solidFill>
          <a:latin typeface="Arial" charset="0"/>
          <a:ea typeface="標楷體" pitchFamily="65"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3" y="274638"/>
            <a:ext cx="8229600" cy="1143000"/>
          </a:xfrm>
          <a:prstGeom prst="rect">
            <a:avLst/>
          </a:prstGeom>
        </p:spPr>
        <p:txBody>
          <a:bodyPr vert="horz" lIns="91374" tIns="45683" rIns="91374" bIns="45683"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3" y="1600202"/>
            <a:ext cx="8229600" cy="4525963"/>
          </a:xfrm>
          <a:prstGeom prst="rect">
            <a:avLst/>
          </a:prstGeom>
        </p:spPr>
        <p:txBody>
          <a:bodyPr vert="horz" lIns="91374" tIns="45683" rIns="91374" bIns="45683"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4"/>
            <a:ext cx="2133600" cy="365125"/>
          </a:xfrm>
          <a:prstGeom prst="rect">
            <a:avLst/>
          </a:prstGeom>
        </p:spPr>
        <p:txBody>
          <a:bodyPr vert="horz" lIns="91374" tIns="45683" rIns="91374" bIns="45683" rtlCol="0" anchor="ctr"/>
          <a:lstStyle>
            <a:lvl1pPr algn="l">
              <a:defRPr sz="1200">
                <a:solidFill>
                  <a:schemeClr val="tx1">
                    <a:tint val="75000"/>
                  </a:schemeClr>
                </a:solidFill>
              </a:defRPr>
            </a:lvl1pPr>
          </a:lstStyle>
          <a:p>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3" y="6356354"/>
            <a:ext cx="2895600" cy="365125"/>
          </a:xfrm>
          <a:prstGeom prst="rect">
            <a:avLst/>
          </a:prstGeom>
        </p:spPr>
        <p:txBody>
          <a:bodyPr vert="horz" lIns="91374" tIns="45683" rIns="91374" bIns="45683"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grpSp>
        <p:nvGrpSpPr>
          <p:cNvPr id="14" name="Group 30"/>
          <p:cNvGrpSpPr>
            <a:grpSpLocks/>
          </p:cNvGrpSpPr>
          <p:nvPr userDrawn="1"/>
        </p:nvGrpSpPr>
        <p:grpSpPr bwMode="auto">
          <a:xfrm>
            <a:off x="9" y="-17461"/>
            <a:ext cx="1788583" cy="459534"/>
            <a:chOff x="0" y="-8"/>
            <a:chExt cx="1224" cy="394"/>
          </a:xfrm>
        </p:grpSpPr>
        <p:sp>
          <p:nvSpPr>
            <p:cNvPr id="15" name="Rectangle 31"/>
            <p:cNvSpPr>
              <a:spLocks noChangeArrowheads="1"/>
            </p:cNvSpPr>
            <p:nvPr userDrawn="1"/>
          </p:nvSpPr>
          <p:spPr bwMode="auto">
            <a:xfrm>
              <a:off x="271" y="117"/>
              <a:ext cx="192" cy="208"/>
            </a:xfrm>
            <a:prstGeom prst="rect">
              <a:avLst/>
            </a:prstGeom>
            <a:noFill/>
            <a:ln w="0">
              <a:noFill/>
              <a:miter lim="800000"/>
              <a:headEnd/>
              <a:tailEnd/>
            </a:ln>
          </p:spPr>
          <p:txBody>
            <a:bodyPr lIns="0" tIns="0" rIns="0" bIns="0"/>
            <a:lstStyle/>
            <a:p>
              <a:pPr defTabSz="914400" fontAlgn="base">
                <a:spcBef>
                  <a:spcPct val="0"/>
                </a:spcBef>
                <a:spcAft>
                  <a:spcPct val="0"/>
                </a:spcAft>
                <a:defRPr/>
              </a:pPr>
              <a:r>
                <a:rPr lang="zh-TW" altLang="en-US" noProof="1">
                  <a:solidFill>
                    <a:srgbClr val="FFFFFF"/>
                  </a:solidFill>
                  <a:latin typeface="Arial" pitchFamily="34" charset="0"/>
                </a:rPr>
                <a:t>  </a:t>
              </a:r>
            </a:p>
          </p:txBody>
        </p:sp>
        <p:sp>
          <p:nvSpPr>
            <p:cNvPr id="16" name="Rectangle 32"/>
            <p:cNvSpPr>
              <a:spLocks noChangeArrowheads="1"/>
            </p:cNvSpPr>
            <p:nvPr userDrawn="1"/>
          </p:nvSpPr>
          <p:spPr bwMode="auto">
            <a:xfrm>
              <a:off x="494" y="117"/>
              <a:ext cx="192" cy="208"/>
            </a:xfrm>
            <a:prstGeom prst="rect">
              <a:avLst/>
            </a:prstGeom>
            <a:noFill/>
            <a:ln w="0">
              <a:noFill/>
              <a:miter lim="800000"/>
              <a:headEnd/>
              <a:tailEnd/>
            </a:ln>
          </p:spPr>
          <p:txBody>
            <a:bodyPr lIns="0" tIns="0" rIns="0" bIns="0"/>
            <a:lstStyle/>
            <a:p>
              <a:pPr defTabSz="914400" fontAlgn="base">
                <a:spcBef>
                  <a:spcPct val="0"/>
                </a:spcBef>
                <a:spcAft>
                  <a:spcPct val="0"/>
                </a:spcAft>
                <a:defRPr/>
              </a:pPr>
              <a:r>
                <a:rPr lang="zh-TW" altLang="en-US" noProof="1">
                  <a:solidFill>
                    <a:srgbClr val="FFFFFF"/>
                  </a:solidFill>
                  <a:latin typeface="Arial" pitchFamily="34" charset="0"/>
                </a:rPr>
                <a:t>  </a:t>
              </a:r>
            </a:p>
          </p:txBody>
        </p:sp>
        <p:sp>
          <p:nvSpPr>
            <p:cNvPr id="17" name="Freeform 33"/>
            <p:cNvSpPr>
              <a:spLocks/>
            </p:cNvSpPr>
            <p:nvPr userDrawn="1"/>
          </p:nvSpPr>
          <p:spPr bwMode="auto">
            <a:xfrm>
              <a:off x="0" y="10"/>
              <a:ext cx="1016" cy="376"/>
            </a:xfrm>
            <a:custGeom>
              <a:avLst/>
              <a:gdLst>
                <a:gd name="T0" fmla="*/ 0 w 20000"/>
                <a:gd name="T1" fmla="*/ 0 h 20000"/>
                <a:gd name="T2" fmla="*/ 0 w 20000"/>
                <a:gd name="T3" fmla="*/ 0 h 20000"/>
                <a:gd name="T4" fmla="*/ 0 w 20000"/>
                <a:gd name="T5" fmla="*/ 376 h 20000"/>
                <a:gd name="T6" fmla="*/ 822 w 20000"/>
                <a:gd name="T7" fmla="*/ 376 h 20000"/>
                <a:gd name="T8" fmla="*/ 843 w 20000"/>
                <a:gd name="T9" fmla="*/ 376 h 20000"/>
                <a:gd name="T10" fmla="*/ 1016 w 20000"/>
                <a:gd name="T11" fmla="*/ 0 h 20000"/>
                <a:gd name="T12" fmla="*/ 0 w 20000"/>
                <a:gd name="T13" fmla="*/ 0 h 2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00" h="20000">
                  <a:moveTo>
                    <a:pt x="0" y="0"/>
                  </a:moveTo>
                  <a:lnTo>
                    <a:pt x="0" y="0"/>
                  </a:lnTo>
                  <a:lnTo>
                    <a:pt x="0" y="19974"/>
                  </a:lnTo>
                  <a:lnTo>
                    <a:pt x="16183" y="19974"/>
                  </a:lnTo>
                  <a:lnTo>
                    <a:pt x="16595" y="19974"/>
                  </a:lnTo>
                  <a:lnTo>
                    <a:pt x="19994" y="0"/>
                  </a:lnTo>
                  <a:lnTo>
                    <a:pt x="0" y="0"/>
                  </a:lnTo>
                </a:path>
              </a:pathLst>
            </a:custGeom>
            <a:solidFill>
              <a:srgbClr val="000066"/>
            </a:solidFill>
            <a:ln w="9525" cap="flat">
              <a:solidFill>
                <a:schemeClr val="tx1"/>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18" name="Freeform 34"/>
            <p:cNvSpPr>
              <a:spLocks/>
            </p:cNvSpPr>
            <p:nvPr userDrawn="1"/>
          </p:nvSpPr>
          <p:spPr bwMode="auto">
            <a:xfrm>
              <a:off x="1047" y="225"/>
              <a:ext cx="177" cy="144"/>
            </a:xfrm>
            <a:custGeom>
              <a:avLst/>
              <a:gdLst>
                <a:gd name="T0" fmla="*/ 177 w 20000"/>
                <a:gd name="T1" fmla="*/ 0 h 20000"/>
                <a:gd name="T2" fmla="*/ 177 w 20000"/>
                <a:gd name="T3" fmla="*/ 0 h 20000"/>
                <a:gd name="T4" fmla="*/ 0 w 20000"/>
                <a:gd name="T5" fmla="*/ 72 h 20000"/>
                <a:gd name="T6" fmla="*/ 89 w 20000"/>
                <a:gd name="T7" fmla="*/ 138 h 20000"/>
                <a:gd name="T8" fmla="*/ 89 w 20000"/>
                <a:gd name="T9" fmla="*/ 144 h 20000"/>
                <a:gd name="T10" fmla="*/ 177 w 20000"/>
                <a:gd name="T11" fmla="*/ 0 h 20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00" h="20000">
                  <a:moveTo>
                    <a:pt x="19952" y="0"/>
                  </a:moveTo>
                  <a:lnTo>
                    <a:pt x="19952" y="0"/>
                  </a:lnTo>
                  <a:lnTo>
                    <a:pt x="0" y="9969"/>
                  </a:lnTo>
                  <a:lnTo>
                    <a:pt x="10071" y="19128"/>
                  </a:lnTo>
                  <a:lnTo>
                    <a:pt x="10071" y="19938"/>
                  </a:lnTo>
                  <a:lnTo>
                    <a:pt x="19952" y="0"/>
                  </a:lnTo>
                </a:path>
              </a:pathLst>
            </a:custGeom>
            <a:solidFill>
              <a:srgbClr val="FF0000"/>
            </a:solidFill>
            <a:ln w="9525" cap="flat">
              <a:solidFill>
                <a:srgbClr val="000000"/>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19" name="Freeform 35"/>
            <p:cNvSpPr>
              <a:spLocks/>
            </p:cNvSpPr>
            <p:nvPr userDrawn="1"/>
          </p:nvSpPr>
          <p:spPr bwMode="auto">
            <a:xfrm>
              <a:off x="904" y="168"/>
              <a:ext cx="248" cy="216"/>
            </a:xfrm>
            <a:custGeom>
              <a:avLst/>
              <a:gdLst>
                <a:gd name="T0" fmla="*/ 127 w 20000"/>
                <a:gd name="T1" fmla="*/ 0 h 20000"/>
                <a:gd name="T2" fmla="*/ 120 w 20000"/>
                <a:gd name="T3" fmla="*/ 0 h 20000"/>
                <a:gd name="T4" fmla="*/ 0 w 20000"/>
                <a:gd name="T5" fmla="*/ 216 h 20000"/>
                <a:gd name="T6" fmla="*/ 14 w 20000"/>
                <a:gd name="T7" fmla="*/ 216 h 20000"/>
                <a:gd name="T8" fmla="*/ 142 w 20000"/>
                <a:gd name="T9" fmla="*/ 216 h 20000"/>
                <a:gd name="T10" fmla="*/ 163 w 20000"/>
                <a:gd name="T11" fmla="*/ 181 h 20000"/>
                <a:gd name="T12" fmla="*/ 163 w 20000"/>
                <a:gd name="T13" fmla="*/ 181 h 20000"/>
                <a:gd name="T14" fmla="*/ 134 w 20000"/>
                <a:gd name="T15" fmla="*/ 172 h 20000"/>
                <a:gd name="T16" fmla="*/ 113 w 20000"/>
                <a:gd name="T17" fmla="*/ 155 h 20000"/>
                <a:gd name="T18" fmla="*/ 110 w 20000"/>
                <a:gd name="T19" fmla="*/ 111 h 20000"/>
                <a:gd name="T20" fmla="*/ 121 w 20000"/>
                <a:gd name="T21" fmla="*/ 79 h 20000"/>
                <a:gd name="T22" fmla="*/ 151 w 20000"/>
                <a:gd name="T23" fmla="*/ 56 h 20000"/>
                <a:gd name="T24" fmla="*/ 181 w 20000"/>
                <a:gd name="T25" fmla="*/ 40 h 20000"/>
                <a:gd name="T26" fmla="*/ 211 w 20000"/>
                <a:gd name="T27" fmla="*/ 35 h 20000"/>
                <a:gd name="T28" fmla="*/ 235 w 20000"/>
                <a:gd name="T29" fmla="*/ 35 h 20000"/>
                <a:gd name="T30" fmla="*/ 241 w 20000"/>
                <a:gd name="T31" fmla="*/ 34 h 20000"/>
                <a:gd name="T32" fmla="*/ 248 w 20000"/>
                <a:gd name="T33" fmla="*/ 0 h 20000"/>
                <a:gd name="T34" fmla="*/ 127 w 20000"/>
                <a:gd name="T35" fmla="*/ 0 h 20000"/>
                <a:gd name="T36" fmla="*/ 226 w 20000"/>
                <a:gd name="T37" fmla="*/ 0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00" h="20000">
                  <a:moveTo>
                    <a:pt x="10271" y="0"/>
                  </a:moveTo>
                  <a:lnTo>
                    <a:pt x="9700" y="0"/>
                  </a:lnTo>
                  <a:lnTo>
                    <a:pt x="0" y="19960"/>
                  </a:lnTo>
                  <a:lnTo>
                    <a:pt x="1141" y="19960"/>
                  </a:lnTo>
                  <a:lnTo>
                    <a:pt x="11412" y="19960"/>
                  </a:lnTo>
                  <a:lnTo>
                    <a:pt x="13124" y="16727"/>
                  </a:lnTo>
                  <a:lnTo>
                    <a:pt x="10842" y="15968"/>
                  </a:lnTo>
                  <a:lnTo>
                    <a:pt x="9130" y="14371"/>
                  </a:lnTo>
                  <a:lnTo>
                    <a:pt x="8845" y="10299"/>
                  </a:lnTo>
                  <a:lnTo>
                    <a:pt x="9786" y="7345"/>
                  </a:lnTo>
                  <a:lnTo>
                    <a:pt x="12183" y="5150"/>
                  </a:lnTo>
                  <a:lnTo>
                    <a:pt x="14579" y="3713"/>
                  </a:lnTo>
                  <a:lnTo>
                    <a:pt x="16976" y="3273"/>
                  </a:lnTo>
                  <a:lnTo>
                    <a:pt x="18916" y="3273"/>
                  </a:lnTo>
                  <a:lnTo>
                    <a:pt x="19401" y="3194"/>
                  </a:lnTo>
                  <a:lnTo>
                    <a:pt x="19971" y="0"/>
                  </a:lnTo>
                  <a:lnTo>
                    <a:pt x="10271" y="0"/>
                  </a:lnTo>
                  <a:lnTo>
                    <a:pt x="18260" y="0"/>
                  </a:lnTo>
                </a:path>
              </a:pathLst>
            </a:custGeom>
            <a:solidFill>
              <a:srgbClr val="000066"/>
            </a:solidFill>
            <a:ln w="9525" cap="flat">
              <a:solidFill>
                <a:srgbClr val="000000"/>
              </a:solidFill>
              <a:prstDash val="solid"/>
              <a:round/>
              <a:headEnd type="none" w="sm" len="sm"/>
              <a:tailEnd type="none" w="sm" len="sm"/>
            </a:ln>
          </p:spPr>
          <p:txBody>
            <a:bodyPr/>
            <a:lstStyle/>
            <a:p>
              <a:pPr defTabSz="914400" fontAlgn="base">
                <a:spcBef>
                  <a:spcPct val="0"/>
                </a:spcBef>
                <a:spcAft>
                  <a:spcPct val="0"/>
                </a:spcAft>
                <a:defRPr/>
              </a:pPr>
              <a:endParaRPr lang="zh-TW" altLang="en-US" sz="1600" b="1">
                <a:solidFill>
                  <a:srgbClr val="0000FF"/>
                </a:solidFill>
                <a:ea typeface="MS PGothic" pitchFamily="34" charset="-128"/>
              </a:endParaRPr>
            </a:p>
          </p:txBody>
        </p:sp>
        <p:sp>
          <p:nvSpPr>
            <p:cNvPr id="20" name="Text Box 36"/>
            <p:cNvSpPr txBox="1">
              <a:spLocks noChangeArrowheads="1"/>
            </p:cNvSpPr>
            <p:nvPr userDrawn="1"/>
          </p:nvSpPr>
          <p:spPr bwMode="ltGray">
            <a:xfrm>
              <a:off x="22" y="15"/>
              <a:ext cx="879" cy="264"/>
            </a:xfrm>
            <a:prstGeom prst="rect">
              <a:avLst/>
            </a:prstGeom>
            <a:noFill/>
            <a:ln w="9525">
              <a:noFill/>
              <a:miter lim="800000"/>
              <a:headEnd/>
              <a:tailEnd/>
            </a:ln>
          </p:spPr>
          <p:txBody>
            <a:bodyPr/>
            <a:lstStyle/>
            <a:p>
              <a:pPr algn="ctr" defTabSz="914400" fontAlgn="base">
                <a:spcBef>
                  <a:spcPct val="0"/>
                </a:spcBef>
                <a:spcAft>
                  <a:spcPct val="0"/>
                </a:spcAft>
                <a:defRPr/>
              </a:pPr>
              <a:r>
                <a:rPr lang="zh-TW" altLang="en-US" sz="2000" dirty="0">
                  <a:solidFill>
                    <a:prstClr val="white"/>
                  </a:solidFill>
                  <a:latin typeface="Times New Roman" pitchFamily="18" charset="0"/>
                  <a:ea typeface="MS PGothic" pitchFamily="34" charset="-128"/>
                </a:rPr>
                <a:t>經濟部</a:t>
              </a:r>
            </a:p>
          </p:txBody>
        </p:sp>
        <p:sp>
          <p:nvSpPr>
            <p:cNvPr id="21" name="Line 37"/>
            <p:cNvSpPr>
              <a:spLocks noChangeShapeType="1"/>
            </p:cNvSpPr>
            <p:nvPr userDrawn="1"/>
          </p:nvSpPr>
          <p:spPr bwMode="auto">
            <a:xfrm flipH="1">
              <a:off x="846" y="-8"/>
              <a:ext cx="168" cy="384"/>
            </a:xfrm>
            <a:prstGeom prst="line">
              <a:avLst/>
            </a:prstGeom>
            <a:noFill/>
            <a:ln w="12700">
              <a:solidFill>
                <a:schemeClr val="tx1"/>
              </a:solidFill>
              <a:round/>
              <a:headEnd/>
              <a:tailEnd/>
            </a:ln>
          </p:spPr>
          <p:txBody>
            <a:bodyPr wrap="none" anchor="ctr"/>
            <a:lstStyle/>
            <a:p>
              <a:pPr defTabSz="914400" fontAlgn="base">
                <a:spcBef>
                  <a:spcPct val="0"/>
                </a:spcBef>
                <a:spcAft>
                  <a:spcPct val="0"/>
                </a:spcAft>
                <a:defRPr/>
              </a:pPr>
              <a:endParaRPr lang="zh-TW" altLang="en-US" sz="1600" b="1">
                <a:solidFill>
                  <a:srgbClr val="0000FF"/>
                </a:solidFill>
                <a:ea typeface="MS PGothic" pitchFamily="34" charset="-128"/>
              </a:endParaRPr>
            </a:p>
          </p:txBody>
        </p:sp>
      </p:grpSp>
    </p:spTree>
    <p:extLst>
      <p:ext uri="{BB962C8B-B14F-4D97-AF65-F5344CB8AC3E}">
        <p14:creationId xmlns:p14="http://schemas.microsoft.com/office/powerpoint/2010/main" val="414339104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 id="2147483958" r:id="rId23"/>
    <p:sldLayoutId id="2147483959" r:id="rId24"/>
    <p:sldLayoutId id="2147483960" r:id="rId25"/>
    <p:sldLayoutId id="2147483961" r:id="rId26"/>
    <p:sldLayoutId id="2147483962" r:id="rId27"/>
  </p:sldLayoutIdLst>
  <p:hf hdr="0" ftr="0" dt="0"/>
  <p:txStyles>
    <p:titleStyle>
      <a:lvl1pPr algn="ctr" defTabSz="913728" rtl="0" eaLnBrk="1" latinLnBrk="0" hangingPunct="1">
        <a:spcBef>
          <a:spcPct val="0"/>
        </a:spcBef>
        <a:buNone/>
        <a:defRPr sz="4400" kern="1200">
          <a:solidFill>
            <a:schemeClr val="tx1"/>
          </a:solidFill>
          <a:latin typeface="+mj-lt"/>
          <a:ea typeface="+mj-ea"/>
          <a:cs typeface="+mj-cs"/>
        </a:defRPr>
      </a:lvl1pPr>
    </p:titleStyle>
    <p:bodyStyle>
      <a:lvl1pPr marL="342648" indent="-342648" algn="l" defTabSz="9137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03" indent="-285539" algn="l" defTabSz="91372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59" indent="-228431" algn="l" defTabSz="91372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23"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885"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4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12"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76"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3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3728" rtl="0" eaLnBrk="1" latinLnBrk="0" hangingPunct="1">
        <a:defRPr sz="1800" kern="1200">
          <a:solidFill>
            <a:schemeClr val="tx1"/>
          </a:solidFill>
          <a:latin typeface="+mn-lt"/>
          <a:ea typeface="+mn-ea"/>
          <a:cs typeface="+mn-cs"/>
        </a:defRPr>
      </a:lvl1pPr>
      <a:lvl2pPr marL="456863" algn="l" defTabSz="913728" rtl="0" eaLnBrk="1" latinLnBrk="0" hangingPunct="1">
        <a:defRPr sz="1800" kern="1200">
          <a:solidFill>
            <a:schemeClr val="tx1"/>
          </a:solidFill>
          <a:latin typeface="+mn-lt"/>
          <a:ea typeface="+mn-ea"/>
          <a:cs typeface="+mn-cs"/>
        </a:defRPr>
      </a:lvl2pPr>
      <a:lvl3pPr marL="913728" algn="l" defTabSz="913728" rtl="0" eaLnBrk="1" latinLnBrk="0" hangingPunct="1">
        <a:defRPr sz="1800" kern="1200">
          <a:solidFill>
            <a:schemeClr val="tx1"/>
          </a:solidFill>
          <a:latin typeface="+mn-lt"/>
          <a:ea typeface="+mn-ea"/>
          <a:cs typeface="+mn-cs"/>
        </a:defRPr>
      </a:lvl3pPr>
      <a:lvl4pPr marL="1370590" algn="l" defTabSz="913728" rtl="0" eaLnBrk="1" latinLnBrk="0" hangingPunct="1">
        <a:defRPr sz="1800" kern="1200">
          <a:solidFill>
            <a:schemeClr val="tx1"/>
          </a:solidFill>
          <a:latin typeface="+mn-lt"/>
          <a:ea typeface="+mn-ea"/>
          <a:cs typeface="+mn-cs"/>
        </a:defRPr>
      </a:lvl4pPr>
      <a:lvl5pPr marL="1827453" algn="l" defTabSz="913728" rtl="0" eaLnBrk="1" latinLnBrk="0" hangingPunct="1">
        <a:defRPr sz="1800" kern="1200">
          <a:solidFill>
            <a:schemeClr val="tx1"/>
          </a:solidFill>
          <a:latin typeface="+mn-lt"/>
          <a:ea typeface="+mn-ea"/>
          <a:cs typeface="+mn-cs"/>
        </a:defRPr>
      </a:lvl5pPr>
      <a:lvl6pPr marL="2284317" algn="l" defTabSz="913728" rtl="0" eaLnBrk="1" latinLnBrk="0" hangingPunct="1">
        <a:defRPr sz="1800" kern="1200">
          <a:solidFill>
            <a:schemeClr val="tx1"/>
          </a:solidFill>
          <a:latin typeface="+mn-lt"/>
          <a:ea typeface="+mn-ea"/>
          <a:cs typeface="+mn-cs"/>
        </a:defRPr>
      </a:lvl6pPr>
      <a:lvl7pPr marL="2741181" algn="l" defTabSz="913728" rtl="0" eaLnBrk="1" latinLnBrk="0" hangingPunct="1">
        <a:defRPr sz="1800" kern="1200">
          <a:solidFill>
            <a:schemeClr val="tx1"/>
          </a:solidFill>
          <a:latin typeface="+mn-lt"/>
          <a:ea typeface="+mn-ea"/>
          <a:cs typeface="+mn-cs"/>
        </a:defRPr>
      </a:lvl7pPr>
      <a:lvl8pPr marL="3198046" algn="l" defTabSz="913728" rtl="0" eaLnBrk="1" latinLnBrk="0" hangingPunct="1">
        <a:defRPr sz="1800" kern="1200">
          <a:solidFill>
            <a:schemeClr val="tx1"/>
          </a:solidFill>
          <a:latin typeface="+mn-lt"/>
          <a:ea typeface="+mn-ea"/>
          <a:cs typeface="+mn-cs"/>
        </a:defRPr>
      </a:lvl8pPr>
      <a:lvl9pPr marL="3654907" algn="l" defTabSz="9137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3" y="274638"/>
            <a:ext cx="8229600" cy="1143000"/>
          </a:xfrm>
          <a:prstGeom prst="rect">
            <a:avLst/>
          </a:prstGeom>
        </p:spPr>
        <p:txBody>
          <a:bodyPr vert="horz" lIns="91374" tIns="45683" rIns="91374" bIns="45683"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3" y="1600202"/>
            <a:ext cx="8229600" cy="4525963"/>
          </a:xfrm>
          <a:prstGeom prst="rect">
            <a:avLst/>
          </a:prstGeom>
        </p:spPr>
        <p:txBody>
          <a:bodyPr vert="horz" lIns="91374" tIns="45683" rIns="91374" bIns="45683"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4"/>
            <a:ext cx="2133600" cy="365125"/>
          </a:xfrm>
          <a:prstGeom prst="rect">
            <a:avLst/>
          </a:prstGeom>
        </p:spPr>
        <p:txBody>
          <a:bodyPr vert="horz" lIns="91374" tIns="45683" rIns="91374" bIns="45683" rtlCol="0" anchor="ctr"/>
          <a:lstStyle>
            <a:lvl1pPr algn="l">
              <a:defRPr sz="1200">
                <a:solidFill>
                  <a:schemeClr val="tx1">
                    <a:tint val="75000"/>
                  </a:schemeClr>
                </a:solidFill>
              </a:defRPr>
            </a:lvl1pPr>
          </a:lstStyle>
          <a:p>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3" y="6356354"/>
            <a:ext cx="2895600" cy="365125"/>
          </a:xfrm>
          <a:prstGeom prst="rect">
            <a:avLst/>
          </a:prstGeom>
        </p:spPr>
        <p:txBody>
          <a:bodyPr vert="horz" lIns="91374" tIns="45683" rIns="91374" bIns="45683"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374" tIns="45683" rIns="91374" bIns="45683"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grpSp>
        <p:nvGrpSpPr>
          <p:cNvPr id="8" name="Group 19"/>
          <p:cNvGrpSpPr>
            <a:grpSpLocks/>
          </p:cNvGrpSpPr>
          <p:nvPr userDrawn="1"/>
        </p:nvGrpSpPr>
        <p:grpSpPr bwMode="auto">
          <a:xfrm>
            <a:off x="8" y="6"/>
            <a:ext cx="1619671" cy="356953"/>
            <a:chOff x="0" y="0"/>
            <a:chExt cx="1392" cy="480"/>
          </a:xfrm>
        </p:grpSpPr>
        <p:sp>
          <p:nvSpPr>
            <p:cNvPr id="9" name="Freeform 20"/>
            <p:cNvSpPr>
              <a:spLocks/>
            </p:cNvSpPr>
            <p:nvPr/>
          </p:nvSpPr>
          <p:spPr bwMode="auto">
            <a:xfrm>
              <a:off x="0" y="0"/>
              <a:ext cx="1144" cy="480"/>
            </a:xfrm>
            <a:custGeom>
              <a:avLst/>
              <a:gdLst>
                <a:gd name="T0" fmla="*/ 0 w 1135"/>
                <a:gd name="T1" fmla="*/ 0 h 445"/>
                <a:gd name="T2" fmla="*/ 1415 w 1135"/>
                <a:gd name="T3" fmla="*/ 0 h 445"/>
                <a:gd name="T4" fmla="*/ 1074 w 1135"/>
                <a:gd name="T5" fmla="*/ 3709 h 445"/>
                <a:gd name="T6" fmla="*/ 0 w 1135"/>
                <a:gd name="T7" fmla="*/ 3709 h 445"/>
                <a:gd name="T8" fmla="*/ 0 w 1135"/>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 h="445">
                  <a:moveTo>
                    <a:pt x="0" y="0"/>
                  </a:moveTo>
                  <a:lnTo>
                    <a:pt x="1135" y="0"/>
                  </a:lnTo>
                  <a:lnTo>
                    <a:pt x="862" y="445"/>
                  </a:lnTo>
                  <a:lnTo>
                    <a:pt x="0" y="445"/>
                  </a:lnTo>
                  <a:lnTo>
                    <a:pt x="0" y="0"/>
                  </a:lnTo>
                  <a:close/>
                </a:path>
              </a:pathLst>
            </a:custGeom>
            <a:solidFill>
              <a:srgbClr val="000078"/>
            </a:solidFill>
            <a:ln>
              <a:noFill/>
            </a:ln>
            <a:extLst/>
          </p:spPr>
          <p:txBody>
            <a:bodyPr/>
            <a:lstStyle/>
            <a:p>
              <a:pPr>
                <a:defRPr/>
              </a:pPr>
              <a:endParaRPr lang="zh-TW" altLang="en-US">
                <a:solidFill>
                  <a:prstClr val="black"/>
                </a:solidFill>
              </a:endParaRPr>
            </a:p>
          </p:txBody>
        </p:sp>
        <p:sp>
          <p:nvSpPr>
            <p:cNvPr id="10" name="Freeform 21"/>
            <p:cNvSpPr>
              <a:spLocks noEditPoints="1"/>
            </p:cNvSpPr>
            <p:nvPr/>
          </p:nvSpPr>
          <p:spPr bwMode="auto">
            <a:xfrm>
              <a:off x="122" y="211"/>
              <a:ext cx="168" cy="151"/>
            </a:xfrm>
            <a:custGeom>
              <a:avLst/>
              <a:gdLst>
                <a:gd name="T0" fmla="*/ 60 w 168"/>
                <a:gd name="T1" fmla="*/ 87 h 151"/>
                <a:gd name="T2" fmla="*/ 73 w 168"/>
                <a:gd name="T3" fmla="*/ 75 h 151"/>
                <a:gd name="T4" fmla="*/ 66 w 168"/>
                <a:gd name="T5" fmla="*/ 62 h 151"/>
                <a:gd name="T6" fmla="*/ 50 w 168"/>
                <a:gd name="T7" fmla="*/ 60 h 151"/>
                <a:gd name="T8" fmla="*/ 42 w 168"/>
                <a:gd name="T9" fmla="*/ 60 h 151"/>
                <a:gd name="T10" fmla="*/ 50 w 168"/>
                <a:gd name="T11" fmla="*/ 47 h 151"/>
                <a:gd name="T12" fmla="*/ 58 w 168"/>
                <a:gd name="T13" fmla="*/ 34 h 151"/>
                <a:gd name="T14" fmla="*/ 46 w 168"/>
                <a:gd name="T15" fmla="*/ 19 h 151"/>
                <a:gd name="T16" fmla="*/ 42 w 168"/>
                <a:gd name="T17" fmla="*/ 32 h 151"/>
                <a:gd name="T18" fmla="*/ 33 w 168"/>
                <a:gd name="T19" fmla="*/ 38 h 151"/>
                <a:gd name="T20" fmla="*/ 31 w 168"/>
                <a:gd name="T21" fmla="*/ 30 h 151"/>
                <a:gd name="T22" fmla="*/ 37 w 168"/>
                <a:gd name="T23" fmla="*/ 20 h 151"/>
                <a:gd name="T24" fmla="*/ 44 w 168"/>
                <a:gd name="T25" fmla="*/ 9 h 151"/>
                <a:gd name="T26" fmla="*/ 25 w 168"/>
                <a:gd name="T27" fmla="*/ 9 h 151"/>
                <a:gd name="T28" fmla="*/ 19 w 168"/>
                <a:gd name="T29" fmla="*/ 20 h 151"/>
                <a:gd name="T30" fmla="*/ 11 w 168"/>
                <a:gd name="T31" fmla="*/ 24 h 151"/>
                <a:gd name="T32" fmla="*/ 8 w 168"/>
                <a:gd name="T33" fmla="*/ 41 h 151"/>
                <a:gd name="T34" fmla="*/ 19 w 168"/>
                <a:gd name="T35" fmla="*/ 47 h 151"/>
                <a:gd name="T36" fmla="*/ 25 w 168"/>
                <a:gd name="T37" fmla="*/ 58 h 151"/>
                <a:gd name="T38" fmla="*/ 17 w 168"/>
                <a:gd name="T39" fmla="*/ 68 h 151"/>
                <a:gd name="T40" fmla="*/ 2 w 168"/>
                <a:gd name="T41" fmla="*/ 77 h 151"/>
                <a:gd name="T42" fmla="*/ 13 w 168"/>
                <a:gd name="T43" fmla="*/ 93 h 151"/>
                <a:gd name="T44" fmla="*/ 11 w 168"/>
                <a:gd name="T45" fmla="*/ 108 h 151"/>
                <a:gd name="T46" fmla="*/ 6 w 168"/>
                <a:gd name="T47" fmla="*/ 123 h 151"/>
                <a:gd name="T48" fmla="*/ 2 w 168"/>
                <a:gd name="T49" fmla="*/ 138 h 151"/>
                <a:gd name="T50" fmla="*/ 19 w 168"/>
                <a:gd name="T51" fmla="*/ 134 h 151"/>
                <a:gd name="T52" fmla="*/ 23 w 168"/>
                <a:gd name="T53" fmla="*/ 119 h 151"/>
                <a:gd name="T54" fmla="*/ 25 w 168"/>
                <a:gd name="T55" fmla="*/ 104 h 151"/>
                <a:gd name="T56" fmla="*/ 50 w 168"/>
                <a:gd name="T57" fmla="*/ 96 h 151"/>
                <a:gd name="T58" fmla="*/ 69 w 168"/>
                <a:gd name="T59" fmla="*/ 5 h 151"/>
                <a:gd name="T60" fmla="*/ 79 w 168"/>
                <a:gd name="T61" fmla="*/ 32 h 151"/>
                <a:gd name="T62" fmla="*/ 73 w 168"/>
                <a:gd name="T63" fmla="*/ 43 h 151"/>
                <a:gd name="T64" fmla="*/ 66 w 168"/>
                <a:gd name="T65" fmla="*/ 53 h 151"/>
                <a:gd name="T66" fmla="*/ 73 w 168"/>
                <a:gd name="T67" fmla="*/ 64 h 151"/>
                <a:gd name="T68" fmla="*/ 81 w 168"/>
                <a:gd name="T69" fmla="*/ 77 h 151"/>
                <a:gd name="T70" fmla="*/ 100 w 168"/>
                <a:gd name="T71" fmla="*/ 74 h 151"/>
                <a:gd name="T72" fmla="*/ 91 w 168"/>
                <a:gd name="T73" fmla="*/ 62 h 151"/>
                <a:gd name="T74" fmla="*/ 83 w 168"/>
                <a:gd name="T75" fmla="*/ 53 h 151"/>
                <a:gd name="T76" fmla="*/ 91 w 168"/>
                <a:gd name="T77" fmla="*/ 43 h 151"/>
                <a:gd name="T78" fmla="*/ 98 w 168"/>
                <a:gd name="T79" fmla="*/ 32 h 151"/>
                <a:gd name="T80" fmla="*/ 116 w 168"/>
                <a:gd name="T81" fmla="*/ 26 h 151"/>
                <a:gd name="T82" fmla="*/ 110 w 168"/>
                <a:gd name="T83" fmla="*/ 38 h 151"/>
                <a:gd name="T84" fmla="*/ 100 w 168"/>
                <a:gd name="T85" fmla="*/ 49 h 151"/>
                <a:gd name="T86" fmla="*/ 102 w 168"/>
                <a:gd name="T87" fmla="*/ 58 h 151"/>
                <a:gd name="T88" fmla="*/ 110 w 168"/>
                <a:gd name="T89" fmla="*/ 66 h 151"/>
                <a:gd name="T90" fmla="*/ 118 w 168"/>
                <a:gd name="T91" fmla="*/ 81 h 151"/>
                <a:gd name="T92" fmla="*/ 133 w 168"/>
                <a:gd name="T93" fmla="*/ 72 h 151"/>
                <a:gd name="T94" fmla="*/ 124 w 168"/>
                <a:gd name="T95" fmla="*/ 60 h 151"/>
                <a:gd name="T96" fmla="*/ 118 w 168"/>
                <a:gd name="T97" fmla="*/ 51 h 151"/>
                <a:gd name="T98" fmla="*/ 127 w 168"/>
                <a:gd name="T99" fmla="*/ 41 h 151"/>
                <a:gd name="T100" fmla="*/ 133 w 168"/>
                <a:gd name="T101" fmla="*/ 30 h 151"/>
                <a:gd name="T102" fmla="*/ 145 w 168"/>
                <a:gd name="T103" fmla="*/ 30 h 151"/>
                <a:gd name="T104" fmla="*/ 139 w 168"/>
                <a:gd name="T105" fmla="*/ 43 h 151"/>
                <a:gd name="T106" fmla="*/ 135 w 168"/>
                <a:gd name="T107" fmla="*/ 55 h 151"/>
                <a:gd name="T108" fmla="*/ 143 w 168"/>
                <a:gd name="T109" fmla="*/ 64 h 151"/>
                <a:gd name="T110" fmla="*/ 151 w 168"/>
                <a:gd name="T111" fmla="*/ 77 h 151"/>
                <a:gd name="T112" fmla="*/ 166 w 168"/>
                <a:gd name="T113" fmla="*/ 74 h 151"/>
                <a:gd name="T114" fmla="*/ 158 w 168"/>
                <a:gd name="T115" fmla="*/ 60 h 151"/>
                <a:gd name="T116" fmla="*/ 151 w 168"/>
                <a:gd name="T117" fmla="*/ 51 h 151"/>
                <a:gd name="T118" fmla="*/ 160 w 168"/>
                <a:gd name="T119" fmla="*/ 38 h 151"/>
                <a:gd name="T120" fmla="*/ 166 w 168"/>
                <a:gd name="T121" fmla="*/ 28 h 151"/>
                <a:gd name="T122" fmla="*/ 129 w 168"/>
                <a:gd name="T123" fmla="*/ 102 h 1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151">
                  <a:moveTo>
                    <a:pt x="31" y="85"/>
                  </a:moveTo>
                  <a:lnTo>
                    <a:pt x="31" y="151"/>
                  </a:lnTo>
                  <a:lnTo>
                    <a:pt x="48" y="151"/>
                  </a:lnTo>
                  <a:lnTo>
                    <a:pt x="48" y="83"/>
                  </a:lnTo>
                  <a:lnTo>
                    <a:pt x="58" y="81"/>
                  </a:lnTo>
                  <a:lnTo>
                    <a:pt x="58" y="83"/>
                  </a:lnTo>
                  <a:lnTo>
                    <a:pt x="58" y="85"/>
                  </a:lnTo>
                  <a:lnTo>
                    <a:pt x="60" y="87"/>
                  </a:lnTo>
                  <a:lnTo>
                    <a:pt x="60" y="89"/>
                  </a:lnTo>
                  <a:lnTo>
                    <a:pt x="75" y="85"/>
                  </a:lnTo>
                  <a:lnTo>
                    <a:pt x="75" y="83"/>
                  </a:lnTo>
                  <a:lnTo>
                    <a:pt x="75" y="81"/>
                  </a:lnTo>
                  <a:lnTo>
                    <a:pt x="73" y="81"/>
                  </a:lnTo>
                  <a:lnTo>
                    <a:pt x="73" y="79"/>
                  </a:lnTo>
                  <a:lnTo>
                    <a:pt x="73" y="77"/>
                  </a:lnTo>
                  <a:lnTo>
                    <a:pt x="73" y="75"/>
                  </a:lnTo>
                  <a:lnTo>
                    <a:pt x="71" y="75"/>
                  </a:lnTo>
                  <a:lnTo>
                    <a:pt x="71" y="74"/>
                  </a:lnTo>
                  <a:lnTo>
                    <a:pt x="71" y="72"/>
                  </a:lnTo>
                  <a:lnTo>
                    <a:pt x="69" y="70"/>
                  </a:lnTo>
                  <a:lnTo>
                    <a:pt x="69" y="68"/>
                  </a:lnTo>
                  <a:lnTo>
                    <a:pt x="69" y="66"/>
                  </a:lnTo>
                  <a:lnTo>
                    <a:pt x="66" y="64"/>
                  </a:lnTo>
                  <a:lnTo>
                    <a:pt x="66" y="62"/>
                  </a:lnTo>
                  <a:lnTo>
                    <a:pt x="64" y="60"/>
                  </a:lnTo>
                  <a:lnTo>
                    <a:pt x="64" y="58"/>
                  </a:lnTo>
                  <a:lnTo>
                    <a:pt x="64" y="56"/>
                  </a:lnTo>
                  <a:lnTo>
                    <a:pt x="62" y="55"/>
                  </a:lnTo>
                  <a:lnTo>
                    <a:pt x="62" y="53"/>
                  </a:lnTo>
                  <a:lnTo>
                    <a:pt x="48" y="58"/>
                  </a:lnTo>
                  <a:lnTo>
                    <a:pt x="48" y="60"/>
                  </a:lnTo>
                  <a:lnTo>
                    <a:pt x="50" y="60"/>
                  </a:lnTo>
                  <a:lnTo>
                    <a:pt x="50" y="62"/>
                  </a:lnTo>
                  <a:lnTo>
                    <a:pt x="50" y="64"/>
                  </a:lnTo>
                  <a:lnTo>
                    <a:pt x="52" y="66"/>
                  </a:lnTo>
                  <a:lnTo>
                    <a:pt x="33" y="68"/>
                  </a:lnTo>
                  <a:lnTo>
                    <a:pt x="35" y="66"/>
                  </a:lnTo>
                  <a:lnTo>
                    <a:pt x="37" y="64"/>
                  </a:lnTo>
                  <a:lnTo>
                    <a:pt x="40" y="62"/>
                  </a:lnTo>
                  <a:lnTo>
                    <a:pt x="42" y="60"/>
                  </a:lnTo>
                  <a:lnTo>
                    <a:pt x="42" y="58"/>
                  </a:lnTo>
                  <a:lnTo>
                    <a:pt x="44" y="56"/>
                  </a:lnTo>
                  <a:lnTo>
                    <a:pt x="44" y="55"/>
                  </a:lnTo>
                  <a:lnTo>
                    <a:pt x="46" y="53"/>
                  </a:lnTo>
                  <a:lnTo>
                    <a:pt x="48" y="53"/>
                  </a:lnTo>
                  <a:lnTo>
                    <a:pt x="48" y="51"/>
                  </a:lnTo>
                  <a:lnTo>
                    <a:pt x="50" y="49"/>
                  </a:lnTo>
                  <a:lnTo>
                    <a:pt x="50" y="47"/>
                  </a:lnTo>
                  <a:lnTo>
                    <a:pt x="52" y="45"/>
                  </a:lnTo>
                  <a:lnTo>
                    <a:pt x="52" y="43"/>
                  </a:lnTo>
                  <a:lnTo>
                    <a:pt x="54" y="41"/>
                  </a:lnTo>
                  <a:lnTo>
                    <a:pt x="54" y="39"/>
                  </a:lnTo>
                  <a:lnTo>
                    <a:pt x="56" y="39"/>
                  </a:lnTo>
                  <a:lnTo>
                    <a:pt x="56" y="38"/>
                  </a:lnTo>
                  <a:lnTo>
                    <a:pt x="56" y="36"/>
                  </a:lnTo>
                  <a:lnTo>
                    <a:pt x="58" y="34"/>
                  </a:lnTo>
                  <a:lnTo>
                    <a:pt x="58" y="32"/>
                  </a:lnTo>
                  <a:lnTo>
                    <a:pt x="60" y="30"/>
                  </a:lnTo>
                  <a:lnTo>
                    <a:pt x="60" y="28"/>
                  </a:lnTo>
                  <a:lnTo>
                    <a:pt x="60" y="26"/>
                  </a:lnTo>
                  <a:lnTo>
                    <a:pt x="62" y="26"/>
                  </a:lnTo>
                  <a:lnTo>
                    <a:pt x="62" y="24"/>
                  </a:lnTo>
                  <a:lnTo>
                    <a:pt x="62" y="22"/>
                  </a:lnTo>
                  <a:lnTo>
                    <a:pt x="46" y="19"/>
                  </a:lnTo>
                  <a:lnTo>
                    <a:pt x="46" y="20"/>
                  </a:lnTo>
                  <a:lnTo>
                    <a:pt x="46" y="22"/>
                  </a:lnTo>
                  <a:lnTo>
                    <a:pt x="44" y="24"/>
                  </a:lnTo>
                  <a:lnTo>
                    <a:pt x="44" y="26"/>
                  </a:lnTo>
                  <a:lnTo>
                    <a:pt x="44" y="28"/>
                  </a:lnTo>
                  <a:lnTo>
                    <a:pt x="42" y="28"/>
                  </a:lnTo>
                  <a:lnTo>
                    <a:pt x="42" y="30"/>
                  </a:lnTo>
                  <a:lnTo>
                    <a:pt x="42" y="32"/>
                  </a:lnTo>
                  <a:lnTo>
                    <a:pt x="40" y="34"/>
                  </a:lnTo>
                  <a:lnTo>
                    <a:pt x="40" y="36"/>
                  </a:lnTo>
                  <a:lnTo>
                    <a:pt x="37" y="38"/>
                  </a:lnTo>
                  <a:lnTo>
                    <a:pt x="37" y="39"/>
                  </a:lnTo>
                  <a:lnTo>
                    <a:pt x="35" y="41"/>
                  </a:lnTo>
                  <a:lnTo>
                    <a:pt x="35" y="39"/>
                  </a:lnTo>
                  <a:lnTo>
                    <a:pt x="33" y="39"/>
                  </a:lnTo>
                  <a:lnTo>
                    <a:pt x="33" y="38"/>
                  </a:lnTo>
                  <a:lnTo>
                    <a:pt x="31" y="38"/>
                  </a:lnTo>
                  <a:lnTo>
                    <a:pt x="29" y="38"/>
                  </a:lnTo>
                  <a:lnTo>
                    <a:pt x="29" y="36"/>
                  </a:lnTo>
                  <a:lnTo>
                    <a:pt x="27" y="36"/>
                  </a:lnTo>
                  <a:lnTo>
                    <a:pt x="29" y="34"/>
                  </a:lnTo>
                  <a:lnTo>
                    <a:pt x="29" y="32"/>
                  </a:lnTo>
                  <a:lnTo>
                    <a:pt x="31" y="32"/>
                  </a:lnTo>
                  <a:lnTo>
                    <a:pt x="31" y="30"/>
                  </a:lnTo>
                  <a:lnTo>
                    <a:pt x="31" y="28"/>
                  </a:lnTo>
                  <a:lnTo>
                    <a:pt x="33" y="28"/>
                  </a:lnTo>
                  <a:lnTo>
                    <a:pt x="33" y="26"/>
                  </a:lnTo>
                  <a:lnTo>
                    <a:pt x="33" y="24"/>
                  </a:lnTo>
                  <a:lnTo>
                    <a:pt x="35" y="24"/>
                  </a:lnTo>
                  <a:lnTo>
                    <a:pt x="35" y="22"/>
                  </a:lnTo>
                  <a:lnTo>
                    <a:pt x="35" y="20"/>
                  </a:lnTo>
                  <a:lnTo>
                    <a:pt x="37" y="20"/>
                  </a:lnTo>
                  <a:lnTo>
                    <a:pt x="37" y="19"/>
                  </a:lnTo>
                  <a:lnTo>
                    <a:pt x="37" y="17"/>
                  </a:lnTo>
                  <a:lnTo>
                    <a:pt x="40" y="17"/>
                  </a:lnTo>
                  <a:lnTo>
                    <a:pt x="40" y="15"/>
                  </a:lnTo>
                  <a:lnTo>
                    <a:pt x="42" y="13"/>
                  </a:lnTo>
                  <a:lnTo>
                    <a:pt x="42" y="11"/>
                  </a:lnTo>
                  <a:lnTo>
                    <a:pt x="42" y="9"/>
                  </a:lnTo>
                  <a:lnTo>
                    <a:pt x="44" y="9"/>
                  </a:lnTo>
                  <a:lnTo>
                    <a:pt x="44" y="7"/>
                  </a:lnTo>
                  <a:lnTo>
                    <a:pt x="29" y="0"/>
                  </a:lnTo>
                  <a:lnTo>
                    <a:pt x="29" y="1"/>
                  </a:lnTo>
                  <a:lnTo>
                    <a:pt x="27" y="1"/>
                  </a:lnTo>
                  <a:lnTo>
                    <a:pt x="27" y="3"/>
                  </a:lnTo>
                  <a:lnTo>
                    <a:pt x="27" y="5"/>
                  </a:lnTo>
                  <a:lnTo>
                    <a:pt x="25" y="7"/>
                  </a:lnTo>
                  <a:lnTo>
                    <a:pt x="25" y="9"/>
                  </a:lnTo>
                  <a:lnTo>
                    <a:pt x="23" y="11"/>
                  </a:lnTo>
                  <a:lnTo>
                    <a:pt x="23" y="13"/>
                  </a:lnTo>
                  <a:lnTo>
                    <a:pt x="23" y="15"/>
                  </a:lnTo>
                  <a:lnTo>
                    <a:pt x="21" y="15"/>
                  </a:lnTo>
                  <a:lnTo>
                    <a:pt x="21" y="17"/>
                  </a:lnTo>
                  <a:lnTo>
                    <a:pt x="21" y="19"/>
                  </a:lnTo>
                  <a:lnTo>
                    <a:pt x="19" y="19"/>
                  </a:lnTo>
                  <a:lnTo>
                    <a:pt x="19" y="20"/>
                  </a:lnTo>
                  <a:lnTo>
                    <a:pt x="19" y="22"/>
                  </a:lnTo>
                  <a:lnTo>
                    <a:pt x="17" y="22"/>
                  </a:lnTo>
                  <a:lnTo>
                    <a:pt x="17" y="24"/>
                  </a:lnTo>
                  <a:lnTo>
                    <a:pt x="17" y="26"/>
                  </a:lnTo>
                  <a:lnTo>
                    <a:pt x="15" y="26"/>
                  </a:lnTo>
                  <a:lnTo>
                    <a:pt x="13" y="26"/>
                  </a:lnTo>
                  <a:lnTo>
                    <a:pt x="13" y="24"/>
                  </a:lnTo>
                  <a:lnTo>
                    <a:pt x="11" y="24"/>
                  </a:lnTo>
                  <a:lnTo>
                    <a:pt x="8" y="24"/>
                  </a:lnTo>
                  <a:lnTo>
                    <a:pt x="8" y="22"/>
                  </a:lnTo>
                  <a:lnTo>
                    <a:pt x="0" y="38"/>
                  </a:lnTo>
                  <a:lnTo>
                    <a:pt x="2" y="38"/>
                  </a:lnTo>
                  <a:lnTo>
                    <a:pt x="4" y="38"/>
                  </a:lnTo>
                  <a:lnTo>
                    <a:pt x="4" y="39"/>
                  </a:lnTo>
                  <a:lnTo>
                    <a:pt x="6" y="39"/>
                  </a:lnTo>
                  <a:lnTo>
                    <a:pt x="8" y="41"/>
                  </a:lnTo>
                  <a:lnTo>
                    <a:pt x="11" y="41"/>
                  </a:lnTo>
                  <a:lnTo>
                    <a:pt x="11" y="43"/>
                  </a:lnTo>
                  <a:lnTo>
                    <a:pt x="13" y="43"/>
                  </a:lnTo>
                  <a:lnTo>
                    <a:pt x="15" y="43"/>
                  </a:lnTo>
                  <a:lnTo>
                    <a:pt x="15" y="45"/>
                  </a:lnTo>
                  <a:lnTo>
                    <a:pt x="17" y="45"/>
                  </a:lnTo>
                  <a:lnTo>
                    <a:pt x="17" y="47"/>
                  </a:lnTo>
                  <a:lnTo>
                    <a:pt x="19" y="47"/>
                  </a:lnTo>
                  <a:lnTo>
                    <a:pt x="19" y="49"/>
                  </a:lnTo>
                  <a:lnTo>
                    <a:pt x="21" y="49"/>
                  </a:lnTo>
                  <a:lnTo>
                    <a:pt x="23" y="51"/>
                  </a:lnTo>
                  <a:lnTo>
                    <a:pt x="25" y="53"/>
                  </a:lnTo>
                  <a:lnTo>
                    <a:pt x="27" y="53"/>
                  </a:lnTo>
                  <a:lnTo>
                    <a:pt x="27" y="55"/>
                  </a:lnTo>
                  <a:lnTo>
                    <a:pt x="25" y="56"/>
                  </a:lnTo>
                  <a:lnTo>
                    <a:pt x="25" y="58"/>
                  </a:lnTo>
                  <a:lnTo>
                    <a:pt x="23" y="58"/>
                  </a:lnTo>
                  <a:lnTo>
                    <a:pt x="23" y="60"/>
                  </a:lnTo>
                  <a:lnTo>
                    <a:pt x="21" y="60"/>
                  </a:lnTo>
                  <a:lnTo>
                    <a:pt x="21" y="62"/>
                  </a:lnTo>
                  <a:lnTo>
                    <a:pt x="19" y="64"/>
                  </a:lnTo>
                  <a:lnTo>
                    <a:pt x="19" y="66"/>
                  </a:lnTo>
                  <a:lnTo>
                    <a:pt x="17" y="66"/>
                  </a:lnTo>
                  <a:lnTo>
                    <a:pt x="17" y="68"/>
                  </a:lnTo>
                  <a:lnTo>
                    <a:pt x="15" y="68"/>
                  </a:lnTo>
                  <a:lnTo>
                    <a:pt x="15" y="70"/>
                  </a:lnTo>
                  <a:lnTo>
                    <a:pt x="13" y="70"/>
                  </a:lnTo>
                  <a:lnTo>
                    <a:pt x="0" y="72"/>
                  </a:lnTo>
                  <a:lnTo>
                    <a:pt x="2" y="72"/>
                  </a:lnTo>
                  <a:lnTo>
                    <a:pt x="2" y="74"/>
                  </a:lnTo>
                  <a:lnTo>
                    <a:pt x="2" y="75"/>
                  </a:lnTo>
                  <a:lnTo>
                    <a:pt x="2" y="77"/>
                  </a:lnTo>
                  <a:lnTo>
                    <a:pt x="2" y="79"/>
                  </a:lnTo>
                  <a:lnTo>
                    <a:pt x="4" y="79"/>
                  </a:lnTo>
                  <a:lnTo>
                    <a:pt x="4" y="81"/>
                  </a:lnTo>
                  <a:lnTo>
                    <a:pt x="4" y="83"/>
                  </a:lnTo>
                  <a:lnTo>
                    <a:pt x="4" y="85"/>
                  </a:lnTo>
                  <a:lnTo>
                    <a:pt x="4" y="87"/>
                  </a:lnTo>
                  <a:lnTo>
                    <a:pt x="31" y="85"/>
                  </a:lnTo>
                  <a:close/>
                  <a:moveTo>
                    <a:pt x="13" y="93"/>
                  </a:moveTo>
                  <a:lnTo>
                    <a:pt x="11" y="94"/>
                  </a:lnTo>
                  <a:lnTo>
                    <a:pt x="11" y="96"/>
                  </a:lnTo>
                  <a:lnTo>
                    <a:pt x="11" y="98"/>
                  </a:lnTo>
                  <a:lnTo>
                    <a:pt x="11" y="100"/>
                  </a:lnTo>
                  <a:lnTo>
                    <a:pt x="11" y="102"/>
                  </a:lnTo>
                  <a:lnTo>
                    <a:pt x="11" y="104"/>
                  </a:lnTo>
                  <a:lnTo>
                    <a:pt x="11" y="106"/>
                  </a:lnTo>
                  <a:lnTo>
                    <a:pt x="11" y="108"/>
                  </a:lnTo>
                  <a:lnTo>
                    <a:pt x="8" y="110"/>
                  </a:lnTo>
                  <a:lnTo>
                    <a:pt x="8" y="112"/>
                  </a:lnTo>
                  <a:lnTo>
                    <a:pt x="8" y="113"/>
                  </a:lnTo>
                  <a:lnTo>
                    <a:pt x="8" y="115"/>
                  </a:lnTo>
                  <a:lnTo>
                    <a:pt x="8" y="117"/>
                  </a:lnTo>
                  <a:lnTo>
                    <a:pt x="6" y="119"/>
                  </a:lnTo>
                  <a:lnTo>
                    <a:pt x="6" y="121"/>
                  </a:lnTo>
                  <a:lnTo>
                    <a:pt x="6" y="123"/>
                  </a:lnTo>
                  <a:lnTo>
                    <a:pt x="6" y="125"/>
                  </a:lnTo>
                  <a:lnTo>
                    <a:pt x="4" y="127"/>
                  </a:lnTo>
                  <a:lnTo>
                    <a:pt x="4" y="129"/>
                  </a:lnTo>
                  <a:lnTo>
                    <a:pt x="4" y="130"/>
                  </a:lnTo>
                  <a:lnTo>
                    <a:pt x="4" y="132"/>
                  </a:lnTo>
                  <a:lnTo>
                    <a:pt x="2" y="134"/>
                  </a:lnTo>
                  <a:lnTo>
                    <a:pt x="2" y="136"/>
                  </a:lnTo>
                  <a:lnTo>
                    <a:pt x="2" y="138"/>
                  </a:lnTo>
                  <a:lnTo>
                    <a:pt x="0" y="140"/>
                  </a:lnTo>
                  <a:lnTo>
                    <a:pt x="17" y="144"/>
                  </a:lnTo>
                  <a:lnTo>
                    <a:pt x="17" y="142"/>
                  </a:lnTo>
                  <a:lnTo>
                    <a:pt x="17" y="140"/>
                  </a:lnTo>
                  <a:lnTo>
                    <a:pt x="17" y="138"/>
                  </a:lnTo>
                  <a:lnTo>
                    <a:pt x="19" y="138"/>
                  </a:lnTo>
                  <a:lnTo>
                    <a:pt x="19" y="136"/>
                  </a:lnTo>
                  <a:lnTo>
                    <a:pt x="19" y="134"/>
                  </a:lnTo>
                  <a:lnTo>
                    <a:pt x="19" y="132"/>
                  </a:lnTo>
                  <a:lnTo>
                    <a:pt x="21" y="130"/>
                  </a:lnTo>
                  <a:lnTo>
                    <a:pt x="21" y="129"/>
                  </a:lnTo>
                  <a:lnTo>
                    <a:pt x="21" y="127"/>
                  </a:lnTo>
                  <a:lnTo>
                    <a:pt x="21" y="125"/>
                  </a:lnTo>
                  <a:lnTo>
                    <a:pt x="23" y="123"/>
                  </a:lnTo>
                  <a:lnTo>
                    <a:pt x="23" y="121"/>
                  </a:lnTo>
                  <a:lnTo>
                    <a:pt x="23" y="119"/>
                  </a:lnTo>
                  <a:lnTo>
                    <a:pt x="23" y="117"/>
                  </a:lnTo>
                  <a:lnTo>
                    <a:pt x="23" y="115"/>
                  </a:lnTo>
                  <a:lnTo>
                    <a:pt x="25" y="113"/>
                  </a:lnTo>
                  <a:lnTo>
                    <a:pt x="25" y="112"/>
                  </a:lnTo>
                  <a:lnTo>
                    <a:pt x="25" y="110"/>
                  </a:lnTo>
                  <a:lnTo>
                    <a:pt x="25" y="108"/>
                  </a:lnTo>
                  <a:lnTo>
                    <a:pt x="25" y="106"/>
                  </a:lnTo>
                  <a:lnTo>
                    <a:pt x="25" y="104"/>
                  </a:lnTo>
                  <a:lnTo>
                    <a:pt x="25" y="102"/>
                  </a:lnTo>
                  <a:lnTo>
                    <a:pt x="27" y="102"/>
                  </a:lnTo>
                  <a:lnTo>
                    <a:pt x="27" y="100"/>
                  </a:lnTo>
                  <a:lnTo>
                    <a:pt x="27" y="98"/>
                  </a:lnTo>
                  <a:lnTo>
                    <a:pt x="27" y="96"/>
                  </a:lnTo>
                  <a:lnTo>
                    <a:pt x="13" y="93"/>
                  </a:lnTo>
                  <a:close/>
                  <a:moveTo>
                    <a:pt x="66" y="93"/>
                  </a:moveTo>
                  <a:lnTo>
                    <a:pt x="50" y="96"/>
                  </a:lnTo>
                  <a:lnTo>
                    <a:pt x="56" y="132"/>
                  </a:lnTo>
                  <a:lnTo>
                    <a:pt x="71" y="129"/>
                  </a:lnTo>
                  <a:lnTo>
                    <a:pt x="66" y="93"/>
                  </a:lnTo>
                  <a:close/>
                  <a:moveTo>
                    <a:pt x="69" y="5"/>
                  </a:moveTo>
                  <a:lnTo>
                    <a:pt x="69" y="20"/>
                  </a:lnTo>
                  <a:lnTo>
                    <a:pt x="166" y="20"/>
                  </a:lnTo>
                  <a:lnTo>
                    <a:pt x="166" y="5"/>
                  </a:lnTo>
                  <a:lnTo>
                    <a:pt x="69" y="5"/>
                  </a:lnTo>
                  <a:close/>
                  <a:moveTo>
                    <a:pt x="83" y="22"/>
                  </a:moveTo>
                  <a:lnTo>
                    <a:pt x="83" y="24"/>
                  </a:lnTo>
                  <a:lnTo>
                    <a:pt x="81" y="24"/>
                  </a:lnTo>
                  <a:lnTo>
                    <a:pt x="81" y="26"/>
                  </a:lnTo>
                  <a:lnTo>
                    <a:pt x="81" y="28"/>
                  </a:lnTo>
                  <a:lnTo>
                    <a:pt x="81" y="30"/>
                  </a:lnTo>
                  <a:lnTo>
                    <a:pt x="79" y="30"/>
                  </a:lnTo>
                  <a:lnTo>
                    <a:pt x="79" y="32"/>
                  </a:lnTo>
                  <a:lnTo>
                    <a:pt x="79" y="34"/>
                  </a:lnTo>
                  <a:lnTo>
                    <a:pt x="77" y="34"/>
                  </a:lnTo>
                  <a:lnTo>
                    <a:pt x="77" y="36"/>
                  </a:lnTo>
                  <a:lnTo>
                    <a:pt x="77" y="38"/>
                  </a:lnTo>
                  <a:lnTo>
                    <a:pt x="75" y="39"/>
                  </a:lnTo>
                  <a:lnTo>
                    <a:pt x="75" y="41"/>
                  </a:lnTo>
                  <a:lnTo>
                    <a:pt x="73" y="41"/>
                  </a:lnTo>
                  <a:lnTo>
                    <a:pt x="73" y="43"/>
                  </a:lnTo>
                  <a:lnTo>
                    <a:pt x="73" y="45"/>
                  </a:lnTo>
                  <a:lnTo>
                    <a:pt x="71" y="45"/>
                  </a:lnTo>
                  <a:lnTo>
                    <a:pt x="71" y="47"/>
                  </a:lnTo>
                  <a:lnTo>
                    <a:pt x="69" y="47"/>
                  </a:lnTo>
                  <a:lnTo>
                    <a:pt x="69" y="49"/>
                  </a:lnTo>
                  <a:lnTo>
                    <a:pt x="69" y="51"/>
                  </a:lnTo>
                  <a:lnTo>
                    <a:pt x="66" y="51"/>
                  </a:lnTo>
                  <a:lnTo>
                    <a:pt x="66" y="53"/>
                  </a:lnTo>
                  <a:lnTo>
                    <a:pt x="66" y="55"/>
                  </a:lnTo>
                  <a:lnTo>
                    <a:pt x="66" y="56"/>
                  </a:lnTo>
                  <a:lnTo>
                    <a:pt x="69" y="56"/>
                  </a:lnTo>
                  <a:lnTo>
                    <a:pt x="69" y="58"/>
                  </a:lnTo>
                  <a:lnTo>
                    <a:pt x="71" y="60"/>
                  </a:lnTo>
                  <a:lnTo>
                    <a:pt x="71" y="62"/>
                  </a:lnTo>
                  <a:lnTo>
                    <a:pt x="73" y="62"/>
                  </a:lnTo>
                  <a:lnTo>
                    <a:pt x="73" y="64"/>
                  </a:lnTo>
                  <a:lnTo>
                    <a:pt x="75" y="66"/>
                  </a:lnTo>
                  <a:lnTo>
                    <a:pt x="75" y="68"/>
                  </a:lnTo>
                  <a:lnTo>
                    <a:pt x="77" y="68"/>
                  </a:lnTo>
                  <a:lnTo>
                    <a:pt x="77" y="70"/>
                  </a:lnTo>
                  <a:lnTo>
                    <a:pt x="79" y="72"/>
                  </a:lnTo>
                  <a:lnTo>
                    <a:pt x="79" y="74"/>
                  </a:lnTo>
                  <a:lnTo>
                    <a:pt x="81" y="75"/>
                  </a:lnTo>
                  <a:lnTo>
                    <a:pt x="81" y="77"/>
                  </a:lnTo>
                  <a:lnTo>
                    <a:pt x="83" y="77"/>
                  </a:lnTo>
                  <a:lnTo>
                    <a:pt x="83" y="79"/>
                  </a:lnTo>
                  <a:lnTo>
                    <a:pt x="83" y="81"/>
                  </a:lnTo>
                  <a:lnTo>
                    <a:pt x="85" y="81"/>
                  </a:lnTo>
                  <a:lnTo>
                    <a:pt x="85" y="83"/>
                  </a:lnTo>
                  <a:lnTo>
                    <a:pt x="85" y="85"/>
                  </a:lnTo>
                  <a:lnTo>
                    <a:pt x="100" y="75"/>
                  </a:lnTo>
                  <a:lnTo>
                    <a:pt x="100" y="74"/>
                  </a:lnTo>
                  <a:lnTo>
                    <a:pt x="98" y="72"/>
                  </a:lnTo>
                  <a:lnTo>
                    <a:pt x="98" y="70"/>
                  </a:lnTo>
                  <a:lnTo>
                    <a:pt x="95" y="70"/>
                  </a:lnTo>
                  <a:lnTo>
                    <a:pt x="95" y="68"/>
                  </a:lnTo>
                  <a:lnTo>
                    <a:pt x="93" y="66"/>
                  </a:lnTo>
                  <a:lnTo>
                    <a:pt x="93" y="64"/>
                  </a:lnTo>
                  <a:lnTo>
                    <a:pt x="91" y="64"/>
                  </a:lnTo>
                  <a:lnTo>
                    <a:pt x="91" y="62"/>
                  </a:lnTo>
                  <a:lnTo>
                    <a:pt x="89" y="60"/>
                  </a:lnTo>
                  <a:lnTo>
                    <a:pt x="89" y="58"/>
                  </a:lnTo>
                  <a:lnTo>
                    <a:pt x="87" y="58"/>
                  </a:lnTo>
                  <a:lnTo>
                    <a:pt x="87" y="56"/>
                  </a:lnTo>
                  <a:lnTo>
                    <a:pt x="85" y="56"/>
                  </a:lnTo>
                  <a:lnTo>
                    <a:pt x="85" y="55"/>
                  </a:lnTo>
                  <a:lnTo>
                    <a:pt x="83" y="55"/>
                  </a:lnTo>
                  <a:lnTo>
                    <a:pt x="83" y="53"/>
                  </a:lnTo>
                  <a:lnTo>
                    <a:pt x="85" y="53"/>
                  </a:lnTo>
                  <a:lnTo>
                    <a:pt x="85" y="51"/>
                  </a:lnTo>
                  <a:lnTo>
                    <a:pt x="87" y="51"/>
                  </a:lnTo>
                  <a:lnTo>
                    <a:pt x="87" y="49"/>
                  </a:lnTo>
                  <a:lnTo>
                    <a:pt x="87" y="47"/>
                  </a:lnTo>
                  <a:lnTo>
                    <a:pt x="89" y="47"/>
                  </a:lnTo>
                  <a:lnTo>
                    <a:pt x="89" y="45"/>
                  </a:lnTo>
                  <a:lnTo>
                    <a:pt x="91" y="43"/>
                  </a:lnTo>
                  <a:lnTo>
                    <a:pt x="91" y="41"/>
                  </a:lnTo>
                  <a:lnTo>
                    <a:pt x="93" y="39"/>
                  </a:lnTo>
                  <a:lnTo>
                    <a:pt x="93" y="38"/>
                  </a:lnTo>
                  <a:lnTo>
                    <a:pt x="95" y="38"/>
                  </a:lnTo>
                  <a:lnTo>
                    <a:pt x="95" y="36"/>
                  </a:lnTo>
                  <a:lnTo>
                    <a:pt x="95" y="34"/>
                  </a:lnTo>
                  <a:lnTo>
                    <a:pt x="98" y="34"/>
                  </a:lnTo>
                  <a:lnTo>
                    <a:pt x="98" y="32"/>
                  </a:lnTo>
                  <a:lnTo>
                    <a:pt x="98" y="30"/>
                  </a:lnTo>
                  <a:lnTo>
                    <a:pt x="100" y="30"/>
                  </a:lnTo>
                  <a:lnTo>
                    <a:pt x="100" y="28"/>
                  </a:lnTo>
                  <a:lnTo>
                    <a:pt x="83" y="22"/>
                  </a:lnTo>
                  <a:close/>
                  <a:moveTo>
                    <a:pt x="118" y="20"/>
                  </a:moveTo>
                  <a:lnTo>
                    <a:pt x="118" y="22"/>
                  </a:lnTo>
                  <a:lnTo>
                    <a:pt x="118" y="24"/>
                  </a:lnTo>
                  <a:lnTo>
                    <a:pt x="116" y="26"/>
                  </a:lnTo>
                  <a:lnTo>
                    <a:pt x="116" y="28"/>
                  </a:lnTo>
                  <a:lnTo>
                    <a:pt x="114" y="30"/>
                  </a:lnTo>
                  <a:lnTo>
                    <a:pt x="114" y="32"/>
                  </a:lnTo>
                  <a:lnTo>
                    <a:pt x="112" y="32"/>
                  </a:lnTo>
                  <a:lnTo>
                    <a:pt x="112" y="34"/>
                  </a:lnTo>
                  <a:lnTo>
                    <a:pt x="112" y="36"/>
                  </a:lnTo>
                  <a:lnTo>
                    <a:pt x="110" y="36"/>
                  </a:lnTo>
                  <a:lnTo>
                    <a:pt x="110" y="38"/>
                  </a:lnTo>
                  <a:lnTo>
                    <a:pt x="108" y="39"/>
                  </a:lnTo>
                  <a:lnTo>
                    <a:pt x="108" y="41"/>
                  </a:lnTo>
                  <a:lnTo>
                    <a:pt x="106" y="41"/>
                  </a:lnTo>
                  <a:lnTo>
                    <a:pt x="106" y="43"/>
                  </a:lnTo>
                  <a:lnTo>
                    <a:pt x="104" y="43"/>
                  </a:lnTo>
                  <a:lnTo>
                    <a:pt x="104" y="45"/>
                  </a:lnTo>
                  <a:lnTo>
                    <a:pt x="102" y="47"/>
                  </a:lnTo>
                  <a:lnTo>
                    <a:pt x="100" y="49"/>
                  </a:lnTo>
                  <a:lnTo>
                    <a:pt x="100" y="51"/>
                  </a:lnTo>
                  <a:lnTo>
                    <a:pt x="98" y="51"/>
                  </a:lnTo>
                  <a:lnTo>
                    <a:pt x="98" y="53"/>
                  </a:lnTo>
                  <a:lnTo>
                    <a:pt x="100" y="53"/>
                  </a:lnTo>
                  <a:lnTo>
                    <a:pt x="100" y="55"/>
                  </a:lnTo>
                  <a:lnTo>
                    <a:pt x="100" y="56"/>
                  </a:lnTo>
                  <a:lnTo>
                    <a:pt x="102" y="56"/>
                  </a:lnTo>
                  <a:lnTo>
                    <a:pt x="102" y="58"/>
                  </a:lnTo>
                  <a:lnTo>
                    <a:pt x="104" y="58"/>
                  </a:lnTo>
                  <a:lnTo>
                    <a:pt x="104" y="60"/>
                  </a:lnTo>
                  <a:lnTo>
                    <a:pt x="106" y="60"/>
                  </a:lnTo>
                  <a:lnTo>
                    <a:pt x="106" y="62"/>
                  </a:lnTo>
                  <a:lnTo>
                    <a:pt x="106" y="64"/>
                  </a:lnTo>
                  <a:lnTo>
                    <a:pt x="108" y="64"/>
                  </a:lnTo>
                  <a:lnTo>
                    <a:pt x="108" y="66"/>
                  </a:lnTo>
                  <a:lnTo>
                    <a:pt x="110" y="66"/>
                  </a:lnTo>
                  <a:lnTo>
                    <a:pt x="110" y="68"/>
                  </a:lnTo>
                  <a:lnTo>
                    <a:pt x="112" y="70"/>
                  </a:lnTo>
                  <a:lnTo>
                    <a:pt x="112" y="72"/>
                  </a:lnTo>
                  <a:lnTo>
                    <a:pt x="114" y="74"/>
                  </a:lnTo>
                  <a:lnTo>
                    <a:pt x="116" y="75"/>
                  </a:lnTo>
                  <a:lnTo>
                    <a:pt x="116" y="77"/>
                  </a:lnTo>
                  <a:lnTo>
                    <a:pt x="118" y="79"/>
                  </a:lnTo>
                  <a:lnTo>
                    <a:pt x="118" y="81"/>
                  </a:lnTo>
                  <a:lnTo>
                    <a:pt x="120" y="81"/>
                  </a:lnTo>
                  <a:lnTo>
                    <a:pt x="120" y="83"/>
                  </a:lnTo>
                  <a:lnTo>
                    <a:pt x="120" y="85"/>
                  </a:lnTo>
                  <a:lnTo>
                    <a:pt x="122" y="85"/>
                  </a:lnTo>
                  <a:lnTo>
                    <a:pt x="135" y="75"/>
                  </a:lnTo>
                  <a:lnTo>
                    <a:pt x="135" y="74"/>
                  </a:lnTo>
                  <a:lnTo>
                    <a:pt x="133" y="74"/>
                  </a:lnTo>
                  <a:lnTo>
                    <a:pt x="133" y="72"/>
                  </a:lnTo>
                  <a:lnTo>
                    <a:pt x="131" y="70"/>
                  </a:lnTo>
                  <a:lnTo>
                    <a:pt x="131" y="68"/>
                  </a:lnTo>
                  <a:lnTo>
                    <a:pt x="129" y="68"/>
                  </a:lnTo>
                  <a:lnTo>
                    <a:pt x="129" y="66"/>
                  </a:lnTo>
                  <a:lnTo>
                    <a:pt x="127" y="64"/>
                  </a:lnTo>
                  <a:lnTo>
                    <a:pt x="127" y="62"/>
                  </a:lnTo>
                  <a:lnTo>
                    <a:pt x="124" y="62"/>
                  </a:lnTo>
                  <a:lnTo>
                    <a:pt x="124" y="60"/>
                  </a:lnTo>
                  <a:lnTo>
                    <a:pt x="122" y="60"/>
                  </a:lnTo>
                  <a:lnTo>
                    <a:pt x="122" y="58"/>
                  </a:lnTo>
                  <a:lnTo>
                    <a:pt x="120" y="56"/>
                  </a:lnTo>
                  <a:lnTo>
                    <a:pt x="118" y="55"/>
                  </a:lnTo>
                  <a:lnTo>
                    <a:pt x="118" y="53"/>
                  </a:lnTo>
                  <a:lnTo>
                    <a:pt x="116" y="53"/>
                  </a:lnTo>
                  <a:lnTo>
                    <a:pt x="116" y="51"/>
                  </a:lnTo>
                  <a:lnTo>
                    <a:pt x="118" y="51"/>
                  </a:lnTo>
                  <a:lnTo>
                    <a:pt x="118" y="49"/>
                  </a:lnTo>
                  <a:lnTo>
                    <a:pt x="120" y="49"/>
                  </a:lnTo>
                  <a:lnTo>
                    <a:pt x="120" y="47"/>
                  </a:lnTo>
                  <a:lnTo>
                    <a:pt x="122" y="47"/>
                  </a:lnTo>
                  <a:lnTo>
                    <a:pt x="122" y="45"/>
                  </a:lnTo>
                  <a:lnTo>
                    <a:pt x="124" y="43"/>
                  </a:lnTo>
                  <a:lnTo>
                    <a:pt x="124" y="41"/>
                  </a:lnTo>
                  <a:lnTo>
                    <a:pt x="127" y="41"/>
                  </a:lnTo>
                  <a:lnTo>
                    <a:pt x="127" y="39"/>
                  </a:lnTo>
                  <a:lnTo>
                    <a:pt x="129" y="39"/>
                  </a:lnTo>
                  <a:lnTo>
                    <a:pt x="129" y="38"/>
                  </a:lnTo>
                  <a:lnTo>
                    <a:pt x="129" y="36"/>
                  </a:lnTo>
                  <a:lnTo>
                    <a:pt x="131" y="36"/>
                  </a:lnTo>
                  <a:lnTo>
                    <a:pt x="131" y="34"/>
                  </a:lnTo>
                  <a:lnTo>
                    <a:pt x="133" y="32"/>
                  </a:lnTo>
                  <a:lnTo>
                    <a:pt x="133" y="30"/>
                  </a:lnTo>
                  <a:lnTo>
                    <a:pt x="135" y="30"/>
                  </a:lnTo>
                  <a:lnTo>
                    <a:pt x="118" y="20"/>
                  </a:lnTo>
                  <a:close/>
                  <a:moveTo>
                    <a:pt x="149" y="22"/>
                  </a:moveTo>
                  <a:lnTo>
                    <a:pt x="149" y="24"/>
                  </a:lnTo>
                  <a:lnTo>
                    <a:pt x="147" y="26"/>
                  </a:lnTo>
                  <a:lnTo>
                    <a:pt x="147" y="28"/>
                  </a:lnTo>
                  <a:lnTo>
                    <a:pt x="147" y="30"/>
                  </a:lnTo>
                  <a:lnTo>
                    <a:pt x="145" y="30"/>
                  </a:lnTo>
                  <a:lnTo>
                    <a:pt x="145" y="32"/>
                  </a:lnTo>
                  <a:lnTo>
                    <a:pt x="145" y="34"/>
                  </a:lnTo>
                  <a:lnTo>
                    <a:pt x="143" y="36"/>
                  </a:lnTo>
                  <a:lnTo>
                    <a:pt x="143" y="38"/>
                  </a:lnTo>
                  <a:lnTo>
                    <a:pt x="141" y="39"/>
                  </a:lnTo>
                  <a:lnTo>
                    <a:pt x="141" y="41"/>
                  </a:lnTo>
                  <a:lnTo>
                    <a:pt x="139" y="41"/>
                  </a:lnTo>
                  <a:lnTo>
                    <a:pt x="139" y="43"/>
                  </a:lnTo>
                  <a:lnTo>
                    <a:pt x="139" y="45"/>
                  </a:lnTo>
                  <a:lnTo>
                    <a:pt x="137" y="45"/>
                  </a:lnTo>
                  <a:lnTo>
                    <a:pt x="137" y="47"/>
                  </a:lnTo>
                  <a:lnTo>
                    <a:pt x="135" y="49"/>
                  </a:lnTo>
                  <a:lnTo>
                    <a:pt x="133" y="51"/>
                  </a:lnTo>
                  <a:lnTo>
                    <a:pt x="133" y="53"/>
                  </a:lnTo>
                  <a:lnTo>
                    <a:pt x="135" y="53"/>
                  </a:lnTo>
                  <a:lnTo>
                    <a:pt x="135" y="55"/>
                  </a:lnTo>
                  <a:lnTo>
                    <a:pt x="135" y="56"/>
                  </a:lnTo>
                  <a:lnTo>
                    <a:pt x="137" y="56"/>
                  </a:lnTo>
                  <a:lnTo>
                    <a:pt x="137" y="58"/>
                  </a:lnTo>
                  <a:lnTo>
                    <a:pt x="139" y="58"/>
                  </a:lnTo>
                  <a:lnTo>
                    <a:pt x="139" y="60"/>
                  </a:lnTo>
                  <a:lnTo>
                    <a:pt x="141" y="62"/>
                  </a:lnTo>
                  <a:lnTo>
                    <a:pt x="141" y="64"/>
                  </a:lnTo>
                  <a:lnTo>
                    <a:pt x="143" y="64"/>
                  </a:lnTo>
                  <a:lnTo>
                    <a:pt x="143" y="66"/>
                  </a:lnTo>
                  <a:lnTo>
                    <a:pt x="145" y="68"/>
                  </a:lnTo>
                  <a:lnTo>
                    <a:pt x="145" y="70"/>
                  </a:lnTo>
                  <a:lnTo>
                    <a:pt x="147" y="72"/>
                  </a:lnTo>
                  <a:lnTo>
                    <a:pt x="147" y="74"/>
                  </a:lnTo>
                  <a:lnTo>
                    <a:pt x="149" y="75"/>
                  </a:lnTo>
                  <a:lnTo>
                    <a:pt x="149" y="77"/>
                  </a:lnTo>
                  <a:lnTo>
                    <a:pt x="151" y="77"/>
                  </a:lnTo>
                  <a:lnTo>
                    <a:pt x="151" y="79"/>
                  </a:lnTo>
                  <a:lnTo>
                    <a:pt x="151" y="81"/>
                  </a:lnTo>
                  <a:lnTo>
                    <a:pt x="153" y="81"/>
                  </a:lnTo>
                  <a:lnTo>
                    <a:pt x="153" y="83"/>
                  </a:lnTo>
                  <a:lnTo>
                    <a:pt x="153" y="85"/>
                  </a:lnTo>
                  <a:lnTo>
                    <a:pt x="168" y="75"/>
                  </a:lnTo>
                  <a:lnTo>
                    <a:pt x="168" y="74"/>
                  </a:lnTo>
                  <a:lnTo>
                    <a:pt x="166" y="74"/>
                  </a:lnTo>
                  <a:lnTo>
                    <a:pt x="166" y="72"/>
                  </a:lnTo>
                  <a:lnTo>
                    <a:pt x="164" y="70"/>
                  </a:lnTo>
                  <a:lnTo>
                    <a:pt x="164" y="68"/>
                  </a:lnTo>
                  <a:lnTo>
                    <a:pt x="162" y="66"/>
                  </a:lnTo>
                  <a:lnTo>
                    <a:pt x="162" y="64"/>
                  </a:lnTo>
                  <a:lnTo>
                    <a:pt x="160" y="64"/>
                  </a:lnTo>
                  <a:lnTo>
                    <a:pt x="160" y="62"/>
                  </a:lnTo>
                  <a:lnTo>
                    <a:pt x="158" y="60"/>
                  </a:lnTo>
                  <a:lnTo>
                    <a:pt x="158" y="58"/>
                  </a:lnTo>
                  <a:lnTo>
                    <a:pt x="156" y="58"/>
                  </a:lnTo>
                  <a:lnTo>
                    <a:pt x="156" y="56"/>
                  </a:lnTo>
                  <a:lnTo>
                    <a:pt x="153" y="56"/>
                  </a:lnTo>
                  <a:lnTo>
                    <a:pt x="153" y="55"/>
                  </a:lnTo>
                  <a:lnTo>
                    <a:pt x="151" y="55"/>
                  </a:lnTo>
                  <a:lnTo>
                    <a:pt x="151" y="53"/>
                  </a:lnTo>
                  <a:lnTo>
                    <a:pt x="151" y="51"/>
                  </a:lnTo>
                  <a:lnTo>
                    <a:pt x="153" y="49"/>
                  </a:lnTo>
                  <a:lnTo>
                    <a:pt x="153" y="47"/>
                  </a:lnTo>
                  <a:lnTo>
                    <a:pt x="156" y="47"/>
                  </a:lnTo>
                  <a:lnTo>
                    <a:pt x="156" y="45"/>
                  </a:lnTo>
                  <a:lnTo>
                    <a:pt x="158" y="43"/>
                  </a:lnTo>
                  <a:lnTo>
                    <a:pt x="158" y="41"/>
                  </a:lnTo>
                  <a:lnTo>
                    <a:pt x="160" y="39"/>
                  </a:lnTo>
                  <a:lnTo>
                    <a:pt x="160" y="38"/>
                  </a:lnTo>
                  <a:lnTo>
                    <a:pt x="162" y="38"/>
                  </a:lnTo>
                  <a:lnTo>
                    <a:pt x="162" y="36"/>
                  </a:lnTo>
                  <a:lnTo>
                    <a:pt x="162" y="34"/>
                  </a:lnTo>
                  <a:lnTo>
                    <a:pt x="164" y="34"/>
                  </a:lnTo>
                  <a:lnTo>
                    <a:pt x="164" y="32"/>
                  </a:lnTo>
                  <a:lnTo>
                    <a:pt x="164" y="30"/>
                  </a:lnTo>
                  <a:lnTo>
                    <a:pt x="166" y="30"/>
                  </a:lnTo>
                  <a:lnTo>
                    <a:pt x="166" y="28"/>
                  </a:lnTo>
                  <a:lnTo>
                    <a:pt x="149" y="22"/>
                  </a:lnTo>
                  <a:close/>
                  <a:moveTo>
                    <a:pt x="110" y="134"/>
                  </a:moveTo>
                  <a:lnTo>
                    <a:pt x="66" y="134"/>
                  </a:lnTo>
                  <a:lnTo>
                    <a:pt x="66" y="149"/>
                  </a:lnTo>
                  <a:lnTo>
                    <a:pt x="168" y="149"/>
                  </a:lnTo>
                  <a:lnTo>
                    <a:pt x="168" y="134"/>
                  </a:lnTo>
                  <a:lnTo>
                    <a:pt x="129" y="134"/>
                  </a:lnTo>
                  <a:lnTo>
                    <a:pt x="129" y="102"/>
                  </a:lnTo>
                  <a:lnTo>
                    <a:pt x="166" y="102"/>
                  </a:lnTo>
                  <a:lnTo>
                    <a:pt x="166" y="87"/>
                  </a:lnTo>
                  <a:lnTo>
                    <a:pt x="75" y="87"/>
                  </a:lnTo>
                  <a:lnTo>
                    <a:pt x="75" y="102"/>
                  </a:lnTo>
                  <a:lnTo>
                    <a:pt x="110" y="102"/>
                  </a:lnTo>
                  <a:lnTo>
                    <a:pt x="110" y="134"/>
                  </a:lnTo>
                  <a:close/>
                </a:path>
              </a:pathLst>
            </a:custGeom>
            <a:solidFill>
              <a:srgbClr val="FFFFFF"/>
            </a:solidFill>
            <a:ln>
              <a:noFill/>
            </a:ln>
            <a:extLst/>
          </p:spPr>
          <p:txBody>
            <a:bodyPr/>
            <a:lstStyle/>
            <a:p>
              <a:pPr>
                <a:defRPr/>
              </a:pPr>
              <a:endParaRPr lang="zh-TW" altLang="en-US">
                <a:solidFill>
                  <a:prstClr val="black"/>
                </a:solidFill>
              </a:endParaRPr>
            </a:p>
          </p:txBody>
        </p:sp>
        <p:sp>
          <p:nvSpPr>
            <p:cNvPr id="11" name="Freeform 22"/>
            <p:cNvSpPr>
              <a:spLocks noEditPoints="1"/>
            </p:cNvSpPr>
            <p:nvPr/>
          </p:nvSpPr>
          <p:spPr bwMode="auto">
            <a:xfrm>
              <a:off x="389" y="212"/>
              <a:ext cx="172" cy="152"/>
            </a:xfrm>
            <a:custGeom>
              <a:avLst/>
              <a:gdLst>
                <a:gd name="T0" fmla="*/ 33 w 172"/>
                <a:gd name="T1" fmla="*/ 14 h 152"/>
                <a:gd name="T2" fmla="*/ 23 w 172"/>
                <a:gd name="T3" fmla="*/ 4 h 152"/>
                <a:gd name="T4" fmla="*/ 9 w 172"/>
                <a:gd name="T5" fmla="*/ 18 h 152"/>
                <a:gd name="T6" fmla="*/ 19 w 172"/>
                <a:gd name="T7" fmla="*/ 25 h 152"/>
                <a:gd name="T8" fmla="*/ 27 w 172"/>
                <a:gd name="T9" fmla="*/ 33 h 152"/>
                <a:gd name="T10" fmla="*/ 29 w 172"/>
                <a:gd name="T11" fmla="*/ 54 h 152"/>
                <a:gd name="T12" fmla="*/ 19 w 172"/>
                <a:gd name="T13" fmla="*/ 44 h 152"/>
                <a:gd name="T14" fmla="*/ 7 w 172"/>
                <a:gd name="T15" fmla="*/ 57 h 152"/>
                <a:gd name="T16" fmla="*/ 17 w 172"/>
                <a:gd name="T17" fmla="*/ 65 h 152"/>
                <a:gd name="T18" fmla="*/ 15 w 172"/>
                <a:gd name="T19" fmla="*/ 118 h 152"/>
                <a:gd name="T20" fmla="*/ 9 w 172"/>
                <a:gd name="T21" fmla="*/ 129 h 152"/>
                <a:gd name="T22" fmla="*/ 2 w 172"/>
                <a:gd name="T23" fmla="*/ 141 h 152"/>
                <a:gd name="T24" fmla="*/ 25 w 172"/>
                <a:gd name="T25" fmla="*/ 139 h 152"/>
                <a:gd name="T26" fmla="*/ 31 w 172"/>
                <a:gd name="T27" fmla="*/ 124 h 152"/>
                <a:gd name="T28" fmla="*/ 36 w 172"/>
                <a:gd name="T29" fmla="*/ 107 h 152"/>
                <a:gd name="T30" fmla="*/ 42 w 172"/>
                <a:gd name="T31" fmla="*/ 88 h 152"/>
                <a:gd name="T32" fmla="*/ 23 w 172"/>
                <a:gd name="T33" fmla="*/ 95 h 152"/>
                <a:gd name="T34" fmla="*/ 19 w 172"/>
                <a:gd name="T35" fmla="*/ 109 h 152"/>
                <a:gd name="T36" fmla="*/ 143 w 172"/>
                <a:gd name="T37" fmla="*/ 46 h 152"/>
                <a:gd name="T38" fmla="*/ 149 w 172"/>
                <a:gd name="T39" fmla="*/ 59 h 152"/>
                <a:gd name="T40" fmla="*/ 156 w 172"/>
                <a:gd name="T41" fmla="*/ 71 h 152"/>
                <a:gd name="T42" fmla="*/ 170 w 172"/>
                <a:gd name="T43" fmla="*/ 67 h 152"/>
                <a:gd name="T44" fmla="*/ 162 w 172"/>
                <a:gd name="T45" fmla="*/ 55 h 152"/>
                <a:gd name="T46" fmla="*/ 156 w 172"/>
                <a:gd name="T47" fmla="*/ 40 h 152"/>
                <a:gd name="T48" fmla="*/ 156 w 172"/>
                <a:gd name="T49" fmla="*/ 27 h 152"/>
                <a:gd name="T50" fmla="*/ 139 w 172"/>
                <a:gd name="T51" fmla="*/ 31 h 152"/>
                <a:gd name="T52" fmla="*/ 116 w 172"/>
                <a:gd name="T53" fmla="*/ 23 h 152"/>
                <a:gd name="T54" fmla="*/ 44 w 172"/>
                <a:gd name="T55" fmla="*/ 23 h 152"/>
                <a:gd name="T56" fmla="*/ 38 w 172"/>
                <a:gd name="T57" fmla="*/ 33 h 152"/>
                <a:gd name="T58" fmla="*/ 44 w 172"/>
                <a:gd name="T59" fmla="*/ 54 h 152"/>
                <a:gd name="T60" fmla="*/ 38 w 172"/>
                <a:gd name="T61" fmla="*/ 67 h 152"/>
                <a:gd name="T62" fmla="*/ 52 w 172"/>
                <a:gd name="T63" fmla="*/ 71 h 152"/>
                <a:gd name="T64" fmla="*/ 56 w 172"/>
                <a:gd name="T65" fmla="*/ 59 h 152"/>
                <a:gd name="T66" fmla="*/ 62 w 172"/>
                <a:gd name="T67" fmla="*/ 46 h 152"/>
                <a:gd name="T68" fmla="*/ 71 w 172"/>
                <a:gd name="T69" fmla="*/ 57 h 152"/>
                <a:gd name="T70" fmla="*/ 65 w 172"/>
                <a:gd name="T71" fmla="*/ 63 h 152"/>
                <a:gd name="T72" fmla="*/ 65 w 172"/>
                <a:gd name="T73" fmla="*/ 78 h 152"/>
                <a:gd name="T74" fmla="*/ 79 w 172"/>
                <a:gd name="T75" fmla="*/ 76 h 152"/>
                <a:gd name="T76" fmla="*/ 85 w 172"/>
                <a:gd name="T77" fmla="*/ 65 h 152"/>
                <a:gd name="T78" fmla="*/ 85 w 172"/>
                <a:gd name="T79" fmla="*/ 50 h 152"/>
                <a:gd name="T80" fmla="*/ 87 w 172"/>
                <a:gd name="T81" fmla="*/ 37 h 152"/>
                <a:gd name="T82" fmla="*/ 94 w 172"/>
                <a:gd name="T83" fmla="*/ 46 h 152"/>
                <a:gd name="T84" fmla="*/ 116 w 172"/>
                <a:gd name="T85" fmla="*/ 38 h 152"/>
                <a:gd name="T86" fmla="*/ 118 w 172"/>
                <a:gd name="T87" fmla="*/ 67 h 152"/>
                <a:gd name="T88" fmla="*/ 127 w 172"/>
                <a:gd name="T89" fmla="*/ 78 h 152"/>
                <a:gd name="T90" fmla="*/ 139 w 172"/>
                <a:gd name="T91" fmla="*/ 74 h 152"/>
                <a:gd name="T92" fmla="*/ 143 w 172"/>
                <a:gd name="T93" fmla="*/ 59 h 152"/>
                <a:gd name="T94" fmla="*/ 141 w 172"/>
                <a:gd name="T95" fmla="*/ 42 h 152"/>
                <a:gd name="T96" fmla="*/ 102 w 172"/>
                <a:gd name="T97" fmla="*/ 33 h 152"/>
                <a:gd name="T98" fmla="*/ 94 w 172"/>
                <a:gd name="T99" fmla="*/ 25 h 152"/>
                <a:gd name="T100" fmla="*/ 108 w 172"/>
                <a:gd name="T101" fmla="*/ 29 h 152"/>
                <a:gd name="T102" fmla="*/ 67 w 172"/>
                <a:gd name="T103" fmla="*/ 88 h 152"/>
                <a:gd name="T104" fmla="*/ 48 w 172"/>
                <a:gd name="T105" fmla="*/ 112 h 152"/>
                <a:gd name="T106" fmla="*/ 46 w 172"/>
                <a:gd name="T107" fmla="*/ 128 h 152"/>
                <a:gd name="T108" fmla="*/ 38 w 172"/>
                <a:gd name="T109" fmla="*/ 139 h 152"/>
                <a:gd name="T110" fmla="*/ 50 w 172"/>
                <a:gd name="T111" fmla="*/ 150 h 152"/>
                <a:gd name="T112" fmla="*/ 58 w 172"/>
                <a:gd name="T113" fmla="*/ 141 h 152"/>
                <a:gd name="T114" fmla="*/ 62 w 172"/>
                <a:gd name="T115" fmla="*/ 128 h 152"/>
                <a:gd name="T116" fmla="*/ 67 w 172"/>
                <a:gd name="T117" fmla="*/ 10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2" h="152">
                  <a:moveTo>
                    <a:pt x="29" y="33"/>
                  </a:moveTo>
                  <a:lnTo>
                    <a:pt x="42" y="21"/>
                  </a:lnTo>
                  <a:lnTo>
                    <a:pt x="40" y="19"/>
                  </a:lnTo>
                  <a:lnTo>
                    <a:pt x="40" y="18"/>
                  </a:lnTo>
                  <a:lnTo>
                    <a:pt x="38" y="18"/>
                  </a:lnTo>
                  <a:lnTo>
                    <a:pt x="36" y="16"/>
                  </a:lnTo>
                  <a:lnTo>
                    <a:pt x="36" y="14"/>
                  </a:lnTo>
                  <a:lnTo>
                    <a:pt x="33" y="14"/>
                  </a:lnTo>
                  <a:lnTo>
                    <a:pt x="31" y="12"/>
                  </a:lnTo>
                  <a:lnTo>
                    <a:pt x="29" y="10"/>
                  </a:lnTo>
                  <a:lnTo>
                    <a:pt x="27" y="10"/>
                  </a:lnTo>
                  <a:lnTo>
                    <a:pt x="27" y="8"/>
                  </a:lnTo>
                  <a:lnTo>
                    <a:pt x="25" y="8"/>
                  </a:lnTo>
                  <a:lnTo>
                    <a:pt x="25" y="6"/>
                  </a:lnTo>
                  <a:lnTo>
                    <a:pt x="23" y="6"/>
                  </a:lnTo>
                  <a:lnTo>
                    <a:pt x="23" y="4"/>
                  </a:lnTo>
                  <a:lnTo>
                    <a:pt x="21" y="4"/>
                  </a:lnTo>
                  <a:lnTo>
                    <a:pt x="19" y="2"/>
                  </a:lnTo>
                  <a:lnTo>
                    <a:pt x="17" y="0"/>
                  </a:lnTo>
                  <a:lnTo>
                    <a:pt x="4" y="14"/>
                  </a:lnTo>
                  <a:lnTo>
                    <a:pt x="7" y="14"/>
                  </a:lnTo>
                  <a:lnTo>
                    <a:pt x="7" y="16"/>
                  </a:lnTo>
                  <a:lnTo>
                    <a:pt x="9" y="16"/>
                  </a:lnTo>
                  <a:lnTo>
                    <a:pt x="9" y="18"/>
                  </a:lnTo>
                  <a:lnTo>
                    <a:pt x="11" y="18"/>
                  </a:lnTo>
                  <a:lnTo>
                    <a:pt x="13" y="19"/>
                  </a:lnTo>
                  <a:lnTo>
                    <a:pt x="15" y="19"/>
                  </a:lnTo>
                  <a:lnTo>
                    <a:pt x="15" y="21"/>
                  </a:lnTo>
                  <a:lnTo>
                    <a:pt x="17" y="21"/>
                  </a:lnTo>
                  <a:lnTo>
                    <a:pt x="17" y="23"/>
                  </a:lnTo>
                  <a:lnTo>
                    <a:pt x="19" y="23"/>
                  </a:lnTo>
                  <a:lnTo>
                    <a:pt x="19" y="25"/>
                  </a:lnTo>
                  <a:lnTo>
                    <a:pt x="21" y="25"/>
                  </a:lnTo>
                  <a:lnTo>
                    <a:pt x="21" y="27"/>
                  </a:lnTo>
                  <a:lnTo>
                    <a:pt x="23" y="27"/>
                  </a:lnTo>
                  <a:lnTo>
                    <a:pt x="23" y="29"/>
                  </a:lnTo>
                  <a:lnTo>
                    <a:pt x="25" y="29"/>
                  </a:lnTo>
                  <a:lnTo>
                    <a:pt x="25" y="31"/>
                  </a:lnTo>
                  <a:lnTo>
                    <a:pt x="27" y="31"/>
                  </a:lnTo>
                  <a:lnTo>
                    <a:pt x="27" y="33"/>
                  </a:lnTo>
                  <a:lnTo>
                    <a:pt x="29" y="33"/>
                  </a:lnTo>
                  <a:close/>
                  <a:moveTo>
                    <a:pt x="23" y="73"/>
                  </a:moveTo>
                  <a:lnTo>
                    <a:pt x="36" y="59"/>
                  </a:lnTo>
                  <a:lnTo>
                    <a:pt x="36" y="57"/>
                  </a:lnTo>
                  <a:lnTo>
                    <a:pt x="33" y="57"/>
                  </a:lnTo>
                  <a:lnTo>
                    <a:pt x="33" y="55"/>
                  </a:lnTo>
                  <a:lnTo>
                    <a:pt x="31" y="55"/>
                  </a:lnTo>
                  <a:lnTo>
                    <a:pt x="29" y="54"/>
                  </a:lnTo>
                  <a:lnTo>
                    <a:pt x="29" y="52"/>
                  </a:lnTo>
                  <a:lnTo>
                    <a:pt x="27" y="52"/>
                  </a:lnTo>
                  <a:lnTo>
                    <a:pt x="25" y="50"/>
                  </a:lnTo>
                  <a:lnTo>
                    <a:pt x="23" y="48"/>
                  </a:lnTo>
                  <a:lnTo>
                    <a:pt x="21" y="48"/>
                  </a:lnTo>
                  <a:lnTo>
                    <a:pt x="21" y="46"/>
                  </a:lnTo>
                  <a:lnTo>
                    <a:pt x="19" y="46"/>
                  </a:lnTo>
                  <a:lnTo>
                    <a:pt x="19" y="44"/>
                  </a:lnTo>
                  <a:lnTo>
                    <a:pt x="17" y="44"/>
                  </a:lnTo>
                  <a:lnTo>
                    <a:pt x="15" y="42"/>
                  </a:lnTo>
                  <a:lnTo>
                    <a:pt x="13" y="42"/>
                  </a:lnTo>
                  <a:lnTo>
                    <a:pt x="0" y="54"/>
                  </a:lnTo>
                  <a:lnTo>
                    <a:pt x="2" y="55"/>
                  </a:lnTo>
                  <a:lnTo>
                    <a:pt x="4" y="55"/>
                  </a:lnTo>
                  <a:lnTo>
                    <a:pt x="4" y="57"/>
                  </a:lnTo>
                  <a:lnTo>
                    <a:pt x="7" y="57"/>
                  </a:lnTo>
                  <a:lnTo>
                    <a:pt x="7" y="59"/>
                  </a:lnTo>
                  <a:lnTo>
                    <a:pt x="9" y="59"/>
                  </a:lnTo>
                  <a:lnTo>
                    <a:pt x="11" y="61"/>
                  </a:lnTo>
                  <a:lnTo>
                    <a:pt x="13" y="61"/>
                  </a:lnTo>
                  <a:lnTo>
                    <a:pt x="13" y="63"/>
                  </a:lnTo>
                  <a:lnTo>
                    <a:pt x="15" y="63"/>
                  </a:lnTo>
                  <a:lnTo>
                    <a:pt x="15" y="65"/>
                  </a:lnTo>
                  <a:lnTo>
                    <a:pt x="17" y="65"/>
                  </a:lnTo>
                  <a:lnTo>
                    <a:pt x="17" y="67"/>
                  </a:lnTo>
                  <a:lnTo>
                    <a:pt x="19" y="67"/>
                  </a:lnTo>
                  <a:lnTo>
                    <a:pt x="21" y="69"/>
                  </a:lnTo>
                  <a:lnTo>
                    <a:pt x="21" y="71"/>
                  </a:lnTo>
                  <a:lnTo>
                    <a:pt x="23" y="71"/>
                  </a:lnTo>
                  <a:lnTo>
                    <a:pt x="23" y="73"/>
                  </a:lnTo>
                  <a:close/>
                  <a:moveTo>
                    <a:pt x="15" y="116"/>
                  </a:moveTo>
                  <a:lnTo>
                    <a:pt x="15" y="118"/>
                  </a:lnTo>
                  <a:lnTo>
                    <a:pt x="15" y="120"/>
                  </a:lnTo>
                  <a:lnTo>
                    <a:pt x="13" y="120"/>
                  </a:lnTo>
                  <a:lnTo>
                    <a:pt x="13" y="122"/>
                  </a:lnTo>
                  <a:lnTo>
                    <a:pt x="13" y="124"/>
                  </a:lnTo>
                  <a:lnTo>
                    <a:pt x="11" y="126"/>
                  </a:lnTo>
                  <a:lnTo>
                    <a:pt x="11" y="128"/>
                  </a:lnTo>
                  <a:lnTo>
                    <a:pt x="9" y="128"/>
                  </a:lnTo>
                  <a:lnTo>
                    <a:pt x="9" y="129"/>
                  </a:lnTo>
                  <a:lnTo>
                    <a:pt x="9" y="131"/>
                  </a:lnTo>
                  <a:lnTo>
                    <a:pt x="7" y="131"/>
                  </a:lnTo>
                  <a:lnTo>
                    <a:pt x="7" y="133"/>
                  </a:lnTo>
                  <a:lnTo>
                    <a:pt x="7" y="135"/>
                  </a:lnTo>
                  <a:lnTo>
                    <a:pt x="4" y="135"/>
                  </a:lnTo>
                  <a:lnTo>
                    <a:pt x="4" y="137"/>
                  </a:lnTo>
                  <a:lnTo>
                    <a:pt x="2" y="139"/>
                  </a:lnTo>
                  <a:lnTo>
                    <a:pt x="2" y="141"/>
                  </a:lnTo>
                  <a:lnTo>
                    <a:pt x="0" y="143"/>
                  </a:lnTo>
                  <a:lnTo>
                    <a:pt x="17" y="150"/>
                  </a:lnTo>
                  <a:lnTo>
                    <a:pt x="19" y="148"/>
                  </a:lnTo>
                  <a:lnTo>
                    <a:pt x="19" y="147"/>
                  </a:lnTo>
                  <a:lnTo>
                    <a:pt x="21" y="145"/>
                  </a:lnTo>
                  <a:lnTo>
                    <a:pt x="23" y="143"/>
                  </a:lnTo>
                  <a:lnTo>
                    <a:pt x="23" y="141"/>
                  </a:lnTo>
                  <a:lnTo>
                    <a:pt x="25" y="139"/>
                  </a:lnTo>
                  <a:lnTo>
                    <a:pt x="25" y="137"/>
                  </a:lnTo>
                  <a:lnTo>
                    <a:pt x="25" y="135"/>
                  </a:lnTo>
                  <a:lnTo>
                    <a:pt x="27" y="133"/>
                  </a:lnTo>
                  <a:lnTo>
                    <a:pt x="27" y="131"/>
                  </a:lnTo>
                  <a:lnTo>
                    <a:pt x="29" y="129"/>
                  </a:lnTo>
                  <a:lnTo>
                    <a:pt x="29" y="128"/>
                  </a:lnTo>
                  <a:lnTo>
                    <a:pt x="29" y="126"/>
                  </a:lnTo>
                  <a:lnTo>
                    <a:pt x="31" y="124"/>
                  </a:lnTo>
                  <a:lnTo>
                    <a:pt x="31" y="122"/>
                  </a:lnTo>
                  <a:lnTo>
                    <a:pt x="33" y="120"/>
                  </a:lnTo>
                  <a:lnTo>
                    <a:pt x="33" y="118"/>
                  </a:lnTo>
                  <a:lnTo>
                    <a:pt x="33" y="116"/>
                  </a:lnTo>
                  <a:lnTo>
                    <a:pt x="36" y="114"/>
                  </a:lnTo>
                  <a:lnTo>
                    <a:pt x="36" y="112"/>
                  </a:lnTo>
                  <a:lnTo>
                    <a:pt x="36" y="111"/>
                  </a:lnTo>
                  <a:lnTo>
                    <a:pt x="36" y="107"/>
                  </a:lnTo>
                  <a:lnTo>
                    <a:pt x="38" y="105"/>
                  </a:lnTo>
                  <a:lnTo>
                    <a:pt x="38" y="103"/>
                  </a:lnTo>
                  <a:lnTo>
                    <a:pt x="38" y="101"/>
                  </a:lnTo>
                  <a:lnTo>
                    <a:pt x="40" y="99"/>
                  </a:lnTo>
                  <a:lnTo>
                    <a:pt x="40" y="95"/>
                  </a:lnTo>
                  <a:lnTo>
                    <a:pt x="40" y="93"/>
                  </a:lnTo>
                  <a:lnTo>
                    <a:pt x="40" y="92"/>
                  </a:lnTo>
                  <a:lnTo>
                    <a:pt x="42" y="88"/>
                  </a:lnTo>
                  <a:lnTo>
                    <a:pt x="42" y="86"/>
                  </a:lnTo>
                  <a:lnTo>
                    <a:pt x="23" y="84"/>
                  </a:lnTo>
                  <a:lnTo>
                    <a:pt x="23" y="86"/>
                  </a:lnTo>
                  <a:lnTo>
                    <a:pt x="23" y="88"/>
                  </a:lnTo>
                  <a:lnTo>
                    <a:pt x="23" y="90"/>
                  </a:lnTo>
                  <a:lnTo>
                    <a:pt x="23" y="92"/>
                  </a:lnTo>
                  <a:lnTo>
                    <a:pt x="23" y="93"/>
                  </a:lnTo>
                  <a:lnTo>
                    <a:pt x="23" y="95"/>
                  </a:lnTo>
                  <a:lnTo>
                    <a:pt x="21" y="97"/>
                  </a:lnTo>
                  <a:lnTo>
                    <a:pt x="21" y="99"/>
                  </a:lnTo>
                  <a:lnTo>
                    <a:pt x="21" y="101"/>
                  </a:lnTo>
                  <a:lnTo>
                    <a:pt x="21" y="103"/>
                  </a:lnTo>
                  <a:lnTo>
                    <a:pt x="21" y="105"/>
                  </a:lnTo>
                  <a:lnTo>
                    <a:pt x="19" y="105"/>
                  </a:lnTo>
                  <a:lnTo>
                    <a:pt x="19" y="107"/>
                  </a:lnTo>
                  <a:lnTo>
                    <a:pt x="19" y="109"/>
                  </a:lnTo>
                  <a:lnTo>
                    <a:pt x="19" y="111"/>
                  </a:lnTo>
                  <a:lnTo>
                    <a:pt x="17" y="111"/>
                  </a:lnTo>
                  <a:lnTo>
                    <a:pt x="17" y="112"/>
                  </a:lnTo>
                  <a:lnTo>
                    <a:pt x="17" y="114"/>
                  </a:lnTo>
                  <a:lnTo>
                    <a:pt x="15" y="116"/>
                  </a:lnTo>
                  <a:close/>
                  <a:moveTo>
                    <a:pt x="143" y="42"/>
                  </a:moveTo>
                  <a:lnTo>
                    <a:pt x="143" y="44"/>
                  </a:lnTo>
                  <a:lnTo>
                    <a:pt x="143" y="46"/>
                  </a:lnTo>
                  <a:lnTo>
                    <a:pt x="143" y="48"/>
                  </a:lnTo>
                  <a:lnTo>
                    <a:pt x="145" y="50"/>
                  </a:lnTo>
                  <a:lnTo>
                    <a:pt x="145" y="52"/>
                  </a:lnTo>
                  <a:lnTo>
                    <a:pt x="145" y="54"/>
                  </a:lnTo>
                  <a:lnTo>
                    <a:pt x="147" y="55"/>
                  </a:lnTo>
                  <a:lnTo>
                    <a:pt x="147" y="57"/>
                  </a:lnTo>
                  <a:lnTo>
                    <a:pt x="147" y="59"/>
                  </a:lnTo>
                  <a:lnTo>
                    <a:pt x="149" y="59"/>
                  </a:lnTo>
                  <a:lnTo>
                    <a:pt x="149" y="61"/>
                  </a:lnTo>
                  <a:lnTo>
                    <a:pt x="149" y="63"/>
                  </a:lnTo>
                  <a:lnTo>
                    <a:pt x="152" y="65"/>
                  </a:lnTo>
                  <a:lnTo>
                    <a:pt x="152" y="67"/>
                  </a:lnTo>
                  <a:lnTo>
                    <a:pt x="154" y="67"/>
                  </a:lnTo>
                  <a:lnTo>
                    <a:pt x="154" y="69"/>
                  </a:lnTo>
                  <a:lnTo>
                    <a:pt x="154" y="71"/>
                  </a:lnTo>
                  <a:lnTo>
                    <a:pt x="156" y="71"/>
                  </a:lnTo>
                  <a:lnTo>
                    <a:pt x="156" y="73"/>
                  </a:lnTo>
                  <a:lnTo>
                    <a:pt x="158" y="74"/>
                  </a:lnTo>
                  <a:lnTo>
                    <a:pt x="158" y="76"/>
                  </a:lnTo>
                  <a:lnTo>
                    <a:pt x="160" y="76"/>
                  </a:lnTo>
                  <a:lnTo>
                    <a:pt x="172" y="73"/>
                  </a:lnTo>
                  <a:lnTo>
                    <a:pt x="172" y="71"/>
                  </a:lnTo>
                  <a:lnTo>
                    <a:pt x="170" y="69"/>
                  </a:lnTo>
                  <a:lnTo>
                    <a:pt x="170" y="67"/>
                  </a:lnTo>
                  <a:lnTo>
                    <a:pt x="168" y="67"/>
                  </a:lnTo>
                  <a:lnTo>
                    <a:pt x="168" y="65"/>
                  </a:lnTo>
                  <a:lnTo>
                    <a:pt x="166" y="63"/>
                  </a:lnTo>
                  <a:lnTo>
                    <a:pt x="166" y="61"/>
                  </a:lnTo>
                  <a:lnTo>
                    <a:pt x="164" y="61"/>
                  </a:lnTo>
                  <a:lnTo>
                    <a:pt x="164" y="59"/>
                  </a:lnTo>
                  <a:lnTo>
                    <a:pt x="162" y="57"/>
                  </a:lnTo>
                  <a:lnTo>
                    <a:pt x="162" y="55"/>
                  </a:lnTo>
                  <a:lnTo>
                    <a:pt x="160" y="54"/>
                  </a:lnTo>
                  <a:lnTo>
                    <a:pt x="160" y="52"/>
                  </a:lnTo>
                  <a:lnTo>
                    <a:pt x="160" y="50"/>
                  </a:lnTo>
                  <a:lnTo>
                    <a:pt x="158" y="48"/>
                  </a:lnTo>
                  <a:lnTo>
                    <a:pt x="158" y="46"/>
                  </a:lnTo>
                  <a:lnTo>
                    <a:pt x="158" y="44"/>
                  </a:lnTo>
                  <a:lnTo>
                    <a:pt x="156" y="42"/>
                  </a:lnTo>
                  <a:lnTo>
                    <a:pt x="156" y="40"/>
                  </a:lnTo>
                  <a:lnTo>
                    <a:pt x="158" y="40"/>
                  </a:lnTo>
                  <a:lnTo>
                    <a:pt x="160" y="40"/>
                  </a:lnTo>
                  <a:lnTo>
                    <a:pt x="162" y="38"/>
                  </a:lnTo>
                  <a:lnTo>
                    <a:pt x="164" y="38"/>
                  </a:lnTo>
                  <a:lnTo>
                    <a:pt x="166" y="38"/>
                  </a:lnTo>
                  <a:lnTo>
                    <a:pt x="158" y="25"/>
                  </a:lnTo>
                  <a:lnTo>
                    <a:pt x="158" y="27"/>
                  </a:lnTo>
                  <a:lnTo>
                    <a:pt x="156" y="27"/>
                  </a:lnTo>
                  <a:lnTo>
                    <a:pt x="154" y="27"/>
                  </a:lnTo>
                  <a:lnTo>
                    <a:pt x="152" y="27"/>
                  </a:lnTo>
                  <a:lnTo>
                    <a:pt x="149" y="29"/>
                  </a:lnTo>
                  <a:lnTo>
                    <a:pt x="147" y="29"/>
                  </a:lnTo>
                  <a:lnTo>
                    <a:pt x="145" y="29"/>
                  </a:lnTo>
                  <a:lnTo>
                    <a:pt x="143" y="29"/>
                  </a:lnTo>
                  <a:lnTo>
                    <a:pt x="141" y="29"/>
                  </a:lnTo>
                  <a:lnTo>
                    <a:pt x="139" y="31"/>
                  </a:lnTo>
                  <a:lnTo>
                    <a:pt x="137" y="31"/>
                  </a:lnTo>
                  <a:lnTo>
                    <a:pt x="135" y="31"/>
                  </a:lnTo>
                  <a:lnTo>
                    <a:pt x="133" y="31"/>
                  </a:lnTo>
                  <a:lnTo>
                    <a:pt x="131" y="31"/>
                  </a:lnTo>
                  <a:lnTo>
                    <a:pt x="129" y="31"/>
                  </a:lnTo>
                  <a:lnTo>
                    <a:pt x="127" y="31"/>
                  </a:lnTo>
                  <a:lnTo>
                    <a:pt x="125" y="31"/>
                  </a:lnTo>
                  <a:lnTo>
                    <a:pt x="116" y="23"/>
                  </a:lnTo>
                  <a:lnTo>
                    <a:pt x="166" y="23"/>
                  </a:lnTo>
                  <a:lnTo>
                    <a:pt x="166" y="8"/>
                  </a:lnTo>
                  <a:lnTo>
                    <a:pt x="112" y="8"/>
                  </a:lnTo>
                  <a:lnTo>
                    <a:pt x="112" y="2"/>
                  </a:lnTo>
                  <a:lnTo>
                    <a:pt x="94" y="2"/>
                  </a:lnTo>
                  <a:lnTo>
                    <a:pt x="94" y="8"/>
                  </a:lnTo>
                  <a:lnTo>
                    <a:pt x="44" y="8"/>
                  </a:lnTo>
                  <a:lnTo>
                    <a:pt x="44" y="23"/>
                  </a:lnTo>
                  <a:lnTo>
                    <a:pt x="89" y="23"/>
                  </a:lnTo>
                  <a:lnTo>
                    <a:pt x="79" y="29"/>
                  </a:lnTo>
                  <a:lnTo>
                    <a:pt x="79" y="31"/>
                  </a:lnTo>
                  <a:lnTo>
                    <a:pt x="81" y="31"/>
                  </a:lnTo>
                  <a:lnTo>
                    <a:pt x="81" y="33"/>
                  </a:lnTo>
                  <a:lnTo>
                    <a:pt x="83" y="33"/>
                  </a:lnTo>
                  <a:lnTo>
                    <a:pt x="81" y="33"/>
                  </a:lnTo>
                  <a:lnTo>
                    <a:pt x="38" y="33"/>
                  </a:lnTo>
                  <a:lnTo>
                    <a:pt x="38" y="46"/>
                  </a:lnTo>
                  <a:lnTo>
                    <a:pt x="48" y="46"/>
                  </a:lnTo>
                  <a:lnTo>
                    <a:pt x="48" y="48"/>
                  </a:lnTo>
                  <a:lnTo>
                    <a:pt x="46" y="48"/>
                  </a:lnTo>
                  <a:lnTo>
                    <a:pt x="46" y="50"/>
                  </a:lnTo>
                  <a:lnTo>
                    <a:pt x="46" y="52"/>
                  </a:lnTo>
                  <a:lnTo>
                    <a:pt x="44" y="52"/>
                  </a:lnTo>
                  <a:lnTo>
                    <a:pt x="44" y="54"/>
                  </a:lnTo>
                  <a:lnTo>
                    <a:pt x="44" y="55"/>
                  </a:lnTo>
                  <a:lnTo>
                    <a:pt x="44" y="57"/>
                  </a:lnTo>
                  <a:lnTo>
                    <a:pt x="42" y="57"/>
                  </a:lnTo>
                  <a:lnTo>
                    <a:pt x="42" y="59"/>
                  </a:lnTo>
                  <a:lnTo>
                    <a:pt x="40" y="61"/>
                  </a:lnTo>
                  <a:lnTo>
                    <a:pt x="40" y="63"/>
                  </a:lnTo>
                  <a:lnTo>
                    <a:pt x="38" y="65"/>
                  </a:lnTo>
                  <a:lnTo>
                    <a:pt x="38" y="67"/>
                  </a:lnTo>
                  <a:lnTo>
                    <a:pt x="36" y="67"/>
                  </a:lnTo>
                  <a:lnTo>
                    <a:pt x="36" y="69"/>
                  </a:lnTo>
                  <a:lnTo>
                    <a:pt x="33" y="71"/>
                  </a:lnTo>
                  <a:lnTo>
                    <a:pt x="48" y="76"/>
                  </a:lnTo>
                  <a:lnTo>
                    <a:pt x="48" y="74"/>
                  </a:lnTo>
                  <a:lnTo>
                    <a:pt x="50" y="73"/>
                  </a:lnTo>
                  <a:lnTo>
                    <a:pt x="50" y="71"/>
                  </a:lnTo>
                  <a:lnTo>
                    <a:pt x="52" y="71"/>
                  </a:lnTo>
                  <a:lnTo>
                    <a:pt x="52" y="69"/>
                  </a:lnTo>
                  <a:lnTo>
                    <a:pt x="52" y="67"/>
                  </a:lnTo>
                  <a:lnTo>
                    <a:pt x="54" y="67"/>
                  </a:lnTo>
                  <a:lnTo>
                    <a:pt x="54" y="65"/>
                  </a:lnTo>
                  <a:lnTo>
                    <a:pt x="54" y="63"/>
                  </a:lnTo>
                  <a:lnTo>
                    <a:pt x="56" y="63"/>
                  </a:lnTo>
                  <a:lnTo>
                    <a:pt x="56" y="61"/>
                  </a:lnTo>
                  <a:lnTo>
                    <a:pt x="56" y="59"/>
                  </a:lnTo>
                  <a:lnTo>
                    <a:pt x="58" y="59"/>
                  </a:lnTo>
                  <a:lnTo>
                    <a:pt x="58" y="57"/>
                  </a:lnTo>
                  <a:lnTo>
                    <a:pt x="58" y="55"/>
                  </a:lnTo>
                  <a:lnTo>
                    <a:pt x="60" y="54"/>
                  </a:lnTo>
                  <a:lnTo>
                    <a:pt x="60" y="52"/>
                  </a:lnTo>
                  <a:lnTo>
                    <a:pt x="60" y="50"/>
                  </a:lnTo>
                  <a:lnTo>
                    <a:pt x="62" y="48"/>
                  </a:lnTo>
                  <a:lnTo>
                    <a:pt x="62" y="46"/>
                  </a:lnTo>
                  <a:lnTo>
                    <a:pt x="69" y="46"/>
                  </a:lnTo>
                  <a:lnTo>
                    <a:pt x="71" y="46"/>
                  </a:lnTo>
                  <a:lnTo>
                    <a:pt x="71" y="48"/>
                  </a:lnTo>
                  <a:lnTo>
                    <a:pt x="71" y="50"/>
                  </a:lnTo>
                  <a:lnTo>
                    <a:pt x="71" y="52"/>
                  </a:lnTo>
                  <a:lnTo>
                    <a:pt x="71" y="54"/>
                  </a:lnTo>
                  <a:lnTo>
                    <a:pt x="71" y="55"/>
                  </a:lnTo>
                  <a:lnTo>
                    <a:pt x="71" y="57"/>
                  </a:lnTo>
                  <a:lnTo>
                    <a:pt x="71" y="59"/>
                  </a:lnTo>
                  <a:lnTo>
                    <a:pt x="71" y="61"/>
                  </a:lnTo>
                  <a:lnTo>
                    <a:pt x="71" y="63"/>
                  </a:lnTo>
                  <a:lnTo>
                    <a:pt x="69" y="63"/>
                  </a:lnTo>
                  <a:lnTo>
                    <a:pt x="69" y="65"/>
                  </a:lnTo>
                  <a:lnTo>
                    <a:pt x="67" y="65"/>
                  </a:lnTo>
                  <a:lnTo>
                    <a:pt x="65" y="65"/>
                  </a:lnTo>
                  <a:lnTo>
                    <a:pt x="65" y="63"/>
                  </a:lnTo>
                  <a:lnTo>
                    <a:pt x="62" y="63"/>
                  </a:lnTo>
                  <a:lnTo>
                    <a:pt x="60" y="63"/>
                  </a:lnTo>
                  <a:lnTo>
                    <a:pt x="58" y="63"/>
                  </a:lnTo>
                  <a:lnTo>
                    <a:pt x="56" y="61"/>
                  </a:lnTo>
                  <a:lnTo>
                    <a:pt x="58" y="78"/>
                  </a:lnTo>
                  <a:lnTo>
                    <a:pt x="60" y="78"/>
                  </a:lnTo>
                  <a:lnTo>
                    <a:pt x="62" y="78"/>
                  </a:lnTo>
                  <a:lnTo>
                    <a:pt x="65" y="78"/>
                  </a:lnTo>
                  <a:lnTo>
                    <a:pt x="67" y="78"/>
                  </a:lnTo>
                  <a:lnTo>
                    <a:pt x="69" y="78"/>
                  </a:lnTo>
                  <a:lnTo>
                    <a:pt x="71" y="78"/>
                  </a:lnTo>
                  <a:lnTo>
                    <a:pt x="73" y="78"/>
                  </a:lnTo>
                  <a:lnTo>
                    <a:pt x="75" y="78"/>
                  </a:lnTo>
                  <a:lnTo>
                    <a:pt x="77" y="78"/>
                  </a:lnTo>
                  <a:lnTo>
                    <a:pt x="77" y="76"/>
                  </a:lnTo>
                  <a:lnTo>
                    <a:pt x="79" y="76"/>
                  </a:lnTo>
                  <a:lnTo>
                    <a:pt x="81" y="76"/>
                  </a:lnTo>
                  <a:lnTo>
                    <a:pt x="81" y="74"/>
                  </a:lnTo>
                  <a:lnTo>
                    <a:pt x="83" y="73"/>
                  </a:lnTo>
                  <a:lnTo>
                    <a:pt x="83" y="71"/>
                  </a:lnTo>
                  <a:lnTo>
                    <a:pt x="83" y="69"/>
                  </a:lnTo>
                  <a:lnTo>
                    <a:pt x="85" y="69"/>
                  </a:lnTo>
                  <a:lnTo>
                    <a:pt x="85" y="67"/>
                  </a:lnTo>
                  <a:lnTo>
                    <a:pt x="85" y="65"/>
                  </a:lnTo>
                  <a:lnTo>
                    <a:pt x="85" y="63"/>
                  </a:lnTo>
                  <a:lnTo>
                    <a:pt x="85" y="61"/>
                  </a:lnTo>
                  <a:lnTo>
                    <a:pt x="85" y="59"/>
                  </a:lnTo>
                  <a:lnTo>
                    <a:pt x="85" y="57"/>
                  </a:lnTo>
                  <a:lnTo>
                    <a:pt x="85" y="55"/>
                  </a:lnTo>
                  <a:lnTo>
                    <a:pt x="85" y="54"/>
                  </a:lnTo>
                  <a:lnTo>
                    <a:pt x="85" y="52"/>
                  </a:lnTo>
                  <a:lnTo>
                    <a:pt x="85" y="50"/>
                  </a:lnTo>
                  <a:lnTo>
                    <a:pt x="85" y="48"/>
                  </a:lnTo>
                  <a:lnTo>
                    <a:pt x="85" y="46"/>
                  </a:lnTo>
                  <a:lnTo>
                    <a:pt x="85" y="44"/>
                  </a:lnTo>
                  <a:lnTo>
                    <a:pt x="85" y="42"/>
                  </a:lnTo>
                  <a:lnTo>
                    <a:pt x="85" y="40"/>
                  </a:lnTo>
                  <a:lnTo>
                    <a:pt x="85" y="38"/>
                  </a:lnTo>
                  <a:lnTo>
                    <a:pt x="85" y="37"/>
                  </a:lnTo>
                  <a:lnTo>
                    <a:pt x="87" y="37"/>
                  </a:lnTo>
                  <a:lnTo>
                    <a:pt x="87" y="38"/>
                  </a:lnTo>
                  <a:lnTo>
                    <a:pt x="89" y="38"/>
                  </a:lnTo>
                  <a:lnTo>
                    <a:pt x="89" y="40"/>
                  </a:lnTo>
                  <a:lnTo>
                    <a:pt x="89" y="42"/>
                  </a:lnTo>
                  <a:lnTo>
                    <a:pt x="91" y="42"/>
                  </a:lnTo>
                  <a:lnTo>
                    <a:pt x="91" y="44"/>
                  </a:lnTo>
                  <a:lnTo>
                    <a:pt x="94" y="44"/>
                  </a:lnTo>
                  <a:lnTo>
                    <a:pt x="94" y="46"/>
                  </a:lnTo>
                  <a:lnTo>
                    <a:pt x="94" y="80"/>
                  </a:lnTo>
                  <a:lnTo>
                    <a:pt x="110" y="80"/>
                  </a:lnTo>
                  <a:lnTo>
                    <a:pt x="110" y="46"/>
                  </a:lnTo>
                  <a:lnTo>
                    <a:pt x="110" y="44"/>
                  </a:lnTo>
                  <a:lnTo>
                    <a:pt x="112" y="44"/>
                  </a:lnTo>
                  <a:lnTo>
                    <a:pt x="112" y="42"/>
                  </a:lnTo>
                  <a:lnTo>
                    <a:pt x="114" y="40"/>
                  </a:lnTo>
                  <a:lnTo>
                    <a:pt x="116" y="38"/>
                  </a:lnTo>
                  <a:lnTo>
                    <a:pt x="118" y="38"/>
                  </a:lnTo>
                  <a:lnTo>
                    <a:pt x="118" y="37"/>
                  </a:lnTo>
                  <a:lnTo>
                    <a:pt x="120" y="35"/>
                  </a:lnTo>
                  <a:lnTo>
                    <a:pt x="123" y="33"/>
                  </a:lnTo>
                  <a:lnTo>
                    <a:pt x="123" y="35"/>
                  </a:lnTo>
                  <a:lnTo>
                    <a:pt x="123" y="67"/>
                  </a:lnTo>
                  <a:lnTo>
                    <a:pt x="120" y="67"/>
                  </a:lnTo>
                  <a:lnTo>
                    <a:pt x="118" y="67"/>
                  </a:lnTo>
                  <a:lnTo>
                    <a:pt x="116" y="67"/>
                  </a:lnTo>
                  <a:lnTo>
                    <a:pt x="116" y="69"/>
                  </a:lnTo>
                  <a:lnTo>
                    <a:pt x="114" y="69"/>
                  </a:lnTo>
                  <a:lnTo>
                    <a:pt x="118" y="80"/>
                  </a:lnTo>
                  <a:lnTo>
                    <a:pt x="120" y="80"/>
                  </a:lnTo>
                  <a:lnTo>
                    <a:pt x="123" y="80"/>
                  </a:lnTo>
                  <a:lnTo>
                    <a:pt x="125" y="80"/>
                  </a:lnTo>
                  <a:lnTo>
                    <a:pt x="127" y="78"/>
                  </a:lnTo>
                  <a:lnTo>
                    <a:pt x="129" y="78"/>
                  </a:lnTo>
                  <a:lnTo>
                    <a:pt x="131" y="78"/>
                  </a:lnTo>
                  <a:lnTo>
                    <a:pt x="133" y="78"/>
                  </a:lnTo>
                  <a:lnTo>
                    <a:pt x="133" y="76"/>
                  </a:lnTo>
                  <a:lnTo>
                    <a:pt x="135" y="76"/>
                  </a:lnTo>
                  <a:lnTo>
                    <a:pt x="137" y="76"/>
                  </a:lnTo>
                  <a:lnTo>
                    <a:pt x="139" y="76"/>
                  </a:lnTo>
                  <a:lnTo>
                    <a:pt x="139" y="74"/>
                  </a:lnTo>
                  <a:lnTo>
                    <a:pt x="141" y="74"/>
                  </a:lnTo>
                  <a:lnTo>
                    <a:pt x="143" y="74"/>
                  </a:lnTo>
                  <a:lnTo>
                    <a:pt x="145" y="73"/>
                  </a:lnTo>
                  <a:lnTo>
                    <a:pt x="147" y="73"/>
                  </a:lnTo>
                  <a:lnTo>
                    <a:pt x="149" y="73"/>
                  </a:lnTo>
                  <a:lnTo>
                    <a:pt x="149" y="71"/>
                  </a:lnTo>
                  <a:lnTo>
                    <a:pt x="145" y="59"/>
                  </a:lnTo>
                  <a:lnTo>
                    <a:pt x="143" y="59"/>
                  </a:lnTo>
                  <a:lnTo>
                    <a:pt x="141" y="61"/>
                  </a:lnTo>
                  <a:lnTo>
                    <a:pt x="139" y="61"/>
                  </a:lnTo>
                  <a:lnTo>
                    <a:pt x="137" y="61"/>
                  </a:lnTo>
                  <a:lnTo>
                    <a:pt x="137" y="63"/>
                  </a:lnTo>
                  <a:lnTo>
                    <a:pt x="137" y="44"/>
                  </a:lnTo>
                  <a:lnTo>
                    <a:pt x="137" y="42"/>
                  </a:lnTo>
                  <a:lnTo>
                    <a:pt x="139" y="42"/>
                  </a:lnTo>
                  <a:lnTo>
                    <a:pt x="141" y="42"/>
                  </a:lnTo>
                  <a:lnTo>
                    <a:pt x="143" y="42"/>
                  </a:lnTo>
                  <a:close/>
                  <a:moveTo>
                    <a:pt x="106" y="29"/>
                  </a:moveTo>
                  <a:lnTo>
                    <a:pt x="106" y="31"/>
                  </a:lnTo>
                  <a:lnTo>
                    <a:pt x="104" y="31"/>
                  </a:lnTo>
                  <a:lnTo>
                    <a:pt x="104" y="33"/>
                  </a:lnTo>
                  <a:lnTo>
                    <a:pt x="102" y="33"/>
                  </a:lnTo>
                  <a:lnTo>
                    <a:pt x="102" y="35"/>
                  </a:lnTo>
                  <a:lnTo>
                    <a:pt x="102" y="33"/>
                  </a:lnTo>
                  <a:lnTo>
                    <a:pt x="100" y="33"/>
                  </a:lnTo>
                  <a:lnTo>
                    <a:pt x="100" y="31"/>
                  </a:lnTo>
                  <a:lnTo>
                    <a:pt x="100" y="29"/>
                  </a:lnTo>
                  <a:lnTo>
                    <a:pt x="98" y="29"/>
                  </a:lnTo>
                  <a:lnTo>
                    <a:pt x="98" y="27"/>
                  </a:lnTo>
                  <a:lnTo>
                    <a:pt x="96" y="27"/>
                  </a:lnTo>
                  <a:lnTo>
                    <a:pt x="96" y="25"/>
                  </a:lnTo>
                  <a:lnTo>
                    <a:pt x="94" y="25"/>
                  </a:lnTo>
                  <a:lnTo>
                    <a:pt x="94" y="23"/>
                  </a:lnTo>
                  <a:lnTo>
                    <a:pt x="91" y="23"/>
                  </a:lnTo>
                  <a:lnTo>
                    <a:pt x="112" y="23"/>
                  </a:lnTo>
                  <a:lnTo>
                    <a:pt x="110" y="23"/>
                  </a:lnTo>
                  <a:lnTo>
                    <a:pt x="110" y="25"/>
                  </a:lnTo>
                  <a:lnTo>
                    <a:pt x="110" y="27"/>
                  </a:lnTo>
                  <a:lnTo>
                    <a:pt x="108" y="27"/>
                  </a:lnTo>
                  <a:lnTo>
                    <a:pt x="108" y="29"/>
                  </a:lnTo>
                  <a:lnTo>
                    <a:pt x="106" y="29"/>
                  </a:lnTo>
                  <a:close/>
                  <a:moveTo>
                    <a:pt x="139" y="126"/>
                  </a:moveTo>
                  <a:lnTo>
                    <a:pt x="139" y="150"/>
                  </a:lnTo>
                  <a:lnTo>
                    <a:pt x="156" y="150"/>
                  </a:lnTo>
                  <a:lnTo>
                    <a:pt x="156" y="78"/>
                  </a:lnTo>
                  <a:lnTo>
                    <a:pt x="139" y="78"/>
                  </a:lnTo>
                  <a:lnTo>
                    <a:pt x="139" y="88"/>
                  </a:lnTo>
                  <a:lnTo>
                    <a:pt x="67" y="88"/>
                  </a:lnTo>
                  <a:lnTo>
                    <a:pt x="67" y="82"/>
                  </a:lnTo>
                  <a:lnTo>
                    <a:pt x="50" y="82"/>
                  </a:lnTo>
                  <a:lnTo>
                    <a:pt x="50" y="103"/>
                  </a:lnTo>
                  <a:lnTo>
                    <a:pt x="50" y="105"/>
                  </a:lnTo>
                  <a:lnTo>
                    <a:pt x="50" y="107"/>
                  </a:lnTo>
                  <a:lnTo>
                    <a:pt x="50" y="109"/>
                  </a:lnTo>
                  <a:lnTo>
                    <a:pt x="50" y="111"/>
                  </a:lnTo>
                  <a:lnTo>
                    <a:pt x="48" y="112"/>
                  </a:lnTo>
                  <a:lnTo>
                    <a:pt x="48" y="114"/>
                  </a:lnTo>
                  <a:lnTo>
                    <a:pt x="48" y="116"/>
                  </a:lnTo>
                  <a:lnTo>
                    <a:pt x="48" y="118"/>
                  </a:lnTo>
                  <a:lnTo>
                    <a:pt x="48" y="120"/>
                  </a:lnTo>
                  <a:lnTo>
                    <a:pt x="48" y="122"/>
                  </a:lnTo>
                  <a:lnTo>
                    <a:pt x="46" y="124"/>
                  </a:lnTo>
                  <a:lnTo>
                    <a:pt x="46" y="126"/>
                  </a:lnTo>
                  <a:lnTo>
                    <a:pt x="46" y="128"/>
                  </a:lnTo>
                  <a:lnTo>
                    <a:pt x="44" y="128"/>
                  </a:lnTo>
                  <a:lnTo>
                    <a:pt x="44" y="129"/>
                  </a:lnTo>
                  <a:lnTo>
                    <a:pt x="44" y="131"/>
                  </a:lnTo>
                  <a:lnTo>
                    <a:pt x="42" y="133"/>
                  </a:lnTo>
                  <a:lnTo>
                    <a:pt x="40" y="135"/>
                  </a:lnTo>
                  <a:lnTo>
                    <a:pt x="40" y="137"/>
                  </a:lnTo>
                  <a:lnTo>
                    <a:pt x="38" y="137"/>
                  </a:lnTo>
                  <a:lnTo>
                    <a:pt x="38" y="139"/>
                  </a:lnTo>
                  <a:lnTo>
                    <a:pt x="36" y="139"/>
                  </a:lnTo>
                  <a:lnTo>
                    <a:pt x="36" y="141"/>
                  </a:lnTo>
                  <a:lnTo>
                    <a:pt x="33" y="141"/>
                  </a:lnTo>
                  <a:lnTo>
                    <a:pt x="31" y="143"/>
                  </a:lnTo>
                  <a:lnTo>
                    <a:pt x="46" y="152"/>
                  </a:lnTo>
                  <a:lnTo>
                    <a:pt x="48" y="152"/>
                  </a:lnTo>
                  <a:lnTo>
                    <a:pt x="48" y="150"/>
                  </a:lnTo>
                  <a:lnTo>
                    <a:pt x="50" y="150"/>
                  </a:lnTo>
                  <a:lnTo>
                    <a:pt x="50" y="148"/>
                  </a:lnTo>
                  <a:lnTo>
                    <a:pt x="52" y="148"/>
                  </a:lnTo>
                  <a:lnTo>
                    <a:pt x="52" y="147"/>
                  </a:lnTo>
                  <a:lnTo>
                    <a:pt x="54" y="147"/>
                  </a:lnTo>
                  <a:lnTo>
                    <a:pt x="54" y="145"/>
                  </a:lnTo>
                  <a:lnTo>
                    <a:pt x="56" y="143"/>
                  </a:lnTo>
                  <a:lnTo>
                    <a:pt x="56" y="141"/>
                  </a:lnTo>
                  <a:lnTo>
                    <a:pt x="58" y="141"/>
                  </a:lnTo>
                  <a:lnTo>
                    <a:pt x="58" y="139"/>
                  </a:lnTo>
                  <a:lnTo>
                    <a:pt x="58" y="137"/>
                  </a:lnTo>
                  <a:lnTo>
                    <a:pt x="60" y="137"/>
                  </a:lnTo>
                  <a:lnTo>
                    <a:pt x="60" y="135"/>
                  </a:lnTo>
                  <a:lnTo>
                    <a:pt x="60" y="133"/>
                  </a:lnTo>
                  <a:lnTo>
                    <a:pt x="62" y="131"/>
                  </a:lnTo>
                  <a:lnTo>
                    <a:pt x="62" y="129"/>
                  </a:lnTo>
                  <a:lnTo>
                    <a:pt x="62" y="128"/>
                  </a:lnTo>
                  <a:lnTo>
                    <a:pt x="65" y="128"/>
                  </a:lnTo>
                  <a:lnTo>
                    <a:pt x="65" y="126"/>
                  </a:lnTo>
                  <a:lnTo>
                    <a:pt x="139" y="126"/>
                  </a:lnTo>
                  <a:close/>
                  <a:moveTo>
                    <a:pt x="139" y="112"/>
                  </a:moveTo>
                  <a:lnTo>
                    <a:pt x="67" y="112"/>
                  </a:lnTo>
                  <a:lnTo>
                    <a:pt x="67" y="111"/>
                  </a:lnTo>
                  <a:lnTo>
                    <a:pt x="67" y="109"/>
                  </a:lnTo>
                  <a:lnTo>
                    <a:pt x="67" y="107"/>
                  </a:lnTo>
                  <a:lnTo>
                    <a:pt x="67" y="105"/>
                  </a:lnTo>
                  <a:lnTo>
                    <a:pt x="67" y="103"/>
                  </a:lnTo>
                  <a:lnTo>
                    <a:pt x="67" y="101"/>
                  </a:lnTo>
                  <a:lnTo>
                    <a:pt x="139" y="101"/>
                  </a:lnTo>
                  <a:lnTo>
                    <a:pt x="139" y="112"/>
                  </a:lnTo>
                  <a:close/>
                </a:path>
              </a:pathLst>
            </a:custGeom>
            <a:solidFill>
              <a:srgbClr val="FFFFFF"/>
            </a:solidFill>
            <a:ln>
              <a:noFill/>
            </a:ln>
            <a:extLst/>
          </p:spPr>
          <p:txBody>
            <a:bodyPr/>
            <a:lstStyle/>
            <a:p>
              <a:pPr>
                <a:defRPr/>
              </a:pPr>
              <a:endParaRPr lang="zh-TW" altLang="en-US">
                <a:solidFill>
                  <a:prstClr val="black"/>
                </a:solidFill>
              </a:endParaRPr>
            </a:p>
          </p:txBody>
        </p:sp>
        <p:sp>
          <p:nvSpPr>
            <p:cNvPr id="12" name="Freeform 23"/>
            <p:cNvSpPr>
              <a:spLocks noEditPoints="1"/>
            </p:cNvSpPr>
            <p:nvPr/>
          </p:nvSpPr>
          <p:spPr bwMode="auto">
            <a:xfrm>
              <a:off x="661" y="212"/>
              <a:ext cx="164" cy="146"/>
            </a:xfrm>
            <a:custGeom>
              <a:avLst/>
              <a:gdLst>
                <a:gd name="T0" fmla="*/ 115 w 163"/>
                <a:gd name="T1" fmla="*/ 27 h 148"/>
                <a:gd name="T2" fmla="*/ 37 w 163"/>
                <a:gd name="T3" fmla="*/ 0 h 148"/>
                <a:gd name="T4" fmla="*/ 12 w 163"/>
                <a:gd name="T5" fmla="*/ 35 h 148"/>
                <a:gd name="T6" fmla="*/ 14 w 163"/>
                <a:gd name="T7" fmla="*/ 37 h 148"/>
                <a:gd name="T8" fmla="*/ 16 w 163"/>
                <a:gd name="T9" fmla="*/ 37 h 148"/>
                <a:gd name="T10" fmla="*/ 18 w 163"/>
                <a:gd name="T11" fmla="*/ 44 h 148"/>
                <a:gd name="T12" fmla="*/ 35 w 163"/>
                <a:gd name="T13" fmla="*/ 43 h 148"/>
                <a:gd name="T14" fmla="*/ 33 w 163"/>
                <a:gd name="T15" fmla="*/ 37 h 148"/>
                <a:gd name="T16" fmla="*/ 31 w 163"/>
                <a:gd name="T17" fmla="*/ 37 h 148"/>
                <a:gd name="T18" fmla="*/ 29 w 163"/>
                <a:gd name="T19" fmla="*/ 35 h 148"/>
                <a:gd name="T20" fmla="*/ 27 w 163"/>
                <a:gd name="T21" fmla="*/ 29 h 148"/>
                <a:gd name="T22" fmla="*/ 0 w 163"/>
                <a:gd name="T23" fmla="*/ 63 h 148"/>
                <a:gd name="T24" fmla="*/ 70 w 163"/>
                <a:gd name="T25" fmla="*/ 48 h 148"/>
                <a:gd name="T26" fmla="*/ 72 w 163"/>
                <a:gd name="T27" fmla="*/ 41 h 148"/>
                <a:gd name="T28" fmla="*/ 74 w 163"/>
                <a:gd name="T29" fmla="*/ 37 h 148"/>
                <a:gd name="T30" fmla="*/ 76 w 163"/>
                <a:gd name="T31" fmla="*/ 37 h 148"/>
                <a:gd name="T32" fmla="*/ 78 w 163"/>
                <a:gd name="T33" fmla="*/ 33 h 148"/>
                <a:gd name="T34" fmla="*/ 62 w 163"/>
                <a:gd name="T35" fmla="*/ 31 h 148"/>
                <a:gd name="T36" fmla="*/ 60 w 163"/>
                <a:gd name="T37" fmla="*/ 37 h 148"/>
                <a:gd name="T38" fmla="*/ 58 w 163"/>
                <a:gd name="T39" fmla="*/ 37 h 148"/>
                <a:gd name="T40" fmla="*/ 56 w 163"/>
                <a:gd name="T41" fmla="*/ 41 h 148"/>
                <a:gd name="T42" fmla="*/ 53 w 163"/>
                <a:gd name="T43" fmla="*/ 48 h 148"/>
                <a:gd name="T44" fmla="*/ 68 w 163"/>
                <a:gd name="T45" fmla="*/ 106 h 148"/>
                <a:gd name="T46" fmla="*/ 115 w 163"/>
                <a:gd name="T47" fmla="*/ 63 h 148"/>
                <a:gd name="T48" fmla="*/ 110 w 163"/>
                <a:gd name="T49" fmla="*/ 63 h 148"/>
                <a:gd name="T50" fmla="*/ 6 w 163"/>
                <a:gd name="T51" fmla="*/ 63 h 148"/>
                <a:gd name="T52" fmla="*/ 4 w 163"/>
                <a:gd name="T53" fmla="*/ 63 h 148"/>
                <a:gd name="T54" fmla="*/ 22 w 163"/>
                <a:gd name="T55" fmla="*/ 98 h 148"/>
                <a:gd name="T56" fmla="*/ 66 w 163"/>
                <a:gd name="T57" fmla="*/ 71 h 148"/>
                <a:gd name="T58" fmla="*/ 22 w 163"/>
                <a:gd name="T59" fmla="*/ 98 h 148"/>
                <a:gd name="T60" fmla="*/ 154 w 163"/>
                <a:gd name="T61" fmla="*/ 52 h 148"/>
                <a:gd name="T62" fmla="*/ 158 w 163"/>
                <a:gd name="T63" fmla="*/ 60 h 148"/>
                <a:gd name="T64" fmla="*/ 162 w 163"/>
                <a:gd name="T65" fmla="*/ 63 h 148"/>
                <a:gd name="T66" fmla="*/ 168 w 163"/>
                <a:gd name="T67" fmla="*/ 63 h 148"/>
                <a:gd name="T68" fmla="*/ 171 w 163"/>
                <a:gd name="T69" fmla="*/ 64 h 148"/>
                <a:gd name="T70" fmla="*/ 173 w 163"/>
                <a:gd name="T71" fmla="*/ 69 h 148"/>
                <a:gd name="T72" fmla="*/ 175 w 163"/>
                <a:gd name="T73" fmla="*/ 75 h 148"/>
                <a:gd name="T74" fmla="*/ 175 w 163"/>
                <a:gd name="T75" fmla="*/ 83 h 148"/>
                <a:gd name="T76" fmla="*/ 173 w 163"/>
                <a:gd name="T77" fmla="*/ 88 h 148"/>
                <a:gd name="T78" fmla="*/ 168 w 163"/>
                <a:gd name="T79" fmla="*/ 92 h 148"/>
                <a:gd name="T80" fmla="*/ 160 w 163"/>
                <a:gd name="T81" fmla="*/ 92 h 148"/>
                <a:gd name="T82" fmla="*/ 152 w 163"/>
                <a:gd name="T83" fmla="*/ 90 h 148"/>
                <a:gd name="T84" fmla="*/ 146 w 163"/>
                <a:gd name="T85" fmla="*/ 88 h 148"/>
                <a:gd name="T86" fmla="*/ 148 w 163"/>
                <a:gd name="T87" fmla="*/ 103 h 148"/>
                <a:gd name="T88" fmla="*/ 156 w 163"/>
                <a:gd name="T89" fmla="*/ 104 h 148"/>
                <a:gd name="T90" fmla="*/ 164 w 163"/>
                <a:gd name="T91" fmla="*/ 104 h 148"/>
                <a:gd name="T92" fmla="*/ 173 w 163"/>
                <a:gd name="T93" fmla="*/ 104 h 148"/>
                <a:gd name="T94" fmla="*/ 179 w 163"/>
                <a:gd name="T95" fmla="*/ 103 h 148"/>
                <a:gd name="T96" fmla="*/ 183 w 163"/>
                <a:gd name="T97" fmla="*/ 100 h 148"/>
                <a:gd name="T98" fmla="*/ 187 w 163"/>
                <a:gd name="T99" fmla="*/ 96 h 148"/>
                <a:gd name="T100" fmla="*/ 191 w 163"/>
                <a:gd name="T101" fmla="*/ 90 h 148"/>
                <a:gd name="T102" fmla="*/ 191 w 163"/>
                <a:gd name="T103" fmla="*/ 83 h 148"/>
                <a:gd name="T104" fmla="*/ 191 w 163"/>
                <a:gd name="T105" fmla="*/ 75 h 148"/>
                <a:gd name="T106" fmla="*/ 189 w 163"/>
                <a:gd name="T107" fmla="*/ 67 h 148"/>
                <a:gd name="T108" fmla="*/ 187 w 163"/>
                <a:gd name="T109" fmla="*/ 63 h 148"/>
                <a:gd name="T110" fmla="*/ 185 w 163"/>
                <a:gd name="T111" fmla="*/ 63 h 148"/>
                <a:gd name="T112" fmla="*/ 181 w 163"/>
                <a:gd name="T113" fmla="*/ 63 h 148"/>
                <a:gd name="T114" fmla="*/ 177 w 163"/>
                <a:gd name="T115" fmla="*/ 60 h 148"/>
                <a:gd name="T116" fmla="*/ 173 w 163"/>
                <a:gd name="T117" fmla="*/ 54 h 148"/>
                <a:gd name="T118" fmla="*/ 173 w 163"/>
                <a:gd name="T119" fmla="*/ 46 h 148"/>
                <a:gd name="T120" fmla="*/ 123 w 163"/>
                <a:gd name="T121" fmla="*/ 4 h 148"/>
                <a:gd name="T122" fmla="*/ 139 w 163"/>
                <a:gd name="T123" fmla="*/ 21 h 148"/>
                <a:gd name="T124" fmla="*/ 168 w 163"/>
                <a:gd name="T125" fmla="*/ 1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 h="148">
                  <a:moveTo>
                    <a:pt x="37" y="12"/>
                  </a:moveTo>
                  <a:lnTo>
                    <a:pt x="4" y="12"/>
                  </a:lnTo>
                  <a:lnTo>
                    <a:pt x="4" y="27"/>
                  </a:lnTo>
                  <a:lnTo>
                    <a:pt x="87" y="27"/>
                  </a:lnTo>
                  <a:lnTo>
                    <a:pt x="87" y="12"/>
                  </a:lnTo>
                  <a:lnTo>
                    <a:pt x="53" y="12"/>
                  </a:lnTo>
                  <a:lnTo>
                    <a:pt x="53" y="0"/>
                  </a:lnTo>
                  <a:lnTo>
                    <a:pt x="37" y="0"/>
                  </a:lnTo>
                  <a:lnTo>
                    <a:pt x="37" y="12"/>
                  </a:lnTo>
                  <a:close/>
                  <a:moveTo>
                    <a:pt x="10" y="33"/>
                  </a:moveTo>
                  <a:lnTo>
                    <a:pt x="10" y="35"/>
                  </a:lnTo>
                  <a:lnTo>
                    <a:pt x="12" y="35"/>
                  </a:lnTo>
                  <a:lnTo>
                    <a:pt x="12" y="37"/>
                  </a:lnTo>
                  <a:lnTo>
                    <a:pt x="12" y="38"/>
                  </a:lnTo>
                  <a:lnTo>
                    <a:pt x="12" y="40"/>
                  </a:lnTo>
                  <a:lnTo>
                    <a:pt x="14" y="40"/>
                  </a:lnTo>
                  <a:lnTo>
                    <a:pt x="14" y="42"/>
                  </a:lnTo>
                  <a:lnTo>
                    <a:pt x="14" y="44"/>
                  </a:lnTo>
                  <a:lnTo>
                    <a:pt x="14" y="46"/>
                  </a:lnTo>
                  <a:lnTo>
                    <a:pt x="16" y="48"/>
                  </a:lnTo>
                  <a:lnTo>
                    <a:pt x="16" y="50"/>
                  </a:lnTo>
                  <a:lnTo>
                    <a:pt x="16" y="52"/>
                  </a:lnTo>
                  <a:lnTo>
                    <a:pt x="18" y="54"/>
                  </a:lnTo>
                  <a:lnTo>
                    <a:pt x="18" y="55"/>
                  </a:lnTo>
                  <a:lnTo>
                    <a:pt x="18" y="57"/>
                  </a:lnTo>
                  <a:lnTo>
                    <a:pt x="18" y="59"/>
                  </a:lnTo>
                  <a:lnTo>
                    <a:pt x="35" y="55"/>
                  </a:lnTo>
                  <a:lnTo>
                    <a:pt x="35" y="54"/>
                  </a:lnTo>
                  <a:lnTo>
                    <a:pt x="35" y="52"/>
                  </a:lnTo>
                  <a:lnTo>
                    <a:pt x="33" y="50"/>
                  </a:lnTo>
                  <a:lnTo>
                    <a:pt x="33" y="48"/>
                  </a:lnTo>
                  <a:lnTo>
                    <a:pt x="33" y="46"/>
                  </a:lnTo>
                  <a:lnTo>
                    <a:pt x="33" y="44"/>
                  </a:lnTo>
                  <a:lnTo>
                    <a:pt x="31" y="44"/>
                  </a:lnTo>
                  <a:lnTo>
                    <a:pt x="31" y="42"/>
                  </a:lnTo>
                  <a:lnTo>
                    <a:pt x="31" y="40"/>
                  </a:lnTo>
                  <a:lnTo>
                    <a:pt x="31" y="38"/>
                  </a:lnTo>
                  <a:lnTo>
                    <a:pt x="29" y="38"/>
                  </a:lnTo>
                  <a:lnTo>
                    <a:pt x="29" y="37"/>
                  </a:lnTo>
                  <a:lnTo>
                    <a:pt x="29" y="35"/>
                  </a:lnTo>
                  <a:lnTo>
                    <a:pt x="29" y="33"/>
                  </a:lnTo>
                  <a:lnTo>
                    <a:pt x="27" y="33"/>
                  </a:lnTo>
                  <a:lnTo>
                    <a:pt x="27" y="31"/>
                  </a:lnTo>
                  <a:lnTo>
                    <a:pt x="27" y="29"/>
                  </a:lnTo>
                  <a:lnTo>
                    <a:pt x="10" y="33"/>
                  </a:lnTo>
                  <a:close/>
                  <a:moveTo>
                    <a:pt x="51" y="61"/>
                  </a:moveTo>
                  <a:lnTo>
                    <a:pt x="0" y="61"/>
                  </a:lnTo>
                  <a:lnTo>
                    <a:pt x="0" y="76"/>
                  </a:lnTo>
                  <a:lnTo>
                    <a:pt x="89" y="76"/>
                  </a:lnTo>
                  <a:lnTo>
                    <a:pt x="89" y="61"/>
                  </a:lnTo>
                  <a:lnTo>
                    <a:pt x="70" y="61"/>
                  </a:lnTo>
                  <a:lnTo>
                    <a:pt x="70" y="59"/>
                  </a:lnTo>
                  <a:lnTo>
                    <a:pt x="70" y="57"/>
                  </a:lnTo>
                  <a:lnTo>
                    <a:pt x="72" y="55"/>
                  </a:lnTo>
                  <a:lnTo>
                    <a:pt x="72" y="54"/>
                  </a:lnTo>
                  <a:lnTo>
                    <a:pt x="72" y="52"/>
                  </a:lnTo>
                  <a:lnTo>
                    <a:pt x="74" y="50"/>
                  </a:lnTo>
                  <a:lnTo>
                    <a:pt x="74" y="48"/>
                  </a:lnTo>
                  <a:lnTo>
                    <a:pt x="74" y="46"/>
                  </a:lnTo>
                  <a:lnTo>
                    <a:pt x="74" y="44"/>
                  </a:lnTo>
                  <a:lnTo>
                    <a:pt x="76" y="44"/>
                  </a:lnTo>
                  <a:lnTo>
                    <a:pt x="76" y="42"/>
                  </a:lnTo>
                  <a:lnTo>
                    <a:pt x="76" y="40"/>
                  </a:lnTo>
                  <a:lnTo>
                    <a:pt x="76" y="38"/>
                  </a:lnTo>
                  <a:lnTo>
                    <a:pt x="78" y="38"/>
                  </a:lnTo>
                  <a:lnTo>
                    <a:pt x="78" y="37"/>
                  </a:lnTo>
                  <a:lnTo>
                    <a:pt x="78" y="35"/>
                  </a:lnTo>
                  <a:lnTo>
                    <a:pt x="78" y="33"/>
                  </a:lnTo>
                  <a:lnTo>
                    <a:pt x="80" y="33"/>
                  </a:lnTo>
                  <a:lnTo>
                    <a:pt x="64" y="27"/>
                  </a:lnTo>
                  <a:lnTo>
                    <a:pt x="64" y="29"/>
                  </a:lnTo>
                  <a:lnTo>
                    <a:pt x="62" y="31"/>
                  </a:lnTo>
                  <a:lnTo>
                    <a:pt x="62" y="33"/>
                  </a:lnTo>
                  <a:lnTo>
                    <a:pt x="62" y="35"/>
                  </a:lnTo>
                  <a:lnTo>
                    <a:pt x="62" y="37"/>
                  </a:lnTo>
                  <a:lnTo>
                    <a:pt x="60" y="37"/>
                  </a:lnTo>
                  <a:lnTo>
                    <a:pt x="60" y="38"/>
                  </a:lnTo>
                  <a:lnTo>
                    <a:pt x="60" y="40"/>
                  </a:lnTo>
                  <a:lnTo>
                    <a:pt x="60" y="42"/>
                  </a:lnTo>
                  <a:lnTo>
                    <a:pt x="58" y="44"/>
                  </a:lnTo>
                  <a:lnTo>
                    <a:pt x="58" y="46"/>
                  </a:lnTo>
                  <a:lnTo>
                    <a:pt x="58" y="48"/>
                  </a:lnTo>
                  <a:lnTo>
                    <a:pt x="56" y="50"/>
                  </a:lnTo>
                  <a:lnTo>
                    <a:pt x="56" y="52"/>
                  </a:lnTo>
                  <a:lnTo>
                    <a:pt x="56" y="54"/>
                  </a:lnTo>
                  <a:lnTo>
                    <a:pt x="53" y="55"/>
                  </a:lnTo>
                  <a:lnTo>
                    <a:pt x="53" y="57"/>
                  </a:lnTo>
                  <a:lnTo>
                    <a:pt x="53" y="59"/>
                  </a:lnTo>
                  <a:lnTo>
                    <a:pt x="53" y="61"/>
                  </a:lnTo>
                  <a:lnTo>
                    <a:pt x="51" y="61"/>
                  </a:lnTo>
                  <a:close/>
                  <a:moveTo>
                    <a:pt x="22" y="141"/>
                  </a:moveTo>
                  <a:lnTo>
                    <a:pt x="68" y="141"/>
                  </a:lnTo>
                  <a:lnTo>
                    <a:pt x="68" y="148"/>
                  </a:lnTo>
                  <a:lnTo>
                    <a:pt x="87" y="148"/>
                  </a:lnTo>
                  <a:lnTo>
                    <a:pt x="87" y="90"/>
                  </a:lnTo>
                  <a:lnTo>
                    <a:pt x="87" y="88"/>
                  </a:lnTo>
                  <a:lnTo>
                    <a:pt x="87" y="86"/>
                  </a:lnTo>
                  <a:lnTo>
                    <a:pt x="85" y="86"/>
                  </a:lnTo>
                  <a:lnTo>
                    <a:pt x="85" y="84"/>
                  </a:lnTo>
                  <a:lnTo>
                    <a:pt x="82" y="84"/>
                  </a:lnTo>
                  <a:lnTo>
                    <a:pt x="80" y="84"/>
                  </a:lnTo>
                  <a:lnTo>
                    <a:pt x="10" y="84"/>
                  </a:lnTo>
                  <a:lnTo>
                    <a:pt x="8" y="84"/>
                  </a:lnTo>
                  <a:lnTo>
                    <a:pt x="6" y="84"/>
                  </a:lnTo>
                  <a:lnTo>
                    <a:pt x="6" y="86"/>
                  </a:lnTo>
                  <a:lnTo>
                    <a:pt x="4" y="86"/>
                  </a:lnTo>
                  <a:lnTo>
                    <a:pt x="4" y="88"/>
                  </a:lnTo>
                  <a:lnTo>
                    <a:pt x="4" y="90"/>
                  </a:lnTo>
                  <a:lnTo>
                    <a:pt x="4" y="148"/>
                  </a:lnTo>
                  <a:lnTo>
                    <a:pt x="22" y="148"/>
                  </a:lnTo>
                  <a:lnTo>
                    <a:pt x="22" y="141"/>
                  </a:lnTo>
                  <a:close/>
                  <a:moveTo>
                    <a:pt x="22" y="126"/>
                  </a:moveTo>
                  <a:lnTo>
                    <a:pt x="22" y="101"/>
                  </a:lnTo>
                  <a:lnTo>
                    <a:pt x="22" y="99"/>
                  </a:lnTo>
                  <a:lnTo>
                    <a:pt x="24" y="99"/>
                  </a:lnTo>
                  <a:lnTo>
                    <a:pt x="66" y="99"/>
                  </a:lnTo>
                  <a:lnTo>
                    <a:pt x="68" y="99"/>
                  </a:lnTo>
                  <a:lnTo>
                    <a:pt x="68" y="101"/>
                  </a:lnTo>
                  <a:lnTo>
                    <a:pt x="68" y="126"/>
                  </a:lnTo>
                  <a:lnTo>
                    <a:pt x="22" y="126"/>
                  </a:lnTo>
                  <a:close/>
                  <a:moveTo>
                    <a:pt x="140" y="19"/>
                  </a:moveTo>
                  <a:lnTo>
                    <a:pt x="126" y="59"/>
                  </a:lnTo>
                  <a:lnTo>
                    <a:pt x="126" y="61"/>
                  </a:lnTo>
                  <a:lnTo>
                    <a:pt x="126" y="63"/>
                  </a:lnTo>
                  <a:lnTo>
                    <a:pt x="126" y="65"/>
                  </a:lnTo>
                  <a:lnTo>
                    <a:pt x="126" y="67"/>
                  </a:lnTo>
                  <a:lnTo>
                    <a:pt x="128" y="69"/>
                  </a:lnTo>
                  <a:lnTo>
                    <a:pt x="130" y="71"/>
                  </a:lnTo>
                  <a:lnTo>
                    <a:pt x="130" y="73"/>
                  </a:lnTo>
                  <a:lnTo>
                    <a:pt x="132" y="74"/>
                  </a:lnTo>
                  <a:lnTo>
                    <a:pt x="134" y="76"/>
                  </a:lnTo>
                  <a:lnTo>
                    <a:pt x="134" y="78"/>
                  </a:lnTo>
                  <a:lnTo>
                    <a:pt x="136" y="80"/>
                  </a:lnTo>
                  <a:lnTo>
                    <a:pt x="138" y="82"/>
                  </a:lnTo>
                  <a:lnTo>
                    <a:pt x="138" y="84"/>
                  </a:lnTo>
                  <a:lnTo>
                    <a:pt x="140" y="86"/>
                  </a:lnTo>
                  <a:lnTo>
                    <a:pt x="140" y="88"/>
                  </a:lnTo>
                  <a:lnTo>
                    <a:pt x="140" y="90"/>
                  </a:lnTo>
                  <a:lnTo>
                    <a:pt x="143" y="90"/>
                  </a:lnTo>
                  <a:lnTo>
                    <a:pt x="143" y="92"/>
                  </a:lnTo>
                  <a:lnTo>
                    <a:pt x="143" y="93"/>
                  </a:lnTo>
                  <a:lnTo>
                    <a:pt x="145" y="93"/>
                  </a:lnTo>
                  <a:lnTo>
                    <a:pt x="145" y="95"/>
                  </a:lnTo>
                  <a:lnTo>
                    <a:pt x="145" y="97"/>
                  </a:lnTo>
                  <a:lnTo>
                    <a:pt x="145" y="99"/>
                  </a:lnTo>
                  <a:lnTo>
                    <a:pt x="147" y="99"/>
                  </a:lnTo>
                  <a:lnTo>
                    <a:pt x="147" y="101"/>
                  </a:lnTo>
                  <a:lnTo>
                    <a:pt x="147" y="103"/>
                  </a:lnTo>
                  <a:lnTo>
                    <a:pt x="147" y="105"/>
                  </a:lnTo>
                  <a:lnTo>
                    <a:pt x="147" y="107"/>
                  </a:lnTo>
                  <a:lnTo>
                    <a:pt x="147" y="109"/>
                  </a:lnTo>
                  <a:lnTo>
                    <a:pt x="147" y="111"/>
                  </a:lnTo>
                  <a:lnTo>
                    <a:pt x="147" y="112"/>
                  </a:lnTo>
                  <a:lnTo>
                    <a:pt x="147" y="114"/>
                  </a:lnTo>
                  <a:lnTo>
                    <a:pt x="145" y="114"/>
                  </a:lnTo>
                  <a:lnTo>
                    <a:pt x="145" y="116"/>
                  </a:lnTo>
                  <a:lnTo>
                    <a:pt x="145" y="118"/>
                  </a:lnTo>
                  <a:lnTo>
                    <a:pt x="143" y="118"/>
                  </a:lnTo>
                  <a:lnTo>
                    <a:pt x="143" y="120"/>
                  </a:lnTo>
                  <a:lnTo>
                    <a:pt x="140" y="120"/>
                  </a:lnTo>
                  <a:lnTo>
                    <a:pt x="138" y="120"/>
                  </a:lnTo>
                  <a:lnTo>
                    <a:pt x="136" y="120"/>
                  </a:lnTo>
                  <a:lnTo>
                    <a:pt x="134" y="120"/>
                  </a:lnTo>
                  <a:lnTo>
                    <a:pt x="132" y="120"/>
                  </a:lnTo>
                  <a:lnTo>
                    <a:pt x="130" y="120"/>
                  </a:lnTo>
                  <a:lnTo>
                    <a:pt x="128" y="120"/>
                  </a:lnTo>
                  <a:lnTo>
                    <a:pt x="126" y="118"/>
                  </a:lnTo>
                  <a:lnTo>
                    <a:pt x="124" y="118"/>
                  </a:lnTo>
                  <a:lnTo>
                    <a:pt x="122" y="118"/>
                  </a:lnTo>
                  <a:lnTo>
                    <a:pt x="122" y="116"/>
                  </a:lnTo>
                  <a:lnTo>
                    <a:pt x="120" y="116"/>
                  </a:lnTo>
                  <a:lnTo>
                    <a:pt x="118" y="116"/>
                  </a:lnTo>
                  <a:lnTo>
                    <a:pt x="118" y="114"/>
                  </a:lnTo>
                  <a:lnTo>
                    <a:pt x="116" y="133"/>
                  </a:lnTo>
                  <a:lnTo>
                    <a:pt x="118" y="133"/>
                  </a:lnTo>
                  <a:lnTo>
                    <a:pt x="120" y="135"/>
                  </a:lnTo>
                  <a:lnTo>
                    <a:pt x="122" y="135"/>
                  </a:lnTo>
                  <a:lnTo>
                    <a:pt x="124" y="135"/>
                  </a:lnTo>
                  <a:lnTo>
                    <a:pt x="126" y="135"/>
                  </a:lnTo>
                  <a:lnTo>
                    <a:pt x="128" y="137"/>
                  </a:lnTo>
                  <a:lnTo>
                    <a:pt x="130" y="137"/>
                  </a:lnTo>
                  <a:lnTo>
                    <a:pt x="132" y="137"/>
                  </a:lnTo>
                  <a:lnTo>
                    <a:pt x="134" y="137"/>
                  </a:lnTo>
                  <a:lnTo>
                    <a:pt x="136" y="137"/>
                  </a:lnTo>
                  <a:lnTo>
                    <a:pt x="138" y="137"/>
                  </a:lnTo>
                  <a:lnTo>
                    <a:pt x="140" y="137"/>
                  </a:lnTo>
                  <a:lnTo>
                    <a:pt x="143" y="137"/>
                  </a:lnTo>
                  <a:lnTo>
                    <a:pt x="145" y="137"/>
                  </a:lnTo>
                  <a:lnTo>
                    <a:pt x="147" y="137"/>
                  </a:lnTo>
                  <a:lnTo>
                    <a:pt x="147" y="135"/>
                  </a:lnTo>
                  <a:lnTo>
                    <a:pt x="149" y="135"/>
                  </a:lnTo>
                  <a:lnTo>
                    <a:pt x="151" y="135"/>
                  </a:lnTo>
                  <a:lnTo>
                    <a:pt x="151" y="133"/>
                  </a:lnTo>
                  <a:lnTo>
                    <a:pt x="153" y="133"/>
                  </a:lnTo>
                  <a:lnTo>
                    <a:pt x="155" y="131"/>
                  </a:lnTo>
                  <a:lnTo>
                    <a:pt x="155" y="129"/>
                  </a:lnTo>
                  <a:lnTo>
                    <a:pt x="157" y="129"/>
                  </a:lnTo>
                  <a:lnTo>
                    <a:pt x="157" y="128"/>
                  </a:lnTo>
                  <a:lnTo>
                    <a:pt x="159" y="126"/>
                  </a:lnTo>
                  <a:lnTo>
                    <a:pt x="159" y="124"/>
                  </a:lnTo>
                  <a:lnTo>
                    <a:pt x="161" y="124"/>
                  </a:lnTo>
                  <a:lnTo>
                    <a:pt x="161" y="122"/>
                  </a:lnTo>
                  <a:lnTo>
                    <a:pt x="161" y="120"/>
                  </a:lnTo>
                  <a:lnTo>
                    <a:pt x="163" y="118"/>
                  </a:lnTo>
                  <a:lnTo>
                    <a:pt x="163" y="116"/>
                  </a:lnTo>
                  <a:lnTo>
                    <a:pt x="163" y="114"/>
                  </a:lnTo>
                  <a:lnTo>
                    <a:pt x="163" y="112"/>
                  </a:lnTo>
                  <a:lnTo>
                    <a:pt x="163" y="111"/>
                  </a:lnTo>
                  <a:lnTo>
                    <a:pt x="163" y="109"/>
                  </a:lnTo>
                  <a:lnTo>
                    <a:pt x="163" y="107"/>
                  </a:lnTo>
                  <a:lnTo>
                    <a:pt x="163" y="105"/>
                  </a:lnTo>
                  <a:lnTo>
                    <a:pt x="163" y="103"/>
                  </a:lnTo>
                  <a:lnTo>
                    <a:pt x="163" y="101"/>
                  </a:lnTo>
                  <a:lnTo>
                    <a:pt x="163" y="99"/>
                  </a:lnTo>
                  <a:lnTo>
                    <a:pt x="163" y="97"/>
                  </a:lnTo>
                  <a:lnTo>
                    <a:pt x="161" y="95"/>
                  </a:lnTo>
                  <a:lnTo>
                    <a:pt x="161" y="93"/>
                  </a:lnTo>
                  <a:lnTo>
                    <a:pt x="161" y="92"/>
                  </a:lnTo>
                  <a:lnTo>
                    <a:pt x="161" y="90"/>
                  </a:lnTo>
                  <a:lnTo>
                    <a:pt x="159" y="90"/>
                  </a:lnTo>
                  <a:lnTo>
                    <a:pt x="159" y="88"/>
                  </a:lnTo>
                  <a:lnTo>
                    <a:pt x="159" y="86"/>
                  </a:lnTo>
                  <a:lnTo>
                    <a:pt x="157" y="84"/>
                  </a:lnTo>
                  <a:lnTo>
                    <a:pt x="157" y="82"/>
                  </a:lnTo>
                  <a:lnTo>
                    <a:pt x="157" y="80"/>
                  </a:lnTo>
                  <a:lnTo>
                    <a:pt x="155" y="80"/>
                  </a:lnTo>
                  <a:lnTo>
                    <a:pt x="155" y="78"/>
                  </a:lnTo>
                  <a:lnTo>
                    <a:pt x="153" y="76"/>
                  </a:lnTo>
                  <a:lnTo>
                    <a:pt x="153" y="74"/>
                  </a:lnTo>
                  <a:lnTo>
                    <a:pt x="151" y="74"/>
                  </a:lnTo>
                  <a:lnTo>
                    <a:pt x="151" y="73"/>
                  </a:lnTo>
                  <a:lnTo>
                    <a:pt x="149" y="71"/>
                  </a:lnTo>
                  <a:lnTo>
                    <a:pt x="149" y="69"/>
                  </a:lnTo>
                  <a:lnTo>
                    <a:pt x="147" y="69"/>
                  </a:lnTo>
                  <a:lnTo>
                    <a:pt x="147" y="67"/>
                  </a:lnTo>
                  <a:lnTo>
                    <a:pt x="145" y="65"/>
                  </a:lnTo>
                  <a:lnTo>
                    <a:pt x="145" y="63"/>
                  </a:lnTo>
                  <a:lnTo>
                    <a:pt x="145" y="61"/>
                  </a:lnTo>
                  <a:lnTo>
                    <a:pt x="145" y="59"/>
                  </a:lnTo>
                  <a:lnTo>
                    <a:pt x="145" y="57"/>
                  </a:lnTo>
                  <a:lnTo>
                    <a:pt x="161" y="12"/>
                  </a:lnTo>
                  <a:lnTo>
                    <a:pt x="149" y="4"/>
                  </a:lnTo>
                  <a:lnTo>
                    <a:pt x="97" y="4"/>
                  </a:lnTo>
                  <a:lnTo>
                    <a:pt x="95" y="4"/>
                  </a:lnTo>
                  <a:lnTo>
                    <a:pt x="93" y="6"/>
                  </a:lnTo>
                  <a:lnTo>
                    <a:pt x="93" y="148"/>
                  </a:lnTo>
                  <a:lnTo>
                    <a:pt x="111" y="148"/>
                  </a:lnTo>
                  <a:lnTo>
                    <a:pt x="111" y="21"/>
                  </a:lnTo>
                  <a:lnTo>
                    <a:pt x="114" y="21"/>
                  </a:lnTo>
                  <a:lnTo>
                    <a:pt x="114" y="19"/>
                  </a:lnTo>
                  <a:lnTo>
                    <a:pt x="116" y="19"/>
                  </a:lnTo>
                  <a:lnTo>
                    <a:pt x="140" y="19"/>
                  </a:lnTo>
                  <a:close/>
                </a:path>
              </a:pathLst>
            </a:custGeom>
            <a:solidFill>
              <a:srgbClr val="FFFFFF"/>
            </a:solidFill>
            <a:ln>
              <a:noFill/>
            </a:ln>
            <a:extLst/>
          </p:spPr>
          <p:txBody>
            <a:bodyPr/>
            <a:lstStyle/>
            <a:p>
              <a:pPr>
                <a:defRPr/>
              </a:pPr>
              <a:endParaRPr lang="zh-TW" altLang="en-US">
                <a:solidFill>
                  <a:prstClr val="black"/>
                </a:solidFill>
              </a:endParaRPr>
            </a:p>
          </p:txBody>
        </p:sp>
        <p:pic>
          <p:nvPicPr>
            <p:cNvPr id="13" name="Picture 24" descr="MOEA_logo3"/>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960" y="154"/>
              <a:ext cx="432" cy="326"/>
            </a:xfrm>
            <a:prstGeom prst="rect">
              <a:avLst/>
            </a:prstGeom>
            <a:noFill/>
            <a:ln w="9525">
              <a:noFill/>
              <a:miter lim="800000"/>
              <a:headEnd/>
              <a:tailEnd/>
            </a:ln>
          </p:spPr>
        </p:pic>
      </p:grpSp>
    </p:spTree>
    <p:extLst>
      <p:ext uri="{BB962C8B-B14F-4D97-AF65-F5344CB8AC3E}">
        <p14:creationId xmlns:p14="http://schemas.microsoft.com/office/powerpoint/2010/main" val="241301060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 id="2147484030" r:id="rId19"/>
  </p:sldLayoutIdLst>
  <p:hf hdr="0" ftr="0" dt="0"/>
  <p:txStyles>
    <p:titleStyle>
      <a:lvl1pPr algn="ctr" defTabSz="913728" rtl="0" eaLnBrk="1" latinLnBrk="0" hangingPunct="1">
        <a:spcBef>
          <a:spcPct val="0"/>
        </a:spcBef>
        <a:buNone/>
        <a:defRPr sz="4400" kern="1200">
          <a:solidFill>
            <a:schemeClr val="tx1"/>
          </a:solidFill>
          <a:latin typeface="+mj-lt"/>
          <a:ea typeface="+mj-ea"/>
          <a:cs typeface="+mj-cs"/>
        </a:defRPr>
      </a:lvl1pPr>
    </p:titleStyle>
    <p:bodyStyle>
      <a:lvl1pPr marL="342648" indent="-342648" algn="l" defTabSz="9137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03" indent="-285539" algn="l" defTabSz="91372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59" indent="-228431" algn="l" defTabSz="91372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23"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885"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4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12"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76"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3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3728" rtl="0" eaLnBrk="1" latinLnBrk="0" hangingPunct="1">
        <a:defRPr sz="1800" kern="1200">
          <a:solidFill>
            <a:schemeClr val="tx1"/>
          </a:solidFill>
          <a:latin typeface="+mn-lt"/>
          <a:ea typeface="+mn-ea"/>
          <a:cs typeface="+mn-cs"/>
        </a:defRPr>
      </a:lvl1pPr>
      <a:lvl2pPr marL="456863" algn="l" defTabSz="913728" rtl="0" eaLnBrk="1" latinLnBrk="0" hangingPunct="1">
        <a:defRPr sz="1800" kern="1200">
          <a:solidFill>
            <a:schemeClr val="tx1"/>
          </a:solidFill>
          <a:latin typeface="+mn-lt"/>
          <a:ea typeface="+mn-ea"/>
          <a:cs typeface="+mn-cs"/>
        </a:defRPr>
      </a:lvl2pPr>
      <a:lvl3pPr marL="913728" algn="l" defTabSz="913728" rtl="0" eaLnBrk="1" latinLnBrk="0" hangingPunct="1">
        <a:defRPr sz="1800" kern="1200">
          <a:solidFill>
            <a:schemeClr val="tx1"/>
          </a:solidFill>
          <a:latin typeface="+mn-lt"/>
          <a:ea typeface="+mn-ea"/>
          <a:cs typeface="+mn-cs"/>
        </a:defRPr>
      </a:lvl3pPr>
      <a:lvl4pPr marL="1370590" algn="l" defTabSz="913728" rtl="0" eaLnBrk="1" latinLnBrk="0" hangingPunct="1">
        <a:defRPr sz="1800" kern="1200">
          <a:solidFill>
            <a:schemeClr val="tx1"/>
          </a:solidFill>
          <a:latin typeface="+mn-lt"/>
          <a:ea typeface="+mn-ea"/>
          <a:cs typeface="+mn-cs"/>
        </a:defRPr>
      </a:lvl4pPr>
      <a:lvl5pPr marL="1827453" algn="l" defTabSz="913728" rtl="0" eaLnBrk="1" latinLnBrk="0" hangingPunct="1">
        <a:defRPr sz="1800" kern="1200">
          <a:solidFill>
            <a:schemeClr val="tx1"/>
          </a:solidFill>
          <a:latin typeface="+mn-lt"/>
          <a:ea typeface="+mn-ea"/>
          <a:cs typeface="+mn-cs"/>
        </a:defRPr>
      </a:lvl5pPr>
      <a:lvl6pPr marL="2284317" algn="l" defTabSz="913728" rtl="0" eaLnBrk="1" latinLnBrk="0" hangingPunct="1">
        <a:defRPr sz="1800" kern="1200">
          <a:solidFill>
            <a:schemeClr val="tx1"/>
          </a:solidFill>
          <a:latin typeface="+mn-lt"/>
          <a:ea typeface="+mn-ea"/>
          <a:cs typeface="+mn-cs"/>
        </a:defRPr>
      </a:lvl6pPr>
      <a:lvl7pPr marL="2741181" algn="l" defTabSz="913728" rtl="0" eaLnBrk="1" latinLnBrk="0" hangingPunct="1">
        <a:defRPr sz="1800" kern="1200">
          <a:solidFill>
            <a:schemeClr val="tx1"/>
          </a:solidFill>
          <a:latin typeface="+mn-lt"/>
          <a:ea typeface="+mn-ea"/>
          <a:cs typeface="+mn-cs"/>
        </a:defRPr>
      </a:lvl7pPr>
      <a:lvl8pPr marL="3198046" algn="l" defTabSz="913728" rtl="0" eaLnBrk="1" latinLnBrk="0" hangingPunct="1">
        <a:defRPr sz="1800" kern="1200">
          <a:solidFill>
            <a:schemeClr val="tx1"/>
          </a:solidFill>
          <a:latin typeface="+mn-lt"/>
          <a:ea typeface="+mn-ea"/>
          <a:cs typeface="+mn-cs"/>
        </a:defRPr>
      </a:lvl8pPr>
      <a:lvl9pPr marL="3654907" algn="l" defTabSz="9137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n.wikipedia.org/wiki/Mark_Zuckerberg" TargetMode="Externa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eg"/><Relationship Id="rId3" Type="http://schemas.openxmlformats.org/officeDocument/2006/relationships/image" Target="../media/image46.jpeg"/><Relationship Id="rId7" Type="http://schemas.openxmlformats.org/officeDocument/2006/relationships/image" Target="../media/image50.png"/><Relationship Id="rId12" Type="http://schemas.openxmlformats.org/officeDocument/2006/relationships/image" Target="../media/image55.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jpe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eg"/></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68.png"/><Relationship Id="rId12" Type="http://schemas.microsoft.com/office/2007/relationships/hdphoto" Target="../media/hdphoto8.wdp"/><Relationship Id="rId2" Type="http://schemas.openxmlformats.org/officeDocument/2006/relationships/image" Target="../media/image65.jpe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70.png"/><Relationship Id="rId5" Type="http://schemas.openxmlformats.org/officeDocument/2006/relationships/image" Target="../media/image67.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41.xml"/><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68.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7.emf"/><Relationship Id="rId4" Type="http://schemas.openxmlformats.org/officeDocument/2006/relationships/package" Target="../embeddings/Microsoft_Word_Document1.docx"/></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8.emf"/><Relationship Id="rId4" Type="http://schemas.openxmlformats.org/officeDocument/2006/relationships/package" Target="../embeddings/Microsoft_Word_Document2.docx"/></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9.emf"/><Relationship Id="rId4" Type="http://schemas.openxmlformats.org/officeDocument/2006/relationships/package" Target="../embeddings/Microsoft_Word_Document3.docx"/></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0.emf"/><Relationship Id="rId4" Type="http://schemas.openxmlformats.org/officeDocument/2006/relationships/package" Target="../embeddings/Microsoft_Word_Document4.docx"/></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1.emf"/><Relationship Id="rId4" Type="http://schemas.openxmlformats.org/officeDocument/2006/relationships/package" Target="../embeddings/Microsoft_Word_Document5.docx"/></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2.emf"/><Relationship Id="rId4" Type="http://schemas.openxmlformats.org/officeDocument/2006/relationships/package" Target="../embeddings/Microsoft_Word_Document6.docx"/></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3.emf"/><Relationship Id="rId4" Type="http://schemas.openxmlformats.org/officeDocument/2006/relationships/package" Target="../embeddings/Microsoft_Word_Document7.docx"/></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94.emf"/><Relationship Id="rId4" Type="http://schemas.openxmlformats.org/officeDocument/2006/relationships/package" Target="../embeddings/Microsoft_Word_Document8.docx"/></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95.emf"/><Relationship Id="rId4" Type="http://schemas.openxmlformats.org/officeDocument/2006/relationships/package" Target="../embeddings/Microsoft_Word_Document9.docx"/></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96.emf"/><Relationship Id="rId4" Type="http://schemas.openxmlformats.org/officeDocument/2006/relationships/package" Target="../embeddings/Microsoft_Word_Document10.docx"/></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97.emf"/><Relationship Id="rId4" Type="http://schemas.openxmlformats.org/officeDocument/2006/relationships/package" Target="../embeddings/Microsoft_Word_Document11.docx"/></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98.emf"/><Relationship Id="rId4" Type="http://schemas.openxmlformats.org/officeDocument/2006/relationships/package" Target="../embeddings/Microsoft_Word_Document12.docx"/></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99.emf"/><Relationship Id="rId4" Type="http://schemas.openxmlformats.org/officeDocument/2006/relationships/package" Target="../embeddings/Microsoft_Word_Document13.docx"/></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6.png"/><Relationship Id="rId5" Type="http://schemas.openxmlformats.org/officeDocument/2006/relationships/diagramQuickStyle" Target="../diagrams/quickStyle2.xml"/><Relationship Id="rId10" Type="http://schemas.openxmlformats.org/officeDocument/2006/relationships/image" Target="../media/image25.gif"/><Relationship Id="rId4" Type="http://schemas.openxmlformats.org/officeDocument/2006/relationships/diagramLayout" Target="../diagrams/layout2.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est"/>
          <p:cNvPicPr>
            <a:picLocks noChangeAspect="1" noChangeArrowheads="1"/>
          </p:cNvPicPr>
          <p:nvPr/>
        </p:nvPicPr>
        <p:blipFill>
          <a:blip r:embed="rId3" cstate="email">
            <a:lum bright="26000" contrast="-40000"/>
            <a:extLst>
              <a:ext uri="{28A0092B-C50C-407E-A947-70E740481C1C}">
                <a14:useLocalDpi xmlns:a14="http://schemas.microsoft.com/office/drawing/2010/main"/>
              </a:ext>
            </a:extLst>
          </a:blip>
          <a:srcRect/>
          <a:stretch>
            <a:fillRect/>
          </a:stretch>
        </p:blipFill>
        <p:spPr bwMode="auto">
          <a:xfrm>
            <a:off x="107507" y="692698"/>
            <a:ext cx="8955836" cy="58326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5800" y="2130431"/>
            <a:ext cx="7772400" cy="1470025"/>
          </a:xfrm>
        </p:spPr>
        <p:txBody>
          <a:bodyPr>
            <a:normAutofit/>
          </a:bodyPr>
          <a:lstStyle/>
          <a:p>
            <a:r>
              <a:rPr lang="zh-TW" altLang="en-US" b="1" dirty="0" smtClean="0">
                <a:solidFill>
                  <a:schemeClr val="accent6">
                    <a:lumMod val="50000"/>
                  </a:schemeClr>
                </a:solidFill>
                <a:latin typeface="微軟正黑體" panose="020B0604030504040204" pitchFamily="34" charset="-120"/>
                <a:ea typeface="微軟正黑體" panose="020B0604030504040204" pitchFamily="34" charset="-120"/>
              </a:rPr>
              <a:t>人工智慧浪潮下產業創新之路</a:t>
            </a:r>
            <a:endParaRPr lang="zh-TW" altLang="en-US" b="1" dirty="0">
              <a:latin typeface="微軟正黑體" panose="020B0604030504040204" pitchFamily="34" charset="-120"/>
              <a:ea typeface="微軟正黑體" panose="020B0604030504040204" pitchFamily="34" charset="-120"/>
            </a:endParaRPr>
          </a:p>
        </p:txBody>
      </p:sp>
      <p:sp>
        <p:nvSpPr>
          <p:cNvPr id="5" name="副標題 1"/>
          <p:cNvSpPr>
            <a:spLocks noGrp="1"/>
          </p:cNvSpPr>
          <p:nvPr>
            <p:ph type="subTitle" idx="1"/>
          </p:nvPr>
        </p:nvSpPr>
        <p:spPr>
          <a:xfrm>
            <a:off x="1385025" y="4293098"/>
            <a:ext cx="6400800" cy="1752600"/>
          </a:xfrm>
        </p:spPr>
        <p:txBody>
          <a:bodyPr/>
          <a:lstStyle/>
          <a:p>
            <a:r>
              <a:rPr lang="zh-TW" altLang="en-US" b="1" dirty="0">
                <a:solidFill>
                  <a:schemeClr val="tx2"/>
                </a:solidFill>
                <a:latin typeface="微軟正黑體" panose="020B0604030504040204" pitchFamily="34" charset="-120"/>
                <a:ea typeface="微軟正黑體" panose="020B0604030504040204" pitchFamily="34" charset="-120"/>
              </a:rPr>
              <a:t>經濟部部長　沈榮津</a:t>
            </a:r>
            <a:endParaRPr lang="en-US" altLang="zh-TW" b="1" dirty="0">
              <a:solidFill>
                <a:schemeClr val="tx2"/>
              </a:solidFill>
              <a:latin typeface="微軟正黑體" panose="020B0604030504040204" pitchFamily="34" charset="-120"/>
              <a:ea typeface="微軟正黑體" panose="020B0604030504040204" pitchFamily="34" charset="-120"/>
            </a:endParaRPr>
          </a:p>
          <a:p>
            <a:r>
              <a:rPr lang="en-US" altLang="zh-TW" b="1" dirty="0" smtClean="0">
                <a:solidFill>
                  <a:schemeClr val="tx2"/>
                </a:solidFill>
                <a:latin typeface="微軟正黑體" panose="020B0604030504040204" pitchFamily="34" charset="-120"/>
                <a:ea typeface="微軟正黑體" panose="020B0604030504040204" pitchFamily="34" charset="-120"/>
              </a:rPr>
              <a:t>108</a:t>
            </a:r>
            <a:r>
              <a:rPr lang="zh-TW" altLang="en-US" b="1" dirty="0" smtClean="0">
                <a:solidFill>
                  <a:schemeClr val="tx2"/>
                </a:solidFill>
                <a:latin typeface="微軟正黑體" panose="020B0604030504040204" pitchFamily="34" charset="-120"/>
                <a:ea typeface="微軟正黑體" panose="020B0604030504040204" pitchFamily="34" charset="-120"/>
              </a:rPr>
              <a:t>年</a:t>
            </a:r>
            <a:r>
              <a:rPr lang="en-US" altLang="zh-TW" b="1" dirty="0" smtClean="0">
                <a:solidFill>
                  <a:schemeClr val="tx2"/>
                </a:solidFill>
                <a:latin typeface="微軟正黑體" panose="020B0604030504040204" pitchFamily="34" charset="-120"/>
                <a:ea typeface="微軟正黑體" panose="020B0604030504040204" pitchFamily="34" charset="-120"/>
              </a:rPr>
              <a:t>6</a:t>
            </a:r>
            <a:r>
              <a:rPr lang="zh-TW" altLang="en-US" b="1" dirty="0" smtClean="0">
                <a:solidFill>
                  <a:schemeClr val="tx2"/>
                </a:solidFill>
                <a:latin typeface="微軟正黑體" panose="020B0604030504040204" pitchFamily="34" charset="-120"/>
                <a:ea typeface="微軟正黑體" panose="020B0604030504040204" pitchFamily="34" charset="-120"/>
              </a:rPr>
              <a:t>月</a:t>
            </a:r>
            <a:r>
              <a:rPr lang="en-US" altLang="zh-TW" b="1" dirty="0" smtClean="0">
                <a:solidFill>
                  <a:schemeClr val="tx2"/>
                </a:solidFill>
                <a:latin typeface="微軟正黑體" panose="020B0604030504040204" pitchFamily="34" charset="-120"/>
                <a:ea typeface="微軟正黑體" panose="020B0604030504040204" pitchFamily="34" charset="-120"/>
              </a:rPr>
              <a:t>20</a:t>
            </a:r>
            <a:r>
              <a:rPr lang="zh-TW" altLang="en-US" b="1" dirty="0" smtClean="0">
                <a:solidFill>
                  <a:schemeClr val="tx2"/>
                </a:solidFill>
                <a:latin typeface="微軟正黑體" panose="020B0604030504040204" pitchFamily="34" charset="-120"/>
                <a:ea typeface="微軟正黑體" panose="020B0604030504040204" pitchFamily="34" charset="-120"/>
              </a:rPr>
              <a:t>日</a:t>
            </a:r>
            <a:endParaRPr lang="zh-TW" altLang="en-US" b="1" dirty="0">
              <a:solidFill>
                <a:schemeClr val="tx2"/>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5436096" y="6904"/>
            <a:ext cx="3456384" cy="707886"/>
          </a:xfrm>
          <a:prstGeom prst="rect">
            <a:avLst/>
          </a:prstGeom>
          <a:noFill/>
        </p:spPr>
        <p:txBody>
          <a:bodyPr wrap="square" rtlCol="0" anchor="ctr">
            <a:spAutoFit/>
          </a:bodyPr>
          <a:lstStyle/>
          <a:p>
            <a:pPr algn="ctr"/>
            <a:r>
              <a:rPr lang="zh-TW" alt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微軟正黑體" panose="020B0604030504040204" pitchFamily="34" charset="-120"/>
                <a:ea typeface="微軟正黑體" panose="020B0604030504040204" pitchFamily="34" charset="-120"/>
              </a:rPr>
              <a:t>台北市</a:t>
            </a:r>
            <a:r>
              <a:rPr lang="zh-TW" alt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微軟正黑體" panose="020B0604030504040204" pitchFamily="34" charset="-120"/>
                <a:ea typeface="微軟正黑體" panose="020B0604030504040204" pitchFamily="34" charset="-120"/>
              </a:rPr>
              <a:t>進出口商業</a:t>
            </a:r>
            <a:r>
              <a:rPr lang="zh-TW" alt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微軟正黑體" panose="020B0604030504040204" pitchFamily="34" charset="-120"/>
                <a:ea typeface="微軟正黑體" panose="020B0604030504040204" pitchFamily="34" charset="-120"/>
              </a:rPr>
              <a:t>同業公會</a:t>
            </a:r>
            <a:r>
              <a:rPr lang="zh-TW" altLang="en-US" sz="20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微軟正黑體" panose="020B0604030504040204" pitchFamily="34" charset="-120"/>
                <a:ea typeface="微軟正黑體" panose="020B0604030504040204" pitchFamily="34" charset="-120"/>
              </a:rPr>
              <a:t>會員大會</a:t>
            </a:r>
            <a:endParaRPr lang="zh-TW" altLang="en-US"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111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a:spLocks noChangeArrowheads="1"/>
          </p:cNvSpPr>
          <p:nvPr/>
        </p:nvSpPr>
        <p:spPr bwMode="auto">
          <a:xfrm>
            <a:off x="1315659" y="2406421"/>
            <a:ext cx="7515225" cy="861700"/>
          </a:xfrm>
          <a:prstGeom prst="rect">
            <a:avLst/>
          </a:prstGeom>
          <a:solidFill>
            <a:schemeClr val="bg1"/>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defTabSz="913728" eaLnBrk="1" hangingPunct="1"/>
            <a:r>
              <a:rPr lang="en-US" altLang="zh-TW" sz="1800" b="1" dirty="0">
                <a:latin typeface="微軟正黑體" pitchFamily="34" charset="-120"/>
                <a:ea typeface="微軟正黑體" pitchFamily="34" charset="-120"/>
              </a:rPr>
              <a:t>Amazon</a:t>
            </a:r>
            <a:r>
              <a:rPr lang="zh-TW" altLang="en-US" sz="1800" b="1" dirty="0">
                <a:latin typeface="微軟正黑體" pitchFamily="34" charset="-120"/>
                <a:ea typeface="微軟正黑體" pitchFamily="34" charset="-120"/>
              </a:rPr>
              <a:t> 執行長 </a:t>
            </a:r>
            <a:r>
              <a:rPr lang="en-US" altLang="zh-TW" sz="1800" b="1" dirty="0">
                <a:latin typeface="微軟正黑體" pitchFamily="34" charset="-120"/>
                <a:ea typeface="微軟正黑體" pitchFamily="34" charset="-120"/>
              </a:rPr>
              <a:t>Jeff Bezos</a:t>
            </a:r>
          </a:p>
          <a:p>
            <a:pPr defTabSz="913728" eaLnBrk="1" hangingPunct="1"/>
            <a:r>
              <a:rPr lang="zh-TW" altLang="en-US" sz="1600" dirty="0">
                <a:solidFill>
                  <a:prstClr val="black"/>
                </a:solidFill>
                <a:latin typeface="微軟正黑體" pitchFamily="34" charset="-120"/>
                <a:ea typeface="微軟正黑體" pitchFamily="34" charset="-120"/>
              </a:rPr>
              <a:t>「未來</a:t>
            </a:r>
            <a:r>
              <a:rPr lang="zh-TW" altLang="en-US" sz="1600" b="1" dirty="0">
                <a:solidFill>
                  <a:srgbClr val="FF0000"/>
                </a:solidFill>
                <a:latin typeface="微軟正黑體" pitchFamily="34" charset="-120"/>
                <a:ea typeface="微軟正黑體" pitchFamily="34" charset="-120"/>
              </a:rPr>
              <a:t>所有大型科技公司都會投入</a:t>
            </a:r>
            <a:r>
              <a:rPr lang="en-US" altLang="zh-TW" sz="1600" b="1" dirty="0">
                <a:solidFill>
                  <a:srgbClr val="FF0000"/>
                </a:solidFill>
                <a:latin typeface="微軟正黑體" pitchFamily="34" charset="-120"/>
                <a:ea typeface="微軟正黑體" pitchFamily="34" charset="-120"/>
              </a:rPr>
              <a:t>AI</a:t>
            </a:r>
            <a:r>
              <a:rPr lang="zh-TW" altLang="en-US" sz="1600" dirty="0">
                <a:solidFill>
                  <a:prstClr val="black"/>
                </a:solidFill>
                <a:latin typeface="微軟正黑體" pitchFamily="34" charset="-120"/>
                <a:ea typeface="微軟正黑體" pitchFamily="34" charset="-120"/>
              </a:rPr>
              <a:t>，還有數以百計的新創公司會加入，未來會有更多運用</a:t>
            </a:r>
            <a:r>
              <a:rPr lang="en-US" altLang="zh-TW" sz="1600" dirty="0">
                <a:solidFill>
                  <a:prstClr val="black"/>
                </a:solidFill>
                <a:latin typeface="微軟正黑體" pitchFamily="34" charset="-120"/>
                <a:ea typeface="微軟正黑體" pitchFamily="34" charset="-120"/>
              </a:rPr>
              <a:t>AI</a:t>
            </a:r>
            <a:r>
              <a:rPr lang="zh-TW" altLang="en-US" sz="1600" dirty="0">
                <a:solidFill>
                  <a:prstClr val="black"/>
                </a:solidFill>
                <a:latin typeface="微軟正黑體" pitchFamily="34" charset="-120"/>
                <a:ea typeface="微軟正黑體" pitchFamily="34" charset="-120"/>
              </a:rPr>
              <a:t>的科技誕生。」</a:t>
            </a:r>
          </a:p>
        </p:txBody>
      </p:sp>
      <p:sp>
        <p:nvSpPr>
          <p:cNvPr id="9" name="文字方塊 3"/>
          <p:cNvSpPr txBox="1">
            <a:spLocks noChangeArrowheads="1"/>
          </p:cNvSpPr>
          <p:nvPr/>
        </p:nvSpPr>
        <p:spPr bwMode="auto">
          <a:xfrm>
            <a:off x="1315659" y="1036283"/>
            <a:ext cx="7515225" cy="861700"/>
          </a:xfrm>
          <a:prstGeom prst="rect">
            <a:avLst/>
          </a:prstGeom>
          <a:solidFill>
            <a:schemeClr val="bg1"/>
          </a:solidFill>
          <a:ln>
            <a:noFill/>
          </a:ln>
          <a:extLst/>
        </p:spPr>
        <p:txBody>
          <a:bodyPr wrap="square" lIns="91374" tIns="45683" rIns="91374" bIns="45683">
            <a:spAutoFit/>
          </a:bodyPr>
          <a:lstStyle>
            <a:defPPr>
              <a:defRPr lang="zh-TW"/>
            </a:defPPr>
            <a:lvl1pPr defTabSz="913728">
              <a:defRPr kumimoji="1" sz="2000" b="1">
                <a:solidFill>
                  <a:schemeClr val="accent4">
                    <a:lumMod val="75000"/>
                  </a:schemeClr>
                </a:solidFill>
                <a:latin typeface="微軟正黑體" pitchFamily="34" charset="-120"/>
                <a:ea typeface="微軟正黑體" pitchFamily="34" charset="-120"/>
              </a:defRPr>
            </a:lvl1pPr>
            <a:lvl2pPr marL="742950" indent="-285750" eaLnBrk="0" hangingPunct="0">
              <a:defRPr kumimoji="1" sz="2400">
                <a:latin typeface="Times New Roman" pitchFamily="18" charset="0"/>
                <a:ea typeface="標楷體" pitchFamily="65" charset="-120"/>
              </a:defRPr>
            </a:lvl2pPr>
            <a:lvl3pPr marL="1143000" indent="-228600" eaLnBrk="0" hangingPunct="0">
              <a:defRPr kumimoji="1" sz="2400">
                <a:latin typeface="Times New Roman" pitchFamily="18" charset="0"/>
                <a:ea typeface="標楷體" pitchFamily="65" charset="-120"/>
              </a:defRPr>
            </a:lvl3pPr>
            <a:lvl4pPr marL="1600200" indent="-228600" eaLnBrk="0" hangingPunct="0">
              <a:defRPr kumimoji="1" sz="2400">
                <a:latin typeface="Times New Roman" pitchFamily="18" charset="0"/>
                <a:ea typeface="標楷體" pitchFamily="65" charset="-120"/>
              </a:defRPr>
            </a:lvl4pPr>
            <a:lvl5pPr marL="2057400" indent="-228600" eaLnBrk="0" hangingPunct="0">
              <a:defRPr kumimoji="1" sz="2400">
                <a:latin typeface="Times New Roman" pitchFamily="18" charset="0"/>
                <a:ea typeface="標楷體" pitchFamily="65" charset="-120"/>
              </a:defRPr>
            </a:lvl5pPr>
            <a:lvl6pPr marL="2514600" indent="-228600" eaLnBrk="0" fontAlgn="base" hangingPunct="0">
              <a:spcBef>
                <a:spcPct val="0"/>
              </a:spcBef>
              <a:spcAft>
                <a:spcPct val="0"/>
              </a:spcAft>
              <a:defRPr kumimoji="1" sz="2400">
                <a:latin typeface="Times New Roman" pitchFamily="18" charset="0"/>
                <a:ea typeface="標楷體" pitchFamily="65" charset="-120"/>
              </a:defRPr>
            </a:lvl6pPr>
            <a:lvl7pPr marL="2971800" indent="-228600" eaLnBrk="0" fontAlgn="base" hangingPunct="0">
              <a:spcBef>
                <a:spcPct val="0"/>
              </a:spcBef>
              <a:spcAft>
                <a:spcPct val="0"/>
              </a:spcAft>
              <a:defRPr kumimoji="1" sz="2400">
                <a:latin typeface="Times New Roman" pitchFamily="18" charset="0"/>
                <a:ea typeface="標楷體" pitchFamily="65" charset="-120"/>
              </a:defRPr>
            </a:lvl7pPr>
            <a:lvl8pPr marL="3429000" indent="-228600" eaLnBrk="0" fontAlgn="base" hangingPunct="0">
              <a:spcBef>
                <a:spcPct val="0"/>
              </a:spcBef>
              <a:spcAft>
                <a:spcPct val="0"/>
              </a:spcAft>
              <a:defRPr kumimoji="1" sz="2400">
                <a:latin typeface="Times New Roman" pitchFamily="18" charset="0"/>
                <a:ea typeface="標楷體" pitchFamily="65" charset="-120"/>
              </a:defRPr>
            </a:lvl8pPr>
            <a:lvl9pPr marL="3886200" indent="-228600" eaLnBrk="0" fontAlgn="base" hangingPunct="0">
              <a:spcBef>
                <a:spcPct val="0"/>
              </a:spcBef>
              <a:spcAft>
                <a:spcPct val="0"/>
              </a:spcAft>
              <a:defRPr kumimoji="1" sz="2400">
                <a:latin typeface="Times New Roman" pitchFamily="18" charset="0"/>
                <a:ea typeface="標楷體" pitchFamily="65" charset="-120"/>
              </a:defRPr>
            </a:lvl9pPr>
          </a:lstStyle>
          <a:p>
            <a:r>
              <a:rPr lang="zh-TW" altLang="en-US" sz="1800" dirty="0">
                <a:solidFill>
                  <a:schemeClr val="tx1"/>
                </a:solidFill>
              </a:rPr>
              <a:t>微軟 執行長 </a:t>
            </a:r>
            <a:r>
              <a:rPr lang="en-US" altLang="zh-TW" sz="1800" dirty="0">
                <a:solidFill>
                  <a:schemeClr val="tx1"/>
                </a:solidFill>
              </a:rPr>
              <a:t>Satya Nadella</a:t>
            </a:r>
          </a:p>
          <a:p>
            <a:r>
              <a:rPr lang="zh-TW" altLang="en-US" sz="1600" b="0" dirty="0">
                <a:solidFill>
                  <a:prstClr val="black"/>
                </a:solidFill>
              </a:rPr>
              <a:t>「我們將從行動第一、雲端至上移往由</a:t>
            </a:r>
            <a:r>
              <a:rPr lang="zh-TW" altLang="en-US" sz="1600" dirty="0">
                <a:solidFill>
                  <a:srgbClr val="FF0000"/>
                </a:solidFill>
              </a:rPr>
              <a:t>智慧雲</a:t>
            </a:r>
            <a:r>
              <a:rPr lang="en-US" altLang="zh-TW" sz="1600" dirty="0">
                <a:solidFill>
                  <a:srgbClr val="FF0000"/>
                </a:solidFill>
              </a:rPr>
              <a:t>(Intelligent Cloud)</a:t>
            </a:r>
            <a:r>
              <a:rPr lang="zh-TW" altLang="en-US" sz="1600" b="0" dirty="0">
                <a:solidFill>
                  <a:prstClr val="black"/>
                </a:solidFill>
              </a:rPr>
              <a:t>和</a:t>
            </a:r>
            <a:r>
              <a:rPr lang="zh-TW" altLang="en-US" sz="1600" dirty="0">
                <a:solidFill>
                  <a:srgbClr val="FF0000"/>
                </a:solidFill>
              </a:rPr>
              <a:t>智慧裝置</a:t>
            </a:r>
            <a:r>
              <a:rPr lang="en-US" altLang="zh-TW" sz="1600" dirty="0">
                <a:solidFill>
                  <a:srgbClr val="FF0000"/>
                </a:solidFill>
              </a:rPr>
              <a:t>(Intelligent Edge)</a:t>
            </a:r>
            <a:r>
              <a:rPr lang="zh-TW" altLang="en-US" sz="1600" b="0" dirty="0">
                <a:solidFill>
                  <a:prstClr val="black"/>
                </a:solidFill>
              </a:rPr>
              <a:t>構成的新世界」</a:t>
            </a:r>
          </a:p>
        </p:txBody>
      </p:sp>
      <p:sp>
        <p:nvSpPr>
          <p:cNvPr id="15" name="文字方塊 3"/>
          <p:cNvSpPr txBox="1">
            <a:spLocks noChangeArrowheads="1"/>
          </p:cNvSpPr>
          <p:nvPr/>
        </p:nvSpPr>
        <p:spPr bwMode="auto">
          <a:xfrm>
            <a:off x="1315659" y="3776559"/>
            <a:ext cx="7515225" cy="861700"/>
          </a:xfrm>
          <a:prstGeom prst="rect">
            <a:avLst/>
          </a:prstGeom>
          <a:solidFill>
            <a:schemeClr val="bg1"/>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defTabSz="913728" eaLnBrk="1" hangingPunct="1"/>
            <a:r>
              <a:rPr lang="en-US" altLang="zh-TW" sz="1800" b="1" dirty="0">
                <a:latin typeface="微軟正黑體" pitchFamily="34" charset="-120"/>
                <a:ea typeface="微軟正黑體" pitchFamily="34" charset="-120"/>
              </a:rPr>
              <a:t>Google </a:t>
            </a:r>
            <a:r>
              <a:rPr lang="zh-TW" altLang="en-US" sz="1800" b="1" dirty="0">
                <a:latin typeface="微軟正黑體" pitchFamily="34" charset="-120"/>
                <a:ea typeface="微軟正黑體" pitchFamily="34" charset="-120"/>
              </a:rPr>
              <a:t>執行長 </a:t>
            </a:r>
            <a:r>
              <a:rPr lang="en-US" altLang="zh-TW" sz="1800" b="1" dirty="0" err="1">
                <a:latin typeface="微軟正黑體" pitchFamily="34" charset="-120"/>
                <a:ea typeface="微軟正黑體" pitchFamily="34" charset="-120"/>
              </a:rPr>
              <a:t>Sundar</a:t>
            </a:r>
            <a:r>
              <a:rPr lang="en-US" altLang="zh-TW" sz="1800" b="1" dirty="0">
                <a:latin typeface="微軟正黑體" pitchFamily="34" charset="-120"/>
                <a:ea typeface="微軟正黑體" pitchFamily="34" charset="-120"/>
              </a:rPr>
              <a:t> </a:t>
            </a:r>
            <a:r>
              <a:rPr lang="en-US" altLang="zh-TW" sz="1800" b="1" dirty="0" err="1">
                <a:latin typeface="微軟正黑體" pitchFamily="34" charset="-120"/>
                <a:ea typeface="微軟正黑體" pitchFamily="34" charset="-120"/>
              </a:rPr>
              <a:t>Pichai</a:t>
            </a:r>
            <a:endParaRPr lang="en-US" altLang="zh-TW" sz="1800" b="1" dirty="0">
              <a:latin typeface="微軟正黑體" pitchFamily="34" charset="-120"/>
              <a:ea typeface="微軟正黑體" pitchFamily="34" charset="-120"/>
            </a:endParaRPr>
          </a:p>
          <a:p>
            <a:pPr defTabSz="913728" eaLnBrk="1" hangingPunct="1"/>
            <a:r>
              <a:rPr lang="zh-TW" altLang="en-US" sz="1600" dirty="0">
                <a:solidFill>
                  <a:prstClr val="black"/>
                </a:solidFill>
                <a:latin typeface="微軟正黑體" pitchFamily="34" charset="-120"/>
                <a:ea typeface="微軟正黑體" pitchFamily="34" charset="-120"/>
              </a:rPr>
              <a:t>人工智慧是目前人們研究領域當中，最為深奧的事情之一，</a:t>
            </a:r>
            <a:r>
              <a:rPr lang="zh-TW" altLang="en-US" sz="1600" b="1" dirty="0">
                <a:solidFill>
                  <a:srgbClr val="FF0000"/>
                </a:solidFill>
                <a:latin typeface="微軟正黑體" pitchFamily="34" charset="-120"/>
                <a:ea typeface="微軟正黑體" pitchFamily="34" charset="-120"/>
              </a:rPr>
              <a:t>就其根本「實用的重要性」來做衡量比較</a:t>
            </a:r>
            <a:r>
              <a:rPr lang="zh-TW" altLang="en-US" sz="1600" dirty="0">
                <a:solidFill>
                  <a:prstClr val="black"/>
                </a:solidFill>
                <a:latin typeface="微軟正黑體" pitchFamily="34" charset="-120"/>
                <a:ea typeface="微軟正黑體" pitchFamily="34" charset="-120"/>
              </a:rPr>
              <a:t>。</a:t>
            </a:r>
          </a:p>
        </p:txBody>
      </p:sp>
      <p:sp>
        <p:nvSpPr>
          <p:cNvPr id="18" name="文字方塊 3"/>
          <p:cNvSpPr txBox="1">
            <a:spLocks noChangeArrowheads="1"/>
          </p:cNvSpPr>
          <p:nvPr/>
        </p:nvSpPr>
        <p:spPr bwMode="auto">
          <a:xfrm>
            <a:off x="1315659" y="5146697"/>
            <a:ext cx="7515225" cy="861700"/>
          </a:xfrm>
          <a:prstGeom prst="rect">
            <a:avLst/>
          </a:prstGeom>
          <a:solidFill>
            <a:schemeClr val="bg1"/>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r>
              <a:rPr lang="en-US" altLang="zh-TW" sz="1800" b="1" dirty="0">
                <a:latin typeface="微軟正黑體" pitchFamily="34" charset="-120"/>
                <a:ea typeface="微軟正黑體" pitchFamily="34" charset="-120"/>
              </a:rPr>
              <a:t>Facebook </a:t>
            </a:r>
            <a:r>
              <a:rPr lang="zh-TW" altLang="en-US" sz="1800" b="1" dirty="0">
                <a:latin typeface="微軟正黑體" pitchFamily="34" charset="-120"/>
                <a:ea typeface="微軟正黑體" pitchFamily="34" charset="-120"/>
              </a:rPr>
              <a:t> 執行長 </a:t>
            </a:r>
            <a:r>
              <a:rPr lang="en-US" altLang="zh-TW" sz="1800" b="1" dirty="0">
                <a:latin typeface="微軟正黑體" pitchFamily="34" charset="-120"/>
                <a:ea typeface="微軟正黑體" pitchFamily="34" charset="-120"/>
              </a:rPr>
              <a:t>Mark Zuckerberg</a:t>
            </a:r>
            <a:endParaRPr lang="en-US" altLang="zh-TW" sz="1800" b="1" dirty="0">
              <a:latin typeface="微軟正黑體" pitchFamily="34" charset="-120"/>
              <a:ea typeface="微軟正黑體" pitchFamily="34" charset="-120"/>
              <a:hlinkClick r:id="rId2"/>
            </a:endParaRPr>
          </a:p>
          <a:p>
            <a:pPr defTabSz="913728" eaLnBrk="1" hangingPunct="1"/>
            <a:r>
              <a:rPr lang="zh-TW" altLang="en-US" sz="1600" dirty="0">
                <a:solidFill>
                  <a:prstClr val="black"/>
                </a:solidFill>
                <a:latin typeface="微軟正黑體" pitchFamily="34" charset="-120"/>
                <a:ea typeface="微軟正黑體" pitchFamily="34" charset="-120"/>
              </a:rPr>
              <a:t>那些</a:t>
            </a:r>
            <a:r>
              <a:rPr lang="zh-TW" altLang="en-US" sz="1600" b="1" dirty="0">
                <a:solidFill>
                  <a:srgbClr val="FF0000"/>
                </a:solidFill>
                <a:latin typeface="微軟正黑體" pitchFamily="34" charset="-120"/>
                <a:ea typeface="微軟正黑體" pitchFamily="34" charset="-120"/>
              </a:rPr>
              <a:t>懷疑</a:t>
            </a:r>
            <a:r>
              <a:rPr lang="en-US" altLang="zh-TW" sz="1600" b="1" dirty="0">
                <a:solidFill>
                  <a:srgbClr val="FF0000"/>
                </a:solidFill>
                <a:latin typeface="微軟正黑體" pitchFamily="34" charset="-120"/>
                <a:ea typeface="微軟正黑體" pitchFamily="34" charset="-120"/>
              </a:rPr>
              <a:t>AI</a:t>
            </a:r>
            <a:r>
              <a:rPr lang="zh-TW" altLang="en-US" sz="1600" b="1" dirty="0">
                <a:solidFill>
                  <a:srgbClr val="FF0000"/>
                </a:solidFill>
                <a:latin typeface="微軟正黑體" pitchFamily="34" charset="-120"/>
                <a:ea typeface="微軟正黑體" pitchFamily="34" charset="-120"/>
              </a:rPr>
              <a:t>的人、甚至拋出末日論的人，我真的搞不懂</a:t>
            </a:r>
            <a:r>
              <a:rPr lang="zh-TW" altLang="en-US" sz="1600" dirty="0">
                <a:solidFill>
                  <a:prstClr val="black"/>
                </a:solidFill>
                <a:latin typeface="微軟正黑體" pitchFamily="34" charset="-120"/>
                <a:ea typeface="微軟正黑體" pitchFamily="34" charset="-120"/>
              </a:rPr>
              <a:t>。這樣子非常負面，而且某種程度上，我認為那是</a:t>
            </a:r>
            <a:r>
              <a:rPr lang="zh-TW" altLang="en-US" sz="1600" b="1" dirty="0">
                <a:solidFill>
                  <a:srgbClr val="FF0000"/>
                </a:solidFill>
                <a:latin typeface="微軟正黑體" pitchFamily="34" charset="-120"/>
                <a:ea typeface="微軟正黑體" pitchFamily="34" charset="-120"/>
              </a:rPr>
              <a:t>不負責任的</a:t>
            </a:r>
            <a:r>
              <a:rPr lang="zh-TW" altLang="en-US" sz="1600" dirty="0">
                <a:solidFill>
                  <a:prstClr val="black"/>
                </a:solidFill>
                <a:latin typeface="微軟正黑體" pitchFamily="34" charset="-120"/>
                <a:ea typeface="微軟正黑體" pitchFamily="34" charset="-120"/>
              </a:rPr>
              <a:t>。</a:t>
            </a:r>
          </a:p>
        </p:txBody>
      </p:sp>
      <p:sp>
        <p:nvSpPr>
          <p:cNvPr id="2" name="標題 1"/>
          <p:cNvSpPr txBox="1">
            <a:spLocks/>
          </p:cNvSpPr>
          <p:nvPr/>
        </p:nvSpPr>
        <p:spPr bwMode="auto">
          <a:xfrm>
            <a:off x="1695450" y="0"/>
            <a:ext cx="7534273" cy="61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zh-TW" altLang="en-US" sz="3200" b="1" kern="1200" dirty="0">
                <a:solidFill>
                  <a:srgbClr val="003399"/>
                </a:solidFill>
                <a:latin typeface="微軟正黑體" panose="020B0604030504040204" pitchFamily="34" charset="-120"/>
                <a:ea typeface="微軟正黑體" panose="020B0604030504040204" pitchFamily="34" charset="-120"/>
                <a:cs typeface="Times New Roman" pitchFamily="18" charset="0"/>
              </a:defRPr>
            </a:lvl1pPr>
            <a:lvl2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lang="en-US" altLang="zh-TW" sz="2800" dirty="0">
                <a:solidFill>
                  <a:srgbClr val="0070C0"/>
                </a:solidFill>
                <a:latin typeface="華康粗圓體" panose="020F0709000000000000" pitchFamily="49" charset="-120"/>
                <a:ea typeface="華康粗圓體" panose="020F0709000000000000" pitchFamily="49" charset="-120"/>
                <a:cs typeface="+mn-cs"/>
              </a:rPr>
              <a:t>AI</a:t>
            </a:r>
            <a:r>
              <a:rPr lang="zh-TW" altLang="en-US" sz="2800" dirty="0">
                <a:solidFill>
                  <a:srgbClr val="0070C0"/>
                </a:solidFill>
                <a:latin typeface="華康粗圓體" panose="020F0709000000000000" pitchFamily="49" charset="-120"/>
                <a:ea typeface="華康粗圓體" panose="020F0709000000000000" pitchFamily="49" charset="-120"/>
                <a:cs typeface="+mn-cs"/>
              </a:rPr>
              <a:t>大廠看待人工智慧未來趨勢與觀點</a:t>
            </a:r>
            <a:r>
              <a:rPr lang="en-US" altLang="zh-TW" sz="2800" dirty="0">
                <a:solidFill>
                  <a:srgbClr val="0070C0"/>
                </a:solidFill>
                <a:latin typeface="華康粗圓體" panose="020F0709000000000000" pitchFamily="49" charset="-120"/>
                <a:ea typeface="華康粗圓體" panose="020F0709000000000000" pitchFamily="49" charset="-120"/>
                <a:cs typeface="+mn-cs"/>
              </a:rPr>
              <a:t>(1/2)</a:t>
            </a:r>
            <a:endParaRPr lang="zh-TW" altLang="en-US" sz="2800" dirty="0">
              <a:solidFill>
                <a:srgbClr val="0070C0"/>
              </a:solidFill>
              <a:latin typeface="華康粗圓體" panose="020F0709000000000000" pitchFamily="49" charset="-120"/>
              <a:ea typeface="華康粗圓體" panose="020F0709000000000000" pitchFamily="49" charset="-120"/>
              <a:cs typeface="+mn-cs"/>
            </a:endParaRPr>
          </a:p>
        </p:txBody>
      </p:sp>
      <p:pic>
        <p:nvPicPr>
          <p:cNvPr id="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422" y="2463571"/>
            <a:ext cx="720000" cy="7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等腰三角形 5"/>
          <p:cNvSpPr/>
          <p:nvPr/>
        </p:nvSpPr>
        <p:spPr>
          <a:xfrm rot="5400000">
            <a:off x="1042710" y="1428341"/>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pic>
        <p:nvPicPr>
          <p:cNvPr id="10" name="圖片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422" y="1102520"/>
            <a:ext cx="720000" cy="718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2422" y="3872230"/>
            <a:ext cx="720000" cy="628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9" name="圖片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2422" y="5211532"/>
            <a:ext cx="720000" cy="7232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等腰三角形 25"/>
          <p:cNvSpPr/>
          <p:nvPr/>
        </p:nvSpPr>
        <p:spPr>
          <a:xfrm rot="5400000">
            <a:off x="1042710" y="2774163"/>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27" name="等腰三角形 26"/>
          <p:cNvSpPr/>
          <p:nvPr/>
        </p:nvSpPr>
        <p:spPr>
          <a:xfrm rot="5400000">
            <a:off x="1042710" y="4153037"/>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28" name="等腰三角形 27"/>
          <p:cNvSpPr/>
          <p:nvPr/>
        </p:nvSpPr>
        <p:spPr>
          <a:xfrm rot="5400000">
            <a:off x="1042710" y="5523175"/>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cxnSp>
        <p:nvCxnSpPr>
          <p:cNvPr id="33" name="直線接點 32"/>
          <p:cNvCxnSpPr/>
          <p:nvPr/>
        </p:nvCxnSpPr>
        <p:spPr>
          <a:xfrm>
            <a:off x="461961" y="2152202"/>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461961" y="3522340"/>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461961" y="4892478"/>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p:txBody>
          <a:bodyPr/>
          <a:lstStyle/>
          <a:p>
            <a:fld id="{73DA0BB7-265A-403C-9275-D587AB510EDC}" type="slidenum">
              <a:rPr lang="zh-TW" altLang="en-US" smtClean="0"/>
              <a:t>9</a:t>
            </a:fld>
            <a:endParaRPr lang="zh-TW" altLang="en-US"/>
          </a:p>
        </p:txBody>
      </p:sp>
    </p:spTree>
    <p:extLst>
      <p:ext uri="{BB962C8B-B14F-4D97-AF65-F5344CB8AC3E}">
        <p14:creationId xmlns:p14="http://schemas.microsoft.com/office/powerpoint/2010/main" val="115634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6"/>
          <p:cNvSpPr txBox="1">
            <a:spLocks noChangeArrowheads="1"/>
          </p:cNvSpPr>
          <p:nvPr/>
        </p:nvSpPr>
        <p:spPr bwMode="auto">
          <a:xfrm>
            <a:off x="1320420" y="2530803"/>
            <a:ext cx="7515225" cy="184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lvl="0" defTabSz="913728" eaLnBrk="1" hangingPunct="1"/>
            <a:r>
              <a:rPr kumimoji="1" lang="zh-TW" altLang="en-US" sz="1800" b="1" i="0" u="none" strike="noStrike" kern="0" cap="none" spc="0" normalizeH="0" baseline="0" noProof="0" dirty="0">
                <a:ln>
                  <a:noFill/>
                </a:ln>
                <a:effectLst/>
                <a:uLnTx/>
                <a:uFillTx/>
                <a:latin typeface="微軟正黑體" pitchFamily="34" charset="-120"/>
                <a:ea typeface="微軟正黑體" pitchFamily="34" charset="-120"/>
              </a:rPr>
              <a:t>阿里巴</a:t>
            </a:r>
            <a:r>
              <a:rPr lang="zh-TW" altLang="en-US" sz="1800" b="1" kern="0" dirty="0">
                <a:latin typeface="微軟正黑體" pitchFamily="34" charset="-120"/>
                <a:ea typeface="微軟正黑體" pitchFamily="34" charset="-120"/>
              </a:rPr>
              <a:t>巴 創辦人 馬</a:t>
            </a:r>
            <a:r>
              <a:rPr kumimoji="1" lang="zh-TW" altLang="en-US" sz="1800" b="1" i="0" u="none" strike="noStrike" kern="0" cap="none" spc="0" normalizeH="0" baseline="0" noProof="0" dirty="0">
                <a:ln>
                  <a:noFill/>
                </a:ln>
                <a:effectLst/>
                <a:uLnTx/>
                <a:uFillTx/>
                <a:latin typeface="微軟正黑體" pitchFamily="34" charset="-120"/>
                <a:ea typeface="微軟正黑體" pitchFamily="34" charset="-120"/>
              </a:rPr>
              <a:t>雲</a:t>
            </a:r>
            <a:endParaRPr kumimoji="1" lang="en-US" altLang="zh-TW" sz="1800" b="1" i="0" u="none" strike="noStrike" kern="0" cap="none" spc="0" normalizeH="0" baseline="0" noProof="0" dirty="0">
              <a:ln>
                <a:noFill/>
              </a:ln>
              <a:effectLst/>
              <a:uLnTx/>
              <a:uFillTx/>
              <a:latin typeface="微軟正黑體" pitchFamily="34" charset="-120"/>
              <a:ea typeface="微軟正黑體" pitchFamily="34" charset="-120"/>
            </a:endParaRPr>
          </a:p>
          <a:p>
            <a:pPr marL="0" marR="0" lvl="0" indent="0" defTabSz="913728" eaLnBrk="1" fontAlgn="auto" latinLnBrk="0" hangingPunct="1">
              <a:lnSpc>
                <a:spcPct val="100000"/>
              </a:lnSpc>
              <a:spcBef>
                <a:spcPts val="0"/>
              </a:spcBef>
              <a:spcAft>
                <a:spcPts val="0"/>
              </a:spcAft>
              <a:buClrTx/>
              <a:buSzTx/>
              <a:buFontTx/>
              <a:buNone/>
              <a:tabLst/>
              <a:defRPr/>
            </a:pPr>
            <a:r>
              <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AI </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最好的翻譯應該是</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機器智能</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，把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AI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翻譯成為人工智慧，我覺得是人類把自己看得太大</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，把自己有點託大了。人工智慧將定義人們未來的生活方式，會帶來社會變革，估計</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未來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10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至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15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年內，傳統製造業所遭遇到的衝擊將會遠比現在更大</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。過去你一年只去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30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個城市</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，我們未來一年可能會</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去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300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個城市</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，過去</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每人工作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16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個小時，現在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8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個小時，未來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4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個小時，甚至每天工作 </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2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個小時</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我們做不到，我們的孩子能做到</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，今天做不到，未來能做到，我們要相信人類的智慧。</a:t>
            </a:r>
            <a:endPar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sp>
        <p:nvSpPr>
          <p:cNvPr id="3" name="文字方塊 3"/>
          <p:cNvSpPr txBox="1">
            <a:spLocks noChangeArrowheads="1"/>
          </p:cNvSpPr>
          <p:nvPr/>
        </p:nvSpPr>
        <p:spPr bwMode="auto">
          <a:xfrm>
            <a:off x="1320420" y="1071986"/>
            <a:ext cx="7515225" cy="1107921"/>
          </a:xfrm>
          <a:prstGeom prst="rect">
            <a:avLst/>
          </a:prstGeom>
          <a:solidFill>
            <a:srgbClr val="FFFFFF"/>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marL="0" marR="0" lvl="0" indent="0" defTabSz="913728" eaLnBrk="1" fontAlgn="auto" latinLnBrk="0" hangingPunct="1">
              <a:lnSpc>
                <a:spcPct val="100000"/>
              </a:lnSpc>
              <a:spcBef>
                <a:spcPts val="0"/>
              </a:spcBef>
              <a:spcAft>
                <a:spcPts val="0"/>
              </a:spcAft>
              <a:buClrTx/>
              <a:buSzTx/>
              <a:buFontTx/>
              <a:buNone/>
              <a:tabLst/>
              <a:defRPr/>
            </a:pPr>
            <a:r>
              <a:rPr kumimoji="1" lang="zh-TW" altLang="en-US" sz="1800" b="1" i="0" u="none" strike="noStrike" kern="0" cap="none" spc="0" normalizeH="0" baseline="0" noProof="0" dirty="0">
                <a:ln>
                  <a:noFill/>
                </a:ln>
                <a:effectLst/>
                <a:uLnTx/>
                <a:uFillTx/>
                <a:latin typeface="微軟正黑體" pitchFamily="34" charset="-120"/>
                <a:ea typeface="微軟正黑體" pitchFamily="34" charset="-120"/>
              </a:rPr>
              <a:t>百度 </a:t>
            </a:r>
            <a:r>
              <a:rPr lang="zh-TW" altLang="en-US" sz="1800" b="1" kern="0" noProof="0" dirty="0">
                <a:latin typeface="微軟正黑體" pitchFamily="34" charset="-120"/>
                <a:ea typeface="微軟正黑體" pitchFamily="34" charset="-120"/>
              </a:rPr>
              <a:t>創辦人 </a:t>
            </a:r>
            <a:r>
              <a:rPr kumimoji="1" lang="zh-TW" altLang="en-US" sz="1800" b="1" i="0" u="none" strike="noStrike" kern="0" cap="none" spc="0" normalizeH="0" baseline="0" noProof="0" dirty="0">
                <a:ln>
                  <a:noFill/>
                </a:ln>
                <a:effectLst/>
                <a:uLnTx/>
                <a:uFillTx/>
                <a:latin typeface="微軟正黑體" pitchFamily="34" charset="-120"/>
                <a:ea typeface="微軟正黑體" pitchFamily="34" charset="-120"/>
              </a:rPr>
              <a:t>李彥宏</a:t>
            </a:r>
            <a:endParaRPr kumimoji="1" lang="en-US" altLang="zh-TW" sz="1800" b="1" i="0" u="none" strike="noStrike" kern="0" cap="none" spc="0" normalizeH="0" baseline="0" noProof="0" dirty="0">
              <a:ln>
                <a:noFill/>
              </a:ln>
              <a:effectLst/>
              <a:uLnTx/>
              <a:uFillTx/>
              <a:latin typeface="微軟正黑體" pitchFamily="34" charset="-120"/>
              <a:ea typeface="微軟正黑體" pitchFamily="34" charset="-120"/>
            </a:endParaRPr>
          </a:p>
          <a:p>
            <a:pPr marL="0" marR="0" lvl="0" indent="0" defTabSz="913728" eaLnBrk="1" fontAlgn="auto" latinLnBrk="0" hangingPunct="1">
              <a:lnSpc>
                <a:spcPct val="100000"/>
              </a:lnSpc>
              <a:spcBef>
                <a:spcPts val="0"/>
              </a:spcBef>
              <a:spcAft>
                <a:spcPts val="0"/>
              </a:spcAft>
              <a:buClrTx/>
              <a:buSzTx/>
              <a:buFontTx/>
              <a:buNone/>
              <a:tabLst/>
              <a:defRPr/>
            </a:pP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今天對於「現代化」的定義要發生改變</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就是</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AI</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化</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t>
            </a:r>
            <a:r>
              <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AI</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在技術中的滲透率不斷提升，隨著算法、算力、數據之間的良性循環，對產業經濟發展提供新的動能，</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未來沒有任何一家企業可以宣稱和</a:t>
            </a:r>
            <a:r>
              <a:rPr kumimoji="1" lang="en-US" altLang="zh-TW"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AI</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沒關係</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t>
            </a:r>
          </a:p>
        </p:txBody>
      </p:sp>
      <p:sp>
        <p:nvSpPr>
          <p:cNvPr id="4" name="文字方塊 6"/>
          <p:cNvSpPr txBox="1">
            <a:spLocks noChangeArrowheads="1"/>
          </p:cNvSpPr>
          <p:nvPr/>
        </p:nvSpPr>
        <p:spPr bwMode="auto">
          <a:xfrm>
            <a:off x="1320420" y="4728283"/>
            <a:ext cx="7515225" cy="135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lvl="0" defTabSz="913728" eaLnBrk="1" hangingPunct="1"/>
            <a:r>
              <a:rPr lang="zh-TW" altLang="en-US" sz="1800" b="1" kern="0" dirty="0">
                <a:latin typeface="微軟正黑體" pitchFamily="34" charset="-120"/>
                <a:ea typeface="微軟正黑體" pitchFamily="34" charset="-120"/>
              </a:rPr>
              <a:t>騰訊 創辦人 馬</a:t>
            </a:r>
            <a:r>
              <a:rPr kumimoji="1" lang="zh-TW" altLang="en-US" sz="1800" b="1" i="0" u="none" strike="noStrike" kern="0" cap="none" spc="0" normalizeH="0" baseline="0" noProof="0" dirty="0">
                <a:ln>
                  <a:noFill/>
                </a:ln>
                <a:effectLst/>
                <a:uLnTx/>
                <a:uFillTx/>
                <a:latin typeface="微軟正黑體" pitchFamily="34" charset="-120"/>
                <a:ea typeface="微軟正黑體" pitchFamily="34" charset="-120"/>
              </a:rPr>
              <a:t>化騰</a:t>
            </a:r>
            <a:endParaRPr kumimoji="1" lang="en-US" altLang="zh-TW" sz="1800" b="1" i="0" u="none" strike="noStrike" kern="0" cap="none" spc="0" normalizeH="0" baseline="0" noProof="0" dirty="0">
              <a:ln>
                <a:noFill/>
              </a:ln>
              <a:effectLst/>
              <a:uLnTx/>
              <a:uFillTx/>
              <a:latin typeface="微軟正黑體" pitchFamily="34" charset="-120"/>
              <a:ea typeface="微軟正黑體" pitchFamily="34" charset="-120"/>
            </a:endParaRPr>
          </a:p>
          <a:p>
            <a:pPr marL="0" marR="0" lvl="0" indent="0" defTabSz="913728" eaLnBrk="1" fontAlgn="auto" latinLnBrk="0" hangingPunct="1">
              <a:lnSpc>
                <a:spcPct val="100000"/>
              </a:lnSpc>
              <a:spcBef>
                <a:spcPts val="0"/>
              </a:spcBef>
              <a:spcAft>
                <a:spcPts val="0"/>
              </a:spcAft>
              <a:buClrTx/>
              <a:buSzTx/>
              <a:buFontTx/>
              <a:buNone/>
              <a:tabLst/>
              <a:defRPr/>
            </a:pP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人工智慧將進入大社交時代。人工智慧要達到四點：</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可支</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可控</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（避免危害人類利益）；</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可用</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t>
            </a:r>
            <a:r>
              <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AI </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是否能用更多人用，共享技術紅利 ）；</a:t>
            </a:r>
            <a:r>
              <a:rPr kumimoji="1"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rPr>
              <a:t>可靠</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（能否修復漏洞 做到穩定和可靠）。中國和美國的互聯網、科技產業和</a:t>
            </a:r>
            <a:r>
              <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AI</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領域有很強的互補性，而</a:t>
            </a:r>
            <a:r>
              <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AI</a:t>
            </a:r>
            <a:r>
              <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rPr>
              <a:t>技術是跨國跨學科的工程，任何都不能閉門造車。</a:t>
            </a:r>
            <a:endPar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pic>
        <p:nvPicPr>
          <p:cNvPr id="5" name="Picture 7"/>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1961" y="3188688"/>
            <a:ext cx="720000" cy="530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1961" y="1256459"/>
            <a:ext cx="720000" cy="738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圖片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1961" y="5063471"/>
            <a:ext cx="720000" cy="683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等腰三角形 7"/>
          <p:cNvSpPr/>
          <p:nvPr/>
        </p:nvSpPr>
        <p:spPr>
          <a:xfrm rot="5400000">
            <a:off x="1042710" y="1571574"/>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9" name="等腰三角形 8"/>
          <p:cNvSpPr/>
          <p:nvPr/>
        </p:nvSpPr>
        <p:spPr>
          <a:xfrm rot="5400000">
            <a:off x="1042710" y="3399723"/>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10" name="等腰三角形 9"/>
          <p:cNvSpPr/>
          <p:nvPr/>
        </p:nvSpPr>
        <p:spPr>
          <a:xfrm rot="5400000">
            <a:off x="1042710" y="5350983"/>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cxnSp>
        <p:nvCxnSpPr>
          <p:cNvPr id="12" name="直線接點 11"/>
          <p:cNvCxnSpPr/>
          <p:nvPr/>
        </p:nvCxnSpPr>
        <p:spPr>
          <a:xfrm>
            <a:off x="461961" y="2355355"/>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61961" y="4552836"/>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標題 1"/>
          <p:cNvSpPr txBox="1">
            <a:spLocks/>
          </p:cNvSpPr>
          <p:nvPr/>
        </p:nvSpPr>
        <p:spPr bwMode="auto">
          <a:xfrm>
            <a:off x="1695450" y="0"/>
            <a:ext cx="7534273" cy="61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zh-TW" altLang="en-US" sz="3200" b="1" kern="1200" dirty="0">
                <a:solidFill>
                  <a:srgbClr val="003399"/>
                </a:solidFill>
                <a:latin typeface="微軟正黑體" panose="020B0604030504040204" pitchFamily="34" charset="-120"/>
                <a:ea typeface="微軟正黑體" panose="020B0604030504040204" pitchFamily="34" charset="-120"/>
                <a:cs typeface="Times New Roman" pitchFamily="18" charset="0"/>
              </a:defRPr>
            </a:lvl1pPr>
            <a:lvl2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lang="en-US" altLang="zh-TW" sz="2800" dirty="0">
                <a:solidFill>
                  <a:srgbClr val="0070C0"/>
                </a:solidFill>
                <a:latin typeface="華康粗圓體" panose="020F0709000000000000" pitchFamily="49" charset="-120"/>
                <a:ea typeface="華康粗圓體" panose="020F0709000000000000" pitchFamily="49" charset="-120"/>
                <a:cs typeface="+mn-cs"/>
              </a:rPr>
              <a:t>AI</a:t>
            </a:r>
            <a:r>
              <a:rPr lang="zh-TW" altLang="en-US" sz="2800" dirty="0">
                <a:solidFill>
                  <a:srgbClr val="0070C0"/>
                </a:solidFill>
                <a:latin typeface="華康粗圓體" panose="020F0709000000000000" pitchFamily="49" charset="-120"/>
                <a:ea typeface="華康粗圓體" panose="020F0709000000000000" pitchFamily="49" charset="-120"/>
                <a:cs typeface="+mn-cs"/>
              </a:rPr>
              <a:t>大廠看待人工智慧未來趨勢與觀點</a:t>
            </a:r>
            <a:r>
              <a:rPr lang="en-US" altLang="zh-TW" sz="2800" dirty="0">
                <a:solidFill>
                  <a:srgbClr val="0070C0"/>
                </a:solidFill>
                <a:latin typeface="華康粗圓體" panose="020F0709000000000000" pitchFamily="49" charset="-120"/>
                <a:ea typeface="華康粗圓體" panose="020F0709000000000000" pitchFamily="49" charset="-120"/>
                <a:cs typeface="+mn-cs"/>
              </a:rPr>
              <a:t>(2/2)</a:t>
            </a:r>
            <a:endParaRPr lang="zh-TW" altLang="en-US" sz="2800" dirty="0">
              <a:solidFill>
                <a:srgbClr val="0070C0"/>
              </a:solidFill>
              <a:latin typeface="華康粗圓體" panose="020F0709000000000000" pitchFamily="49" charset="-120"/>
              <a:ea typeface="華康粗圓體" panose="020F0709000000000000" pitchFamily="49" charset="-120"/>
              <a:cs typeface="+mn-cs"/>
            </a:endParaRPr>
          </a:p>
        </p:txBody>
      </p:sp>
      <p:sp>
        <p:nvSpPr>
          <p:cNvPr id="15" name="投影片編號版面配置區 14"/>
          <p:cNvSpPr>
            <a:spLocks noGrp="1"/>
          </p:cNvSpPr>
          <p:nvPr>
            <p:ph type="sldNum" sz="quarter" idx="12"/>
          </p:nvPr>
        </p:nvSpPr>
        <p:spPr/>
        <p:txBody>
          <a:bodyPr/>
          <a:lstStyle/>
          <a:p>
            <a:fld id="{73DA0BB7-265A-403C-9275-D587AB510EDC}" type="slidenum">
              <a:rPr lang="zh-TW" altLang="en-US" smtClean="0"/>
              <a:t>10</a:t>
            </a:fld>
            <a:endParaRPr lang="zh-TW" altLang="en-US"/>
          </a:p>
        </p:txBody>
      </p:sp>
    </p:spTree>
    <p:extLst>
      <p:ext uri="{BB962C8B-B14F-4D97-AF65-F5344CB8AC3E}">
        <p14:creationId xmlns:p14="http://schemas.microsoft.com/office/powerpoint/2010/main" val="202917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bwMode="auto">
          <a:xfrm>
            <a:off x="1626574" y="0"/>
            <a:ext cx="7691070" cy="61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zh-TW" altLang="en-US" sz="3200" b="1" kern="1200" dirty="0">
                <a:solidFill>
                  <a:srgbClr val="003399"/>
                </a:solidFill>
                <a:latin typeface="微軟正黑體" panose="020B0604030504040204" pitchFamily="34" charset="-120"/>
                <a:ea typeface="微軟正黑體" panose="020B0604030504040204" pitchFamily="34" charset="-120"/>
                <a:cs typeface="Times New Roman" pitchFamily="18" charset="0"/>
              </a:defRPr>
            </a:lvl1pPr>
            <a:lvl2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lang="zh-TW" altLang="en-US" sz="2800" kern="1600" spc="-50" dirty="0">
                <a:solidFill>
                  <a:srgbClr val="0070C0"/>
                </a:solidFill>
                <a:latin typeface="華康粗圓體" panose="020F0709000000000000" pitchFamily="49" charset="-120"/>
                <a:ea typeface="華康粗圓體" panose="020F0709000000000000" pitchFamily="49" charset="-120"/>
                <a:cs typeface="+mn-cs"/>
              </a:rPr>
              <a:t>台灣企業領袖對台灣發展人工智慧之</a:t>
            </a:r>
            <a:r>
              <a:rPr lang="zh-TW" altLang="en-US" sz="2800" kern="1600" spc="-50" dirty="0" smtClean="0">
                <a:solidFill>
                  <a:srgbClr val="0070C0"/>
                </a:solidFill>
                <a:latin typeface="華康粗圓體" panose="020F0709000000000000" pitchFamily="49" charset="-120"/>
                <a:ea typeface="華康粗圓體" panose="020F0709000000000000" pitchFamily="49" charset="-120"/>
                <a:cs typeface="+mn-cs"/>
              </a:rPr>
              <a:t>建議</a:t>
            </a:r>
            <a:r>
              <a:rPr lang="en-US" altLang="zh-TW" sz="2800" kern="1600" spc="-50" dirty="0" smtClean="0">
                <a:solidFill>
                  <a:srgbClr val="0070C0"/>
                </a:solidFill>
                <a:latin typeface="華康粗圓體" panose="020F0709000000000000" pitchFamily="49" charset="-120"/>
                <a:ea typeface="華康粗圓體" panose="020F0709000000000000" pitchFamily="49" charset="-120"/>
                <a:cs typeface="+mn-cs"/>
              </a:rPr>
              <a:t>(1/2)</a:t>
            </a:r>
            <a:endParaRPr lang="zh-TW" altLang="en-US" sz="2800" kern="1600" spc="-50" dirty="0">
              <a:solidFill>
                <a:srgbClr val="0070C0"/>
              </a:solidFill>
              <a:latin typeface="華康粗圓體" panose="020F0709000000000000" pitchFamily="49" charset="-120"/>
              <a:ea typeface="華康粗圓體" panose="020F0709000000000000" pitchFamily="49" charset="-120"/>
              <a:cs typeface="+mn-cs"/>
            </a:endParaRPr>
          </a:p>
        </p:txBody>
      </p:sp>
      <p:sp>
        <p:nvSpPr>
          <p:cNvPr id="3" name="文字方塊 6"/>
          <p:cNvSpPr txBox="1">
            <a:spLocks noChangeArrowheads="1"/>
          </p:cNvSpPr>
          <p:nvPr/>
        </p:nvSpPr>
        <p:spPr bwMode="auto">
          <a:xfrm>
            <a:off x="1285874" y="612000"/>
            <a:ext cx="7524000" cy="16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lvl="0" eaLnBrk="1" hangingPunct="1"/>
            <a:r>
              <a:rPr lang="zh-TW" altLang="en-US" sz="1800" b="1" kern="0" dirty="0">
                <a:latin typeface="微軟正黑體" pitchFamily="34" charset="-120"/>
                <a:ea typeface="微軟正黑體" pitchFamily="34" charset="-120"/>
              </a:rPr>
              <a:t>前台積電董事長 張忠謀</a:t>
            </a:r>
            <a:endParaRPr lang="en-US" altLang="zh-TW" sz="1800" b="1" kern="0" dirty="0">
              <a:latin typeface="微軟正黑體" pitchFamily="34" charset="-120"/>
              <a:ea typeface="微軟正黑體" pitchFamily="34" charset="-120"/>
            </a:endParaRPr>
          </a:p>
          <a:p>
            <a:pPr lvl="0" eaLnBrk="1" hangingPunct="1"/>
            <a:r>
              <a:rPr lang="zh-TW" altLang="en-US" sz="1600" kern="0" dirty="0">
                <a:solidFill>
                  <a:prstClr val="black"/>
                </a:solidFill>
                <a:latin typeface="微軟正黑體" pitchFamily="34" charset="-120"/>
                <a:ea typeface="微軟正黑體" pitchFamily="34" charset="-120"/>
              </a:rPr>
              <a:t>「將來很多工作被人工智慧取代後，未來只有</a:t>
            </a:r>
            <a:r>
              <a:rPr lang="en-US" altLang="zh-TW" sz="1600" kern="0" dirty="0">
                <a:solidFill>
                  <a:prstClr val="black"/>
                </a:solidFill>
                <a:latin typeface="微軟正黑體" pitchFamily="34" charset="-120"/>
                <a:ea typeface="微軟正黑體" pitchFamily="34" charset="-120"/>
              </a:rPr>
              <a:t>5%-10%</a:t>
            </a:r>
            <a:r>
              <a:rPr lang="zh-TW" altLang="en-US" sz="1600" kern="0" dirty="0">
                <a:solidFill>
                  <a:prstClr val="black"/>
                </a:solidFill>
                <a:latin typeface="微軟正黑體" pitchFamily="34" charset="-120"/>
                <a:ea typeface="微軟正黑體" pitchFamily="34" charset="-120"/>
              </a:rPr>
              <a:t>掌握科技的人薪水變非常高，其他九成的人薪水會變很低</a:t>
            </a:r>
            <a:r>
              <a:rPr kumimoji="0" lang="zh-TW" altLang="en-US" sz="1600" kern="0" dirty="0">
                <a:solidFill>
                  <a:prstClr val="black"/>
                </a:solidFill>
                <a:latin typeface="微軟正黑體" pitchFamily="34" charset="-120"/>
                <a:ea typeface="微軟正黑體" pitchFamily="34" charset="-120"/>
              </a:rPr>
              <a:t>」。</a:t>
            </a:r>
            <a:endParaRPr lang="en-US" altLang="zh-TW" sz="1600" kern="0" dirty="0">
              <a:solidFill>
                <a:prstClr val="black"/>
              </a:solidFill>
              <a:latin typeface="微軟正黑體" pitchFamily="34" charset="-120"/>
              <a:ea typeface="微軟正黑體" pitchFamily="34" charset="-120"/>
            </a:endParaRPr>
          </a:p>
          <a:p>
            <a:pPr lvl="0" eaLnBrk="1" hangingPunct="1"/>
            <a:r>
              <a:rPr lang="zh-TW" altLang="en-US" sz="1600" kern="0" dirty="0">
                <a:solidFill>
                  <a:prstClr val="black"/>
                </a:solidFill>
                <a:latin typeface="微軟正黑體" pitchFamily="34" charset="-120"/>
                <a:ea typeface="微軟正黑體" pitchFamily="34" charset="-120"/>
              </a:rPr>
              <a:t>「未來五到十年內，會有很多</a:t>
            </a:r>
            <a:r>
              <a:rPr lang="zh-TW" altLang="en-US" sz="1600" b="1" kern="0" dirty="0">
                <a:solidFill>
                  <a:srgbClr val="FF0000"/>
                </a:solidFill>
                <a:latin typeface="微軟正黑體" pitchFamily="34" charset="-120"/>
                <a:ea typeface="微軟正黑體" pitchFamily="34" charset="-120"/>
              </a:rPr>
              <a:t>工作機會被人工智慧取代</a:t>
            </a:r>
            <a:r>
              <a:rPr lang="zh-TW" altLang="en-US" sz="1600" kern="0" dirty="0">
                <a:solidFill>
                  <a:prstClr val="black"/>
                </a:solidFill>
                <a:latin typeface="微軟正黑體" pitchFamily="34" charset="-120"/>
                <a:ea typeface="微軟正黑體" pitchFamily="34" charset="-120"/>
              </a:rPr>
              <a:t>，政府有必要找智庫</a:t>
            </a:r>
            <a:r>
              <a:rPr lang="zh-TW" altLang="en-US" sz="1600" b="1" kern="0" dirty="0">
                <a:solidFill>
                  <a:srgbClr val="FF0000"/>
                </a:solidFill>
                <a:latin typeface="微軟正黑體" pitchFamily="34" charset="-120"/>
                <a:ea typeface="微軟正黑體" pitchFamily="34" charset="-120"/>
              </a:rPr>
              <a:t>進行整體性的影響評估</a:t>
            </a:r>
            <a:r>
              <a:rPr lang="zh-TW" altLang="en-US" sz="1600" kern="0" dirty="0">
                <a:latin typeface="微軟正黑體" pitchFamily="34" charset="-120"/>
                <a:ea typeface="微軟正黑體" pitchFamily="34" charset="-120"/>
              </a:rPr>
              <a:t>，相關的專家也不要只找科技領域的，也要</a:t>
            </a:r>
            <a:r>
              <a:rPr lang="zh-TW" altLang="en-US" sz="1600" b="1" kern="0" dirty="0">
                <a:solidFill>
                  <a:srgbClr val="FF0000"/>
                </a:solidFill>
                <a:latin typeface="微軟正黑體" pitchFamily="34" charset="-120"/>
                <a:ea typeface="微軟正黑體" pitchFamily="34" charset="-120"/>
              </a:rPr>
              <a:t>請社會面、經濟面的專家共同協助</a:t>
            </a:r>
            <a:r>
              <a:rPr lang="zh-TW" altLang="en-US" sz="1600" kern="0" dirty="0">
                <a:latin typeface="微軟正黑體" pitchFamily="34" charset="-120"/>
                <a:ea typeface="微軟正黑體" pitchFamily="34" charset="-120"/>
              </a:rPr>
              <a:t>。</a:t>
            </a:r>
            <a:r>
              <a:rPr lang="zh-TW" altLang="en-US" sz="1600" kern="0" dirty="0">
                <a:solidFill>
                  <a:prstClr val="black"/>
                </a:solidFill>
                <a:latin typeface="微軟正黑體" pitchFamily="34" charset="-120"/>
                <a:ea typeface="微軟正黑體" pitchFamily="34" charset="-120"/>
              </a:rPr>
              <a:t>」</a:t>
            </a:r>
            <a:endPar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sp>
        <p:nvSpPr>
          <p:cNvPr id="4" name="文字方塊 6"/>
          <p:cNvSpPr txBox="1">
            <a:spLocks noChangeArrowheads="1"/>
          </p:cNvSpPr>
          <p:nvPr/>
        </p:nvSpPr>
        <p:spPr bwMode="auto">
          <a:xfrm>
            <a:off x="1285874" y="2414850"/>
            <a:ext cx="7524000" cy="1354142"/>
          </a:xfrm>
          <a:prstGeom prst="rect">
            <a:avLst/>
          </a:prstGeom>
          <a:solidFill>
            <a:schemeClr val="bg1"/>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eaLnBrk="1" hangingPunct="1"/>
            <a:r>
              <a:rPr lang="zh-TW" altLang="en-US" sz="1800" b="1" kern="0" dirty="0">
                <a:latin typeface="微軟正黑體" pitchFamily="34" charset="-120"/>
                <a:ea typeface="微軟正黑體" pitchFamily="34" charset="-120"/>
              </a:rPr>
              <a:t>日月光總經理暨執行長 吳田玉</a:t>
            </a:r>
            <a:endParaRPr lang="en-US" altLang="zh-TW" sz="1800" b="1" kern="0" dirty="0">
              <a:latin typeface="微軟正黑體" pitchFamily="34" charset="-120"/>
              <a:ea typeface="微軟正黑體" pitchFamily="34" charset="-120"/>
            </a:endParaRPr>
          </a:p>
          <a:p>
            <a:pPr lvl="0" eaLnBrk="1" hangingPunct="1"/>
            <a:r>
              <a:rPr lang="zh-TW" altLang="en-US" sz="1600" kern="0" dirty="0">
                <a:solidFill>
                  <a:prstClr val="black"/>
                </a:solidFill>
                <a:latin typeface="微軟正黑體" pitchFamily="34" charset="-120"/>
                <a:ea typeface="微軟正黑體" pitchFamily="34" charset="-120"/>
              </a:rPr>
              <a:t>「迎接</a:t>
            </a:r>
            <a:r>
              <a:rPr lang="en-US" altLang="zh-TW" sz="1600" kern="0" dirty="0">
                <a:solidFill>
                  <a:prstClr val="black"/>
                </a:solidFill>
                <a:latin typeface="微軟正黑體" pitchFamily="34" charset="-120"/>
                <a:ea typeface="微軟正黑體" pitchFamily="34" charset="-120"/>
              </a:rPr>
              <a:t>AI</a:t>
            </a:r>
            <a:r>
              <a:rPr lang="zh-TW" altLang="en-US" sz="1600" kern="0" dirty="0">
                <a:solidFill>
                  <a:prstClr val="black"/>
                </a:solidFill>
                <a:latin typeface="微軟正黑體" pitchFamily="34" charset="-120"/>
                <a:ea typeface="微軟正黑體" pitchFamily="34" charset="-120"/>
              </a:rPr>
              <a:t>時代，半導體後段</a:t>
            </a:r>
            <a:r>
              <a:rPr lang="zh-TW" altLang="en-US" sz="1600" b="1" kern="0" dirty="0">
                <a:solidFill>
                  <a:srgbClr val="FF0000"/>
                </a:solidFill>
                <a:latin typeface="微軟正黑體" pitchFamily="34" charset="-120"/>
                <a:ea typeface="微軟正黑體" pitchFamily="34" charset="-120"/>
              </a:rPr>
              <a:t>封測產業出現量增、質變、整合的趨勢</a:t>
            </a:r>
            <a:r>
              <a:rPr lang="zh-TW" altLang="en-US" sz="1600" kern="0" dirty="0">
                <a:solidFill>
                  <a:prstClr val="black"/>
                </a:solidFill>
                <a:latin typeface="微軟正黑體" pitchFamily="34" charset="-120"/>
                <a:ea typeface="微軟正黑體" pitchFamily="34" charset="-120"/>
              </a:rPr>
              <a:t>，進入新世代的半導體應用，量能將會遠大於想像，本質上則會出現改變。未來</a:t>
            </a:r>
            <a:r>
              <a:rPr lang="en-US" altLang="zh-TW" sz="1600" kern="0" dirty="0">
                <a:solidFill>
                  <a:prstClr val="black"/>
                </a:solidFill>
                <a:latin typeface="微軟正黑體" pitchFamily="34" charset="-120"/>
                <a:ea typeface="微軟正黑體" pitchFamily="34" charset="-120"/>
              </a:rPr>
              <a:t>60</a:t>
            </a:r>
            <a:r>
              <a:rPr lang="zh-TW" altLang="en-US" sz="1600" kern="0" dirty="0">
                <a:solidFill>
                  <a:prstClr val="black"/>
                </a:solidFill>
                <a:latin typeface="微軟正黑體" pitchFamily="34" charset="-120"/>
                <a:ea typeface="微軟正黑體" pitchFamily="34" charset="-120"/>
              </a:rPr>
              <a:t>年台灣在全球半導體產業的制高點不一樣，經濟效益的觀念需要改變，</a:t>
            </a:r>
            <a:r>
              <a:rPr lang="zh-TW" altLang="en-US" sz="1600" b="1" kern="0" dirty="0">
                <a:solidFill>
                  <a:srgbClr val="FF0000"/>
                </a:solidFill>
                <a:latin typeface="微軟正黑體" pitchFamily="34" charset="-120"/>
                <a:ea typeface="微軟正黑體" pitchFamily="34" charset="-120"/>
              </a:rPr>
              <a:t>未來具備人工智慧（</a:t>
            </a:r>
            <a:r>
              <a:rPr lang="en-US" altLang="zh-TW" sz="1600" b="1" kern="0" dirty="0">
                <a:solidFill>
                  <a:srgbClr val="FF0000"/>
                </a:solidFill>
                <a:latin typeface="微軟正黑體" pitchFamily="34" charset="-120"/>
                <a:ea typeface="微軟正黑體" pitchFamily="34" charset="-120"/>
              </a:rPr>
              <a:t>AI</a:t>
            </a:r>
            <a:r>
              <a:rPr lang="zh-TW" altLang="en-US" sz="1600" b="1" kern="0" dirty="0">
                <a:solidFill>
                  <a:srgbClr val="FF0000"/>
                </a:solidFill>
                <a:latin typeface="微軟正黑體" pitchFamily="34" charset="-120"/>
                <a:ea typeface="微軟正黑體" pitchFamily="34" charset="-120"/>
              </a:rPr>
              <a:t>）功能的製程系統非常重要</a:t>
            </a:r>
            <a:r>
              <a:rPr lang="zh-TW" altLang="en-US" sz="1600" kern="0" dirty="0">
                <a:solidFill>
                  <a:prstClr val="black"/>
                </a:solidFill>
                <a:latin typeface="微軟正黑體" pitchFamily="34" charset="-120"/>
                <a:ea typeface="微軟正黑體" pitchFamily="34" charset="-120"/>
              </a:rPr>
              <a:t>。」</a:t>
            </a:r>
            <a:endPar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sp>
        <p:nvSpPr>
          <p:cNvPr id="5" name="文字方塊 6"/>
          <p:cNvSpPr txBox="1">
            <a:spLocks noChangeArrowheads="1"/>
          </p:cNvSpPr>
          <p:nvPr/>
        </p:nvSpPr>
        <p:spPr bwMode="auto">
          <a:xfrm>
            <a:off x="1285874" y="3971480"/>
            <a:ext cx="7524000" cy="1354142"/>
          </a:xfrm>
          <a:prstGeom prst="rect">
            <a:avLst/>
          </a:prstGeom>
          <a:no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marR="0" indent="0" eaLnBrk="1" fontAlgn="auto" hangingPunct="1">
              <a:lnSpc>
                <a:spcPct val="100000"/>
              </a:lnSpc>
              <a:spcBef>
                <a:spcPts val="0"/>
              </a:spcBef>
              <a:spcAft>
                <a:spcPts val="0"/>
              </a:spcAft>
              <a:buClrTx/>
              <a:buSzTx/>
              <a:buFontTx/>
              <a:buNone/>
              <a:tabLst/>
              <a:defRPr/>
            </a:pPr>
            <a:r>
              <a:rPr lang="zh-TW" altLang="en-US" sz="1800" b="1" kern="0" dirty="0">
                <a:latin typeface="微軟正黑體" pitchFamily="34" charset="-120"/>
                <a:ea typeface="微軟正黑體" pitchFamily="34" charset="-120"/>
              </a:rPr>
              <a:t>鴻海集團董事長 郭台銘</a:t>
            </a:r>
            <a:endParaRPr lang="en-US" altLang="zh-TW" sz="1800" b="1" kern="0" dirty="0">
              <a:latin typeface="微軟正黑體" pitchFamily="34" charset="-120"/>
              <a:ea typeface="微軟正黑體" pitchFamily="34" charset="-120"/>
            </a:endParaRPr>
          </a:p>
          <a:p>
            <a:pPr lvl="0" eaLnBrk="1" hangingPunct="1"/>
            <a:r>
              <a:rPr lang="zh-TW" altLang="en-US" sz="1600" kern="0" dirty="0">
                <a:solidFill>
                  <a:prstClr val="black"/>
                </a:solidFill>
                <a:latin typeface="微軟正黑體" pitchFamily="34" charset="-120"/>
                <a:ea typeface="微軟正黑體" pitchFamily="34" charset="-120"/>
              </a:rPr>
              <a:t>「</a:t>
            </a:r>
            <a:r>
              <a:rPr lang="zh-TW" altLang="en-US" sz="1600" b="1" kern="0" dirty="0">
                <a:solidFill>
                  <a:srgbClr val="FF0000"/>
                </a:solidFill>
                <a:latin typeface="微軟正黑體" pitchFamily="34" charset="-120"/>
                <a:ea typeface="微軟正黑體" pitchFamily="34" charset="-120"/>
              </a:rPr>
              <a:t>人工智慧要與實體經濟結合</a:t>
            </a:r>
            <a:r>
              <a:rPr lang="zh-TW" altLang="en-US" sz="1600" kern="0" dirty="0">
                <a:solidFill>
                  <a:prstClr val="black"/>
                </a:solidFill>
                <a:latin typeface="微軟正黑體" pitchFamily="34" charset="-120"/>
                <a:ea typeface="微軟正黑體" pitchFamily="34" charset="-120"/>
              </a:rPr>
              <a:t>；新創企業未必能夠輕易切入，需要與傳統巨頭達成</a:t>
            </a:r>
            <a:r>
              <a:rPr lang="zh-TW" altLang="en-US" sz="1600" b="1" kern="0" dirty="0">
                <a:solidFill>
                  <a:srgbClr val="FF0000"/>
                </a:solidFill>
                <a:latin typeface="微軟正黑體" pitchFamily="34" charset="-120"/>
                <a:ea typeface="微軟正黑體" pitchFamily="34" charset="-120"/>
              </a:rPr>
              <a:t>合作機制</a:t>
            </a:r>
            <a:r>
              <a:rPr lang="zh-TW" altLang="en-US" sz="1600" kern="0" dirty="0">
                <a:solidFill>
                  <a:prstClr val="black"/>
                </a:solidFill>
                <a:latin typeface="微軟正黑體" pitchFamily="34" charset="-120"/>
                <a:ea typeface="微軟正黑體" pitchFamily="34" charset="-120"/>
              </a:rPr>
              <a:t>。在人工智慧領域，有的是機會，人工智慧再怎麼發展，製造業和實體經濟永遠會存在，希望</a:t>
            </a:r>
            <a:r>
              <a:rPr lang="zh-TW" altLang="en-US" sz="1600" b="1" kern="0" dirty="0">
                <a:solidFill>
                  <a:srgbClr val="FF0000"/>
                </a:solidFill>
                <a:latin typeface="微軟正黑體" pitchFamily="34" charset="-120"/>
                <a:ea typeface="微軟正黑體" pitchFamily="34" charset="-120"/>
              </a:rPr>
              <a:t>台灣多培養人工智慧人才</a:t>
            </a:r>
            <a:r>
              <a:rPr lang="zh-TW" altLang="en-US" sz="1600" kern="0" dirty="0">
                <a:solidFill>
                  <a:prstClr val="black"/>
                </a:solidFill>
                <a:latin typeface="微軟正黑體" pitchFamily="34" charset="-120"/>
                <a:ea typeface="微軟正黑體" pitchFamily="34" charset="-120"/>
              </a:rPr>
              <a:t>，鴻海集團投資無上限，鴻海是應用場域和平台，可進行人工智慧試驗。」</a:t>
            </a:r>
            <a:endPar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sp>
        <p:nvSpPr>
          <p:cNvPr id="7" name="文字方塊 6"/>
          <p:cNvSpPr txBox="1">
            <a:spLocks noChangeArrowheads="1"/>
          </p:cNvSpPr>
          <p:nvPr/>
        </p:nvSpPr>
        <p:spPr bwMode="auto">
          <a:xfrm>
            <a:off x="1285874" y="5528108"/>
            <a:ext cx="7524000" cy="861700"/>
          </a:xfrm>
          <a:prstGeom prst="rect">
            <a:avLst/>
          </a:prstGeom>
          <a:solidFill>
            <a:schemeClr val="bg1"/>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marL="0" marR="0" lvl="0" indent="0" defTabSz="913728" eaLnBrk="1" fontAlgn="auto" latinLnBrk="0" hangingPunct="1">
              <a:lnSpc>
                <a:spcPct val="100000"/>
              </a:lnSpc>
              <a:spcBef>
                <a:spcPts val="0"/>
              </a:spcBef>
              <a:spcAft>
                <a:spcPts val="0"/>
              </a:spcAft>
              <a:buClrTx/>
              <a:buSzTx/>
              <a:buFontTx/>
              <a:buNone/>
              <a:tabLst/>
              <a:defRPr/>
            </a:pPr>
            <a:r>
              <a:rPr lang="zh-TW" altLang="en-US" sz="1800" b="1" kern="0" dirty="0">
                <a:latin typeface="微軟正黑體" pitchFamily="34" charset="-120"/>
                <a:ea typeface="微軟正黑體" pitchFamily="34" charset="-120"/>
              </a:rPr>
              <a:t>廣達董事長  林百里</a:t>
            </a:r>
            <a:endParaRPr lang="en-US" altLang="zh-TW" sz="1800" b="1" kern="0" dirty="0">
              <a:latin typeface="微軟正黑體" pitchFamily="34" charset="-120"/>
              <a:ea typeface="微軟正黑體" pitchFamily="34" charset="-120"/>
            </a:endParaRPr>
          </a:p>
          <a:p>
            <a:pPr lvl="0" eaLnBrk="1" hangingPunct="1"/>
            <a:r>
              <a:rPr lang="zh-TW" altLang="en-US" sz="1600" kern="0" dirty="0">
                <a:solidFill>
                  <a:prstClr val="black"/>
                </a:solidFill>
                <a:latin typeface="微軟正黑體" pitchFamily="34" charset="-120"/>
                <a:ea typeface="微軟正黑體" pitchFamily="34" charset="-120"/>
              </a:rPr>
              <a:t>「盼有關單位釋出一些大數據，讓</a:t>
            </a:r>
            <a:r>
              <a:rPr lang="zh-TW" altLang="en-US" sz="1600" b="1" kern="0" dirty="0">
                <a:solidFill>
                  <a:srgbClr val="FF0000"/>
                </a:solidFill>
                <a:latin typeface="微軟正黑體" pitchFamily="34" charset="-120"/>
                <a:ea typeface="微軟正黑體" pitchFamily="34" charset="-120"/>
              </a:rPr>
              <a:t>醫院、人工智慧、智慧城市等</a:t>
            </a:r>
            <a:r>
              <a:rPr lang="zh-TW" altLang="en-US" sz="1600" kern="0" dirty="0">
                <a:solidFill>
                  <a:prstClr val="black"/>
                </a:solidFill>
                <a:latin typeface="微軟正黑體" pitchFamily="34" charset="-120"/>
                <a:ea typeface="微軟正黑體" pitchFamily="34" charset="-120"/>
              </a:rPr>
              <a:t>，可以互相結合並</a:t>
            </a:r>
            <a:r>
              <a:rPr lang="zh-TW" altLang="en-US" sz="1600" b="1" kern="0" dirty="0">
                <a:solidFill>
                  <a:srgbClr val="FF0000"/>
                </a:solidFill>
                <a:latin typeface="微軟正黑體" pitchFamily="34" charset="-120"/>
                <a:ea typeface="微軟正黑體" pitchFamily="34" charset="-120"/>
              </a:rPr>
              <a:t>發展新興應用</a:t>
            </a:r>
            <a:r>
              <a:rPr lang="zh-TW" altLang="en-US" sz="1600" kern="0" dirty="0">
                <a:solidFill>
                  <a:prstClr val="black"/>
                </a:solidFill>
                <a:latin typeface="微軟正黑體" pitchFamily="34" charset="-120"/>
                <a:ea typeface="微軟正黑體" pitchFamily="34" charset="-120"/>
              </a:rPr>
              <a:t>。」</a:t>
            </a:r>
            <a:endPar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cxnSp>
        <p:nvCxnSpPr>
          <p:cNvPr id="13" name="直線接點 12"/>
          <p:cNvCxnSpPr/>
          <p:nvPr/>
        </p:nvCxnSpPr>
        <p:spPr>
          <a:xfrm>
            <a:off x="461961" y="2313606"/>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61961" y="3870236"/>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61961" y="5426866"/>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2" descr="å°ç©é»è£äºé·å¼µå¿ è¬ã å ±ç³»è³æç§ç"/>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831" y="1139472"/>
            <a:ext cx="720000" cy="545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8" descr="https://mms.digitimes.com/NewsImg/2017/1128/518756-1-PHMXC.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9831" y="2778845"/>
            <a:ext cx="720000" cy="626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8" name="Picture 6" descr="Image result for é­å°é"/>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831" y="4284627"/>
            <a:ext cx="720000" cy="727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9" name="Picture 11" descr="Image result for æç¾é"/>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831" y="5631236"/>
            <a:ext cx="720000" cy="655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0" name="等腰三角形 19"/>
          <p:cNvSpPr/>
          <p:nvPr/>
        </p:nvSpPr>
        <p:spPr>
          <a:xfrm rot="5400000">
            <a:off x="1022280" y="1428341"/>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21" name="等腰三角形 20"/>
          <p:cNvSpPr/>
          <p:nvPr/>
        </p:nvSpPr>
        <p:spPr>
          <a:xfrm rot="5400000">
            <a:off x="1022280" y="3037549"/>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22" name="等腰三角形 21"/>
          <p:cNvSpPr/>
          <p:nvPr/>
        </p:nvSpPr>
        <p:spPr>
          <a:xfrm rot="5400000">
            <a:off x="1022280" y="4594179"/>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23" name="等腰三角形 22"/>
          <p:cNvSpPr/>
          <p:nvPr/>
        </p:nvSpPr>
        <p:spPr>
          <a:xfrm rot="5400000">
            <a:off x="1022280" y="5904586"/>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t>11</a:t>
            </a:fld>
            <a:endParaRPr lang="zh-TW" altLang="en-US"/>
          </a:p>
        </p:txBody>
      </p:sp>
    </p:spTree>
    <p:extLst>
      <p:ext uri="{BB962C8B-B14F-4D97-AF65-F5344CB8AC3E}">
        <p14:creationId xmlns:p14="http://schemas.microsoft.com/office/powerpoint/2010/main" val="94587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6"/>
          <p:cNvSpPr txBox="1">
            <a:spLocks noChangeArrowheads="1"/>
          </p:cNvSpPr>
          <p:nvPr/>
        </p:nvSpPr>
        <p:spPr bwMode="auto">
          <a:xfrm>
            <a:off x="1262290" y="607693"/>
            <a:ext cx="7524000" cy="1354142"/>
          </a:xfrm>
          <a:prstGeom prst="rect">
            <a:avLst/>
          </a:prstGeom>
          <a:solidFill>
            <a:schemeClr val="bg1"/>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marL="0" marR="0" lvl="0" indent="0" defTabSz="913728" eaLnBrk="1" fontAlgn="auto" latinLnBrk="0" hangingPunct="1">
              <a:lnSpc>
                <a:spcPct val="100000"/>
              </a:lnSpc>
              <a:spcBef>
                <a:spcPts val="0"/>
              </a:spcBef>
              <a:spcAft>
                <a:spcPts val="0"/>
              </a:spcAft>
              <a:buClrTx/>
              <a:buSzTx/>
              <a:buFontTx/>
              <a:buNone/>
              <a:tabLst/>
              <a:defRPr/>
            </a:pPr>
            <a:r>
              <a:rPr lang="zh-TW" altLang="en-US" sz="1800" b="1" kern="0" dirty="0">
                <a:latin typeface="微軟正黑體" pitchFamily="34" charset="-120"/>
                <a:ea typeface="微軟正黑體" pitchFamily="34" charset="-120"/>
              </a:rPr>
              <a:t>仁寶董事長  許勝雄</a:t>
            </a:r>
            <a:endParaRPr lang="en-US" altLang="zh-TW" sz="1800" b="1" kern="0" dirty="0">
              <a:latin typeface="微軟正黑體" pitchFamily="34" charset="-120"/>
              <a:ea typeface="微軟正黑體" pitchFamily="34" charset="-120"/>
            </a:endParaRPr>
          </a:p>
          <a:p>
            <a:pPr lvl="0" eaLnBrk="1" hangingPunct="1"/>
            <a:r>
              <a:rPr lang="zh-TW" altLang="en-US" sz="1600" kern="0" dirty="0">
                <a:solidFill>
                  <a:prstClr val="black"/>
                </a:solidFill>
                <a:latin typeface="微軟正黑體" pitchFamily="34" charset="-120"/>
                <a:ea typeface="微軟正黑體" pitchFamily="34" charset="-120"/>
              </a:rPr>
              <a:t>「目前進入</a:t>
            </a:r>
            <a:r>
              <a:rPr lang="en-US" altLang="zh-TW" sz="1600" kern="0" dirty="0">
                <a:solidFill>
                  <a:prstClr val="black"/>
                </a:solidFill>
                <a:latin typeface="微軟正黑體" pitchFamily="34" charset="-120"/>
                <a:ea typeface="微軟正黑體" pitchFamily="34" charset="-120"/>
              </a:rPr>
              <a:t>AI</a:t>
            </a:r>
            <a:r>
              <a:rPr lang="zh-TW" altLang="en-US" sz="1600" kern="0" dirty="0">
                <a:solidFill>
                  <a:prstClr val="black"/>
                </a:solidFill>
                <a:latin typeface="微軟正黑體" pitchFamily="34" charset="-120"/>
                <a:ea typeface="微軟正黑體" pitchFamily="34" charset="-120"/>
              </a:rPr>
              <a:t>時代，透過網路，創新產業初期</a:t>
            </a:r>
            <a:r>
              <a:rPr lang="zh-TW" altLang="en-US" sz="1600" b="1" kern="0" dirty="0">
                <a:solidFill>
                  <a:srgbClr val="FF0000"/>
                </a:solidFill>
                <a:latin typeface="微軟正黑體" pitchFamily="34" charset="-120"/>
                <a:ea typeface="微軟正黑體" pitchFamily="34" charset="-120"/>
              </a:rPr>
              <a:t>都是燒錢</a:t>
            </a:r>
            <a:r>
              <a:rPr lang="zh-TW" altLang="en-US" sz="1600" kern="0" dirty="0">
                <a:solidFill>
                  <a:prstClr val="black"/>
                </a:solidFill>
                <a:latin typeface="微軟正黑體" pitchFamily="34" charset="-120"/>
                <a:ea typeface="微軟正黑體" pitchFamily="34" charset="-120"/>
              </a:rPr>
              <a:t>。其他國家針對新創產業，並沒有規定要幾年獲利，才能上市。台灣</a:t>
            </a:r>
            <a:r>
              <a:rPr lang="zh-TW" altLang="en-US" sz="1600" b="1" kern="0" dirty="0">
                <a:solidFill>
                  <a:srgbClr val="FF0000"/>
                </a:solidFill>
                <a:latin typeface="微軟正黑體" pitchFamily="34" charset="-120"/>
                <a:ea typeface="微軟正黑體" pitchFamily="34" charset="-120"/>
              </a:rPr>
              <a:t>目前的政策，無法培養創新型的產業</a:t>
            </a:r>
            <a:r>
              <a:rPr lang="zh-TW" altLang="en-US" sz="1600" kern="0" dirty="0">
                <a:solidFill>
                  <a:prstClr val="black"/>
                </a:solidFill>
                <a:latin typeface="微軟正黑體" pitchFamily="34" charset="-120"/>
                <a:ea typeface="微軟正黑體" pitchFamily="34" charset="-120"/>
              </a:rPr>
              <a:t>，若要培養創新產業，現有</a:t>
            </a:r>
            <a:r>
              <a:rPr lang="zh-TW" altLang="en-US" sz="1600" b="1" kern="0" dirty="0">
                <a:solidFill>
                  <a:srgbClr val="FF0000"/>
                </a:solidFill>
                <a:latin typeface="微軟正黑體" pitchFamily="34" charset="-120"/>
                <a:ea typeface="微軟正黑體" pitchFamily="34" charset="-120"/>
              </a:rPr>
              <a:t>上市櫃法令，要修改</a:t>
            </a:r>
            <a:r>
              <a:rPr lang="zh-TW" altLang="en-US" sz="1600" kern="0" dirty="0">
                <a:solidFill>
                  <a:prstClr val="black"/>
                </a:solidFill>
                <a:latin typeface="微軟正黑體" pitchFamily="34" charset="-120"/>
                <a:ea typeface="微軟正黑體" pitchFamily="34" charset="-120"/>
              </a:rPr>
              <a:t>得更彈性、靈活、更容易吸引企業在台灣募資。」</a:t>
            </a:r>
            <a:endParaRPr kumimoji="1"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sp>
        <p:nvSpPr>
          <p:cNvPr id="3" name="文字方塊 3"/>
          <p:cNvSpPr txBox="1">
            <a:spLocks noChangeArrowheads="1"/>
          </p:cNvSpPr>
          <p:nvPr/>
        </p:nvSpPr>
        <p:spPr bwMode="auto">
          <a:xfrm>
            <a:off x="1262290" y="2070891"/>
            <a:ext cx="7524000" cy="135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eaLnBrk="1" hangingPunct="1"/>
            <a:r>
              <a:rPr lang="zh-TW" altLang="en-US" sz="1800" b="1" kern="0" dirty="0">
                <a:latin typeface="微軟正黑體" pitchFamily="34" charset="-120"/>
                <a:ea typeface="微軟正黑體" pitchFamily="34" charset="-120"/>
              </a:rPr>
              <a:t>和碩科技董事長 童子賢</a:t>
            </a:r>
            <a:endParaRPr lang="en-US" altLang="zh-TW" sz="1800" b="1" kern="0" dirty="0">
              <a:latin typeface="微軟正黑體" pitchFamily="34" charset="-120"/>
              <a:ea typeface="微軟正黑體" pitchFamily="34" charset="-120"/>
            </a:endParaRPr>
          </a:p>
          <a:p>
            <a:pPr lvl="0" eaLnBrk="1" hangingPunct="1"/>
            <a:r>
              <a:rPr kumimoji="0" lang="zh-TW" altLang="en-US" sz="1600" kern="0" dirty="0">
                <a:solidFill>
                  <a:prstClr val="black"/>
                </a:solidFill>
                <a:latin typeface="微軟正黑體" pitchFamily="34" charset="-120"/>
                <a:ea typeface="微軟正黑體" pitchFamily="34" charset="-120"/>
              </a:rPr>
              <a:t>「</a:t>
            </a:r>
            <a:r>
              <a:rPr kumimoji="0" lang="en-US" altLang="zh-TW" sz="1600" kern="0" dirty="0">
                <a:solidFill>
                  <a:prstClr val="black"/>
                </a:solidFill>
                <a:latin typeface="微軟正黑體" pitchFamily="34" charset="-120"/>
                <a:ea typeface="微軟正黑體" pitchFamily="34" charset="-120"/>
              </a:rPr>
              <a:t>AI</a:t>
            </a:r>
            <a:r>
              <a:rPr kumimoji="0" lang="zh-TW" altLang="en-US" sz="1600" kern="0" dirty="0">
                <a:solidFill>
                  <a:prstClr val="black"/>
                </a:solidFill>
                <a:latin typeface="微軟正黑體" pitchFamily="34" charset="-120"/>
                <a:ea typeface="微軟正黑體" pitchFamily="34" charset="-120"/>
              </a:rPr>
              <a:t>會成為影響未來電子產品的發展。而台灣因發展硬體的既有優勢，是目前全球最瘋</a:t>
            </a:r>
            <a:r>
              <a:rPr kumimoji="0" lang="en-US" altLang="zh-TW" sz="1600" kern="0" dirty="0">
                <a:solidFill>
                  <a:prstClr val="black"/>
                </a:solidFill>
                <a:latin typeface="微軟正黑體" pitchFamily="34" charset="-120"/>
                <a:ea typeface="微軟正黑體" pitchFamily="34" charset="-120"/>
              </a:rPr>
              <a:t>AI</a:t>
            </a:r>
            <a:r>
              <a:rPr kumimoji="0" lang="zh-TW" altLang="en-US" sz="1600" kern="0" dirty="0">
                <a:solidFill>
                  <a:prstClr val="black"/>
                </a:solidFill>
                <a:latin typeface="微軟正黑體" pitchFamily="34" charset="-120"/>
                <a:ea typeface="微軟正黑體" pitchFamily="34" charset="-120"/>
              </a:rPr>
              <a:t>的國家</a:t>
            </a:r>
            <a:r>
              <a:rPr lang="zh-TW" altLang="en-US" sz="1600" kern="0" dirty="0">
                <a:solidFill>
                  <a:prstClr val="black"/>
                </a:solidFill>
                <a:latin typeface="微軟正黑體" pitchFamily="34" charset="-120"/>
                <a:ea typeface="微軟正黑體" pitchFamily="34" charset="-120"/>
              </a:rPr>
              <a:t>。」</a:t>
            </a:r>
            <a:endParaRPr lang="en-US" altLang="zh-TW" sz="1600" kern="0" dirty="0">
              <a:solidFill>
                <a:prstClr val="black"/>
              </a:solidFill>
              <a:latin typeface="微軟正黑體" pitchFamily="34" charset="-120"/>
              <a:ea typeface="微軟正黑體" pitchFamily="34" charset="-120"/>
            </a:endParaRPr>
          </a:p>
          <a:p>
            <a:pPr lvl="0" eaLnBrk="1" hangingPunct="1"/>
            <a:r>
              <a:rPr lang="en-US" altLang="zh-TW" sz="1600" kern="0" dirty="0">
                <a:solidFill>
                  <a:prstClr val="black"/>
                </a:solidFill>
                <a:latin typeface="微軟正黑體" pitchFamily="34" charset="-120"/>
                <a:ea typeface="微軟正黑體" pitchFamily="34" charset="-120"/>
              </a:rPr>
              <a:t>AI</a:t>
            </a:r>
            <a:r>
              <a:rPr lang="zh-TW" altLang="en-US" sz="1600" kern="0" dirty="0">
                <a:solidFill>
                  <a:prstClr val="black"/>
                </a:solidFill>
                <a:latin typeface="微軟正黑體" pitchFamily="34" charset="-120"/>
                <a:ea typeface="微軟正黑體" pitchFamily="34" charset="-120"/>
              </a:rPr>
              <a:t>的導入需要摸索期，但在產、官、學同步努力下，</a:t>
            </a:r>
            <a:r>
              <a:rPr lang="zh-TW" altLang="en-US" sz="1600" b="1" kern="0" dirty="0">
                <a:solidFill>
                  <a:srgbClr val="FF0000"/>
                </a:solidFill>
                <a:latin typeface="微軟正黑體" pitchFamily="34" charset="-120"/>
                <a:ea typeface="微軟正黑體" pitchFamily="34" charset="-120"/>
              </a:rPr>
              <a:t>學術架構</a:t>
            </a:r>
            <a:r>
              <a:rPr lang="zh-TW" altLang="en-US" sz="1600" kern="0" dirty="0">
                <a:solidFill>
                  <a:prstClr val="black"/>
                </a:solidFill>
                <a:latin typeface="微軟正黑體" pitchFamily="34" charset="-120"/>
                <a:ea typeface="微軟正黑體" pitchFamily="34" charset="-120"/>
              </a:rPr>
              <a:t>成熟、</a:t>
            </a:r>
            <a:r>
              <a:rPr lang="zh-TW" altLang="en-US" sz="1600" b="1" kern="0" dirty="0">
                <a:solidFill>
                  <a:srgbClr val="FF0000"/>
                </a:solidFill>
                <a:latin typeface="微軟正黑體" pitchFamily="34" charset="-120"/>
                <a:ea typeface="微軟正黑體" pitchFamily="34" charset="-120"/>
              </a:rPr>
              <a:t>廠商有熱情</a:t>
            </a:r>
            <a:r>
              <a:rPr lang="zh-TW" altLang="en-US" sz="1600" kern="0" dirty="0">
                <a:solidFill>
                  <a:prstClr val="black"/>
                </a:solidFill>
                <a:latin typeface="微軟正黑體" pitchFamily="34" charset="-120"/>
                <a:ea typeface="微軟正黑體" pitchFamily="34" charset="-120"/>
              </a:rPr>
              <a:t>開發，台灣又有</a:t>
            </a:r>
            <a:r>
              <a:rPr lang="zh-TW" altLang="en-US" sz="1600" b="1" kern="0" dirty="0">
                <a:solidFill>
                  <a:srgbClr val="FF0000"/>
                </a:solidFill>
                <a:latin typeface="微軟正黑體" pitchFamily="34" charset="-120"/>
                <a:ea typeface="微軟正黑體" pitchFamily="34" charset="-120"/>
              </a:rPr>
              <a:t>網路、半導體基礎</a:t>
            </a:r>
            <a:r>
              <a:rPr lang="zh-TW" altLang="en-US" sz="1600" kern="0" dirty="0">
                <a:solidFill>
                  <a:prstClr val="black"/>
                </a:solidFill>
                <a:latin typeface="微軟正黑體" pitchFamily="34" charset="-120"/>
                <a:ea typeface="微軟正黑體" pitchFamily="34" charset="-120"/>
              </a:rPr>
              <a:t>，當潮流來臨時可以銜接。」</a:t>
            </a:r>
          </a:p>
        </p:txBody>
      </p:sp>
      <p:sp>
        <p:nvSpPr>
          <p:cNvPr id="4" name="文字方塊 3"/>
          <p:cNvSpPr txBox="1">
            <a:spLocks noChangeArrowheads="1"/>
          </p:cNvSpPr>
          <p:nvPr/>
        </p:nvSpPr>
        <p:spPr bwMode="auto">
          <a:xfrm>
            <a:off x="1235913" y="3560464"/>
            <a:ext cx="7793787" cy="2985358"/>
          </a:xfrm>
          <a:prstGeom prst="rect">
            <a:avLst/>
          </a:prstGeom>
          <a:solidFill>
            <a:schemeClr val="bg1"/>
          </a:solidFill>
          <a:ln>
            <a:noFill/>
          </a:ln>
          <a:extLst/>
        </p:spPr>
        <p:txBody>
          <a:bodyPr wrap="square" lIns="91374" tIns="45683" rIns="91374" bIns="45683">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eaLnBrk="1" hangingPunct="1"/>
            <a:r>
              <a:rPr lang="en-US" altLang="zh-TW" sz="1800" b="1" kern="0" dirty="0">
                <a:latin typeface="微軟正黑體" pitchFamily="34" charset="-120"/>
                <a:ea typeface="微軟正黑體" pitchFamily="34" charset="-120"/>
              </a:rPr>
              <a:t>Google</a:t>
            </a:r>
            <a:r>
              <a:rPr lang="zh-TW" altLang="en-US" sz="1800" b="1" kern="0" dirty="0">
                <a:latin typeface="微軟正黑體" pitchFamily="34" charset="-120"/>
                <a:ea typeface="微軟正黑體" pitchFamily="34" charset="-120"/>
              </a:rPr>
              <a:t>台灣總經理簡立峰</a:t>
            </a:r>
            <a:endParaRPr lang="en-US" altLang="zh-TW" sz="1800" b="1" kern="0" dirty="0">
              <a:latin typeface="微軟正黑體" pitchFamily="34" charset="-120"/>
              <a:ea typeface="微軟正黑體" pitchFamily="34" charset="-120"/>
            </a:endParaRPr>
          </a:p>
          <a:p>
            <a:pPr lvl="0" eaLnBrk="1" hangingPunct="1">
              <a:spcAft>
                <a:spcPts val="600"/>
              </a:spcAft>
            </a:pPr>
            <a:r>
              <a:rPr kumimoji="0" lang="zh-TW" altLang="en-US" sz="1600" kern="0" dirty="0">
                <a:solidFill>
                  <a:prstClr val="black"/>
                </a:solidFill>
                <a:latin typeface="微軟正黑體" pitchFamily="34" charset="-120"/>
                <a:ea typeface="微軟正黑體" pitchFamily="34" charset="-120"/>
              </a:rPr>
              <a:t>「</a:t>
            </a:r>
            <a:r>
              <a:rPr lang="zh-TW" altLang="en-US" sz="1600" kern="0" dirty="0">
                <a:solidFill>
                  <a:prstClr val="black"/>
                </a:solidFill>
                <a:latin typeface="微軟正黑體" pitchFamily="34" charset="-120"/>
                <a:ea typeface="微軟正黑體" pitchFamily="34" charset="-120"/>
              </a:rPr>
              <a:t>過去台灣的問題其實不是出在軟體實力不好，而是</a:t>
            </a:r>
            <a:r>
              <a:rPr lang="zh-TW" altLang="en-US" sz="1600" b="1" kern="0" dirty="0">
                <a:solidFill>
                  <a:srgbClr val="FF0000"/>
                </a:solidFill>
                <a:latin typeface="微軟正黑體" pitchFamily="34" charset="-120"/>
                <a:ea typeface="微軟正黑體" pitchFamily="34" charset="-120"/>
              </a:rPr>
              <a:t>軟體人才和硬體產業的銜接度低</a:t>
            </a:r>
            <a:r>
              <a:rPr lang="zh-TW" altLang="en-US" sz="1600" kern="0" dirty="0">
                <a:solidFill>
                  <a:prstClr val="black"/>
                </a:solidFill>
                <a:latin typeface="微軟正黑體" pitchFamily="34" charset="-120"/>
                <a:ea typeface="微軟正黑體" pitchFamily="34" charset="-120"/>
              </a:rPr>
              <a:t>，沒能將硬體優勢和軟體優勢整合在一起，發揮出更</a:t>
            </a:r>
            <a:r>
              <a:rPr lang="zh-TW" altLang="en-US" sz="1600" kern="0" dirty="0" smtClean="0">
                <a:solidFill>
                  <a:prstClr val="black"/>
                </a:solidFill>
                <a:latin typeface="微軟正黑體" pitchFamily="34" charset="-120"/>
                <a:ea typeface="微軟正黑體" pitchFamily="34" charset="-120"/>
              </a:rPr>
              <a:t>大力量</a:t>
            </a:r>
            <a:r>
              <a:rPr lang="zh-TW" altLang="en-US" sz="1600" kern="0" dirty="0">
                <a:solidFill>
                  <a:prstClr val="black"/>
                </a:solidFill>
                <a:latin typeface="微軟正黑體" pitchFamily="34" charset="-120"/>
                <a:ea typeface="微軟正黑體" pitchFamily="34" charset="-120"/>
              </a:rPr>
              <a:t>。如果能在</a:t>
            </a:r>
            <a:r>
              <a:rPr lang="zh-TW" altLang="en-US" sz="1600" b="1" kern="0" dirty="0">
                <a:solidFill>
                  <a:srgbClr val="FF0000"/>
                </a:solidFill>
                <a:latin typeface="微軟正黑體" pitchFamily="34" charset="-120"/>
                <a:ea typeface="微軟正黑體" pitchFamily="34" charset="-120"/>
              </a:rPr>
              <a:t>既有的硬體基礎，再加上</a:t>
            </a:r>
            <a:r>
              <a:rPr lang="en-US" altLang="zh-TW" sz="1600" b="1" kern="0" dirty="0">
                <a:solidFill>
                  <a:srgbClr val="FF0000"/>
                </a:solidFill>
                <a:latin typeface="微軟正黑體" pitchFamily="34" charset="-120"/>
                <a:ea typeface="微軟正黑體" pitchFamily="34" charset="-120"/>
              </a:rPr>
              <a:t>AI</a:t>
            </a:r>
            <a:r>
              <a:rPr lang="zh-TW" altLang="en-US" sz="1600" kern="0" dirty="0">
                <a:solidFill>
                  <a:prstClr val="black"/>
                </a:solidFill>
                <a:latin typeface="微軟正黑體" pitchFamily="34" charset="-120"/>
                <a:ea typeface="微軟正黑體" pitchFamily="34" charset="-120"/>
              </a:rPr>
              <a:t>，</a:t>
            </a:r>
            <a:r>
              <a:rPr lang="zh-TW" altLang="en-US" sz="1600" b="1" kern="0" dirty="0">
                <a:solidFill>
                  <a:srgbClr val="FF0000"/>
                </a:solidFill>
                <a:latin typeface="微軟正黑體" pitchFamily="34" charset="-120"/>
                <a:ea typeface="微軟正黑體" pitchFamily="34" charset="-120"/>
              </a:rPr>
              <a:t>將可以是台灣很好的機會</a:t>
            </a:r>
            <a:r>
              <a:rPr kumimoji="0" lang="zh-TW" altLang="en-US" sz="1600" kern="0" dirty="0">
                <a:solidFill>
                  <a:prstClr val="black"/>
                </a:solidFill>
                <a:latin typeface="微軟正黑體" pitchFamily="34" charset="-120"/>
                <a:ea typeface="微軟正黑體" pitchFamily="34" charset="-120"/>
              </a:rPr>
              <a:t>。</a:t>
            </a:r>
            <a:r>
              <a:rPr kumimoji="0" lang="zh-TW" altLang="en-US" sz="1600" kern="0" dirty="0" smtClean="0">
                <a:solidFill>
                  <a:prstClr val="black"/>
                </a:solidFill>
                <a:latin typeface="微軟正黑體" pitchFamily="34" charset="-120"/>
                <a:ea typeface="微軟正黑體" pitchFamily="34" charset="-120"/>
              </a:rPr>
              <a:t>」</a:t>
            </a:r>
            <a:endParaRPr lang="en-US" altLang="zh-TW" sz="1600" b="1" kern="0" dirty="0">
              <a:solidFill>
                <a:srgbClr val="FF0000"/>
              </a:solidFill>
              <a:latin typeface="微軟正黑體" pitchFamily="34" charset="-120"/>
              <a:ea typeface="微軟正黑體" pitchFamily="34" charset="-120"/>
            </a:endParaRPr>
          </a:p>
          <a:p>
            <a:pPr lvl="0" eaLnBrk="1" hangingPunct="1">
              <a:spcAft>
                <a:spcPts val="600"/>
              </a:spcAft>
            </a:pPr>
            <a:r>
              <a:rPr lang="zh-TW" altLang="en-US" sz="1600" kern="0" dirty="0">
                <a:solidFill>
                  <a:prstClr val="black"/>
                </a:solidFill>
                <a:latin typeface="微軟正黑體" pitchFamily="34" charset="-120"/>
                <a:ea typeface="微軟正黑體" pitchFamily="34" charset="-120"/>
              </a:rPr>
              <a:t>「</a:t>
            </a:r>
            <a:r>
              <a:rPr lang="zh-TW" altLang="en-US" sz="1600" kern="0" dirty="0" smtClean="0">
                <a:solidFill>
                  <a:prstClr val="black"/>
                </a:solidFill>
                <a:latin typeface="微軟正黑體" pitchFamily="34" charset="-120"/>
                <a:ea typeface="微軟正黑體" pitchFamily="34" charset="-120"/>
              </a:rPr>
              <a:t>第一、建議</a:t>
            </a:r>
            <a:r>
              <a:rPr lang="zh-TW" altLang="en-US" sz="1600" kern="0" dirty="0">
                <a:solidFill>
                  <a:prstClr val="black"/>
                </a:solidFill>
                <a:latin typeface="微軟正黑體" pitchFamily="34" charset="-120"/>
                <a:ea typeface="微軟正黑體" pitchFamily="34" charset="-120"/>
              </a:rPr>
              <a:t>台灣要開始累積成功的經驗，</a:t>
            </a:r>
            <a:r>
              <a:rPr lang="zh-TW" altLang="en-US" sz="1600" b="1" kern="0" dirty="0">
                <a:solidFill>
                  <a:srgbClr val="FF0000"/>
                </a:solidFill>
                <a:latin typeface="微軟正黑體" pitchFamily="34" charset="-120"/>
                <a:ea typeface="微軟正黑體" pitchFamily="34" charset="-120"/>
              </a:rPr>
              <a:t>建立一個國家級的</a:t>
            </a:r>
            <a:r>
              <a:rPr lang="zh-TW" altLang="en-US" sz="1600" b="1" kern="0" dirty="0" smtClean="0">
                <a:solidFill>
                  <a:srgbClr val="FF0000"/>
                </a:solidFill>
                <a:latin typeface="微軟正黑體" pitchFamily="34" charset="-120"/>
                <a:ea typeface="微軟正黑體" pitchFamily="34" charset="-120"/>
              </a:rPr>
              <a:t>顧問團</a:t>
            </a:r>
            <a:r>
              <a:rPr lang="zh-TW" altLang="en-US" sz="1600" b="1" kern="0" dirty="0" smtClean="0">
                <a:latin typeface="微軟正黑體" pitchFamily="34" charset="-120"/>
                <a:ea typeface="微軟正黑體" pitchFamily="34" charset="-120"/>
              </a:rPr>
              <a:t>；</a:t>
            </a:r>
            <a:r>
              <a:rPr lang="zh-TW" altLang="en-US" sz="1600" kern="0" dirty="0" smtClean="0">
                <a:solidFill>
                  <a:prstClr val="black"/>
                </a:solidFill>
                <a:latin typeface="微軟正黑體" pitchFamily="34" charset="-120"/>
                <a:ea typeface="微軟正黑體" pitchFamily="34" charset="-120"/>
              </a:rPr>
              <a:t>第二、台灣</a:t>
            </a:r>
            <a:r>
              <a:rPr lang="zh-TW" altLang="en-US" sz="1600" kern="0" dirty="0">
                <a:solidFill>
                  <a:prstClr val="black"/>
                </a:solidFill>
                <a:latin typeface="微軟正黑體" pitchFamily="34" charset="-120"/>
                <a:ea typeface="微軟正黑體" pitchFamily="34" charset="-120"/>
              </a:rPr>
              <a:t>一定要</a:t>
            </a:r>
            <a:r>
              <a:rPr lang="zh-TW" altLang="en-US" sz="1600" b="1" kern="0" dirty="0">
                <a:solidFill>
                  <a:srgbClr val="FF0000"/>
                </a:solidFill>
                <a:latin typeface="微軟正黑體" pitchFamily="34" charset="-120"/>
                <a:ea typeface="微軟正黑體" pitchFamily="34" charset="-120"/>
              </a:rPr>
              <a:t>建立開</a:t>
            </a:r>
            <a:r>
              <a:rPr lang="zh-TW" altLang="en-US" sz="1600" b="1" kern="0" dirty="0" smtClean="0">
                <a:solidFill>
                  <a:srgbClr val="FF0000"/>
                </a:solidFill>
                <a:latin typeface="微軟正黑體" pitchFamily="34" charset="-120"/>
                <a:ea typeface="微軟正黑體" pitchFamily="34" charset="-120"/>
              </a:rPr>
              <a:t>源</a:t>
            </a:r>
            <a:r>
              <a:rPr lang="en-US" altLang="zh-TW" sz="1600" b="1" kern="0" dirty="0" smtClean="0">
                <a:solidFill>
                  <a:srgbClr val="FF0000"/>
                </a:solidFill>
                <a:latin typeface="微軟正黑體" pitchFamily="34" charset="-120"/>
                <a:ea typeface="微軟正黑體" pitchFamily="34" charset="-120"/>
              </a:rPr>
              <a:t>(Open source)</a:t>
            </a:r>
            <a:r>
              <a:rPr lang="zh-TW" altLang="en-US" sz="1600" b="1" kern="0" dirty="0" smtClean="0">
                <a:solidFill>
                  <a:srgbClr val="FF0000"/>
                </a:solidFill>
                <a:latin typeface="微軟正黑體" pitchFamily="34" charset="-120"/>
                <a:ea typeface="微軟正黑體" pitchFamily="34" charset="-120"/>
              </a:rPr>
              <a:t>的</a:t>
            </a:r>
            <a:r>
              <a:rPr lang="zh-TW" altLang="en-US" sz="1600" b="1" kern="0" dirty="0">
                <a:solidFill>
                  <a:srgbClr val="FF0000"/>
                </a:solidFill>
                <a:latin typeface="微軟正黑體" pitchFamily="34" charset="-120"/>
                <a:ea typeface="微軟正黑體" pitchFamily="34" charset="-120"/>
              </a:rPr>
              <a:t>文化</a:t>
            </a:r>
            <a:r>
              <a:rPr lang="zh-TW" altLang="en-US" sz="1600" kern="0" dirty="0">
                <a:solidFill>
                  <a:prstClr val="black"/>
                </a:solidFill>
                <a:latin typeface="微軟正黑體" pitchFamily="34" charset="-120"/>
                <a:ea typeface="微軟正黑體" pitchFamily="34" charset="-120"/>
              </a:rPr>
              <a:t>。</a:t>
            </a:r>
            <a:r>
              <a:rPr lang="zh-TW" altLang="en-US" sz="1600" kern="0" dirty="0" smtClean="0">
                <a:solidFill>
                  <a:prstClr val="black"/>
                </a:solidFill>
                <a:latin typeface="微軟正黑體" pitchFamily="34" charset="-120"/>
                <a:ea typeface="微軟正黑體" pitchFamily="34" charset="-120"/>
              </a:rPr>
              <a:t>」</a:t>
            </a:r>
            <a:endParaRPr lang="en-US" altLang="zh-TW" sz="1600" kern="0" dirty="0">
              <a:solidFill>
                <a:prstClr val="black"/>
              </a:solidFill>
              <a:latin typeface="微軟正黑體" pitchFamily="34" charset="-120"/>
              <a:ea typeface="微軟正黑體" pitchFamily="34" charset="-120"/>
            </a:endParaRPr>
          </a:p>
          <a:p>
            <a:pPr lvl="0" eaLnBrk="1" hangingPunct="1">
              <a:spcAft>
                <a:spcPts val="600"/>
              </a:spcAft>
            </a:pPr>
            <a:r>
              <a:rPr kumimoji="0" lang="zh-TW" altLang="en-US" sz="1600" kern="0" dirty="0">
                <a:solidFill>
                  <a:prstClr val="black"/>
                </a:solidFill>
                <a:latin typeface="微軟正黑體" pitchFamily="34" charset="-120"/>
                <a:ea typeface="微軟正黑體" pitchFamily="34" charset="-120"/>
              </a:rPr>
              <a:t>「</a:t>
            </a:r>
            <a:r>
              <a:rPr lang="zh-TW" altLang="en-US" sz="1600" kern="0" dirty="0">
                <a:solidFill>
                  <a:prstClr val="black"/>
                </a:solidFill>
                <a:latin typeface="微軟正黑體" pitchFamily="34" charset="-120"/>
                <a:ea typeface="微軟正黑體" pitchFamily="34" charset="-120"/>
              </a:rPr>
              <a:t>人工智慧的發展沒有</a:t>
            </a:r>
            <a:r>
              <a:rPr lang="zh-TW" altLang="en-US" sz="1600" b="1" kern="0" dirty="0">
                <a:solidFill>
                  <a:srgbClr val="FF0000"/>
                </a:solidFill>
                <a:latin typeface="微軟正黑體" pitchFamily="34" charset="-120"/>
                <a:ea typeface="微軟正黑體" pitchFamily="34" charset="-120"/>
              </a:rPr>
              <a:t>一蹴可及的</a:t>
            </a:r>
            <a:r>
              <a:rPr lang="zh-TW" altLang="en-US" sz="1600" kern="0" dirty="0">
                <a:solidFill>
                  <a:prstClr val="black"/>
                </a:solidFill>
                <a:latin typeface="微軟正黑體" pitchFamily="34" charset="-120"/>
                <a:ea typeface="微軟正黑體" pitchFamily="34" charset="-120"/>
              </a:rPr>
              <a:t>，要先有 </a:t>
            </a:r>
            <a:r>
              <a:rPr lang="en-US" altLang="zh-TW" sz="1600" kern="0" dirty="0">
                <a:solidFill>
                  <a:prstClr val="black"/>
                </a:solidFill>
                <a:latin typeface="微軟正黑體" pitchFamily="34" charset="-120"/>
                <a:ea typeface="微軟正黑體" pitchFamily="34" charset="-120"/>
              </a:rPr>
              <a:t>Cloud first</a:t>
            </a:r>
            <a:r>
              <a:rPr lang="zh-TW" altLang="en-US" sz="1600" kern="0" dirty="0">
                <a:solidFill>
                  <a:prstClr val="black"/>
                </a:solidFill>
                <a:latin typeface="微軟正黑體" pitchFamily="34" charset="-120"/>
                <a:ea typeface="微軟正黑體" pitchFamily="34" charset="-120"/>
              </a:rPr>
              <a:t>，然後才有 </a:t>
            </a:r>
            <a:r>
              <a:rPr lang="en-US" altLang="zh-TW" sz="1600" kern="0" dirty="0">
                <a:solidFill>
                  <a:prstClr val="black"/>
                </a:solidFill>
                <a:latin typeface="微軟正黑體" pitchFamily="34" charset="-120"/>
                <a:ea typeface="微軟正黑體" pitchFamily="34" charset="-120"/>
              </a:rPr>
              <a:t>Mobile first</a:t>
            </a:r>
            <a:r>
              <a:rPr lang="zh-TW" altLang="en-US" sz="1600" kern="0" dirty="0">
                <a:solidFill>
                  <a:prstClr val="black"/>
                </a:solidFill>
                <a:latin typeface="微軟正黑體" pitchFamily="34" charset="-120"/>
                <a:ea typeface="微軟正黑體" pitchFamily="34" charset="-120"/>
              </a:rPr>
              <a:t>，現在才能做到 </a:t>
            </a:r>
            <a:r>
              <a:rPr lang="en-US" altLang="zh-TW" sz="1600" kern="0" dirty="0">
                <a:solidFill>
                  <a:prstClr val="black"/>
                </a:solidFill>
                <a:latin typeface="微軟正黑體" pitchFamily="34" charset="-120"/>
                <a:ea typeface="微軟正黑體" pitchFamily="34" charset="-120"/>
              </a:rPr>
              <a:t>AI first</a:t>
            </a:r>
            <a:r>
              <a:rPr lang="zh-TW" altLang="en-US" sz="1600" kern="0" dirty="0">
                <a:solidFill>
                  <a:prstClr val="black"/>
                </a:solidFill>
                <a:latin typeface="微軟正黑體" pitchFamily="34" charset="-120"/>
                <a:ea typeface="微軟正黑體" pitchFamily="34" charset="-120"/>
              </a:rPr>
              <a:t>。台灣過去沒有成功的雲端服務和行動化服務，現在要進入人工智慧的發展，尤其是那些基於大量消費者資料的發展，台灣更是毫無優勢可言。先盤點一下自己的強項，像是</a:t>
            </a:r>
            <a:r>
              <a:rPr lang="zh-TW" altLang="en-US" sz="1600" b="1" kern="0" dirty="0">
                <a:solidFill>
                  <a:srgbClr val="FF0000"/>
                </a:solidFill>
                <a:latin typeface="微軟正黑體" pitchFamily="34" charset="-120"/>
                <a:ea typeface="微軟正黑體" pitchFamily="34" charset="-120"/>
              </a:rPr>
              <a:t>醫學影像</a:t>
            </a:r>
            <a:r>
              <a:rPr lang="zh-TW" altLang="en-US" sz="1600" b="1" kern="0" dirty="0" smtClean="0">
                <a:solidFill>
                  <a:srgbClr val="FF0000"/>
                </a:solidFill>
                <a:latin typeface="微軟正黑體" pitchFamily="34" charset="-120"/>
                <a:ea typeface="微軟正黑體" pitchFamily="34" charset="-120"/>
              </a:rPr>
              <a:t>、</a:t>
            </a:r>
            <a:r>
              <a:rPr lang="zh-TW" altLang="en-US" sz="1600" b="1" kern="0" dirty="0">
                <a:solidFill>
                  <a:srgbClr val="FF0000"/>
                </a:solidFill>
                <a:latin typeface="微軟正黑體" pitchFamily="34" charset="-120"/>
                <a:ea typeface="微軟正黑體" pitchFamily="34" charset="-120"/>
              </a:rPr>
              <a:t>或是</a:t>
            </a:r>
            <a:r>
              <a:rPr lang="zh-TW" altLang="en-US" sz="1600" b="1" kern="0" dirty="0" smtClean="0">
                <a:solidFill>
                  <a:srgbClr val="FF0000"/>
                </a:solidFill>
                <a:latin typeface="微軟正黑體" pitchFamily="34" charset="-120"/>
                <a:ea typeface="微軟正黑體" pitchFamily="34" charset="-120"/>
              </a:rPr>
              <a:t>透過</a:t>
            </a:r>
            <a:r>
              <a:rPr lang="zh-TW" altLang="en-US" sz="1600" b="1" kern="0" dirty="0">
                <a:solidFill>
                  <a:srgbClr val="FF0000"/>
                </a:solidFill>
                <a:latin typeface="微軟正黑體" pitchFamily="34" charset="-120"/>
                <a:ea typeface="微軟正黑體" pitchFamily="34" charset="-120"/>
              </a:rPr>
              <a:t>無人機取得影像資料之後的應用，可能就是台灣的優勢</a:t>
            </a:r>
            <a:r>
              <a:rPr lang="zh-TW" altLang="en-US" sz="1600" kern="0" dirty="0">
                <a:solidFill>
                  <a:prstClr val="black"/>
                </a:solidFill>
                <a:latin typeface="微軟正黑體" pitchFamily="34" charset="-120"/>
                <a:ea typeface="微軟正黑體" pitchFamily="34" charset="-120"/>
              </a:rPr>
              <a:t>。」</a:t>
            </a:r>
            <a:endParaRPr kumimoji="1"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endParaRPr>
          </a:p>
        </p:txBody>
      </p:sp>
      <p:cxnSp>
        <p:nvCxnSpPr>
          <p:cNvPr id="6" name="直線接點 5"/>
          <p:cNvCxnSpPr/>
          <p:nvPr/>
        </p:nvCxnSpPr>
        <p:spPr>
          <a:xfrm>
            <a:off x="394307" y="2016363"/>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394307" y="3479561"/>
            <a:ext cx="8373684" cy="0"/>
          </a:xfrm>
          <a:prstGeom prst="line">
            <a:avLst/>
          </a:prstGeom>
          <a:ln w="25400">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459" y="970130"/>
            <a:ext cx="753668" cy="629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ååæ³°ï¼æå½± (å¤©ä¸æä¾)"/>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930" y="2446989"/>
            <a:ext cx="774727" cy="6019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9"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109" y="4827165"/>
            <a:ext cx="842369" cy="737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等腰三角形 10"/>
          <p:cNvSpPr/>
          <p:nvPr/>
        </p:nvSpPr>
        <p:spPr>
          <a:xfrm rot="5400000">
            <a:off x="929610" y="1230392"/>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12" name="等腰三角形 11"/>
          <p:cNvSpPr/>
          <p:nvPr/>
        </p:nvSpPr>
        <p:spPr>
          <a:xfrm rot="5400000">
            <a:off x="929610" y="2693590"/>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13" name="等腰三角形 12"/>
          <p:cNvSpPr/>
          <p:nvPr/>
        </p:nvSpPr>
        <p:spPr>
          <a:xfrm rot="5400000">
            <a:off x="929610" y="5141672"/>
            <a:ext cx="437155" cy="10874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83" rIns="91374" bIns="45683" anchor="ctr"/>
          <a:lstStyle/>
          <a:p>
            <a:pPr algn="ctr" defTabSz="913728">
              <a:defRPr/>
            </a:pPr>
            <a:endParaRPr lang="zh-TW" altLang="en-US" sz="1600">
              <a:solidFill>
                <a:prstClr val="white"/>
              </a:solidFill>
            </a:endParaRPr>
          </a:p>
        </p:txBody>
      </p:sp>
      <p:sp>
        <p:nvSpPr>
          <p:cNvPr id="15" name="投影片編號版面配置區 14"/>
          <p:cNvSpPr>
            <a:spLocks noGrp="1"/>
          </p:cNvSpPr>
          <p:nvPr>
            <p:ph type="sldNum" sz="quarter" idx="12"/>
          </p:nvPr>
        </p:nvSpPr>
        <p:spPr/>
        <p:txBody>
          <a:bodyPr/>
          <a:lstStyle/>
          <a:p>
            <a:fld id="{73DA0BB7-265A-403C-9275-D587AB510EDC}" type="slidenum">
              <a:rPr lang="zh-TW" altLang="en-US" smtClean="0"/>
              <a:t>12</a:t>
            </a:fld>
            <a:endParaRPr lang="zh-TW" altLang="en-US"/>
          </a:p>
        </p:txBody>
      </p:sp>
      <p:sp>
        <p:nvSpPr>
          <p:cNvPr id="16" name="標題 1"/>
          <p:cNvSpPr txBox="1">
            <a:spLocks/>
          </p:cNvSpPr>
          <p:nvPr/>
        </p:nvSpPr>
        <p:spPr bwMode="auto">
          <a:xfrm>
            <a:off x="1626574" y="0"/>
            <a:ext cx="7691070" cy="61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zh-TW" altLang="en-US" sz="3200" b="1" kern="1200" dirty="0">
                <a:solidFill>
                  <a:srgbClr val="003399"/>
                </a:solidFill>
                <a:latin typeface="微軟正黑體" panose="020B0604030504040204" pitchFamily="34" charset="-120"/>
                <a:ea typeface="微軟正黑體" panose="020B0604030504040204" pitchFamily="34" charset="-120"/>
                <a:cs typeface="Times New Roman" pitchFamily="18" charset="0"/>
              </a:defRPr>
            </a:lvl1pPr>
            <a:lvl2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lang="zh-TW" altLang="en-US" sz="2800" kern="1600" spc="-50" dirty="0">
                <a:solidFill>
                  <a:srgbClr val="0070C0"/>
                </a:solidFill>
                <a:latin typeface="華康粗圓體" panose="020F0709000000000000" pitchFamily="49" charset="-120"/>
                <a:ea typeface="華康粗圓體" panose="020F0709000000000000" pitchFamily="49" charset="-120"/>
                <a:cs typeface="+mn-cs"/>
              </a:rPr>
              <a:t>台灣企業領袖對台灣發展人工智慧之</a:t>
            </a:r>
            <a:r>
              <a:rPr lang="zh-TW" altLang="en-US" sz="2800" kern="1600" spc="-50" dirty="0" smtClean="0">
                <a:solidFill>
                  <a:srgbClr val="0070C0"/>
                </a:solidFill>
                <a:latin typeface="華康粗圓體" panose="020F0709000000000000" pitchFamily="49" charset="-120"/>
                <a:ea typeface="華康粗圓體" panose="020F0709000000000000" pitchFamily="49" charset="-120"/>
                <a:cs typeface="+mn-cs"/>
              </a:rPr>
              <a:t>建議</a:t>
            </a:r>
            <a:r>
              <a:rPr lang="en-US" altLang="zh-TW" sz="2800" kern="1600" spc="-50" dirty="0" smtClean="0">
                <a:solidFill>
                  <a:srgbClr val="0070C0"/>
                </a:solidFill>
                <a:latin typeface="華康粗圓體" panose="020F0709000000000000" pitchFamily="49" charset="-120"/>
                <a:ea typeface="華康粗圓體" panose="020F0709000000000000" pitchFamily="49" charset="-120"/>
                <a:cs typeface="+mn-cs"/>
              </a:rPr>
              <a:t>(2/2)</a:t>
            </a:r>
            <a:endParaRPr lang="zh-TW" altLang="en-US" sz="2800" kern="1600" spc="-50" dirty="0">
              <a:solidFill>
                <a:srgbClr val="0070C0"/>
              </a:solidFill>
              <a:latin typeface="華康粗圓體" panose="020F0709000000000000" pitchFamily="49" charset="-120"/>
              <a:ea typeface="華康粗圓體" panose="020F0709000000000000" pitchFamily="49" charset="-120"/>
              <a:cs typeface="+mn-cs"/>
            </a:endParaRPr>
          </a:p>
        </p:txBody>
      </p:sp>
    </p:spTree>
    <p:extLst>
      <p:ext uri="{BB962C8B-B14F-4D97-AF65-F5344CB8AC3E}">
        <p14:creationId xmlns:p14="http://schemas.microsoft.com/office/powerpoint/2010/main" val="418294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3" y="0"/>
            <a:ext cx="8229600" cy="796950"/>
          </a:xfrm>
        </p:spPr>
        <p:txBody>
          <a:bodyPr>
            <a:normAutofit/>
          </a:body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臺灣</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行動計畫蓄積</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發展能量</a:t>
            </a:r>
          </a:p>
        </p:txBody>
      </p:sp>
      <p:sp>
        <p:nvSpPr>
          <p:cNvPr id="6" name="文字方塊 5"/>
          <p:cNvSpPr txBox="1"/>
          <p:nvPr/>
        </p:nvSpPr>
        <p:spPr>
          <a:xfrm>
            <a:off x="1320337" y="885883"/>
            <a:ext cx="7386051"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04788" lvl="1" indent="-204788" defTabSz="914400">
              <a:buFont typeface="Arial" panose="020B0604020202020204" pitchFamily="34" charset="0"/>
              <a:buChar char="•"/>
            </a:pPr>
            <a:r>
              <a:rPr lang="zh-TW" altLang="en-US" b="1" dirty="0">
                <a:solidFill>
                  <a:prstClr val="black"/>
                </a:solidFill>
              </a:rPr>
              <a:t>加速</a:t>
            </a:r>
            <a:r>
              <a:rPr lang="en-US" altLang="zh-TW" b="1" dirty="0">
                <a:solidFill>
                  <a:prstClr val="black"/>
                </a:solidFill>
              </a:rPr>
              <a:t>AI</a:t>
            </a:r>
            <a:r>
              <a:rPr lang="zh-TW" altLang="en-US" b="1" dirty="0">
                <a:solidFill>
                  <a:prstClr val="black"/>
                </a:solidFill>
              </a:rPr>
              <a:t>育才及攬才，扶植研發服務公司，蓄積</a:t>
            </a:r>
            <a:r>
              <a:rPr lang="en-US" altLang="zh-TW" b="1" dirty="0">
                <a:solidFill>
                  <a:prstClr val="black"/>
                </a:solidFill>
              </a:rPr>
              <a:t>AI</a:t>
            </a:r>
            <a:r>
              <a:rPr lang="zh-TW" altLang="en-US" b="1" dirty="0">
                <a:solidFill>
                  <a:prstClr val="black"/>
                </a:solidFill>
              </a:rPr>
              <a:t>長期發展能量</a:t>
            </a:r>
          </a:p>
          <a:p>
            <a:pPr marL="204788" lvl="1" indent="-204788" defTabSz="914400">
              <a:buFont typeface="Arial" panose="020B0604020202020204" pitchFamily="34" charset="0"/>
              <a:buChar char="•"/>
            </a:pPr>
            <a:r>
              <a:rPr lang="zh-TW" altLang="en-US" b="1" dirty="0">
                <a:solidFill>
                  <a:prstClr val="black"/>
                </a:solidFill>
              </a:rPr>
              <a:t>開放的智慧應用發展環境成為國家經濟成長之重要動能</a:t>
            </a:r>
          </a:p>
          <a:p>
            <a:pPr marL="204788" lvl="1" indent="-204788" defTabSz="914400">
              <a:buFont typeface="Arial" panose="020B0604020202020204" pitchFamily="34" charset="0"/>
              <a:buChar char="•"/>
            </a:pPr>
            <a:r>
              <a:rPr lang="zh-TW" altLang="en-US" b="1" dirty="0">
                <a:solidFill>
                  <a:prstClr val="black"/>
                </a:solidFill>
              </a:rPr>
              <a:t>推動</a:t>
            </a:r>
            <a:r>
              <a:rPr lang="en-US" altLang="zh-TW" b="1" dirty="0">
                <a:solidFill>
                  <a:srgbClr val="FF0000"/>
                </a:solidFill>
              </a:rPr>
              <a:t>AI</a:t>
            </a:r>
            <a:r>
              <a:rPr lang="zh-TW" altLang="en-US" b="1" dirty="0">
                <a:solidFill>
                  <a:srgbClr val="FF0000"/>
                </a:solidFill>
              </a:rPr>
              <a:t>領航</a:t>
            </a:r>
            <a:r>
              <a:rPr lang="zh-TW" altLang="en-US" b="1" dirty="0">
                <a:solidFill>
                  <a:prstClr val="black"/>
                </a:solidFill>
              </a:rPr>
              <a:t>計畫，</a:t>
            </a:r>
            <a:r>
              <a:rPr lang="en-US" altLang="zh-TW" b="1" dirty="0">
                <a:solidFill>
                  <a:srgbClr val="FF0000"/>
                </a:solidFill>
              </a:rPr>
              <a:t>AI</a:t>
            </a:r>
            <a:r>
              <a:rPr lang="zh-TW" altLang="en-US" b="1" dirty="0">
                <a:solidFill>
                  <a:srgbClr val="FF0000"/>
                </a:solidFill>
              </a:rPr>
              <a:t>軟體及系統晶片技術所衍生之系統或服務解決方案</a:t>
            </a:r>
            <a:r>
              <a:rPr lang="zh-TW" altLang="en-US" b="1" dirty="0">
                <a:solidFill>
                  <a:prstClr val="black"/>
                </a:solidFill>
              </a:rPr>
              <a:t>，居全球領先群地位</a:t>
            </a:r>
          </a:p>
          <a:p>
            <a:pPr marL="204788" lvl="1" indent="-204788" defTabSz="914400">
              <a:buFont typeface="Arial" panose="020B0604020202020204" pitchFamily="34" charset="0"/>
              <a:buChar char="•"/>
            </a:pPr>
            <a:r>
              <a:rPr lang="zh-TW" altLang="en-US" b="1" dirty="0">
                <a:solidFill>
                  <a:prstClr val="black"/>
                </a:solidFill>
              </a:rPr>
              <a:t>建構國際化</a:t>
            </a:r>
            <a:r>
              <a:rPr lang="en-US" altLang="zh-TW" b="1" dirty="0">
                <a:solidFill>
                  <a:prstClr val="black"/>
                </a:solidFill>
              </a:rPr>
              <a:t>AI</a:t>
            </a:r>
            <a:r>
              <a:rPr lang="zh-TW" altLang="en-US" b="1" dirty="0">
                <a:solidFill>
                  <a:prstClr val="black"/>
                </a:solidFill>
              </a:rPr>
              <a:t>創新研發樞紐，維繫我國在全球產業價值鏈之關鍵地位</a:t>
            </a:r>
          </a:p>
        </p:txBody>
      </p:sp>
      <p:sp>
        <p:nvSpPr>
          <p:cNvPr id="13" name="文字方塊 12"/>
          <p:cNvSpPr txBox="1"/>
          <p:nvPr/>
        </p:nvSpPr>
        <p:spPr>
          <a:xfrm>
            <a:off x="135233" y="874507"/>
            <a:ext cx="1152000" cy="14750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04788" lvl="1" indent="-204788" defTabSz="914400">
              <a:buFont typeface="Arial" panose="020B0604020202020204" pitchFamily="34" charset="0"/>
              <a:buChar char="•"/>
            </a:pPr>
            <a:endParaRPr lang="zh-TW" altLang="en-US" b="1" dirty="0">
              <a:solidFill>
                <a:prstClr val="black"/>
              </a:solidFill>
            </a:endParaRPr>
          </a:p>
        </p:txBody>
      </p:sp>
      <p:sp>
        <p:nvSpPr>
          <p:cNvPr id="12" name="文字方塊 11"/>
          <p:cNvSpPr txBox="1"/>
          <p:nvPr/>
        </p:nvSpPr>
        <p:spPr>
          <a:xfrm>
            <a:off x="7463" y="1302517"/>
            <a:ext cx="1460310" cy="584775"/>
          </a:xfrm>
          <a:prstGeom prst="rect">
            <a:avLst/>
          </a:prstGeom>
          <a:noFill/>
        </p:spPr>
        <p:txBody>
          <a:bodyPr wrap="square" rtlCol="0">
            <a:spAutoFit/>
          </a:bodyPr>
          <a:lstStyle/>
          <a:p>
            <a:pPr algn="ctr"/>
            <a:r>
              <a:rPr lang="en-US" altLang="zh-TW" sz="1600" b="1" dirty="0">
                <a:solidFill>
                  <a:prstClr val="black"/>
                </a:solidFill>
                <a:latin typeface="微軟正黑體" panose="020B0604030504040204" pitchFamily="34" charset="-120"/>
                <a:ea typeface="微軟正黑體" panose="020B0604030504040204" pitchFamily="34" charset="-120"/>
              </a:rPr>
              <a:t>AI</a:t>
            </a:r>
            <a:r>
              <a:rPr lang="zh-TW" altLang="en-US" sz="1600" b="1" dirty="0">
                <a:solidFill>
                  <a:prstClr val="black"/>
                </a:solidFill>
                <a:latin typeface="微軟正黑體" panose="020B0604030504040204" pitchFamily="34" charset="-120"/>
                <a:ea typeface="微軟正黑體" panose="020B0604030504040204" pitchFamily="34" charset="-120"/>
              </a:rPr>
              <a:t>行動計畫</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algn="ctr"/>
            <a:r>
              <a:rPr lang="zh-TW" altLang="en-US" sz="1600" b="1" dirty="0">
                <a:solidFill>
                  <a:prstClr val="black"/>
                </a:solidFill>
                <a:latin typeface="微軟正黑體" panose="020B0604030504040204" pitchFamily="34" charset="-120"/>
                <a:ea typeface="微軟正黑體" panose="020B0604030504040204" pitchFamily="34" charset="-120"/>
              </a:rPr>
              <a:t>總體目標</a:t>
            </a:r>
          </a:p>
        </p:txBody>
      </p:sp>
      <p:grpSp>
        <p:nvGrpSpPr>
          <p:cNvPr id="16" name="群組 15"/>
          <p:cNvGrpSpPr/>
          <p:nvPr/>
        </p:nvGrpSpPr>
        <p:grpSpPr>
          <a:xfrm>
            <a:off x="832507" y="2453937"/>
            <a:ext cx="7233326" cy="4363119"/>
            <a:chOff x="832507" y="2453937"/>
            <a:chExt cx="7233326" cy="4363119"/>
          </a:xfrm>
        </p:grpSpPr>
        <p:grpSp>
          <p:nvGrpSpPr>
            <p:cNvPr id="11" name="群組 10"/>
            <p:cNvGrpSpPr/>
            <p:nvPr/>
          </p:nvGrpSpPr>
          <p:grpSpPr>
            <a:xfrm>
              <a:off x="832507" y="2453937"/>
              <a:ext cx="7233326" cy="4363119"/>
              <a:chOff x="755650" y="1430484"/>
              <a:chExt cx="7840663" cy="4970316"/>
            </a:xfrm>
          </p:grpSpPr>
          <p:pic>
            <p:nvPicPr>
              <p:cNvPr id="7" name="圖片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650" y="1430484"/>
                <a:ext cx="7840663"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橢圓 7"/>
              <p:cNvSpPr/>
              <p:nvPr/>
            </p:nvSpPr>
            <p:spPr>
              <a:xfrm>
                <a:off x="1547813" y="3143691"/>
                <a:ext cx="1944687" cy="1393250"/>
              </a:xfrm>
              <a:prstGeom prst="ellipse">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1" lang="zh-TW" altLang="en-US">
                  <a:solidFill>
                    <a:srgbClr val="FFFFFF"/>
                  </a:solidFill>
                </a:endParaRPr>
              </a:p>
            </p:txBody>
          </p:sp>
          <p:sp>
            <p:nvSpPr>
              <p:cNvPr id="9" name="矩形 8"/>
              <p:cNvSpPr/>
              <p:nvPr/>
            </p:nvSpPr>
            <p:spPr>
              <a:xfrm>
                <a:off x="8407021" y="6250675"/>
                <a:ext cx="189292" cy="15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sp>
          <p:nvSpPr>
            <p:cNvPr id="14" name="矩形 13"/>
            <p:cNvSpPr/>
            <p:nvPr/>
          </p:nvSpPr>
          <p:spPr>
            <a:xfrm>
              <a:off x="7877556" y="6564573"/>
              <a:ext cx="174629" cy="134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pSp>
      <p:sp>
        <p:nvSpPr>
          <p:cNvPr id="3" name="投影片編號版面配置區 2"/>
          <p:cNvSpPr>
            <a:spLocks noGrp="1"/>
          </p:cNvSpPr>
          <p:nvPr>
            <p:ph type="sldNum" sz="quarter" idx="12"/>
          </p:nvPr>
        </p:nvSpPr>
        <p:spPr/>
        <p:txBody>
          <a:bodyPr/>
          <a:lstStyle/>
          <a:p>
            <a:fld id="{73DA0BB7-265A-403C-9275-D587AB510EDC}" type="slidenum">
              <a:rPr lang="zh-TW" altLang="en-US" smtClean="0"/>
              <a:t>13</a:t>
            </a:fld>
            <a:endParaRPr lang="zh-TW" altLang="en-US"/>
          </a:p>
        </p:txBody>
      </p:sp>
    </p:spTree>
    <p:extLst>
      <p:ext uri="{BB962C8B-B14F-4D97-AF65-F5344CB8AC3E}">
        <p14:creationId xmlns:p14="http://schemas.microsoft.com/office/powerpoint/2010/main" val="333467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457203" y="0"/>
            <a:ext cx="8229600" cy="796950"/>
          </a:xfrm>
        </p:spPr>
        <p:txBody>
          <a:bodyPr>
            <a:normAutofit/>
          </a:bodyPr>
          <a:lstStyle/>
          <a:p>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人才衝刺：臺灣人工智慧學校</a:t>
            </a:r>
          </a:p>
        </p:txBody>
      </p:sp>
      <p:sp>
        <p:nvSpPr>
          <p:cNvPr id="6" name="文字方塊 5"/>
          <p:cNvSpPr txBox="1"/>
          <p:nvPr/>
        </p:nvSpPr>
        <p:spPr>
          <a:xfrm>
            <a:off x="719824" y="827006"/>
            <a:ext cx="7954108" cy="923330"/>
          </a:xfrm>
          <a:prstGeom prst="rect">
            <a:avLst/>
          </a:prstGeom>
          <a:noFill/>
        </p:spPr>
        <p:txBody>
          <a:bodyPr wrap="square" rtlCol="0">
            <a:spAutoFit/>
          </a:bodyPr>
          <a:lstStyle/>
          <a:p>
            <a:pPr marL="204788" lvl="1" indent="-204788" defTabSz="914400">
              <a:buFont typeface="Arial" panose="020B0604020202020204" pitchFamily="34" charset="0"/>
              <a:buChar char="•"/>
            </a:pPr>
            <a:r>
              <a:rPr lang="zh-TW" altLang="en-US" b="1" dirty="0">
                <a:solidFill>
                  <a:prstClr val="black"/>
                </a:solidFill>
              </a:rPr>
              <a:t>人才是產業 </a:t>
            </a:r>
            <a:r>
              <a:rPr lang="en-US" altLang="zh-TW" b="1" dirty="0">
                <a:solidFill>
                  <a:prstClr val="black"/>
                </a:solidFill>
              </a:rPr>
              <a:t>AI </a:t>
            </a:r>
            <a:r>
              <a:rPr lang="zh-TW" altLang="en-US" b="1" dirty="0">
                <a:solidFill>
                  <a:prstClr val="black"/>
                </a:solidFill>
              </a:rPr>
              <a:t>化的根本，且缺乏 </a:t>
            </a:r>
            <a:r>
              <a:rPr lang="en-US" altLang="zh-TW" b="1" dirty="0">
                <a:solidFill>
                  <a:prstClr val="black"/>
                </a:solidFill>
              </a:rPr>
              <a:t>AI </a:t>
            </a:r>
            <a:r>
              <a:rPr lang="zh-TW" altLang="en-US" b="1" dirty="0">
                <a:solidFill>
                  <a:prstClr val="black"/>
                </a:solidFill>
              </a:rPr>
              <a:t>人才已是所有產業普遍面對的困境。</a:t>
            </a:r>
            <a:endParaRPr lang="en-US" altLang="zh-TW" b="1" dirty="0">
              <a:solidFill>
                <a:prstClr val="black"/>
              </a:solidFill>
            </a:endParaRPr>
          </a:p>
          <a:p>
            <a:pPr marL="204788" lvl="1" indent="-204788" defTabSz="914400">
              <a:buFont typeface="Arial" panose="020B0604020202020204" pitchFamily="34" charset="0"/>
              <a:buChar char="•"/>
            </a:pPr>
            <a:r>
              <a:rPr lang="zh-TW" altLang="en-US" b="1" dirty="0">
                <a:solidFill>
                  <a:prstClr val="black"/>
                </a:solidFill>
              </a:rPr>
              <a:t>臺灣人工智慧學校由</a:t>
            </a:r>
            <a:r>
              <a:rPr lang="zh-TW" altLang="en-US" b="1" dirty="0">
                <a:solidFill>
                  <a:srgbClr val="FF0000"/>
                </a:solidFill>
              </a:rPr>
              <a:t>臺灣資料科學協會</a:t>
            </a:r>
            <a:r>
              <a:rPr lang="zh-TW" altLang="en-US" b="1" dirty="0">
                <a:solidFill>
                  <a:prstClr val="black"/>
                </a:solidFill>
              </a:rPr>
              <a:t>與</a:t>
            </a:r>
            <a:r>
              <a:rPr lang="zh-TW" altLang="en-US" b="1" dirty="0">
                <a:solidFill>
                  <a:srgbClr val="FF0000"/>
                </a:solidFill>
              </a:rPr>
              <a:t>科技生態發展公益基金會</a:t>
            </a:r>
            <a:r>
              <a:rPr lang="zh-TW" altLang="en-US" b="1" dirty="0">
                <a:solidFill>
                  <a:prstClr val="black"/>
                </a:solidFill>
              </a:rPr>
              <a:t>共同主辦。</a:t>
            </a:r>
            <a:endParaRPr lang="en-US" altLang="zh-TW" b="1" dirty="0">
              <a:solidFill>
                <a:prstClr val="black"/>
              </a:solidFill>
            </a:endParaRPr>
          </a:p>
          <a:p>
            <a:pPr marL="204788" lvl="1" indent="-204788" defTabSz="914400">
              <a:buFont typeface="Arial" panose="020B0604020202020204" pitchFamily="34" charset="0"/>
              <a:buChar char="•"/>
            </a:pPr>
            <a:r>
              <a:rPr lang="zh-TW" altLang="en-US" b="1" dirty="0">
                <a:solidFill>
                  <a:prstClr val="black"/>
                </a:solidFill>
              </a:rPr>
              <a:t>從人才培育開始，讓臺灣在</a:t>
            </a:r>
            <a:r>
              <a:rPr lang="en-US" altLang="zh-TW" b="1" dirty="0">
                <a:solidFill>
                  <a:prstClr val="black"/>
                </a:solidFill>
              </a:rPr>
              <a:t>AI</a:t>
            </a:r>
            <a:r>
              <a:rPr lang="zh-TW" altLang="en-US" b="1" dirty="0">
                <a:solidFill>
                  <a:prstClr val="black"/>
                </a:solidFill>
              </a:rPr>
              <a:t>世代更具競爭力。</a:t>
            </a:r>
          </a:p>
        </p:txBody>
      </p:sp>
      <p:sp>
        <p:nvSpPr>
          <p:cNvPr id="29" name="矩形 28"/>
          <p:cNvSpPr/>
          <p:nvPr/>
        </p:nvSpPr>
        <p:spPr>
          <a:xfrm>
            <a:off x="1351545" y="3137035"/>
            <a:ext cx="1005403" cy="1077218"/>
          </a:xfrm>
          <a:prstGeom prst="rect">
            <a:avLst/>
          </a:prstGeom>
        </p:spPr>
        <p:txBody>
          <a:bodyPr wrap="none">
            <a:spAutoFit/>
          </a:bodyPr>
          <a:lstStyle/>
          <a:p>
            <a:r>
              <a:rPr lang="zh-TW" altLang="en-US" sz="3200" b="1" kern="100" dirty="0">
                <a:solidFill>
                  <a:prstClr val="white"/>
                </a:solidFill>
                <a:latin typeface="新細明體"/>
                <a:cs typeface="Times New Roman" panose="02020603050405020304" pitchFamily="18" charset="0"/>
              </a:rPr>
              <a:t>人才</a:t>
            </a:r>
            <a:r>
              <a:rPr lang="en-US" altLang="zh-TW" sz="3200" b="1" kern="100" dirty="0">
                <a:solidFill>
                  <a:prstClr val="white"/>
                </a:solidFill>
                <a:latin typeface="新細明體"/>
                <a:cs typeface="Times New Roman" panose="02020603050405020304" pitchFamily="18" charset="0"/>
              </a:rPr>
              <a:t/>
            </a:r>
            <a:br>
              <a:rPr lang="en-US" altLang="zh-TW" sz="3200" b="1" kern="100" dirty="0">
                <a:solidFill>
                  <a:prstClr val="white"/>
                </a:solidFill>
                <a:latin typeface="新細明體"/>
                <a:cs typeface="Times New Roman" panose="02020603050405020304" pitchFamily="18" charset="0"/>
              </a:rPr>
            </a:br>
            <a:r>
              <a:rPr lang="zh-TW" altLang="en-US" sz="3200" b="1" kern="100" dirty="0">
                <a:solidFill>
                  <a:prstClr val="white"/>
                </a:solidFill>
                <a:latin typeface="新細明體"/>
                <a:cs typeface="Times New Roman" panose="02020603050405020304" pitchFamily="18" charset="0"/>
              </a:rPr>
              <a:t>培</a:t>
            </a:r>
            <a:endParaRPr lang="zh-CN" altLang="en-US" sz="3200" b="1" kern="100" dirty="0">
              <a:solidFill>
                <a:prstClr val="white"/>
              </a:solidFill>
              <a:latin typeface="宋体"/>
              <a:cs typeface="Times New Roman" panose="02020603050405020304" pitchFamily="18" charset="0"/>
            </a:endParaRPr>
          </a:p>
        </p:txBody>
      </p:sp>
      <p:sp>
        <p:nvSpPr>
          <p:cNvPr id="30" name="矩形 29"/>
          <p:cNvSpPr/>
          <p:nvPr/>
        </p:nvSpPr>
        <p:spPr>
          <a:xfrm>
            <a:off x="3070639" y="3219088"/>
            <a:ext cx="5667084" cy="978729"/>
          </a:xfrm>
          <a:prstGeom prst="rect">
            <a:avLst/>
          </a:prstGeom>
        </p:spPr>
        <p:txBody>
          <a:bodyPr wrap="square">
            <a:spAutoFit/>
          </a:bodyPr>
          <a:lstStyle/>
          <a:p>
            <a:pPr>
              <a:lnSpc>
                <a:spcPct val="120000"/>
              </a:lnSpc>
            </a:pPr>
            <a:r>
              <a:rPr lang="zh-TW" altLang="en-US" sz="2400" b="1" dirty="0">
                <a:solidFill>
                  <a:prstClr val="white"/>
                </a:solidFill>
              </a:rPr>
              <a:t>人才是產業 </a:t>
            </a:r>
            <a:r>
              <a:rPr lang="en-US" altLang="zh-TW" sz="2400" b="1" dirty="0">
                <a:solidFill>
                  <a:prstClr val="white"/>
                </a:solidFill>
              </a:rPr>
              <a:t>AI </a:t>
            </a:r>
            <a:r>
              <a:rPr lang="zh-TW" altLang="en-US" sz="2400" b="1" dirty="0">
                <a:solidFill>
                  <a:prstClr val="white"/>
                </a:solidFill>
              </a:rPr>
              <a:t>化的根本，且缺乏 </a:t>
            </a:r>
            <a:r>
              <a:rPr lang="en-US" altLang="zh-TW" sz="2400" b="1" dirty="0">
                <a:solidFill>
                  <a:prstClr val="white"/>
                </a:solidFill>
              </a:rPr>
              <a:t>AI </a:t>
            </a:r>
            <a:r>
              <a:rPr lang="zh-TW" altLang="en-US" sz="2400" b="1" dirty="0">
                <a:solidFill>
                  <a:prstClr val="white"/>
                </a:solidFill>
              </a:rPr>
              <a:t>人才已是所有產業普遍面對的困境。</a:t>
            </a:r>
            <a:r>
              <a:rPr lang="en-US" altLang="zh-TW" sz="2400" b="1" dirty="0">
                <a:solidFill>
                  <a:prstClr val="white"/>
                </a:solidFill>
              </a:rPr>
              <a:t> </a:t>
            </a:r>
            <a:endParaRPr lang="zh-CN" altLang="en-US" sz="2400" b="1" dirty="0">
              <a:solidFill>
                <a:prstClr val="white"/>
              </a:solidFill>
            </a:endParaRPr>
          </a:p>
        </p:txBody>
      </p:sp>
      <p:sp>
        <p:nvSpPr>
          <p:cNvPr id="31" name="矩形 30"/>
          <p:cNvSpPr/>
          <p:nvPr/>
        </p:nvSpPr>
        <p:spPr>
          <a:xfrm>
            <a:off x="479416" y="6454615"/>
            <a:ext cx="4212990" cy="276924"/>
          </a:xfrm>
          <a:prstGeom prst="rect">
            <a:avLst/>
          </a:prstGeom>
        </p:spPr>
        <p:txBody>
          <a:bodyPr wrap="square" lIns="91374" tIns="45683" rIns="91374" bIns="45683">
            <a:spAutoFit/>
          </a:bodyPr>
          <a:lstStyle/>
          <a:p>
            <a:pPr>
              <a:defRPr/>
            </a:pP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資料來源：臺灣人工智慧學校，</a:t>
            </a:r>
            <a:r>
              <a:rPr kumimoji="1" lang="en-US" altLang="zh-TW"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MIC</a:t>
            </a: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整理</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2019</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4" name="圖片 33"/>
          <p:cNvPicPr>
            <a:picLocks noChangeAspect="1"/>
          </p:cNvPicPr>
          <p:nvPr/>
        </p:nvPicPr>
        <p:blipFill>
          <a:blip r:embed="rId2"/>
          <a:stretch>
            <a:fillRect/>
          </a:stretch>
        </p:blipFill>
        <p:spPr>
          <a:xfrm>
            <a:off x="-2426" y="2887058"/>
            <a:ext cx="9144000" cy="2708982"/>
          </a:xfrm>
          <a:prstGeom prst="rect">
            <a:avLst/>
          </a:prstGeom>
        </p:spPr>
      </p:pic>
      <p:sp>
        <p:nvSpPr>
          <p:cNvPr id="39" name="圆角矩形 5"/>
          <p:cNvSpPr/>
          <p:nvPr/>
        </p:nvSpPr>
        <p:spPr>
          <a:xfrm>
            <a:off x="292841" y="5872390"/>
            <a:ext cx="1974903" cy="504000"/>
          </a:xfrm>
          <a:prstGeom prst="roundRect">
            <a:avLst>
              <a:gd name="adj" fmla="val 5000"/>
            </a:avLst>
          </a:prstGeom>
          <a:solidFill>
            <a:srgbClr val="E15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000" b="1" dirty="0">
                <a:solidFill>
                  <a:prstClr val="white"/>
                </a:solidFill>
              </a:rPr>
              <a:t>產業 </a:t>
            </a:r>
            <a:r>
              <a:rPr lang="en-US" altLang="zh-TW" sz="2000" b="1" dirty="0">
                <a:solidFill>
                  <a:prstClr val="white"/>
                </a:solidFill>
              </a:rPr>
              <a:t>AI </a:t>
            </a:r>
            <a:r>
              <a:rPr lang="zh-TW" altLang="en-US" sz="2000" b="1" dirty="0">
                <a:solidFill>
                  <a:prstClr val="white"/>
                </a:solidFill>
              </a:rPr>
              <a:t>化</a:t>
            </a:r>
            <a:endParaRPr lang="zh-CN" altLang="en-US" sz="2000" b="1" dirty="0">
              <a:solidFill>
                <a:prstClr val="white"/>
              </a:solidFill>
            </a:endParaRPr>
          </a:p>
        </p:txBody>
      </p:sp>
      <p:sp>
        <p:nvSpPr>
          <p:cNvPr id="40" name="圆角矩形 8"/>
          <p:cNvSpPr/>
          <p:nvPr/>
        </p:nvSpPr>
        <p:spPr>
          <a:xfrm>
            <a:off x="4633779" y="5872390"/>
            <a:ext cx="1974903" cy="504000"/>
          </a:xfrm>
          <a:prstGeom prst="roundRect">
            <a:avLst>
              <a:gd name="adj" fmla="val 5000"/>
            </a:avLst>
          </a:prstGeom>
          <a:solidFill>
            <a:srgbClr val="EEA2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000" b="1" dirty="0">
                <a:solidFill>
                  <a:prstClr val="white"/>
                </a:solidFill>
              </a:rPr>
              <a:t>實戰部隊訓練</a:t>
            </a:r>
            <a:endParaRPr lang="zh-CN" altLang="en-US" sz="2000" b="1" dirty="0">
              <a:solidFill>
                <a:prstClr val="white"/>
              </a:solidFill>
            </a:endParaRPr>
          </a:p>
        </p:txBody>
      </p:sp>
      <p:sp>
        <p:nvSpPr>
          <p:cNvPr id="41" name="圆角矩形 9"/>
          <p:cNvSpPr/>
          <p:nvPr/>
        </p:nvSpPr>
        <p:spPr>
          <a:xfrm>
            <a:off x="2463310" y="5872390"/>
            <a:ext cx="1974903" cy="504000"/>
          </a:xfrm>
          <a:prstGeom prst="roundRect">
            <a:avLst>
              <a:gd name="adj" fmla="val 5000"/>
            </a:avLst>
          </a:prstGeom>
          <a:solidFill>
            <a:srgbClr val="899C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000" b="1" dirty="0">
                <a:solidFill>
                  <a:prstClr val="white"/>
                </a:solidFill>
              </a:rPr>
              <a:t>領域專家 </a:t>
            </a:r>
            <a:r>
              <a:rPr lang="en-US" altLang="zh-TW" sz="2000" b="1" dirty="0">
                <a:solidFill>
                  <a:prstClr val="white"/>
                </a:solidFill>
              </a:rPr>
              <a:t>+ AI</a:t>
            </a:r>
            <a:endParaRPr lang="zh-CN" altLang="en-US" sz="2000" b="1" dirty="0">
              <a:solidFill>
                <a:prstClr val="white"/>
              </a:solidFill>
            </a:endParaRPr>
          </a:p>
        </p:txBody>
      </p:sp>
      <p:sp>
        <p:nvSpPr>
          <p:cNvPr id="42" name="圆角矩形 10"/>
          <p:cNvSpPr/>
          <p:nvPr/>
        </p:nvSpPr>
        <p:spPr>
          <a:xfrm>
            <a:off x="6804248" y="5872390"/>
            <a:ext cx="1974903" cy="504000"/>
          </a:xfrm>
          <a:prstGeom prst="roundRect">
            <a:avLst>
              <a:gd name="adj" fmla="val 5000"/>
            </a:avLst>
          </a:prstGeom>
          <a:solidFill>
            <a:srgbClr val="58AE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TW" altLang="en-US" sz="2000" b="1" dirty="0">
                <a:solidFill>
                  <a:prstClr val="white"/>
                </a:solidFill>
              </a:rPr>
              <a:t>經理人升級</a:t>
            </a:r>
            <a:endParaRPr lang="zh-CN" altLang="en-US" sz="2000" b="1" dirty="0">
              <a:solidFill>
                <a:prstClr val="white"/>
              </a:solidFill>
            </a:endParaRPr>
          </a:p>
        </p:txBody>
      </p:sp>
      <p:pic>
        <p:nvPicPr>
          <p:cNvPr id="43" name="Picture 2"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344" y="1750336"/>
            <a:ext cx="3532679" cy="1073935"/>
          </a:xfrm>
          <a:prstGeom prst="rect">
            <a:avLst/>
          </a:prstGeom>
          <a:noFill/>
          <a:extLst>
            <a:ext uri="{909E8E84-426E-40DD-AFC4-6F175D3DCCD1}">
              <a14:hiddenFill xmlns:a14="http://schemas.microsoft.com/office/drawing/2010/main">
                <a:solidFill>
                  <a:srgbClr val="FFFFFF"/>
                </a:solidFill>
              </a14:hiddenFill>
            </a:ext>
          </a:extLst>
        </p:spPr>
      </p:pic>
      <p:sp>
        <p:nvSpPr>
          <p:cNvPr id="44" name="文字方塊 43"/>
          <p:cNvSpPr txBox="1"/>
          <p:nvPr/>
        </p:nvSpPr>
        <p:spPr>
          <a:xfrm>
            <a:off x="4752020" y="1799829"/>
            <a:ext cx="4104456" cy="1077218"/>
          </a:xfrm>
          <a:prstGeom prst="rect">
            <a:avLst/>
          </a:prstGeom>
          <a:noFill/>
        </p:spPr>
        <p:txBody>
          <a:bodyPr wrap="square">
            <a:spAutoFit/>
          </a:bodyPr>
          <a:lstStyle/>
          <a:p>
            <a:pPr algn="ctr">
              <a:defRPr/>
            </a:pPr>
            <a:r>
              <a:rPr lang="zh-TW" altLang="en-US" sz="3200" b="1" dirty="0">
                <a:ln>
                  <a:solidFill>
                    <a:srgbClr val="C0504D">
                      <a:lumMod val="40000"/>
                      <a:lumOff val="60000"/>
                    </a:srgbClr>
                  </a:solidFill>
                </a:ln>
                <a:solidFill>
                  <a:srgbClr val="FF8900"/>
                </a:solidFill>
                <a:latin typeface="Microsoft YaHei" panose="020B0503020204020204" pitchFamily="34" charset="-122"/>
                <a:ea typeface="Microsoft YaHei" panose="020B0503020204020204" pitchFamily="34" charset="-122"/>
              </a:rPr>
              <a:t>科技生態發展</a:t>
            </a:r>
            <a:r>
              <a:rPr lang="en-US" altLang="zh-TW" sz="3200" b="1" dirty="0">
                <a:ln>
                  <a:solidFill>
                    <a:srgbClr val="C0504D">
                      <a:lumMod val="40000"/>
                      <a:lumOff val="60000"/>
                    </a:srgbClr>
                  </a:solidFill>
                </a:ln>
                <a:solidFill>
                  <a:srgbClr val="FF8900"/>
                </a:solidFill>
                <a:latin typeface="Microsoft YaHei" panose="020B0503020204020204" pitchFamily="34" charset="-122"/>
                <a:ea typeface="Microsoft YaHei" panose="020B0503020204020204" pitchFamily="34" charset="-122"/>
              </a:rPr>
              <a:t/>
            </a:r>
            <a:br>
              <a:rPr lang="en-US" altLang="zh-TW" sz="3200" b="1" dirty="0">
                <a:ln>
                  <a:solidFill>
                    <a:srgbClr val="C0504D">
                      <a:lumMod val="40000"/>
                      <a:lumOff val="60000"/>
                    </a:srgbClr>
                  </a:solidFill>
                </a:ln>
                <a:solidFill>
                  <a:srgbClr val="FF8900"/>
                </a:solidFill>
                <a:latin typeface="Microsoft YaHei" panose="020B0503020204020204" pitchFamily="34" charset="-122"/>
                <a:ea typeface="Microsoft YaHei" panose="020B0503020204020204" pitchFamily="34" charset="-122"/>
              </a:rPr>
            </a:br>
            <a:r>
              <a:rPr lang="zh-TW" altLang="en-US" sz="3200" b="1" dirty="0">
                <a:ln>
                  <a:solidFill>
                    <a:srgbClr val="C0504D">
                      <a:lumMod val="40000"/>
                      <a:lumOff val="60000"/>
                    </a:srgbClr>
                  </a:solidFill>
                </a:ln>
                <a:solidFill>
                  <a:srgbClr val="FF8900"/>
                </a:solidFill>
                <a:latin typeface="Microsoft YaHei" panose="020B0503020204020204" pitchFamily="34" charset="-122"/>
                <a:ea typeface="Microsoft YaHei" panose="020B0503020204020204" pitchFamily="34" charset="-122"/>
              </a:rPr>
              <a:t>公益基金會</a:t>
            </a:r>
          </a:p>
        </p:txBody>
      </p:sp>
      <p:sp>
        <p:nvSpPr>
          <p:cNvPr id="45" name="文字方塊 44"/>
          <p:cNvSpPr txBox="1"/>
          <p:nvPr/>
        </p:nvSpPr>
        <p:spPr>
          <a:xfrm>
            <a:off x="4438213" y="1873168"/>
            <a:ext cx="524503" cy="830997"/>
          </a:xfrm>
          <a:prstGeom prst="rect">
            <a:avLst/>
          </a:prstGeom>
          <a:noFill/>
        </p:spPr>
        <p:txBody>
          <a:bodyPr wrap="none" rtlCol="0">
            <a:spAutoFit/>
          </a:bodyPr>
          <a:lstStyle/>
          <a:p>
            <a:r>
              <a:rPr lang="en-US" altLang="zh-TW" sz="4800" b="1" dirty="0">
                <a:solidFill>
                  <a:srgbClr val="000099"/>
                </a:solidFill>
              </a:rPr>
              <a:t>X</a:t>
            </a:r>
            <a:endParaRPr lang="zh-TW" altLang="en-US" sz="4800" b="1" dirty="0">
              <a:solidFill>
                <a:srgbClr val="000099"/>
              </a:solidFill>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14</a:t>
            </a:fld>
            <a:endParaRPr lang="zh-TW" altLang="en-US"/>
          </a:p>
        </p:txBody>
      </p:sp>
    </p:spTree>
    <p:extLst>
      <p:ext uri="{BB962C8B-B14F-4D97-AF65-F5344CB8AC3E}">
        <p14:creationId xmlns:p14="http://schemas.microsoft.com/office/powerpoint/2010/main" val="98425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群組 35"/>
          <p:cNvGrpSpPr/>
          <p:nvPr/>
        </p:nvGrpSpPr>
        <p:grpSpPr>
          <a:xfrm>
            <a:off x="2186764" y="1344392"/>
            <a:ext cx="4267200" cy="4251606"/>
            <a:chOff x="2222259" y="1306976"/>
            <a:chExt cx="4267200" cy="4251606"/>
          </a:xfrm>
        </p:grpSpPr>
        <p:sp>
          <p:nvSpPr>
            <p:cNvPr id="6" name="手繪多邊形 5"/>
            <p:cNvSpPr/>
            <p:nvPr/>
          </p:nvSpPr>
          <p:spPr>
            <a:xfrm rot="2700000" flipH="1">
              <a:off x="4212865" y="2307544"/>
              <a:ext cx="1676975" cy="876473"/>
            </a:xfrm>
            <a:custGeom>
              <a:avLst/>
              <a:gdLst>
                <a:gd name="connsiteX0" fmla="*/ 2139546 w 2139546"/>
                <a:gd name="connsiteY0" fmla="*/ 744239 h 1118236"/>
                <a:gd name="connsiteX1" fmla="*/ 1765549 w 2139546"/>
                <a:gd name="connsiteY1" fmla="*/ 1118236 h 1118236"/>
                <a:gd name="connsiteX2" fmla="*/ 374807 w 2139546"/>
                <a:gd name="connsiteY2" fmla="*/ 1116800 h 1118236"/>
                <a:gd name="connsiteX3" fmla="*/ 0 w 2139546"/>
                <a:gd name="connsiteY3" fmla="*/ 741993 h 1118236"/>
                <a:gd name="connsiteX4" fmla="*/ 780373 w 2139546"/>
                <a:gd name="connsiteY4" fmla="*/ 327390 h 1118236"/>
                <a:gd name="connsiteX5" fmla="*/ 900711 w 2139546"/>
                <a:gd name="connsiteY5" fmla="*/ 310147 h 1118236"/>
                <a:gd name="connsiteX6" fmla="*/ 1080596 w 2139546"/>
                <a:gd name="connsiteY6" fmla="*/ 0 h 1118236"/>
                <a:gd name="connsiteX7" fmla="*/ 1262781 w 2139546"/>
                <a:gd name="connsiteY7" fmla="*/ 314113 h 1118236"/>
                <a:gd name="connsiteX8" fmla="*/ 1358275 w 2139546"/>
                <a:gd name="connsiteY8" fmla="*/ 327990 h 1118236"/>
                <a:gd name="connsiteX9" fmla="*/ 2139546 w 2139546"/>
                <a:gd name="connsiteY9" fmla="*/ 744239 h 111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546" h="1118236">
                  <a:moveTo>
                    <a:pt x="2139546" y="744239"/>
                  </a:moveTo>
                  <a:lnTo>
                    <a:pt x="1765549" y="1118236"/>
                  </a:lnTo>
                  <a:cubicBezTo>
                    <a:pt x="1381035" y="733857"/>
                    <a:pt x="758423" y="733184"/>
                    <a:pt x="374807" y="1116800"/>
                  </a:cubicBezTo>
                  <a:lnTo>
                    <a:pt x="0" y="741993"/>
                  </a:lnTo>
                  <a:cubicBezTo>
                    <a:pt x="221321" y="520672"/>
                    <a:pt x="494350" y="382483"/>
                    <a:pt x="780373" y="327390"/>
                  </a:cubicBezTo>
                  <a:lnTo>
                    <a:pt x="900711" y="310147"/>
                  </a:lnTo>
                  <a:lnTo>
                    <a:pt x="1080596" y="0"/>
                  </a:lnTo>
                  <a:lnTo>
                    <a:pt x="1262781" y="314113"/>
                  </a:lnTo>
                  <a:lnTo>
                    <a:pt x="1358275" y="327990"/>
                  </a:lnTo>
                  <a:cubicBezTo>
                    <a:pt x="1644418" y="383677"/>
                    <a:pt x="1917746" y="522439"/>
                    <a:pt x="2139546" y="744239"/>
                  </a:cubicBezTo>
                  <a:close/>
                </a:path>
              </a:pathLst>
            </a:cu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手繪多邊形 30"/>
            <p:cNvSpPr/>
            <p:nvPr/>
          </p:nvSpPr>
          <p:spPr>
            <a:xfrm rot="13500000" flipH="1">
              <a:off x="2824774" y="3698110"/>
              <a:ext cx="1677855" cy="866910"/>
            </a:xfrm>
            <a:custGeom>
              <a:avLst/>
              <a:gdLst>
                <a:gd name="connsiteX0" fmla="*/ 374760 w 2140669"/>
                <a:gd name="connsiteY0" fmla="*/ 1105171 h 1106035"/>
                <a:gd name="connsiteX1" fmla="*/ 0 w 2140669"/>
                <a:gd name="connsiteY1" fmla="*/ 730411 h 1106035"/>
                <a:gd name="connsiteX2" fmla="*/ 781005 w 2140669"/>
                <a:gd name="connsiteY2" fmla="*/ 315216 h 1106035"/>
                <a:gd name="connsiteX3" fmla="*/ 887229 w 2140669"/>
                <a:gd name="connsiteY3" fmla="*/ 299944 h 1106035"/>
                <a:gd name="connsiteX4" fmla="*/ 1061196 w 2140669"/>
                <a:gd name="connsiteY4" fmla="*/ 0 h 1106035"/>
                <a:gd name="connsiteX5" fmla="*/ 1233650 w 2140669"/>
                <a:gd name="connsiteY5" fmla="*/ 297335 h 1106035"/>
                <a:gd name="connsiteX6" fmla="*/ 1359229 w 2140669"/>
                <a:gd name="connsiteY6" fmla="*/ 315519 h 1106035"/>
                <a:gd name="connsiteX7" fmla="*/ 2140669 w 2140669"/>
                <a:gd name="connsiteY7" fmla="*/ 731533 h 1106035"/>
                <a:gd name="connsiteX8" fmla="*/ 1766168 w 2140669"/>
                <a:gd name="connsiteY8" fmla="*/ 1106035 h 1106035"/>
                <a:gd name="connsiteX9" fmla="*/ 374760 w 2140669"/>
                <a:gd name="connsiteY9" fmla="*/ 1105171 h 110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669" h="1106035">
                  <a:moveTo>
                    <a:pt x="374760" y="1105171"/>
                  </a:moveTo>
                  <a:lnTo>
                    <a:pt x="0" y="730411"/>
                  </a:lnTo>
                  <a:cubicBezTo>
                    <a:pt x="221540" y="508871"/>
                    <a:pt x="494792" y="370480"/>
                    <a:pt x="781005" y="315216"/>
                  </a:cubicBezTo>
                  <a:lnTo>
                    <a:pt x="887229" y="299944"/>
                  </a:lnTo>
                  <a:lnTo>
                    <a:pt x="1061196" y="0"/>
                  </a:lnTo>
                  <a:lnTo>
                    <a:pt x="1233650" y="297335"/>
                  </a:lnTo>
                  <a:lnTo>
                    <a:pt x="1359229" y="315519"/>
                  </a:lnTo>
                  <a:cubicBezTo>
                    <a:pt x="1645500" y="371083"/>
                    <a:pt x="1918897" y="509761"/>
                    <a:pt x="2140669" y="731533"/>
                  </a:cubicBezTo>
                  <a:lnTo>
                    <a:pt x="1766168" y="1106035"/>
                  </a:lnTo>
                  <a:cubicBezTo>
                    <a:pt x="1381702" y="721569"/>
                    <a:pt x="758822" y="721108"/>
                    <a:pt x="374760" y="110517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手繪多邊形 29"/>
            <p:cNvSpPr/>
            <p:nvPr/>
          </p:nvSpPr>
          <p:spPr>
            <a:xfrm rot="18900000" flipH="1">
              <a:off x="2820788" y="2304926"/>
              <a:ext cx="1676975" cy="879555"/>
            </a:xfrm>
            <a:custGeom>
              <a:avLst/>
              <a:gdLst>
                <a:gd name="connsiteX0" fmla="*/ 0 w 2139546"/>
                <a:gd name="connsiteY0" fmla="*/ 748147 h 1122168"/>
                <a:gd name="connsiteX1" fmla="*/ 781229 w 2139546"/>
                <a:gd name="connsiteY1" fmla="*/ 331922 h 1122168"/>
                <a:gd name="connsiteX2" fmla="*/ 878549 w 2139546"/>
                <a:gd name="connsiteY2" fmla="*/ 317776 h 1122168"/>
                <a:gd name="connsiteX3" fmla="*/ 1062859 w 2139546"/>
                <a:gd name="connsiteY3" fmla="*/ 0 h 1122168"/>
                <a:gd name="connsiteX4" fmla="*/ 1245579 w 2139546"/>
                <a:gd name="connsiteY4" fmla="*/ 315035 h 1122168"/>
                <a:gd name="connsiteX5" fmla="*/ 1359137 w 2139546"/>
                <a:gd name="connsiteY5" fmla="*/ 331302 h 1122168"/>
                <a:gd name="connsiteX6" fmla="*/ 2139546 w 2139546"/>
                <a:gd name="connsiteY6" fmla="*/ 745902 h 1122168"/>
                <a:gd name="connsiteX7" fmla="*/ 1764787 w 2139546"/>
                <a:gd name="connsiteY7" fmla="*/ 1120662 h 1122168"/>
                <a:gd name="connsiteX8" fmla="*/ 374021 w 2139546"/>
                <a:gd name="connsiteY8" fmla="*/ 1122168 h 112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546" h="1122168">
                  <a:moveTo>
                    <a:pt x="0" y="748147"/>
                  </a:moveTo>
                  <a:cubicBezTo>
                    <a:pt x="221772" y="526375"/>
                    <a:pt x="495088" y="387616"/>
                    <a:pt x="781229" y="331922"/>
                  </a:cubicBezTo>
                  <a:lnTo>
                    <a:pt x="878549" y="317776"/>
                  </a:lnTo>
                  <a:lnTo>
                    <a:pt x="1062859" y="0"/>
                  </a:lnTo>
                  <a:lnTo>
                    <a:pt x="1245579" y="315035"/>
                  </a:lnTo>
                  <a:lnTo>
                    <a:pt x="1359137" y="331302"/>
                  </a:lnTo>
                  <a:cubicBezTo>
                    <a:pt x="1645168" y="386385"/>
                    <a:pt x="1918211" y="524567"/>
                    <a:pt x="2139546" y="745902"/>
                  </a:cubicBezTo>
                  <a:lnTo>
                    <a:pt x="1764787" y="1120662"/>
                  </a:lnTo>
                  <a:cubicBezTo>
                    <a:pt x="1381213" y="737089"/>
                    <a:pt x="758487" y="737703"/>
                    <a:pt x="374021" y="11221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手繪多邊形 31"/>
            <p:cNvSpPr/>
            <p:nvPr/>
          </p:nvSpPr>
          <p:spPr>
            <a:xfrm rot="8100000" flipH="1">
              <a:off x="4207992" y="3698559"/>
              <a:ext cx="1677855" cy="863846"/>
            </a:xfrm>
            <a:custGeom>
              <a:avLst/>
              <a:gdLst>
                <a:gd name="connsiteX0" fmla="*/ 2140669 w 2140669"/>
                <a:gd name="connsiteY0" fmla="*/ 726502 h 1102126"/>
                <a:gd name="connsiteX1" fmla="*/ 1765862 w 2140669"/>
                <a:gd name="connsiteY1" fmla="*/ 1101309 h 1102126"/>
                <a:gd name="connsiteX2" fmla="*/ 374501 w 2140669"/>
                <a:gd name="connsiteY2" fmla="*/ 1102126 h 1102126"/>
                <a:gd name="connsiteX3" fmla="*/ 0 w 2140669"/>
                <a:gd name="connsiteY3" fmla="*/ 727624 h 1102126"/>
                <a:gd name="connsiteX4" fmla="*/ 781472 w 2140669"/>
                <a:gd name="connsiteY4" fmla="*/ 311577 h 1102126"/>
                <a:gd name="connsiteX5" fmla="*/ 905243 w 2140669"/>
                <a:gd name="connsiteY5" fmla="*/ 293656 h 1102126"/>
                <a:gd name="connsiteX6" fmla="*/ 1075564 w 2140669"/>
                <a:gd name="connsiteY6" fmla="*/ 0 h 1102126"/>
                <a:gd name="connsiteX7" fmla="*/ 1246685 w 2140669"/>
                <a:gd name="connsiteY7" fmla="*/ 295037 h 1102126"/>
                <a:gd name="connsiteX8" fmla="*/ 1359684 w 2140669"/>
                <a:gd name="connsiteY8" fmla="*/ 311287 h 1102126"/>
                <a:gd name="connsiteX9" fmla="*/ 2140669 w 2140669"/>
                <a:gd name="connsiteY9" fmla="*/ 726502 h 110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0669" h="1102126">
                  <a:moveTo>
                    <a:pt x="2140669" y="726502"/>
                  </a:moveTo>
                  <a:lnTo>
                    <a:pt x="1765862" y="1101309"/>
                  </a:lnTo>
                  <a:cubicBezTo>
                    <a:pt x="1381799" y="717246"/>
                    <a:pt x="758880" y="717747"/>
                    <a:pt x="374501" y="1102126"/>
                  </a:cubicBezTo>
                  <a:lnTo>
                    <a:pt x="0" y="727624"/>
                  </a:lnTo>
                  <a:cubicBezTo>
                    <a:pt x="221800" y="505824"/>
                    <a:pt x="495204" y="367139"/>
                    <a:pt x="781472" y="311577"/>
                  </a:cubicBezTo>
                  <a:lnTo>
                    <a:pt x="905243" y="293656"/>
                  </a:lnTo>
                  <a:lnTo>
                    <a:pt x="1075564" y="0"/>
                  </a:lnTo>
                  <a:lnTo>
                    <a:pt x="1246685" y="295037"/>
                  </a:lnTo>
                  <a:lnTo>
                    <a:pt x="1359684" y="311287"/>
                  </a:lnTo>
                  <a:cubicBezTo>
                    <a:pt x="1645887" y="366560"/>
                    <a:pt x="1919129" y="504962"/>
                    <a:pt x="2140669" y="726502"/>
                  </a:cubicBezTo>
                  <a:close/>
                </a:path>
              </a:pathLst>
            </a:cu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flipH="1">
              <a:off x="2222259" y="1306976"/>
              <a:ext cx="1128816" cy="1128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flipH="1">
              <a:off x="5360643" y="1306976"/>
              <a:ext cx="1128816" cy="11288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flipH="1">
              <a:off x="2222259" y="4429767"/>
              <a:ext cx="1128816" cy="1128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flipH="1">
              <a:off x="5360643" y="4429767"/>
              <a:ext cx="1128816" cy="1128815"/>
            </a:xfrm>
            <a:prstGeom prst="rect">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Group 18"/>
            <p:cNvGrpSpPr/>
            <p:nvPr/>
          </p:nvGrpSpPr>
          <p:grpSpPr>
            <a:xfrm>
              <a:off x="5624056" y="1574559"/>
              <a:ext cx="597740" cy="593647"/>
              <a:chOff x="1979613" y="3067051"/>
              <a:chExt cx="231775" cy="230188"/>
            </a:xfrm>
            <a:solidFill>
              <a:schemeClr val="bg1"/>
            </a:solidFill>
          </p:grpSpPr>
          <p:sp>
            <p:nvSpPr>
              <p:cNvPr id="1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8" name="Group 22"/>
            <p:cNvGrpSpPr/>
            <p:nvPr/>
          </p:nvGrpSpPr>
          <p:grpSpPr>
            <a:xfrm>
              <a:off x="5664280" y="4756868"/>
              <a:ext cx="492727" cy="474612"/>
              <a:chOff x="4616450" y="1549401"/>
              <a:chExt cx="215900" cy="207963"/>
            </a:xfrm>
            <a:solidFill>
              <a:schemeClr val="bg1"/>
            </a:solidFill>
          </p:grpSpPr>
          <p:sp>
            <p:nvSpPr>
              <p:cNvPr id="19"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0"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21" name="Freeform 59"/>
            <p:cNvSpPr>
              <a:spLocks noEditPoints="1"/>
            </p:cNvSpPr>
            <p:nvPr/>
          </p:nvSpPr>
          <p:spPr bwMode="auto">
            <a:xfrm>
              <a:off x="2538497" y="4706960"/>
              <a:ext cx="428332" cy="574428"/>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22" name="Group 26"/>
            <p:cNvGrpSpPr/>
            <p:nvPr/>
          </p:nvGrpSpPr>
          <p:grpSpPr>
            <a:xfrm>
              <a:off x="2513863" y="1606231"/>
              <a:ext cx="405039" cy="469203"/>
              <a:chOff x="3581400" y="3905251"/>
              <a:chExt cx="160338" cy="185738"/>
            </a:xfrm>
            <a:solidFill>
              <a:schemeClr val="bg1"/>
            </a:solidFill>
          </p:grpSpPr>
          <p:sp>
            <p:nvSpPr>
              <p:cNvPr id="23"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6"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27" name="文本框 60"/>
            <p:cNvSpPr txBox="1"/>
            <p:nvPr/>
          </p:nvSpPr>
          <p:spPr>
            <a:xfrm>
              <a:off x="3423501" y="3019337"/>
              <a:ext cx="1836000" cy="978729"/>
            </a:xfrm>
            <a:prstGeom prst="rect">
              <a:avLst/>
            </a:prstGeom>
            <a:noFill/>
          </p:spPr>
          <p:txBody>
            <a:bodyPr wrap="square" rtlCol="0">
              <a:spAutoFit/>
            </a:bodyPr>
            <a:lstStyle/>
            <a:p>
              <a:pPr algn="ctr">
                <a:lnSpc>
                  <a:spcPct val="120000"/>
                </a:lnSpc>
              </a:pPr>
              <a:r>
                <a:rPr lang="zh-TW" altLang="en-US" sz="2400" b="1" dirty="0">
                  <a:solidFill>
                    <a:srgbClr val="595959"/>
                  </a:solidFill>
                </a:rPr>
                <a:t>產業共通</a:t>
              </a:r>
              <a:r>
                <a:rPr lang="en-US" altLang="zh-TW" sz="2400" b="1" dirty="0">
                  <a:solidFill>
                    <a:srgbClr val="595959"/>
                  </a:solidFill>
                </a:rPr>
                <a:t/>
              </a:r>
              <a:br>
                <a:rPr lang="en-US" altLang="zh-TW" sz="2400" b="1" dirty="0">
                  <a:solidFill>
                    <a:srgbClr val="595959"/>
                  </a:solidFill>
                </a:rPr>
              </a:br>
              <a:r>
                <a:rPr lang="zh-TW" altLang="en-US" sz="2400" b="1" dirty="0">
                  <a:solidFill>
                    <a:srgbClr val="595959"/>
                  </a:solidFill>
                </a:rPr>
                <a:t>挑戰</a:t>
              </a:r>
              <a:endParaRPr lang="zh-CN" altLang="en-US" sz="1600" dirty="0">
                <a:solidFill>
                  <a:srgbClr val="595959"/>
                </a:solidFill>
              </a:endParaRPr>
            </a:p>
          </p:txBody>
        </p:sp>
      </p:grpSp>
      <p:sp>
        <p:nvSpPr>
          <p:cNvPr id="28" name="文本框 68"/>
          <p:cNvSpPr txBox="1"/>
          <p:nvPr/>
        </p:nvSpPr>
        <p:spPr>
          <a:xfrm>
            <a:off x="5256585" y="474174"/>
            <a:ext cx="3272584" cy="1446550"/>
          </a:xfrm>
          <a:prstGeom prst="rect">
            <a:avLst/>
          </a:prstGeom>
          <a:noFill/>
        </p:spPr>
        <p:txBody>
          <a:bodyPr wrap="square" rtlCol="0">
            <a:spAutoFit/>
          </a:bodyPr>
          <a:lstStyle/>
          <a:p>
            <a:pPr>
              <a:lnSpc>
                <a:spcPct val="120000"/>
              </a:lnSpc>
            </a:pPr>
            <a:r>
              <a:rPr lang="zh-CN" altLang="en-US" sz="3600" b="1" dirty="0">
                <a:solidFill>
                  <a:srgbClr val="595959"/>
                </a:solidFill>
              </a:rPr>
              <a:t>預</a:t>
            </a:r>
            <a:r>
              <a:rPr lang="zh-TW" altLang="en-US" sz="3600" b="1" dirty="0">
                <a:solidFill>
                  <a:srgbClr val="595959"/>
                </a:solidFill>
              </a:rPr>
              <a:t>測</a:t>
            </a:r>
            <a:r>
              <a:rPr lang="zh-CN" altLang="en-US" sz="3600" b="1" dirty="0">
                <a:solidFill>
                  <a:srgbClr val="595959"/>
                </a:solidFill>
              </a:rPr>
              <a:t>性維護</a:t>
            </a:r>
            <a:endParaRPr lang="en-US" altLang="zh-CN" sz="3600" b="1" dirty="0">
              <a:solidFill>
                <a:srgbClr val="595959"/>
              </a:solidFill>
            </a:endParaRPr>
          </a:p>
          <a:p>
            <a:pPr>
              <a:lnSpc>
                <a:spcPct val="120000"/>
              </a:lnSpc>
            </a:pPr>
            <a:endParaRPr lang="en-US" altLang="zh-CN" sz="4000" b="1" dirty="0">
              <a:solidFill>
                <a:srgbClr val="595959"/>
              </a:solidFill>
            </a:endParaRPr>
          </a:p>
        </p:txBody>
      </p:sp>
      <p:sp>
        <p:nvSpPr>
          <p:cNvPr id="30" name="文本框 91"/>
          <p:cNvSpPr txBox="1"/>
          <p:nvPr/>
        </p:nvSpPr>
        <p:spPr>
          <a:xfrm>
            <a:off x="1152129" y="492757"/>
            <a:ext cx="2237884" cy="777970"/>
          </a:xfrm>
          <a:prstGeom prst="rect">
            <a:avLst/>
          </a:prstGeom>
          <a:noFill/>
        </p:spPr>
        <p:txBody>
          <a:bodyPr wrap="square" rtlCol="0">
            <a:spAutoFit/>
          </a:bodyPr>
          <a:lstStyle/>
          <a:p>
            <a:pPr algn="r">
              <a:lnSpc>
                <a:spcPct val="120000"/>
              </a:lnSpc>
            </a:pPr>
            <a:r>
              <a:rPr lang="zh-TW" altLang="en-US" sz="3600" b="1" dirty="0">
                <a:solidFill>
                  <a:srgbClr val="595959"/>
                </a:solidFill>
              </a:rPr>
              <a:t>瑕疵檢測</a:t>
            </a:r>
            <a:endParaRPr lang="en-US" altLang="zh-CN" sz="3600" b="1" dirty="0">
              <a:solidFill>
                <a:srgbClr val="595959"/>
              </a:solidFill>
            </a:endParaRPr>
          </a:p>
        </p:txBody>
      </p:sp>
      <p:sp>
        <p:nvSpPr>
          <p:cNvPr id="32" name="文本框 95"/>
          <p:cNvSpPr txBox="1"/>
          <p:nvPr/>
        </p:nvSpPr>
        <p:spPr>
          <a:xfrm>
            <a:off x="4909457" y="5603341"/>
            <a:ext cx="3619713" cy="757130"/>
          </a:xfrm>
          <a:prstGeom prst="rect">
            <a:avLst/>
          </a:prstGeom>
          <a:noFill/>
        </p:spPr>
        <p:txBody>
          <a:bodyPr wrap="square" rtlCol="0">
            <a:spAutoFit/>
          </a:bodyPr>
          <a:lstStyle/>
          <a:p>
            <a:pPr>
              <a:lnSpc>
                <a:spcPct val="120000"/>
              </a:lnSpc>
            </a:pPr>
            <a:r>
              <a:rPr lang="zh-TW" altLang="en-US" sz="3600" b="1" dirty="0">
                <a:solidFill>
                  <a:srgbClr val="595959"/>
                </a:solidFill>
              </a:rPr>
              <a:t>原料組合最佳化</a:t>
            </a:r>
            <a:endParaRPr lang="en-US" altLang="zh-CN" sz="3600" b="1" dirty="0">
              <a:solidFill>
                <a:srgbClr val="595959"/>
              </a:solidFill>
            </a:endParaRPr>
          </a:p>
        </p:txBody>
      </p:sp>
      <p:sp>
        <p:nvSpPr>
          <p:cNvPr id="34" name="文本框 97"/>
          <p:cNvSpPr txBox="1"/>
          <p:nvPr/>
        </p:nvSpPr>
        <p:spPr>
          <a:xfrm>
            <a:off x="144017" y="5591742"/>
            <a:ext cx="3312368" cy="710323"/>
          </a:xfrm>
          <a:prstGeom prst="rect">
            <a:avLst/>
          </a:prstGeom>
          <a:noFill/>
        </p:spPr>
        <p:txBody>
          <a:bodyPr wrap="square" rtlCol="0">
            <a:spAutoFit/>
          </a:bodyPr>
          <a:lstStyle/>
          <a:p>
            <a:pPr algn="r">
              <a:lnSpc>
                <a:spcPct val="120000"/>
              </a:lnSpc>
            </a:pPr>
            <a:r>
              <a:rPr lang="zh-TW" altLang="en-US" sz="3600" b="1" dirty="0">
                <a:solidFill>
                  <a:srgbClr val="595959"/>
                </a:solidFill>
              </a:rPr>
              <a:t>自動流程控制</a:t>
            </a:r>
            <a:endParaRPr lang="en-US" altLang="zh-CN" sz="3600" b="1" dirty="0">
              <a:solidFill>
                <a:srgbClr val="595959"/>
              </a:solidFill>
            </a:endParaRPr>
          </a:p>
        </p:txBody>
      </p:sp>
      <p:sp>
        <p:nvSpPr>
          <p:cNvPr id="2" name="矩形 1"/>
          <p:cNvSpPr/>
          <p:nvPr/>
        </p:nvSpPr>
        <p:spPr>
          <a:xfrm>
            <a:off x="226456" y="6449315"/>
            <a:ext cx="4572000" cy="276999"/>
          </a:xfrm>
          <a:prstGeom prst="rect">
            <a:avLst/>
          </a:prstGeom>
        </p:spPr>
        <p:txBody>
          <a:bodyPr>
            <a:spAutoFit/>
          </a:bodyPr>
          <a:lstStyle/>
          <a:p>
            <a:pPr>
              <a:defRPr/>
            </a:pP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資料來源：臺灣人工智慧學校</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，技術處整理，</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2019</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標題 1"/>
          <p:cNvSpPr>
            <a:spLocks noGrp="1"/>
          </p:cNvSpPr>
          <p:nvPr>
            <p:ph type="title"/>
          </p:nvPr>
        </p:nvSpPr>
        <p:spPr>
          <a:xfrm>
            <a:off x="794657" y="0"/>
            <a:ext cx="8229600" cy="688095"/>
          </a:xfrm>
        </p:spPr>
        <p:txBody>
          <a:bodyPr>
            <a:normAutofit/>
          </a:body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臺灣</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學校：以</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解決產業共通挑戰</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15</a:t>
            </a:fld>
            <a:endParaRPr lang="zh-TW" altLang="en-US"/>
          </a:p>
        </p:txBody>
      </p:sp>
    </p:spTree>
    <p:extLst>
      <p:ext uri="{BB962C8B-B14F-4D97-AF65-F5344CB8AC3E}">
        <p14:creationId xmlns:p14="http://schemas.microsoft.com/office/powerpoint/2010/main" val="83670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594363" y="0"/>
            <a:ext cx="8229600" cy="796950"/>
          </a:xfrm>
          <a:prstGeom prst="rect">
            <a:avLst/>
          </a:prstGeom>
        </p:spPr>
        <p:txBody>
          <a:bodyPr vert="horz" lIns="91374" tIns="45683" rIns="91374" bIns="45683" rtlCol="0" anchor="ctr">
            <a:norm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臺灣</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學校實例（一）：瑕疵檢測</a:t>
            </a:r>
          </a:p>
        </p:txBody>
      </p:sp>
      <p:sp>
        <p:nvSpPr>
          <p:cNvPr id="7" name="標題 1"/>
          <p:cNvSpPr txBox="1">
            <a:spLocks/>
          </p:cNvSpPr>
          <p:nvPr/>
        </p:nvSpPr>
        <p:spPr bwMode="blackWhite">
          <a:xfrm>
            <a:off x="225187" y="702864"/>
            <a:ext cx="4735773" cy="743791"/>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rgbClr val="008EE6"/>
                </a:solidFill>
                <a:latin typeface="Corbel" pitchFamily="34" charset="0"/>
                <a:ea typeface="+mj-ea"/>
                <a:cs typeface="+mj-cs"/>
              </a:defRPr>
            </a:lvl1pPr>
            <a:lvl2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2pPr>
            <a:lvl3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3pPr>
            <a:lvl4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4pPr>
            <a:lvl5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5pPr>
            <a:lvl6pPr marL="457200" algn="ctr" rtl="0" fontAlgn="base">
              <a:spcBef>
                <a:spcPct val="0"/>
              </a:spcBef>
              <a:spcAft>
                <a:spcPct val="0"/>
              </a:spcAft>
              <a:defRPr sz="3600" b="1">
                <a:solidFill>
                  <a:srgbClr val="1D6EA7"/>
                </a:solidFill>
                <a:latin typeface="Calibri" pitchFamily="34" charset="0"/>
                <a:ea typeface="微軟正黑體" pitchFamily="34" charset="-120"/>
              </a:defRPr>
            </a:lvl6pPr>
            <a:lvl7pPr marL="914400" algn="ctr" rtl="0" fontAlgn="base">
              <a:spcBef>
                <a:spcPct val="0"/>
              </a:spcBef>
              <a:spcAft>
                <a:spcPct val="0"/>
              </a:spcAft>
              <a:defRPr sz="3600" b="1">
                <a:solidFill>
                  <a:srgbClr val="1D6EA7"/>
                </a:solidFill>
                <a:latin typeface="Calibri" pitchFamily="34" charset="0"/>
                <a:ea typeface="微軟正黑體" pitchFamily="34" charset="-120"/>
              </a:defRPr>
            </a:lvl7pPr>
            <a:lvl8pPr marL="1371600" algn="ctr" rtl="0" fontAlgn="base">
              <a:spcBef>
                <a:spcPct val="0"/>
              </a:spcBef>
              <a:spcAft>
                <a:spcPct val="0"/>
              </a:spcAft>
              <a:defRPr sz="3600" b="1">
                <a:solidFill>
                  <a:srgbClr val="1D6EA7"/>
                </a:solidFill>
                <a:latin typeface="Calibri" pitchFamily="34" charset="0"/>
                <a:ea typeface="微軟正黑體" pitchFamily="34" charset="-120"/>
              </a:defRPr>
            </a:lvl8pPr>
            <a:lvl9pPr marL="1828800" algn="ctr" rtl="0" fontAlgn="base">
              <a:spcBef>
                <a:spcPct val="0"/>
              </a:spcBef>
              <a:spcAft>
                <a:spcPct val="0"/>
              </a:spcAft>
              <a:defRPr sz="3600" b="1">
                <a:solidFill>
                  <a:srgbClr val="1D6EA7"/>
                </a:solidFill>
                <a:latin typeface="Calibri" pitchFamily="34" charset="0"/>
                <a:ea typeface="微軟正黑體" pitchFamily="34" charset="-120"/>
              </a:defRPr>
            </a:lvl9pPr>
          </a:lstStyle>
          <a:p>
            <a:pPr marL="342900" indent="-342900" defTabSz="914400">
              <a:buFont typeface="Wingdings" panose="05000000000000000000" pitchFamily="2" charset="2"/>
              <a:buChar char="n"/>
              <a:defRPr/>
            </a:pPr>
            <a:r>
              <a:rPr lang="zh-TW" altLang="en-US" sz="2400" kern="0" dirty="0">
                <a:solidFill>
                  <a:srgbClr val="4F81BD"/>
                </a:solidFill>
                <a:ea typeface="微軟正黑體"/>
              </a:rPr>
              <a:t>以</a:t>
            </a:r>
            <a:r>
              <a:rPr lang="zh-TW" altLang="en-US" sz="2400" kern="0" dirty="0">
                <a:solidFill>
                  <a:srgbClr val="FF0000"/>
                </a:solidFill>
                <a:ea typeface="微軟正黑體"/>
              </a:rPr>
              <a:t>深度學習</a:t>
            </a:r>
            <a:r>
              <a:rPr lang="zh-TW" altLang="en-US" sz="2400" kern="0" dirty="0">
                <a:solidFill>
                  <a:srgbClr val="4F81BD"/>
                </a:solidFill>
                <a:ea typeface="微軟正黑體"/>
              </a:rPr>
              <a:t>進行自動</a:t>
            </a:r>
            <a:r>
              <a:rPr lang="zh-TW" altLang="en-US" sz="2400" kern="0" dirty="0">
                <a:solidFill>
                  <a:srgbClr val="FF0000"/>
                </a:solidFill>
                <a:ea typeface="微軟正黑體"/>
              </a:rPr>
              <a:t>瑕疵檢測</a:t>
            </a:r>
          </a:p>
        </p:txBody>
      </p:sp>
      <p:grpSp>
        <p:nvGrpSpPr>
          <p:cNvPr id="37" name="群組 36"/>
          <p:cNvGrpSpPr/>
          <p:nvPr/>
        </p:nvGrpSpPr>
        <p:grpSpPr>
          <a:xfrm>
            <a:off x="736981" y="908976"/>
            <a:ext cx="7474942" cy="2694035"/>
            <a:chOff x="136109" y="2745050"/>
            <a:chExt cx="8972395" cy="3435075"/>
          </a:xfrm>
        </p:grpSpPr>
        <p:sp>
          <p:nvSpPr>
            <p:cNvPr id="8" name="矩形 7"/>
            <p:cNvSpPr/>
            <p:nvPr/>
          </p:nvSpPr>
          <p:spPr bwMode="auto">
            <a:xfrm>
              <a:off x="7476103" y="3442574"/>
              <a:ext cx="1632401" cy="2023609"/>
            </a:xfrm>
            <a:prstGeom prst="rect">
              <a:avLst/>
            </a:prstGeom>
            <a:noFill/>
            <a:ln w="28575" cap="flat" cmpd="sng" algn="ctr">
              <a:solidFill>
                <a:srgbClr val="C0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spcBef>
                  <a:spcPct val="50000"/>
                </a:spcBef>
              </a:pPr>
              <a:endParaRPr lang="zh-TW" altLang="en-US">
                <a:solidFill>
                  <a:prstClr val="black"/>
                </a:solidFill>
                <a:ea typeface="華康粗黑體" pitchFamily="49" charset="-120"/>
              </a:endParaRPr>
            </a:p>
          </p:txBody>
        </p:sp>
        <p:sp>
          <p:nvSpPr>
            <p:cNvPr id="9" name="矩形 8"/>
            <p:cNvSpPr/>
            <p:nvPr/>
          </p:nvSpPr>
          <p:spPr bwMode="auto">
            <a:xfrm>
              <a:off x="136109" y="3453729"/>
              <a:ext cx="2263515" cy="2017763"/>
            </a:xfrm>
            <a:prstGeom prst="rect">
              <a:avLst/>
            </a:prstGeom>
            <a:noFill/>
            <a:ln w="28575" cap="flat" cmpd="sng" algn="ctr">
              <a:solidFill>
                <a:srgbClr val="C0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spcBef>
                  <a:spcPct val="50000"/>
                </a:spcBef>
              </a:pPr>
              <a:endParaRPr lang="zh-TW" altLang="en-US">
                <a:solidFill>
                  <a:prstClr val="black"/>
                </a:solidFill>
                <a:ea typeface="華康粗黑體" pitchFamily="49" charset="-120"/>
              </a:endParaRPr>
            </a:p>
          </p:txBody>
        </p:sp>
        <p:grpSp>
          <p:nvGrpSpPr>
            <p:cNvPr id="10" name="群組 9"/>
            <p:cNvGrpSpPr/>
            <p:nvPr/>
          </p:nvGrpSpPr>
          <p:grpSpPr>
            <a:xfrm>
              <a:off x="178901" y="3673417"/>
              <a:ext cx="1889541" cy="1750257"/>
              <a:chOff x="263527" y="4598105"/>
              <a:chExt cx="1889541" cy="1750257"/>
            </a:xfrm>
          </p:grpSpPr>
          <p:pic>
            <p:nvPicPr>
              <p:cNvPr id="11" name="圖片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164" y="5538362"/>
                <a:ext cx="540000" cy="540000"/>
              </a:xfrm>
              <a:prstGeom prst="rect">
                <a:avLst/>
              </a:prstGeom>
            </p:spPr>
          </p:pic>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672" y="4700344"/>
                <a:ext cx="540000" cy="540000"/>
              </a:xfrm>
              <a:prstGeom prst="rect">
                <a:avLst/>
              </a:prstGeom>
            </p:spPr>
          </p:pic>
          <p:pic>
            <p:nvPicPr>
              <p:cNvPr id="13" name="圖片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8446" y="4598105"/>
                <a:ext cx="540000" cy="540000"/>
              </a:xfrm>
              <a:prstGeom prst="rect">
                <a:avLst/>
              </a:prstGeom>
            </p:spPr>
          </p:pic>
          <p:pic>
            <p:nvPicPr>
              <p:cNvPr id="14" name="圖片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445" y="4970344"/>
                <a:ext cx="540000" cy="540000"/>
              </a:xfrm>
              <a:prstGeom prst="rect">
                <a:avLst/>
              </a:prstGeom>
            </p:spPr>
          </p:pic>
          <p:pic>
            <p:nvPicPr>
              <p:cNvPr id="15" name="圖片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9003" y="5808362"/>
                <a:ext cx="540000" cy="540000"/>
              </a:xfrm>
              <a:prstGeom prst="rect">
                <a:avLst/>
              </a:prstGeom>
            </p:spPr>
          </p:pic>
          <p:pic>
            <p:nvPicPr>
              <p:cNvPr id="16" name="圖片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3527" y="5119353"/>
                <a:ext cx="540000" cy="540000"/>
              </a:xfrm>
              <a:prstGeom prst="rect">
                <a:avLst/>
              </a:prstGeom>
            </p:spPr>
          </p:pic>
          <p:pic>
            <p:nvPicPr>
              <p:cNvPr id="17" name="圖片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13068" y="5287419"/>
                <a:ext cx="540000" cy="540000"/>
              </a:xfrm>
              <a:prstGeom prst="rect">
                <a:avLst/>
              </a:prstGeom>
            </p:spPr>
          </p:pic>
          <p:pic>
            <p:nvPicPr>
              <p:cNvPr id="18" name="圖片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53374" y="5585856"/>
                <a:ext cx="540000" cy="540000"/>
              </a:xfrm>
              <a:prstGeom prst="rect">
                <a:avLst/>
              </a:prstGeom>
            </p:spPr>
          </p:pic>
        </p:grpSp>
        <p:pic>
          <p:nvPicPr>
            <p:cNvPr id="19" name="圖片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75961" y="5118326"/>
              <a:ext cx="541122" cy="541122"/>
            </a:xfrm>
            <a:prstGeom prst="rect">
              <a:avLst/>
            </a:prstGeom>
          </p:spPr>
        </p:pic>
        <p:sp>
          <p:nvSpPr>
            <p:cNvPr id="20" name="文字方塊 19"/>
            <p:cNvSpPr txBox="1"/>
            <p:nvPr/>
          </p:nvSpPr>
          <p:spPr>
            <a:xfrm>
              <a:off x="142258" y="5681806"/>
              <a:ext cx="2270913" cy="498319"/>
            </a:xfrm>
            <a:prstGeom prst="rect">
              <a:avLst/>
            </a:prstGeom>
            <a:solidFill>
              <a:schemeClr val="tx1">
                <a:lumMod val="50000"/>
                <a:lumOff val="50000"/>
              </a:schemeClr>
            </a:solidFill>
          </p:spPr>
          <p:txBody>
            <a:bodyPr wrap="square" rtlCol="0" anchor="ctr" anchorCtr="1">
              <a:noAutofit/>
            </a:bodyPr>
            <a:lstStyle/>
            <a:p>
              <a:pPr algn="ctr"/>
              <a:r>
                <a:rPr lang="en-US" altLang="zh-TW" sz="2000" b="1" dirty="0">
                  <a:solidFill>
                    <a:prstClr val="white"/>
                  </a:solidFill>
                  <a:ea typeface="微軟正黑體"/>
                </a:rPr>
                <a:t>Input images</a:t>
              </a:r>
              <a:endParaRPr lang="zh-TW" altLang="en-US" sz="2000" b="1" dirty="0">
                <a:solidFill>
                  <a:prstClr val="white"/>
                </a:solidFill>
                <a:ea typeface="微軟正黑體"/>
              </a:endParaRPr>
            </a:p>
          </p:txBody>
        </p:sp>
        <p:sp>
          <p:nvSpPr>
            <p:cNvPr id="21" name="文字方塊 20"/>
            <p:cNvSpPr txBox="1"/>
            <p:nvPr/>
          </p:nvSpPr>
          <p:spPr>
            <a:xfrm>
              <a:off x="2986544" y="5655875"/>
              <a:ext cx="3632860" cy="524250"/>
            </a:xfrm>
            <a:prstGeom prst="rect">
              <a:avLst/>
            </a:prstGeom>
            <a:solidFill>
              <a:schemeClr val="tx1">
                <a:lumMod val="50000"/>
                <a:lumOff val="50000"/>
              </a:schemeClr>
            </a:solidFill>
          </p:spPr>
          <p:txBody>
            <a:bodyPr wrap="square" rtlCol="0" anchor="ctr" anchorCtr="1">
              <a:noAutofit/>
            </a:bodyPr>
            <a:lstStyle/>
            <a:p>
              <a:pPr algn="ctr"/>
              <a:r>
                <a:rPr lang="en-US" altLang="zh-TW" sz="2000" b="1" dirty="0">
                  <a:solidFill>
                    <a:prstClr val="white"/>
                  </a:solidFill>
                  <a:ea typeface="微軟正黑體"/>
                </a:rPr>
                <a:t>Model training / inference</a:t>
              </a:r>
              <a:endParaRPr lang="zh-TW" altLang="en-US" sz="2000" b="1" dirty="0">
                <a:solidFill>
                  <a:prstClr val="white"/>
                </a:solidFill>
                <a:ea typeface="微軟正黑體"/>
              </a:endParaRPr>
            </a:p>
          </p:txBody>
        </p:sp>
        <p:sp>
          <p:nvSpPr>
            <p:cNvPr id="22" name="矩形 21"/>
            <p:cNvSpPr/>
            <p:nvPr/>
          </p:nvSpPr>
          <p:spPr bwMode="auto">
            <a:xfrm>
              <a:off x="2474792" y="3442802"/>
              <a:ext cx="4916557" cy="2017763"/>
            </a:xfrm>
            <a:prstGeom prst="rect">
              <a:avLst/>
            </a:prstGeom>
            <a:noFill/>
            <a:ln w="28575" cap="flat" cmpd="sng" algn="ctr">
              <a:solidFill>
                <a:srgbClr val="C0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spcBef>
                  <a:spcPct val="50000"/>
                </a:spcBef>
              </a:pPr>
              <a:endParaRPr lang="zh-TW" altLang="en-US">
                <a:solidFill>
                  <a:prstClr val="black"/>
                </a:solidFill>
                <a:ea typeface="華康粗黑體" pitchFamily="49" charset="-120"/>
              </a:endParaRPr>
            </a:p>
          </p:txBody>
        </p:sp>
        <p:pic>
          <p:nvPicPr>
            <p:cNvPr id="23" name="Picture 2" descr="Related image"/>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120886" y="3715811"/>
              <a:ext cx="5240109" cy="167798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單箭頭接點 23"/>
            <p:cNvCxnSpPr/>
            <p:nvPr/>
          </p:nvCxnSpPr>
          <p:spPr bwMode="auto">
            <a:xfrm>
              <a:off x="7347180" y="4548546"/>
              <a:ext cx="400981" cy="1505"/>
            </a:xfrm>
            <a:prstGeom prst="straightConnector1">
              <a:avLst/>
            </a:prstGeom>
            <a:noFill/>
            <a:ln w="38100" cap="flat" cmpd="sng" algn="ctr">
              <a:solidFill>
                <a:schemeClr val="tx1"/>
              </a:solidFill>
              <a:prstDash val="solid"/>
              <a:round/>
              <a:headEnd type="none" w="med" len="med"/>
              <a:tailEnd type="triangle"/>
            </a:ln>
            <a:effectLst/>
          </p:spPr>
        </p:cxnSp>
        <p:pic>
          <p:nvPicPr>
            <p:cNvPr id="25" name="圖片 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77083" y="3871796"/>
              <a:ext cx="540000" cy="540000"/>
            </a:xfrm>
            <a:prstGeom prst="rect">
              <a:avLst/>
            </a:prstGeom>
          </p:spPr>
        </p:pic>
        <p:pic>
          <p:nvPicPr>
            <p:cNvPr id="26" name="圖片 2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77083" y="4500278"/>
              <a:ext cx="540000" cy="540000"/>
            </a:xfrm>
            <a:prstGeom prst="rect">
              <a:avLst/>
            </a:prstGeom>
          </p:spPr>
        </p:pic>
        <p:pic>
          <p:nvPicPr>
            <p:cNvPr id="27" name="圖片 2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877083" y="3245460"/>
              <a:ext cx="540000" cy="540000"/>
            </a:xfrm>
            <a:prstGeom prst="rect">
              <a:avLst/>
            </a:prstGeom>
          </p:spPr>
        </p:pic>
        <p:pic>
          <p:nvPicPr>
            <p:cNvPr id="28" name="Picture 4" descr="http://www.1sbc-osaka.com/1sbc_blog/wp-content/uploads/ng2.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37917" y="2745050"/>
              <a:ext cx="490885" cy="4908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1sbc-osaka.com/1sbc_blog/wp-content/uploads/ng2.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37917" y="3380141"/>
              <a:ext cx="490885" cy="49088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1sbc-osaka.com/1sbc_blog/wp-content/uploads/ng2.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37917" y="5307076"/>
              <a:ext cx="490885" cy="49088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群組 30"/>
            <p:cNvGrpSpPr/>
            <p:nvPr/>
          </p:nvGrpSpPr>
          <p:grpSpPr>
            <a:xfrm>
              <a:off x="8262185" y="3896836"/>
              <a:ext cx="642347" cy="613900"/>
              <a:chOff x="8117135" y="3416592"/>
              <a:chExt cx="914400" cy="914400"/>
            </a:xfrm>
          </p:grpSpPr>
          <p:sp>
            <p:nvSpPr>
              <p:cNvPr id="32" name="文字方塊 31"/>
              <p:cNvSpPr txBox="1"/>
              <p:nvPr/>
            </p:nvSpPr>
            <p:spPr>
              <a:xfrm>
                <a:off x="8117135" y="3416592"/>
                <a:ext cx="914400" cy="914400"/>
              </a:xfrm>
              <a:prstGeom prst="rect">
                <a:avLst/>
              </a:prstGeom>
              <a:noFill/>
            </p:spPr>
            <p:txBody>
              <a:bodyPr wrap="none" rtlCol="0" anchor="ctr" anchorCtr="1">
                <a:noAutofit/>
              </a:bodyPr>
              <a:lstStyle/>
              <a:p>
                <a:r>
                  <a:rPr lang="en-US" altLang="zh-TW"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OK</a:t>
                </a:r>
                <a:endParaRPr lang="zh-TW" altLang="en-US" sz="2400" b="1" dirty="0">
                  <a:solidFill>
                    <a:srgbClr val="0070C0"/>
                  </a:solidFill>
                  <a:latin typeface="Segoe UI" panose="020B0502040204020203" pitchFamily="34" charset="0"/>
                  <a:ea typeface="微軟正黑體"/>
                  <a:cs typeface="Segoe UI" panose="020B0502040204020203" pitchFamily="34" charset="0"/>
                </a:endParaRPr>
              </a:p>
            </p:txBody>
          </p:sp>
          <p:sp>
            <p:nvSpPr>
              <p:cNvPr id="33" name="橢圓 32"/>
              <p:cNvSpPr/>
              <p:nvPr/>
            </p:nvSpPr>
            <p:spPr bwMode="auto">
              <a:xfrm>
                <a:off x="8231555" y="3554179"/>
                <a:ext cx="685561" cy="639227"/>
              </a:xfrm>
              <a:prstGeom prst="ellipse">
                <a:avLst/>
              </a:prstGeom>
              <a:noFill/>
              <a:ln w="38100" cap="flat" cmpd="sng" algn="ctr">
                <a:solidFill>
                  <a:srgbClr val="0070C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spcBef>
                    <a:spcPct val="50000"/>
                  </a:spcBef>
                </a:pPr>
                <a:endParaRPr lang="zh-TW" altLang="en-US">
                  <a:solidFill>
                    <a:prstClr val="black"/>
                  </a:solidFill>
                  <a:ea typeface="華康粗黑體" pitchFamily="49" charset="-120"/>
                </a:endParaRPr>
              </a:p>
            </p:txBody>
          </p:sp>
        </p:grpSp>
        <p:grpSp>
          <p:nvGrpSpPr>
            <p:cNvPr id="34" name="群組 33"/>
            <p:cNvGrpSpPr/>
            <p:nvPr/>
          </p:nvGrpSpPr>
          <p:grpSpPr>
            <a:xfrm>
              <a:off x="8256690" y="4516830"/>
              <a:ext cx="642347" cy="613900"/>
              <a:chOff x="8117135" y="3416592"/>
              <a:chExt cx="914400" cy="914400"/>
            </a:xfrm>
          </p:grpSpPr>
          <p:sp>
            <p:nvSpPr>
              <p:cNvPr id="35" name="文字方塊 34"/>
              <p:cNvSpPr txBox="1"/>
              <p:nvPr/>
            </p:nvSpPr>
            <p:spPr>
              <a:xfrm>
                <a:off x="8117135" y="3416592"/>
                <a:ext cx="914400" cy="914400"/>
              </a:xfrm>
              <a:prstGeom prst="rect">
                <a:avLst/>
              </a:prstGeom>
              <a:noFill/>
            </p:spPr>
            <p:txBody>
              <a:bodyPr wrap="none" rtlCol="0" anchor="ctr" anchorCtr="1">
                <a:noAutofit/>
              </a:bodyPr>
              <a:lstStyle/>
              <a:p>
                <a:r>
                  <a:rPr lang="en-US" altLang="zh-TW" sz="2400" b="1" dirty="0">
                    <a:solidFill>
                      <a:srgbClr val="0070C0"/>
                    </a:solidFill>
                    <a:latin typeface="Segoe UI" panose="020B0502040204020203" pitchFamily="34" charset="0"/>
                    <a:ea typeface="Segoe UI" panose="020B0502040204020203" pitchFamily="34" charset="0"/>
                    <a:cs typeface="Segoe UI" panose="020B0502040204020203" pitchFamily="34" charset="0"/>
                  </a:rPr>
                  <a:t>OK</a:t>
                </a:r>
                <a:endParaRPr lang="zh-TW" altLang="en-US" sz="2400" b="1" dirty="0">
                  <a:solidFill>
                    <a:srgbClr val="0070C0"/>
                  </a:solidFill>
                  <a:latin typeface="Segoe UI" panose="020B0502040204020203" pitchFamily="34" charset="0"/>
                  <a:ea typeface="微軟正黑體"/>
                  <a:cs typeface="Segoe UI" panose="020B0502040204020203" pitchFamily="34" charset="0"/>
                </a:endParaRPr>
              </a:p>
            </p:txBody>
          </p:sp>
          <p:sp>
            <p:nvSpPr>
              <p:cNvPr id="36" name="橢圓 35"/>
              <p:cNvSpPr/>
              <p:nvPr/>
            </p:nvSpPr>
            <p:spPr bwMode="auto">
              <a:xfrm>
                <a:off x="8231555" y="3554179"/>
                <a:ext cx="685561" cy="639227"/>
              </a:xfrm>
              <a:prstGeom prst="ellipse">
                <a:avLst/>
              </a:prstGeom>
              <a:noFill/>
              <a:ln w="38100" cap="flat" cmpd="sng" algn="ctr">
                <a:solidFill>
                  <a:srgbClr val="0070C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spcBef>
                    <a:spcPct val="50000"/>
                  </a:spcBef>
                </a:pPr>
                <a:endParaRPr lang="zh-TW" altLang="en-US">
                  <a:solidFill>
                    <a:prstClr val="black"/>
                  </a:solidFill>
                  <a:ea typeface="華康粗黑體" pitchFamily="49" charset="-120"/>
                </a:endParaRPr>
              </a:p>
            </p:txBody>
          </p:sp>
        </p:grpSp>
      </p:grpSp>
      <p:sp>
        <p:nvSpPr>
          <p:cNvPr id="38" name="標題 1"/>
          <p:cNvSpPr txBox="1">
            <a:spLocks/>
          </p:cNvSpPr>
          <p:nvPr/>
        </p:nvSpPr>
        <p:spPr bwMode="blackWhite">
          <a:xfrm>
            <a:off x="-523180" y="3493827"/>
            <a:ext cx="4735773" cy="743791"/>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rgbClr val="008EE6"/>
                </a:solidFill>
                <a:latin typeface="Corbel" pitchFamily="34" charset="0"/>
                <a:ea typeface="+mj-ea"/>
                <a:cs typeface="+mj-cs"/>
              </a:defRPr>
            </a:lvl1pPr>
            <a:lvl2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2pPr>
            <a:lvl3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3pPr>
            <a:lvl4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4pPr>
            <a:lvl5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5pPr>
            <a:lvl6pPr marL="457200" algn="ctr" rtl="0" fontAlgn="base">
              <a:spcBef>
                <a:spcPct val="0"/>
              </a:spcBef>
              <a:spcAft>
                <a:spcPct val="0"/>
              </a:spcAft>
              <a:defRPr sz="3600" b="1">
                <a:solidFill>
                  <a:srgbClr val="1D6EA7"/>
                </a:solidFill>
                <a:latin typeface="Calibri" pitchFamily="34" charset="0"/>
                <a:ea typeface="微軟正黑體" pitchFamily="34" charset="-120"/>
              </a:defRPr>
            </a:lvl6pPr>
            <a:lvl7pPr marL="914400" algn="ctr" rtl="0" fontAlgn="base">
              <a:spcBef>
                <a:spcPct val="0"/>
              </a:spcBef>
              <a:spcAft>
                <a:spcPct val="0"/>
              </a:spcAft>
              <a:defRPr sz="3600" b="1">
                <a:solidFill>
                  <a:srgbClr val="1D6EA7"/>
                </a:solidFill>
                <a:latin typeface="Calibri" pitchFamily="34" charset="0"/>
                <a:ea typeface="微軟正黑體" pitchFamily="34" charset="-120"/>
              </a:defRPr>
            </a:lvl7pPr>
            <a:lvl8pPr marL="1371600" algn="ctr" rtl="0" fontAlgn="base">
              <a:spcBef>
                <a:spcPct val="0"/>
              </a:spcBef>
              <a:spcAft>
                <a:spcPct val="0"/>
              </a:spcAft>
              <a:defRPr sz="3600" b="1">
                <a:solidFill>
                  <a:srgbClr val="1D6EA7"/>
                </a:solidFill>
                <a:latin typeface="Calibri" pitchFamily="34" charset="0"/>
                <a:ea typeface="微軟正黑體" pitchFamily="34" charset="-120"/>
              </a:defRPr>
            </a:lvl8pPr>
            <a:lvl9pPr marL="1828800" algn="ctr" rtl="0" fontAlgn="base">
              <a:spcBef>
                <a:spcPct val="0"/>
              </a:spcBef>
              <a:spcAft>
                <a:spcPct val="0"/>
              </a:spcAft>
              <a:defRPr sz="3600" b="1">
                <a:solidFill>
                  <a:srgbClr val="1D6EA7"/>
                </a:solidFill>
                <a:latin typeface="Calibri" pitchFamily="34" charset="0"/>
                <a:ea typeface="微軟正黑體" pitchFamily="34" charset="-120"/>
              </a:defRPr>
            </a:lvl9pPr>
          </a:lstStyle>
          <a:p>
            <a:pPr marL="342900" indent="-342900" defTabSz="914400">
              <a:buFont typeface="Wingdings" panose="05000000000000000000" pitchFamily="2" charset="2"/>
              <a:buChar char="n"/>
            </a:pPr>
            <a:r>
              <a:rPr lang="zh-TW" altLang="en-US" sz="2400" kern="0" dirty="0">
                <a:solidFill>
                  <a:srgbClr val="FF0000"/>
                </a:solidFill>
                <a:ea typeface="微軟正黑體"/>
              </a:rPr>
              <a:t>視覺檢測</a:t>
            </a:r>
            <a:r>
              <a:rPr lang="zh-TW" altLang="en-US" sz="2400" kern="0" dirty="0">
                <a:solidFill>
                  <a:srgbClr val="4F81BD"/>
                </a:solidFill>
                <a:ea typeface="微軟正黑體"/>
              </a:rPr>
              <a:t>速度比較 </a:t>
            </a:r>
          </a:p>
        </p:txBody>
      </p:sp>
      <p:grpSp>
        <p:nvGrpSpPr>
          <p:cNvPr id="45" name="群組 44"/>
          <p:cNvGrpSpPr/>
          <p:nvPr/>
        </p:nvGrpSpPr>
        <p:grpSpPr>
          <a:xfrm>
            <a:off x="9058" y="4108442"/>
            <a:ext cx="4471303" cy="2346173"/>
            <a:chOff x="0" y="1844823"/>
            <a:chExt cx="9543863" cy="2346173"/>
          </a:xfrm>
        </p:grpSpPr>
        <p:sp>
          <p:nvSpPr>
            <p:cNvPr id="46" name="矩形 45"/>
            <p:cNvSpPr/>
            <p:nvPr/>
          </p:nvSpPr>
          <p:spPr bwMode="auto">
            <a:xfrm>
              <a:off x="1091361" y="1844823"/>
              <a:ext cx="8452502" cy="2346173"/>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a:spcBef>
                  <a:spcPct val="50000"/>
                </a:spcBef>
              </a:pPr>
              <a:r>
                <a:rPr lang="zh-TW" altLang="en-US" sz="1600" dirty="0">
                  <a:solidFill>
                    <a:prstClr val="black"/>
                  </a:solidFill>
                </a:rPr>
                <a:t>產線數量</a:t>
              </a:r>
              <a:r>
                <a:rPr lang="en-US" altLang="zh-TW" sz="1600" dirty="0">
                  <a:solidFill>
                    <a:prstClr val="black"/>
                  </a:solidFill>
                </a:rPr>
                <a:t>: 23 </a:t>
              </a:r>
              <a:r>
                <a:rPr lang="zh-TW" altLang="en-US" sz="1600" dirty="0">
                  <a:solidFill>
                    <a:prstClr val="black"/>
                  </a:solidFill>
                </a:rPr>
                <a:t>條</a:t>
              </a:r>
              <a:endParaRPr lang="en-US" altLang="zh-TW" sz="1600" dirty="0">
                <a:solidFill>
                  <a:prstClr val="black"/>
                </a:solidFill>
              </a:endParaRPr>
            </a:p>
            <a:p>
              <a:pPr>
                <a:spcBef>
                  <a:spcPct val="50000"/>
                </a:spcBef>
              </a:pPr>
              <a:r>
                <a:rPr lang="en-US" altLang="zh-TW" sz="1600" dirty="0">
                  <a:solidFill>
                    <a:prstClr val="black"/>
                  </a:solidFill>
                </a:rPr>
                <a:t>4 </a:t>
              </a:r>
              <a:r>
                <a:rPr lang="zh-TW" altLang="en-US" sz="1600" dirty="0">
                  <a:solidFill>
                    <a:prstClr val="black"/>
                  </a:solidFill>
                </a:rPr>
                <a:t>位目檢人員</a:t>
              </a:r>
              <a:r>
                <a:rPr lang="en-US" altLang="zh-TW" sz="1600" dirty="0">
                  <a:solidFill>
                    <a:prstClr val="black"/>
                  </a:solidFill>
                </a:rPr>
                <a:t>; </a:t>
              </a:r>
              <a:r>
                <a:rPr lang="zh-TW" altLang="en-US" sz="1600" dirty="0">
                  <a:solidFill>
                    <a:prstClr val="black"/>
                  </a:solidFill>
                </a:rPr>
                <a:t>漏網率約 </a:t>
              </a:r>
              <a:r>
                <a:rPr lang="en-US" altLang="zh-TW" sz="1600" dirty="0">
                  <a:solidFill>
                    <a:srgbClr val="FF0000"/>
                  </a:solidFill>
                </a:rPr>
                <a:t>5%</a:t>
              </a:r>
            </a:p>
            <a:p>
              <a:pPr>
                <a:spcBef>
                  <a:spcPct val="50000"/>
                </a:spcBef>
              </a:pPr>
              <a:r>
                <a:rPr lang="en-US" altLang="zh-TW" sz="1600" dirty="0">
                  <a:solidFill>
                    <a:prstClr val="black"/>
                  </a:solidFill>
                </a:rPr>
                <a:t>AOI</a:t>
              </a:r>
              <a:r>
                <a:rPr lang="zh-TW" altLang="en-US" sz="1600" dirty="0">
                  <a:solidFill>
                    <a:prstClr val="black"/>
                  </a:solidFill>
                </a:rPr>
                <a:t> 設備每小時影像輸出量</a:t>
              </a:r>
              <a:r>
                <a:rPr lang="en-US" altLang="zh-TW" sz="1600" dirty="0">
                  <a:solidFill>
                    <a:prstClr val="black"/>
                  </a:solidFill>
                </a:rPr>
                <a:t>:</a:t>
              </a:r>
              <a:r>
                <a:rPr lang="zh-TW" altLang="en-US" sz="1600" dirty="0">
                  <a:solidFill>
                    <a:prstClr val="black"/>
                  </a:solidFill>
                </a:rPr>
                <a:t> 配合人力允許條件</a:t>
              </a:r>
              <a:r>
                <a:rPr lang="en-US" altLang="zh-TW" sz="1600" dirty="0">
                  <a:solidFill>
                    <a:prstClr val="black"/>
                  </a:solidFill>
                </a:rPr>
                <a:t>, </a:t>
              </a:r>
              <a:r>
                <a:rPr lang="en-US" altLang="zh-TW" sz="1600" dirty="0">
                  <a:solidFill>
                    <a:srgbClr val="FF0000"/>
                  </a:solidFill>
                </a:rPr>
                <a:t>60</a:t>
              </a:r>
              <a:r>
                <a:rPr lang="en-US" altLang="zh-TW" sz="1600" dirty="0">
                  <a:solidFill>
                    <a:prstClr val="black"/>
                  </a:solidFill>
                </a:rPr>
                <a:t> </a:t>
              </a:r>
              <a:r>
                <a:rPr lang="zh-TW" altLang="en-US" sz="1600" dirty="0">
                  <a:solidFill>
                    <a:prstClr val="black"/>
                  </a:solidFill>
                </a:rPr>
                <a:t>萬張</a:t>
              </a:r>
              <a:r>
                <a:rPr lang="en-US" altLang="zh-TW" sz="1600" dirty="0">
                  <a:solidFill>
                    <a:prstClr val="black"/>
                  </a:solidFill>
                </a:rPr>
                <a:t>/</a:t>
              </a:r>
              <a:r>
                <a:rPr lang="zh-TW" altLang="en-US" sz="1600" dirty="0">
                  <a:solidFill>
                    <a:prstClr val="black"/>
                  </a:solidFill>
                </a:rPr>
                <a:t>每日 </a:t>
              </a:r>
              <a:endParaRPr lang="en-US" altLang="zh-TW" sz="1600" dirty="0">
                <a:solidFill>
                  <a:prstClr val="black"/>
                </a:solidFill>
              </a:endParaRPr>
            </a:p>
            <a:p>
              <a:pPr>
                <a:spcBef>
                  <a:spcPct val="50000"/>
                </a:spcBef>
              </a:pPr>
              <a:r>
                <a:rPr lang="en-US" altLang="zh-TW" sz="1600" dirty="0">
                  <a:solidFill>
                    <a:prstClr val="black"/>
                  </a:solidFill>
                </a:rPr>
                <a:t>(</a:t>
              </a:r>
              <a:r>
                <a:rPr lang="zh-TW" altLang="en-US" sz="1600" dirty="0">
                  <a:solidFill>
                    <a:prstClr val="black"/>
                  </a:solidFill>
                </a:rPr>
                <a:t>極限為每條產線 </a:t>
              </a:r>
              <a:r>
                <a:rPr lang="en-US" altLang="zh-TW" sz="1600" dirty="0">
                  <a:solidFill>
                    <a:prstClr val="black"/>
                  </a:solidFill>
                </a:rPr>
                <a:t>2 </a:t>
              </a:r>
              <a:r>
                <a:rPr lang="zh-TW" altLang="en-US" sz="1600" dirty="0">
                  <a:solidFill>
                    <a:prstClr val="black"/>
                  </a:solidFill>
                </a:rPr>
                <a:t>萬張</a:t>
              </a:r>
              <a:r>
                <a:rPr lang="en-US" altLang="zh-TW" sz="1600" dirty="0">
                  <a:solidFill>
                    <a:prstClr val="black"/>
                  </a:solidFill>
                </a:rPr>
                <a:t>/</a:t>
              </a:r>
              <a:r>
                <a:rPr lang="zh-TW" altLang="en-US" sz="1600" dirty="0">
                  <a:solidFill>
                    <a:prstClr val="black"/>
                  </a:solidFill>
                </a:rPr>
                <a:t>小時 </a:t>
              </a:r>
              <a:r>
                <a:rPr lang="en-US" altLang="zh-TW" sz="1600" dirty="0">
                  <a:solidFill>
                    <a:prstClr val="black"/>
                  </a:solidFill>
                </a:rPr>
                <a:t>= 1104</a:t>
              </a:r>
              <a:r>
                <a:rPr lang="zh-TW" altLang="en-US" sz="1600" dirty="0">
                  <a:solidFill>
                    <a:prstClr val="black"/>
                  </a:solidFill>
                </a:rPr>
                <a:t> 萬</a:t>
              </a:r>
              <a:r>
                <a:rPr lang="en-US" altLang="zh-TW" sz="1600" dirty="0">
                  <a:solidFill>
                    <a:prstClr val="black"/>
                  </a:solidFill>
                </a:rPr>
                <a:t>/</a:t>
              </a:r>
              <a:r>
                <a:rPr lang="zh-TW" altLang="en-US" sz="1600" dirty="0">
                  <a:solidFill>
                    <a:prstClr val="black"/>
                  </a:solidFill>
                </a:rPr>
                <a:t>日</a:t>
              </a:r>
              <a:r>
                <a:rPr lang="en-US" altLang="zh-TW" sz="1600" dirty="0">
                  <a:solidFill>
                    <a:prstClr val="black"/>
                  </a:solidFill>
                </a:rPr>
                <a:t>)</a:t>
              </a:r>
              <a:r>
                <a:rPr lang="zh-TW" altLang="en-US" sz="1600" dirty="0">
                  <a:solidFill>
                    <a:prstClr val="black"/>
                  </a:solidFill>
                </a:rPr>
                <a:t> </a:t>
              </a:r>
              <a:endParaRPr lang="en-US" altLang="zh-TW" sz="1600" dirty="0">
                <a:solidFill>
                  <a:prstClr val="black"/>
                </a:solidFill>
              </a:endParaRPr>
            </a:p>
            <a:p>
              <a:pPr>
                <a:spcBef>
                  <a:spcPct val="50000"/>
                </a:spcBef>
              </a:pPr>
              <a:r>
                <a:rPr lang="zh-TW" altLang="en-US" sz="1600" b="1" dirty="0">
                  <a:solidFill>
                    <a:srgbClr val="FF0000"/>
                  </a:solidFill>
                </a:rPr>
                <a:t>判定耗時</a:t>
              </a:r>
              <a:r>
                <a:rPr lang="en-US" altLang="zh-TW" sz="1600" b="1" dirty="0">
                  <a:solidFill>
                    <a:srgbClr val="FF0000"/>
                  </a:solidFill>
                </a:rPr>
                <a:t>: 30 </a:t>
              </a:r>
              <a:r>
                <a:rPr lang="zh-TW" altLang="en-US" sz="1600" b="1" dirty="0">
                  <a:solidFill>
                    <a:srgbClr val="FF0000"/>
                  </a:solidFill>
                </a:rPr>
                <a:t>萬張</a:t>
              </a:r>
              <a:r>
                <a:rPr lang="en-US" altLang="zh-TW" sz="1600" b="1" dirty="0">
                  <a:solidFill>
                    <a:srgbClr val="FF0000"/>
                  </a:solidFill>
                </a:rPr>
                <a:t> / </a:t>
              </a:r>
              <a:r>
                <a:rPr lang="zh-TW" altLang="en-US" sz="1600" b="1" dirty="0">
                  <a:solidFill>
                    <a:srgbClr val="FF0000"/>
                  </a:solidFill>
                </a:rPr>
                <a:t>人日 </a:t>
              </a:r>
              <a:r>
                <a:rPr lang="en-US" altLang="zh-TW" sz="1600" b="1" dirty="0">
                  <a:solidFill>
                    <a:srgbClr val="FF0000"/>
                  </a:solidFill>
                </a:rPr>
                <a:t>=</a:t>
              </a:r>
              <a:r>
                <a:rPr lang="zh-TW" altLang="en-US" sz="1600" b="1" dirty="0">
                  <a:solidFill>
                    <a:srgbClr val="FF0000"/>
                  </a:solidFill>
                </a:rPr>
                <a:t> </a:t>
              </a:r>
              <a:r>
                <a:rPr lang="en-US" altLang="zh-TW" sz="1600" b="1" dirty="0">
                  <a:solidFill>
                    <a:srgbClr val="FF0000"/>
                  </a:solidFill>
                </a:rPr>
                <a:t>120 </a:t>
              </a:r>
              <a:r>
                <a:rPr lang="zh-TW" altLang="en-US" sz="1600" b="1" dirty="0">
                  <a:solidFill>
                    <a:srgbClr val="FF0000"/>
                  </a:solidFill>
                </a:rPr>
                <a:t>萬張</a:t>
              </a:r>
              <a:r>
                <a:rPr lang="en-US" altLang="zh-TW" sz="1600" b="1" dirty="0">
                  <a:solidFill>
                    <a:srgbClr val="FF0000"/>
                  </a:solidFill>
                </a:rPr>
                <a:t>/</a:t>
              </a:r>
              <a:r>
                <a:rPr lang="zh-TW" altLang="en-US" sz="1600" b="1" dirty="0">
                  <a:solidFill>
                    <a:srgbClr val="FF0000"/>
                  </a:solidFill>
                </a:rPr>
                <a:t>日</a:t>
              </a:r>
            </a:p>
          </p:txBody>
        </p:sp>
        <p:sp>
          <p:nvSpPr>
            <p:cNvPr id="47" name="矩形 46"/>
            <p:cNvSpPr/>
            <p:nvPr/>
          </p:nvSpPr>
          <p:spPr bwMode="auto">
            <a:xfrm>
              <a:off x="0" y="1844823"/>
              <a:ext cx="1091361" cy="2346173"/>
            </a:xfrm>
            <a:prstGeom prst="rect">
              <a:avLst/>
            </a:prstGeom>
            <a:solidFill>
              <a:srgbClr val="0070C0">
                <a:alpha val="80000"/>
              </a:srgb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spcBef>
                  <a:spcPct val="50000"/>
                </a:spcBef>
              </a:pPr>
              <a:r>
                <a:rPr lang="zh-TW" altLang="en-US" sz="1600" dirty="0">
                  <a:solidFill>
                    <a:prstClr val="white"/>
                  </a:solidFill>
                </a:rPr>
                <a:t>傳統人力目檢</a:t>
              </a:r>
            </a:p>
          </p:txBody>
        </p:sp>
      </p:grpSp>
      <p:grpSp>
        <p:nvGrpSpPr>
          <p:cNvPr id="48" name="群組 47"/>
          <p:cNvGrpSpPr/>
          <p:nvPr/>
        </p:nvGrpSpPr>
        <p:grpSpPr>
          <a:xfrm>
            <a:off x="4547404" y="4115033"/>
            <a:ext cx="4527227" cy="2346173"/>
            <a:chOff x="0" y="4149080"/>
            <a:chExt cx="8710514" cy="2191050"/>
          </a:xfrm>
        </p:grpSpPr>
        <p:sp>
          <p:nvSpPr>
            <p:cNvPr id="49" name="矩形 48"/>
            <p:cNvSpPr/>
            <p:nvPr/>
          </p:nvSpPr>
          <p:spPr bwMode="auto">
            <a:xfrm>
              <a:off x="0" y="4149080"/>
              <a:ext cx="1091361" cy="2191050"/>
            </a:xfrm>
            <a:prstGeom prst="rect">
              <a:avLst/>
            </a:prstGeom>
            <a:solidFill>
              <a:srgbClr val="C00000">
                <a:alpha val="80000"/>
              </a:srgbClr>
            </a:solidFill>
            <a:ln w="190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a:spcBef>
                  <a:spcPct val="50000"/>
                </a:spcBef>
              </a:pPr>
              <a:r>
                <a:rPr lang="zh-TW" altLang="en-US" sz="1600" dirty="0">
                  <a:solidFill>
                    <a:prstClr val="white"/>
                  </a:solidFill>
                </a:rPr>
                <a:t>深度學習系統</a:t>
              </a:r>
            </a:p>
          </p:txBody>
        </p:sp>
        <p:sp>
          <p:nvSpPr>
            <p:cNvPr id="50" name="矩形 49"/>
            <p:cNvSpPr/>
            <p:nvPr/>
          </p:nvSpPr>
          <p:spPr bwMode="auto">
            <a:xfrm>
              <a:off x="1091361" y="4149080"/>
              <a:ext cx="7619153" cy="2191050"/>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a:spcBef>
                  <a:spcPct val="50000"/>
                </a:spcBef>
              </a:pPr>
              <a:r>
                <a:rPr lang="zh-TW" altLang="en-US" sz="1600" dirty="0">
                  <a:solidFill>
                    <a:prstClr val="black"/>
                  </a:solidFill>
                </a:rPr>
                <a:t>硬體設備</a:t>
              </a:r>
              <a:r>
                <a:rPr lang="en-US" altLang="zh-TW" sz="1600" dirty="0">
                  <a:solidFill>
                    <a:prstClr val="black"/>
                  </a:solidFill>
                </a:rPr>
                <a:t>:</a:t>
              </a:r>
              <a:r>
                <a:rPr lang="zh-TW" altLang="en-US" sz="1600" dirty="0">
                  <a:solidFill>
                    <a:prstClr val="black"/>
                  </a:solidFill>
                </a:rPr>
                <a:t> </a:t>
              </a:r>
              <a:r>
                <a:rPr lang="zh-TW" altLang="en-US" sz="1600" b="1" dirty="0">
                  <a:solidFill>
                    <a:prstClr val="black"/>
                  </a:solidFill>
                </a:rPr>
                <a:t>中高階桌上型電腦 </a:t>
              </a:r>
              <a:r>
                <a:rPr lang="en-US" altLang="zh-TW" sz="1600" b="1" dirty="0">
                  <a:solidFill>
                    <a:prstClr val="black"/>
                  </a:solidFill>
                </a:rPr>
                <a:t>+ NVIDIA GPU:</a:t>
              </a:r>
              <a:r>
                <a:rPr lang="zh-TW" altLang="en-US" sz="1600" b="1" dirty="0">
                  <a:solidFill>
                    <a:prstClr val="black"/>
                  </a:solidFill>
                </a:rPr>
                <a:t> </a:t>
              </a:r>
              <a:r>
                <a:rPr lang="en-US" altLang="zh-TW" sz="1600" b="1" dirty="0">
                  <a:solidFill>
                    <a:prstClr val="black"/>
                  </a:solidFill>
                </a:rPr>
                <a:t>10 ~ 15 </a:t>
              </a:r>
              <a:r>
                <a:rPr lang="zh-TW" altLang="en-US" sz="1600" b="1" dirty="0">
                  <a:solidFill>
                    <a:prstClr val="black"/>
                  </a:solidFill>
                </a:rPr>
                <a:t>萬</a:t>
              </a:r>
            </a:p>
            <a:p>
              <a:pPr>
                <a:spcBef>
                  <a:spcPct val="50000"/>
                </a:spcBef>
              </a:pPr>
              <a:r>
                <a:rPr lang="zh-TW" altLang="en-US" sz="1600" dirty="0">
                  <a:solidFill>
                    <a:prstClr val="black"/>
                  </a:solidFill>
                </a:rPr>
                <a:t>軟體</a:t>
              </a:r>
              <a:r>
                <a:rPr lang="en-US" altLang="zh-TW" sz="1600" dirty="0">
                  <a:solidFill>
                    <a:prstClr val="black"/>
                  </a:solidFill>
                </a:rPr>
                <a:t>:</a:t>
              </a:r>
              <a:r>
                <a:rPr lang="zh-TW" altLang="en-US" sz="1600" dirty="0">
                  <a:solidFill>
                    <a:prstClr val="black"/>
                  </a:solidFill>
                </a:rPr>
                <a:t> 開源軟體 </a:t>
              </a:r>
              <a:r>
                <a:rPr lang="en-US" altLang="zh-TW" sz="1600" dirty="0">
                  <a:solidFill>
                    <a:prstClr val="black"/>
                  </a:solidFill>
                </a:rPr>
                <a:t>+ </a:t>
              </a:r>
              <a:r>
                <a:rPr lang="zh-TW" altLang="en-US" sz="1600" dirty="0">
                  <a:solidFill>
                    <a:prstClr val="black"/>
                  </a:solidFill>
                </a:rPr>
                <a:t>高度調校之深度學習模型</a:t>
              </a:r>
              <a:endParaRPr lang="en-US" altLang="zh-TW" sz="1600" dirty="0">
                <a:solidFill>
                  <a:prstClr val="black"/>
                </a:solidFill>
              </a:endParaRPr>
            </a:p>
            <a:p>
              <a:pPr>
                <a:spcBef>
                  <a:spcPct val="50000"/>
                </a:spcBef>
              </a:pPr>
              <a:r>
                <a:rPr lang="zh-TW" altLang="en-US" sz="1600" dirty="0">
                  <a:solidFill>
                    <a:prstClr val="black"/>
                  </a:solidFill>
                </a:rPr>
                <a:t>品質</a:t>
              </a:r>
              <a:r>
                <a:rPr lang="en-US" altLang="zh-TW" sz="1600" dirty="0">
                  <a:solidFill>
                    <a:prstClr val="black"/>
                  </a:solidFill>
                </a:rPr>
                <a:t>:</a:t>
              </a:r>
              <a:r>
                <a:rPr lang="zh-TW" altLang="en-US" sz="1600" dirty="0">
                  <a:solidFill>
                    <a:prstClr val="black"/>
                  </a:solidFill>
                </a:rPr>
                <a:t>模型</a:t>
              </a:r>
              <a:r>
                <a:rPr lang="zh-TW" altLang="en-US" sz="1600" b="1" dirty="0">
                  <a:solidFill>
                    <a:srgbClr val="FF0000"/>
                  </a:solidFill>
                </a:rPr>
                <a:t>漏網率控制在 </a:t>
              </a:r>
              <a:r>
                <a:rPr lang="en-US" altLang="zh-TW" sz="1600" b="1" dirty="0">
                  <a:solidFill>
                    <a:srgbClr val="FF0000"/>
                  </a:solidFill>
                </a:rPr>
                <a:t>0.01%</a:t>
              </a:r>
              <a:r>
                <a:rPr lang="zh-TW" altLang="en-US" sz="1600" b="1" dirty="0">
                  <a:solidFill>
                    <a:srgbClr val="FF0000"/>
                  </a:solidFill>
                </a:rPr>
                <a:t> 之下</a:t>
              </a:r>
              <a:r>
                <a:rPr lang="zh-TW" altLang="en-US" sz="1600" dirty="0">
                  <a:solidFill>
                    <a:prstClr val="black"/>
                  </a:solidFill>
                </a:rPr>
                <a:t>，目檢人員只需檢查原本總數之 </a:t>
              </a:r>
              <a:r>
                <a:rPr lang="en-US" altLang="zh-TW" sz="1600" dirty="0">
                  <a:solidFill>
                    <a:srgbClr val="FF0000"/>
                  </a:solidFill>
                </a:rPr>
                <a:t>5% </a:t>
              </a:r>
              <a:r>
                <a:rPr lang="zh-TW" altLang="en-US" sz="1600" dirty="0">
                  <a:solidFill>
                    <a:prstClr val="black"/>
                  </a:solidFill>
                </a:rPr>
                <a:t>的圖片</a:t>
              </a:r>
              <a:endParaRPr lang="en-US" altLang="zh-TW" sz="1600" dirty="0">
                <a:solidFill>
                  <a:prstClr val="black"/>
                </a:solidFill>
              </a:endParaRPr>
            </a:p>
            <a:p>
              <a:pPr>
                <a:spcBef>
                  <a:spcPct val="50000"/>
                </a:spcBef>
              </a:pPr>
              <a:r>
                <a:rPr lang="zh-TW" altLang="en-US" sz="1600" dirty="0">
                  <a:solidFill>
                    <a:srgbClr val="FF0000"/>
                  </a:solidFill>
                </a:rPr>
                <a:t>判斷速度</a:t>
              </a:r>
              <a:r>
                <a:rPr lang="en-US" altLang="zh-TW" sz="1600" dirty="0">
                  <a:solidFill>
                    <a:srgbClr val="FF0000"/>
                  </a:solidFill>
                </a:rPr>
                <a:t>:</a:t>
              </a:r>
              <a:r>
                <a:rPr lang="zh-TW" altLang="en-US" sz="1600" dirty="0">
                  <a:solidFill>
                    <a:srgbClr val="FF0000"/>
                  </a:solidFill>
                </a:rPr>
                <a:t> </a:t>
              </a:r>
              <a:r>
                <a:rPr lang="en-US" altLang="zh-TW" sz="1600" b="1" dirty="0">
                  <a:solidFill>
                    <a:srgbClr val="FF0000"/>
                  </a:solidFill>
                </a:rPr>
                <a:t>166.67 </a:t>
              </a:r>
              <a:r>
                <a:rPr lang="zh-TW" altLang="en-US" sz="1600" b="1" dirty="0">
                  <a:solidFill>
                    <a:srgbClr val="FF0000"/>
                  </a:solidFill>
                </a:rPr>
                <a:t>張 </a:t>
              </a:r>
              <a:r>
                <a:rPr lang="en-US" altLang="zh-TW" sz="1600" b="1" dirty="0">
                  <a:solidFill>
                    <a:srgbClr val="FF0000"/>
                  </a:solidFill>
                </a:rPr>
                <a:t>/ sec </a:t>
              </a:r>
              <a:r>
                <a:rPr lang="en-US" altLang="zh-TW" sz="1600" b="1" dirty="0">
                  <a:solidFill>
                    <a:srgbClr val="FF0000"/>
                  </a:solidFill>
                  <a:sym typeface="Wingdings" panose="05000000000000000000" pitchFamily="2" charset="2"/>
                </a:rPr>
                <a:t> </a:t>
              </a:r>
              <a:r>
                <a:rPr lang="zh-TW" altLang="en-US" sz="1600" b="1" dirty="0">
                  <a:solidFill>
                    <a:srgbClr val="FF0000"/>
                  </a:solidFill>
                </a:rPr>
                <a:t>每日 </a:t>
              </a:r>
              <a:r>
                <a:rPr lang="en-US" altLang="zh-TW" sz="1600" b="1" dirty="0">
                  <a:solidFill>
                    <a:srgbClr val="FF0000"/>
                  </a:solidFill>
                </a:rPr>
                <a:t>1440 </a:t>
              </a:r>
              <a:r>
                <a:rPr lang="zh-TW" altLang="en-US" sz="1600" b="1" dirty="0">
                  <a:solidFill>
                    <a:srgbClr val="FF0000"/>
                  </a:solidFill>
                </a:rPr>
                <a:t>萬張影像</a:t>
              </a:r>
              <a:endParaRPr lang="en-US" altLang="zh-TW" sz="1600" dirty="0">
                <a:solidFill>
                  <a:srgbClr val="FF0000"/>
                </a:solidFill>
              </a:endParaRPr>
            </a:p>
          </p:txBody>
        </p:sp>
      </p:grpSp>
      <p:sp>
        <p:nvSpPr>
          <p:cNvPr id="51" name="矩形 50"/>
          <p:cNvSpPr/>
          <p:nvPr/>
        </p:nvSpPr>
        <p:spPr>
          <a:xfrm>
            <a:off x="479416" y="6454615"/>
            <a:ext cx="4212990" cy="276924"/>
          </a:xfrm>
          <a:prstGeom prst="rect">
            <a:avLst/>
          </a:prstGeom>
        </p:spPr>
        <p:txBody>
          <a:bodyPr wrap="square" lIns="91374" tIns="45683" rIns="91374" bIns="45683">
            <a:spAutoFit/>
          </a:bodyPr>
          <a:lstStyle/>
          <a:p>
            <a:pPr>
              <a:defRPr/>
            </a:pP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資料來源：臺灣人工智慧學校，</a:t>
            </a:r>
            <a:r>
              <a:rPr kumimoji="1" lang="en-US" altLang="zh-TW"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MIC</a:t>
            </a: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整理</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2019</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2" name="弧形箭號 (下彎) 51"/>
          <p:cNvSpPr/>
          <p:nvPr/>
        </p:nvSpPr>
        <p:spPr>
          <a:xfrm>
            <a:off x="4094328" y="3865722"/>
            <a:ext cx="736689" cy="371896"/>
          </a:xfrm>
          <a:prstGeom prst="curved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solidFill>
                <a:prstClr val="black"/>
              </a:solidFill>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16</a:t>
            </a:fld>
            <a:endParaRPr lang="zh-TW" altLang="en-US"/>
          </a:p>
        </p:txBody>
      </p:sp>
    </p:spTree>
    <p:extLst>
      <p:ext uri="{BB962C8B-B14F-4D97-AF65-F5344CB8AC3E}">
        <p14:creationId xmlns:p14="http://schemas.microsoft.com/office/powerpoint/2010/main" val="335477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877827" y="10008"/>
            <a:ext cx="8229600" cy="796950"/>
          </a:xfrm>
          <a:prstGeom prst="rect">
            <a:avLst/>
          </a:prstGeom>
        </p:spPr>
        <p:txBody>
          <a:bodyPr vert="horz" lIns="91374" tIns="45683" rIns="91374" bIns="45683" rtlCol="0" anchor="ctr">
            <a:norm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臺灣</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學校實例（二）：自動流程控制</a:t>
            </a:r>
          </a:p>
        </p:txBody>
      </p:sp>
      <p:sp>
        <p:nvSpPr>
          <p:cNvPr id="6" name="標題 1"/>
          <p:cNvSpPr txBox="1">
            <a:spLocks/>
          </p:cNvSpPr>
          <p:nvPr/>
        </p:nvSpPr>
        <p:spPr bwMode="blackWhite">
          <a:xfrm>
            <a:off x="225187" y="661920"/>
            <a:ext cx="4735773" cy="743791"/>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rgbClr val="008EE6"/>
                </a:solidFill>
                <a:latin typeface="Corbel" pitchFamily="34" charset="0"/>
                <a:ea typeface="+mj-ea"/>
                <a:cs typeface="+mj-cs"/>
              </a:defRPr>
            </a:lvl1pPr>
            <a:lvl2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2pPr>
            <a:lvl3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3pPr>
            <a:lvl4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4pPr>
            <a:lvl5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5pPr>
            <a:lvl6pPr marL="457200" algn="ctr" rtl="0" fontAlgn="base">
              <a:spcBef>
                <a:spcPct val="0"/>
              </a:spcBef>
              <a:spcAft>
                <a:spcPct val="0"/>
              </a:spcAft>
              <a:defRPr sz="3600" b="1">
                <a:solidFill>
                  <a:srgbClr val="1D6EA7"/>
                </a:solidFill>
                <a:latin typeface="Calibri" pitchFamily="34" charset="0"/>
                <a:ea typeface="微軟正黑體" pitchFamily="34" charset="-120"/>
              </a:defRPr>
            </a:lvl6pPr>
            <a:lvl7pPr marL="914400" algn="ctr" rtl="0" fontAlgn="base">
              <a:spcBef>
                <a:spcPct val="0"/>
              </a:spcBef>
              <a:spcAft>
                <a:spcPct val="0"/>
              </a:spcAft>
              <a:defRPr sz="3600" b="1">
                <a:solidFill>
                  <a:srgbClr val="1D6EA7"/>
                </a:solidFill>
                <a:latin typeface="Calibri" pitchFamily="34" charset="0"/>
                <a:ea typeface="微軟正黑體" pitchFamily="34" charset="-120"/>
              </a:defRPr>
            </a:lvl7pPr>
            <a:lvl8pPr marL="1371600" algn="ctr" rtl="0" fontAlgn="base">
              <a:spcBef>
                <a:spcPct val="0"/>
              </a:spcBef>
              <a:spcAft>
                <a:spcPct val="0"/>
              </a:spcAft>
              <a:defRPr sz="3600" b="1">
                <a:solidFill>
                  <a:srgbClr val="1D6EA7"/>
                </a:solidFill>
                <a:latin typeface="Calibri" pitchFamily="34" charset="0"/>
                <a:ea typeface="微軟正黑體" pitchFamily="34" charset="-120"/>
              </a:defRPr>
            </a:lvl8pPr>
            <a:lvl9pPr marL="1828800" algn="ctr" rtl="0" fontAlgn="base">
              <a:spcBef>
                <a:spcPct val="0"/>
              </a:spcBef>
              <a:spcAft>
                <a:spcPct val="0"/>
              </a:spcAft>
              <a:defRPr sz="3600" b="1">
                <a:solidFill>
                  <a:srgbClr val="1D6EA7"/>
                </a:solidFill>
                <a:latin typeface="Calibri" pitchFamily="34" charset="0"/>
                <a:ea typeface="微軟正黑體" pitchFamily="34" charset="-120"/>
              </a:defRPr>
            </a:lvl9pPr>
          </a:lstStyle>
          <a:p>
            <a:pPr marL="342900" indent="-342900" defTabSz="914400">
              <a:buFont typeface="Wingdings" panose="05000000000000000000" pitchFamily="2" charset="2"/>
              <a:buChar char="n"/>
              <a:defRPr/>
            </a:pPr>
            <a:r>
              <a:rPr lang="zh-TW" altLang="en-US" sz="2400" kern="0" dirty="0">
                <a:solidFill>
                  <a:srgbClr val="4F81BD"/>
                </a:solidFill>
                <a:ea typeface="微軟正黑體"/>
              </a:rPr>
              <a:t>採用深度學習</a:t>
            </a:r>
            <a:r>
              <a:rPr lang="zh-TW" altLang="en-US" sz="2400" kern="0" dirty="0">
                <a:solidFill>
                  <a:srgbClr val="FF0000"/>
                </a:solidFill>
                <a:ea typeface="微軟正黑體"/>
              </a:rPr>
              <a:t>控制設備參數</a:t>
            </a:r>
          </a:p>
        </p:txBody>
      </p:sp>
      <p:pic>
        <p:nvPicPr>
          <p:cNvPr id="7" name="圖片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80" y="1231115"/>
            <a:ext cx="7334957" cy="5377541"/>
          </a:xfrm>
          <a:prstGeom prst="rect">
            <a:avLst/>
          </a:prstGeom>
        </p:spPr>
      </p:pic>
      <p:sp>
        <p:nvSpPr>
          <p:cNvPr id="8" name="文字方塊 7"/>
          <p:cNvSpPr txBox="1"/>
          <p:nvPr/>
        </p:nvSpPr>
        <p:spPr>
          <a:xfrm>
            <a:off x="6419056" y="1480816"/>
            <a:ext cx="914400" cy="914400"/>
          </a:xfrm>
          <a:prstGeom prst="rect">
            <a:avLst/>
          </a:prstGeom>
          <a:noFill/>
        </p:spPr>
        <p:txBody>
          <a:bodyPr wrap="none" rtlCol="0" anchor="ctr" anchorCtr="1">
            <a:noAutofit/>
          </a:bodyPr>
          <a:lstStyle/>
          <a:p>
            <a:r>
              <a:rPr lang="zh-TW" altLang="en-US" sz="2400" b="1" dirty="0">
                <a:solidFill>
                  <a:srgbClr val="C00000"/>
                </a:solidFill>
                <a:ea typeface="微軟正黑體"/>
              </a:rPr>
              <a:t>作業員良率</a:t>
            </a:r>
            <a:r>
              <a:rPr lang="en-US" altLang="zh-TW" sz="2400" b="1" dirty="0">
                <a:solidFill>
                  <a:srgbClr val="C00000"/>
                </a:solidFill>
                <a:ea typeface="微軟正黑體"/>
              </a:rPr>
              <a:t>: 61%</a:t>
            </a:r>
          </a:p>
          <a:p>
            <a:r>
              <a:rPr lang="zh-TW" altLang="en-US" sz="2400" b="1" dirty="0">
                <a:solidFill>
                  <a:srgbClr val="C00000"/>
                </a:solidFill>
                <a:ea typeface="微軟正黑體"/>
              </a:rPr>
              <a:t>自動控制良率</a:t>
            </a:r>
            <a:r>
              <a:rPr lang="en-US" altLang="zh-TW" sz="2400" b="1" dirty="0">
                <a:solidFill>
                  <a:srgbClr val="C00000"/>
                </a:solidFill>
                <a:ea typeface="微軟正黑體"/>
              </a:rPr>
              <a:t>: 98%</a:t>
            </a:r>
            <a:endParaRPr lang="zh-TW" altLang="en-US" sz="2400" b="1" dirty="0">
              <a:solidFill>
                <a:srgbClr val="C00000"/>
              </a:solidFill>
              <a:ea typeface="微軟正黑體"/>
            </a:endParaRPr>
          </a:p>
        </p:txBody>
      </p:sp>
      <p:sp>
        <p:nvSpPr>
          <p:cNvPr id="9" name="矩形 8"/>
          <p:cNvSpPr/>
          <p:nvPr/>
        </p:nvSpPr>
        <p:spPr>
          <a:xfrm>
            <a:off x="766024" y="6563799"/>
            <a:ext cx="4212990" cy="276924"/>
          </a:xfrm>
          <a:prstGeom prst="rect">
            <a:avLst/>
          </a:prstGeom>
        </p:spPr>
        <p:txBody>
          <a:bodyPr wrap="square" lIns="91374" tIns="45683" rIns="91374" bIns="45683">
            <a:spAutoFit/>
          </a:bodyPr>
          <a:lstStyle/>
          <a:p>
            <a:pPr>
              <a:defRPr/>
            </a:pP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資料來源：臺灣人工智慧學校，</a:t>
            </a:r>
            <a:r>
              <a:rPr kumimoji="1" lang="en-US" altLang="zh-TW"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MIC</a:t>
            </a: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整理</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2019</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0" name="直線單箭頭接點 9"/>
          <p:cNvCxnSpPr/>
          <p:nvPr/>
        </p:nvCxnSpPr>
        <p:spPr bwMode="auto">
          <a:xfrm>
            <a:off x="4138778" y="2296128"/>
            <a:ext cx="4192" cy="828000"/>
          </a:xfrm>
          <a:prstGeom prst="straightConnector1">
            <a:avLst/>
          </a:prstGeom>
          <a:noFill/>
          <a:ln w="63500" cap="flat" cmpd="sng" algn="ctr">
            <a:solidFill>
              <a:schemeClr val="accent1">
                <a:lumMod val="75000"/>
              </a:schemeClr>
            </a:solidFill>
            <a:prstDash val="solid"/>
            <a:round/>
            <a:headEnd type="none" w="med" len="med"/>
            <a:tailEnd type="triangle" w="lg" len="med"/>
          </a:ln>
          <a:effectLst/>
        </p:spPr>
      </p:cxnSp>
      <p:sp>
        <p:nvSpPr>
          <p:cNvPr id="11" name="文字方塊 10"/>
          <p:cNvSpPr txBox="1"/>
          <p:nvPr/>
        </p:nvSpPr>
        <p:spPr>
          <a:xfrm>
            <a:off x="3685770" y="3099520"/>
            <a:ext cx="914400" cy="914400"/>
          </a:xfrm>
          <a:prstGeom prst="rect">
            <a:avLst/>
          </a:prstGeom>
          <a:noFill/>
        </p:spPr>
        <p:txBody>
          <a:bodyPr wrap="none" rtlCol="0" anchor="ctr" anchorCtr="1">
            <a:noAutofit/>
          </a:bodyPr>
          <a:lstStyle/>
          <a:p>
            <a:r>
              <a:rPr lang="zh-TW" altLang="en-US" sz="2400" b="1" dirty="0">
                <a:solidFill>
                  <a:srgbClr val="5B9BD5">
                    <a:lumMod val="75000"/>
                  </a:srgbClr>
                </a:solidFill>
                <a:ea typeface="微軟正黑體"/>
              </a:rPr>
              <a:t>良品範圍</a:t>
            </a:r>
          </a:p>
        </p:txBody>
      </p:sp>
      <p:cxnSp>
        <p:nvCxnSpPr>
          <p:cNvPr id="12" name="直線單箭頭接點 11"/>
          <p:cNvCxnSpPr>
            <a:endCxn id="11" idx="2"/>
          </p:cNvCxnSpPr>
          <p:nvPr/>
        </p:nvCxnSpPr>
        <p:spPr bwMode="auto">
          <a:xfrm flipV="1">
            <a:off x="4138778" y="4013920"/>
            <a:ext cx="4192" cy="936000"/>
          </a:xfrm>
          <a:prstGeom prst="straightConnector1">
            <a:avLst/>
          </a:prstGeom>
          <a:noFill/>
          <a:ln w="63500" cap="flat" cmpd="sng" algn="ctr">
            <a:solidFill>
              <a:schemeClr val="accent1">
                <a:lumMod val="75000"/>
              </a:schemeClr>
            </a:solidFill>
            <a:prstDash val="solid"/>
            <a:round/>
            <a:headEnd type="none" w="med" len="med"/>
            <a:tailEnd type="triangle" w="lg" len="med"/>
          </a:ln>
          <a:effectLst/>
        </p:spPr>
      </p:cxnSp>
      <p:sp>
        <p:nvSpPr>
          <p:cNvPr id="2" name="投影片編號版面配置區 1"/>
          <p:cNvSpPr>
            <a:spLocks noGrp="1"/>
          </p:cNvSpPr>
          <p:nvPr>
            <p:ph type="sldNum" sz="quarter" idx="12"/>
          </p:nvPr>
        </p:nvSpPr>
        <p:spPr/>
        <p:txBody>
          <a:bodyPr/>
          <a:lstStyle/>
          <a:p>
            <a:fld id="{73DA0BB7-265A-403C-9275-D587AB510EDC}" type="slidenum">
              <a:rPr lang="zh-TW" altLang="en-US" smtClean="0"/>
              <a:t>17</a:t>
            </a:fld>
            <a:endParaRPr lang="zh-TW" altLang="en-US"/>
          </a:p>
        </p:txBody>
      </p:sp>
    </p:spTree>
    <p:extLst>
      <p:ext uri="{BB962C8B-B14F-4D97-AF65-F5344CB8AC3E}">
        <p14:creationId xmlns:p14="http://schemas.microsoft.com/office/powerpoint/2010/main" val="146858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749811" y="-44856"/>
            <a:ext cx="8229600" cy="796950"/>
          </a:xfrm>
          <a:prstGeom prst="rect">
            <a:avLst/>
          </a:prstGeom>
        </p:spPr>
        <p:txBody>
          <a:bodyPr vert="horz" lIns="91374" tIns="45683" rIns="91374" bIns="45683" rtlCol="0" anchor="ctr">
            <a:norm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臺灣</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學校實例（三）：預測性維護</a:t>
            </a:r>
          </a:p>
        </p:txBody>
      </p:sp>
      <p:sp>
        <p:nvSpPr>
          <p:cNvPr id="6" name="標題 1"/>
          <p:cNvSpPr txBox="1">
            <a:spLocks/>
          </p:cNvSpPr>
          <p:nvPr/>
        </p:nvSpPr>
        <p:spPr bwMode="blackWhite">
          <a:xfrm>
            <a:off x="225187" y="751114"/>
            <a:ext cx="4735773" cy="654597"/>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rgbClr val="008EE6"/>
                </a:solidFill>
                <a:latin typeface="Corbel" pitchFamily="34" charset="0"/>
                <a:ea typeface="+mj-ea"/>
                <a:cs typeface="+mj-cs"/>
              </a:defRPr>
            </a:lvl1pPr>
            <a:lvl2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2pPr>
            <a:lvl3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3pPr>
            <a:lvl4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4pPr>
            <a:lvl5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5pPr>
            <a:lvl6pPr marL="457200" algn="ctr" rtl="0" fontAlgn="base">
              <a:spcBef>
                <a:spcPct val="0"/>
              </a:spcBef>
              <a:spcAft>
                <a:spcPct val="0"/>
              </a:spcAft>
              <a:defRPr sz="3600" b="1">
                <a:solidFill>
                  <a:srgbClr val="1D6EA7"/>
                </a:solidFill>
                <a:latin typeface="Calibri" pitchFamily="34" charset="0"/>
                <a:ea typeface="微軟正黑體" pitchFamily="34" charset="-120"/>
              </a:defRPr>
            </a:lvl6pPr>
            <a:lvl7pPr marL="914400" algn="ctr" rtl="0" fontAlgn="base">
              <a:spcBef>
                <a:spcPct val="0"/>
              </a:spcBef>
              <a:spcAft>
                <a:spcPct val="0"/>
              </a:spcAft>
              <a:defRPr sz="3600" b="1">
                <a:solidFill>
                  <a:srgbClr val="1D6EA7"/>
                </a:solidFill>
                <a:latin typeface="Calibri" pitchFamily="34" charset="0"/>
                <a:ea typeface="微軟正黑體" pitchFamily="34" charset="-120"/>
              </a:defRPr>
            </a:lvl7pPr>
            <a:lvl8pPr marL="1371600" algn="ctr" rtl="0" fontAlgn="base">
              <a:spcBef>
                <a:spcPct val="0"/>
              </a:spcBef>
              <a:spcAft>
                <a:spcPct val="0"/>
              </a:spcAft>
              <a:defRPr sz="3600" b="1">
                <a:solidFill>
                  <a:srgbClr val="1D6EA7"/>
                </a:solidFill>
                <a:latin typeface="Calibri" pitchFamily="34" charset="0"/>
                <a:ea typeface="微軟正黑體" pitchFamily="34" charset="-120"/>
              </a:defRPr>
            </a:lvl8pPr>
            <a:lvl9pPr marL="1828800" algn="ctr" rtl="0" fontAlgn="base">
              <a:spcBef>
                <a:spcPct val="0"/>
              </a:spcBef>
              <a:spcAft>
                <a:spcPct val="0"/>
              </a:spcAft>
              <a:defRPr sz="3600" b="1">
                <a:solidFill>
                  <a:srgbClr val="1D6EA7"/>
                </a:solidFill>
                <a:latin typeface="Calibri" pitchFamily="34" charset="0"/>
                <a:ea typeface="微軟正黑體" pitchFamily="34" charset="-120"/>
              </a:defRPr>
            </a:lvl9pPr>
          </a:lstStyle>
          <a:p>
            <a:pPr marL="342900" indent="-342900" defTabSz="914400">
              <a:buFont typeface="Wingdings" panose="05000000000000000000" pitchFamily="2" charset="2"/>
              <a:buChar char="n"/>
              <a:defRPr/>
            </a:pPr>
            <a:r>
              <a:rPr lang="zh-TW" altLang="en-US" sz="2400" kern="0" dirty="0">
                <a:solidFill>
                  <a:srgbClr val="FF0000"/>
                </a:solidFill>
                <a:ea typeface="微軟正黑體"/>
              </a:rPr>
              <a:t>預測</a:t>
            </a:r>
            <a:r>
              <a:rPr lang="zh-TW" altLang="en-US" sz="2400" kern="0" dirty="0">
                <a:solidFill>
                  <a:srgbClr val="4F81BD"/>
                </a:solidFill>
                <a:ea typeface="微軟正黑體"/>
              </a:rPr>
              <a:t>某段時間後的</a:t>
            </a:r>
            <a:r>
              <a:rPr lang="zh-TW" altLang="en-US" sz="2400" kern="0" dirty="0">
                <a:solidFill>
                  <a:srgbClr val="FF0000"/>
                </a:solidFill>
                <a:ea typeface="微軟正黑體"/>
              </a:rPr>
              <a:t>設備狀態</a:t>
            </a:r>
          </a:p>
        </p:txBody>
      </p:sp>
      <p:sp>
        <p:nvSpPr>
          <p:cNvPr id="9" name="矩形 8"/>
          <p:cNvSpPr/>
          <p:nvPr/>
        </p:nvSpPr>
        <p:spPr>
          <a:xfrm>
            <a:off x="766024" y="6563799"/>
            <a:ext cx="4212990" cy="276924"/>
          </a:xfrm>
          <a:prstGeom prst="rect">
            <a:avLst/>
          </a:prstGeom>
        </p:spPr>
        <p:txBody>
          <a:bodyPr wrap="square" lIns="91374" tIns="45683" rIns="91374" bIns="45683">
            <a:spAutoFit/>
          </a:bodyPr>
          <a:lstStyle/>
          <a:p>
            <a:pPr>
              <a:defRPr/>
            </a:pP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資料來源：臺灣人工智慧學校</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，技術處整理，</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2019</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3" name="內容版面配置區 8"/>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72872" y="1472227"/>
            <a:ext cx="7341187" cy="4978610"/>
          </a:xfrm>
          <a:prstGeom prst="rect">
            <a:avLst/>
          </a:prstGeom>
        </p:spPr>
      </p:pic>
      <p:pic>
        <p:nvPicPr>
          <p:cNvPr id="14" name="Picture 2" descr="http://www.gmaaircooling.com/Build/wp-content/uploads/2015/10/FullSizeRender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628" y="751114"/>
            <a:ext cx="2002974" cy="985046"/>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73DA0BB7-265A-403C-9275-D587AB510EDC}" type="slidenum">
              <a:rPr lang="zh-TW" altLang="en-US" smtClean="0"/>
              <a:t>18</a:t>
            </a:fld>
            <a:endParaRPr lang="zh-TW" altLang="en-US"/>
          </a:p>
        </p:txBody>
      </p:sp>
    </p:spTree>
    <p:extLst>
      <p:ext uri="{BB962C8B-B14F-4D97-AF65-F5344CB8AC3E}">
        <p14:creationId xmlns:p14="http://schemas.microsoft.com/office/powerpoint/2010/main" val="269902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內容版面配置區 5"/>
          <p:cNvSpPr>
            <a:spLocks noGrp="1"/>
          </p:cNvSpPr>
          <p:nvPr>
            <p:ph idx="4294967295"/>
          </p:nvPr>
        </p:nvSpPr>
        <p:spPr>
          <a:xfrm>
            <a:off x="1682496" y="1766062"/>
            <a:ext cx="6236208" cy="2067344"/>
          </a:xfrm>
        </p:spPr>
        <p:txBody>
          <a:bodyPr>
            <a:normAutofit fontScale="92500"/>
          </a:bodyPr>
          <a:lstStyle/>
          <a:p>
            <a:pPr marL="0" indent="0">
              <a:spcBef>
                <a:spcPts val="1200"/>
              </a:spcBef>
              <a:spcAft>
                <a:spcPts val="600"/>
              </a:spcAft>
              <a:buNone/>
            </a:pPr>
            <a:r>
              <a:rPr lang="zh-TW" altLang="en-US" dirty="0">
                <a:latin typeface="微軟正黑體" panose="020B0604030504040204" pitchFamily="34" charset="-120"/>
                <a:ea typeface="微軟正黑體" panose="020B0604030504040204" pitchFamily="34" charset="-120"/>
              </a:rPr>
              <a:t>一、數位經濟與人工智慧發展趨勢</a:t>
            </a:r>
            <a:endParaRPr lang="en-US" altLang="zh-TW" dirty="0">
              <a:latin typeface="微軟正黑體" panose="020B0604030504040204" pitchFamily="34" charset="-120"/>
              <a:ea typeface="微軟正黑體" panose="020B0604030504040204" pitchFamily="34" charset="-120"/>
            </a:endParaRPr>
          </a:p>
          <a:p>
            <a:pPr marL="0" indent="0">
              <a:spcBef>
                <a:spcPts val="1200"/>
              </a:spcBef>
              <a:spcAft>
                <a:spcPts val="600"/>
              </a:spcAft>
              <a:buNone/>
            </a:pPr>
            <a:r>
              <a:rPr lang="zh-TW" altLang="en-US" dirty="0">
                <a:latin typeface="微軟正黑體" panose="020B0604030504040204" pitchFamily="34" charset="-120"/>
                <a:ea typeface="微軟正黑體" panose="020B0604030504040204" pitchFamily="34" charset="-120"/>
              </a:rPr>
              <a:t>二、國內外創新應用案例</a:t>
            </a:r>
            <a:endParaRPr lang="en-US" altLang="zh-TW" dirty="0">
              <a:latin typeface="微軟正黑體" panose="020B0604030504040204" pitchFamily="34" charset="-120"/>
              <a:ea typeface="微軟正黑體" panose="020B0604030504040204" pitchFamily="34" charset="-120"/>
            </a:endParaRPr>
          </a:p>
          <a:p>
            <a:pPr marL="0" indent="0">
              <a:spcBef>
                <a:spcPts val="1200"/>
              </a:spcBef>
              <a:spcAft>
                <a:spcPts val="600"/>
              </a:spcAft>
              <a:buNone/>
            </a:pPr>
            <a:r>
              <a:rPr lang="zh-TW" altLang="en-US" dirty="0">
                <a:latin typeface="微軟正黑體" panose="020B0604030504040204" pitchFamily="34" charset="-120"/>
                <a:ea typeface="微軟正黑體" panose="020B0604030504040204" pitchFamily="34" charset="-120"/>
              </a:rPr>
              <a:t>三、結論與建議</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sz="2200" dirty="0">
              <a:latin typeface="微軟正黑體" panose="020B0604030504040204" pitchFamily="34" charset="-120"/>
              <a:ea typeface="微軟正黑體" panose="020B0604030504040204" pitchFamily="34" charset="-120"/>
            </a:endParaRPr>
          </a:p>
        </p:txBody>
      </p:sp>
      <p:sp>
        <p:nvSpPr>
          <p:cNvPr id="14" name="標題 58"/>
          <p:cNvSpPr txBox="1">
            <a:spLocks/>
          </p:cNvSpPr>
          <p:nvPr/>
        </p:nvSpPr>
        <p:spPr>
          <a:xfrm>
            <a:off x="203512" y="341800"/>
            <a:ext cx="8229600" cy="1143000"/>
          </a:xfrm>
          <a:prstGeom prst="rect">
            <a:avLst/>
          </a:prstGeom>
        </p:spPr>
        <p:txBody>
          <a:bodyPr vert="horz" lIns="91208" tIns="45604" rIns="91208" bIns="4560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b="1" dirty="0" smtClean="0">
                <a:latin typeface="微軟正黑體" pitchFamily="34" charset="-120"/>
                <a:ea typeface="微軟正黑體" pitchFamily="34" charset="-120"/>
                <a:cs typeface="+mn-cs"/>
              </a:rPr>
              <a:t>大  綱</a:t>
            </a:r>
            <a:endParaRPr lang="zh-TW" altLang="en-US" sz="3600" b="1" dirty="0">
              <a:latin typeface="微軟正黑體" pitchFamily="34" charset="-120"/>
              <a:ea typeface="微軟正黑體" pitchFamily="34" charset="-120"/>
              <a:cs typeface="+mn-cs"/>
            </a:endParaRPr>
          </a:p>
        </p:txBody>
      </p:sp>
      <p:sp>
        <p:nvSpPr>
          <p:cNvPr id="2" name="投影片編號版面配置區 1"/>
          <p:cNvSpPr>
            <a:spLocks noGrp="1"/>
          </p:cNvSpPr>
          <p:nvPr>
            <p:ph type="sldNum" sz="quarter" idx="4"/>
          </p:nvPr>
        </p:nvSpPr>
        <p:spPr/>
        <p:txBody>
          <a:bodyPr/>
          <a:lstStyle/>
          <a:p>
            <a:fld id="{73DA0BB7-265A-403C-9275-D587AB510EDC}" type="slidenum">
              <a:rPr lang="zh-TW" altLang="en-US" smtClean="0"/>
              <a:t>1</a:t>
            </a:fld>
            <a:endParaRPr lang="zh-TW" altLang="en-US"/>
          </a:p>
        </p:txBody>
      </p:sp>
    </p:spTree>
    <p:extLst>
      <p:ext uri="{BB962C8B-B14F-4D97-AF65-F5344CB8AC3E}">
        <p14:creationId xmlns:p14="http://schemas.microsoft.com/office/powerpoint/2010/main" val="252291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1041991" y="-92413"/>
            <a:ext cx="8229600" cy="796950"/>
          </a:xfrm>
          <a:prstGeom prst="rect">
            <a:avLst/>
          </a:prstGeom>
        </p:spPr>
        <p:txBody>
          <a:bodyPr vert="horz" lIns="91374" tIns="45683" rIns="91374" bIns="45683" rtlCol="0" anchor="ctr">
            <a:norm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臺灣</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AI</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學校實例（四）：原料組合最佳化</a:t>
            </a:r>
          </a:p>
        </p:txBody>
      </p:sp>
      <p:sp>
        <p:nvSpPr>
          <p:cNvPr id="6" name="標題 1"/>
          <p:cNvSpPr txBox="1">
            <a:spLocks/>
          </p:cNvSpPr>
          <p:nvPr/>
        </p:nvSpPr>
        <p:spPr bwMode="blackWhite">
          <a:xfrm>
            <a:off x="94555" y="642254"/>
            <a:ext cx="6169655" cy="654597"/>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rgbClr val="008EE6"/>
                </a:solidFill>
                <a:latin typeface="Corbel" pitchFamily="34" charset="0"/>
                <a:ea typeface="+mj-ea"/>
                <a:cs typeface="+mj-cs"/>
              </a:defRPr>
            </a:lvl1pPr>
            <a:lvl2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2pPr>
            <a:lvl3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3pPr>
            <a:lvl4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4pPr>
            <a:lvl5pPr algn="ctr" rtl="0" eaLnBrk="0" fontAlgn="base" hangingPunct="0">
              <a:spcBef>
                <a:spcPct val="0"/>
              </a:spcBef>
              <a:spcAft>
                <a:spcPct val="0"/>
              </a:spcAft>
              <a:defRPr sz="3600" b="1">
                <a:solidFill>
                  <a:srgbClr val="1D6EA7"/>
                </a:solidFill>
                <a:latin typeface="Corbel" pitchFamily="34" charset="0"/>
                <a:ea typeface="微軟正黑體" pitchFamily="34" charset="-120"/>
              </a:defRPr>
            </a:lvl5pPr>
            <a:lvl6pPr marL="457200" algn="ctr" rtl="0" fontAlgn="base">
              <a:spcBef>
                <a:spcPct val="0"/>
              </a:spcBef>
              <a:spcAft>
                <a:spcPct val="0"/>
              </a:spcAft>
              <a:defRPr sz="3600" b="1">
                <a:solidFill>
                  <a:srgbClr val="1D6EA7"/>
                </a:solidFill>
                <a:latin typeface="Calibri" pitchFamily="34" charset="0"/>
                <a:ea typeface="微軟正黑體" pitchFamily="34" charset="-120"/>
              </a:defRPr>
            </a:lvl6pPr>
            <a:lvl7pPr marL="914400" algn="ctr" rtl="0" fontAlgn="base">
              <a:spcBef>
                <a:spcPct val="0"/>
              </a:spcBef>
              <a:spcAft>
                <a:spcPct val="0"/>
              </a:spcAft>
              <a:defRPr sz="3600" b="1">
                <a:solidFill>
                  <a:srgbClr val="1D6EA7"/>
                </a:solidFill>
                <a:latin typeface="Calibri" pitchFamily="34" charset="0"/>
                <a:ea typeface="微軟正黑體" pitchFamily="34" charset="-120"/>
              </a:defRPr>
            </a:lvl7pPr>
            <a:lvl8pPr marL="1371600" algn="ctr" rtl="0" fontAlgn="base">
              <a:spcBef>
                <a:spcPct val="0"/>
              </a:spcBef>
              <a:spcAft>
                <a:spcPct val="0"/>
              </a:spcAft>
              <a:defRPr sz="3600" b="1">
                <a:solidFill>
                  <a:srgbClr val="1D6EA7"/>
                </a:solidFill>
                <a:latin typeface="Calibri" pitchFamily="34" charset="0"/>
                <a:ea typeface="微軟正黑體" pitchFamily="34" charset="-120"/>
              </a:defRPr>
            </a:lvl8pPr>
            <a:lvl9pPr marL="1828800" algn="ctr" rtl="0" fontAlgn="base">
              <a:spcBef>
                <a:spcPct val="0"/>
              </a:spcBef>
              <a:spcAft>
                <a:spcPct val="0"/>
              </a:spcAft>
              <a:defRPr sz="3600" b="1">
                <a:solidFill>
                  <a:srgbClr val="1D6EA7"/>
                </a:solidFill>
                <a:latin typeface="Calibri" pitchFamily="34" charset="0"/>
                <a:ea typeface="微軟正黑體" pitchFamily="34" charset="-120"/>
              </a:defRPr>
            </a:lvl9pPr>
          </a:lstStyle>
          <a:p>
            <a:pPr marL="342900" indent="-342900" defTabSz="914400">
              <a:buFont typeface="Wingdings" panose="05000000000000000000" pitchFamily="2" charset="2"/>
              <a:buChar char="n"/>
              <a:defRPr/>
            </a:pPr>
            <a:r>
              <a:rPr lang="zh-TW" altLang="en-US" sz="2400" kern="0" dirty="0">
                <a:solidFill>
                  <a:schemeClr val="tx2"/>
                </a:solidFill>
                <a:ea typeface="微軟正黑體"/>
              </a:rPr>
              <a:t>運用</a:t>
            </a:r>
            <a:r>
              <a:rPr lang="en-US" altLang="zh-TW" sz="2400" kern="0" dirty="0">
                <a:solidFill>
                  <a:schemeClr val="tx2"/>
                </a:solidFill>
                <a:ea typeface="微軟正黑體"/>
              </a:rPr>
              <a:t>AI</a:t>
            </a:r>
            <a:r>
              <a:rPr lang="zh-TW" altLang="en-US" sz="2400" kern="0" dirty="0">
                <a:solidFill>
                  <a:schemeClr val="tx2"/>
                </a:solidFill>
                <a:ea typeface="微軟正黑體"/>
              </a:rPr>
              <a:t>找出</a:t>
            </a:r>
            <a:r>
              <a:rPr lang="zh-TW" altLang="en-US" sz="2400" kern="0" dirty="0">
                <a:solidFill>
                  <a:srgbClr val="FF0000"/>
                </a:solidFill>
                <a:ea typeface="微軟正黑體"/>
              </a:rPr>
              <a:t>染整業打色</a:t>
            </a:r>
            <a:r>
              <a:rPr lang="zh-TW" altLang="en-US" sz="2400" kern="0" dirty="0">
                <a:solidFill>
                  <a:schemeClr val="tx2"/>
                </a:solidFill>
                <a:ea typeface="微軟正黑體"/>
              </a:rPr>
              <a:t>的</a:t>
            </a:r>
            <a:r>
              <a:rPr lang="zh-TW" altLang="en-US" sz="2400" kern="0" dirty="0">
                <a:solidFill>
                  <a:srgbClr val="FF0000"/>
                </a:solidFill>
                <a:ea typeface="微軟正黑體"/>
              </a:rPr>
              <a:t>原料最佳組合</a:t>
            </a:r>
          </a:p>
        </p:txBody>
      </p:sp>
      <p:sp>
        <p:nvSpPr>
          <p:cNvPr id="9" name="矩形 8"/>
          <p:cNvSpPr/>
          <p:nvPr/>
        </p:nvSpPr>
        <p:spPr>
          <a:xfrm>
            <a:off x="766024" y="6563799"/>
            <a:ext cx="4212990" cy="276924"/>
          </a:xfrm>
          <a:prstGeom prst="rect">
            <a:avLst/>
          </a:prstGeom>
        </p:spPr>
        <p:txBody>
          <a:bodyPr wrap="square" lIns="91374" tIns="45683" rIns="91374" bIns="45683">
            <a:spAutoFit/>
          </a:bodyPr>
          <a:lstStyle/>
          <a:p>
            <a:pPr>
              <a:defRPr/>
            </a:pPr>
            <a:r>
              <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資料來源：臺灣人工智慧學校</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，技術處整理，</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2019</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年</a:t>
            </a:r>
            <a:r>
              <a:rPr kumimoji="1" lang="en-US" altLang="zh-TW"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3</a:t>
            </a:r>
            <a:r>
              <a:rPr kumimoji="1" lang="zh-TW" altLang="en-US" sz="12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月</a:t>
            </a:r>
            <a:endParaRPr kumimoji="1" lang="zh-TW" altLang="en-US" sz="12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0" name="內容版面配置區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1371" y="1763488"/>
            <a:ext cx="7508590" cy="4716665"/>
          </a:xfrm>
        </p:spPr>
      </p:pic>
      <p:pic>
        <p:nvPicPr>
          <p:cNvPr id="12" name="Picture 8" descr="http://www.yuyuang.com.tw/tw/images/banner_about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0262" y="624138"/>
            <a:ext cx="1267856" cy="755455"/>
          </a:xfrm>
          <a:prstGeom prst="rect">
            <a:avLst/>
          </a:prstGeom>
          <a:noFill/>
          <a:extLst>
            <a:ext uri="{909E8E84-426E-40DD-AFC4-6F175D3DCCD1}">
              <a14:hiddenFill xmlns:a14="http://schemas.microsoft.com/office/drawing/2010/main">
                <a:solidFill>
                  <a:srgbClr val="FFFFFF"/>
                </a:solidFill>
              </a14:hiddenFill>
            </a:ext>
          </a:extLst>
        </p:spPr>
      </p:pic>
      <p:pic>
        <p:nvPicPr>
          <p:cNvPr id="11" name="圖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2696" y="767287"/>
            <a:ext cx="1290476" cy="558258"/>
          </a:xfrm>
          <a:prstGeom prst="rect">
            <a:avLst/>
          </a:prstGeom>
        </p:spPr>
      </p:pic>
      <p:sp>
        <p:nvSpPr>
          <p:cNvPr id="3" name="矩形 2"/>
          <p:cNvSpPr/>
          <p:nvPr/>
        </p:nvSpPr>
        <p:spPr>
          <a:xfrm>
            <a:off x="2471047" y="1248337"/>
            <a:ext cx="3352810" cy="461665"/>
          </a:xfrm>
          <a:prstGeom prst="rect">
            <a:avLst/>
          </a:prstGeom>
        </p:spPr>
        <p:txBody>
          <a:bodyPr wrap="square">
            <a:spAutoFit/>
          </a:bodyPr>
          <a:lstStyle/>
          <a:p>
            <a:r>
              <a:rPr lang="zh-TW" altLang="en-US" sz="2400" b="1" dirty="0">
                <a:solidFill>
                  <a:schemeClr val="accent2">
                    <a:lumMod val="75000"/>
                  </a:schemeClr>
                </a:solidFill>
              </a:rPr>
              <a:t>打色成功率</a:t>
            </a:r>
            <a:r>
              <a:rPr lang="en-US" altLang="zh-TW" sz="2400" b="1" dirty="0">
                <a:solidFill>
                  <a:schemeClr val="accent2">
                    <a:lumMod val="75000"/>
                  </a:schemeClr>
                </a:solidFill>
              </a:rPr>
              <a:t>: 70% to 95%</a:t>
            </a:r>
            <a:endParaRPr lang="zh-TW" altLang="en-US" sz="2400" b="1" dirty="0">
              <a:solidFill>
                <a:schemeClr val="accent2">
                  <a:lumMod val="75000"/>
                </a:schemeClr>
              </a:solidFill>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19</a:t>
            </a:fld>
            <a:endParaRPr lang="zh-TW" altLang="en-US"/>
          </a:p>
        </p:txBody>
      </p:sp>
    </p:spTree>
    <p:extLst>
      <p:ext uri="{BB962C8B-B14F-4D97-AF65-F5344CB8AC3E}">
        <p14:creationId xmlns:p14="http://schemas.microsoft.com/office/powerpoint/2010/main" val="112578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312" y="3087662"/>
            <a:ext cx="8137015" cy="682677"/>
          </a:xfrm>
        </p:spPr>
        <p:txBody>
          <a:bodyPr/>
          <a:lstStyle/>
          <a:p>
            <a:r>
              <a:rPr lang="zh-TW" altLang="en-US" dirty="0">
                <a:solidFill>
                  <a:srgbClr val="C00000"/>
                </a:solidFill>
                <a:latin typeface="微軟正黑體" panose="020B0604030504040204" pitchFamily="34" charset="-120"/>
                <a:ea typeface="微軟正黑體" panose="020B0604030504040204" pitchFamily="34" charset="-120"/>
              </a:rPr>
              <a:t>二、國內外創新應用案例</a:t>
            </a:r>
            <a:br>
              <a:rPr lang="zh-TW" altLang="en-US" dirty="0">
                <a:solidFill>
                  <a:srgbClr val="C00000"/>
                </a:solidFill>
                <a:latin typeface="微軟正黑體" panose="020B0604030504040204" pitchFamily="34" charset="-120"/>
                <a:ea typeface="微軟正黑體" panose="020B0604030504040204" pitchFamily="34" charset="-120"/>
              </a:rPr>
            </a:br>
            <a:endParaRPr lang="en-US" altLang="zh-TW" dirty="0">
              <a:solidFill>
                <a:srgbClr val="C00000"/>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4"/>
          </p:nvPr>
        </p:nvSpPr>
        <p:spPr/>
        <p:txBody>
          <a:bodyPr/>
          <a:lstStyle/>
          <a:p>
            <a:fld id="{73DA0BB7-265A-403C-9275-D587AB510EDC}" type="slidenum">
              <a:rPr lang="zh-TW" altLang="en-US" smtClean="0"/>
              <a:t>20</a:t>
            </a:fld>
            <a:endParaRPr lang="zh-TW" altLang="en-US"/>
          </a:p>
        </p:txBody>
      </p:sp>
    </p:spTree>
    <p:extLst>
      <p:ext uri="{BB962C8B-B14F-4D97-AF65-F5344CB8AC3E}">
        <p14:creationId xmlns:p14="http://schemas.microsoft.com/office/powerpoint/2010/main" val="4103503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012" y="0"/>
            <a:ext cx="9148012" cy="612000"/>
          </a:xfrm>
          <a:prstGeom prst="rect">
            <a:avLst/>
          </a:prstGeom>
        </p:spPr>
        <p:txBody>
          <a:bodyPr>
            <a:norm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案例總覽</a:t>
            </a:r>
          </a:p>
        </p:txBody>
      </p:sp>
      <p:sp>
        <p:nvSpPr>
          <p:cNvPr id="10" name="矩形 9"/>
          <p:cNvSpPr/>
          <p:nvPr/>
        </p:nvSpPr>
        <p:spPr>
          <a:xfrm>
            <a:off x="6071619" y="1239590"/>
            <a:ext cx="2124000" cy="1116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latin typeface="微軟正黑體" panose="020B0604030504040204" pitchFamily="34" charset="-120"/>
                <a:ea typeface="微軟正黑體" panose="020B0604030504040204" pitchFamily="34" charset="-120"/>
              </a:rPr>
              <a:t>案例</a:t>
            </a:r>
            <a:r>
              <a:rPr lang="en-US" altLang="zh-TW" dirty="0" smtClean="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中鋼</a:t>
            </a:r>
            <a:endParaRPr lang="en-US" altLang="zh-TW" dirty="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案例</a:t>
            </a:r>
            <a:r>
              <a:rPr lang="en-US" altLang="zh-TW" dirty="0">
                <a:latin typeface="微軟正黑體" panose="020B0604030504040204" pitchFamily="34" charset="-120"/>
                <a:ea typeface="微軟正黑體" panose="020B0604030504040204" pitchFamily="34" charset="-120"/>
              </a:rPr>
              <a:t>8</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勤堃</a:t>
            </a:r>
          </a:p>
        </p:txBody>
      </p:sp>
      <p:sp>
        <p:nvSpPr>
          <p:cNvPr id="8" name="矩形 7"/>
          <p:cNvSpPr/>
          <p:nvPr/>
        </p:nvSpPr>
        <p:spPr>
          <a:xfrm>
            <a:off x="3516136" y="1239590"/>
            <a:ext cx="2124000" cy="1116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prstClr val="white"/>
                </a:solidFill>
                <a:latin typeface="微軟正黑體" panose="020B0604030504040204" pitchFamily="34" charset="-120"/>
                <a:ea typeface="微軟正黑體" panose="020B0604030504040204" pitchFamily="34" charset="-120"/>
              </a:rPr>
              <a:t>案例</a:t>
            </a:r>
            <a:r>
              <a:rPr lang="en-US" altLang="zh-TW" dirty="0" smtClean="0">
                <a:solidFill>
                  <a:prstClr val="white"/>
                </a:solidFill>
                <a:latin typeface="微軟正黑體" panose="020B0604030504040204" pitchFamily="34" charset="-120"/>
                <a:ea typeface="微軟正黑體" panose="020B0604030504040204" pitchFamily="34" charset="-120"/>
              </a:rPr>
              <a:t>5.</a:t>
            </a:r>
            <a:r>
              <a:rPr lang="zh-TW" altLang="en-US" dirty="0">
                <a:solidFill>
                  <a:prstClr val="white"/>
                </a:solidFill>
                <a:latin typeface="微軟正黑體" panose="020B0604030504040204" pitchFamily="34" charset="-120"/>
                <a:ea typeface="微軟正黑體" panose="020B0604030504040204" pitchFamily="34" charset="-120"/>
              </a:rPr>
              <a:t>和明</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案例</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儒鴻</a:t>
            </a:r>
            <a:endParaRPr lang="zh-TW" altLang="en-US"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3897933" y="901036"/>
            <a:ext cx="1377316" cy="338554"/>
          </a:xfrm>
          <a:prstGeom prst="rect">
            <a:avLst/>
          </a:prstGeom>
          <a:noFill/>
        </p:spPr>
        <p:txBody>
          <a:bodyPr wrap="square" rtlCol="0">
            <a:spAutoFit/>
          </a:bodyPr>
          <a:lstStyle/>
          <a:p>
            <a:pPr algn="ctr"/>
            <a:r>
              <a:rPr lang="zh-TW" altLang="en-US" sz="1600" b="1" dirty="0">
                <a:solidFill>
                  <a:schemeClr val="tx2"/>
                </a:solidFill>
                <a:latin typeface="微軟正黑體" panose="020B0604030504040204" pitchFamily="34" charset="-120"/>
                <a:ea typeface="微軟正黑體" panose="020B0604030504040204" pitchFamily="34" charset="-120"/>
              </a:rPr>
              <a:t>紡織業</a:t>
            </a:r>
          </a:p>
        </p:txBody>
      </p:sp>
      <p:sp>
        <p:nvSpPr>
          <p:cNvPr id="22" name="文字方塊 21"/>
          <p:cNvSpPr txBox="1"/>
          <p:nvPr/>
        </p:nvSpPr>
        <p:spPr>
          <a:xfrm>
            <a:off x="6444961" y="901036"/>
            <a:ext cx="1377316" cy="338554"/>
          </a:xfrm>
          <a:prstGeom prst="rect">
            <a:avLst/>
          </a:prstGeom>
          <a:noFill/>
        </p:spPr>
        <p:txBody>
          <a:bodyPr wrap="square" rtlCol="0">
            <a:spAutoFit/>
          </a:bodyPr>
          <a:lstStyle/>
          <a:p>
            <a:pPr algn="ctr"/>
            <a:r>
              <a:rPr lang="zh-TW" altLang="en-US" sz="1600" b="1" dirty="0">
                <a:solidFill>
                  <a:schemeClr val="tx2"/>
                </a:solidFill>
                <a:latin typeface="微軟正黑體" panose="020B0604030504040204" pitchFamily="34" charset="-120"/>
                <a:ea typeface="微軟正黑體" panose="020B0604030504040204" pitchFamily="34" charset="-120"/>
              </a:rPr>
              <a:t>金屬業</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21</a:t>
            </a:fld>
            <a:endParaRPr lang="zh-TW" altLang="en-US"/>
          </a:p>
        </p:txBody>
      </p:sp>
      <p:sp>
        <p:nvSpPr>
          <p:cNvPr id="23" name="文字方塊 22"/>
          <p:cNvSpPr txBox="1"/>
          <p:nvPr/>
        </p:nvSpPr>
        <p:spPr>
          <a:xfrm>
            <a:off x="1270291" y="901036"/>
            <a:ext cx="1504721" cy="338554"/>
          </a:xfrm>
          <a:prstGeom prst="rect">
            <a:avLst/>
          </a:prstGeom>
          <a:noFill/>
        </p:spPr>
        <p:txBody>
          <a:bodyPr wrap="square" rtlCol="0">
            <a:spAutoFit/>
          </a:bodyPr>
          <a:lstStyle/>
          <a:p>
            <a:pPr algn="ctr"/>
            <a:r>
              <a:rPr lang="zh-TW" altLang="en-US" sz="1600" b="1" dirty="0" smtClean="0">
                <a:solidFill>
                  <a:schemeClr val="accent3">
                    <a:lumMod val="75000"/>
                  </a:schemeClr>
                </a:solidFill>
                <a:latin typeface="微軟正黑體" panose="020B0604030504040204" pitchFamily="34" charset="-120"/>
                <a:ea typeface="微軟正黑體" panose="020B0604030504040204" pitchFamily="34" charset="-120"/>
              </a:rPr>
              <a:t>智慧家庭</a:t>
            </a:r>
            <a:endParaRPr lang="en-US" altLang="zh-TW" sz="1600" b="1" dirty="0" smtClean="0">
              <a:solidFill>
                <a:schemeClr val="accent3">
                  <a:lumMod val="75000"/>
                </a:scheme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904137" y="1239590"/>
            <a:ext cx="2281516" cy="1116000"/>
          </a:xfrm>
          <a:prstGeom prst="rect">
            <a:avLst/>
          </a:prstGeom>
          <a:solidFill>
            <a:schemeClr val="accent3">
              <a:lumMod val="75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zh-TW" altLang="en-US" dirty="0" smtClean="0">
                <a:latin typeface="微軟正黑體" panose="020B0604030504040204" pitchFamily="34" charset="-120"/>
                <a:ea typeface="微軟正黑體" panose="020B0604030504040204" pitchFamily="34" charset="-120"/>
              </a:rPr>
              <a:t>案例</a:t>
            </a:r>
            <a:r>
              <a:rPr lang="en-US" altLang="zh-TW" dirty="0">
                <a:latin typeface="微軟正黑體" panose="020B0604030504040204" pitchFamily="34" charset="-120"/>
                <a:ea typeface="微軟正黑體" panose="020B0604030504040204" pitchFamily="34" charset="-120"/>
              </a:rPr>
              <a:t>1</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三星</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dirty="0" smtClean="0">
                <a:latin typeface="微軟正黑體" panose="020B0604030504040204" pitchFamily="34" charset="-120"/>
                <a:ea typeface="微軟正黑體" panose="020B0604030504040204" pitchFamily="34" charset="-120"/>
              </a:rPr>
              <a:t>案例</a:t>
            </a:r>
            <a:r>
              <a:rPr lang="en-US" altLang="zh-TW" dirty="0" smtClean="0">
                <a:latin typeface="微軟正黑體" panose="020B0604030504040204" pitchFamily="34" charset="-120"/>
                <a:ea typeface="微軟正黑體" panose="020B0604030504040204" pitchFamily="34" charset="-120"/>
              </a:rPr>
              <a:t>2.LG</a:t>
            </a:r>
          </a:p>
          <a:p>
            <a:pPr marL="285750" indent="-285750">
              <a:buFont typeface="Wingdings" panose="05000000000000000000" pitchFamily="2" charset="2"/>
              <a:buChar char="n"/>
            </a:pPr>
            <a:r>
              <a:rPr lang="zh-TW" altLang="en-US" dirty="0">
                <a:latin typeface="微軟正黑體" panose="020B0604030504040204" pitchFamily="34" charset="-120"/>
                <a:ea typeface="微軟正黑體" panose="020B0604030504040204" pitchFamily="34" charset="-120"/>
              </a:rPr>
              <a:t>案例</a:t>
            </a:r>
            <a:r>
              <a:rPr lang="en-US" altLang="zh-TW" dirty="0">
                <a:latin typeface="微軟正黑體" panose="020B0604030504040204" pitchFamily="34" charset="-120"/>
                <a:ea typeface="微軟正黑體" panose="020B0604030504040204" pitchFamily="34" charset="-120"/>
              </a:rPr>
              <a:t>3</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大</a:t>
            </a:r>
            <a:r>
              <a:rPr lang="zh-TW" altLang="en-US" dirty="0" smtClean="0">
                <a:latin typeface="微軟正黑體" panose="020B0604030504040204" pitchFamily="34" charset="-120"/>
                <a:ea typeface="微軟正黑體" panose="020B0604030504040204" pitchFamily="34" charset="-120"/>
              </a:rPr>
              <a:t>金</a:t>
            </a:r>
            <a:endParaRPr lang="en-US" altLang="zh-TW" dirty="0" smtClean="0">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n"/>
            </a:pPr>
            <a:r>
              <a:rPr lang="zh-TW" altLang="en-US" dirty="0">
                <a:latin typeface="微軟正黑體" panose="020B0604030504040204" pitchFamily="34" charset="-120"/>
                <a:ea typeface="微軟正黑體" panose="020B0604030504040204" pitchFamily="34" charset="-120"/>
              </a:rPr>
              <a:t>案例</a:t>
            </a:r>
            <a:r>
              <a:rPr lang="en-US" altLang="zh-TW" dirty="0" smtClean="0">
                <a:latin typeface="微軟正黑體" panose="020B0604030504040204" pitchFamily="34" charset="-120"/>
                <a:ea typeface="微軟正黑體" panose="020B0604030504040204" pitchFamily="34" charset="-120"/>
              </a:rPr>
              <a:t>4.</a:t>
            </a:r>
            <a:r>
              <a:rPr lang="zh-TW" altLang="en-US" dirty="0" smtClean="0">
                <a:latin typeface="微軟正黑體" panose="020B0604030504040204" pitchFamily="34" charset="-120"/>
                <a:ea typeface="微軟正黑體" panose="020B0604030504040204" pitchFamily="34" charset="-120"/>
              </a:rPr>
              <a:t>三星</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3824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071619" y="1239590"/>
            <a:ext cx="2124000" cy="1116000"/>
          </a:xfrm>
          <a:prstGeom prst="rect">
            <a:avLst/>
          </a:prstGeom>
          <a:solidFill>
            <a:schemeClr val="bg1">
              <a:lumMod val="8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7.</a:t>
            </a:r>
            <a:r>
              <a:rPr lang="zh-TW" altLang="en-US" dirty="0">
                <a:solidFill>
                  <a:prstClr val="white"/>
                </a:solidFill>
                <a:latin typeface="微軟正黑體" panose="020B0604030504040204" pitchFamily="34" charset="-120"/>
                <a:ea typeface="微軟正黑體" panose="020B0604030504040204" pitchFamily="34" charset="-120"/>
              </a:rPr>
              <a:t>中鋼</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8.</a:t>
            </a:r>
            <a:r>
              <a:rPr lang="zh-TW" altLang="en-US" dirty="0">
                <a:solidFill>
                  <a:prstClr val="white"/>
                </a:solidFill>
                <a:latin typeface="微軟正黑體" panose="020B0604030504040204" pitchFamily="34" charset="-120"/>
                <a:ea typeface="微軟正黑體" panose="020B0604030504040204" pitchFamily="34" charset="-120"/>
              </a:rPr>
              <a:t>勤堃</a:t>
            </a:r>
          </a:p>
        </p:txBody>
      </p:sp>
      <p:sp>
        <p:nvSpPr>
          <p:cNvPr id="8" name="矩形 7"/>
          <p:cNvSpPr/>
          <p:nvPr/>
        </p:nvSpPr>
        <p:spPr>
          <a:xfrm>
            <a:off x="3516136" y="1239590"/>
            <a:ext cx="2124000" cy="1116000"/>
          </a:xfrm>
          <a:prstGeom prst="rect">
            <a:avLst/>
          </a:prstGeom>
          <a:solidFill>
            <a:schemeClr val="bg1">
              <a:lumMod val="8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5.</a:t>
            </a:r>
            <a:r>
              <a:rPr lang="zh-TW" altLang="en-US" dirty="0">
                <a:solidFill>
                  <a:prstClr val="white"/>
                </a:solidFill>
                <a:latin typeface="微軟正黑體" panose="020B0604030504040204" pitchFamily="34" charset="-120"/>
                <a:ea typeface="微軟正黑體" panose="020B0604030504040204" pitchFamily="34" charset="-120"/>
              </a:rPr>
              <a:t>和明</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6.</a:t>
            </a:r>
            <a:r>
              <a:rPr lang="zh-TW" altLang="en-US" dirty="0">
                <a:solidFill>
                  <a:prstClr val="white"/>
                </a:solidFill>
                <a:latin typeface="微軟正黑體" panose="020B0604030504040204" pitchFamily="34" charset="-120"/>
                <a:ea typeface="微軟正黑體" panose="020B0604030504040204" pitchFamily="34" charset="-120"/>
              </a:rPr>
              <a:t>儒鴻</a:t>
            </a:r>
          </a:p>
        </p:txBody>
      </p:sp>
      <p:sp>
        <p:nvSpPr>
          <p:cNvPr id="20" name="文字方塊 19"/>
          <p:cNvSpPr txBox="1"/>
          <p:nvPr/>
        </p:nvSpPr>
        <p:spPr>
          <a:xfrm>
            <a:off x="3897933" y="901036"/>
            <a:ext cx="1377316" cy="338554"/>
          </a:xfrm>
          <a:prstGeom prst="rect">
            <a:avLst/>
          </a:prstGeom>
          <a:noFill/>
        </p:spPr>
        <p:txBody>
          <a:bodyPr wrap="square" rtlCol="0">
            <a:spAutoFit/>
          </a:bodyPr>
          <a:lstStyle>
            <a:defPPr>
              <a:defRPr lang="zh-TW"/>
            </a:defPPr>
            <a:lvl1pPr algn="ctr">
              <a:defRPr sz="1600" b="1">
                <a:solidFill>
                  <a:schemeClr val="bg1">
                    <a:lumMod val="75000"/>
                  </a:schemeClr>
                </a:solidFill>
                <a:latin typeface="微軟正黑體" panose="020B0604030504040204" pitchFamily="34" charset="-120"/>
                <a:ea typeface="微軟正黑體" panose="020B0604030504040204" pitchFamily="34" charset="-120"/>
              </a:defRPr>
            </a:lvl1pPr>
          </a:lstStyle>
          <a:p>
            <a:r>
              <a:rPr lang="zh-TW" altLang="en-US" dirty="0"/>
              <a:t>紡織業</a:t>
            </a:r>
          </a:p>
        </p:txBody>
      </p:sp>
      <p:sp>
        <p:nvSpPr>
          <p:cNvPr id="22" name="文字方塊 21"/>
          <p:cNvSpPr txBox="1"/>
          <p:nvPr/>
        </p:nvSpPr>
        <p:spPr>
          <a:xfrm>
            <a:off x="6444961" y="901036"/>
            <a:ext cx="1377316" cy="338554"/>
          </a:xfrm>
          <a:prstGeom prst="rect">
            <a:avLst/>
          </a:prstGeom>
          <a:noFill/>
        </p:spPr>
        <p:txBody>
          <a:bodyPr wrap="square" rtlCol="0">
            <a:spAutoFit/>
          </a:bodyPr>
          <a:lstStyle>
            <a:defPPr>
              <a:defRPr lang="zh-TW"/>
            </a:defPPr>
            <a:lvl1pPr algn="ctr">
              <a:defRPr sz="1600" b="1">
                <a:solidFill>
                  <a:schemeClr val="bg1">
                    <a:lumMod val="75000"/>
                  </a:schemeClr>
                </a:solidFill>
                <a:latin typeface="微軟正黑體" panose="020B0604030504040204" pitchFamily="34" charset="-120"/>
                <a:ea typeface="微軟正黑體" panose="020B0604030504040204" pitchFamily="34" charset="-120"/>
              </a:defRPr>
            </a:lvl1pPr>
          </a:lstStyle>
          <a:p>
            <a:r>
              <a:rPr lang="zh-TW" altLang="en-US" dirty="0"/>
              <a:t>金屬業</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22</a:t>
            </a:fld>
            <a:endParaRPr lang="zh-TW" altLang="en-US"/>
          </a:p>
        </p:txBody>
      </p:sp>
      <p:sp>
        <p:nvSpPr>
          <p:cNvPr id="23" name="文字方塊 22"/>
          <p:cNvSpPr txBox="1"/>
          <p:nvPr/>
        </p:nvSpPr>
        <p:spPr>
          <a:xfrm>
            <a:off x="1270291" y="901036"/>
            <a:ext cx="1504721" cy="338554"/>
          </a:xfrm>
          <a:prstGeom prst="rect">
            <a:avLst/>
          </a:prstGeom>
          <a:noFill/>
        </p:spPr>
        <p:txBody>
          <a:bodyPr wrap="square" rtlCol="0">
            <a:spAutoFit/>
          </a:bodyPr>
          <a:lstStyle>
            <a:defPPr>
              <a:defRPr lang="zh-TW"/>
            </a:defPPr>
            <a:lvl1pPr algn="ctr">
              <a:defRPr sz="1600" b="1">
                <a:solidFill>
                  <a:schemeClr val="tx2"/>
                </a:solidFill>
                <a:latin typeface="微軟正黑體" panose="020B0604030504040204" pitchFamily="34" charset="-120"/>
                <a:ea typeface="微軟正黑體" panose="020B0604030504040204" pitchFamily="34" charset="-120"/>
              </a:defRPr>
            </a:lvl1pPr>
          </a:lstStyle>
          <a:p>
            <a:r>
              <a:rPr lang="zh-TW" altLang="en-US" dirty="0"/>
              <a:t>智慧家庭</a:t>
            </a:r>
            <a:endParaRPr lang="en-US" altLang="zh-TW" dirty="0"/>
          </a:p>
        </p:txBody>
      </p:sp>
      <p:sp>
        <p:nvSpPr>
          <p:cNvPr id="30" name="矩形 29"/>
          <p:cNvSpPr/>
          <p:nvPr/>
        </p:nvSpPr>
        <p:spPr>
          <a:xfrm>
            <a:off x="904137" y="1239590"/>
            <a:ext cx="2281516" cy="1116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1</a:t>
            </a:r>
            <a:r>
              <a:rPr lang="en-US" altLang="zh-TW" dirty="0" smtClean="0">
                <a:solidFill>
                  <a:prstClr val="white"/>
                </a:solidFill>
                <a:latin typeface="微軟正黑體" panose="020B0604030504040204" pitchFamily="34" charset="-120"/>
                <a:ea typeface="微軟正黑體" panose="020B0604030504040204" pitchFamily="34" charset="-120"/>
              </a:rPr>
              <a:t>.</a:t>
            </a:r>
            <a:r>
              <a:rPr lang="zh-TW" altLang="en-US" dirty="0" smtClean="0">
                <a:solidFill>
                  <a:prstClr val="white"/>
                </a:solidFill>
                <a:latin typeface="微軟正黑體" panose="020B0604030504040204" pitchFamily="34" charset="-120"/>
                <a:ea typeface="微軟正黑體" panose="020B0604030504040204" pitchFamily="34" charset="-120"/>
              </a:rPr>
              <a:t>三星</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2.LG</a:t>
            </a: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3.</a:t>
            </a:r>
            <a:r>
              <a:rPr lang="zh-TW" altLang="en-US" dirty="0">
                <a:solidFill>
                  <a:prstClr val="white"/>
                </a:solidFill>
                <a:latin typeface="微軟正黑體" panose="020B0604030504040204" pitchFamily="34" charset="-120"/>
                <a:ea typeface="微軟正黑體" panose="020B0604030504040204" pitchFamily="34" charset="-120"/>
              </a:rPr>
              <a:t>大金</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4.</a:t>
            </a:r>
            <a:r>
              <a:rPr lang="zh-TW" altLang="en-US" dirty="0">
                <a:solidFill>
                  <a:prstClr val="white"/>
                </a:solidFill>
                <a:latin typeface="微軟正黑體" panose="020B0604030504040204" pitchFamily="34" charset="-120"/>
                <a:ea typeface="微軟正黑體" panose="020B0604030504040204" pitchFamily="34" charset="-120"/>
              </a:rPr>
              <a:t>三星</a:t>
            </a:r>
          </a:p>
        </p:txBody>
      </p:sp>
    </p:spTree>
    <p:extLst>
      <p:ext uri="{BB962C8B-B14F-4D97-AF65-F5344CB8AC3E}">
        <p14:creationId xmlns:p14="http://schemas.microsoft.com/office/powerpoint/2010/main" val="1838774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650630" y="1544877"/>
            <a:ext cx="7869115" cy="5079207"/>
          </a:xfrm>
        </p:spPr>
        <p:txBody>
          <a:bodyPr anchor="t">
            <a:noAutofit/>
          </a:bodyPr>
          <a:lstStyle/>
          <a:p>
            <a:pPr algn="just">
              <a:lnSpc>
                <a:spcPts val="2100"/>
              </a:lnSpc>
              <a:spcBef>
                <a:spcPts val="600"/>
              </a:spcBef>
              <a:spcAft>
                <a:spcPts val="600"/>
              </a:spcAft>
              <a:buFont typeface="+mj-lt"/>
              <a:buAutoNum type="arabicPeriod"/>
            </a:pPr>
            <a:r>
              <a:rPr lang="zh-TW" altLang="en-US" sz="1800" dirty="0" smtClean="0">
                <a:latin typeface="微軟正黑體" panose="020B0604030504040204" pitchFamily="34" charset="-120"/>
                <a:ea typeface="微軟正黑體" panose="020B0604030504040204" pitchFamily="34" charset="-120"/>
              </a:rPr>
              <a:t>三星以</a:t>
            </a:r>
            <a:r>
              <a:rPr lang="zh-TW" altLang="en-US" sz="1800" dirty="0">
                <a:solidFill>
                  <a:srgbClr val="FF0000"/>
                </a:solidFill>
                <a:latin typeface="微軟正黑體" panose="020B0604030504040204" pitchFamily="34" charset="-120"/>
                <a:ea typeface="微軟正黑體" panose="020B0604030504040204" pitchFamily="34" charset="-120"/>
              </a:rPr>
              <a:t>整合</a:t>
            </a:r>
            <a:r>
              <a:rPr lang="en-US" altLang="zh-TW" sz="1800" dirty="0">
                <a:solidFill>
                  <a:srgbClr val="FF0000"/>
                </a:solidFill>
                <a:latin typeface="微軟正黑體" panose="020B0604030504040204" pitchFamily="34" charset="-120"/>
                <a:ea typeface="微軟正黑體" panose="020B0604030504040204" pitchFamily="34" charset="-120"/>
              </a:rPr>
              <a:t>Bixby</a:t>
            </a:r>
            <a:r>
              <a:rPr lang="zh-TW" altLang="en-US" sz="1800" dirty="0">
                <a:solidFill>
                  <a:srgbClr val="FF0000"/>
                </a:solidFill>
                <a:latin typeface="微軟正黑體" panose="020B0604030504040204" pitchFamily="34" charset="-120"/>
                <a:ea typeface="微軟正黑體" panose="020B0604030504040204" pitchFamily="34" charset="-120"/>
              </a:rPr>
              <a:t>數位助理</a:t>
            </a:r>
            <a:r>
              <a:rPr lang="zh-TW" altLang="en-US" sz="1800" dirty="0">
                <a:latin typeface="微軟正黑體" panose="020B0604030504040204" pitchFamily="34" charset="-120"/>
                <a:ea typeface="微軟正黑體" panose="020B0604030504040204" pitchFamily="34" charset="-120"/>
              </a:rPr>
              <a:t>服務的</a:t>
            </a:r>
            <a:r>
              <a:rPr lang="en-US" altLang="zh-TW" sz="1800" dirty="0">
                <a:latin typeface="微軟正黑體" panose="020B0604030504040204" pitchFamily="34" charset="-120"/>
                <a:ea typeface="微軟正黑體" panose="020B0604030504040204" pitchFamily="34" charset="-120"/>
              </a:rPr>
              <a:t>Family Hub</a:t>
            </a:r>
            <a:r>
              <a:rPr lang="zh-TW" altLang="en-US" sz="1800" dirty="0">
                <a:latin typeface="微軟正黑體" panose="020B0604030504040204" pitchFamily="34" charset="-120"/>
                <a:ea typeface="微軟正黑體" panose="020B0604030504040204" pitchFamily="34" charset="-120"/>
              </a:rPr>
              <a:t>為例，藉此說明旗下結合</a:t>
            </a:r>
            <a:r>
              <a:rPr lang="en-US" altLang="zh-TW" sz="1800" dirty="0">
                <a:latin typeface="微軟正黑體" panose="020B0604030504040204" pitchFamily="34" charset="-120"/>
                <a:ea typeface="微軟正黑體" panose="020B0604030504040204" pitchFamily="34" charset="-120"/>
              </a:rPr>
              <a:t>Family Hub</a:t>
            </a:r>
            <a:r>
              <a:rPr lang="zh-TW" altLang="en-US" sz="1800" dirty="0">
                <a:latin typeface="微軟正黑體" panose="020B0604030504040204" pitchFamily="34" charset="-120"/>
                <a:ea typeface="微軟正黑體" panose="020B0604030504040204" pitchFamily="34" charset="-120"/>
              </a:rPr>
              <a:t>功能的冰箱如何成為家中成員交流中心，以及結合新版</a:t>
            </a:r>
            <a:r>
              <a:rPr lang="en-US" altLang="zh-TW" sz="1800" dirty="0">
                <a:latin typeface="微軟正黑體" panose="020B0604030504040204" pitchFamily="34" charset="-120"/>
                <a:ea typeface="微軟正黑體" panose="020B0604030504040204" pitchFamily="34" charset="-120"/>
              </a:rPr>
              <a:t>Bixby</a:t>
            </a:r>
            <a:r>
              <a:rPr lang="zh-TW" altLang="en-US" sz="1800" dirty="0">
                <a:latin typeface="微軟正黑體" panose="020B0604030504040204" pitchFamily="34" charset="-120"/>
                <a:ea typeface="微軟正黑體" panose="020B0604030504040204" pitchFamily="34" charset="-120"/>
              </a:rPr>
              <a:t>數位助理服務，可以讓</a:t>
            </a:r>
            <a:r>
              <a:rPr lang="zh-TW" altLang="en-US" sz="1800" dirty="0">
                <a:solidFill>
                  <a:srgbClr val="FF0000"/>
                </a:solidFill>
                <a:latin typeface="微軟正黑體" panose="020B0604030504040204" pitchFamily="34" charset="-120"/>
                <a:ea typeface="微軟正黑體" panose="020B0604030504040204" pitchFamily="34" charset="-120"/>
              </a:rPr>
              <a:t>使用者以自然語言</a:t>
            </a:r>
            <a:r>
              <a:rPr lang="zh-TW" altLang="en-US" sz="1800" dirty="0">
                <a:latin typeface="微軟正黑體" panose="020B0604030504040204" pitchFamily="34" charset="-120"/>
                <a:ea typeface="微軟正黑體" panose="020B0604030504040204" pitchFamily="34" charset="-120"/>
              </a:rPr>
              <a:t>進行複雜度更高的</a:t>
            </a:r>
            <a:r>
              <a:rPr lang="zh-TW" altLang="en-US" sz="1800" dirty="0">
                <a:solidFill>
                  <a:srgbClr val="FF0000"/>
                </a:solidFill>
                <a:latin typeface="微軟正黑體" panose="020B0604030504040204" pitchFamily="34" charset="-120"/>
                <a:ea typeface="微軟正黑體" panose="020B0604030504040204" pitchFamily="34" charset="-120"/>
              </a:rPr>
              <a:t>互動</a:t>
            </a:r>
            <a:r>
              <a:rPr lang="zh-TW" altLang="en-US" sz="1800" dirty="0">
                <a:latin typeface="微軟正黑體" panose="020B0604030504040204" pitchFamily="34" charset="-120"/>
                <a:ea typeface="微軟正黑體" panose="020B0604030504040204" pitchFamily="34" charset="-120"/>
              </a:rPr>
              <a:t>，或是執行一連串的家電連動操作與連網服務</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algn="just">
              <a:lnSpc>
                <a:spcPts val="2100"/>
              </a:lnSpc>
              <a:spcBef>
                <a:spcPts val="600"/>
              </a:spcBef>
              <a:spcAft>
                <a:spcPts val="600"/>
              </a:spcAft>
              <a:buFont typeface="+mj-lt"/>
              <a:buAutoNum type="arabicPeriod"/>
            </a:pPr>
            <a:r>
              <a:rPr lang="zh-TW" altLang="en-US" sz="1800" dirty="0" smtClean="0">
                <a:latin typeface="微軟正黑體" panose="020B0604030504040204" pitchFamily="34" charset="-120"/>
                <a:ea typeface="微軟正黑體" panose="020B0604030504040204" pitchFamily="34" charset="-120"/>
              </a:rPr>
              <a:t>根據</a:t>
            </a:r>
            <a:r>
              <a:rPr lang="zh-TW" altLang="en-US" sz="1800" dirty="0">
                <a:latin typeface="微軟正黑體" panose="020B0604030504040204" pitchFamily="34" charset="-120"/>
                <a:ea typeface="微軟正黑體" panose="020B0604030504040204" pitchFamily="34" charset="-120"/>
              </a:rPr>
              <a:t>三星的想像，</a:t>
            </a:r>
            <a:r>
              <a:rPr lang="zh-TW" altLang="en-US" sz="1800" dirty="0">
                <a:solidFill>
                  <a:srgbClr val="FF0000"/>
                </a:solidFill>
                <a:latin typeface="微軟正黑體" panose="020B0604030504040204" pitchFamily="34" charset="-120"/>
                <a:ea typeface="微軟正黑體" panose="020B0604030504040204" pitchFamily="34" charset="-120"/>
              </a:rPr>
              <a:t>廚房</a:t>
            </a:r>
            <a:r>
              <a:rPr lang="zh-TW" altLang="en-US" sz="1800" dirty="0">
                <a:latin typeface="微軟正黑體" panose="020B0604030504040204" pitchFamily="34" charset="-120"/>
                <a:ea typeface="微軟正黑體" panose="020B0604030504040204" pitchFamily="34" charset="-120"/>
              </a:rPr>
              <a:t>也是每個</a:t>
            </a:r>
            <a:r>
              <a:rPr lang="zh-TW" altLang="en-US" sz="1800" dirty="0">
                <a:solidFill>
                  <a:srgbClr val="FF0000"/>
                </a:solidFill>
                <a:latin typeface="微軟正黑體" panose="020B0604030504040204" pitchFamily="34" charset="-120"/>
                <a:ea typeface="微軟正黑體" panose="020B0604030504040204" pitchFamily="34" charset="-120"/>
              </a:rPr>
              <a:t>家庭</a:t>
            </a:r>
            <a:r>
              <a:rPr lang="zh-TW" altLang="en-US" sz="1800" dirty="0">
                <a:latin typeface="微軟正黑體" panose="020B0604030504040204" pitchFamily="34" charset="-120"/>
                <a:ea typeface="微軟正黑體" panose="020B0604030504040204" pitchFamily="34" charset="-120"/>
              </a:rPr>
              <a:t>經常</a:t>
            </a:r>
            <a:r>
              <a:rPr lang="zh-TW" altLang="en-US" sz="1800" dirty="0">
                <a:solidFill>
                  <a:srgbClr val="FF0000"/>
                </a:solidFill>
                <a:latin typeface="微軟正黑體" panose="020B0604030504040204" pitchFamily="34" charset="-120"/>
                <a:ea typeface="微軟正黑體" panose="020B0604030504040204" pitchFamily="34" charset="-120"/>
              </a:rPr>
              <a:t>聚集交流地點</a:t>
            </a:r>
            <a:r>
              <a:rPr lang="zh-TW" altLang="en-US" sz="1800" dirty="0">
                <a:latin typeface="微軟正黑體" panose="020B0604030504040204" pitchFamily="34" charset="-120"/>
                <a:ea typeface="微軟正黑體" panose="020B0604030504040204" pitchFamily="34" charset="-120"/>
              </a:rPr>
              <a:t>，而</a:t>
            </a:r>
            <a:r>
              <a:rPr lang="zh-TW" altLang="en-US" sz="1800" dirty="0">
                <a:solidFill>
                  <a:srgbClr val="FF0000"/>
                </a:solidFill>
                <a:latin typeface="微軟正黑體" panose="020B0604030504040204" pitchFamily="34" charset="-120"/>
                <a:ea typeface="微軟正黑體" panose="020B0604030504040204" pitchFamily="34" charset="-120"/>
              </a:rPr>
              <a:t>冰箱</a:t>
            </a:r>
            <a:r>
              <a:rPr lang="zh-TW" altLang="en-US" sz="1800" dirty="0">
                <a:latin typeface="微軟正黑體" panose="020B0604030504040204" pitchFamily="34" charset="-120"/>
                <a:ea typeface="微軟正黑體" panose="020B0604030504040204" pitchFamily="34" charset="-120"/>
              </a:rPr>
              <a:t>更是家中每一個</a:t>
            </a:r>
            <a:r>
              <a:rPr lang="zh-TW" altLang="en-US" sz="1800" dirty="0">
                <a:solidFill>
                  <a:srgbClr val="FF0000"/>
                </a:solidFill>
                <a:latin typeface="微軟正黑體" panose="020B0604030504040204" pitchFamily="34" charset="-120"/>
                <a:ea typeface="微軟正黑體" panose="020B0604030504040204" pitchFamily="34" charset="-120"/>
              </a:rPr>
              <a:t>成員必然會使用家電</a:t>
            </a:r>
            <a:r>
              <a:rPr lang="zh-TW" altLang="en-US" sz="1800" dirty="0">
                <a:latin typeface="微軟正黑體" panose="020B0604030504040204" pitchFamily="34" charset="-120"/>
                <a:ea typeface="微軟正黑體" panose="020B0604030504040204" pitchFamily="34" charset="-120"/>
              </a:rPr>
              <a:t>，因此從前年開始推行的</a:t>
            </a:r>
            <a:r>
              <a:rPr lang="en-US" altLang="zh-TW" sz="1800" dirty="0">
                <a:solidFill>
                  <a:srgbClr val="FF0000"/>
                </a:solidFill>
                <a:latin typeface="微軟正黑體" panose="020B0604030504040204" pitchFamily="34" charset="-120"/>
                <a:ea typeface="微軟正黑體" panose="020B0604030504040204" pitchFamily="34" charset="-120"/>
              </a:rPr>
              <a:t>Family Hub</a:t>
            </a:r>
            <a:r>
              <a:rPr lang="zh-TW" altLang="en-US" sz="1800" dirty="0">
                <a:solidFill>
                  <a:srgbClr val="FF0000"/>
                </a:solidFill>
                <a:latin typeface="微軟正黑體" panose="020B0604030504040204" pitchFamily="34" charset="-120"/>
                <a:ea typeface="微軟正黑體" panose="020B0604030504040204" pitchFamily="34" charset="-120"/>
              </a:rPr>
              <a:t>冰箱</a:t>
            </a:r>
            <a:r>
              <a:rPr lang="zh-TW" altLang="en-US" sz="1800" dirty="0">
                <a:latin typeface="微軟正黑體" panose="020B0604030504040204" pitchFamily="34" charset="-120"/>
                <a:ea typeface="微軟正黑體" panose="020B0604030504040204" pitchFamily="34" charset="-120"/>
              </a:rPr>
              <a:t>，便在冰箱門外放置一組可配合相機顯示內部存放食物功能，甚至也將手寫觸控、筆記留言等過去</a:t>
            </a:r>
            <a:r>
              <a:rPr lang="en-US" altLang="zh-TW" sz="1800" dirty="0">
                <a:latin typeface="微軟正黑體" panose="020B0604030504040204" pitchFamily="34" charset="-120"/>
                <a:ea typeface="微軟正黑體" panose="020B0604030504040204" pitchFamily="34" charset="-120"/>
              </a:rPr>
              <a:t>S Pen</a:t>
            </a:r>
            <a:r>
              <a:rPr lang="zh-TW" altLang="en-US" sz="1800" dirty="0">
                <a:latin typeface="微軟正黑體" panose="020B0604030504040204" pitchFamily="34" charset="-120"/>
                <a:ea typeface="微軟正黑體" panose="020B0604030504040204" pitchFamily="34" charset="-120"/>
              </a:rPr>
              <a:t>常見功能整合其中，甚至可以透過第三方</a:t>
            </a:r>
            <a:r>
              <a:rPr lang="en-US" altLang="zh-TW" sz="1800" dirty="0">
                <a:latin typeface="微軟正黑體" panose="020B0604030504040204" pitchFamily="34" charset="-120"/>
                <a:ea typeface="微軟正黑體" panose="020B0604030504040204" pitchFamily="34" charset="-120"/>
              </a:rPr>
              <a:t>app</a:t>
            </a:r>
            <a:r>
              <a:rPr lang="zh-TW" altLang="en-US" sz="1800" dirty="0">
                <a:latin typeface="微軟正黑體" panose="020B0604030504040204" pitchFamily="34" charset="-120"/>
                <a:ea typeface="微軟正黑體" panose="020B0604030504040204" pitchFamily="34" charset="-120"/>
              </a:rPr>
              <a:t>使用各類服務，讓冰箱可以有更</a:t>
            </a:r>
            <a:r>
              <a:rPr lang="zh-TW" altLang="en-US" sz="1800" dirty="0">
                <a:solidFill>
                  <a:srgbClr val="FF0000"/>
                </a:solidFill>
                <a:latin typeface="微軟正黑體" panose="020B0604030504040204" pitchFamily="34" charset="-120"/>
                <a:ea typeface="微軟正黑體" panose="020B0604030504040204" pitchFamily="34" charset="-120"/>
              </a:rPr>
              <a:t>多元應用</a:t>
            </a:r>
            <a:r>
              <a:rPr lang="zh-TW" altLang="en-US" sz="1800" dirty="0">
                <a:latin typeface="微軟正黑體" panose="020B0604030504040204" pitchFamily="34" charset="-120"/>
                <a:ea typeface="微軟正黑體" panose="020B0604030504040204" pitchFamily="34" charset="-120"/>
              </a:rPr>
              <a:t>。而在後續開始加入</a:t>
            </a:r>
            <a:r>
              <a:rPr lang="en-US" altLang="zh-TW" sz="1800" dirty="0">
                <a:latin typeface="微軟正黑體" panose="020B0604030504040204" pitchFamily="34" charset="-120"/>
                <a:ea typeface="微軟正黑體" panose="020B0604030504040204" pitchFamily="34" charset="-120"/>
              </a:rPr>
              <a:t>Bixby</a:t>
            </a:r>
            <a:r>
              <a:rPr lang="zh-TW" altLang="en-US" sz="1800" dirty="0">
                <a:latin typeface="微軟正黑體" panose="020B0604030504040204" pitchFamily="34" charset="-120"/>
                <a:ea typeface="微軟正黑體" panose="020B0604030504040204" pitchFamily="34" charset="-120"/>
              </a:rPr>
              <a:t>數位助理服務之後，</a:t>
            </a:r>
            <a:r>
              <a:rPr lang="en-US" altLang="zh-TW" sz="1800" dirty="0">
                <a:latin typeface="微軟正黑體" panose="020B0604030504040204" pitchFamily="34" charset="-120"/>
                <a:ea typeface="微軟正黑體" panose="020B0604030504040204" pitchFamily="34" charset="-120"/>
              </a:rPr>
              <a:t>Family Hub</a:t>
            </a:r>
            <a:r>
              <a:rPr lang="zh-TW" altLang="en-US" sz="1800" dirty="0">
                <a:latin typeface="微軟正黑體" panose="020B0604030504040204" pitchFamily="34" charset="-120"/>
                <a:ea typeface="微軟正黑體" panose="020B0604030504040204" pitchFamily="34" charset="-120"/>
              </a:rPr>
              <a:t>冰箱便可藉由聲控方式與人產生更多互動，使用者也能透過更</a:t>
            </a:r>
            <a:r>
              <a:rPr lang="zh-TW" altLang="en-US" sz="1800" dirty="0">
                <a:solidFill>
                  <a:srgbClr val="FF0000"/>
                </a:solidFill>
                <a:latin typeface="微軟正黑體" panose="020B0604030504040204" pitchFamily="34" charset="-120"/>
                <a:ea typeface="微軟正黑體" panose="020B0604030504040204" pitchFamily="34" charset="-120"/>
              </a:rPr>
              <a:t>自然口語方式操作冰箱</a:t>
            </a:r>
            <a:r>
              <a:rPr lang="zh-TW" altLang="en-US" sz="1800" dirty="0">
                <a:latin typeface="微軟正黑體" panose="020B0604030504040204" pitchFamily="34" charset="-120"/>
                <a:ea typeface="微軟正黑體" panose="020B0604030504040204" pitchFamily="34" charset="-120"/>
              </a:rPr>
              <a:t>功能，或是配合網路連接</a:t>
            </a:r>
            <a:r>
              <a:rPr lang="zh-TW" altLang="en-US" sz="1800" dirty="0">
                <a:solidFill>
                  <a:srgbClr val="FF0000"/>
                </a:solidFill>
                <a:latin typeface="微軟正黑體" panose="020B0604030504040204" pitchFamily="34" charset="-120"/>
                <a:ea typeface="微軟正黑體" panose="020B0604030504040204" pitchFamily="34" charset="-120"/>
              </a:rPr>
              <a:t>與其他連網家電互動</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algn="just">
              <a:lnSpc>
                <a:spcPts val="2100"/>
              </a:lnSpc>
              <a:spcBef>
                <a:spcPts val="600"/>
              </a:spcBef>
              <a:spcAft>
                <a:spcPts val="600"/>
              </a:spcAft>
              <a:buFont typeface="+mj-lt"/>
              <a:buAutoNum type="arabicPeriod"/>
            </a:pPr>
            <a:r>
              <a:rPr lang="zh-TW" altLang="en-US" sz="1800" dirty="0">
                <a:latin typeface="微軟正黑體" panose="020B0604030504040204" pitchFamily="34" charset="-120"/>
                <a:ea typeface="微軟正黑體" panose="020B0604030504040204" pitchFamily="34" charset="-120"/>
              </a:rPr>
              <a:t>目前這樣的互動效果</a:t>
            </a:r>
            <a:r>
              <a:rPr lang="zh-TW" altLang="en-US" sz="1800" dirty="0" smtClean="0">
                <a:latin typeface="微軟正黑體" panose="020B0604030504040204" pitchFamily="34" charset="-120"/>
                <a:ea typeface="微軟正黑體" panose="020B0604030504040204" pitchFamily="34" charset="-120"/>
              </a:rPr>
              <a:t>提升，</a:t>
            </a:r>
            <a:r>
              <a:rPr lang="zh-TW" altLang="en-US" sz="1800" dirty="0">
                <a:latin typeface="微軟正黑體" panose="020B0604030504040204" pitchFamily="34" charset="-120"/>
                <a:ea typeface="微軟正黑體" panose="020B0604030504040204" pitchFamily="34" charset="-120"/>
              </a:rPr>
              <a:t>基本上還是以英語在內的語言為主，其他語言如中文的互動性可能還需要一些時間作改善。另外，依照三星的說法，新版</a:t>
            </a:r>
            <a:r>
              <a:rPr lang="en-US" altLang="zh-TW" sz="1800" dirty="0">
                <a:latin typeface="微軟正黑體" panose="020B0604030504040204" pitchFamily="34" charset="-120"/>
                <a:ea typeface="微軟正黑體" panose="020B0604030504040204" pitchFamily="34" charset="-120"/>
              </a:rPr>
              <a:t>Family Hub</a:t>
            </a:r>
            <a:r>
              <a:rPr lang="zh-TW" altLang="en-US" sz="1800" dirty="0">
                <a:latin typeface="微軟正黑體" panose="020B0604030504040204" pitchFamily="34" charset="-120"/>
                <a:ea typeface="微軟正黑體" panose="020B0604030504040204" pitchFamily="34" charset="-120"/>
              </a:rPr>
              <a:t>功能之後也會下放給舊款</a:t>
            </a:r>
            <a:r>
              <a:rPr lang="en-US" altLang="zh-TW" sz="1800" dirty="0">
                <a:latin typeface="微軟正黑體" panose="020B0604030504040204" pitchFamily="34" charset="-120"/>
                <a:ea typeface="微軟正黑體" panose="020B0604030504040204" pitchFamily="34" charset="-120"/>
              </a:rPr>
              <a:t>Family Hub</a:t>
            </a:r>
            <a:r>
              <a:rPr lang="zh-TW" altLang="en-US" sz="1800" dirty="0">
                <a:latin typeface="微軟正黑體" panose="020B0604030504040204" pitchFamily="34" charset="-120"/>
                <a:ea typeface="微軟正黑體" panose="020B0604030504040204" pitchFamily="34" charset="-120"/>
              </a:rPr>
              <a:t>機種使用，藉此維持家電產品相同使用體驗。</a:t>
            </a:r>
            <a:endParaRPr lang="en-US" altLang="zh-TW" sz="1800" dirty="0" smtClean="0">
              <a:latin typeface="微軟正黑體" panose="020B0604030504040204" pitchFamily="34" charset="-120"/>
              <a:ea typeface="微軟正黑體" panose="020B0604030504040204" pitchFamily="34" charset="-120"/>
            </a:endParaRPr>
          </a:p>
        </p:txBody>
      </p:sp>
      <p:sp>
        <p:nvSpPr>
          <p:cNvPr id="8" name="矩形 7"/>
          <p:cNvSpPr/>
          <p:nvPr/>
        </p:nvSpPr>
        <p:spPr>
          <a:xfrm>
            <a:off x="4646429" y="1087962"/>
            <a:ext cx="4497572" cy="261610"/>
          </a:xfrm>
          <a:prstGeom prst="rect">
            <a:avLst/>
          </a:prstGeom>
        </p:spPr>
        <p:txBody>
          <a:bodyPr wrap="square">
            <a:spAutoFit/>
          </a:bodyPr>
          <a:lstStyle/>
          <a:p>
            <a:pPr algn="r">
              <a:spcBef>
                <a:spcPts val="600"/>
              </a:spcBef>
              <a:defRPr/>
            </a:pPr>
            <a:r>
              <a:rPr lang="zh-TW" altLang="en-US" sz="1100" dirty="0">
                <a:latin typeface="微軟正黑體" pitchFamily="34" charset="-120"/>
                <a:ea typeface="微軟正黑體" pitchFamily="34" charset="-120"/>
              </a:rPr>
              <a:t>資</a:t>
            </a:r>
            <a:r>
              <a:rPr lang="zh-TW" altLang="en-US" sz="1100" dirty="0" smtClean="0">
                <a:latin typeface="微軟正黑體" pitchFamily="34" charset="-120"/>
                <a:ea typeface="微軟正黑體" pitchFamily="34" charset="-120"/>
              </a:rPr>
              <a:t>料來源：</a:t>
            </a:r>
            <a:r>
              <a:rPr lang="en-US" altLang="zh-TW" sz="1100" dirty="0" smtClean="0">
                <a:latin typeface="微軟正黑體" pitchFamily="34" charset="-120"/>
                <a:ea typeface="微軟正黑體" pitchFamily="34" charset="-120"/>
              </a:rPr>
              <a:t>Samsung</a:t>
            </a:r>
            <a:r>
              <a:rPr lang="zh-TW" altLang="en-US" sz="1100" dirty="0" smtClean="0">
                <a:latin typeface="微軟正黑體" pitchFamily="34" charset="-120"/>
                <a:ea typeface="微軟正黑體" pitchFamily="34" charset="-120"/>
              </a:rPr>
              <a:t>、癮</a:t>
            </a:r>
            <a:r>
              <a:rPr lang="zh-TW" altLang="en-US" sz="1100" dirty="0">
                <a:latin typeface="微軟正黑體" pitchFamily="34" charset="-120"/>
                <a:ea typeface="微軟正黑體" pitchFamily="34" charset="-120"/>
              </a:rPr>
              <a:t>科技，</a:t>
            </a:r>
            <a:r>
              <a:rPr lang="en-US" altLang="zh-TW" sz="1100" dirty="0" smtClean="0">
                <a:latin typeface="微軟正黑體" pitchFamily="34" charset="-120"/>
                <a:ea typeface="微軟正黑體" pitchFamily="34" charset="-120"/>
              </a:rPr>
              <a:t>MIC</a:t>
            </a:r>
            <a:r>
              <a:rPr lang="zh-TW" altLang="en-US" sz="1100" dirty="0" smtClean="0">
                <a:latin typeface="微軟正黑體" pitchFamily="34" charset="-120"/>
                <a:ea typeface="微軟正黑體" pitchFamily="34" charset="-120"/>
              </a:rPr>
              <a:t>整理，</a:t>
            </a:r>
            <a:r>
              <a:rPr lang="en-US" altLang="zh-TW" sz="1100" dirty="0" smtClean="0">
                <a:latin typeface="微軟正黑體" pitchFamily="34" charset="-120"/>
                <a:ea typeface="微軟正黑體" pitchFamily="34" charset="-120"/>
              </a:rPr>
              <a:t>2019</a:t>
            </a:r>
            <a:r>
              <a:rPr lang="zh-TW" altLang="en-US" sz="1100" dirty="0" smtClean="0">
                <a:latin typeface="微軟正黑體" pitchFamily="34" charset="-120"/>
                <a:ea typeface="微軟正黑體" pitchFamily="34" charset="-120"/>
              </a:rPr>
              <a:t>年</a:t>
            </a:r>
            <a:r>
              <a:rPr lang="en-US" altLang="zh-TW" sz="1100" dirty="0" smtClean="0">
                <a:latin typeface="微軟正黑體" pitchFamily="34" charset="-120"/>
                <a:ea typeface="微軟正黑體" pitchFamily="34" charset="-120"/>
              </a:rPr>
              <a:t>1</a:t>
            </a:r>
            <a:r>
              <a:rPr lang="zh-TW" altLang="en-US" sz="1100" dirty="0" smtClean="0">
                <a:latin typeface="微軟正黑體" pitchFamily="34" charset="-120"/>
                <a:ea typeface="微軟正黑體" pitchFamily="34" charset="-120"/>
              </a:rPr>
              <a:t>月</a:t>
            </a:r>
            <a:endParaRPr lang="zh-TW" altLang="en-US" sz="1100"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23</a:t>
            </a:fld>
            <a:endParaRPr lang="zh-TW" altLang="en-US"/>
          </a:p>
        </p:txBody>
      </p:sp>
      <p:sp>
        <p:nvSpPr>
          <p:cNvPr id="12" name="矩形 11"/>
          <p:cNvSpPr/>
          <p:nvPr/>
        </p:nvSpPr>
        <p:spPr>
          <a:xfrm>
            <a:off x="0" y="61555"/>
            <a:ext cx="9144000" cy="830997"/>
          </a:xfrm>
          <a:prstGeom prst="rect">
            <a:avLst/>
          </a:prstGeom>
        </p:spPr>
        <p:txBody>
          <a:bodyPr wrap="square" anchor="ctr">
            <a:spAutoFit/>
          </a:bodyPr>
          <a:lstStyle/>
          <a:p>
            <a:pPr algn="ctr" defTabSz="914400">
              <a:defRPr/>
            </a:pPr>
            <a:r>
              <a:rPr lang="zh-TW" altLang="en-US" sz="2400" b="1" dirty="0" smtClean="0">
                <a:solidFill>
                  <a:prstClr val="black"/>
                </a:solidFill>
                <a:latin typeface="華康粗圓體" panose="020F0709000000000000" pitchFamily="49" charset="-120"/>
                <a:ea typeface="華康粗圓體" panose="020F0709000000000000" pitchFamily="49" charset="-120"/>
              </a:rPr>
              <a:t>案例</a:t>
            </a:r>
            <a:r>
              <a:rPr lang="zh-TW" altLang="en-US" sz="2400" b="1" dirty="0">
                <a:solidFill>
                  <a:prstClr val="black"/>
                </a:solidFill>
                <a:latin typeface="華康粗圓體" panose="020F0709000000000000" pitchFamily="49" charset="-120"/>
                <a:ea typeface="華康粗圓體" panose="020F0709000000000000" pitchFamily="49" charset="-120"/>
              </a:rPr>
              <a:t>一</a:t>
            </a:r>
            <a:r>
              <a:rPr lang="zh-TW" altLang="en-US" sz="2400" b="1" dirty="0" smtClean="0">
                <a:solidFill>
                  <a:prstClr val="black"/>
                </a:solidFill>
                <a:latin typeface="華康粗圓體" panose="020F0709000000000000" pitchFamily="49" charset="-120"/>
                <a:ea typeface="華康粗圓體" panose="020F0709000000000000" pitchFamily="49" charset="-120"/>
              </a:rPr>
              <a:t> </a:t>
            </a:r>
            <a:r>
              <a:rPr lang="zh-TW" altLang="en-US" sz="2400" b="1" dirty="0" smtClean="0">
                <a:latin typeface="華康粗圓體" panose="020F0709000000000000" pitchFamily="49" charset="-120"/>
                <a:ea typeface="華康粗圓體" panose="020F0709000000000000" pitchFamily="49" charset="-120"/>
              </a:rPr>
              <a:t>原文摘要</a:t>
            </a:r>
            <a:r>
              <a:rPr lang="en-US" altLang="zh-TW" sz="2400" b="1" dirty="0" smtClean="0">
                <a:latin typeface="華康粗圓體" panose="020F0709000000000000" pitchFamily="49" charset="-120"/>
                <a:ea typeface="華康粗圓體" panose="020F0709000000000000" pitchFamily="49" charset="-120"/>
              </a:rPr>
              <a:t>(Samsung)</a:t>
            </a:r>
            <a:r>
              <a:rPr lang="zh-TW" altLang="en-US" sz="2400" b="1" dirty="0" smtClean="0">
                <a:latin typeface="華康粗圓體" panose="020F0709000000000000" pitchFamily="49" charset="-120"/>
                <a:ea typeface="華康粗圓體" panose="020F0709000000000000" pitchFamily="49" charset="-120"/>
              </a:rPr>
              <a:t>：</a:t>
            </a:r>
            <a:endParaRPr lang="en-US" altLang="zh-TW" sz="2400" b="1" dirty="0">
              <a:latin typeface="華康粗圓體" panose="020F0709000000000000" pitchFamily="49" charset="-120"/>
              <a:ea typeface="華康粗圓體" panose="020F0709000000000000" pitchFamily="49" charset="-120"/>
            </a:endParaRPr>
          </a:p>
          <a:p>
            <a:pPr algn="ctr" defTabSz="914400">
              <a:defRPr/>
            </a:pPr>
            <a:r>
              <a:rPr lang="en-US" altLang="zh-TW" sz="2400" b="1" dirty="0">
                <a:latin typeface="華康粗圓體" panose="020F0709000000000000" pitchFamily="49" charset="-120"/>
                <a:ea typeface="華康粗圓體" panose="020F0709000000000000" pitchFamily="49" charset="-120"/>
              </a:rPr>
              <a:t>Family Hub</a:t>
            </a:r>
            <a:r>
              <a:rPr lang="zh-TW" altLang="en-US" sz="2400" b="1" dirty="0">
                <a:latin typeface="華康粗圓體" panose="020F0709000000000000" pitchFamily="49" charset="-120"/>
                <a:ea typeface="華康粗圓體" panose="020F0709000000000000" pitchFamily="49" charset="-120"/>
              </a:rPr>
              <a:t>冰箱可處理更複雜自然語意互動 更善解人意</a:t>
            </a:r>
          </a:p>
        </p:txBody>
      </p:sp>
    </p:spTree>
    <p:extLst>
      <p:ext uri="{BB962C8B-B14F-4D97-AF65-F5344CB8AC3E}">
        <p14:creationId xmlns:p14="http://schemas.microsoft.com/office/powerpoint/2010/main" val="464239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橢圓 13"/>
          <p:cNvSpPr/>
          <p:nvPr/>
        </p:nvSpPr>
        <p:spPr>
          <a:xfrm flipH="1">
            <a:off x="4514344" y="4576072"/>
            <a:ext cx="3992918" cy="1924454"/>
          </a:xfrm>
          <a:prstGeom prst="roundRect">
            <a:avLst/>
          </a:prstGeom>
          <a:solidFill>
            <a:srgbClr val="5ECCF3">
              <a:lumMod val="40000"/>
              <a:lumOff val="60000"/>
            </a:srgbClr>
          </a:solidFill>
          <a:ln w="25400" cap="flat" cmpd="sng" algn="ctr">
            <a:solidFill>
              <a:srgbClr val="5ECCF3">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t>24</a:t>
            </a:fld>
            <a:endParaRPr lang="zh-TW" altLang="en-US"/>
          </a:p>
        </p:txBody>
      </p:sp>
      <p:sp>
        <p:nvSpPr>
          <p:cNvPr id="3" name="矩形 2"/>
          <p:cNvSpPr/>
          <p:nvPr/>
        </p:nvSpPr>
        <p:spPr>
          <a:xfrm>
            <a:off x="4514344" y="946224"/>
            <a:ext cx="3992918" cy="288032"/>
          </a:xfrm>
          <a:prstGeom prst="rect">
            <a:avLst/>
          </a:prstGeom>
          <a:solidFill>
            <a:srgbClr val="B4DCFA">
              <a:lumMod val="50000"/>
            </a:srgbClr>
          </a:solidFill>
          <a:ln w="25400" cap="flat" cmpd="sng" algn="ctr">
            <a:noFill/>
            <a:prstDash val="solid"/>
          </a:ln>
          <a:effectLst/>
        </p:spPr>
        <p:txBody>
          <a:bodyPr rtlCol="0" anchor="ctr"/>
          <a:lstStyle/>
          <a:p>
            <a:pPr algn="ctr"/>
            <a:r>
              <a:rPr lang="en-US" altLang="zh-TW" sz="2000" dirty="0" err="1" smtClean="0">
                <a:solidFill>
                  <a:prstClr val="white"/>
                </a:solidFill>
                <a:latin typeface="微軟正黑體" panose="020B0604030504040204" pitchFamily="34" charset="-120"/>
                <a:ea typeface="微軟正黑體" panose="020B0604030504040204" pitchFamily="34" charset="-120"/>
              </a:rPr>
              <a:t>AIoT</a:t>
            </a:r>
            <a:r>
              <a:rPr lang="zh-TW" altLang="en-US" sz="2000" dirty="0" smtClean="0">
                <a:solidFill>
                  <a:prstClr val="white"/>
                </a:solidFill>
                <a:latin typeface="微軟正黑體" panose="020B0604030504040204" pitchFamily="34" charset="-120"/>
                <a:ea typeface="微軟正黑體" panose="020B0604030504040204" pitchFamily="34" charset="-120"/>
              </a:rPr>
              <a:t>怎麼</a:t>
            </a:r>
            <a:r>
              <a:rPr lang="zh-TW" altLang="en-US" sz="2000" dirty="0">
                <a:solidFill>
                  <a:prstClr val="white"/>
                </a:solidFill>
                <a:latin typeface="微軟正黑體" panose="020B0604030504040204" pitchFamily="34" charset="-120"/>
                <a:ea typeface="微軟正黑體" panose="020B0604030504040204" pitchFamily="34" charset="-120"/>
              </a:rPr>
              <a:t>做</a:t>
            </a:r>
          </a:p>
        </p:txBody>
      </p:sp>
      <p:sp>
        <p:nvSpPr>
          <p:cNvPr id="4" name="矩形 3"/>
          <p:cNvSpPr/>
          <p:nvPr/>
        </p:nvSpPr>
        <p:spPr>
          <a:xfrm>
            <a:off x="461288" y="946224"/>
            <a:ext cx="3828752" cy="288032"/>
          </a:xfrm>
          <a:prstGeom prst="rect">
            <a:avLst/>
          </a:prstGeom>
          <a:solidFill>
            <a:srgbClr val="B4DCFA">
              <a:lumMod val="50000"/>
            </a:srgbClr>
          </a:solidFill>
          <a:ln w="25400" cap="flat" cmpd="sng" algn="ctr">
            <a:noFill/>
            <a:prstDash val="solid"/>
          </a:ln>
          <a:effectLst/>
        </p:spPr>
        <p:txBody>
          <a:bodyPr rtlCol="0" anchor="ctr"/>
          <a:lstStyle/>
          <a:p>
            <a:pPr algn="ctr"/>
            <a:r>
              <a:rPr lang="zh-TW" altLang="en-US" sz="2000" dirty="0" smtClean="0">
                <a:solidFill>
                  <a:prstClr val="white"/>
                </a:solidFill>
                <a:latin typeface="微軟正黑體" panose="020B0604030504040204" pitchFamily="34" charset="-120"/>
                <a:ea typeface="微軟正黑體" panose="020B0604030504040204" pitchFamily="34" charset="-120"/>
              </a:rPr>
              <a:t>家電業的</a:t>
            </a:r>
            <a:r>
              <a:rPr lang="zh-TW" altLang="en-US" sz="2000" dirty="0">
                <a:solidFill>
                  <a:prstClr val="white"/>
                </a:solidFill>
                <a:latin typeface="微軟正黑體" panose="020B0604030504040204" pitchFamily="34" charset="-120"/>
                <a:ea typeface="微軟正黑體" panose="020B0604030504040204" pitchFamily="34" charset="-120"/>
              </a:rPr>
              <a:t>痛點</a:t>
            </a:r>
          </a:p>
        </p:txBody>
      </p:sp>
      <p:sp>
        <p:nvSpPr>
          <p:cNvPr id="5" name="矩形 4"/>
          <p:cNvSpPr/>
          <p:nvPr/>
        </p:nvSpPr>
        <p:spPr>
          <a:xfrm>
            <a:off x="452661" y="2440648"/>
            <a:ext cx="3800425" cy="288032"/>
          </a:xfrm>
          <a:prstGeom prst="rect">
            <a:avLst/>
          </a:prstGeom>
          <a:solidFill>
            <a:srgbClr val="B4DCFA">
              <a:lumMod val="50000"/>
            </a:srgbClr>
          </a:solidFill>
          <a:ln w="25400" cap="flat" cmpd="sng" algn="ctr">
            <a:noFill/>
            <a:prstDash val="solid"/>
          </a:ln>
          <a:effectLst/>
        </p:spPr>
        <p:txBody>
          <a:bodyPr rtlCol="0" anchor="ctr"/>
          <a:lstStyle/>
          <a:p>
            <a:pPr algn="ctr"/>
            <a:r>
              <a:rPr lang="en-US" altLang="zh-TW" sz="2000" dirty="0" err="1" smtClean="0">
                <a:solidFill>
                  <a:prstClr val="white"/>
                </a:solidFill>
                <a:latin typeface="微軟正黑體" panose="020B0604030504040204" pitchFamily="34" charset="-120"/>
                <a:ea typeface="微軟正黑體" panose="020B0604030504040204" pitchFamily="34" charset="-120"/>
              </a:rPr>
              <a:t>AIoT</a:t>
            </a:r>
            <a:r>
              <a:rPr lang="zh-TW" altLang="en-US" sz="2000" dirty="0" smtClean="0">
                <a:solidFill>
                  <a:prstClr val="white"/>
                </a:solidFill>
                <a:latin typeface="微軟正黑體" panose="020B0604030504040204" pitchFamily="34" charset="-120"/>
                <a:ea typeface="微軟正黑體" panose="020B0604030504040204" pitchFamily="34" charset="-120"/>
              </a:rPr>
              <a:t>帶來</a:t>
            </a:r>
            <a:r>
              <a:rPr lang="zh-TW" altLang="en-US" sz="2000" dirty="0">
                <a:solidFill>
                  <a:prstClr val="white"/>
                </a:solidFill>
                <a:latin typeface="微軟正黑體" panose="020B0604030504040204" pitchFamily="34" charset="-120"/>
                <a:ea typeface="微軟正黑體" panose="020B0604030504040204" pitchFamily="34" charset="-120"/>
              </a:rPr>
              <a:t>之效益</a:t>
            </a:r>
          </a:p>
        </p:txBody>
      </p:sp>
      <p:sp>
        <p:nvSpPr>
          <p:cNvPr id="6" name="矩形 5"/>
          <p:cNvSpPr/>
          <p:nvPr/>
        </p:nvSpPr>
        <p:spPr>
          <a:xfrm>
            <a:off x="1029966" y="6255790"/>
            <a:ext cx="2629152" cy="28384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smtClean="0">
                <a:solidFill>
                  <a:schemeClr val="tx1"/>
                </a:solidFill>
                <a:latin typeface="微軟正黑體" panose="020B0604030504040204" pitchFamily="34" charset="-120"/>
                <a:ea typeface="微軟正黑體" panose="020B0604030504040204" pitchFamily="34" charset="-120"/>
              </a:rPr>
              <a:t>Samsung Family </a:t>
            </a:r>
            <a:r>
              <a:rPr lang="en-US" altLang="zh-TW" sz="1200" dirty="0">
                <a:solidFill>
                  <a:schemeClr val="tx1"/>
                </a:solidFill>
                <a:latin typeface="微軟正黑體" panose="020B0604030504040204" pitchFamily="34" charset="-120"/>
                <a:ea typeface="微軟正黑體" panose="020B0604030504040204" pitchFamily="34" charset="-120"/>
              </a:rPr>
              <a:t>Hub</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pic>
        <p:nvPicPr>
          <p:cNvPr id="7" name="Picture 2" descr="Family Hu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3857" y="4891833"/>
            <a:ext cx="2518032" cy="1354812"/>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5171316" y="4546825"/>
            <a:ext cx="2454433" cy="461665"/>
          </a:xfrm>
          <a:prstGeom prst="rect">
            <a:avLst/>
          </a:prstGeom>
          <a:noFill/>
        </p:spPr>
        <p:txBody>
          <a:bodyPr wrap="square" rtlCol="0">
            <a:spAutoFit/>
          </a:bodyPr>
          <a:lstStyle/>
          <a:p>
            <a:pPr algn="ctr" defTabSz="914400"/>
            <a:r>
              <a:rPr lang="zh-TW" altLang="en-US" sz="2400" b="1" dirty="0" smtClean="0">
                <a:solidFill>
                  <a:srgbClr val="5ECCF3">
                    <a:lumMod val="50000"/>
                  </a:srgbClr>
                </a:solidFill>
                <a:latin typeface="華康雅風體W3" panose="03000309000000000000" pitchFamily="65" charset="-120"/>
                <a:ea typeface="華康雅風體W3" panose="03000309000000000000" pitchFamily="65" charset="-120"/>
              </a:rPr>
              <a:t>產業關鍵與啟發</a:t>
            </a:r>
            <a:endParaRPr lang="zh-TW" altLang="en-US" sz="2400" b="1" dirty="0">
              <a:solidFill>
                <a:srgbClr val="5ECCF3">
                  <a:lumMod val="50000"/>
                </a:srgbClr>
              </a:solidFill>
              <a:latin typeface="華康雅風體W3" panose="03000309000000000000" pitchFamily="65" charset="-120"/>
              <a:ea typeface="華康雅風體W3" panose="03000309000000000000" pitchFamily="65" charset="-120"/>
            </a:endParaRPr>
          </a:p>
        </p:txBody>
      </p:sp>
      <p:sp>
        <p:nvSpPr>
          <p:cNvPr id="12" name="文字方塊 11"/>
          <p:cNvSpPr txBox="1"/>
          <p:nvPr/>
        </p:nvSpPr>
        <p:spPr>
          <a:xfrm>
            <a:off x="4644680" y="5055732"/>
            <a:ext cx="3732245" cy="1154162"/>
          </a:xfrm>
          <a:prstGeom prst="rect">
            <a:avLst/>
          </a:prstGeom>
          <a:noFill/>
        </p:spPr>
        <p:txBody>
          <a:bodyPr wrap="square" rtlCol="0">
            <a:spAutoFit/>
          </a:bodyPr>
          <a:lstStyle/>
          <a:p>
            <a:pPr algn="just" hangingPunct="0">
              <a:spcBef>
                <a:spcPts val="600"/>
              </a:spcBef>
            </a:pPr>
            <a:r>
              <a:rPr lang="zh-TW" altLang="en-US" sz="1600" b="1" dirty="0">
                <a:latin typeface="微軟正黑體" panose="020B0604030504040204" pitchFamily="34" charset="-120"/>
                <a:ea typeface="微軟正黑體" panose="020B0604030504040204" pitchFamily="34" charset="-120"/>
              </a:rPr>
              <a:t>串接各式</a:t>
            </a:r>
            <a:r>
              <a:rPr lang="zh-TW" altLang="en-US" sz="1600" b="1" dirty="0" smtClean="0">
                <a:latin typeface="微軟正黑體" panose="020B0604030504040204" pitchFamily="34" charset="-120"/>
                <a:ea typeface="微軟正黑體" panose="020B0604030504040204" pitchFamily="34" charset="-120"/>
              </a:rPr>
              <a:t>家電成為智慧家庭核心</a:t>
            </a:r>
            <a:endParaRPr lang="en-US" altLang="zh-TW" sz="1600" b="1" dirty="0" smtClean="0">
              <a:latin typeface="微軟正黑體" panose="020B0604030504040204" pitchFamily="34" charset="-120"/>
              <a:ea typeface="微軟正黑體" panose="020B0604030504040204" pitchFamily="34" charset="-120"/>
            </a:endParaRPr>
          </a:p>
          <a:p>
            <a:pPr algn="just" hangingPunct="0">
              <a:spcBef>
                <a:spcPts val="600"/>
              </a:spcBef>
            </a:pPr>
            <a:r>
              <a:rPr lang="zh-TW" altLang="en-US" sz="1600" dirty="0" smtClean="0">
                <a:latin typeface="微軟正黑體" panose="020B0604030504040204" pitchFamily="34" charset="-120"/>
                <a:ea typeface="微軟正黑體" panose="020B0604030504040204" pitchFamily="34" charset="-120"/>
              </a:rPr>
              <a:t>當廠商成為智慧家庭中能</a:t>
            </a:r>
            <a:r>
              <a:rPr lang="zh-TW" altLang="en-US" sz="1600" dirty="0" smtClean="0">
                <a:solidFill>
                  <a:srgbClr val="FF0000"/>
                </a:solidFill>
                <a:latin typeface="微軟正黑體" panose="020B0604030504040204" pitchFamily="34" charset="-120"/>
                <a:ea typeface="微軟正黑體" panose="020B0604030504040204" pitchFamily="34" charset="-120"/>
              </a:rPr>
              <a:t>控制</a:t>
            </a:r>
            <a:r>
              <a:rPr lang="zh-TW" altLang="en-US" sz="1600" dirty="0" smtClean="0">
                <a:latin typeface="微軟正黑體" panose="020B0604030504040204" pitchFamily="34" charset="-120"/>
                <a:ea typeface="微軟正黑體" panose="020B0604030504040204" pitchFamily="34" charset="-120"/>
              </a:rPr>
              <a:t>各式</a:t>
            </a:r>
            <a:r>
              <a:rPr lang="zh-TW" altLang="en-US" sz="1600" dirty="0" smtClean="0">
                <a:solidFill>
                  <a:srgbClr val="FF0000"/>
                </a:solidFill>
                <a:latin typeface="微軟正黑體" panose="020B0604030504040204" pitchFamily="34" charset="-120"/>
                <a:ea typeface="微軟正黑體" panose="020B0604030504040204" pitchFamily="34" charset="-120"/>
              </a:rPr>
              <a:t>家電</a:t>
            </a:r>
            <a:r>
              <a:rPr lang="zh-TW" altLang="en-US" sz="1600" dirty="0" smtClean="0">
                <a:latin typeface="微軟正黑體" panose="020B0604030504040204" pitchFamily="34" charset="-120"/>
                <a:ea typeface="微軟正黑體" panose="020B0604030504040204" pitchFamily="34" charset="-120"/>
              </a:rPr>
              <a:t>的</a:t>
            </a:r>
            <a:r>
              <a:rPr lang="zh-TW" altLang="en-US" sz="1600" dirty="0" smtClean="0">
                <a:solidFill>
                  <a:srgbClr val="FF0000"/>
                </a:solidFill>
                <a:latin typeface="微軟正黑體" panose="020B0604030504040204" pitchFamily="34" charset="-120"/>
                <a:ea typeface="微軟正黑體" panose="020B0604030504040204" pitchFamily="34" charset="-120"/>
              </a:rPr>
              <a:t>核心</a:t>
            </a:r>
            <a:r>
              <a:rPr lang="zh-TW" altLang="en-US" sz="1600" dirty="0" smtClean="0">
                <a:latin typeface="微軟正黑體" panose="020B0604030504040204" pitchFamily="34" charset="-120"/>
                <a:ea typeface="微軟正黑體" panose="020B0604030504040204" pitchFamily="34" charset="-120"/>
              </a:rPr>
              <a:t>，將有利於</a:t>
            </a:r>
            <a:r>
              <a:rPr lang="zh-TW" altLang="en-US" sz="1600" dirty="0" smtClean="0">
                <a:solidFill>
                  <a:srgbClr val="FF0000"/>
                </a:solidFill>
                <a:latin typeface="微軟正黑體" panose="020B0604030504040204" pitchFamily="34" charset="-120"/>
                <a:ea typeface="微軟正黑體" panose="020B0604030504040204" pitchFamily="34" charset="-120"/>
              </a:rPr>
              <a:t>收集更多用戶資料</a:t>
            </a:r>
            <a:r>
              <a:rPr lang="zh-TW" altLang="en-US" sz="1600" dirty="0" smtClean="0">
                <a:latin typeface="微軟正黑體" panose="020B0604030504040204" pitchFamily="34" charset="-120"/>
                <a:ea typeface="微軟正黑體" panose="020B0604030504040204" pitchFamily="34" charset="-120"/>
              </a:rPr>
              <a:t>，或成為訂定</a:t>
            </a:r>
            <a:r>
              <a:rPr lang="zh-TW" altLang="en-US" sz="1600" dirty="0" smtClean="0">
                <a:solidFill>
                  <a:srgbClr val="FF0000"/>
                </a:solidFill>
                <a:latin typeface="微軟正黑體" panose="020B0604030504040204" pitchFamily="34" charset="-120"/>
                <a:ea typeface="微軟正黑體" panose="020B0604030504040204" pitchFamily="34" charset="-120"/>
              </a:rPr>
              <a:t>規格</a:t>
            </a:r>
            <a:r>
              <a:rPr lang="zh-TW" altLang="en-US" sz="1600" dirty="0" smtClean="0">
                <a:latin typeface="微軟正黑體" panose="020B0604030504040204" pitchFamily="34" charset="-120"/>
                <a:ea typeface="微軟正黑體" panose="020B0604030504040204" pitchFamily="34" charset="-120"/>
              </a:rPr>
              <a:t>的</a:t>
            </a:r>
            <a:r>
              <a:rPr lang="zh-TW" altLang="en-US" sz="1600" dirty="0" smtClean="0">
                <a:solidFill>
                  <a:srgbClr val="FF0000"/>
                </a:solidFill>
                <a:latin typeface="微軟正黑體" panose="020B0604030504040204" pitchFamily="34" charset="-120"/>
                <a:ea typeface="微軟正黑體" panose="020B0604030504040204" pitchFamily="34" charset="-120"/>
              </a:rPr>
              <a:t>主控者</a:t>
            </a:r>
            <a:endParaRPr lang="en-US" altLang="zh-TW" sz="1600" dirty="0">
              <a:solidFill>
                <a:srgbClr val="FF0000"/>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461289" y="2759436"/>
            <a:ext cx="3828752" cy="2108269"/>
          </a:xfrm>
          <a:prstGeom prst="rect">
            <a:avLst/>
          </a:prstGeom>
          <a:noFill/>
        </p:spPr>
        <p:txBody>
          <a:bodyPr wrap="square" rtlCol="0">
            <a:spAutoFit/>
          </a:bodyPr>
          <a:lstStyle/>
          <a:p>
            <a:pPr algn="just" hangingPunct="0">
              <a:spcBef>
                <a:spcPts val="600"/>
              </a:spcBef>
            </a:pPr>
            <a:r>
              <a:rPr lang="zh-TW" altLang="en-US" sz="1600" b="1" dirty="0" smtClean="0">
                <a:latin typeface="微軟正黑體" panose="020B0604030504040204" pitchFamily="34" charset="-120"/>
                <a:ea typeface="微軟正黑體" panose="020B0604030504040204" pitchFamily="34" charset="-120"/>
              </a:rPr>
              <a:t>效益</a:t>
            </a:r>
            <a:r>
              <a:rPr lang="zh-TW" altLang="en-US" sz="1600" b="1" dirty="0">
                <a:latin typeface="微軟正黑體" panose="020B0604030504040204" pitchFamily="34" charset="-120"/>
                <a:ea typeface="微軟正黑體" panose="020B0604030504040204" pitchFamily="34" charset="-120"/>
              </a:rPr>
              <a:t>一</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algn="just" hangingPunct="0">
              <a:spcBef>
                <a:spcPts val="600"/>
              </a:spcBef>
            </a:pPr>
            <a:r>
              <a:rPr lang="zh-TW" altLang="en-US" sz="1400" dirty="0">
                <a:latin typeface="微軟正黑體" panose="020B0604030504040204" pitchFamily="34" charset="-120"/>
                <a:ea typeface="微軟正黑體" panose="020B0604030504040204" pitchFamily="34" charset="-120"/>
              </a:rPr>
              <a:t>透過</a:t>
            </a:r>
            <a:r>
              <a:rPr lang="en-US" altLang="zh-TW" sz="1400" dirty="0" err="1">
                <a:latin typeface="微軟正黑體" panose="020B0604030504040204" pitchFamily="34" charset="-120"/>
                <a:ea typeface="微軟正黑體" panose="020B0604030504040204" pitchFamily="34" charset="-120"/>
              </a:rPr>
              <a:t>AIoT</a:t>
            </a:r>
            <a:r>
              <a:rPr lang="zh-TW" altLang="en-US" sz="1400" dirty="0">
                <a:latin typeface="微軟正黑體" panose="020B0604030504040204" pitchFamily="34" charset="-120"/>
                <a:ea typeface="微軟正黑體" panose="020B0604030504040204" pitchFamily="34" charset="-120"/>
              </a:rPr>
              <a:t>串連各式家電，</a:t>
            </a:r>
            <a:r>
              <a:rPr lang="zh-TW" altLang="en-US" sz="1400" dirty="0">
                <a:solidFill>
                  <a:srgbClr val="FF0000"/>
                </a:solidFill>
                <a:latin typeface="微軟正黑體" panose="020B0604030504040204" pitchFamily="34" charset="-120"/>
                <a:ea typeface="微軟正黑體" panose="020B0604030504040204" pitchFamily="34" charset="-120"/>
              </a:rPr>
              <a:t>便於</a:t>
            </a:r>
            <a:r>
              <a:rPr lang="zh-TW" altLang="en-US" sz="1400" dirty="0">
                <a:latin typeface="微軟正黑體" panose="020B0604030504040204" pitchFamily="34" charset="-120"/>
                <a:ea typeface="微軟正黑體" panose="020B0604030504040204" pitchFamily="34" charset="-120"/>
              </a:rPr>
              <a:t>用戶集中</a:t>
            </a:r>
            <a:r>
              <a:rPr lang="zh-TW" altLang="en-US" sz="1400" dirty="0">
                <a:solidFill>
                  <a:srgbClr val="FF0000"/>
                </a:solidFill>
                <a:latin typeface="微軟正黑體" panose="020B0604030504040204" pitchFamily="34" charset="-120"/>
                <a:ea typeface="微軟正黑體" panose="020B0604030504040204" pitchFamily="34" charset="-120"/>
              </a:rPr>
              <a:t>管理</a:t>
            </a:r>
            <a:r>
              <a:rPr lang="en-US" altLang="zh-TW" sz="1400" dirty="0">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使用家電 </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algn="just" hangingPunct="0">
              <a:spcBef>
                <a:spcPts val="600"/>
              </a:spcBef>
            </a:pPr>
            <a:r>
              <a:rPr lang="zh-TW" altLang="en-US" sz="1600" b="1" dirty="0" smtClean="0">
                <a:latin typeface="微軟正黑體" panose="020B0604030504040204" pitchFamily="34" charset="-120"/>
                <a:ea typeface="微軟正黑體" panose="020B0604030504040204" pitchFamily="34" charset="-120"/>
              </a:rPr>
              <a:t>效益二：</a:t>
            </a:r>
            <a:endParaRPr lang="en-US" altLang="zh-TW" sz="1600" dirty="0">
              <a:latin typeface="微軟正黑體" panose="020B0604030504040204" pitchFamily="34" charset="-120"/>
              <a:ea typeface="微軟正黑體" panose="020B0604030504040204" pitchFamily="34" charset="-120"/>
            </a:endParaRPr>
          </a:p>
          <a:p>
            <a:pPr algn="just" hangingPunct="0">
              <a:spcBef>
                <a:spcPts val="600"/>
              </a:spcBef>
            </a:pPr>
            <a:r>
              <a:rPr lang="zh-TW" altLang="en-US" sz="1400" dirty="0">
                <a:latin typeface="微軟正黑體" panose="020B0604030504040204" pitchFamily="34" charset="-120"/>
                <a:ea typeface="微軟正黑體" panose="020B0604030504040204" pitchFamily="34" charset="-120"/>
              </a:rPr>
              <a:t>透過</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語音助理，用戶可透過</a:t>
            </a:r>
            <a:r>
              <a:rPr lang="zh-TW" altLang="en-US" sz="1400" dirty="0">
                <a:solidFill>
                  <a:srgbClr val="FF0000"/>
                </a:solidFill>
                <a:latin typeface="微軟正黑體" panose="020B0604030504040204" pitchFamily="34" charset="-120"/>
                <a:ea typeface="微軟正黑體" panose="020B0604030504040204" pitchFamily="34" charset="-120"/>
              </a:rPr>
              <a:t>講話</a:t>
            </a:r>
            <a:r>
              <a:rPr lang="zh-TW" altLang="en-US" sz="1400" dirty="0">
                <a:latin typeface="微軟正黑體" panose="020B0604030504040204" pitchFamily="34" charset="-120"/>
                <a:ea typeface="微軟正黑體" panose="020B0604030504040204" pitchFamily="34" charset="-120"/>
              </a:rPr>
              <a:t>方式直接</a:t>
            </a:r>
            <a:r>
              <a:rPr lang="zh-TW" altLang="en-US" sz="1400" dirty="0">
                <a:solidFill>
                  <a:srgbClr val="FF0000"/>
                </a:solidFill>
                <a:latin typeface="微軟正黑體" panose="020B0604030504040204" pitchFamily="34" charset="-120"/>
                <a:ea typeface="微軟正黑體" panose="020B0604030504040204" pitchFamily="34" charset="-120"/>
              </a:rPr>
              <a:t>開啟</a:t>
            </a:r>
            <a:r>
              <a:rPr lang="zh-TW" altLang="en-US" sz="1400" dirty="0">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關閉家電</a:t>
            </a:r>
            <a:r>
              <a:rPr lang="zh-TW" altLang="en-US" sz="1400" dirty="0">
                <a:latin typeface="微軟正黑體" panose="020B0604030504040204" pitchFamily="34" charset="-120"/>
                <a:ea typeface="微軟正黑體" panose="020B0604030504040204" pitchFamily="34" charset="-120"/>
              </a:rPr>
              <a:t>設備，增加</a:t>
            </a:r>
            <a:r>
              <a:rPr lang="zh-TW" altLang="en-US" sz="1400" dirty="0">
                <a:solidFill>
                  <a:srgbClr val="FF0000"/>
                </a:solidFill>
                <a:latin typeface="微軟正黑體" panose="020B0604030504040204" pitchFamily="34" charset="-120"/>
                <a:ea typeface="微軟正黑體" panose="020B0604030504040204" pitchFamily="34" charset="-120"/>
              </a:rPr>
              <a:t>便利性</a:t>
            </a:r>
            <a:r>
              <a:rPr lang="zh-TW" altLang="en-US" sz="1400" dirty="0">
                <a:latin typeface="微軟正黑體" panose="020B0604030504040204" pitchFamily="34" charset="-120"/>
                <a:ea typeface="微軟正黑體" panose="020B0604030504040204" pitchFamily="34" charset="-120"/>
              </a:rPr>
              <a:t>（例如：煮飯時雙手油膩，若要設定烤箱溫度需先洗手，但透過語音指令，可直接聲控設定烤箱溫度</a:t>
            </a:r>
            <a:r>
              <a:rPr lang="zh-TW" altLang="en-US" sz="1400" dirty="0" smtClean="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461289" y="1317645"/>
            <a:ext cx="3828752" cy="861774"/>
          </a:xfrm>
          <a:prstGeom prst="rect">
            <a:avLst/>
          </a:prstGeom>
          <a:noFill/>
        </p:spPr>
        <p:txBody>
          <a:bodyPr wrap="square" rtlCol="0">
            <a:spAutoFit/>
          </a:bodyPr>
          <a:lstStyle/>
          <a:p>
            <a:pPr algn="just" hangingPunct="0"/>
            <a:r>
              <a:rPr lang="zh-TW" altLang="en-US" b="1" dirty="0">
                <a:latin typeface="微軟正黑體" panose="020B0604030504040204" pitchFamily="34" charset="-120"/>
                <a:ea typeface="微軟正黑體" panose="020B0604030504040204" pitchFamily="34" charset="-120"/>
              </a:rPr>
              <a:t>痛</a:t>
            </a:r>
            <a:r>
              <a:rPr lang="zh-TW" altLang="en-US" b="1" dirty="0" smtClean="0">
                <a:latin typeface="微軟正黑體" panose="020B0604030504040204" pitchFamily="34" charset="-120"/>
                <a:ea typeface="微軟正黑體" panose="020B0604030504040204" pitchFamily="34" charset="-120"/>
              </a:rPr>
              <a:t>點：</a:t>
            </a:r>
            <a:endParaRPr lang="en-US" altLang="zh-TW" b="1" dirty="0" smtClean="0">
              <a:latin typeface="微軟正黑體" panose="020B0604030504040204" pitchFamily="34" charset="-120"/>
              <a:ea typeface="微軟正黑體" panose="020B0604030504040204" pitchFamily="34" charset="-120"/>
            </a:endParaRPr>
          </a:p>
          <a:p>
            <a:pPr algn="just" hangingPunct="0"/>
            <a:r>
              <a:rPr lang="zh-TW" altLang="en-US" sz="1600" dirty="0" smtClean="0">
                <a:latin typeface="微軟正黑體" panose="020B0604030504040204" pitchFamily="34" charset="-120"/>
                <a:ea typeface="微軟正黑體" panose="020B0604030504040204" pitchFamily="34" charset="-120"/>
              </a:rPr>
              <a:t>傳統家電各自獨立，電視、冰箱、烤箱等皆有各自控制方式，用戶需個別控制</a:t>
            </a:r>
            <a:endParaRPr lang="en-US" altLang="zh-TW" sz="1600" dirty="0" smtClean="0">
              <a:latin typeface="微軟正黑體" panose="020B0604030504040204" pitchFamily="34" charset="-120"/>
              <a:ea typeface="微軟正黑體" panose="020B0604030504040204" pitchFamily="34" charset="-120"/>
            </a:endParaRPr>
          </a:p>
        </p:txBody>
      </p:sp>
      <p:sp>
        <p:nvSpPr>
          <p:cNvPr id="17" name="矩形 16"/>
          <p:cNvSpPr/>
          <p:nvPr/>
        </p:nvSpPr>
        <p:spPr>
          <a:xfrm>
            <a:off x="0" y="-7696"/>
            <a:ext cx="9144000" cy="969496"/>
          </a:xfrm>
          <a:prstGeom prst="rect">
            <a:avLst/>
          </a:prstGeom>
        </p:spPr>
        <p:txBody>
          <a:bodyPr wrap="square" anchor="ctr">
            <a:spAutoFit/>
          </a:bodyPr>
          <a:lstStyle/>
          <a:p>
            <a:pPr algn="ctr" defTabSz="914400">
              <a:defRPr/>
            </a:pPr>
            <a:r>
              <a:rPr lang="zh-TW" altLang="en-US" sz="2800" b="1" dirty="0">
                <a:solidFill>
                  <a:srgbClr val="0070C0"/>
                </a:solidFill>
                <a:latin typeface="華康粗圓體" panose="020F0709000000000000" pitchFamily="49" charset="-120"/>
                <a:ea typeface="華康粗圓體" panose="020F0709000000000000" pitchFamily="49" charset="-120"/>
              </a:rPr>
              <a:t>案例</a:t>
            </a:r>
            <a:r>
              <a:rPr lang="zh-TW" altLang="en-US" sz="2800" b="1" dirty="0" smtClean="0">
                <a:solidFill>
                  <a:srgbClr val="0070C0"/>
                </a:solidFill>
                <a:latin typeface="華康粗圓體" panose="020F0709000000000000" pitchFamily="49" charset="-120"/>
                <a:ea typeface="華康粗圓體" panose="020F0709000000000000" pitchFamily="49" charset="-120"/>
              </a:rPr>
              <a:t>一</a:t>
            </a:r>
            <a:r>
              <a:rPr lang="en-US" altLang="zh-TW" sz="2800" b="1" dirty="0" smtClean="0">
                <a:solidFill>
                  <a:srgbClr val="0070C0"/>
                </a:solidFill>
                <a:latin typeface="微軟正黑體" panose="020B0604030504040204" pitchFamily="34" charset="-120"/>
                <a:ea typeface="微軟正黑體" panose="020B0604030504040204" pitchFamily="34" charset="-120"/>
              </a:rPr>
              <a:t>(Samsung)</a:t>
            </a:r>
            <a:r>
              <a:rPr lang="zh-TW" altLang="en-US" sz="2800" b="1" dirty="0" smtClean="0">
                <a:solidFill>
                  <a:srgbClr val="0070C0"/>
                </a:solidFill>
                <a:latin typeface="華康粗圓體" panose="020F0709000000000000" pitchFamily="49" charset="-120"/>
                <a:ea typeface="華康粗圓體" panose="020F0709000000000000" pitchFamily="49" charset="-120"/>
              </a:rPr>
              <a:t>：</a:t>
            </a:r>
            <a:endParaRPr lang="en-US" altLang="zh-TW" sz="2800" b="1" dirty="0">
              <a:solidFill>
                <a:srgbClr val="0070C0"/>
              </a:solidFill>
              <a:latin typeface="華康粗圓體" panose="020F0709000000000000" pitchFamily="49" charset="-120"/>
              <a:ea typeface="華康粗圓體" panose="020F0709000000000000" pitchFamily="49" charset="-120"/>
            </a:endParaRPr>
          </a:p>
          <a:p>
            <a:pPr algn="ctr" defTabSz="914400">
              <a:spcBef>
                <a:spcPts val="600"/>
              </a:spcBef>
              <a:defRPr/>
            </a:pPr>
            <a:r>
              <a:rPr lang="en-US" altLang="zh-TW" sz="2400" dirty="0">
                <a:solidFill>
                  <a:srgbClr val="0070C0"/>
                </a:solidFill>
                <a:latin typeface="微軟正黑體" panose="020B0604030504040204" pitchFamily="34" charset="-120"/>
                <a:ea typeface="微軟正黑體" panose="020B0604030504040204" pitchFamily="34" charset="-120"/>
              </a:rPr>
              <a:t>Family Hub</a:t>
            </a:r>
            <a:r>
              <a:rPr lang="zh-TW" altLang="en-US" sz="2400" dirty="0">
                <a:solidFill>
                  <a:srgbClr val="0070C0"/>
                </a:solidFill>
                <a:latin typeface="華康粗圓體" panose="020F0709000000000000" pitchFamily="49" charset="-120"/>
                <a:ea typeface="華康粗圓體" panose="020F0709000000000000" pitchFamily="49" charset="-120"/>
              </a:rPr>
              <a:t>冰箱可處理更複雜自然語意互動 更善解人意</a:t>
            </a:r>
          </a:p>
        </p:txBody>
      </p:sp>
      <p:sp>
        <p:nvSpPr>
          <p:cNvPr id="14" name="文字方塊 13"/>
          <p:cNvSpPr txBox="1"/>
          <p:nvPr/>
        </p:nvSpPr>
        <p:spPr>
          <a:xfrm>
            <a:off x="4596278" y="1257300"/>
            <a:ext cx="3999082" cy="1815882"/>
          </a:xfrm>
          <a:prstGeom prst="rect">
            <a:avLst/>
          </a:prstGeom>
          <a:noFill/>
        </p:spPr>
        <p:txBody>
          <a:bodyPr wrap="square" rtlCol="0">
            <a:spAutoFit/>
          </a:bodyPr>
          <a:lstStyle/>
          <a:p>
            <a:pPr marL="628650" indent="-628650"/>
            <a:r>
              <a:rPr lang="en-US" altLang="zh-TW" sz="1600" dirty="0">
                <a:latin typeface="微軟正黑體" panose="020B0604030504040204" pitchFamily="34" charset="-120"/>
                <a:ea typeface="微軟正黑體" panose="020B0604030504040204" pitchFamily="34" charset="-120"/>
              </a:rPr>
              <a:t>Step1.</a:t>
            </a:r>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以</a:t>
            </a:r>
            <a:r>
              <a:rPr lang="en-US" altLang="zh-TW" sz="1600" dirty="0" smtClean="0">
                <a:solidFill>
                  <a:srgbClr val="FF0000"/>
                </a:solidFill>
                <a:latin typeface="微軟正黑體" panose="020B0604030504040204" pitchFamily="34" charset="-120"/>
                <a:ea typeface="微軟正黑體" panose="020B0604030504040204" pitchFamily="34" charset="-120"/>
              </a:rPr>
              <a:t>Family </a:t>
            </a:r>
            <a:r>
              <a:rPr lang="en-US" altLang="zh-TW" sz="1600" dirty="0">
                <a:solidFill>
                  <a:srgbClr val="FF0000"/>
                </a:solidFill>
                <a:latin typeface="微軟正黑體" panose="020B0604030504040204" pitchFamily="34" charset="-120"/>
                <a:ea typeface="微軟正黑體" panose="020B0604030504040204" pitchFamily="34" charset="-120"/>
              </a:rPr>
              <a:t>Hub</a:t>
            </a:r>
            <a:r>
              <a:rPr lang="zh-TW" altLang="en-US" sz="1600" dirty="0" smtClean="0">
                <a:solidFill>
                  <a:srgbClr val="FF0000"/>
                </a:solidFill>
                <a:latin typeface="微軟正黑體" panose="020B0604030504040204" pitchFamily="34" charset="-120"/>
                <a:ea typeface="微軟正黑體" panose="020B0604030504040204" pitchFamily="34" charset="-120"/>
              </a:rPr>
              <a:t>冰箱串</a:t>
            </a:r>
            <a:r>
              <a:rPr lang="zh-TW" altLang="en-US" sz="1600" dirty="0">
                <a:solidFill>
                  <a:srgbClr val="FF0000"/>
                </a:solidFill>
                <a:latin typeface="微軟正黑體" panose="020B0604030504040204" pitchFamily="34" charset="-120"/>
                <a:ea typeface="微軟正黑體" panose="020B0604030504040204" pitchFamily="34" charset="-120"/>
              </a:rPr>
              <a:t>接</a:t>
            </a:r>
            <a:r>
              <a:rPr lang="zh-TW" altLang="en-US" sz="1600" dirty="0" smtClean="0">
                <a:latin typeface="微軟正黑體" panose="020B0604030504040204" pitchFamily="34" charset="-120"/>
                <a:ea typeface="微軟正黑體" panose="020B0604030504040204" pitchFamily="34" charset="-120"/>
              </a:rPr>
              <a:t>不同</a:t>
            </a:r>
            <a:r>
              <a:rPr lang="en-US" altLang="zh-TW" sz="1600" dirty="0" err="1" smtClean="0">
                <a:solidFill>
                  <a:srgbClr val="FF0000"/>
                </a:solidFill>
                <a:latin typeface="微軟正黑體" panose="020B0604030504040204" pitchFamily="34" charset="-120"/>
                <a:ea typeface="微軟正黑體" panose="020B0604030504040204" pitchFamily="34" charset="-120"/>
              </a:rPr>
              <a:t>IoT</a:t>
            </a:r>
            <a:r>
              <a:rPr lang="zh-TW" altLang="en-US" sz="1600" dirty="0" smtClean="0">
                <a:solidFill>
                  <a:srgbClr val="FF0000"/>
                </a:solidFill>
                <a:latin typeface="微軟正黑體" panose="020B0604030504040204" pitchFamily="34" charset="-120"/>
                <a:ea typeface="微軟正黑體" panose="020B0604030504040204" pitchFamily="34" charset="-120"/>
              </a:rPr>
              <a:t>家電</a:t>
            </a:r>
            <a:r>
              <a:rPr lang="zh-TW" altLang="en-US" sz="1600" dirty="0">
                <a:latin typeface="微軟正黑體" panose="020B0604030504040204" pitchFamily="34" charset="-120"/>
                <a:ea typeface="微軟正黑體" panose="020B0604030504040204" pitchFamily="34" charset="-120"/>
              </a:rPr>
              <a:t>產品</a:t>
            </a:r>
            <a:endParaRPr lang="en-US" altLang="zh-TW" sz="1600" dirty="0">
              <a:latin typeface="微軟正黑體" panose="020B0604030504040204" pitchFamily="34" charset="-120"/>
              <a:ea typeface="微軟正黑體" panose="020B0604030504040204" pitchFamily="34" charset="-120"/>
            </a:endParaRPr>
          </a:p>
          <a:p>
            <a:pPr marL="628650" indent="-628650"/>
            <a:r>
              <a:rPr lang="en-US" altLang="zh-TW" sz="1600" dirty="0">
                <a:latin typeface="微軟正黑體" panose="020B0604030504040204" pitchFamily="34" charset="-120"/>
                <a:ea typeface="微軟正黑體" panose="020B0604030504040204" pitchFamily="34" charset="-120"/>
              </a:rPr>
              <a:t>Step2.</a:t>
            </a:r>
            <a:r>
              <a:rPr lang="zh-TW" altLang="en-US" sz="1600" dirty="0">
                <a:latin typeface="微軟正黑體" panose="020B0604030504040204" pitchFamily="34" charset="-120"/>
                <a:ea typeface="微軟正黑體" panose="020B0604030504040204" pitchFamily="34" charset="-120"/>
              </a:rPr>
              <a:t> 運用</a:t>
            </a:r>
            <a:r>
              <a:rPr lang="en-US" altLang="zh-TW" sz="1600" dirty="0">
                <a:solidFill>
                  <a:srgbClr val="FF0000"/>
                </a:solidFill>
                <a:latin typeface="微軟正黑體" panose="020B0604030504040204" pitchFamily="34" charset="-120"/>
                <a:ea typeface="微軟正黑體" panose="020B0604030504040204" pitchFamily="34" charset="-120"/>
              </a:rPr>
              <a:t>AI</a:t>
            </a:r>
            <a:r>
              <a:rPr lang="zh-TW" altLang="en-US" sz="1600" dirty="0">
                <a:solidFill>
                  <a:srgbClr val="FF0000"/>
                </a:solidFill>
                <a:latin typeface="微軟正黑體" panose="020B0604030504040204" pitchFamily="34" charset="-120"/>
                <a:ea typeface="微軟正黑體" panose="020B0604030504040204" pitchFamily="34" charset="-120"/>
              </a:rPr>
              <a:t>語音辨識</a:t>
            </a:r>
            <a:r>
              <a:rPr lang="zh-TW" altLang="en-US" sz="1600" dirty="0">
                <a:latin typeface="微軟正黑體" panose="020B0604030504040204" pitchFamily="34" charset="-120"/>
                <a:ea typeface="微軟正黑體" panose="020B0604030504040204" pitchFamily="34" charset="-120"/>
              </a:rPr>
              <a:t>技術，打造</a:t>
            </a:r>
            <a:r>
              <a:rPr lang="en-US" altLang="zh-TW" sz="1600" dirty="0">
                <a:solidFill>
                  <a:srgbClr val="FF0000"/>
                </a:solidFill>
                <a:latin typeface="微軟正黑體" panose="020B0604030504040204" pitchFamily="34" charset="-120"/>
                <a:ea typeface="微軟正黑體" panose="020B0604030504040204" pitchFamily="34" charset="-120"/>
              </a:rPr>
              <a:t>Bixby</a:t>
            </a:r>
            <a:r>
              <a:rPr lang="zh-TW" altLang="en-US" sz="1600" dirty="0">
                <a:solidFill>
                  <a:srgbClr val="FF0000"/>
                </a:solidFill>
                <a:latin typeface="微軟正黑體" panose="020B0604030504040204" pitchFamily="34" charset="-120"/>
                <a:ea typeface="微軟正黑體" panose="020B0604030504040204" pitchFamily="34" charset="-120"/>
              </a:rPr>
              <a:t>語音助理</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marL="628650" indent="-628650"/>
            <a:r>
              <a:rPr lang="en-US" altLang="zh-TW" sz="1600" dirty="0" smtClean="0">
                <a:latin typeface="微軟正黑體" panose="020B0604030504040204" pitchFamily="34" charset="-120"/>
                <a:ea typeface="微軟正黑體" panose="020B0604030504040204" pitchFamily="34" charset="-120"/>
              </a:rPr>
              <a:t>Step3.</a:t>
            </a:r>
            <a:r>
              <a:rPr lang="zh-TW" altLang="en-US" sz="1600" dirty="0" smtClean="0">
                <a:latin typeface="微軟正黑體" panose="020B0604030504040204" pitchFamily="34" charset="-120"/>
                <a:ea typeface="微軟正黑體" panose="020B0604030504040204" pitchFamily="34" charset="-120"/>
              </a:rPr>
              <a:t> </a:t>
            </a:r>
            <a:r>
              <a:rPr lang="zh-TW" altLang="en-US" sz="1600" dirty="0">
                <a:solidFill>
                  <a:srgbClr val="FF0000"/>
                </a:solidFill>
                <a:latin typeface="微軟正黑體" panose="020B0604030504040204" pitchFamily="34" charset="-120"/>
                <a:ea typeface="微軟正黑體" panose="020B0604030504040204" pitchFamily="34" charset="-120"/>
              </a:rPr>
              <a:t>用戶</a:t>
            </a:r>
            <a:r>
              <a:rPr lang="zh-TW" altLang="en-US" sz="1600" dirty="0">
                <a:latin typeface="微軟正黑體" panose="020B0604030504040204" pitchFamily="34" charset="-120"/>
                <a:ea typeface="微軟正黑體" panose="020B0604030504040204" pitchFamily="34" charset="-120"/>
              </a:rPr>
              <a:t>可</a:t>
            </a:r>
            <a:r>
              <a:rPr lang="zh-TW" altLang="en-US" sz="1600" dirty="0">
                <a:solidFill>
                  <a:srgbClr val="FF0000"/>
                </a:solidFill>
                <a:latin typeface="微軟正黑體" panose="020B0604030504040204" pitchFamily="34" charset="-120"/>
                <a:ea typeface="微軟正黑體" panose="020B0604030504040204" pitchFamily="34" charset="-120"/>
              </a:rPr>
              <a:t>透過講話</a:t>
            </a:r>
            <a:r>
              <a:rPr lang="zh-TW" altLang="en-US" sz="1600" dirty="0">
                <a:latin typeface="微軟正黑體" panose="020B0604030504040204" pitchFamily="34" charset="-120"/>
                <a:ea typeface="微軟正黑體" panose="020B0604030504040204" pitchFamily="34" charset="-120"/>
              </a:rPr>
              <a:t>的</a:t>
            </a:r>
            <a:r>
              <a:rPr lang="zh-TW" altLang="en-US" sz="1600" dirty="0" smtClean="0">
                <a:latin typeface="微軟正黑體" panose="020B0604030504040204" pitchFamily="34" charset="-120"/>
                <a:ea typeface="微軟正黑體" panose="020B0604030504040204" pitchFamily="34" charset="-120"/>
              </a:rPr>
              <a:t>方式</a:t>
            </a:r>
            <a:r>
              <a:rPr lang="zh-TW" altLang="en-US" sz="1600" dirty="0">
                <a:solidFill>
                  <a:srgbClr val="FF0000"/>
                </a:solidFill>
                <a:latin typeface="微軟正黑體" panose="020B0604030504040204" pitchFamily="34" charset="-120"/>
                <a:ea typeface="微軟正黑體" panose="020B0604030504040204" pitchFamily="34" charset="-120"/>
              </a:rPr>
              <a:t>控制家電</a:t>
            </a:r>
            <a:r>
              <a:rPr lang="zh-TW" altLang="en-US" sz="1600" dirty="0" smtClean="0">
                <a:latin typeface="微軟正黑體" panose="020B0604030504040204" pitchFamily="34" charset="-120"/>
                <a:ea typeface="微軟正黑體" panose="020B0604030504040204" pitchFamily="34" charset="-120"/>
              </a:rPr>
              <a:t>，且家電會</a:t>
            </a:r>
            <a:r>
              <a:rPr lang="zh-TW" altLang="en-US" sz="1600" dirty="0">
                <a:solidFill>
                  <a:srgbClr val="FF0000"/>
                </a:solidFill>
                <a:latin typeface="微軟正黑體" panose="020B0604030504040204" pitchFamily="34" charset="-120"/>
                <a:ea typeface="微軟正黑體" panose="020B0604030504040204" pitchFamily="34" charset="-120"/>
              </a:rPr>
              <a:t>透過</a:t>
            </a:r>
            <a:r>
              <a:rPr lang="en-US" altLang="zh-TW" sz="1600" dirty="0">
                <a:solidFill>
                  <a:srgbClr val="FF0000"/>
                </a:solidFill>
                <a:latin typeface="微軟正黑體" panose="020B0604030504040204" pitchFamily="34" charset="-120"/>
                <a:ea typeface="微軟正黑體" panose="020B0604030504040204" pitchFamily="34" charset="-120"/>
              </a:rPr>
              <a:t>AI</a:t>
            </a:r>
            <a:r>
              <a:rPr lang="zh-TW" altLang="en-US" sz="1600" dirty="0">
                <a:solidFill>
                  <a:srgbClr val="FF0000"/>
                </a:solidFill>
                <a:latin typeface="微軟正黑體" panose="020B0604030504040204" pitchFamily="34" charset="-120"/>
                <a:ea typeface="微軟正黑體" panose="020B0604030504040204" pitchFamily="34" charset="-120"/>
              </a:rPr>
              <a:t>分析</a:t>
            </a:r>
            <a:r>
              <a:rPr lang="zh-TW" altLang="en-US" sz="1600" dirty="0" smtClean="0">
                <a:latin typeface="微軟正黑體" panose="020B0604030504040204" pitchFamily="34" charset="-120"/>
                <a:ea typeface="微軟正黑體" panose="020B0604030504040204" pitchFamily="34" charset="-120"/>
              </a:rPr>
              <a:t>講話者</a:t>
            </a:r>
            <a:r>
              <a:rPr lang="zh-TW" altLang="en-US" sz="1600" dirty="0">
                <a:solidFill>
                  <a:srgbClr val="FF0000"/>
                </a:solidFill>
                <a:latin typeface="微軟正黑體" panose="020B0604030504040204" pitchFamily="34" charset="-120"/>
                <a:ea typeface="微軟正黑體" panose="020B0604030504040204" pitchFamily="34" charset="-120"/>
              </a:rPr>
              <a:t>聲調</a:t>
            </a:r>
            <a:r>
              <a:rPr lang="zh-TW" altLang="en-US" sz="1600" dirty="0" smtClean="0">
                <a:latin typeface="微軟正黑體" panose="020B0604030504040204" pitchFamily="34" charset="-120"/>
                <a:ea typeface="微軟正黑體" panose="020B0604030504040204" pitchFamily="34" charset="-120"/>
              </a:rPr>
              <a:t>，辨別下達指令的</a:t>
            </a:r>
            <a:r>
              <a:rPr lang="zh-TW" altLang="en-US" sz="1600" dirty="0" smtClean="0">
                <a:solidFill>
                  <a:srgbClr val="FF0000"/>
                </a:solidFill>
                <a:latin typeface="微軟正黑體" panose="020B0604030504040204" pitchFamily="34" charset="-120"/>
                <a:ea typeface="微軟正黑體" panose="020B0604030504040204" pitchFamily="34" charset="-120"/>
              </a:rPr>
              <a:t>用戶</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pic>
        <p:nvPicPr>
          <p:cNvPr id="1433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937" b="96063" l="35841" r="64602">
                        <a14:foregroundMark x1="46460" y1="18110" x2="55310" y2="45669"/>
                        <a14:foregroundMark x1="47345" y1="28346" x2="52212" y2="50394"/>
                      </a14:backgroundRemoval>
                    </a14:imgEffect>
                  </a14:imgLayer>
                </a14:imgProps>
              </a:ext>
              <a:ext uri="{28A0092B-C50C-407E-A947-70E740481C1C}">
                <a14:useLocalDpi xmlns:a14="http://schemas.microsoft.com/office/drawing/2010/main" val="0"/>
              </a:ext>
            </a:extLst>
          </a:blip>
          <a:srcRect l="36088" t="4530" r="35312" b="3986"/>
          <a:stretch/>
        </p:blipFill>
        <p:spPr bwMode="auto">
          <a:xfrm>
            <a:off x="6275641" y="3073182"/>
            <a:ext cx="517015" cy="93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186" t="30947" r="14651" b="29218"/>
          <a:stretch/>
        </p:blipFill>
        <p:spPr bwMode="auto">
          <a:xfrm>
            <a:off x="7603307" y="3107796"/>
            <a:ext cx="420367" cy="27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6389" b="94722" l="10000" r="90000"/>
                    </a14:imgEffect>
                  </a14:imgLayer>
                </a14:imgProps>
              </a:ext>
              <a:ext uri="{28A0092B-C50C-407E-A947-70E740481C1C}">
                <a14:useLocalDpi xmlns:a14="http://schemas.microsoft.com/office/drawing/2010/main" val="0"/>
              </a:ext>
            </a:extLst>
          </a:blip>
          <a:srcRect l="16944" t="5780" r="16560" b="6553"/>
          <a:stretch/>
        </p:blipFill>
        <p:spPr bwMode="auto">
          <a:xfrm>
            <a:off x="8059585" y="3255377"/>
            <a:ext cx="347663" cy="45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604" b="93396" l="25532" r="74468"/>
                    </a14:imgEffect>
                  </a14:imgLayer>
                </a14:imgProps>
              </a:ext>
              <a:ext uri="{28A0092B-C50C-407E-A947-70E740481C1C}">
                <a14:useLocalDpi xmlns:a14="http://schemas.microsoft.com/office/drawing/2010/main" val="0"/>
              </a:ext>
            </a:extLst>
          </a:blip>
          <a:srcRect l="25750" t="7369" r="26030" b="7333"/>
          <a:stretch/>
        </p:blipFill>
        <p:spPr bwMode="auto">
          <a:xfrm>
            <a:off x="7603308" y="3401429"/>
            <a:ext cx="285752" cy="37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625" b="56250" l="49870" r="74479">
                        <a14:foregroundMark x1="52865" y1="47917" x2="57552" y2="37083"/>
                        <a14:foregroundMark x1="69401" y1="48750" x2="62891" y2="34375"/>
                      </a14:backgroundRemoval>
                    </a14:imgEffect>
                  </a14:imgLayer>
                </a14:imgProps>
              </a:ext>
              <a:ext uri="{28A0092B-C50C-407E-A947-70E740481C1C}">
                <a14:useLocalDpi xmlns:a14="http://schemas.microsoft.com/office/drawing/2010/main" val="0"/>
              </a:ext>
            </a:extLst>
          </a:blip>
          <a:srcRect l="49797" r="25356" b="44009"/>
          <a:stretch/>
        </p:blipFill>
        <p:spPr bwMode="auto">
          <a:xfrm>
            <a:off x="5120219" y="3172253"/>
            <a:ext cx="405833" cy="571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文字方塊 23"/>
          <p:cNvSpPr txBox="1"/>
          <p:nvPr/>
        </p:nvSpPr>
        <p:spPr>
          <a:xfrm>
            <a:off x="4393109" y="3746382"/>
            <a:ext cx="1365211" cy="461665"/>
          </a:xfrm>
          <a:prstGeom prst="rect">
            <a:avLst/>
          </a:prstGeom>
          <a:noFill/>
        </p:spPr>
        <p:txBody>
          <a:bodyPr wrap="square" rtlCol="0">
            <a:spAutoFit/>
          </a:bodyPr>
          <a:lstStyle/>
          <a:p>
            <a:pPr algn="ctr"/>
            <a:r>
              <a:rPr lang="zh-TW" altLang="en-US" sz="1200" dirty="0" smtClean="0">
                <a:latin typeface="微軟正黑體" panose="020B0604030504040204" pitchFamily="34" charset="-120"/>
                <a:ea typeface="微軟正黑體" panose="020B0604030504040204" pitchFamily="34" charset="-120"/>
              </a:rPr>
              <a:t>智慧音箱</a:t>
            </a:r>
            <a:r>
              <a:rPr lang="en-US" altLang="zh-TW" sz="1200" dirty="0" smtClean="0">
                <a:latin typeface="微軟正黑體" panose="020B0604030504040204" pitchFamily="34" charset="-120"/>
                <a:ea typeface="微軟正黑體" panose="020B0604030504040204" pitchFamily="34" charset="-120"/>
              </a:rPr>
              <a:t>/</a:t>
            </a:r>
            <a:r>
              <a:rPr lang="zh-TW" altLang="en-US" sz="1200" dirty="0" smtClean="0">
                <a:latin typeface="微軟正黑體" panose="020B0604030504040204" pitchFamily="34" charset="-120"/>
                <a:ea typeface="微軟正黑體" panose="020B0604030504040204" pitchFamily="34" charset="-120"/>
              </a:rPr>
              <a:t>冰箱</a:t>
            </a:r>
            <a:endParaRPr lang="en-US" altLang="zh-TW" sz="1200" dirty="0" smtClean="0">
              <a:latin typeface="微軟正黑體" panose="020B0604030504040204" pitchFamily="34" charset="-120"/>
              <a:ea typeface="微軟正黑體" panose="020B0604030504040204" pitchFamily="34" charset="-120"/>
            </a:endParaRPr>
          </a:p>
          <a:p>
            <a:pPr algn="ctr"/>
            <a:r>
              <a:rPr lang="zh-TW" altLang="en-US" sz="1200" dirty="0" smtClean="0">
                <a:latin typeface="微軟正黑體" panose="020B0604030504040204" pitchFamily="34" charset="-120"/>
                <a:ea typeface="微軟正黑體" panose="020B0604030504040204" pitchFamily="34" charset="-120"/>
              </a:rPr>
              <a:t>接收用戶指令</a:t>
            </a:r>
            <a:endParaRPr lang="zh-TW" altLang="en-US" sz="1200" dirty="0">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5851544" y="3964396"/>
            <a:ext cx="1365211" cy="461665"/>
          </a:xfrm>
          <a:prstGeom prst="rect">
            <a:avLst/>
          </a:prstGeom>
          <a:noFill/>
        </p:spPr>
        <p:txBody>
          <a:bodyPr wrap="square" rtlCol="0">
            <a:spAutoFit/>
          </a:bodyPr>
          <a:lstStyle/>
          <a:p>
            <a:pPr algn="ctr"/>
            <a:r>
              <a:rPr lang="en-US" altLang="zh-TW" sz="1200" dirty="0" smtClean="0">
                <a:latin typeface="微軟正黑體" panose="020B0604030504040204" pitchFamily="34" charset="-120"/>
                <a:ea typeface="微軟正黑體" panose="020B0604030504040204" pitchFamily="34" charset="-120"/>
              </a:rPr>
              <a:t>Family hub</a:t>
            </a:r>
            <a:r>
              <a:rPr lang="zh-TW" altLang="en-US" sz="1200" dirty="0" smtClean="0">
                <a:latin typeface="微軟正黑體" panose="020B0604030504040204" pitchFamily="34" charset="-120"/>
                <a:ea typeface="微軟正黑體" panose="020B0604030504040204" pitchFamily="34" charset="-120"/>
              </a:rPr>
              <a:t> 冰箱串接各式家電</a:t>
            </a:r>
            <a:endParaRPr lang="zh-TW" altLang="en-US" sz="1200" dirty="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7327173" y="3746382"/>
            <a:ext cx="1365211" cy="461665"/>
          </a:xfrm>
          <a:prstGeom prst="rect">
            <a:avLst/>
          </a:prstGeom>
          <a:noFill/>
        </p:spPr>
        <p:txBody>
          <a:bodyPr wrap="square" rtlCol="0">
            <a:spAutoFit/>
          </a:bodyPr>
          <a:lstStyle/>
          <a:p>
            <a:pPr algn="ctr"/>
            <a:r>
              <a:rPr lang="zh-TW" altLang="en-US" sz="1200" dirty="0">
                <a:latin typeface="微軟正黑體" panose="020B0604030504040204" pitchFamily="34" charset="-120"/>
                <a:ea typeface="微軟正黑體" panose="020B0604030504040204" pitchFamily="34" charset="-120"/>
              </a:rPr>
              <a:t>家電</a:t>
            </a:r>
            <a:r>
              <a:rPr lang="zh-TW" altLang="en-US" sz="1200" dirty="0" smtClean="0">
                <a:latin typeface="微軟正黑體" panose="020B0604030504040204" pitchFamily="34" charset="-120"/>
                <a:ea typeface="微軟正黑體" panose="020B0604030504040204" pitchFamily="34" charset="-120"/>
              </a:rPr>
              <a:t>收到指令後</a:t>
            </a:r>
            <a:endParaRPr lang="en-US" altLang="zh-TW" sz="1200" dirty="0" smtClean="0">
              <a:latin typeface="微軟正黑體" panose="020B0604030504040204" pitchFamily="34" charset="-120"/>
              <a:ea typeface="微軟正黑體" panose="020B0604030504040204" pitchFamily="34" charset="-120"/>
            </a:endParaRPr>
          </a:p>
          <a:p>
            <a:pPr algn="ctr"/>
            <a:r>
              <a:rPr lang="zh-TW" altLang="en-US" sz="1200" dirty="0" smtClean="0">
                <a:latin typeface="微軟正黑體" panose="020B0604030504040204" pitchFamily="34" charset="-120"/>
                <a:ea typeface="微軟正黑體" panose="020B0604030504040204" pitchFamily="34" charset="-120"/>
              </a:rPr>
              <a:t>執行功能操作</a:t>
            </a:r>
            <a:endParaRPr lang="zh-TW" altLang="en-US" sz="1200" dirty="0">
              <a:latin typeface="微軟正黑體" panose="020B0604030504040204" pitchFamily="34" charset="-120"/>
              <a:ea typeface="微軟正黑體" panose="020B0604030504040204" pitchFamily="34" charset="-120"/>
            </a:endParaRPr>
          </a:p>
        </p:txBody>
      </p:sp>
      <p:sp>
        <p:nvSpPr>
          <p:cNvPr id="27" name="向右箭號 26"/>
          <p:cNvSpPr/>
          <p:nvPr/>
        </p:nvSpPr>
        <p:spPr>
          <a:xfrm>
            <a:off x="5644759" y="3323894"/>
            <a:ext cx="120157" cy="177134"/>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向右箭號 39"/>
          <p:cNvSpPr/>
          <p:nvPr/>
        </p:nvSpPr>
        <p:spPr>
          <a:xfrm>
            <a:off x="7305194" y="3323894"/>
            <a:ext cx="120157" cy="177134"/>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44" name="Picture 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9395" r="32160" b="16793"/>
          <a:stretch/>
        </p:blipFill>
        <p:spPr bwMode="auto">
          <a:xfrm>
            <a:off x="4623987" y="3186900"/>
            <a:ext cx="400564" cy="54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矩形 25"/>
          <p:cNvSpPr/>
          <p:nvPr/>
        </p:nvSpPr>
        <p:spPr>
          <a:xfrm>
            <a:off x="1" y="6604084"/>
            <a:ext cx="3392424" cy="253916"/>
          </a:xfrm>
          <a:prstGeom prst="rect">
            <a:avLst/>
          </a:prstGeom>
        </p:spPr>
        <p:txBody>
          <a:bodyPr wrap="square">
            <a:spAutoFit/>
          </a:bodyPr>
          <a:lstStyle/>
          <a:p>
            <a:pPr defTabSz="914400">
              <a:spcBef>
                <a:spcPts val="600"/>
              </a:spcBef>
              <a:defRPr/>
            </a:pPr>
            <a:r>
              <a:rPr lang="zh-TW" altLang="en-US" sz="1000" dirty="0" smtClean="0">
                <a:solidFill>
                  <a:prstClr val="black"/>
                </a:solidFill>
                <a:latin typeface="微軟正黑體" pitchFamily="34" charset="-120"/>
                <a:ea typeface="微軟正黑體" pitchFamily="34" charset="-120"/>
              </a:rPr>
              <a:t>註：</a:t>
            </a:r>
            <a:r>
              <a:rPr lang="en-US" altLang="zh-TW" sz="1000" dirty="0" smtClean="0">
                <a:solidFill>
                  <a:prstClr val="black"/>
                </a:solidFill>
                <a:latin typeface="微軟正黑體" pitchFamily="34" charset="-120"/>
                <a:ea typeface="微軟正黑體" pitchFamily="34" charset="-120"/>
              </a:rPr>
              <a:t>MIC</a:t>
            </a:r>
            <a:r>
              <a:rPr lang="zh-TW" altLang="en-US" sz="1000" dirty="0" smtClean="0">
                <a:solidFill>
                  <a:prstClr val="black"/>
                </a:solidFill>
                <a:latin typeface="微軟正黑體" pitchFamily="34" charset="-120"/>
                <a:ea typeface="微軟正黑體" pitchFamily="34" charset="-120"/>
              </a:rPr>
              <a:t>整理、</a:t>
            </a:r>
            <a:r>
              <a:rPr lang="zh-TW" altLang="en-US" sz="1000" dirty="0">
                <a:solidFill>
                  <a:prstClr val="black"/>
                </a:solidFill>
                <a:latin typeface="微軟正黑體" pitchFamily="34" charset="-120"/>
                <a:ea typeface="微軟正黑體" pitchFamily="34" charset="-120"/>
              </a:rPr>
              <a:t>技術處</a:t>
            </a:r>
            <a:r>
              <a:rPr lang="zh-TW" altLang="en-US" sz="1000" dirty="0" smtClean="0">
                <a:solidFill>
                  <a:prstClr val="black"/>
                </a:solidFill>
                <a:latin typeface="微軟正黑體" pitchFamily="34" charset="-120"/>
                <a:ea typeface="微軟正黑體" pitchFamily="34" charset="-120"/>
              </a:rPr>
              <a:t>，</a:t>
            </a:r>
            <a:r>
              <a:rPr lang="en-US" altLang="zh-TW" sz="1000" dirty="0" smtClean="0">
                <a:solidFill>
                  <a:prstClr val="black"/>
                </a:solidFill>
                <a:latin typeface="微軟正黑體" pitchFamily="34" charset="-120"/>
                <a:ea typeface="微軟正黑體" pitchFamily="34" charset="-120"/>
              </a:rPr>
              <a:t>2019</a:t>
            </a:r>
            <a:r>
              <a:rPr lang="zh-TW" altLang="en-US" sz="1000" dirty="0" smtClean="0">
                <a:solidFill>
                  <a:prstClr val="black"/>
                </a:solidFill>
                <a:latin typeface="微軟正黑體" pitchFamily="34" charset="-120"/>
                <a:ea typeface="微軟正黑體" pitchFamily="34" charset="-120"/>
              </a:rPr>
              <a:t>年</a:t>
            </a:r>
            <a:r>
              <a:rPr lang="en-US" altLang="zh-TW" sz="1000" dirty="0" smtClean="0">
                <a:solidFill>
                  <a:prstClr val="black"/>
                </a:solidFill>
                <a:latin typeface="微軟正黑體" pitchFamily="34" charset="-120"/>
                <a:ea typeface="微軟正黑體" pitchFamily="34" charset="-120"/>
              </a:rPr>
              <a:t>3</a:t>
            </a:r>
            <a:r>
              <a:rPr lang="zh-TW" altLang="en-US" sz="1000" dirty="0" smtClean="0">
                <a:solidFill>
                  <a:prstClr val="black"/>
                </a:solidFill>
                <a:latin typeface="微軟正黑體" pitchFamily="34" charset="-120"/>
                <a:ea typeface="微軟正黑體" pitchFamily="34" charset="-120"/>
              </a:rPr>
              <a:t>月</a:t>
            </a:r>
            <a:endParaRPr lang="zh-TW" altLang="en-US" sz="10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20418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12178" y="1553632"/>
            <a:ext cx="7721758" cy="4656668"/>
          </a:xfrm>
        </p:spPr>
        <p:txBody>
          <a:bodyPr anchor="t">
            <a:noAutofit/>
          </a:bodyPr>
          <a:lstStyle/>
          <a:p>
            <a:pPr algn="just">
              <a:lnSpc>
                <a:spcPts val="2100"/>
              </a:lnSpc>
              <a:spcBef>
                <a:spcPts val="600"/>
              </a:spcBef>
              <a:buFont typeface="+mj-lt"/>
              <a:buAutoNum type="arabicPeriod"/>
            </a:pPr>
            <a:r>
              <a:rPr lang="en-US" altLang="zh-TW" sz="1800" dirty="0">
                <a:latin typeface="微軟正黑體" panose="020B0604030504040204" pitchFamily="34" charset="-120"/>
                <a:ea typeface="微軟正黑體" panose="020B0604030504040204" pitchFamily="34" charset="-120"/>
              </a:rPr>
              <a:t>LG</a:t>
            </a:r>
            <a:r>
              <a:rPr lang="zh-TW" altLang="en-US" sz="1800" dirty="0">
                <a:latin typeface="微軟正黑體" panose="020B0604030504040204" pitchFamily="34" charset="-120"/>
                <a:ea typeface="微軟正黑體" panose="020B0604030504040204" pitchFamily="34" charset="-120"/>
              </a:rPr>
              <a:t>將在</a:t>
            </a:r>
            <a:r>
              <a:rPr lang="en-US" altLang="zh-TW" sz="1800" dirty="0">
                <a:latin typeface="微軟正黑體" panose="020B0604030504040204" pitchFamily="34" charset="-120"/>
                <a:ea typeface="微軟正黑體" panose="020B0604030504040204" pitchFamily="34" charset="-120"/>
              </a:rPr>
              <a:t>2019</a:t>
            </a:r>
            <a:r>
              <a:rPr lang="zh-TW" altLang="en-US" sz="1800" dirty="0">
                <a:latin typeface="微軟正黑體" panose="020B0604030504040204" pitchFamily="34" charset="-120"/>
                <a:ea typeface="微軟正黑體" panose="020B0604030504040204" pitchFamily="34" charset="-120"/>
              </a:rPr>
              <a:t>年</a:t>
            </a: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月舉行的</a:t>
            </a:r>
            <a:r>
              <a:rPr lang="en-US" altLang="zh-TW" sz="1800" dirty="0">
                <a:latin typeface="微軟正黑體" panose="020B0604030504040204" pitchFamily="34" charset="-120"/>
                <a:ea typeface="微軟正黑體" panose="020B0604030504040204" pitchFamily="34" charset="-120"/>
              </a:rPr>
              <a:t>CES</a:t>
            </a:r>
            <a:r>
              <a:rPr lang="zh-TW" altLang="en-US" sz="1800" dirty="0">
                <a:latin typeface="微軟正黑體" panose="020B0604030504040204" pitchFamily="34" charset="-120"/>
                <a:ea typeface="微軟正黑體" panose="020B0604030504040204" pitchFamily="34" charset="-120"/>
              </a:rPr>
              <a:t>展中，亮相全新的</a:t>
            </a:r>
            <a:r>
              <a:rPr lang="en-US" altLang="zh-TW" sz="1800" dirty="0" err="1">
                <a:latin typeface="微軟正黑體" panose="020B0604030504040204" pitchFamily="34" charset="-120"/>
                <a:ea typeface="微軟正黑體" panose="020B0604030504040204" pitchFamily="34" charset="-120"/>
              </a:rPr>
              <a:t>HomeBrew</a:t>
            </a:r>
            <a:r>
              <a:rPr lang="zh-TW" altLang="en-US" sz="1800" dirty="0">
                <a:latin typeface="微軟正黑體" panose="020B0604030504040204" pitchFamily="34" charset="-120"/>
                <a:ea typeface="微軟正黑體" panose="020B0604030504040204" pitchFamily="34" charset="-120"/>
              </a:rPr>
              <a:t>家電，它使用</a:t>
            </a:r>
            <a:r>
              <a:rPr lang="zh-TW" altLang="en-US" sz="1800" dirty="0">
                <a:solidFill>
                  <a:srgbClr val="FF0000"/>
                </a:solidFill>
                <a:latin typeface="微軟正黑體" panose="020B0604030504040204" pitchFamily="34" charset="-120"/>
                <a:ea typeface="微軟正黑體" panose="020B0604030504040204" pitchFamily="34" charset="-120"/>
              </a:rPr>
              <a:t>膠囊系統</a:t>
            </a:r>
            <a:r>
              <a:rPr lang="zh-TW" altLang="en-US" sz="1800" dirty="0">
                <a:latin typeface="微軟正黑體" panose="020B0604030504040204" pitchFamily="34" charset="-120"/>
                <a:ea typeface="微軟正黑體" panose="020B0604030504040204" pitchFamily="34" charset="-120"/>
              </a:rPr>
              <a:t>，讓使用者用「一根手指」就能釀造自己喜愛的啤酒，跟現在很普及的膠囊咖啡一樣，放入並按按鍵，馬上</a:t>
            </a:r>
            <a:r>
              <a:rPr lang="zh-TW" altLang="en-US" sz="1800" dirty="0" smtClean="0">
                <a:latin typeface="微軟正黑體" panose="020B0604030504040204" pitchFamily="34" charset="-120"/>
                <a:ea typeface="微軟正黑體" panose="020B0604030504040204" pitchFamily="34" charset="-120"/>
              </a:rPr>
              <a:t>完成</a:t>
            </a:r>
            <a:endParaRPr lang="en-US" altLang="zh-TW" sz="1800" dirty="0" smtClean="0">
              <a:latin typeface="微軟正黑體" panose="020B0604030504040204" pitchFamily="34" charset="-120"/>
              <a:ea typeface="微軟正黑體" panose="020B0604030504040204" pitchFamily="34" charset="-120"/>
            </a:endParaRPr>
          </a:p>
          <a:p>
            <a:pPr algn="just">
              <a:lnSpc>
                <a:spcPts val="2100"/>
              </a:lnSpc>
              <a:spcBef>
                <a:spcPts val="600"/>
              </a:spcBef>
              <a:buFont typeface="+mj-lt"/>
              <a:buAutoNum type="arabicPeriod"/>
            </a:pPr>
            <a:r>
              <a:rPr lang="zh-TW" altLang="en-US" sz="1800" dirty="0">
                <a:solidFill>
                  <a:srgbClr val="FF0000"/>
                </a:solidFill>
                <a:latin typeface="微軟正黑體" panose="020B0604030504040204" pitchFamily="34" charset="-120"/>
                <a:ea typeface="微軟正黑體" panose="020B0604030504040204" pitchFamily="34" charset="-120"/>
              </a:rPr>
              <a:t>膠囊內含有</a:t>
            </a:r>
            <a:r>
              <a:rPr lang="zh-TW" altLang="en-US" sz="1800" dirty="0">
                <a:latin typeface="微軟正黑體" panose="020B0604030504040204" pitchFamily="34" charset="-120"/>
                <a:ea typeface="微軟正黑體" panose="020B0604030504040204" pitchFamily="34" charset="-120"/>
              </a:rPr>
              <a:t>啤酒所需的</a:t>
            </a:r>
            <a:r>
              <a:rPr lang="zh-TW" altLang="en-US" sz="1800" dirty="0">
                <a:solidFill>
                  <a:srgbClr val="FF0000"/>
                </a:solidFill>
                <a:latin typeface="微軟正黑體" panose="020B0604030504040204" pitchFamily="34" charset="-120"/>
                <a:ea typeface="微軟正黑體" panose="020B0604030504040204" pitchFamily="34" charset="-120"/>
              </a:rPr>
              <a:t>原料</a:t>
            </a:r>
            <a:r>
              <a:rPr lang="zh-TW" altLang="en-US" sz="1800" dirty="0">
                <a:latin typeface="微軟正黑體" panose="020B0604030504040204" pitchFamily="34" charset="-120"/>
                <a:ea typeface="微軟正黑體" panose="020B0604030504040204" pitchFamily="34" charset="-120"/>
              </a:rPr>
              <a:t>，包括麥芽，酵母，</a:t>
            </a:r>
            <a:r>
              <a:rPr lang="zh-TW" altLang="en-US" sz="1800" dirty="0" smtClean="0">
                <a:latin typeface="微軟正黑體" panose="020B0604030504040204" pitchFamily="34" charset="-120"/>
                <a:ea typeface="微軟正黑體" panose="020B0604030504040204" pitchFamily="34" charset="-120"/>
              </a:rPr>
              <a:t>啤酒花油和</a:t>
            </a:r>
            <a:r>
              <a:rPr lang="zh-TW" altLang="en-US" sz="1800" dirty="0">
                <a:latin typeface="微軟正黑體" panose="020B0604030504040204" pitchFamily="34" charset="-120"/>
                <a:ea typeface="微軟正黑體" panose="020B0604030504040204" pitchFamily="34" charset="-120"/>
              </a:rPr>
              <a:t>調味料，它是</a:t>
            </a:r>
            <a:r>
              <a:rPr lang="zh-TW" altLang="en-US" sz="1800" dirty="0">
                <a:solidFill>
                  <a:srgbClr val="FF0000"/>
                </a:solidFill>
                <a:latin typeface="微軟正黑體" panose="020B0604030504040204" pitchFamily="34" charset="-120"/>
                <a:ea typeface="微軟正黑體" panose="020B0604030504040204" pitchFamily="34" charset="-120"/>
              </a:rPr>
              <a:t>一次性</a:t>
            </a:r>
            <a:r>
              <a:rPr lang="zh-TW" altLang="en-US" sz="1800" dirty="0">
                <a:latin typeface="微軟正黑體" panose="020B0604030504040204" pitchFamily="34" charset="-120"/>
                <a:ea typeface="微軟正黑體" panose="020B0604030504040204" pitchFamily="34" charset="-120"/>
              </a:rPr>
              <a:t>的，但在按下按鍵之後，包括糖化、發酵等複雜過程都一手包辦，</a:t>
            </a:r>
            <a:r>
              <a:rPr lang="zh-TW" altLang="en-US" sz="1800" dirty="0">
                <a:solidFill>
                  <a:srgbClr val="FF0000"/>
                </a:solidFill>
                <a:latin typeface="微軟正黑體" panose="020B0604030504040204" pitchFamily="34" charset="-120"/>
                <a:ea typeface="微軟正黑體" panose="020B0604030504040204" pitchFamily="34" charset="-120"/>
              </a:rPr>
              <a:t>內建</a:t>
            </a:r>
            <a:r>
              <a:rPr lang="zh-TW" altLang="en-US" sz="1800" dirty="0">
                <a:latin typeface="微軟正黑體" panose="020B0604030504040204" pitchFamily="34" charset="-120"/>
                <a:ea typeface="微軟正黑體" panose="020B0604030504040204" pitchFamily="34" charset="-120"/>
              </a:rPr>
              <a:t>的</a:t>
            </a:r>
            <a:r>
              <a:rPr lang="zh-TW" altLang="en-US" sz="1800" dirty="0">
                <a:solidFill>
                  <a:srgbClr val="FF0000"/>
                </a:solidFill>
                <a:latin typeface="微軟正黑體" panose="020B0604030504040204" pitchFamily="34" charset="-120"/>
                <a:ea typeface="微軟正黑體" panose="020B0604030504040204" pitchFamily="34" charset="-120"/>
              </a:rPr>
              <a:t>發酵控制演算法</a:t>
            </a:r>
            <a:r>
              <a:rPr lang="zh-TW" altLang="en-US" sz="1800" dirty="0">
                <a:latin typeface="微軟正黑體" panose="020B0604030504040204" pitchFamily="34" charset="-120"/>
                <a:ea typeface="微軟正黑體" panose="020B0604030504040204" pitchFamily="34" charset="-120"/>
              </a:rPr>
              <a:t>，標榜</a:t>
            </a:r>
            <a:r>
              <a:rPr lang="zh-TW" altLang="en-US" sz="1800" dirty="0">
                <a:solidFill>
                  <a:srgbClr val="FF0000"/>
                </a:solidFill>
                <a:latin typeface="微軟正黑體" panose="020B0604030504040204" pitchFamily="34" charset="-120"/>
                <a:ea typeface="微軟正黑體" panose="020B0604030504040204" pitchFamily="34" charset="-120"/>
              </a:rPr>
              <a:t>適合的溫度</a:t>
            </a:r>
            <a:r>
              <a:rPr lang="zh-TW" altLang="en-US" sz="1800" dirty="0">
                <a:latin typeface="微軟正黑體" panose="020B0604030504040204" pitchFamily="34" charset="-120"/>
                <a:ea typeface="微軟正黑體" panose="020B0604030504040204" pitchFamily="34" charset="-120"/>
              </a:rPr>
              <a:t>與</a:t>
            </a:r>
            <a:r>
              <a:rPr lang="zh-TW" altLang="en-US" sz="1800" dirty="0">
                <a:solidFill>
                  <a:srgbClr val="FF0000"/>
                </a:solidFill>
                <a:latin typeface="微軟正黑體" panose="020B0604030504040204" pitchFamily="34" charset="-120"/>
                <a:ea typeface="微軟正黑體" panose="020B0604030504040204" pitchFamily="34" charset="-120"/>
              </a:rPr>
              <a:t>壓力</a:t>
            </a:r>
            <a:r>
              <a:rPr lang="zh-TW" altLang="en-US" sz="1800" dirty="0">
                <a:latin typeface="微軟正黑體" panose="020B0604030504040204" pitchFamily="34" charset="-120"/>
                <a:ea typeface="微軟正黑體" panose="020B0604030504040204" pitchFamily="34" charset="-120"/>
              </a:rPr>
              <a:t>，而所有過程都在膠囊中進行（可想而知膠囊尺寸應該很大），所以也</a:t>
            </a:r>
            <a:r>
              <a:rPr lang="zh-TW" altLang="en-US" sz="1800" dirty="0">
                <a:solidFill>
                  <a:srgbClr val="FF0000"/>
                </a:solidFill>
                <a:latin typeface="微軟正黑體" panose="020B0604030504040204" pitchFamily="34" charset="-120"/>
                <a:ea typeface="微軟正黑體" panose="020B0604030504040204" pitchFamily="34" charset="-120"/>
              </a:rPr>
              <a:t>省去</a:t>
            </a:r>
            <a:r>
              <a:rPr lang="zh-TW" altLang="en-US" sz="1800" dirty="0">
                <a:latin typeface="微軟正黑體" panose="020B0604030504040204" pitchFamily="34" charset="-120"/>
                <a:ea typeface="微軟正黑體" panose="020B0604030504040204" pitchFamily="34" charset="-120"/>
              </a:rPr>
              <a:t>了</a:t>
            </a:r>
            <a:r>
              <a:rPr lang="zh-TW" altLang="en-US" sz="1800" dirty="0">
                <a:solidFill>
                  <a:srgbClr val="FF0000"/>
                </a:solidFill>
                <a:latin typeface="微軟正黑體" panose="020B0604030504040204" pitchFamily="34" charset="-120"/>
                <a:ea typeface="微軟正黑體" panose="020B0604030504040204" pitchFamily="34" charset="-120"/>
              </a:rPr>
              <a:t>後續的清理</a:t>
            </a:r>
            <a:r>
              <a:rPr lang="zh-TW" altLang="en-US" sz="1800" dirty="0">
                <a:latin typeface="微軟正黑體" panose="020B0604030504040204" pitchFamily="34" charset="-120"/>
                <a:ea typeface="微軟正黑體" panose="020B0604030504040204" pitchFamily="34" charset="-120"/>
              </a:rPr>
              <a:t>（感覺有點貼心</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a:p>
            <a:pPr algn="just">
              <a:lnSpc>
                <a:spcPts val="2100"/>
              </a:lnSpc>
              <a:spcBef>
                <a:spcPts val="600"/>
              </a:spcBef>
              <a:buFont typeface="+mj-lt"/>
              <a:buAutoNum type="arabicPeriod"/>
            </a:pPr>
            <a:r>
              <a:rPr lang="en-US" altLang="zh-TW" sz="1800" dirty="0" err="1">
                <a:latin typeface="微軟正黑體" panose="020B0604030504040204" pitchFamily="34" charset="-120"/>
                <a:ea typeface="微軟正黑體" panose="020B0604030504040204" pitchFamily="34" charset="-120"/>
              </a:rPr>
              <a:t>HomeBrew</a:t>
            </a:r>
            <a:r>
              <a:rPr lang="zh-TW" altLang="en-US" sz="1800" dirty="0">
                <a:latin typeface="微軟正黑體" panose="020B0604030504040204" pitchFamily="34" charset="-120"/>
                <a:ea typeface="微軟正黑體" panose="020B0604030504040204" pitchFamily="34" charset="-120"/>
              </a:rPr>
              <a:t>當然也不能免俗的支援</a:t>
            </a:r>
            <a:r>
              <a:rPr lang="en-US" altLang="zh-TW" sz="1800" dirty="0" err="1">
                <a:latin typeface="微軟正黑體" panose="020B0604030504040204" pitchFamily="34" charset="-120"/>
                <a:ea typeface="微軟正黑體" panose="020B0604030504040204" pitchFamily="34" charset="-120"/>
              </a:rPr>
              <a:t>WiFi</a:t>
            </a:r>
            <a:r>
              <a:rPr lang="zh-TW" altLang="en-US" sz="1800" dirty="0">
                <a:latin typeface="微軟正黑體" panose="020B0604030504040204" pitchFamily="34" charset="-120"/>
                <a:ea typeface="微軟正黑體" panose="020B0604030504040204" pitchFamily="34" charset="-120"/>
              </a:rPr>
              <a:t>連線，</a:t>
            </a:r>
            <a:r>
              <a:rPr lang="zh-TW" altLang="en-US" sz="1800" dirty="0">
                <a:solidFill>
                  <a:srgbClr val="FF0000"/>
                </a:solidFill>
                <a:latin typeface="微軟正黑體" panose="020B0604030504040204" pitchFamily="34" charset="-120"/>
                <a:ea typeface="微軟正黑體" panose="020B0604030504040204" pitchFamily="34" charset="-120"/>
              </a:rPr>
              <a:t>透過特定</a:t>
            </a:r>
            <a:r>
              <a:rPr lang="zh-TW" altLang="en-US" sz="1800" dirty="0">
                <a:latin typeface="微軟正黑體" panose="020B0604030504040204" pitchFamily="34" charset="-120"/>
                <a:ea typeface="微軟正黑體" panose="020B0604030504040204" pitchFamily="34" charset="-120"/>
              </a:rPr>
              <a:t>的</a:t>
            </a:r>
            <a:r>
              <a:rPr lang="en-US" altLang="zh-TW" sz="1800" dirty="0">
                <a:solidFill>
                  <a:srgbClr val="FF0000"/>
                </a:solidFill>
                <a:latin typeface="微軟正黑體" panose="020B0604030504040204" pitchFamily="34" charset="-120"/>
                <a:ea typeface="微軟正黑體" panose="020B0604030504040204" pitchFamily="34" charset="-120"/>
              </a:rPr>
              <a:t>APP</a:t>
            </a:r>
            <a:r>
              <a:rPr lang="zh-TW" altLang="en-US" sz="1800" dirty="0">
                <a:solidFill>
                  <a:srgbClr val="FF0000"/>
                </a:solidFill>
                <a:latin typeface="微軟正黑體" panose="020B0604030504040204" pitchFamily="34" charset="-120"/>
                <a:ea typeface="微軟正黑體" panose="020B0604030504040204" pitchFamily="34" charset="-120"/>
              </a:rPr>
              <a:t>程式</a:t>
            </a:r>
            <a:r>
              <a:rPr lang="zh-TW" altLang="en-US" sz="1800" dirty="0">
                <a:latin typeface="微軟正黑體" panose="020B0604030504040204" pitchFamily="34" charset="-120"/>
                <a:ea typeface="微軟正黑體" panose="020B0604030504040204" pitchFamily="34" charset="-120"/>
              </a:rPr>
              <a:t>，可以</a:t>
            </a:r>
            <a:r>
              <a:rPr lang="zh-TW" altLang="en-US" sz="1800" dirty="0">
                <a:solidFill>
                  <a:srgbClr val="FF0000"/>
                </a:solidFill>
                <a:latin typeface="微軟正黑體" panose="020B0604030504040204" pitchFamily="34" charset="-120"/>
                <a:ea typeface="微軟正黑體" panose="020B0604030504040204" pitchFamily="34" charset="-120"/>
              </a:rPr>
              <a:t>知道</a:t>
            </a:r>
            <a:r>
              <a:rPr lang="zh-TW" altLang="en-US" sz="1800" dirty="0">
                <a:latin typeface="微軟正黑體" panose="020B0604030504040204" pitchFamily="34" charset="-120"/>
                <a:ea typeface="微軟正黑體" panose="020B0604030504040204" pitchFamily="34" charset="-120"/>
              </a:rPr>
              <a:t>你的</a:t>
            </a:r>
            <a:r>
              <a:rPr lang="zh-TW" altLang="en-US" sz="1800" dirty="0">
                <a:solidFill>
                  <a:srgbClr val="FF0000"/>
                </a:solidFill>
                <a:latin typeface="微軟正黑體" panose="020B0604030504040204" pitchFamily="34" charset="-120"/>
                <a:ea typeface="微軟正黑體" panose="020B0604030504040204" pitchFamily="34" charset="-120"/>
              </a:rPr>
              <a:t>啤酒發酵狀況</a:t>
            </a:r>
            <a:r>
              <a:rPr lang="zh-TW" altLang="en-US" sz="1800" dirty="0" smtClean="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以及</a:t>
            </a:r>
            <a:r>
              <a:rPr lang="zh-TW" altLang="en-US" sz="1800" dirty="0">
                <a:solidFill>
                  <a:srgbClr val="FF0000"/>
                </a:solidFill>
                <a:latin typeface="微軟正黑體" panose="020B0604030504040204" pitchFamily="34" charset="-120"/>
                <a:ea typeface="微軟正黑體" panose="020B0604030504040204" pitchFamily="34" charset="-120"/>
              </a:rPr>
              <a:t>準備的程度</a:t>
            </a:r>
            <a:r>
              <a:rPr lang="zh-TW" altLang="en-US" sz="1800" dirty="0">
                <a:latin typeface="微軟正黑體" panose="020B0604030504040204" pitchFamily="34" charset="-120"/>
                <a:ea typeface="微軟正黑體" panose="020B0604030504040204" pitchFamily="34" charset="-120"/>
              </a:rPr>
              <a:t>，並告知你多久可以享受這杯家中誕生的精釀啤酒</a:t>
            </a:r>
            <a:endParaRPr lang="en-US" altLang="zh-TW" sz="1800" dirty="0">
              <a:latin typeface="微軟正黑體" panose="020B0604030504040204" pitchFamily="34" charset="-120"/>
              <a:ea typeface="微軟正黑體" panose="020B0604030504040204" pitchFamily="34" charset="-120"/>
            </a:endParaRPr>
          </a:p>
          <a:p>
            <a:pPr algn="just">
              <a:lnSpc>
                <a:spcPts val="2100"/>
              </a:lnSpc>
              <a:spcBef>
                <a:spcPts val="600"/>
              </a:spcBef>
              <a:buFont typeface="+mj-lt"/>
              <a:buAutoNum type="arabicPeriod"/>
            </a:pPr>
            <a:r>
              <a:rPr lang="zh-TW" altLang="en-US" sz="1800" dirty="0">
                <a:latin typeface="微軟正黑體" panose="020B0604030504040204" pitchFamily="34" charset="-120"/>
                <a:ea typeface="微軟正黑體" panose="020B0604030504040204" pitchFamily="34" charset="-120"/>
              </a:rPr>
              <a:t>以</a:t>
            </a: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款口味的啤酒膠囊滿足消費者對啤酒風味的不同選擇，包括</a:t>
            </a:r>
            <a:r>
              <a:rPr lang="en-US" altLang="zh-TW" sz="1800" dirty="0">
                <a:latin typeface="微軟正黑體" panose="020B0604030504040204" pitchFamily="34" charset="-120"/>
                <a:ea typeface="微軟正黑體" panose="020B0604030504040204" pitchFamily="34" charset="-120"/>
              </a:rPr>
              <a:t>American IPA</a:t>
            </a:r>
            <a:r>
              <a:rPr lang="zh-TW" altLang="en-US" sz="1800" dirty="0">
                <a:latin typeface="微軟正黑體" panose="020B0604030504040204" pitchFamily="34" charset="-120"/>
                <a:ea typeface="微軟正黑體" panose="020B0604030504040204" pitchFamily="34" charset="-120"/>
              </a:rPr>
              <a:t>（美式印度淺色愛爾）、</a:t>
            </a:r>
            <a:r>
              <a:rPr lang="en-US" altLang="zh-TW" sz="1800" dirty="0">
                <a:latin typeface="微軟正黑體" panose="020B0604030504040204" pitchFamily="34" charset="-120"/>
                <a:ea typeface="微軟正黑體" panose="020B0604030504040204" pitchFamily="34" charset="-120"/>
              </a:rPr>
              <a:t>golden American Pale Ale</a:t>
            </a:r>
            <a:r>
              <a:rPr lang="zh-TW" altLang="en-US" sz="1800" dirty="0">
                <a:latin typeface="微軟正黑體" panose="020B0604030504040204" pitchFamily="34" charset="-120"/>
                <a:ea typeface="微軟正黑體" panose="020B0604030504040204" pitchFamily="34" charset="-120"/>
              </a:rPr>
              <a:t>（美式淺色愛爾）、</a:t>
            </a:r>
            <a:r>
              <a:rPr lang="en-US" altLang="zh-TW" sz="1800" dirty="0">
                <a:latin typeface="微軟正黑體" panose="020B0604030504040204" pitchFamily="34" charset="-120"/>
                <a:ea typeface="微軟正黑體" panose="020B0604030504040204" pitchFamily="34" charset="-120"/>
              </a:rPr>
              <a:t>full-bodied English Stout</a:t>
            </a:r>
            <a:r>
              <a:rPr lang="zh-TW" altLang="en-US" sz="1800" dirty="0">
                <a:latin typeface="微軟正黑體" panose="020B0604030504040204" pitchFamily="34" charset="-120"/>
                <a:ea typeface="微軟正黑體" panose="020B0604030504040204" pitchFamily="34" charset="-120"/>
              </a:rPr>
              <a:t>（英式濃郁司陶特啤酒）、</a:t>
            </a:r>
            <a:r>
              <a:rPr lang="en-US" altLang="zh-TW" sz="1800" dirty="0">
                <a:latin typeface="微軟正黑體" panose="020B0604030504040204" pitchFamily="34" charset="-120"/>
                <a:ea typeface="微軟正黑體" panose="020B0604030504040204" pitchFamily="34" charset="-120"/>
              </a:rPr>
              <a:t>zesty Belgian-style </a:t>
            </a:r>
            <a:r>
              <a:rPr lang="en-US" altLang="zh-TW" sz="1800" dirty="0" err="1">
                <a:latin typeface="微軟正黑體" panose="020B0604030504040204" pitchFamily="34" charset="-120"/>
                <a:ea typeface="微軟正黑體" panose="020B0604030504040204" pitchFamily="34" charset="-120"/>
              </a:rPr>
              <a:t>Witbier</a:t>
            </a:r>
            <a:r>
              <a:rPr lang="zh-TW" altLang="en-US" sz="1800" dirty="0">
                <a:latin typeface="微軟正黑體" panose="020B0604030504040204" pitchFamily="34" charset="-120"/>
                <a:ea typeface="微軟正黑體" panose="020B0604030504040204" pitchFamily="34" charset="-120"/>
              </a:rPr>
              <a:t>（比利時風味白啤酒）和</a:t>
            </a:r>
            <a:r>
              <a:rPr lang="en-US" altLang="zh-TW" sz="1800" dirty="0">
                <a:latin typeface="微軟正黑體" panose="020B0604030504040204" pitchFamily="34" charset="-120"/>
                <a:ea typeface="微軟正黑體" panose="020B0604030504040204" pitchFamily="34" charset="-120"/>
              </a:rPr>
              <a:t>dry Czech Pilsner</a:t>
            </a:r>
            <a:r>
              <a:rPr lang="zh-TW" altLang="en-US" sz="1800" dirty="0">
                <a:latin typeface="微軟正黑體" panose="020B0604030504040204" pitchFamily="34" charset="-120"/>
                <a:ea typeface="微軟正黑體" panose="020B0604030504040204" pitchFamily="34" charset="-120"/>
              </a:rPr>
              <a:t>（捷克克皮爾森捷克啤酒</a:t>
            </a:r>
            <a:r>
              <a:rPr lang="zh-TW" altLang="en-US" sz="1800" dirty="0" smtClean="0">
                <a:latin typeface="微軟正黑體" panose="020B0604030504040204" pitchFamily="34" charset="-120"/>
                <a:ea typeface="微軟正黑體" panose="020B0604030504040204" pitchFamily="34" charset="-120"/>
              </a:rPr>
              <a:t>）</a:t>
            </a:r>
            <a:endParaRPr lang="en-US" altLang="zh-TW" sz="1800" dirty="0" smtClean="0">
              <a:latin typeface="微軟正黑體" panose="020B0604030504040204" pitchFamily="34" charset="-120"/>
              <a:ea typeface="微軟正黑體" panose="020B0604030504040204" pitchFamily="34" charset="-120"/>
            </a:endParaRPr>
          </a:p>
        </p:txBody>
      </p:sp>
      <p:sp>
        <p:nvSpPr>
          <p:cNvPr id="8" name="矩形 7"/>
          <p:cNvSpPr/>
          <p:nvPr/>
        </p:nvSpPr>
        <p:spPr>
          <a:xfrm>
            <a:off x="5544616" y="1079158"/>
            <a:ext cx="3599384" cy="261610"/>
          </a:xfrm>
          <a:prstGeom prst="rect">
            <a:avLst/>
          </a:prstGeom>
        </p:spPr>
        <p:txBody>
          <a:bodyPr wrap="square">
            <a:spAutoFit/>
          </a:bodyPr>
          <a:lstStyle/>
          <a:p>
            <a:pPr algn="r">
              <a:spcBef>
                <a:spcPts val="600"/>
              </a:spcBef>
              <a:defRPr/>
            </a:pPr>
            <a:r>
              <a:rPr lang="zh-TW" altLang="en-US" sz="1100" dirty="0" smtClean="0">
                <a:solidFill>
                  <a:prstClr val="black"/>
                </a:solidFill>
                <a:latin typeface="微軟正黑體" pitchFamily="34" charset="-120"/>
                <a:ea typeface="微軟正黑體" pitchFamily="34" charset="-120"/>
              </a:rPr>
              <a:t>資料來源：</a:t>
            </a:r>
            <a:r>
              <a:rPr lang="en-US" altLang="zh-TW" sz="1100" dirty="0" err="1">
                <a:solidFill>
                  <a:prstClr val="black"/>
                </a:solidFill>
                <a:latin typeface="微軟正黑體" pitchFamily="34" charset="-120"/>
                <a:ea typeface="微軟正黑體" pitchFamily="34" charset="-120"/>
              </a:rPr>
              <a:t>ETtoday</a:t>
            </a:r>
            <a:r>
              <a:rPr lang="zh-TW" altLang="en-US" sz="1100" dirty="0" smtClean="0">
                <a:solidFill>
                  <a:prstClr val="black"/>
                </a:solidFill>
                <a:latin typeface="微軟正黑體" pitchFamily="34" charset="-120"/>
                <a:ea typeface="微軟正黑體" pitchFamily="34" charset="-120"/>
              </a:rPr>
              <a:t>，食品所整理，</a:t>
            </a:r>
            <a:r>
              <a:rPr lang="en-US" altLang="zh-TW" sz="1100" dirty="0" smtClean="0">
                <a:solidFill>
                  <a:prstClr val="black"/>
                </a:solidFill>
                <a:latin typeface="微軟正黑體" pitchFamily="34" charset="-120"/>
                <a:ea typeface="微軟正黑體" pitchFamily="34" charset="-120"/>
              </a:rPr>
              <a:t>2019</a:t>
            </a:r>
            <a:r>
              <a:rPr lang="zh-TW" altLang="en-US" sz="1100" dirty="0" smtClean="0">
                <a:solidFill>
                  <a:prstClr val="black"/>
                </a:solidFill>
                <a:latin typeface="微軟正黑體" pitchFamily="34" charset="-120"/>
                <a:ea typeface="微軟正黑體" pitchFamily="34" charset="-120"/>
              </a:rPr>
              <a:t>年</a:t>
            </a:r>
            <a:r>
              <a:rPr lang="en-US" altLang="zh-TW" sz="1100" dirty="0" smtClean="0">
                <a:solidFill>
                  <a:prstClr val="black"/>
                </a:solidFill>
                <a:latin typeface="微軟正黑體" pitchFamily="34" charset="-120"/>
                <a:ea typeface="微軟正黑體" pitchFamily="34" charset="-120"/>
              </a:rPr>
              <a:t>1</a:t>
            </a:r>
            <a:r>
              <a:rPr lang="zh-TW" altLang="en-US" sz="1100" dirty="0" smtClean="0">
                <a:solidFill>
                  <a:prstClr val="black"/>
                </a:solidFill>
                <a:latin typeface="微軟正黑體" pitchFamily="34" charset="-120"/>
                <a:ea typeface="微軟正黑體" pitchFamily="34" charset="-120"/>
              </a:rPr>
              <a:t>月</a:t>
            </a:r>
            <a:endParaRPr lang="zh-TW" altLang="en-US" sz="1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25</a:t>
            </a:fld>
            <a:endParaRPr lang="zh-TW" altLang="en-US">
              <a:solidFill>
                <a:prstClr val="black">
                  <a:tint val="75000"/>
                </a:prstClr>
              </a:solidFill>
            </a:endParaRPr>
          </a:p>
        </p:txBody>
      </p:sp>
      <p:sp>
        <p:nvSpPr>
          <p:cNvPr id="9" name="矩形 8"/>
          <p:cNvSpPr/>
          <p:nvPr/>
        </p:nvSpPr>
        <p:spPr>
          <a:xfrm>
            <a:off x="0" y="-7695"/>
            <a:ext cx="9144000" cy="969496"/>
          </a:xfrm>
          <a:prstGeom prst="rect">
            <a:avLst/>
          </a:prstGeom>
        </p:spPr>
        <p:txBody>
          <a:bodyPr wrap="square" anchor="ctr">
            <a:spAutoFit/>
          </a:bodyPr>
          <a:lstStyle/>
          <a:p>
            <a:pPr algn="ctr" defTabSz="914400">
              <a:defRPr/>
            </a:pPr>
            <a:r>
              <a:rPr lang="zh-TW" altLang="en-US" sz="2400" b="1" dirty="0" smtClean="0">
                <a:solidFill>
                  <a:prstClr val="black"/>
                </a:solidFill>
                <a:latin typeface="華康粗圓體" panose="020F0709000000000000" pitchFamily="49" charset="-120"/>
                <a:ea typeface="華康粗圓體" panose="020F0709000000000000" pitchFamily="49" charset="-120"/>
              </a:rPr>
              <a:t>案例二 </a:t>
            </a:r>
            <a:r>
              <a:rPr lang="zh-TW" altLang="en-US" sz="2400" b="1" dirty="0" smtClean="0">
                <a:latin typeface="華康粗圓體" panose="020F0709000000000000" pitchFamily="49" charset="-120"/>
                <a:ea typeface="華康粗圓體" panose="020F0709000000000000" pitchFamily="49" charset="-120"/>
              </a:rPr>
              <a:t>原文摘要</a:t>
            </a:r>
            <a:r>
              <a:rPr lang="en-US" altLang="zh-TW" sz="2400" b="1" dirty="0" smtClean="0">
                <a:latin typeface="華康粗圓體" panose="020F0709000000000000" pitchFamily="49" charset="-120"/>
                <a:ea typeface="華康粗圓體" panose="020F0709000000000000" pitchFamily="49" charset="-120"/>
              </a:rPr>
              <a:t>(LG)</a:t>
            </a:r>
            <a:r>
              <a:rPr lang="zh-TW" altLang="en-US" sz="2400" b="1" dirty="0" smtClean="0">
                <a:latin typeface="華康粗圓體" panose="020F0709000000000000" pitchFamily="49" charset="-120"/>
                <a:ea typeface="華康粗圓體" panose="020F0709000000000000" pitchFamily="49" charset="-120"/>
              </a:rPr>
              <a:t>：</a:t>
            </a:r>
            <a:endParaRPr lang="en-US" altLang="zh-TW" sz="2400" b="1" dirty="0">
              <a:latin typeface="華康粗圓體" panose="020F0709000000000000" pitchFamily="49" charset="-120"/>
              <a:ea typeface="華康粗圓體" panose="020F0709000000000000" pitchFamily="49" charset="-120"/>
            </a:endParaRPr>
          </a:p>
          <a:p>
            <a:pPr algn="ctr">
              <a:spcBef>
                <a:spcPts val="600"/>
              </a:spcBef>
              <a:defRPr/>
            </a:pPr>
            <a:r>
              <a:rPr lang="zh-TW" altLang="en-US" sz="2800" b="1" dirty="0" smtClean="0">
                <a:latin typeface="華康粗圓體" panose="020F0709000000000000" pitchFamily="49" charset="-120"/>
                <a:ea typeface="華康粗圓體" panose="020F0709000000000000" pitchFamily="49" charset="-120"/>
              </a:rPr>
              <a:t>一</a:t>
            </a:r>
            <a:r>
              <a:rPr lang="zh-TW" altLang="en-US" sz="2400" b="1" dirty="0">
                <a:latin typeface="華康粗圓體" panose="020F0709000000000000" pitchFamily="49" charset="-120"/>
                <a:ea typeface="華康粗圓體" panose="020F0709000000000000" pitchFamily="49" charset="-120"/>
              </a:rPr>
              <a:t>根手指在家釀啤酒！</a:t>
            </a:r>
            <a:r>
              <a:rPr lang="en-US" altLang="zh-TW" sz="2400" b="1" dirty="0">
                <a:latin typeface="華康粗圓體" panose="020F0709000000000000" pitchFamily="49" charset="-120"/>
                <a:ea typeface="華康粗圓體" panose="020F0709000000000000" pitchFamily="49" charset="-120"/>
              </a:rPr>
              <a:t>LG</a:t>
            </a:r>
            <a:r>
              <a:rPr lang="zh-TW" altLang="en-US" sz="2400" b="1" dirty="0">
                <a:latin typeface="華康粗圓體" panose="020F0709000000000000" pitchFamily="49" charset="-120"/>
                <a:ea typeface="華康粗圓體" panose="020F0709000000000000" pitchFamily="49" charset="-120"/>
              </a:rPr>
              <a:t>膠囊啤酒製造機</a:t>
            </a:r>
            <a:r>
              <a:rPr lang="en-US" altLang="zh-TW" sz="2400" b="1" dirty="0">
                <a:latin typeface="華康粗圓體" panose="020F0709000000000000" pitchFamily="49" charset="-120"/>
                <a:ea typeface="華康粗圓體" panose="020F0709000000000000" pitchFamily="49" charset="-120"/>
              </a:rPr>
              <a:t>2019</a:t>
            </a:r>
            <a:r>
              <a:rPr lang="zh-TW" altLang="en-US" sz="2400" b="1" dirty="0">
                <a:latin typeface="華康粗圓體" panose="020F0709000000000000" pitchFamily="49" charset="-120"/>
                <a:ea typeface="華康粗圓體" panose="020F0709000000000000" pitchFamily="49" charset="-120"/>
              </a:rPr>
              <a:t>面世</a:t>
            </a:r>
          </a:p>
        </p:txBody>
      </p:sp>
    </p:spTree>
    <p:extLst>
      <p:ext uri="{BB962C8B-B14F-4D97-AF65-F5344CB8AC3E}">
        <p14:creationId xmlns:p14="http://schemas.microsoft.com/office/powerpoint/2010/main" val="1993579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橢圓 13"/>
          <p:cNvSpPr/>
          <p:nvPr/>
        </p:nvSpPr>
        <p:spPr>
          <a:xfrm rot="900000" flipH="1">
            <a:off x="4817310" y="3917994"/>
            <a:ext cx="4539276" cy="3102526"/>
          </a:xfrm>
          <a:custGeom>
            <a:avLst/>
            <a:gdLst/>
            <a:ahLst/>
            <a:cxnLst/>
            <a:rect l="l" t="t" r="r" b="b"/>
            <a:pathLst>
              <a:path w="4804138" h="3448437">
                <a:moveTo>
                  <a:pt x="3743188" y="35030"/>
                </a:moveTo>
                <a:cubicBezTo>
                  <a:pt x="3656690" y="12062"/>
                  <a:pt x="3567130" y="0"/>
                  <a:pt x="3475400" y="0"/>
                </a:cubicBezTo>
                <a:cubicBezTo>
                  <a:pt x="3448180" y="0"/>
                  <a:pt x="3421151" y="1061"/>
                  <a:pt x="3394437" y="5305"/>
                </a:cubicBezTo>
                <a:lnTo>
                  <a:pt x="3394437" y="0"/>
                </a:lnTo>
                <a:lnTo>
                  <a:pt x="678228" y="0"/>
                </a:lnTo>
                <a:lnTo>
                  <a:pt x="0" y="2531178"/>
                </a:lnTo>
                <a:lnTo>
                  <a:pt x="3406377" y="3443914"/>
                </a:lnTo>
                <a:lnTo>
                  <a:pt x="3475400" y="3448437"/>
                </a:lnTo>
                <a:cubicBezTo>
                  <a:pt x="4209242" y="3448437"/>
                  <a:pt x="4804138" y="2676479"/>
                  <a:pt x="4804138" y="1724219"/>
                </a:cubicBezTo>
                <a:cubicBezTo>
                  <a:pt x="4804138" y="890991"/>
                  <a:pt x="4348671" y="195807"/>
                  <a:pt x="3743188" y="35030"/>
                </a:cubicBezTo>
                <a:close/>
              </a:path>
            </a:pathLst>
          </a:custGeom>
          <a:solidFill>
            <a:srgbClr val="5ECCF3">
              <a:lumMod val="40000"/>
              <a:lumOff val="60000"/>
            </a:srgbClr>
          </a:solidFill>
          <a:ln w="25400" cap="flat" cmpd="sng" algn="ctr">
            <a:solidFill>
              <a:srgbClr val="5ECCF3">
                <a:lumMod val="40000"/>
                <a:lumOff val="60000"/>
              </a:srgbClr>
            </a:solidFill>
            <a:prstDash val="solid"/>
          </a:ln>
          <a:effectLst/>
        </p:spPr>
        <p:txBody>
          <a:bodyPr rtlCol="0" anchor="ctr"/>
          <a:lstStyle/>
          <a:p>
            <a:pPr algn="ctr" defTabSz="914400">
              <a:defRPr/>
            </a:pPr>
            <a:endParaRPr lang="zh-TW" altLang="en-US" kern="0" smtClean="0">
              <a:solidFill>
                <a:prstClr val="white"/>
              </a:solidFill>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26</a:t>
            </a:fld>
            <a:endParaRPr lang="zh-TW" altLang="en-US">
              <a:solidFill>
                <a:prstClr val="black">
                  <a:tint val="75000"/>
                </a:prstClr>
              </a:solidFill>
            </a:endParaRPr>
          </a:p>
        </p:txBody>
      </p:sp>
      <p:sp>
        <p:nvSpPr>
          <p:cNvPr id="3" name="矩形 2"/>
          <p:cNvSpPr/>
          <p:nvPr/>
        </p:nvSpPr>
        <p:spPr>
          <a:xfrm>
            <a:off x="4621765" y="946224"/>
            <a:ext cx="4387359" cy="288032"/>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en-US" altLang="zh-TW" sz="2000" dirty="0" err="1" smtClean="0">
                <a:solidFill>
                  <a:prstClr val="white"/>
                </a:solidFill>
                <a:latin typeface="微軟正黑體" panose="020B0604030504040204" pitchFamily="34" charset="-120"/>
                <a:ea typeface="微軟正黑體" panose="020B0604030504040204" pitchFamily="34" charset="-120"/>
              </a:rPr>
              <a:t>AIoT</a:t>
            </a:r>
            <a:r>
              <a:rPr lang="zh-TW" altLang="en-US" sz="2000" dirty="0" smtClean="0">
                <a:solidFill>
                  <a:prstClr val="white"/>
                </a:solidFill>
                <a:latin typeface="微軟正黑體" panose="020B0604030504040204" pitchFamily="34" charset="-120"/>
                <a:ea typeface="微軟正黑體" panose="020B0604030504040204" pitchFamily="34" charset="-120"/>
              </a:rPr>
              <a:t>怎麼</a:t>
            </a:r>
            <a:r>
              <a:rPr lang="zh-TW" altLang="en-US" sz="2000" dirty="0">
                <a:solidFill>
                  <a:prstClr val="white"/>
                </a:solidFill>
                <a:latin typeface="微軟正黑體" panose="020B0604030504040204" pitchFamily="34" charset="-120"/>
                <a:ea typeface="微軟正黑體" panose="020B0604030504040204" pitchFamily="34" charset="-120"/>
              </a:rPr>
              <a:t>做</a:t>
            </a:r>
          </a:p>
        </p:txBody>
      </p:sp>
      <p:sp>
        <p:nvSpPr>
          <p:cNvPr id="4" name="矩形 3"/>
          <p:cNvSpPr/>
          <p:nvPr/>
        </p:nvSpPr>
        <p:spPr>
          <a:xfrm>
            <a:off x="155050" y="946224"/>
            <a:ext cx="4420060" cy="288032"/>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zh-TW" altLang="en-US" sz="2000" dirty="0">
                <a:solidFill>
                  <a:prstClr val="white"/>
                </a:solidFill>
                <a:latin typeface="微軟正黑體" panose="020B0604030504040204" pitchFamily="34" charset="-120"/>
                <a:ea typeface="微軟正黑體" panose="020B0604030504040204" pitchFamily="34" charset="-120"/>
              </a:rPr>
              <a:t>製酒</a:t>
            </a:r>
            <a:r>
              <a:rPr lang="zh-TW" altLang="en-US" sz="2000" dirty="0" smtClean="0">
                <a:solidFill>
                  <a:prstClr val="white"/>
                </a:solidFill>
                <a:latin typeface="微軟正黑體" panose="020B0604030504040204" pitchFamily="34" charset="-120"/>
                <a:ea typeface="微軟正黑體" panose="020B0604030504040204" pitchFamily="34" charset="-120"/>
              </a:rPr>
              <a:t>產業</a:t>
            </a:r>
            <a:r>
              <a:rPr lang="zh-TW" altLang="en-US" sz="2000" dirty="0">
                <a:solidFill>
                  <a:prstClr val="white"/>
                </a:solidFill>
                <a:latin typeface="微軟正黑體" panose="020B0604030504040204" pitchFamily="34" charset="-120"/>
                <a:ea typeface="微軟正黑體" panose="020B0604030504040204" pitchFamily="34" charset="-120"/>
              </a:rPr>
              <a:t>的痛點</a:t>
            </a:r>
          </a:p>
        </p:txBody>
      </p:sp>
      <p:sp>
        <p:nvSpPr>
          <p:cNvPr id="5" name="矩形 4"/>
          <p:cNvSpPr/>
          <p:nvPr/>
        </p:nvSpPr>
        <p:spPr>
          <a:xfrm>
            <a:off x="146424" y="2337513"/>
            <a:ext cx="4387359" cy="288032"/>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en-US" altLang="zh-TW" sz="2000" dirty="0" err="1" smtClean="0">
                <a:solidFill>
                  <a:prstClr val="white"/>
                </a:solidFill>
                <a:latin typeface="微軟正黑體" panose="020B0604030504040204" pitchFamily="34" charset="-120"/>
                <a:ea typeface="微軟正黑體" panose="020B0604030504040204" pitchFamily="34" charset="-120"/>
              </a:rPr>
              <a:t>AIoT</a:t>
            </a:r>
            <a:r>
              <a:rPr lang="zh-TW" altLang="en-US" sz="2000" dirty="0" smtClean="0">
                <a:solidFill>
                  <a:prstClr val="white"/>
                </a:solidFill>
                <a:latin typeface="微軟正黑體" panose="020B0604030504040204" pitchFamily="34" charset="-120"/>
                <a:ea typeface="微軟正黑體" panose="020B0604030504040204" pitchFamily="34" charset="-120"/>
              </a:rPr>
              <a:t>帶來</a:t>
            </a:r>
            <a:r>
              <a:rPr lang="zh-TW" altLang="en-US" sz="2000" dirty="0">
                <a:solidFill>
                  <a:prstClr val="white"/>
                </a:solidFill>
                <a:latin typeface="微軟正黑體" panose="020B0604030504040204" pitchFamily="34" charset="-120"/>
                <a:ea typeface="微軟正黑體" panose="020B0604030504040204" pitchFamily="34" charset="-120"/>
              </a:rPr>
              <a:t>之效益</a:t>
            </a:r>
          </a:p>
        </p:txBody>
      </p:sp>
      <p:sp>
        <p:nvSpPr>
          <p:cNvPr id="6" name="文字方塊 5"/>
          <p:cNvSpPr txBox="1"/>
          <p:nvPr/>
        </p:nvSpPr>
        <p:spPr>
          <a:xfrm>
            <a:off x="4621765" y="1208856"/>
            <a:ext cx="4293635" cy="2362185"/>
          </a:xfrm>
          <a:prstGeom prst="rect">
            <a:avLst/>
          </a:prstGeom>
          <a:noFill/>
        </p:spPr>
        <p:txBody>
          <a:bodyPr wrap="square" rtlCol="0">
            <a:spAutoFit/>
          </a:bodyPr>
          <a:lstStyle/>
          <a:p>
            <a:pPr marL="342900" indent="-342900" algn="just" defTabSz="914400" hangingPunct="0">
              <a:spcBef>
                <a:spcPts val="300"/>
              </a:spcBef>
              <a:buFont typeface="+mj-lt"/>
              <a:buAutoNum type="arabicPeriod"/>
            </a:pPr>
            <a:r>
              <a:rPr lang="zh-TW" altLang="en-US" sz="1400" dirty="0" smtClean="0">
                <a:solidFill>
                  <a:prstClr val="black"/>
                </a:solidFill>
                <a:latin typeface="微軟正黑體" panose="020B0604030504040204" pitchFamily="34" charset="-120"/>
                <a:ea typeface="微軟正黑體" panose="020B0604030504040204" pitchFamily="34" charset="-120"/>
              </a:rPr>
              <a:t>啤酒膠囊</a:t>
            </a:r>
            <a:r>
              <a:rPr lang="zh-TW" altLang="en-US" sz="1400" dirty="0">
                <a:solidFill>
                  <a:prstClr val="black"/>
                </a:solidFill>
                <a:latin typeface="微軟正黑體" panose="020B0604030504040204" pitchFamily="34" charset="-120"/>
                <a:ea typeface="微軟正黑體" panose="020B0604030504040204" pitchFamily="34" charset="-120"/>
              </a:rPr>
              <a:t>內含</a:t>
            </a:r>
            <a:r>
              <a:rPr lang="zh-TW" altLang="en-US" sz="1400" dirty="0" smtClean="0">
                <a:solidFill>
                  <a:prstClr val="black"/>
                </a:solidFill>
                <a:latin typeface="微軟正黑體" panose="020B0604030504040204" pitchFamily="34" charset="-120"/>
                <a:ea typeface="微軟正黑體" panose="020B0604030504040204" pitchFamily="34" charset="-120"/>
              </a:rPr>
              <a:t>有啤酒所需原料，包括麥芽、酵母、啤酒花油和調味料，按下</a:t>
            </a:r>
            <a:r>
              <a:rPr lang="zh-TW" altLang="en-US" sz="1400" dirty="0">
                <a:solidFill>
                  <a:prstClr val="black"/>
                </a:solidFill>
                <a:latin typeface="微軟正黑體" panose="020B0604030504040204" pitchFamily="34" charset="-120"/>
                <a:ea typeface="微軟正黑體" panose="020B0604030504040204" pitchFamily="34" charset="-120"/>
              </a:rPr>
              <a:t>按鍵之後</a:t>
            </a:r>
            <a:r>
              <a:rPr lang="zh-TW" altLang="en-US" sz="1400" dirty="0" smtClean="0">
                <a:solidFill>
                  <a:prstClr val="black"/>
                </a:solidFill>
                <a:latin typeface="微軟正黑體" panose="020B0604030504040204" pitchFamily="34" charset="-120"/>
                <a:ea typeface="微軟正黑體" panose="020B0604030504040204" pitchFamily="34" charset="-120"/>
              </a:rPr>
              <a:t>，</a:t>
            </a:r>
            <a:r>
              <a:rPr lang="zh-TW" altLang="en-US" sz="1400" dirty="0" smtClean="0">
                <a:solidFill>
                  <a:srgbClr val="FF0000"/>
                </a:solidFill>
                <a:latin typeface="微軟正黑體" panose="020B0604030504040204" pitchFamily="34" charset="-120"/>
                <a:ea typeface="微軟正黑體" panose="020B0604030504040204" pitchFamily="34" charset="-120"/>
              </a:rPr>
              <a:t>釀造過程自動化</a:t>
            </a:r>
            <a:r>
              <a:rPr lang="zh-TW" altLang="en-US" sz="1400" dirty="0" smtClean="0">
                <a:solidFill>
                  <a:prstClr val="black"/>
                </a:solidFill>
                <a:latin typeface="微軟正黑體" panose="020B0604030504040204" pitchFamily="34" charset="-120"/>
                <a:ea typeface="微軟正黑體" panose="020B0604030504040204" pitchFamily="34" charset="-120"/>
              </a:rPr>
              <a:t>完成，</a:t>
            </a:r>
            <a:r>
              <a:rPr lang="zh-TW" altLang="en-US" sz="1400" dirty="0">
                <a:solidFill>
                  <a:prstClr val="black"/>
                </a:solidFill>
                <a:latin typeface="微軟正黑體" panose="020B0604030504040204" pitchFamily="34" charset="-120"/>
                <a:ea typeface="微軟正黑體" panose="020B0604030504040204" pitchFamily="34" charset="-120"/>
              </a:rPr>
              <a:t>內建可</a:t>
            </a:r>
            <a:r>
              <a:rPr lang="zh-TW" altLang="en-US" sz="1400" dirty="0">
                <a:solidFill>
                  <a:srgbClr val="FF0000"/>
                </a:solidFill>
                <a:latin typeface="微軟正黑體" panose="020B0604030504040204" pitchFamily="34" charset="-120"/>
                <a:ea typeface="微軟正黑體" panose="020B0604030504040204" pitchFamily="34" charset="-120"/>
              </a:rPr>
              <a:t>精準控制溫度與</a:t>
            </a:r>
            <a:r>
              <a:rPr lang="zh-TW" altLang="en-US" sz="1400" dirty="0" smtClean="0">
                <a:solidFill>
                  <a:srgbClr val="FF0000"/>
                </a:solidFill>
                <a:latin typeface="微軟正黑體" panose="020B0604030504040204" pitchFamily="34" charset="-120"/>
                <a:ea typeface="微軟正黑體" panose="020B0604030504040204" pitchFamily="34" charset="-120"/>
              </a:rPr>
              <a:t>壓力</a:t>
            </a:r>
            <a:r>
              <a:rPr lang="zh-TW" altLang="en-US" sz="1400" dirty="0">
                <a:solidFill>
                  <a:srgbClr val="FF0000"/>
                </a:solidFill>
                <a:latin typeface="微軟正黑體" panose="020B0604030504040204" pitchFamily="34" charset="-120"/>
                <a:ea typeface="微軟正黑體" panose="020B0604030504040204" pitchFamily="34" charset="-120"/>
              </a:rPr>
              <a:t>的</a:t>
            </a:r>
            <a:r>
              <a:rPr lang="zh-TW" altLang="en-US" sz="1400" dirty="0" smtClean="0">
                <a:solidFill>
                  <a:srgbClr val="FF0000"/>
                </a:solidFill>
                <a:latin typeface="微軟正黑體" panose="020B0604030504040204" pitchFamily="34" charset="-120"/>
                <a:ea typeface="微軟正黑體" panose="020B0604030504040204" pitchFamily="34" charset="-120"/>
              </a:rPr>
              <a:t>發酵控制演算法</a:t>
            </a:r>
            <a:endParaRPr lang="en-US" altLang="zh-TW" sz="1400" dirty="0" smtClean="0">
              <a:solidFill>
                <a:prstClr val="black"/>
              </a:solidFill>
              <a:latin typeface="微軟正黑體" panose="020B0604030504040204" pitchFamily="34" charset="-120"/>
              <a:ea typeface="微軟正黑體" panose="020B0604030504040204" pitchFamily="34" charset="-120"/>
            </a:endParaRPr>
          </a:p>
          <a:p>
            <a:pPr marL="342900" indent="-342900" algn="just" defTabSz="914400" hangingPunct="0">
              <a:spcBef>
                <a:spcPts val="300"/>
              </a:spcBef>
              <a:buFont typeface="+mj-lt"/>
              <a:buAutoNum type="arabicPeriod"/>
            </a:pPr>
            <a:r>
              <a:rPr lang="zh-TW" altLang="en-US" sz="1400" dirty="0" smtClean="0">
                <a:solidFill>
                  <a:prstClr val="black"/>
                </a:solidFill>
                <a:latin typeface="微軟正黑體" panose="020B0604030504040204" pitchFamily="34" charset="-120"/>
                <a:ea typeface="微軟正黑體" panose="020B0604030504040204" pitchFamily="34" charset="-120"/>
              </a:rPr>
              <a:t>為</a:t>
            </a:r>
            <a:r>
              <a:rPr lang="zh-TW" altLang="en-US" sz="1400" dirty="0" smtClean="0">
                <a:solidFill>
                  <a:srgbClr val="FF0000"/>
                </a:solidFill>
                <a:latin typeface="微軟正黑體" panose="020B0604030504040204" pitchFamily="34" charset="-120"/>
                <a:ea typeface="微軟正黑體" panose="020B0604030504040204" pitchFamily="34" charset="-120"/>
              </a:rPr>
              <a:t>一次</a:t>
            </a:r>
            <a:r>
              <a:rPr lang="zh-TW" altLang="en-US" sz="1400" dirty="0">
                <a:solidFill>
                  <a:srgbClr val="FF0000"/>
                </a:solidFill>
                <a:latin typeface="微軟正黑體" panose="020B0604030504040204" pitchFamily="34" charset="-120"/>
                <a:ea typeface="微軟正黑體" panose="020B0604030504040204" pitchFamily="34" charset="-120"/>
              </a:rPr>
              <a:t>性</a:t>
            </a:r>
            <a:r>
              <a:rPr lang="zh-TW" altLang="en-US" sz="1400" dirty="0" smtClean="0">
                <a:solidFill>
                  <a:prstClr val="black"/>
                </a:solidFill>
                <a:latin typeface="微軟正黑體" panose="020B0604030504040204" pitchFamily="34" charset="-120"/>
                <a:ea typeface="微軟正黑體" panose="020B0604030504040204" pitchFamily="34" charset="-120"/>
              </a:rPr>
              <a:t>使用，釀造過程在膠囊啤酒製造機中進行，</a:t>
            </a:r>
            <a:r>
              <a:rPr lang="zh-TW" altLang="en-US" sz="1400" dirty="0" smtClean="0">
                <a:solidFill>
                  <a:srgbClr val="FF0000"/>
                </a:solidFill>
                <a:latin typeface="微軟正黑體" panose="020B0604030504040204" pitchFamily="34" charset="-120"/>
                <a:ea typeface="微軟正黑體" panose="020B0604030504040204" pitchFamily="34" charset="-120"/>
              </a:rPr>
              <a:t>省去後續清理</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marL="342900" indent="-342900" algn="just" defTabSz="914400" hangingPunct="0">
              <a:spcBef>
                <a:spcPts val="300"/>
              </a:spcBef>
              <a:buFont typeface="+mj-lt"/>
              <a:buAutoNum type="arabicPeriod"/>
            </a:pPr>
            <a:r>
              <a:rPr lang="zh-TW" altLang="en-US" sz="1400" dirty="0" smtClean="0">
                <a:solidFill>
                  <a:prstClr val="black"/>
                </a:solidFill>
                <a:latin typeface="微軟正黑體" panose="020B0604030504040204" pitchFamily="34" charset="-120"/>
                <a:ea typeface="微軟正黑體" panose="020B0604030504040204" pitchFamily="34" charset="-120"/>
              </a:rPr>
              <a:t>透</a:t>
            </a:r>
            <a:r>
              <a:rPr lang="zh-TW" altLang="en-US" sz="1400" dirty="0">
                <a:solidFill>
                  <a:prstClr val="black"/>
                </a:solidFill>
                <a:latin typeface="微軟正黑體" panose="020B0604030504040204" pitchFamily="34" charset="-120"/>
                <a:ea typeface="微軟正黑體" panose="020B0604030504040204" pitchFamily="34" charset="-120"/>
              </a:rPr>
              <a:t>過</a:t>
            </a:r>
            <a:r>
              <a:rPr lang="en-US" altLang="zh-TW" sz="1400" dirty="0" smtClean="0">
                <a:solidFill>
                  <a:srgbClr val="FF0000"/>
                </a:solidFill>
                <a:latin typeface="微軟正黑體" panose="020B0604030504040204" pitchFamily="34" charset="-120"/>
                <a:ea typeface="微軟正黑體" panose="020B0604030504040204" pitchFamily="34" charset="-120"/>
              </a:rPr>
              <a:t>APP</a:t>
            </a:r>
            <a:r>
              <a:rPr lang="zh-TW" altLang="en-US" sz="1400" dirty="0">
                <a:solidFill>
                  <a:srgbClr val="FF0000"/>
                </a:solidFill>
                <a:latin typeface="微軟正黑體" panose="020B0604030504040204" pitchFamily="34" charset="-120"/>
                <a:ea typeface="微軟正黑體" panose="020B0604030504040204" pitchFamily="34" charset="-120"/>
              </a:rPr>
              <a:t>程式</a:t>
            </a:r>
            <a:r>
              <a:rPr lang="zh-TW" altLang="en-US" sz="1400" dirty="0" smtClean="0">
                <a:solidFill>
                  <a:prstClr val="black"/>
                </a:solidFill>
                <a:latin typeface="微軟正黑體" panose="020B0604030504040204" pitchFamily="34" charset="-120"/>
                <a:ea typeface="微軟正黑體" panose="020B0604030504040204" pitchFamily="34" charset="-120"/>
              </a:rPr>
              <a:t>，讓使用者</a:t>
            </a:r>
            <a:r>
              <a:rPr lang="zh-TW" altLang="en-US" sz="1400" dirty="0" smtClean="0">
                <a:solidFill>
                  <a:srgbClr val="FF0000"/>
                </a:solidFill>
                <a:latin typeface="微軟正黑體" panose="020B0604030504040204" pitchFamily="34" charset="-120"/>
                <a:ea typeface="微軟正黑體" panose="020B0604030504040204" pitchFamily="34" charset="-120"/>
              </a:rPr>
              <a:t>了解目前啤酒釀造狀況</a:t>
            </a:r>
            <a:r>
              <a:rPr lang="zh-TW" altLang="en-US" sz="1400" dirty="0" smtClean="0">
                <a:solidFill>
                  <a:prstClr val="black"/>
                </a:solidFill>
                <a:latin typeface="微軟正黑體" panose="020B0604030504040204" pitchFamily="34" charset="-120"/>
                <a:ea typeface="微軟正黑體" panose="020B0604030504040204" pitchFamily="34" charset="-120"/>
              </a:rPr>
              <a:t>及</a:t>
            </a:r>
            <a:r>
              <a:rPr lang="zh-TW" altLang="en-US" sz="1400" dirty="0" smtClean="0">
                <a:solidFill>
                  <a:srgbClr val="FF0000"/>
                </a:solidFill>
                <a:latin typeface="微軟正黑體" panose="020B0604030504040204" pitchFamily="34" charset="-120"/>
                <a:ea typeface="微軟正黑體" panose="020B0604030504040204" pitchFamily="34" charset="-120"/>
              </a:rPr>
              <a:t>所需剩餘時間</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marL="342900" indent="-342900" algn="just" defTabSz="914400" hangingPunct="0">
              <a:spcBef>
                <a:spcPts val="300"/>
              </a:spcBef>
              <a:buFont typeface="+mj-lt"/>
              <a:buAutoNum type="arabicPeriod"/>
            </a:pPr>
            <a:r>
              <a:rPr lang="zh-TW" altLang="en-US" sz="1400" dirty="0" smtClean="0">
                <a:solidFill>
                  <a:prstClr val="black"/>
                </a:solidFill>
                <a:latin typeface="微軟正黑體" panose="020B0604030504040204" pitchFamily="34" charset="-120"/>
                <a:ea typeface="微軟正黑體" panose="020B0604030504040204" pitchFamily="34" charset="-120"/>
              </a:rPr>
              <a:t>配合大眾消費者</a:t>
            </a:r>
            <a:r>
              <a:rPr lang="zh-TW" altLang="en-US" sz="1400" dirty="0" smtClean="0">
                <a:solidFill>
                  <a:srgbClr val="FF0000"/>
                </a:solidFill>
                <a:latin typeface="微軟正黑體" panose="020B0604030504040204" pitchFamily="34" charset="-120"/>
                <a:ea typeface="微軟正黑體" panose="020B0604030504040204" pitchFamily="34" charset="-120"/>
              </a:rPr>
              <a:t>著重麥芽、啤酒花風味的不同以及酒精濃度</a:t>
            </a:r>
            <a:r>
              <a:rPr lang="zh-TW" altLang="en-US" sz="1400" dirty="0" smtClean="0">
                <a:solidFill>
                  <a:prstClr val="black"/>
                </a:solidFill>
                <a:latin typeface="微軟正黑體" panose="020B0604030504040204" pitchFamily="34" charset="-120"/>
                <a:ea typeface="微軟正黑體" panose="020B0604030504040204" pitchFamily="34" charset="-120"/>
              </a:rPr>
              <a:t>的差異，提供</a:t>
            </a:r>
            <a:r>
              <a:rPr lang="en-US" altLang="zh-TW" sz="1400" dirty="0" smtClean="0">
                <a:solidFill>
                  <a:prstClr val="black"/>
                </a:solidFill>
                <a:latin typeface="微軟正黑體" panose="020B0604030504040204" pitchFamily="34" charset="-120"/>
                <a:ea typeface="微軟正黑體" panose="020B0604030504040204" pitchFamily="34" charset="-120"/>
              </a:rPr>
              <a:t>5</a:t>
            </a:r>
            <a:r>
              <a:rPr lang="zh-TW" altLang="en-US" sz="1400" dirty="0" smtClean="0">
                <a:solidFill>
                  <a:prstClr val="black"/>
                </a:solidFill>
                <a:latin typeface="微軟正黑體" panose="020B0604030504040204" pitchFamily="34" charset="-120"/>
                <a:ea typeface="微軟正黑體" panose="020B0604030504040204" pitchFamily="34" charset="-120"/>
              </a:rPr>
              <a:t>種口味啤酒膠囊</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31360" y="2653537"/>
            <a:ext cx="4256703" cy="2246769"/>
          </a:xfrm>
          <a:prstGeom prst="rect">
            <a:avLst/>
          </a:prstGeom>
          <a:noFill/>
        </p:spPr>
        <p:txBody>
          <a:bodyPr wrap="square" rtlCol="0">
            <a:spAutoFit/>
          </a:bodyPr>
          <a:lstStyle/>
          <a:p>
            <a:pPr algn="just" defTabSz="914400" hangingPunct="0"/>
            <a:r>
              <a:rPr lang="zh-TW" altLang="en-US" sz="1400" b="1" dirty="0">
                <a:solidFill>
                  <a:prstClr val="black"/>
                </a:solidFill>
                <a:latin typeface="微軟正黑體" panose="020B0604030504040204" pitchFamily="34" charset="-120"/>
                <a:ea typeface="微軟正黑體" panose="020B0604030504040204" pitchFamily="34" charset="-120"/>
              </a:rPr>
              <a:t>效益一：</a:t>
            </a:r>
            <a:r>
              <a:rPr lang="zh-TW" altLang="en-US" sz="1400" b="1" dirty="0" smtClean="0">
                <a:solidFill>
                  <a:prstClr val="black"/>
                </a:solidFill>
                <a:latin typeface="微軟正黑體" panose="020B0604030504040204" pitchFamily="34" charset="-120"/>
                <a:ea typeface="微軟正黑體" panose="020B0604030504040204" pitchFamily="34" charset="-120"/>
              </a:rPr>
              <a:t>降低精釀啤酒設備門檻</a:t>
            </a: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defTabSz="914400" hangingPunct="0"/>
            <a:r>
              <a:rPr lang="zh-TW" altLang="en-US" sz="1400" dirty="0" smtClean="0">
                <a:solidFill>
                  <a:prstClr val="black"/>
                </a:solidFill>
                <a:latin typeface="微軟正黑體" panose="020B0604030504040204" pitchFamily="34" charset="-120"/>
                <a:ea typeface="微軟正黑體" panose="020B0604030504040204" pitchFamily="34" charset="-120"/>
              </a:rPr>
              <a:t>方便使用，將啤酒釀造的</a:t>
            </a:r>
            <a:r>
              <a:rPr lang="zh-TW" altLang="en-US" sz="1400" dirty="0" smtClean="0">
                <a:solidFill>
                  <a:srgbClr val="FF0000"/>
                </a:solidFill>
                <a:latin typeface="微軟正黑體" panose="020B0604030504040204" pitchFamily="34" charset="-120"/>
                <a:ea typeface="微軟正黑體" panose="020B0604030504040204" pitchFamily="34" charset="-120"/>
              </a:rPr>
              <a:t>繁瑣設備合而為一</a:t>
            </a:r>
            <a:r>
              <a:rPr lang="zh-TW" altLang="en-US" sz="1400" dirty="0" smtClean="0">
                <a:latin typeface="微軟正黑體" panose="020B0604030504040204" pitchFamily="34" charset="-120"/>
                <a:ea typeface="微軟正黑體" panose="020B0604030504040204" pitchFamily="34" charset="-120"/>
              </a:rPr>
              <a:t>，只要</a:t>
            </a:r>
            <a:r>
              <a:rPr lang="zh-TW" altLang="en-US" sz="1400" dirty="0" smtClean="0">
                <a:solidFill>
                  <a:srgbClr val="FF0000"/>
                </a:solidFill>
                <a:latin typeface="微軟正黑體" panose="020B0604030504040204" pitchFamily="34" charset="-120"/>
                <a:ea typeface="微軟正黑體" panose="020B0604030504040204" pitchFamily="34" charset="-120"/>
              </a:rPr>
              <a:t>一</a:t>
            </a:r>
            <a:r>
              <a:rPr lang="zh-TW" altLang="en-US" sz="1400" dirty="0">
                <a:solidFill>
                  <a:srgbClr val="FF0000"/>
                </a:solidFill>
                <a:latin typeface="微軟正黑體" panose="020B0604030504040204" pitchFamily="34" charset="-120"/>
                <a:ea typeface="微軟正黑體" panose="020B0604030504040204" pitchFamily="34" charset="-120"/>
              </a:rPr>
              <a:t>鍵就能釀造</a:t>
            </a:r>
            <a:r>
              <a:rPr lang="zh-TW" altLang="en-US" sz="1400" dirty="0" smtClean="0">
                <a:solidFill>
                  <a:prstClr val="black"/>
                </a:solidFill>
                <a:latin typeface="微軟正黑體" panose="020B0604030504040204" pitchFamily="34" charset="-120"/>
                <a:ea typeface="微軟正黑體" panose="020B0604030504040204" pitchFamily="34" charset="-120"/>
              </a:rPr>
              <a:t>啤酒；機台清洗容易，僅需熱水消毒</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algn="just" defTabSz="914400" hangingPunct="0"/>
            <a:r>
              <a:rPr lang="zh-TW" altLang="en-US" sz="1400" b="1" dirty="0" smtClean="0">
                <a:solidFill>
                  <a:prstClr val="black"/>
                </a:solidFill>
                <a:latin typeface="微軟正黑體" panose="020B0604030504040204" pitchFamily="34" charset="-120"/>
                <a:ea typeface="微軟正黑體" panose="020B0604030504040204" pitchFamily="34" charset="-120"/>
              </a:rPr>
              <a:t>效益二：傳統釀造技術智慧化</a:t>
            </a: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defTabSz="914400" hangingPunct="0"/>
            <a:r>
              <a:rPr lang="zh-TW" altLang="en-US" sz="1400" dirty="0">
                <a:solidFill>
                  <a:prstClr val="black"/>
                </a:solidFill>
                <a:latin typeface="微軟正黑體" panose="020B0604030504040204" pitchFamily="34" charset="-120"/>
                <a:ea typeface="微軟正黑體" panose="020B0604030504040204" pitchFamily="34" charset="-120"/>
              </a:rPr>
              <a:t>啤酒釀造需</a:t>
            </a:r>
            <a:r>
              <a:rPr lang="zh-TW" altLang="en-US" sz="1400" dirty="0">
                <a:solidFill>
                  <a:srgbClr val="FF0000"/>
                </a:solidFill>
                <a:latin typeface="微軟正黑體" panose="020B0604030504040204" pitchFamily="34" charset="-120"/>
                <a:ea typeface="微軟正黑體" panose="020B0604030504040204" pitchFamily="34" charset="-120"/>
              </a:rPr>
              <a:t>製造麥汁、過濾</a:t>
            </a:r>
            <a:r>
              <a:rPr lang="zh-TW" altLang="en-US" sz="1400" dirty="0" smtClean="0">
                <a:solidFill>
                  <a:srgbClr val="FF0000"/>
                </a:solidFill>
                <a:latin typeface="微軟正黑體" panose="020B0604030504040204" pitchFamily="34" charset="-120"/>
                <a:ea typeface="微軟正黑體" panose="020B0604030504040204" pitchFamily="34" charset="-120"/>
              </a:rPr>
              <a:t>煮沸、冷卻與充氧、並植入酵母，</a:t>
            </a:r>
            <a:r>
              <a:rPr lang="en-US" altLang="zh-TW" sz="1400" dirty="0" smtClean="0">
                <a:latin typeface="微軟正黑體" panose="020B0604030504040204" pitchFamily="34" charset="-120"/>
                <a:ea typeface="微軟正黑體" panose="020B0604030504040204" pitchFamily="34" charset="-120"/>
              </a:rPr>
              <a:t>LG</a:t>
            </a:r>
            <a:r>
              <a:rPr lang="zh-TW" altLang="en-US" sz="1400" dirty="0" smtClean="0">
                <a:latin typeface="微軟正黑體" panose="020B0604030504040204" pitchFamily="34" charset="-120"/>
                <a:ea typeface="微軟正黑體" panose="020B0604030504040204" pitchFamily="34" charset="-120"/>
              </a:rPr>
              <a:t>開</a:t>
            </a:r>
            <a:r>
              <a:rPr lang="zh-TW" altLang="en-US" sz="1400" dirty="0">
                <a:latin typeface="微軟正黑體" panose="020B0604030504040204" pitchFamily="34" charset="-120"/>
                <a:ea typeface="微軟正黑體" panose="020B0604030504040204" pitchFamily="34" charset="-120"/>
              </a:rPr>
              <a:t>發</a:t>
            </a:r>
            <a:r>
              <a:rPr lang="zh-TW" altLang="en-US" sz="1400" dirty="0" smtClean="0">
                <a:solidFill>
                  <a:srgbClr val="FF0000"/>
                </a:solidFill>
                <a:latin typeface="微軟正黑體" panose="020B0604030504040204" pitchFamily="34" charset="-120"/>
                <a:ea typeface="微軟正黑體" panose="020B0604030504040204" pitchFamily="34" charset="-120"/>
              </a:rPr>
              <a:t>發酵演算法</a:t>
            </a:r>
            <a:r>
              <a:rPr lang="zh-TW" altLang="en-US" sz="1400" dirty="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透過水溫與壓力的控制控管發酵流程</a:t>
            </a:r>
            <a:endParaRPr lang="en-US" altLang="zh-TW" sz="1400" dirty="0">
              <a:latin typeface="微軟正黑體" panose="020B0604030504040204" pitchFamily="34" charset="-120"/>
              <a:ea typeface="微軟正黑體" panose="020B0604030504040204" pitchFamily="34" charset="-120"/>
            </a:endParaRPr>
          </a:p>
          <a:p>
            <a:pPr algn="just" defTabSz="914400" hangingPunct="0"/>
            <a:r>
              <a:rPr lang="zh-TW" altLang="en-US" sz="1400" b="1" dirty="0" smtClean="0">
                <a:solidFill>
                  <a:prstClr val="black"/>
                </a:solidFill>
                <a:latin typeface="微軟正黑體" panose="020B0604030504040204" pitchFamily="34" charset="-120"/>
                <a:ea typeface="微軟正黑體" panose="020B0604030504040204" pitchFamily="34" charset="-120"/>
              </a:rPr>
              <a:t>效益</a:t>
            </a:r>
            <a:r>
              <a:rPr lang="zh-TW" altLang="en-US" sz="1400" b="1" dirty="0">
                <a:solidFill>
                  <a:prstClr val="black"/>
                </a:solidFill>
                <a:latin typeface="微軟正黑體" panose="020B0604030504040204" pitchFamily="34" charset="-120"/>
                <a:ea typeface="微軟正黑體" panose="020B0604030504040204" pitchFamily="34" charset="-120"/>
              </a:rPr>
              <a:t>三：</a:t>
            </a:r>
            <a:r>
              <a:rPr lang="zh-TW" altLang="en-US" sz="1400" b="1" dirty="0" smtClean="0">
                <a:solidFill>
                  <a:prstClr val="black"/>
                </a:solidFill>
                <a:latin typeface="微軟正黑體" panose="020B0604030504040204" pitchFamily="34" charset="-120"/>
                <a:ea typeface="微軟正黑體" panose="020B0604030504040204" pitchFamily="34" charset="-120"/>
              </a:rPr>
              <a:t> </a:t>
            </a:r>
            <a:r>
              <a:rPr lang="en-US" altLang="zh-TW" sz="1400" b="1" dirty="0" smtClean="0">
                <a:solidFill>
                  <a:prstClr val="black"/>
                </a:solidFill>
                <a:latin typeface="微軟正黑體" panose="020B0604030504040204" pitchFamily="34" charset="-120"/>
                <a:ea typeface="微軟正黑體" panose="020B0604030504040204" pitchFamily="34" charset="-120"/>
              </a:rPr>
              <a:t>APP</a:t>
            </a:r>
            <a:r>
              <a:rPr lang="zh-TW" altLang="en-US" sz="1400" b="1" dirty="0" smtClean="0">
                <a:solidFill>
                  <a:prstClr val="black"/>
                </a:solidFill>
                <a:latin typeface="微軟正黑體" panose="020B0604030504040204" pitchFamily="34" charset="-120"/>
                <a:ea typeface="微軟正黑體" panose="020B0604030504040204" pitchFamily="34" charset="-120"/>
              </a:rPr>
              <a:t>程式即時掌握釀造過程</a:t>
            </a: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defTabSz="914400" hangingPunct="0"/>
            <a:r>
              <a:rPr lang="zh-TW" altLang="en-US" sz="1400" dirty="0" smtClean="0">
                <a:solidFill>
                  <a:prstClr val="black"/>
                </a:solidFill>
                <a:latin typeface="微軟正黑體" panose="020B0604030504040204" pitchFamily="34" charset="-120"/>
                <a:ea typeface="微軟正黑體" panose="020B0604030504040204" pitchFamily="34" charset="-120"/>
              </a:rPr>
              <a:t>透過</a:t>
            </a:r>
            <a:r>
              <a:rPr lang="en-US" altLang="zh-TW" sz="1400" dirty="0" err="1" smtClean="0">
                <a:solidFill>
                  <a:srgbClr val="FF0000"/>
                </a:solidFill>
                <a:latin typeface="微軟正黑體" panose="020B0604030504040204" pitchFamily="34" charset="-120"/>
                <a:ea typeface="微軟正黑體" panose="020B0604030504040204" pitchFamily="34" charset="-120"/>
              </a:rPr>
              <a:t>WiFi</a:t>
            </a:r>
            <a:r>
              <a:rPr lang="zh-TW" altLang="en-US" sz="1400" dirty="0" smtClean="0">
                <a:solidFill>
                  <a:srgbClr val="FF0000"/>
                </a:solidFill>
                <a:latin typeface="微軟正黑體" panose="020B0604030504040204" pitchFamily="34" charset="-120"/>
                <a:ea typeface="微軟正黑體" panose="020B0604030504040204" pitchFamily="34" charset="-120"/>
              </a:rPr>
              <a:t>連線</a:t>
            </a:r>
            <a:r>
              <a:rPr lang="zh-TW" altLang="en-US" sz="1400" dirty="0" smtClean="0">
                <a:solidFill>
                  <a:prstClr val="black"/>
                </a:solidFill>
                <a:latin typeface="微軟正黑體" panose="020B0604030504040204" pitchFamily="34" charset="-120"/>
                <a:ea typeface="微軟正黑體" panose="020B0604030504040204" pitchFamily="34" charset="-120"/>
              </a:rPr>
              <a:t>，讓使用者能以</a:t>
            </a:r>
            <a:r>
              <a:rPr lang="en-US" altLang="zh-TW" sz="1400" dirty="0" smtClean="0">
                <a:solidFill>
                  <a:srgbClr val="FF0000"/>
                </a:solidFill>
                <a:latin typeface="微軟正黑體" panose="020B0604030504040204" pitchFamily="34" charset="-120"/>
                <a:ea typeface="微軟正黑體" panose="020B0604030504040204" pitchFamily="34" charset="-120"/>
              </a:rPr>
              <a:t>APP</a:t>
            </a:r>
            <a:r>
              <a:rPr lang="zh-TW" altLang="en-US" sz="1400" dirty="0" smtClean="0">
                <a:solidFill>
                  <a:srgbClr val="FF0000"/>
                </a:solidFill>
                <a:latin typeface="微軟正黑體" panose="020B0604030504040204" pitchFamily="34" charset="-120"/>
                <a:ea typeface="微軟正黑體" panose="020B0604030504040204" pitchFamily="34" charset="-120"/>
              </a:rPr>
              <a:t>程式掌握</a:t>
            </a:r>
            <a:r>
              <a:rPr lang="zh-TW" altLang="en-US" sz="1400" dirty="0" smtClean="0">
                <a:solidFill>
                  <a:prstClr val="black"/>
                </a:solidFill>
                <a:latin typeface="微軟正黑體" panose="020B0604030504040204" pitchFamily="34" charset="-120"/>
                <a:ea typeface="微軟正黑體" panose="020B0604030504040204" pitchFamily="34" charset="-120"/>
              </a:rPr>
              <a:t>膠囊中的</a:t>
            </a:r>
            <a:r>
              <a:rPr lang="zh-TW" altLang="en-US" sz="1400" dirty="0" smtClean="0">
                <a:solidFill>
                  <a:srgbClr val="FF0000"/>
                </a:solidFill>
                <a:latin typeface="微軟正黑體" panose="020B0604030504040204" pitchFamily="34" charset="-120"/>
                <a:ea typeface="微軟正黑體" panose="020B0604030504040204" pitchFamily="34" charset="-120"/>
              </a:rPr>
              <a:t>釀造情形</a:t>
            </a:r>
            <a:r>
              <a:rPr lang="zh-TW" altLang="en-US" sz="1400" dirty="0" smtClean="0">
                <a:solidFill>
                  <a:prstClr val="black"/>
                </a:solidFill>
                <a:latin typeface="微軟正黑體" panose="020B0604030504040204" pitchFamily="34" charset="-120"/>
                <a:ea typeface="微軟正黑體" panose="020B0604030504040204" pitchFamily="34" charset="-120"/>
              </a:rPr>
              <a:t>，加深使用者的體驗感</a:t>
            </a:r>
            <a:endParaRPr lang="en-US" altLang="zh-TW" sz="1400" dirty="0">
              <a:solidFill>
                <a:srgbClr val="FF0000"/>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171316" y="4065235"/>
            <a:ext cx="2454433" cy="461665"/>
          </a:xfrm>
          <a:prstGeom prst="rect">
            <a:avLst/>
          </a:prstGeom>
          <a:noFill/>
        </p:spPr>
        <p:txBody>
          <a:bodyPr wrap="square" rtlCol="0">
            <a:spAutoFit/>
          </a:bodyPr>
          <a:lstStyle/>
          <a:p>
            <a:pPr algn="ctr" defTabSz="914400"/>
            <a:r>
              <a:rPr lang="zh-TW" altLang="en-US" sz="2400" b="1" dirty="0" smtClean="0">
                <a:solidFill>
                  <a:srgbClr val="5ECCF3">
                    <a:lumMod val="50000"/>
                  </a:srgbClr>
                </a:solidFill>
                <a:latin typeface="華康雅風體W3" panose="03000309000000000000" pitchFamily="65" charset="-120"/>
                <a:ea typeface="華康雅風體W3" panose="03000309000000000000" pitchFamily="65" charset="-120"/>
              </a:rPr>
              <a:t>產業關鍵與啟發</a:t>
            </a:r>
            <a:endParaRPr lang="zh-TW" altLang="en-US" sz="2400" b="1" dirty="0">
              <a:solidFill>
                <a:srgbClr val="5ECCF3">
                  <a:lumMod val="50000"/>
                </a:srgbClr>
              </a:solidFill>
              <a:latin typeface="華康雅風體W3" panose="03000309000000000000" pitchFamily="65" charset="-120"/>
              <a:ea typeface="華康雅風體W3" panose="03000309000000000000" pitchFamily="65" charset="-120"/>
            </a:endParaRPr>
          </a:p>
        </p:txBody>
      </p:sp>
      <p:sp>
        <p:nvSpPr>
          <p:cNvPr id="13" name="文字方塊 12"/>
          <p:cNvSpPr txBox="1"/>
          <p:nvPr/>
        </p:nvSpPr>
        <p:spPr>
          <a:xfrm>
            <a:off x="5093954" y="4581053"/>
            <a:ext cx="3848878" cy="1831271"/>
          </a:xfrm>
          <a:prstGeom prst="rect">
            <a:avLst/>
          </a:prstGeom>
          <a:noFill/>
        </p:spPr>
        <p:txBody>
          <a:bodyPr wrap="square" rtlCol="0">
            <a:spAutoFit/>
          </a:bodyPr>
          <a:lstStyle/>
          <a:p>
            <a:pPr marL="182563" indent="-182563" algn="just" defTabSz="914400" hangingPunct="0">
              <a:spcBef>
                <a:spcPts val="600"/>
              </a:spcBef>
              <a:buFont typeface="+mj-lt"/>
              <a:buAutoNum type="arabicPeriod"/>
            </a:pPr>
            <a:r>
              <a:rPr lang="zh-TW" altLang="en-US" sz="1400" b="1" dirty="0" smtClean="0">
                <a:solidFill>
                  <a:prstClr val="black"/>
                </a:solidFill>
                <a:latin typeface="微軟正黑體" panose="020B0604030504040204" pitchFamily="34" charset="-120"/>
                <a:ea typeface="微軟正黑體" panose="020B0604030504040204" pitchFamily="34" charset="-120"/>
              </a:rPr>
              <a:t>智慧化家電不忘考量消費者使用情境</a:t>
            </a: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defTabSz="914400" hangingPunct="0">
              <a:spcBef>
                <a:spcPts val="600"/>
              </a:spcBef>
            </a:pPr>
            <a:r>
              <a:rPr lang="zh-TW" altLang="en-US" sz="1400" dirty="0" smtClean="0">
                <a:solidFill>
                  <a:prstClr val="black"/>
                </a:solidFill>
                <a:latin typeface="微軟正黑體" panose="020B0604030504040204" pitchFamily="34" charset="-120"/>
                <a:ea typeface="微軟正黑體" panose="020B0604030504040204" pitchFamily="34" charset="-120"/>
              </a:rPr>
              <a:t>僅有自動化、遠端操控難以滿足消費者期待，</a:t>
            </a:r>
            <a:r>
              <a:rPr lang="zh-TW" altLang="en-US" sz="1400" dirty="0" smtClean="0">
                <a:solidFill>
                  <a:srgbClr val="FF0000"/>
                </a:solidFill>
                <a:latin typeface="微軟正黑體" panose="020B0604030504040204" pitchFamily="34" charset="-120"/>
                <a:ea typeface="微軟正黑體" panose="020B0604030504040204" pitchFamily="34" charset="-120"/>
              </a:rPr>
              <a:t>即時</a:t>
            </a:r>
            <a:r>
              <a:rPr lang="zh-TW" altLang="en-US" sz="1400" dirty="0" smtClean="0">
                <a:solidFill>
                  <a:prstClr val="black"/>
                </a:solidFill>
                <a:latin typeface="微軟正黑體" panose="020B0604030504040204" pitchFamily="34" charset="-120"/>
                <a:ea typeface="微軟正黑體" panose="020B0604030504040204" pitchFamily="34" charset="-120"/>
              </a:rPr>
              <a:t>了解調理情形等</a:t>
            </a:r>
            <a:r>
              <a:rPr lang="zh-TW" altLang="en-US" sz="1400" dirty="0" smtClean="0">
                <a:solidFill>
                  <a:srgbClr val="FF0000"/>
                </a:solidFill>
                <a:latin typeface="微軟正黑體" panose="020B0604030504040204" pitchFamily="34" charset="-120"/>
                <a:ea typeface="微軟正黑體" panose="020B0604030504040204" pitchFamily="34" charset="-120"/>
              </a:rPr>
              <a:t>智慧服務讓消費者更有感</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marL="182563" indent="-182563" algn="just" defTabSz="914400" hangingPunct="0">
              <a:spcBef>
                <a:spcPts val="600"/>
              </a:spcBef>
              <a:buFont typeface="+mj-lt"/>
              <a:buAutoNum type="arabicPeriod" startAt="2"/>
            </a:pPr>
            <a:r>
              <a:rPr lang="zh-TW" altLang="en-US" sz="1400" b="1" dirty="0" smtClean="0">
                <a:solidFill>
                  <a:prstClr val="black"/>
                </a:solidFill>
                <a:latin typeface="微軟正黑體" panose="020B0604030504040204" pitchFamily="34" charset="-120"/>
                <a:ea typeface="微軟正黑體" panose="020B0604030504040204" pitchFamily="34" charset="-120"/>
              </a:rPr>
              <a:t>尋求符合效益的「個人化」模式</a:t>
            </a: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defTabSz="914400" hangingPunct="0">
              <a:spcBef>
                <a:spcPts val="600"/>
              </a:spcBef>
            </a:pPr>
            <a:r>
              <a:rPr lang="zh-TW" altLang="en-US" sz="1400" dirty="0" smtClean="0">
                <a:solidFill>
                  <a:prstClr val="black"/>
                </a:solidFill>
                <a:latin typeface="微軟正黑體" panose="020B0604030504040204" pitchFamily="34" charset="-120"/>
                <a:ea typeface="微軟正黑體" panose="020B0604030504040204" pitchFamily="34" charset="-120"/>
              </a:rPr>
              <a:t>個人化為發展方向，然完全客製化耗費成本高。在</a:t>
            </a:r>
            <a:r>
              <a:rPr lang="zh-TW" altLang="en-US" sz="1400" dirty="0" smtClean="0">
                <a:solidFill>
                  <a:srgbClr val="FF0000"/>
                </a:solidFill>
                <a:latin typeface="微軟正黑體" panose="020B0604030504040204" pitchFamily="34" charset="-120"/>
                <a:ea typeface="微軟正黑體" panose="020B0604030504040204" pitchFamily="34" charset="-120"/>
              </a:rPr>
              <a:t>標準化設備原型</a:t>
            </a:r>
            <a:r>
              <a:rPr lang="zh-TW" altLang="en-US" sz="1400" dirty="0" smtClean="0">
                <a:solidFill>
                  <a:prstClr val="black"/>
                </a:solidFill>
                <a:latin typeface="微軟正黑體" panose="020B0604030504040204" pitchFamily="34" charset="-120"/>
                <a:ea typeface="微軟正黑體" panose="020B0604030504040204" pitchFamily="34" charset="-120"/>
              </a:rPr>
              <a:t>下，讓消費者能</a:t>
            </a:r>
            <a:r>
              <a:rPr lang="zh-TW" altLang="en-US" sz="1400" dirty="0" smtClean="0">
                <a:solidFill>
                  <a:srgbClr val="FF0000"/>
                </a:solidFill>
                <a:latin typeface="微軟正黑體" panose="020B0604030504040204" pitchFamily="34" charset="-120"/>
                <a:ea typeface="微軟正黑體" panose="020B0604030504040204" pitchFamily="34" charset="-120"/>
              </a:rPr>
              <a:t>自行依喜好變化</a:t>
            </a:r>
            <a:endParaRPr lang="en-US" altLang="zh-TW" sz="1400" dirty="0">
              <a:solidFill>
                <a:prstClr val="black"/>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7751" y="1234256"/>
            <a:ext cx="4387359" cy="1077218"/>
          </a:xfrm>
          <a:prstGeom prst="rect">
            <a:avLst/>
          </a:prstGeom>
          <a:noFill/>
        </p:spPr>
        <p:txBody>
          <a:bodyPr wrap="square" rtlCol="0">
            <a:spAutoFit/>
          </a:bodyPr>
          <a:lstStyle/>
          <a:p>
            <a:pPr algn="just" defTabSz="914400" hangingPunct="0"/>
            <a:r>
              <a:rPr lang="zh-TW" altLang="en-US" sz="1600" b="1" dirty="0" smtClean="0">
                <a:solidFill>
                  <a:prstClr val="black"/>
                </a:solidFill>
                <a:latin typeface="微軟正黑體" panose="020B0604030504040204" pitchFamily="34" charset="-120"/>
                <a:ea typeface="微軟正黑體" panose="020B0604030504040204" pitchFamily="34" charset="-120"/>
              </a:rPr>
              <a:t>痛點：</a:t>
            </a:r>
            <a:endParaRPr lang="en-US" altLang="zh-TW" sz="1600" b="1" dirty="0" smtClean="0">
              <a:solidFill>
                <a:prstClr val="black"/>
              </a:solidFill>
              <a:latin typeface="微軟正黑體" panose="020B0604030504040204" pitchFamily="34" charset="-120"/>
              <a:ea typeface="微軟正黑體" panose="020B0604030504040204" pitchFamily="34" charset="-120"/>
            </a:endParaRPr>
          </a:p>
          <a:p>
            <a:pPr algn="just" defTabSz="914400" hangingPunct="0"/>
            <a:r>
              <a:rPr lang="zh-TW" altLang="en-US" sz="1600" dirty="0" smtClean="0">
                <a:solidFill>
                  <a:prstClr val="black"/>
                </a:solidFill>
                <a:latin typeface="微軟正黑體" panose="020B0604030504040204" pitchFamily="34" charset="-120"/>
                <a:ea typeface="微軟正黑體" panose="020B0604030504040204" pitchFamily="34" charset="-120"/>
              </a:rPr>
              <a:t>傳統啤酒為廠商大量生產，消費者僅能從市售產品挑選偏好的啤酒口味，當廠商無法抓準消費者特性，可能造能滯銷存貨</a:t>
            </a:r>
            <a:endParaRPr lang="zh-TW" altLang="en-US" sz="1600" dirty="0">
              <a:solidFill>
                <a:prstClr val="black"/>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252193" y="5336590"/>
            <a:ext cx="3964720" cy="13388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en-US" altLang="zh-TW" sz="1600" b="1" dirty="0" smtClean="0">
                <a:solidFill>
                  <a:srgbClr val="4F81BD"/>
                </a:solidFill>
                <a:latin typeface="微軟正黑體" panose="020B0604030504040204" pitchFamily="34" charset="-120"/>
                <a:ea typeface="微軟正黑體" panose="020B0604030504040204" pitchFamily="34" charset="-120"/>
              </a:rPr>
              <a:t>LG</a:t>
            </a:r>
            <a:r>
              <a:rPr lang="zh-TW" altLang="en-US" sz="1600" b="1" dirty="0" smtClean="0">
                <a:solidFill>
                  <a:srgbClr val="4F81BD"/>
                </a:solidFill>
                <a:latin typeface="微軟正黑體" panose="020B0604030504040204" pitchFamily="34" charset="-120"/>
                <a:ea typeface="微軟正黑體" panose="020B0604030504040204" pitchFamily="34" charset="-120"/>
              </a:rPr>
              <a:t>膠囊啤酒製造機</a:t>
            </a:r>
            <a:endParaRPr lang="zh-TW" altLang="en-US" sz="1600" b="1" dirty="0">
              <a:solidFill>
                <a:srgbClr val="4F81BD"/>
              </a:solidFill>
            </a:endParaRPr>
          </a:p>
        </p:txBody>
      </p:sp>
      <p:graphicFrame>
        <p:nvGraphicFramePr>
          <p:cNvPr id="8" name="資料庫圖表 7"/>
          <p:cNvGraphicFramePr/>
          <p:nvPr>
            <p:extLst/>
          </p:nvPr>
        </p:nvGraphicFramePr>
        <p:xfrm>
          <a:off x="679573" y="4709041"/>
          <a:ext cx="3109960" cy="793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矩形 27"/>
          <p:cNvSpPr/>
          <p:nvPr/>
        </p:nvSpPr>
        <p:spPr>
          <a:xfrm>
            <a:off x="0" y="-38474"/>
            <a:ext cx="9144000" cy="1031051"/>
          </a:xfrm>
          <a:prstGeom prst="rect">
            <a:avLst/>
          </a:prstGeom>
        </p:spPr>
        <p:txBody>
          <a:bodyPr wrap="square" anchor="ctr">
            <a:spAutoFit/>
          </a:bodyPr>
          <a:lstStyle/>
          <a:p>
            <a:pPr algn="ctr" defTabSz="914400">
              <a:spcBef>
                <a:spcPts val="600"/>
              </a:spcBef>
              <a:defRPr/>
            </a:pPr>
            <a:r>
              <a:rPr lang="zh-TW" altLang="en-US" sz="2800" b="1" dirty="0" smtClean="0">
                <a:solidFill>
                  <a:srgbClr val="0070C0"/>
                </a:solidFill>
                <a:latin typeface="華康粗圓體" panose="020F0709000000000000" pitchFamily="49" charset="-120"/>
                <a:ea typeface="華康粗圓體" panose="020F0709000000000000" pitchFamily="49" charset="-120"/>
              </a:rPr>
              <a:t>案例二</a:t>
            </a:r>
            <a:r>
              <a:rPr lang="en-US" altLang="zh-TW" sz="2800" b="1" dirty="0" smtClean="0">
                <a:solidFill>
                  <a:srgbClr val="0070C0"/>
                </a:solidFill>
                <a:latin typeface="華康粗圓體" panose="020F0709000000000000" pitchFamily="49" charset="-120"/>
                <a:ea typeface="華康粗圓體" panose="020F0709000000000000" pitchFamily="49" charset="-120"/>
              </a:rPr>
              <a:t>(</a:t>
            </a:r>
            <a:r>
              <a:rPr lang="en-US" altLang="zh-TW" sz="2800" dirty="0" smtClean="0">
                <a:solidFill>
                  <a:srgbClr val="0070C0"/>
                </a:solidFill>
                <a:latin typeface="華康粗圓體" panose="020F0709000000000000" pitchFamily="49" charset="-120"/>
                <a:ea typeface="華康粗圓體" panose="020F0709000000000000" pitchFamily="49" charset="-120"/>
              </a:rPr>
              <a:t>LG)</a:t>
            </a:r>
            <a:r>
              <a:rPr lang="zh-TW" altLang="en-US" sz="2800" dirty="0" smtClean="0">
                <a:solidFill>
                  <a:srgbClr val="0070C0"/>
                </a:solidFill>
                <a:latin typeface="華康粗圓體" panose="020F0709000000000000" pitchFamily="49" charset="-120"/>
                <a:ea typeface="華康粗圓體" panose="020F0709000000000000" pitchFamily="49" charset="-120"/>
              </a:rPr>
              <a:t>：</a:t>
            </a:r>
            <a:endParaRPr lang="en-US" altLang="zh-TW" sz="2800" dirty="0" smtClean="0">
              <a:solidFill>
                <a:srgbClr val="0070C0"/>
              </a:solidFill>
              <a:latin typeface="華康粗圓體" panose="020F0709000000000000" pitchFamily="49" charset="-120"/>
              <a:ea typeface="華康粗圓體" panose="020F0709000000000000" pitchFamily="49" charset="-120"/>
            </a:endParaRPr>
          </a:p>
          <a:p>
            <a:pPr algn="ctr" defTabSz="914400">
              <a:spcBef>
                <a:spcPts val="600"/>
              </a:spcBef>
              <a:defRPr/>
            </a:pPr>
            <a:r>
              <a:rPr lang="zh-TW" altLang="en-US" sz="2800" dirty="0" smtClean="0">
                <a:solidFill>
                  <a:srgbClr val="0070C0"/>
                </a:solidFill>
                <a:latin typeface="華康粗圓體" panose="020F0709000000000000" pitchFamily="49" charset="-120"/>
                <a:ea typeface="華康粗圓體" panose="020F0709000000000000" pitchFamily="49" charset="-120"/>
              </a:rPr>
              <a:t>一</a:t>
            </a:r>
            <a:r>
              <a:rPr lang="zh-TW" altLang="en-US" sz="2800" dirty="0">
                <a:solidFill>
                  <a:srgbClr val="0070C0"/>
                </a:solidFill>
                <a:latin typeface="華康粗圓體" panose="020F0709000000000000" pitchFamily="49" charset="-120"/>
                <a:ea typeface="華康粗圓體" panose="020F0709000000000000" pitchFamily="49" charset="-120"/>
              </a:rPr>
              <a:t>根手指在家釀啤酒！</a:t>
            </a:r>
            <a:r>
              <a:rPr lang="en-US" altLang="zh-TW" sz="2800" dirty="0">
                <a:solidFill>
                  <a:srgbClr val="0070C0"/>
                </a:solidFill>
                <a:latin typeface="華康粗圓體" panose="020F0709000000000000" pitchFamily="49" charset="-120"/>
                <a:ea typeface="華康粗圓體" panose="020F0709000000000000" pitchFamily="49" charset="-120"/>
              </a:rPr>
              <a:t>LG</a:t>
            </a:r>
            <a:r>
              <a:rPr lang="zh-TW" altLang="en-US" sz="2800" dirty="0">
                <a:solidFill>
                  <a:srgbClr val="0070C0"/>
                </a:solidFill>
                <a:latin typeface="華康粗圓體" panose="020F0709000000000000" pitchFamily="49" charset="-120"/>
                <a:ea typeface="華康粗圓體" panose="020F0709000000000000" pitchFamily="49" charset="-120"/>
              </a:rPr>
              <a:t>膠囊啤酒製造機</a:t>
            </a:r>
            <a:r>
              <a:rPr lang="en-US" altLang="zh-TW" sz="2800" dirty="0">
                <a:solidFill>
                  <a:srgbClr val="0070C0"/>
                </a:solidFill>
                <a:latin typeface="華康粗圓體" panose="020F0709000000000000" pitchFamily="49" charset="-120"/>
                <a:ea typeface="華康粗圓體" panose="020F0709000000000000" pitchFamily="49" charset="-120"/>
              </a:rPr>
              <a:t>2019</a:t>
            </a:r>
            <a:r>
              <a:rPr lang="zh-TW" altLang="en-US" sz="2800" dirty="0">
                <a:solidFill>
                  <a:srgbClr val="0070C0"/>
                </a:solidFill>
                <a:latin typeface="華康粗圓體" panose="020F0709000000000000" pitchFamily="49" charset="-120"/>
                <a:ea typeface="華康粗圓體" panose="020F0709000000000000" pitchFamily="49" charset="-120"/>
              </a:rPr>
              <a:t>面世</a:t>
            </a:r>
          </a:p>
        </p:txBody>
      </p:sp>
      <p:pic>
        <p:nvPicPr>
          <p:cNvPr id="10" name="圖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6231" y="5616566"/>
            <a:ext cx="1673302" cy="1058887"/>
          </a:xfrm>
          <a:prstGeom prst="rect">
            <a:avLst/>
          </a:prstGeom>
        </p:spPr>
      </p:pic>
      <p:sp>
        <p:nvSpPr>
          <p:cNvPr id="30" name="矩形圖說文字 29"/>
          <p:cNvSpPr/>
          <p:nvPr/>
        </p:nvSpPr>
        <p:spPr>
          <a:xfrm>
            <a:off x="277080" y="5616566"/>
            <a:ext cx="1498907" cy="1058887"/>
          </a:xfrm>
          <a:prstGeom prst="wedgeRectCallout">
            <a:avLst>
              <a:gd name="adj1" fmla="val 79710"/>
              <a:gd name="adj2" fmla="val 9609"/>
            </a:avLst>
          </a:prstGeom>
          <a:solidFill>
            <a:srgbClr val="FFFFCC"/>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TW" altLang="en-US" sz="1400" dirty="0" smtClean="0">
                <a:solidFill>
                  <a:schemeClr val="tx1"/>
                </a:solidFill>
                <a:latin typeface="微軟正黑體" panose="020B0604030504040204" pitchFamily="34" charset="-120"/>
                <a:ea typeface="微軟正黑體" panose="020B0604030504040204" pitchFamily="34" charset="-120"/>
              </a:rPr>
              <a:t>放置啤酒膠囊，即可透過發酵演算法控制溫度、壓力釀造啤酒 </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 y="6668092"/>
            <a:ext cx="3392424" cy="253916"/>
          </a:xfrm>
          <a:prstGeom prst="rect">
            <a:avLst/>
          </a:prstGeom>
        </p:spPr>
        <p:txBody>
          <a:bodyPr wrap="square">
            <a:spAutoFit/>
          </a:bodyPr>
          <a:lstStyle/>
          <a:p>
            <a:pPr defTabSz="914400">
              <a:spcBef>
                <a:spcPts val="600"/>
              </a:spcBef>
              <a:defRPr/>
            </a:pPr>
            <a:r>
              <a:rPr lang="zh-TW" altLang="en-US" sz="1000" dirty="0" smtClean="0">
                <a:solidFill>
                  <a:prstClr val="black"/>
                </a:solidFill>
                <a:latin typeface="微軟正黑體" pitchFamily="34" charset="-120"/>
                <a:ea typeface="微軟正黑體" pitchFamily="34" charset="-120"/>
              </a:rPr>
              <a:t>註：</a:t>
            </a:r>
            <a:r>
              <a:rPr lang="en-US" altLang="zh-TW" sz="1000" dirty="0" smtClean="0">
                <a:solidFill>
                  <a:prstClr val="black"/>
                </a:solidFill>
                <a:latin typeface="微軟正黑體" pitchFamily="34" charset="-120"/>
                <a:ea typeface="微軟正黑體" pitchFamily="34" charset="-120"/>
              </a:rPr>
              <a:t>MIC</a:t>
            </a:r>
            <a:r>
              <a:rPr lang="zh-TW" altLang="en-US" sz="1000" dirty="0" smtClean="0">
                <a:solidFill>
                  <a:prstClr val="black"/>
                </a:solidFill>
                <a:latin typeface="微軟正黑體" pitchFamily="34" charset="-120"/>
                <a:ea typeface="微軟正黑體" pitchFamily="34" charset="-120"/>
              </a:rPr>
              <a:t>整理、</a:t>
            </a:r>
            <a:r>
              <a:rPr lang="zh-TW" altLang="en-US" sz="1000" dirty="0">
                <a:solidFill>
                  <a:prstClr val="black"/>
                </a:solidFill>
                <a:latin typeface="微軟正黑體" pitchFamily="34" charset="-120"/>
                <a:ea typeface="微軟正黑體" pitchFamily="34" charset="-120"/>
              </a:rPr>
              <a:t>技術處</a:t>
            </a:r>
            <a:r>
              <a:rPr lang="zh-TW" altLang="en-US" sz="1000" dirty="0" smtClean="0">
                <a:solidFill>
                  <a:prstClr val="black"/>
                </a:solidFill>
                <a:latin typeface="微軟正黑體" pitchFamily="34" charset="-120"/>
                <a:ea typeface="微軟正黑體" pitchFamily="34" charset="-120"/>
              </a:rPr>
              <a:t>，</a:t>
            </a:r>
            <a:r>
              <a:rPr lang="en-US" altLang="zh-TW" sz="1000" dirty="0" smtClean="0">
                <a:solidFill>
                  <a:prstClr val="black"/>
                </a:solidFill>
                <a:latin typeface="微軟正黑體" pitchFamily="34" charset="-120"/>
                <a:ea typeface="微軟正黑體" pitchFamily="34" charset="-120"/>
              </a:rPr>
              <a:t>2019</a:t>
            </a:r>
            <a:r>
              <a:rPr lang="zh-TW" altLang="en-US" sz="1000" dirty="0" smtClean="0">
                <a:solidFill>
                  <a:prstClr val="black"/>
                </a:solidFill>
                <a:latin typeface="微軟正黑體" pitchFamily="34" charset="-120"/>
                <a:ea typeface="微軟正黑體" pitchFamily="34" charset="-120"/>
              </a:rPr>
              <a:t>年</a:t>
            </a:r>
            <a:r>
              <a:rPr lang="en-US" altLang="zh-TW" sz="1000" dirty="0" smtClean="0">
                <a:solidFill>
                  <a:prstClr val="black"/>
                </a:solidFill>
                <a:latin typeface="微軟正黑體" pitchFamily="34" charset="-120"/>
                <a:ea typeface="微軟正黑體" pitchFamily="34" charset="-120"/>
              </a:rPr>
              <a:t>3</a:t>
            </a:r>
            <a:r>
              <a:rPr lang="zh-TW" altLang="en-US" sz="1000" dirty="0" smtClean="0">
                <a:solidFill>
                  <a:prstClr val="black"/>
                </a:solidFill>
                <a:latin typeface="微軟正黑體" pitchFamily="34" charset="-120"/>
                <a:ea typeface="微軟正黑體" pitchFamily="34" charset="-120"/>
              </a:rPr>
              <a:t>月</a:t>
            </a:r>
            <a:endParaRPr lang="zh-TW" altLang="en-US" sz="10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17642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27</a:t>
            </a:fld>
            <a:endParaRPr lang="zh-TW" altLang="en-US">
              <a:solidFill>
                <a:prstClr val="black">
                  <a:tint val="75000"/>
                </a:prstClr>
              </a:solidFill>
            </a:endParaRPr>
          </a:p>
        </p:txBody>
      </p:sp>
      <p:sp>
        <p:nvSpPr>
          <p:cNvPr id="5" name="矩形 4"/>
          <p:cNvSpPr/>
          <p:nvPr/>
        </p:nvSpPr>
        <p:spPr>
          <a:xfrm>
            <a:off x="549562" y="1314117"/>
            <a:ext cx="8027510" cy="4721292"/>
          </a:xfrm>
          <a:prstGeom prst="rect">
            <a:avLst/>
          </a:prstGeom>
        </p:spPr>
        <p:txBody>
          <a:bodyPr wrap="square">
            <a:spAutoFit/>
          </a:bodyPr>
          <a:lstStyle/>
          <a:p>
            <a:pPr marL="342900" indent="-342900" algn="just">
              <a:spcBef>
                <a:spcPct val="200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二○一五年底，大金耗資</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三百八十億日圓</a:t>
            </a:r>
            <a:r>
              <a:rPr lang="zh-TW" altLang="en-US" sz="1600" kern="0" dirty="0">
                <a:latin typeface="微軟正黑體" pitchFamily="34" charset="-120"/>
                <a:ea typeface="微軟正黑體" pitchFamily="34" charset="-120"/>
                <a:cs typeface="Times New Roman" panose="02020603050405020304" pitchFamily="18" charset="0"/>
              </a:rPr>
              <a:t>，在產線已外移的日本滋賀縣，打造了擔負大金全球空調技術研發重責的</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技術創新中心</a:t>
            </a:r>
            <a:r>
              <a:rPr lang="zh-TW" altLang="en-US" sz="1600" kern="0" dirty="0">
                <a:latin typeface="微軟正黑體" pitchFamily="34" charset="-120"/>
                <a:ea typeface="微軟正黑體" pitchFamily="34" charset="-120"/>
                <a:cs typeface="Times New Roman" panose="02020603050405020304" pitchFamily="18" charset="0"/>
              </a:rPr>
              <a:t>（</a:t>
            </a:r>
            <a:r>
              <a:rPr lang="en-US" altLang="zh-TW" sz="1600" kern="0" dirty="0">
                <a:latin typeface="微軟正黑體" pitchFamily="34" charset="-120"/>
                <a:ea typeface="微軟正黑體" pitchFamily="34" charset="-120"/>
                <a:cs typeface="Times New Roman" panose="02020603050405020304" pitchFamily="18" charset="0"/>
              </a:rPr>
              <a:t>TIC</a:t>
            </a:r>
            <a:r>
              <a:rPr lang="zh-TW" altLang="en-US" sz="1600" kern="0" dirty="0">
                <a:latin typeface="微軟正黑體" pitchFamily="34" charset="-120"/>
                <a:ea typeface="微軟正黑體" pitchFamily="34" charset="-120"/>
                <a:cs typeface="Times New Roman" panose="02020603050405020304" pitchFamily="18" charset="0"/>
              </a:rPr>
              <a:t>）。最近，</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大金最熱中</a:t>
            </a:r>
            <a:r>
              <a:rPr lang="zh-TW" altLang="en-US" sz="1600" kern="0" dirty="0">
                <a:latin typeface="微軟正黑體" pitchFamily="34" charset="-120"/>
                <a:ea typeface="微軟正黑體" pitchFamily="34" charset="-120"/>
                <a:cs typeface="Times New Roman" panose="02020603050405020304" pitchFamily="18" charset="0"/>
              </a:rPr>
              <a:t>的研究議題，是</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人工智慧（</a:t>
            </a:r>
            <a:r>
              <a:rPr lang="en-US" altLang="zh-TW" sz="1600" kern="0" dirty="0">
                <a:solidFill>
                  <a:srgbClr val="FF0000"/>
                </a:solidFill>
                <a:latin typeface="微軟正黑體" pitchFamily="34" charset="-120"/>
                <a:ea typeface="微軟正黑體" pitchFamily="34" charset="-120"/>
                <a:cs typeface="Times New Roman" panose="02020603050405020304" pitchFamily="18" charset="0"/>
              </a:rPr>
              <a:t>AI</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及</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物聯網技術</a:t>
            </a:r>
            <a:r>
              <a:rPr lang="zh-TW" altLang="en-US" sz="1600" kern="0" dirty="0">
                <a:latin typeface="微軟正黑體" pitchFamily="34" charset="-120"/>
                <a:ea typeface="微軟正黑體" pitchFamily="34" charset="-120"/>
                <a:cs typeface="Times New Roman" panose="02020603050405020304" pitchFamily="18" charset="0"/>
              </a:rPr>
              <a:t>。根據</a:t>
            </a:r>
            <a:r>
              <a:rPr lang="en-US" altLang="zh-TW" sz="1600" kern="0" dirty="0">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日經</a:t>
            </a:r>
            <a:r>
              <a:rPr lang="en-US" altLang="zh-TW" sz="1600" kern="0" dirty="0">
                <a:latin typeface="微軟正黑體" pitchFamily="34" charset="-120"/>
                <a:ea typeface="微軟正黑體" pitchFamily="34" charset="-120"/>
                <a:cs typeface="Times New Roman" panose="02020603050405020304" pitchFamily="18" charset="0"/>
              </a:rPr>
              <a:t>Business》</a:t>
            </a:r>
            <a:r>
              <a:rPr lang="zh-TW" altLang="en-US" sz="1600" kern="0" dirty="0">
                <a:latin typeface="微軟正黑體" pitchFamily="34" charset="-120"/>
                <a:ea typeface="微軟正黑體" pitchFamily="34" charset="-120"/>
                <a:cs typeface="Times New Roman" panose="02020603050405020304" pitchFamily="18" charset="0"/>
              </a:rPr>
              <a:t>報導，大金希望利用物聯網，將「</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訂製空氣</a:t>
            </a:r>
            <a:r>
              <a:rPr lang="zh-TW" altLang="en-US" sz="1600" kern="0" dirty="0">
                <a:latin typeface="微軟正黑體" pitchFamily="34" charset="-120"/>
                <a:ea typeface="微軟正黑體" pitchFamily="34" charset="-120"/>
                <a:cs typeface="Times New Roman" panose="02020603050405020304" pitchFamily="18" charset="0"/>
              </a:rPr>
              <a:t>」這一嶄新的服務推向市場</a:t>
            </a:r>
            <a:r>
              <a:rPr lang="zh-TW" altLang="en-US" sz="1600" kern="0" dirty="0" smtClean="0">
                <a:latin typeface="微軟正黑體" pitchFamily="34" charset="-120"/>
                <a:ea typeface="微軟正黑體" pitchFamily="34" charset="-120"/>
                <a:cs typeface="Times New Roman" panose="02020603050405020304" pitchFamily="18" charset="0"/>
              </a:rPr>
              <a:t>。</a:t>
            </a:r>
            <a:endParaRPr lang="en-US" altLang="zh-TW" sz="1600" kern="0" dirty="0" smtClean="0">
              <a:latin typeface="微軟正黑體" pitchFamily="34" charset="-120"/>
              <a:ea typeface="微軟正黑體" pitchFamily="34" charset="-120"/>
              <a:cs typeface="Times New Roman" panose="02020603050405020304" pitchFamily="18" charset="0"/>
            </a:endParaRPr>
          </a:p>
          <a:p>
            <a:pPr marL="342900" indent="-342900" algn="just">
              <a:spcBef>
                <a:spcPct val="200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安藤省吾解釋，大金和</a:t>
            </a:r>
            <a:r>
              <a:rPr lang="en-US" altLang="zh-TW" sz="1600" kern="0" dirty="0">
                <a:latin typeface="微軟正黑體" pitchFamily="34" charset="-120"/>
                <a:ea typeface="微軟正黑體" pitchFamily="34" charset="-120"/>
                <a:cs typeface="Times New Roman" panose="02020603050405020304" pitchFamily="18" charset="0"/>
              </a:rPr>
              <a:t>NEC</a:t>
            </a:r>
            <a:r>
              <a:rPr lang="zh-TW" altLang="en-US" sz="1600" kern="0" dirty="0">
                <a:latin typeface="微軟正黑體" pitchFamily="34" charset="-120"/>
                <a:ea typeface="微軟正黑體" pitchFamily="34" charset="-120"/>
                <a:cs typeface="Times New Roman" panose="02020603050405020304" pitchFamily="18" charset="0"/>
              </a:rPr>
              <a:t>正在技術創新中心裡合作研究，</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空間</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空調</a:t>
            </a:r>
            <a:r>
              <a:rPr lang="zh-TW" altLang="en-US" sz="1600" kern="0" dirty="0">
                <a:latin typeface="微軟正黑體" pitchFamily="34" charset="-120"/>
                <a:ea typeface="微軟正黑體" pitchFamily="34" charset="-120"/>
                <a:cs typeface="Times New Roman" panose="02020603050405020304" pitchFamily="18" charset="0"/>
              </a:rPr>
              <a:t>和</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照明</a:t>
            </a:r>
            <a:r>
              <a:rPr lang="zh-TW" altLang="en-US" sz="1600" kern="0" dirty="0">
                <a:latin typeface="微軟正黑體" pitchFamily="34" charset="-120"/>
                <a:ea typeface="微軟正黑體" pitchFamily="34" charset="-120"/>
                <a:cs typeface="Times New Roman" panose="02020603050405020304" pitchFamily="18" charset="0"/>
              </a:rPr>
              <a:t>要如何</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搭配設計</a:t>
            </a:r>
            <a:r>
              <a:rPr lang="zh-TW" altLang="en-US" sz="1600" kern="0" dirty="0">
                <a:latin typeface="微軟正黑體" pitchFamily="34" charset="-120"/>
                <a:ea typeface="微軟正黑體" pitchFamily="34" charset="-120"/>
                <a:cs typeface="Times New Roman" panose="02020603050405020304" pitchFamily="18" charset="0"/>
              </a:rPr>
              <a:t>，才能</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把能源效能發揮到最佳</a:t>
            </a:r>
            <a:r>
              <a:rPr lang="zh-TW" altLang="en-US" sz="1600" kern="0" dirty="0">
                <a:latin typeface="微軟正黑體" pitchFamily="34" charset="-120"/>
                <a:ea typeface="微軟正黑體" pitchFamily="34" charset="-120"/>
                <a:cs typeface="Times New Roman" panose="02020603050405020304" pitchFamily="18" charset="0"/>
              </a:rPr>
              <a:t>。同時，藉由蒐集</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辦公空間裡所有人</a:t>
            </a:r>
            <a:r>
              <a:rPr lang="zh-TW" altLang="en-US" sz="1600" kern="0" dirty="0">
                <a:latin typeface="微軟正黑體" pitchFamily="34" charset="-120"/>
                <a:ea typeface="微軟正黑體" pitchFamily="34" charset="-120"/>
                <a:cs typeface="Times New Roman" panose="02020603050405020304" pitchFamily="18" charset="0"/>
              </a:rPr>
              <a:t>的</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心跳</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呼吸</a:t>
            </a:r>
            <a:r>
              <a:rPr lang="zh-TW" altLang="en-US" sz="1600" kern="0" dirty="0">
                <a:latin typeface="微軟正黑體" pitchFamily="34" charset="-120"/>
                <a:ea typeface="微軟正黑體" pitchFamily="34" charset="-120"/>
                <a:cs typeface="Times New Roman" panose="02020603050405020304" pitchFamily="18" charset="0"/>
              </a:rPr>
              <a:t>等</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生命徵兆數據</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實證每個人</a:t>
            </a:r>
            <a:r>
              <a:rPr lang="zh-TW" altLang="en-US" sz="1600" kern="0" dirty="0">
                <a:latin typeface="微軟正黑體" pitchFamily="34" charset="-120"/>
                <a:ea typeface="微軟正黑體" pitchFamily="34" charset="-120"/>
                <a:cs typeface="Times New Roman" panose="02020603050405020304" pitchFamily="18" charset="0"/>
              </a:rPr>
              <a:t>對空氣不同的</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舒適度感受</a:t>
            </a:r>
            <a:r>
              <a:rPr lang="zh-TW" altLang="en-US" sz="1600" kern="0" dirty="0">
                <a:latin typeface="微軟正黑體" pitchFamily="34" charset="-120"/>
                <a:ea typeface="微軟正黑體" pitchFamily="34" charset="-120"/>
                <a:cs typeface="Times New Roman" panose="02020603050405020304" pitchFamily="18" charset="0"/>
              </a:rPr>
              <a:t>。「我們想像</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下世代的空調</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不是一個會吹出風或調節溫濕度的箱子</a:t>
            </a:r>
            <a:r>
              <a:rPr lang="zh-TW" altLang="en-US" sz="1600" kern="0" dirty="0">
                <a:latin typeface="微軟正黑體" pitchFamily="34" charset="-120"/>
                <a:ea typeface="微軟正黑體" pitchFamily="34" charset="-120"/>
                <a:cs typeface="Times New Roman" panose="02020603050405020304" pitchFamily="18" charset="0"/>
              </a:rPr>
              <a:t>而已，</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未來空調</a:t>
            </a:r>
            <a:r>
              <a:rPr lang="zh-TW" altLang="en-US" sz="1600" kern="0" dirty="0">
                <a:latin typeface="微軟正黑體" pitchFamily="34" charset="-120"/>
                <a:ea typeface="微軟正黑體" pitchFamily="34" charset="-120"/>
                <a:cs typeface="Times New Roman" panose="02020603050405020304" pitchFamily="18" charset="0"/>
              </a:rPr>
              <a:t>會越做越細緻，還能</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針對每個人需求發展</a:t>
            </a:r>
            <a:r>
              <a:rPr lang="zh-TW" altLang="en-US" sz="1600" kern="0" dirty="0">
                <a:latin typeface="微軟正黑體" pitchFamily="34" charset="-120"/>
                <a:ea typeface="微軟正黑體" pitchFamily="34" charset="-120"/>
                <a:cs typeface="Times New Roman" panose="02020603050405020304" pitchFamily="18" charset="0"/>
              </a:rPr>
              <a:t>。」</a:t>
            </a:r>
          </a:p>
          <a:p>
            <a:pPr marL="342900" indent="-342900" algn="just">
              <a:spcBef>
                <a:spcPct val="200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他們初步</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實驗</a:t>
            </a:r>
            <a:r>
              <a:rPr lang="zh-TW" altLang="en-US" sz="1600" kern="0" dirty="0">
                <a:latin typeface="微軟正黑體" pitchFamily="34" charset="-120"/>
                <a:ea typeface="微軟正黑體" pitchFamily="34" charset="-120"/>
                <a:cs typeface="Times New Roman" panose="02020603050405020304" pitchFamily="18" charset="0"/>
              </a:rPr>
              <a:t>，在辦公室裡分成</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溫度保持在攝氏二十七度</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給予不同溫度</a:t>
            </a:r>
            <a:r>
              <a:rPr lang="zh-TW" altLang="en-US" sz="1600" kern="0" dirty="0">
                <a:latin typeface="微軟正黑體" pitchFamily="34" charset="-120"/>
                <a:ea typeface="微軟正黑體" pitchFamily="34" charset="-120"/>
                <a:cs typeface="Times New Roman" panose="02020603050405020304" pitchFamily="18" charset="0"/>
              </a:rPr>
              <a:t>以及</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空調吹出芳香</a:t>
            </a:r>
            <a:r>
              <a:rPr lang="zh-TW" altLang="en-US" sz="1600" kern="0" dirty="0">
                <a:latin typeface="微軟正黑體" pitchFamily="34" charset="-120"/>
                <a:ea typeface="微軟正黑體" pitchFamily="34" charset="-120"/>
                <a:cs typeface="Times New Roman" panose="02020603050405020304" pitchFamily="18" charset="0"/>
              </a:rPr>
              <a:t>的</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三種環境</a:t>
            </a:r>
            <a:r>
              <a:rPr lang="zh-TW" altLang="en-US" sz="1600" kern="0" dirty="0">
                <a:latin typeface="微軟正黑體" pitchFamily="34" charset="-120"/>
                <a:ea typeface="微軟正黑體" pitchFamily="34" charset="-120"/>
                <a:cs typeface="Times New Roman" panose="02020603050405020304" pitchFamily="18" charset="0"/>
              </a:rPr>
              <a:t>，由</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攝影機</a:t>
            </a:r>
            <a:r>
              <a:rPr lang="zh-TW" altLang="en-US" sz="1600" kern="0" dirty="0">
                <a:latin typeface="微軟正黑體" pitchFamily="34" charset="-120"/>
                <a:ea typeface="微軟正黑體" pitchFamily="34" charset="-120"/>
                <a:cs typeface="Times New Roman" panose="02020603050405020304" pitchFamily="18" charset="0"/>
              </a:rPr>
              <a:t>及</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感測器記錄</a:t>
            </a:r>
            <a:r>
              <a:rPr lang="zh-TW" altLang="en-US" sz="1600" kern="0" dirty="0">
                <a:latin typeface="微軟正黑體" pitchFamily="34" charset="-120"/>
                <a:ea typeface="微軟正黑體" pitchFamily="34" charset="-120"/>
                <a:cs typeface="Times New Roman" panose="02020603050405020304" pitchFamily="18" charset="0"/>
              </a:rPr>
              <a:t>下裡頭</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數百人的心跳</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呼吸</a:t>
            </a:r>
            <a:r>
              <a:rPr lang="zh-TW" altLang="en-US" sz="1600" kern="0" dirty="0">
                <a:latin typeface="微軟正黑體" pitchFamily="34" charset="-120"/>
                <a:ea typeface="微軟正黑體" pitchFamily="34" charset="-120"/>
                <a:cs typeface="Times New Roman" panose="02020603050405020304" pitchFamily="18" charset="0"/>
              </a:rPr>
              <a:t>。再由</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人工智慧去分析</a:t>
            </a:r>
            <a:r>
              <a:rPr lang="zh-TW" altLang="en-US" sz="1600" kern="0" dirty="0">
                <a:latin typeface="微軟正黑體" pitchFamily="34" charset="-120"/>
                <a:ea typeface="微軟正黑體" pitchFamily="34" charset="-120"/>
                <a:cs typeface="Times New Roman" panose="02020603050405020304" pitchFamily="18" charset="0"/>
              </a:rPr>
              <a:t>這些</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大數據</a:t>
            </a:r>
            <a:r>
              <a:rPr lang="zh-TW" altLang="en-US" sz="1600" kern="0" dirty="0">
                <a:latin typeface="微軟正黑體" pitchFamily="34" charset="-120"/>
                <a:ea typeface="微軟正黑體" pitchFamily="34" charset="-120"/>
                <a:cs typeface="Times New Roman" panose="02020603050405020304" pitchFamily="18" charset="0"/>
              </a:rPr>
              <a:t>，藉此判定，不同環境下每個人的精神狀況</a:t>
            </a:r>
            <a:r>
              <a:rPr lang="zh-TW" altLang="en-US" sz="1600" kern="0" dirty="0" smtClean="0">
                <a:latin typeface="微軟正黑體" pitchFamily="34" charset="-120"/>
                <a:ea typeface="微軟正黑體" pitchFamily="34" charset="-120"/>
                <a:cs typeface="Times New Roman" panose="02020603050405020304" pitchFamily="18" charset="0"/>
              </a:rPr>
              <a:t>。</a:t>
            </a:r>
            <a:endParaRPr lang="zh-TW" altLang="en-US" sz="1600" kern="0" dirty="0">
              <a:latin typeface="微軟正黑體" pitchFamily="34" charset="-120"/>
              <a:ea typeface="微軟正黑體" pitchFamily="34" charset="-120"/>
              <a:cs typeface="Times New Roman" panose="02020603050405020304" pitchFamily="18" charset="0"/>
            </a:endParaRPr>
          </a:p>
          <a:p>
            <a:pPr marL="342900" indent="-342900" algn="just">
              <a:spcBef>
                <a:spcPct val="200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另外，大金在</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神戶有座實驗場所</a:t>
            </a:r>
            <a:r>
              <a:rPr lang="zh-TW" altLang="en-US" sz="1600" kern="0" dirty="0">
                <a:latin typeface="微軟正黑體" pitchFamily="34" charset="-120"/>
                <a:ea typeface="微軟正黑體" pitchFamily="34" charset="-120"/>
                <a:cs typeface="Times New Roman" panose="02020603050405020304" pitchFamily="18" charset="0"/>
              </a:rPr>
              <a:t>，他們將</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溫度</a:t>
            </a:r>
            <a:r>
              <a:rPr lang="zh-TW" altLang="en-US" sz="1600" kern="0" dirty="0">
                <a:latin typeface="微軟正黑體" pitchFamily="34" charset="-120"/>
                <a:ea typeface="微軟正黑體" pitchFamily="34" charset="-120"/>
                <a:cs typeface="Times New Roman" panose="02020603050405020304" pitchFamily="18" charset="0"/>
              </a:rPr>
              <a:t>和</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濕度</a:t>
            </a:r>
            <a:r>
              <a:rPr lang="zh-TW" altLang="en-US" sz="1600" kern="0" dirty="0">
                <a:latin typeface="微軟正黑體" pitchFamily="34" charset="-120"/>
                <a:ea typeface="微軟正黑體" pitchFamily="34" charset="-120"/>
                <a:cs typeface="Times New Roman" panose="02020603050405020304" pitchFamily="18" charset="0"/>
              </a:rPr>
              <a:t>設定成</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能微調</a:t>
            </a:r>
            <a:r>
              <a:rPr lang="zh-TW" altLang="en-US" sz="1600" kern="0" dirty="0" smtClean="0">
                <a:solidFill>
                  <a:srgbClr val="FF0000"/>
                </a:solidFill>
                <a:latin typeface="微軟正黑體" pitchFamily="34" charset="-120"/>
                <a:ea typeface="微軟正黑體" pitchFamily="34" charset="-120"/>
                <a:cs typeface="Times New Roman" panose="02020603050405020304" pitchFamily="18" charset="0"/>
              </a:rPr>
              <a:t>攝氏</a:t>
            </a:r>
            <a:r>
              <a:rPr lang="en-US" altLang="zh-TW" sz="1600" kern="0" dirty="0" smtClean="0">
                <a:solidFill>
                  <a:srgbClr val="FF0000"/>
                </a:solidFill>
                <a:latin typeface="微軟正黑體" pitchFamily="34" charset="-120"/>
                <a:ea typeface="微軟正黑體" pitchFamily="34" charset="-120"/>
                <a:cs typeface="Times New Roman" panose="02020603050405020304" pitchFamily="18" charset="0"/>
              </a:rPr>
              <a:t>0.1</a:t>
            </a:r>
            <a:r>
              <a:rPr lang="zh-TW" altLang="en-US" sz="1600" kern="0" dirty="0" smtClean="0">
                <a:solidFill>
                  <a:srgbClr val="FF0000"/>
                </a:solidFill>
                <a:latin typeface="微軟正黑體" pitchFamily="34" charset="-120"/>
                <a:ea typeface="微軟正黑體" pitchFamily="34" charset="-120"/>
                <a:cs typeface="Times New Roman" panose="02020603050405020304" pitchFamily="18" charset="0"/>
              </a:rPr>
              <a:t>度</a:t>
            </a:r>
            <a:r>
              <a:rPr lang="zh-TW" altLang="en-US" sz="1600" kern="0" dirty="0" smtClean="0">
                <a:latin typeface="微軟正黑體" pitchFamily="34" charset="-120"/>
                <a:ea typeface="微軟正黑體" pitchFamily="34" charset="-120"/>
                <a:cs typeface="Times New Roman" panose="02020603050405020304" pitchFamily="18" charset="0"/>
              </a:rPr>
              <a:t>及</a:t>
            </a:r>
            <a:r>
              <a:rPr lang="en-US" altLang="zh-TW" sz="1600" kern="0" dirty="0" smtClean="0">
                <a:solidFill>
                  <a:srgbClr val="FF0000"/>
                </a:solidFill>
                <a:latin typeface="微軟正黑體" pitchFamily="34" charset="-120"/>
                <a:ea typeface="微軟正黑體" pitchFamily="34" charset="-120"/>
                <a:cs typeface="Times New Roman" panose="02020603050405020304" pitchFamily="18" charset="0"/>
              </a:rPr>
              <a:t>1</a:t>
            </a:r>
            <a:r>
              <a:rPr lang="zh-TW" altLang="en-US" sz="1600" kern="0" dirty="0" smtClean="0">
                <a:solidFill>
                  <a:srgbClr val="FF0000"/>
                </a:solidFill>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，此外，也</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給予不同的香氛</a:t>
            </a:r>
            <a:r>
              <a:rPr lang="zh-TW" altLang="en-US" sz="1600" kern="0" dirty="0">
                <a:latin typeface="微軟正黑體" pitchFamily="34" charset="-120"/>
                <a:ea typeface="微軟正黑體" pitchFamily="34" charset="-120"/>
                <a:cs typeface="Times New Roman" panose="02020603050405020304" pitchFamily="18" charset="0"/>
              </a:rPr>
              <a:t>及</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燈光</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讓受測者在裡頭工作</a:t>
            </a:r>
            <a:r>
              <a:rPr lang="zh-TW" altLang="en-US" sz="1600" kern="0" dirty="0">
                <a:latin typeface="微軟正黑體" pitchFamily="34" charset="-120"/>
                <a:ea typeface="微軟正黑體" pitchFamily="34" charset="-120"/>
                <a:cs typeface="Times New Roman" panose="02020603050405020304" pitchFamily="18" charset="0"/>
              </a:rPr>
              <a:t>，細微的</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分析</a:t>
            </a:r>
            <a:r>
              <a:rPr lang="zh-TW" altLang="en-US" sz="1600" kern="0" dirty="0">
                <a:latin typeface="微軟正黑體" pitchFamily="34" charset="-120"/>
                <a:ea typeface="微軟正黑體" pitchFamily="34" charset="-120"/>
                <a:cs typeface="Times New Roman" panose="02020603050405020304" pitchFamily="18" charset="0"/>
              </a:rPr>
              <a:t>這些人在不同環境的</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呼吸</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心跳</a:t>
            </a:r>
            <a:r>
              <a:rPr lang="zh-TW" altLang="en-US" sz="1600" kern="0" dirty="0">
                <a:latin typeface="微軟正黑體" pitchFamily="34" charset="-120"/>
                <a:ea typeface="微軟正黑體" pitchFamily="34" charset="-120"/>
                <a:cs typeface="Times New Roman" panose="02020603050405020304" pitchFamily="18" charset="0"/>
              </a:rPr>
              <a:t>，以及</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工作效率上的變化</a:t>
            </a:r>
            <a:r>
              <a:rPr lang="zh-TW" altLang="en-US" sz="1600" kern="0" dirty="0">
                <a:latin typeface="微軟正黑體" pitchFamily="34" charset="-120"/>
                <a:ea typeface="微軟正黑體" pitchFamily="34" charset="-120"/>
                <a:cs typeface="Times New Roman" panose="02020603050405020304" pitchFamily="18" charset="0"/>
              </a:rPr>
              <a:t>。</a:t>
            </a:r>
            <a:endParaRPr lang="en-US" altLang="zh-TW" sz="1600" kern="0" dirty="0">
              <a:latin typeface="微軟正黑體" pitchFamily="34" charset="-120"/>
              <a:ea typeface="微軟正黑體" pitchFamily="34" charset="-120"/>
              <a:cs typeface="Times New Roman" panose="02020603050405020304" pitchFamily="18" charset="0"/>
            </a:endParaRPr>
          </a:p>
          <a:p>
            <a:pPr marL="342900" indent="-342900" algn="just">
              <a:spcBef>
                <a:spcPct val="200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為將</a:t>
            </a:r>
            <a:r>
              <a:rPr lang="en-US" altLang="zh-TW" sz="1600" kern="0" dirty="0">
                <a:latin typeface="微軟正黑體" pitchFamily="34" charset="-120"/>
                <a:ea typeface="微軟正黑體" pitchFamily="34" charset="-120"/>
                <a:cs typeface="Times New Roman" panose="02020603050405020304" pitchFamily="18" charset="0"/>
              </a:rPr>
              <a:t>AI</a:t>
            </a:r>
            <a:r>
              <a:rPr lang="zh-TW" altLang="en-US" sz="1600" kern="0" dirty="0">
                <a:latin typeface="微軟正黑體" pitchFamily="34" charset="-120"/>
                <a:ea typeface="微軟正黑體" pitchFamily="34" charset="-120"/>
                <a:cs typeface="Times New Roman" panose="02020603050405020304" pitchFamily="18" charset="0"/>
              </a:rPr>
              <a:t>尖端研究應用在空調技術裡，大金去年底，在技術創新中心投入約占年</a:t>
            </a:r>
            <a:r>
              <a:rPr lang="zh-TW" altLang="en-US" sz="1600" kern="0" dirty="0" smtClean="0">
                <a:latin typeface="微軟正黑體" pitchFamily="34" charset="-120"/>
                <a:ea typeface="微軟正黑體" pitchFamily="34" charset="-120"/>
                <a:cs typeface="Times New Roman" panose="02020603050405020304" pitchFamily="18" charset="0"/>
              </a:rPr>
              <a:t>淨利  </a:t>
            </a:r>
            <a:r>
              <a:rPr lang="en-US" altLang="zh-TW" sz="1600" kern="0" dirty="0" smtClean="0">
                <a:latin typeface="微軟正黑體" pitchFamily="34" charset="-120"/>
                <a:ea typeface="微軟正黑體" pitchFamily="34" charset="-120"/>
                <a:cs typeface="Times New Roman" panose="02020603050405020304" pitchFamily="18" charset="0"/>
              </a:rPr>
              <a:t>3</a:t>
            </a:r>
            <a:r>
              <a:rPr lang="zh-TW" altLang="en-US" sz="1600" kern="0" dirty="0" smtClean="0">
                <a:latin typeface="微軟正黑體" pitchFamily="34" charset="-120"/>
                <a:ea typeface="微軟正黑體" pitchFamily="34" charset="-120"/>
                <a:cs typeface="Times New Roman" panose="02020603050405020304" pitchFamily="18" charset="0"/>
              </a:rPr>
              <a:t>％、</a:t>
            </a:r>
            <a:r>
              <a:rPr lang="en-US" altLang="zh-TW" sz="1600" kern="0" dirty="0" smtClean="0">
                <a:latin typeface="微軟正黑體" pitchFamily="34" charset="-120"/>
                <a:ea typeface="微軟正黑體" pitchFamily="34" charset="-120"/>
                <a:cs typeface="Times New Roman" panose="02020603050405020304" pitchFamily="18" charset="0"/>
              </a:rPr>
              <a:t>56</a:t>
            </a:r>
            <a:r>
              <a:rPr lang="zh-TW" altLang="en-US" sz="1600" kern="0" dirty="0" smtClean="0">
                <a:latin typeface="微軟正黑體" pitchFamily="34" charset="-120"/>
                <a:ea typeface="微軟正黑體" pitchFamily="34" charset="-120"/>
                <a:cs typeface="Times New Roman" panose="02020603050405020304" pitchFamily="18" charset="0"/>
              </a:rPr>
              <a:t>億</a:t>
            </a:r>
            <a:r>
              <a:rPr lang="zh-TW" altLang="en-US" sz="1600" kern="0" dirty="0">
                <a:latin typeface="微軟正黑體" pitchFamily="34" charset="-120"/>
                <a:ea typeface="微軟正黑體" pitchFamily="34" charset="-120"/>
                <a:cs typeface="Times New Roman" panose="02020603050405020304" pitchFamily="18" charset="0"/>
              </a:rPr>
              <a:t>日圓的研究經費，</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請大阪大學</a:t>
            </a:r>
            <a:r>
              <a:rPr lang="zh-TW" altLang="en-US" sz="1600" kern="0" dirty="0">
                <a:latin typeface="微軟正黑體" pitchFamily="34" charset="-120"/>
                <a:ea typeface="微軟正黑體" pitchFamily="34" charset="-120"/>
                <a:cs typeface="Times New Roman" panose="02020603050405020304" pitchFamily="18" charset="0"/>
              </a:rPr>
              <a:t>為他們</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開圖像辨識</a:t>
            </a:r>
            <a:r>
              <a:rPr lang="zh-TW" altLang="en-US" sz="1600" kern="0" dirty="0">
                <a:latin typeface="微軟正黑體" pitchFamily="34" charset="-120"/>
                <a:ea typeface="微軟正黑體" pitchFamily="34" charset="-120"/>
                <a:cs typeface="Times New Roman" panose="02020603050405020304" pitchFamily="18" charset="0"/>
              </a:rPr>
              <a:t>、</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深度學習</a:t>
            </a:r>
            <a:r>
              <a:rPr lang="zh-TW" altLang="en-US" sz="1600" kern="0" dirty="0">
                <a:latin typeface="微軟正黑體" pitchFamily="34" charset="-120"/>
                <a:ea typeface="微軟正黑體" pitchFamily="34" charset="-120"/>
                <a:cs typeface="Times New Roman" panose="02020603050405020304" pitchFamily="18" charset="0"/>
              </a:rPr>
              <a:t>等</a:t>
            </a:r>
            <a:r>
              <a:rPr lang="en-US" altLang="zh-TW" sz="1600" kern="0" dirty="0">
                <a:latin typeface="微軟正黑體" pitchFamily="34" charset="-120"/>
                <a:ea typeface="微軟正黑體" pitchFamily="34" charset="-120"/>
                <a:cs typeface="Times New Roman" panose="02020603050405020304" pitchFamily="18" charset="0"/>
              </a:rPr>
              <a:t>AI</a:t>
            </a:r>
            <a:r>
              <a:rPr lang="zh-TW" altLang="en-US" sz="1600" kern="0" dirty="0">
                <a:latin typeface="微軟正黑體" pitchFamily="34" charset="-120"/>
                <a:ea typeface="微軟正黑體" pitchFamily="34" charset="-120"/>
                <a:cs typeface="Times New Roman" panose="02020603050405020304" pitchFamily="18" charset="0"/>
              </a:rPr>
              <a:t>相關領域的專屬課程，目前上課人數約一百位，</a:t>
            </a:r>
            <a:r>
              <a:rPr lang="zh-TW" altLang="en-US" sz="1600" kern="0" dirty="0" smtClean="0">
                <a:solidFill>
                  <a:srgbClr val="FF0000"/>
                </a:solidFill>
                <a:latin typeface="微軟正黑體" pitchFamily="34" charset="-120"/>
                <a:ea typeface="微軟正黑體" pitchFamily="34" charset="-120"/>
                <a:cs typeface="Times New Roman" panose="02020603050405020304" pitchFamily="18" charset="0"/>
              </a:rPr>
              <a:t>目標</a:t>
            </a:r>
            <a:r>
              <a:rPr lang="en-US" altLang="zh-TW" sz="1600" kern="0" dirty="0" smtClean="0">
                <a:solidFill>
                  <a:srgbClr val="FF0000"/>
                </a:solidFill>
                <a:latin typeface="微軟正黑體" pitchFamily="34" charset="-120"/>
                <a:ea typeface="微軟正黑體" pitchFamily="34" charset="-120"/>
                <a:cs typeface="Times New Roman" panose="02020603050405020304" pitchFamily="18" charset="0"/>
              </a:rPr>
              <a:t>2020</a:t>
            </a:r>
            <a:r>
              <a:rPr lang="zh-TW" altLang="en-US" sz="1600" kern="0" dirty="0" smtClean="0">
                <a:solidFill>
                  <a:srgbClr val="FF0000"/>
                </a:solidFill>
                <a:latin typeface="微軟正黑體" pitchFamily="34" charset="-120"/>
                <a:ea typeface="微軟正黑體" pitchFamily="34" charset="-120"/>
                <a:cs typeface="Times New Roman" panose="02020603050405020304" pitchFamily="18" charset="0"/>
              </a:rPr>
              <a:t>年培養</a:t>
            </a:r>
            <a:r>
              <a:rPr lang="en-US" altLang="zh-TW" sz="1600" kern="0" dirty="0" smtClean="0">
                <a:solidFill>
                  <a:srgbClr val="FF0000"/>
                </a:solidFill>
                <a:latin typeface="微軟正黑體" pitchFamily="34" charset="-120"/>
                <a:ea typeface="微軟正黑體" pitchFamily="34" charset="-120"/>
                <a:cs typeface="Times New Roman" panose="02020603050405020304" pitchFamily="18" charset="0"/>
              </a:rPr>
              <a:t>1000</a:t>
            </a:r>
            <a:r>
              <a:rPr lang="zh-TW" altLang="en-US" sz="1600" kern="0" dirty="0" smtClean="0">
                <a:solidFill>
                  <a:srgbClr val="FF0000"/>
                </a:solidFill>
                <a:latin typeface="微軟正黑體" pitchFamily="34" charset="-120"/>
                <a:ea typeface="微軟正黑體" pitchFamily="34" charset="-120"/>
                <a:cs typeface="Times New Roman" panose="02020603050405020304" pitchFamily="18" charset="0"/>
              </a:rPr>
              <a:t>名</a:t>
            </a:r>
            <a:r>
              <a:rPr lang="en-US" altLang="zh-TW" sz="1600" kern="0" dirty="0">
                <a:solidFill>
                  <a:srgbClr val="FF0000"/>
                </a:solidFill>
                <a:latin typeface="微軟正黑體" pitchFamily="34" charset="-120"/>
                <a:ea typeface="微軟正黑體" pitchFamily="34" charset="-120"/>
                <a:cs typeface="Times New Roman" panose="02020603050405020304" pitchFamily="18" charset="0"/>
              </a:rPr>
              <a:t>AI</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人才</a:t>
            </a:r>
            <a:r>
              <a:rPr lang="zh-TW" altLang="en-US" sz="1600" kern="0" dirty="0">
                <a:latin typeface="微軟正黑體" pitchFamily="34" charset="-120"/>
                <a:ea typeface="微軟正黑體" pitchFamily="34" charset="-120"/>
                <a:cs typeface="Times New Roman" panose="02020603050405020304" pitchFamily="18" charset="0"/>
              </a:rPr>
              <a:t>。</a:t>
            </a:r>
          </a:p>
        </p:txBody>
      </p:sp>
      <p:sp>
        <p:nvSpPr>
          <p:cNvPr id="6" name="矩形 5"/>
          <p:cNvSpPr/>
          <p:nvPr/>
        </p:nvSpPr>
        <p:spPr>
          <a:xfrm>
            <a:off x="0" y="23081"/>
            <a:ext cx="9144000" cy="907941"/>
          </a:xfrm>
          <a:prstGeom prst="rect">
            <a:avLst/>
          </a:prstGeom>
        </p:spPr>
        <p:txBody>
          <a:bodyPr wrap="square" anchor="ctr">
            <a:spAutoFit/>
          </a:bodyPr>
          <a:lstStyle/>
          <a:p>
            <a:pPr algn="ctr">
              <a:spcBef>
                <a:spcPts val="600"/>
              </a:spcBef>
              <a:defRPr/>
            </a:pPr>
            <a:r>
              <a:rPr lang="zh-TW" altLang="en-US" sz="2400" b="1" dirty="0">
                <a:solidFill>
                  <a:prstClr val="black"/>
                </a:solidFill>
                <a:latin typeface="華康粗圓體" panose="020F0709000000000000" pitchFamily="49" charset="-120"/>
                <a:ea typeface="華康粗圓體" panose="020F0709000000000000" pitchFamily="49" charset="-120"/>
              </a:rPr>
              <a:t>案例三</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en-US" sz="2400" b="1" dirty="0">
                <a:solidFill>
                  <a:prstClr val="black"/>
                </a:solidFill>
                <a:latin typeface="華康粗圓體" panose="020F0709000000000000" pitchFamily="49" charset="-120"/>
                <a:ea typeface="華康粗圓體" panose="020F0709000000000000" pitchFamily="49" charset="-120"/>
              </a:rPr>
              <a:t>大金</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en-US" sz="2400" b="1" dirty="0">
                <a:solidFill>
                  <a:prstClr val="black"/>
                </a:solidFill>
                <a:latin typeface="華康粗圓體" panose="020F0709000000000000" pitchFamily="49" charset="-120"/>
                <a:ea typeface="華康粗圓體" panose="020F0709000000000000" pitchFamily="49" charset="-120"/>
              </a:rPr>
              <a:t>：</a:t>
            </a:r>
            <a:endParaRPr lang="en-US" altLang="zh-TW" sz="2400" b="1" dirty="0">
              <a:solidFill>
                <a:prstClr val="black"/>
              </a:solidFill>
              <a:latin typeface="華康粗圓體" panose="020F0709000000000000" pitchFamily="49" charset="-120"/>
              <a:ea typeface="華康粗圓體" panose="020F0709000000000000" pitchFamily="49" charset="-120"/>
            </a:endParaRPr>
          </a:p>
          <a:p>
            <a:pPr algn="ctr">
              <a:spcBef>
                <a:spcPts val="600"/>
              </a:spcBef>
              <a:defRPr/>
            </a:pPr>
            <a:r>
              <a:rPr lang="zh-TW" altLang="en-US" sz="2400" b="1" dirty="0">
                <a:solidFill>
                  <a:prstClr val="black"/>
                </a:solidFill>
                <a:latin typeface="華康粗圓體" panose="020F0709000000000000" pitchFamily="49" charset="-120"/>
                <a:ea typeface="華康粗圓體" panose="020F0709000000000000" pitchFamily="49" charset="-120"/>
              </a:rPr>
              <a:t>運用</a:t>
            </a:r>
            <a:r>
              <a:rPr lang="en-US" altLang="zh-TW" sz="2400" b="1" dirty="0">
                <a:solidFill>
                  <a:prstClr val="black"/>
                </a:solidFill>
                <a:latin typeface="華康粗圓體" panose="020F0709000000000000" pitchFamily="49" charset="-120"/>
                <a:ea typeface="華康粗圓體" panose="020F0709000000000000" pitchFamily="49" charset="-120"/>
              </a:rPr>
              <a:t>AI</a:t>
            </a:r>
            <a:r>
              <a:rPr lang="zh-TW" altLang="en-US" sz="2400" b="1" dirty="0">
                <a:solidFill>
                  <a:prstClr val="black"/>
                </a:solidFill>
                <a:latin typeface="華康粗圓體" panose="020F0709000000000000" pitchFamily="49" charset="-120"/>
                <a:ea typeface="華康粗圓體" panose="020F0709000000000000" pitchFamily="49" charset="-120"/>
              </a:rPr>
              <a:t>技術 發展下世代空調</a:t>
            </a:r>
          </a:p>
        </p:txBody>
      </p:sp>
      <p:sp>
        <p:nvSpPr>
          <p:cNvPr id="7" name="矩形 6"/>
          <p:cNvSpPr/>
          <p:nvPr/>
        </p:nvSpPr>
        <p:spPr>
          <a:xfrm>
            <a:off x="6229200" y="1079158"/>
            <a:ext cx="3599384" cy="261610"/>
          </a:xfrm>
          <a:prstGeom prst="rect">
            <a:avLst/>
          </a:prstGeom>
        </p:spPr>
        <p:txBody>
          <a:bodyPr wrap="square">
            <a:spAutoFit/>
          </a:bodyPr>
          <a:lstStyle/>
          <a:p>
            <a:pPr algn="ctr" defTabSz="914400">
              <a:spcBef>
                <a:spcPts val="600"/>
              </a:spcBef>
              <a:defRPr/>
            </a:pPr>
            <a:r>
              <a:rPr lang="zh-TW" altLang="en-US" sz="1100" dirty="0" smtClean="0">
                <a:solidFill>
                  <a:prstClr val="black"/>
                </a:solidFill>
                <a:latin typeface="微軟正黑體" pitchFamily="34" charset="-120"/>
                <a:ea typeface="微軟正黑體" pitchFamily="34" charset="-120"/>
              </a:rPr>
              <a:t>商業</a:t>
            </a:r>
            <a:r>
              <a:rPr lang="zh-TW" altLang="en-US" sz="1100" dirty="0">
                <a:solidFill>
                  <a:prstClr val="black"/>
                </a:solidFill>
                <a:latin typeface="微軟正黑體" pitchFamily="34" charset="-120"/>
                <a:ea typeface="微軟正黑體" pitchFamily="34" charset="-120"/>
              </a:rPr>
              <a:t>周刊 第</a:t>
            </a:r>
            <a:r>
              <a:rPr lang="en-US" altLang="zh-TW" sz="1100" dirty="0" smtClean="0">
                <a:solidFill>
                  <a:prstClr val="black"/>
                </a:solidFill>
                <a:latin typeface="微軟正黑體" pitchFamily="34" charset="-120"/>
                <a:ea typeface="微軟正黑體" pitchFamily="34" charset="-120"/>
              </a:rPr>
              <a:t>1592</a:t>
            </a:r>
            <a:r>
              <a:rPr lang="zh-TW" altLang="en-US" sz="1100" dirty="0" smtClean="0">
                <a:solidFill>
                  <a:prstClr val="black"/>
                </a:solidFill>
                <a:latin typeface="微軟正黑體" pitchFamily="34" charset="-120"/>
                <a:ea typeface="微軟正黑體" pitchFamily="34" charset="-120"/>
              </a:rPr>
              <a:t>期</a:t>
            </a:r>
            <a:r>
              <a:rPr lang="en-US" altLang="zh-TW" sz="1100" dirty="0">
                <a:solidFill>
                  <a:prstClr val="black"/>
                </a:solidFill>
                <a:latin typeface="微軟正黑體" pitchFamily="34" charset="-120"/>
                <a:ea typeface="微軟正黑體" pitchFamily="34" charset="-120"/>
              </a:rPr>
              <a:t>(</a:t>
            </a:r>
            <a:r>
              <a:rPr lang="en-US" altLang="zh-TW" sz="1100" dirty="0" smtClean="0">
                <a:solidFill>
                  <a:prstClr val="black"/>
                </a:solidFill>
                <a:latin typeface="微軟正黑體" pitchFamily="34" charset="-120"/>
                <a:ea typeface="微軟正黑體" pitchFamily="34" charset="-120"/>
              </a:rPr>
              <a:t>2018/05/21)</a:t>
            </a:r>
            <a:endParaRPr lang="zh-TW" altLang="en-US" sz="1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4055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 13"/>
          <p:cNvSpPr/>
          <p:nvPr/>
        </p:nvSpPr>
        <p:spPr>
          <a:xfrm flipH="1">
            <a:off x="3940025" y="3318817"/>
            <a:ext cx="4850014" cy="2517569"/>
          </a:xfrm>
          <a:prstGeom prst="roundRect">
            <a:avLst/>
          </a:prstGeom>
          <a:solidFill>
            <a:srgbClr val="5ECCF3">
              <a:lumMod val="40000"/>
              <a:lumOff val="60000"/>
            </a:srgbClr>
          </a:solidFill>
          <a:ln w="25400" cap="flat" cmpd="sng" algn="ctr">
            <a:solidFill>
              <a:srgbClr val="5ECCF3">
                <a:lumMod val="40000"/>
                <a:lumOff val="60000"/>
              </a:srgbClr>
            </a:solidFill>
            <a:prstDash val="solid"/>
          </a:ln>
          <a:effectLst/>
        </p:spPr>
        <p:txBody>
          <a:bodyPr rtlCol="0" anchor="ctr"/>
          <a:lstStyle/>
          <a:p>
            <a:pPr algn="ctr" defTabSz="914400">
              <a:defRPr/>
            </a:pPr>
            <a:endParaRPr lang="zh-TW" altLang="en-US" kern="0">
              <a:solidFill>
                <a:prstClr val="white"/>
              </a:solidFill>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28</a:t>
            </a:fld>
            <a:endParaRPr lang="zh-TW" altLang="en-US">
              <a:solidFill>
                <a:prstClr val="black">
                  <a:tint val="75000"/>
                </a:prstClr>
              </a:solidFill>
            </a:endParaRPr>
          </a:p>
        </p:txBody>
      </p:sp>
      <p:sp>
        <p:nvSpPr>
          <p:cNvPr id="3" name="矩形 2"/>
          <p:cNvSpPr/>
          <p:nvPr/>
        </p:nvSpPr>
        <p:spPr>
          <a:xfrm>
            <a:off x="792750" y="1168930"/>
            <a:ext cx="2865923" cy="329797"/>
          </a:xfrm>
          <a:prstGeom prst="rect">
            <a:avLst/>
          </a:prstGeom>
          <a:solidFill>
            <a:srgbClr val="B4DCFA">
              <a:lumMod val="50000"/>
            </a:srgbClr>
          </a:solidFill>
          <a:ln w="25400" cap="flat" cmpd="sng" algn="ctr">
            <a:noFill/>
            <a:prstDash val="solid"/>
          </a:ln>
          <a:effectLst/>
        </p:spPr>
        <p:txBody>
          <a:bodyPr rtlCol="0" anchor="ctr"/>
          <a:lstStyle/>
          <a:p>
            <a:pPr algn="ctr" defTabSz="914400">
              <a:defRPr/>
            </a:pPr>
            <a:r>
              <a:rPr lang="zh-TW" altLang="en-US" sz="2000" kern="0" dirty="0">
                <a:solidFill>
                  <a:prstClr val="white"/>
                </a:solidFill>
                <a:latin typeface="微軟正黑體" panose="020B0604030504040204" pitchFamily="34" charset="-120"/>
                <a:ea typeface="微軟正黑體" panose="020B0604030504040204" pitchFamily="34" charset="-120"/>
              </a:rPr>
              <a:t>空調</a:t>
            </a:r>
            <a:r>
              <a:rPr lang="zh-TW" altLang="en-US" sz="2000" kern="0" dirty="0" smtClean="0">
                <a:solidFill>
                  <a:prstClr val="white"/>
                </a:solidFill>
                <a:latin typeface="微軟正黑體" panose="020B0604030504040204" pitchFamily="34" charset="-120"/>
                <a:ea typeface="微軟正黑體" panose="020B0604030504040204" pitchFamily="34" charset="-120"/>
              </a:rPr>
              <a:t>業</a:t>
            </a:r>
            <a:r>
              <a:rPr lang="zh-TW" altLang="en-US" sz="2000" kern="0" dirty="0">
                <a:solidFill>
                  <a:prstClr val="white"/>
                </a:solidFill>
                <a:latin typeface="微軟正黑體" panose="020B0604030504040204" pitchFamily="34" charset="-120"/>
                <a:ea typeface="微軟正黑體" panose="020B0604030504040204" pitchFamily="34" charset="-120"/>
              </a:rPr>
              <a:t>痛點</a:t>
            </a:r>
          </a:p>
        </p:txBody>
      </p:sp>
      <p:sp>
        <p:nvSpPr>
          <p:cNvPr id="4" name="矩形 3"/>
          <p:cNvSpPr/>
          <p:nvPr/>
        </p:nvSpPr>
        <p:spPr>
          <a:xfrm>
            <a:off x="813241" y="3311780"/>
            <a:ext cx="2865923" cy="329797"/>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en-US" altLang="zh-TW" sz="2000" dirty="0" smtClean="0">
                <a:solidFill>
                  <a:prstClr val="white"/>
                </a:solidFill>
                <a:latin typeface="微軟正黑體" panose="020B0604030504040204" pitchFamily="34" charset="-120"/>
                <a:ea typeface="微軟正黑體" panose="020B0604030504040204" pitchFamily="34" charset="-120"/>
              </a:rPr>
              <a:t>AI</a:t>
            </a:r>
            <a:r>
              <a:rPr lang="zh-TW" altLang="en-US" sz="2000" dirty="0" smtClean="0">
                <a:solidFill>
                  <a:prstClr val="white"/>
                </a:solidFill>
                <a:latin typeface="微軟正黑體" panose="020B0604030504040204" pitchFamily="34" charset="-120"/>
                <a:ea typeface="微軟正黑體" panose="020B0604030504040204" pitchFamily="34" charset="-120"/>
              </a:rPr>
              <a:t>帶來</a:t>
            </a:r>
            <a:r>
              <a:rPr lang="zh-TW" altLang="en-US" sz="2000" dirty="0">
                <a:solidFill>
                  <a:prstClr val="white"/>
                </a:solidFill>
                <a:latin typeface="微軟正黑體" panose="020B0604030504040204" pitchFamily="34" charset="-120"/>
                <a:ea typeface="微軟正黑體" panose="020B0604030504040204" pitchFamily="34" charset="-120"/>
              </a:rPr>
              <a:t>之效益</a:t>
            </a:r>
          </a:p>
        </p:txBody>
      </p:sp>
      <p:sp>
        <p:nvSpPr>
          <p:cNvPr id="5" name="矩形 4"/>
          <p:cNvSpPr/>
          <p:nvPr/>
        </p:nvSpPr>
        <p:spPr>
          <a:xfrm>
            <a:off x="4063850" y="1156473"/>
            <a:ext cx="3996813" cy="354709"/>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en-US" altLang="zh-TW" sz="2000" dirty="0" smtClean="0">
                <a:solidFill>
                  <a:prstClr val="white"/>
                </a:solidFill>
                <a:latin typeface="微軟正黑體" panose="020B0604030504040204" pitchFamily="34" charset="-120"/>
                <a:ea typeface="微軟正黑體" panose="020B0604030504040204" pitchFamily="34" charset="-120"/>
              </a:rPr>
              <a:t>AI</a:t>
            </a:r>
            <a:r>
              <a:rPr lang="zh-TW" altLang="en-US" sz="2000" dirty="0" smtClean="0">
                <a:solidFill>
                  <a:prstClr val="white"/>
                </a:solidFill>
                <a:latin typeface="微軟正黑體" panose="020B0604030504040204" pitchFamily="34" charset="-120"/>
                <a:ea typeface="微軟正黑體" panose="020B0604030504040204" pitchFamily="34" charset="-120"/>
              </a:rPr>
              <a:t>怎麼</a:t>
            </a:r>
            <a:r>
              <a:rPr lang="zh-TW" altLang="en-US" sz="2000" dirty="0">
                <a:solidFill>
                  <a:prstClr val="white"/>
                </a:solidFill>
                <a:latin typeface="微軟正黑體" panose="020B0604030504040204" pitchFamily="34" charset="-120"/>
                <a:ea typeface="微軟正黑體" panose="020B0604030504040204" pitchFamily="34" charset="-120"/>
              </a:rPr>
              <a:t>做</a:t>
            </a:r>
          </a:p>
        </p:txBody>
      </p:sp>
      <p:sp>
        <p:nvSpPr>
          <p:cNvPr id="6" name="矩形 5"/>
          <p:cNvSpPr/>
          <p:nvPr/>
        </p:nvSpPr>
        <p:spPr>
          <a:xfrm>
            <a:off x="3976601" y="3837176"/>
            <a:ext cx="4702529" cy="177741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indent="-180975" algn="just">
              <a:spcBef>
                <a:spcPts val="300"/>
              </a:spcBef>
              <a:buFont typeface="Wingdings" panose="05000000000000000000" pitchFamily="2" charset="2"/>
              <a:buChar char="n"/>
            </a:pPr>
            <a:r>
              <a:rPr lang="zh-TW" altLang="en-US" sz="1600" b="1" dirty="0" smtClean="0">
                <a:latin typeface="微軟正黑體" panose="020B0604030504040204" pitchFamily="34" charset="-120"/>
                <a:ea typeface="微軟正黑體" panose="020B0604030504040204" pitchFamily="34" charset="-120"/>
              </a:rPr>
              <a:t>專注深化單一領域，是大金鞏固主流地位之道</a:t>
            </a:r>
            <a:endParaRPr lang="en-US" altLang="zh-TW" sz="1600" b="1" dirty="0">
              <a:latin typeface="微軟正黑體" panose="020B0604030504040204" pitchFamily="34" charset="-120"/>
              <a:ea typeface="微軟正黑體" panose="020B0604030504040204" pitchFamily="34" charset="-120"/>
            </a:endParaRPr>
          </a:p>
          <a:p>
            <a:pPr marL="266700" lvl="1" indent="-161925" algn="just">
              <a:spcBef>
                <a:spcPts val="300"/>
              </a:spcBef>
              <a:buFont typeface="Arial" panose="020B0604020202020204" pitchFamily="34" charset="0"/>
              <a:buChar char="•"/>
              <a:tabLst>
                <a:tab pos="266700" algn="l"/>
              </a:tabLst>
            </a:pPr>
            <a:r>
              <a:rPr lang="zh-TW" altLang="en-US" sz="1400" dirty="0" smtClean="0">
                <a:latin typeface="微軟正黑體" panose="020B0604030504040204" pitchFamily="34" charset="-120"/>
                <a:ea typeface="微軟正黑體" panose="020B0604030504040204" pitchFamily="34" charset="-120"/>
              </a:rPr>
              <a:t>「空氣」領域並非新興產業，通過</a:t>
            </a:r>
            <a:r>
              <a:rPr lang="zh-TW" altLang="en-US" sz="1400" dirty="0">
                <a:latin typeface="微軟正黑體" panose="020B0604030504040204" pitchFamily="34" charset="-120"/>
                <a:ea typeface="微軟正黑體" panose="020B0604030504040204" pitchFamily="34" charset="-120"/>
              </a:rPr>
              <a:t>技術研發</a:t>
            </a:r>
            <a:r>
              <a:rPr lang="zh-TW" altLang="en-US" sz="1400" dirty="0">
                <a:solidFill>
                  <a:srgbClr val="FF0000"/>
                </a:solidFill>
                <a:latin typeface="微軟正黑體" panose="020B0604030504040204" pitchFamily="34" charset="-120"/>
                <a:ea typeface="微軟正黑體" panose="020B0604030504040204" pitchFamily="34" charset="-120"/>
              </a:rPr>
              <a:t>解決各地氣候差異</a:t>
            </a:r>
            <a:r>
              <a:rPr lang="zh-TW" altLang="en-US" sz="1400" dirty="0">
                <a:latin typeface="微軟正黑體" panose="020B0604030504040204" pitchFamily="34" charset="-120"/>
                <a:ea typeface="微軟正黑體" panose="020B0604030504040204" pitchFamily="34" charset="-120"/>
              </a:rPr>
              <a:t>帶來的</a:t>
            </a:r>
            <a:r>
              <a:rPr lang="zh-TW" altLang="en-US" sz="1400" dirty="0">
                <a:solidFill>
                  <a:srgbClr val="FF0000"/>
                </a:solidFill>
                <a:latin typeface="微軟正黑體" panose="020B0604030504040204" pitchFamily="34" charset="-120"/>
                <a:ea typeface="微軟正黑體" panose="020B0604030504040204" pitchFamily="34" charset="-120"/>
              </a:rPr>
              <a:t>不舒適感</a:t>
            </a:r>
            <a:r>
              <a:rPr lang="zh-TW" altLang="en-US" sz="1400" dirty="0">
                <a:latin typeface="微軟正黑體" panose="020B0604030504040204" pitchFamily="34" charset="-120"/>
                <a:ea typeface="微軟正黑體" panose="020B0604030504040204" pitchFamily="34" charset="-120"/>
              </a:rPr>
              <a:t>，將</a:t>
            </a:r>
            <a:r>
              <a:rPr lang="zh-TW" altLang="en-US" sz="1400" dirty="0" smtClean="0">
                <a:solidFill>
                  <a:srgbClr val="FF0000"/>
                </a:solidFill>
                <a:latin typeface="微軟正黑體" panose="020B0604030504040204" pitchFamily="34" charset="-120"/>
                <a:ea typeface="微軟正黑體" panose="020B0604030504040204" pitchFamily="34" charset="-120"/>
              </a:rPr>
              <a:t>產品功能區分更加細緻</a:t>
            </a:r>
            <a:r>
              <a:rPr lang="zh-TW" altLang="en-US" sz="1400" dirty="0">
                <a:latin typeface="微軟正黑體" panose="020B0604030504040204" pitchFamily="34" charset="-120"/>
                <a:ea typeface="微軟正黑體" panose="020B0604030504040204" pitchFamily="34" charset="-120"/>
              </a:rPr>
              <a:t>，最終獲得消費者</a:t>
            </a:r>
            <a:r>
              <a:rPr lang="zh-TW" altLang="en-US" sz="1400" dirty="0" smtClean="0">
                <a:latin typeface="微軟正黑體" panose="020B0604030504040204" pitchFamily="34" charset="-120"/>
                <a:ea typeface="微軟正黑體" panose="020B0604030504040204" pitchFamily="34" charset="-120"/>
              </a:rPr>
              <a:t>認同</a:t>
            </a:r>
            <a:endParaRPr lang="zh-TW" altLang="en-US" sz="1400" dirty="0">
              <a:latin typeface="微軟正黑體" panose="020B0604030504040204" pitchFamily="34" charset="-120"/>
              <a:ea typeface="微軟正黑體" panose="020B0604030504040204" pitchFamily="34" charset="-120"/>
            </a:endParaRPr>
          </a:p>
          <a:p>
            <a:pPr marL="180975" indent="-180975" algn="just">
              <a:spcBef>
                <a:spcPts val="300"/>
              </a:spcBef>
              <a:buFont typeface="Wingdings" panose="05000000000000000000" pitchFamily="2" charset="2"/>
              <a:buChar char="n"/>
            </a:pPr>
            <a:r>
              <a:rPr lang="en-US" altLang="zh-TW" sz="1600" b="1" dirty="0">
                <a:latin typeface="微軟正黑體" panose="020B0604030504040204" pitchFamily="34" charset="-120"/>
                <a:ea typeface="微軟正黑體" panose="020B0604030504040204" pitchFamily="34" charset="-120"/>
              </a:rPr>
              <a:t>IoT</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AI</a:t>
            </a:r>
            <a:r>
              <a:rPr lang="zh-TW" altLang="en-US" sz="1600" b="1" dirty="0">
                <a:latin typeface="微軟正黑體" panose="020B0604030504040204" pitchFamily="34" charset="-120"/>
                <a:ea typeface="微軟正黑體" panose="020B0604030504040204" pitchFamily="34" charset="-120"/>
              </a:rPr>
              <a:t>等先進科技為傳統產業帶來新風貌</a:t>
            </a:r>
            <a:endParaRPr lang="en-US" altLang="zh-TW" sz="1600" b="1" dirty="0">
              <a:latin typeface="微軟正黑體" panose="020B0604030504040204" pitchFamily="34" charset="-120"/>
              <a:ea typeface="微軟正黑體" panose="020B0604030504040204" pitchFamily="34" charset="-120"/>
            </a:endParaRPr>
          </a:p>
          <a:p>
            <a:pPr marL="266700" lvl="1" indent="-180975" algn="just">
              <a:spcBef>
                <a:spcPts val="300"/>
              </a:spcBef>
              <a:buFont typeface="Arial" panose="020B0604020202020204" pitchFamily="34" charset="0"/>
              <a:buChar char="•"/>
            </a:pPr>
            <a:r>
              <a:rPr lang="zh-TW" altLang="en-US" sz="1400" dirty="0" smtClean="0">
                <a:latin typeface="微軟正黑體" panose="020B0604030504040204" pitchFamily="34" charset="-120"/>
                <a:ea typeface="微軟正黑體" panose="020B0604030504040204" pitchFamily="34" charset="-120"/>
              </a:rPr>
              <a:t>藉</a:t>
            </a:r>
            <a:r>
              <a:rPr lang="zh-TW" altLang="en-US" sz="1400" dirty="0">
                <a:latin typeface="微軟正黑體" panose="020B0604030504040204" pitchFamily="34" charset="-120"/>
                <a:ea typeface="微軟正黑體" panose="020B0604030504040204" pitchFamily="34" charset="-120"/>
              </a:rPr>
              <a:t>由新科技</a:t>
            </a:r>
            <a:r>
              <a:rPr lang="zh-TW" altLang="en-US" sz="1400" dirty="0" smtClean="0">
                <a:latin typeface="微軟正黑體" panose="020B0604030504040204" pitchFamily="34" charset="-120"/>
                <a:ea typeface="微軟正黑體" panose="020B0604030504040204" pitchFamily="34" charset="-120"/>
              </a:rPr>
              <a:t>，可以</a:t>
            </a:r>
            <a:r>
              <a:rPr lang="zh-TW" altLang="en-US" sz="1400" dirty="0" smtClean="0">
                <a:solidFill>
                  <a:srgbClr val="FF0000"/>
                </a:solidFill>
                <a:latin typeface="微軟正黑體" panose="020B0604030504040204" pitchFamily="34" charset="-120"/>
                <a:ea typeface="微軟正黑體" panose="020B0604030504040204" pitchFamily="34" charset="-120"/>
              </a:rPr>
              <a:t>更細微地研究</a:t>
            </a:r>
            <a:r>
              <a:rPr lang="zh-TW" altLang="en-US" sz="1400" dirty="0" smtClean="0">
                <a:latin typeface="微軟正黑體" panose="020B0604030504040204" pitchFamily="34" charset="-120"/>
                <a:ea typeface="微軟正黑體" panose="020B0604030504040204" pitchFamily="34" charset="-120"/>
              </a:rPr>
              <a:t>用戶個體</a:t>
            </a:r>
            <a:r>
              <a:rPr lang="zh-TW" altLang="en-US" sz="1400" dirty="0">
                <a:solidFill>
                  <a:srgbClr val="FF0000"/>
                </a:solidFill>
                <a:latin typeface="微軟正黑體" panose="020B0604030504040204" pitchFamily="34" charset="-120"/>
                <a:ea typeface="微軟正黑體" panose="020B0604030504040204" pitchFamily="34" charset="-120"/>
              </a:rPr>
              <a:t>感受差異</a:t>
            </a:r>
            <a:r>
              <a:rPr lang="zh-TW" altLang="en-US" sz="1400" dirty="0">
                <a:latin typeface="微軟正黑體" panose="020B0604030504040204" pitchFamily="34" charset="-120"/>
                <a:ea typeface="微軟正黑體" panose="020B0604030504040204" pitchFamily="34" charset="-120"/>
              </a:rPr>
              <a:t>，進而</a:t>
            </a:r>
            <a:r>
              <a:rPr lang="zh-TW" altLang="en-US" sz="1400" dirty="0" smtClean="0">
                <a:solidFill>
                  <a:srgbClr val="FF0000"/>
                </a:solidFill>
                <a:latin typeface="微軟正黑體" panose="020B0604030504040204" pitchFamily="34" charset="-120"/>
                <a:ea typeface="微軟正黑體" panose="020B0604030504040204" pitchFamily="34" charset="-120"/>
              </a:rPr>
              <a:t>開發精緻化的產品</a:t>
            </a:r>
            <a:r>
              <a:rPr lang="zh-TW" altLang="en-US" sz="1400" dirty="0">
                <a:latin typeface="微軟正黑體" panose="020B0604030504040204" pitchFamily="34" charset="-120"/>
                <a:ea typeface="微軟正黑體" panose="020B0604030504040204" pitchFamily="34" charset="-120"/>
              </a:rPr>
              <a:t>，把握消費者</a:t>
            </a:r>
            <a:r>
              <a:rPr lang="zh-TW" altLang="en-US" sz="1400" dirty="0" smtClean="0">
                <a:latin typeface="微軟正黑體" panose="020B0604030504040204" pitchFamily="34" charset="-120"/>
                <a:ea typeface="微軟正黑體" panose="020B0604030504040204" pitchFamily="34" charset="-120"/>
              </a:rPr>
              <a:t>需求</a:t>
            </a:r>
            <a:endParaRPr lang="en-US" altLang="zh-TW" sz="14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064072" y="3375511"/>
            <a:ext cx="2454433" cy="461665"/>
          </a:xfrm>
          <a:prstGeom prst="rect">
            <a:avLst/>
          </a:prstGeom>
          <a:noFill/>
        </p:spPr>
        <p:txBody>
          <a:bodyPr wrap="square" rtlCol="0">
            <a:spAutoFit/>
          </a:bodyPr>
          <a:lstStyle/>
          <a:p>
            <a:pPr algn="ctr" defTabSz="914400"/>
            <a:r>
              <a:rPr lang="zh-TW" altLang="en-US" sz="2400" b="1" dirty="0" smtClean="0">
                <a:solidFill>
                  <a:srgbClr val="5ECCF3">
                    <a:lumMod val="50000"/>
                  </a:srgbClr>
                </a:solidFill>
                <a:latin typeface="華康雅風體W3" panose="03000309000000000000" pitchFamily="65" charset="-120"/>
                <a:ea typeface="華康雅風體W3" panose="03000309000000000000" pitchFamily="65" charset="-120"/>
              </a:rPr>
              <a:t>產業關鍵與啟發</a:t>
            </a:r>
            <a:endParaRPr lang="zh-TW" altLang="en-US" sz="2400" b="1" dirty="0">
              <a:solidFill>
                <a:srgbClr val="5ECCF3">
                  <a:lumMod val="50000"/>
                </a:srgbClr>
              </a:solidFill>
              <a:latin typeface="華康雅風體W3" panose="03000309000000000000" pitchFamily="65" charset="-120"/>
              <a:ea typeface="華康雅風體W3" panose="03000309000000000000" pitchFamily="65" charset="-120"/>
            </a:endParaRPr>
          </a:p>
        </p:txBody>
      </p:sp>
      <p:sp>
        <p:nvSpPr>
          <p:cNvPr id="9" name="矩形 8"/>
          <p:cNvSpPr/>
          <p:nvPr/>
        </p:nvSpPr>
        <p:spPr>
          <a:xfrm>
            <a:off x="813242" y="1532782"/>
            <a:ext cx="2865922" cy="1154162"/>
          </a:xfrm>
          <a:prstGeom prst="rect">
            <a:avLst/>
          </a:prstGeom>
        </p:spPr>
        <p:txBody>
          <a:bodyPr wrap="square">
            <a:spAutoFit/>
          </a:bodyPr>
          <a:lstStyle/>
          <a:p>
            <a:pPr algn="just"/>
            <a:r>
              <a:rPr lang="zh-TW" altLang="en-US" sz="1600" b="1" dirty="0" smtClean="0">
                <a:latin typeface="微軟正黑體" panose="020B0604030504040204" pitchFamily="34" charset="-120"/>
                <a:ea typeface="微軟正黑體" panose="020B0604030504040204" pitchFamily="34" charset="-120"/>
              </a:rPr>
              <a:t>痛點：</a:t>
            </a:r>
            <a:endParaRPr lang="en-US" altLang="zh-TW" sz="1600" b="1" dirty="0" smtClean="0">
              <a:latin typeface="微軟正黑體" panose="020B0604030504040204" pitchFamily="34" charset="-120"/>
              <a:ea typeface="微軟正黑體" panose="020B0604030504040204" pitchFamily="34" charset="-120"/>
            </a:endParaRPr>
          </a:p>
          <a:p>
            <a:pPr algn="just">
              <a:spcBef>
                <a:spcPts val="600"/>
              </a:spcBef>
            </a:pPr>
            <a:r>
              <a:rPr lang="zh-TW" altLang="en-US" sz="1600" dirty="0">
                <a:latin typeface="微軟正黑體" panose="020B0604030504040204" pitchFamily="34" charset="-120"/>
                <a:ea typeface="微軟正黑體" panose="020B0604030504040204" pitchFamily="34" charset="-120"/>
              </a:rPr>
              <a:t>當前</a:t>
            </a:r>
            <a:r>
              <a:rPr lang="zh-TW" altLang="en-US" sz="1600" dirty="0" smtClean="0">
                <a:latin typeface="微軟正黑體" panose="020B0604030504040204" pitchFamily="34" charset="-120"/>
                <a:ea typeface="微軟正黑體" panose="020B0604030504040204" pitchFamily="34" charset="-120"/>
              </a:rPr>
              <a:t>空調</a:t>
            </a:r>
            <a:r>
              <a:rPr lang="zh-TW" altLang="en-US" sz="1600" dirty="0" smtClean="0">
                <a:solidFill>
                  <a:srgbClr val="FF0000"/>
                </a:solidFill>
                <a:latin typeface="微軟正黑體" panose="020B0604030504040204" pitchFamily="34" charset="-120"/>
                <a:ea typeface="微軟正黑體" panose="020B0604030504040204" pitchFamily="34" charset="-120"/>
              </a:rPr>
              <a:t>只是</a:t>
            </a:r>
            <a:r>
              <a:rPr lang="zh-TW" altLang="en-US" sz="1600" dirty="0">
                <a:solidFill>
                  <a:srgbClr val="FF0000"/>
                </a:solidFill>
                <a:latin typeface="微軟正黑體" panose="020B0604030504040204" pitchFamily="34" charset="-120"/>
                <a:ea typeface="微軟正黑體" panose="020B0604030504040204" pitchFamily="34" charset="-120"/>
              </a:rPr>
              <a:t>一個會吹出風</a:t>
            </a:r>
            <a:r>
              <a:rPr lang="zh-TW" altLang="en-US" sz="1600" dirty="0">
                <a:latin typeface="微軟正黑體" panose="020B0604030504040204" pitchFamily="34" charset="-120"/>
                <a:ea typeface="微軟正黑體" panose="020B0604030504040204" pitchFamily="34" charset="-120"/>
              </a:rPr>
              <a:t>或</a:t>
            </a:r>
            <a:r>
              <a:rPr lang="zh-TW" altLang="en-US" sz="1600" dirty="0">
                <a:solidFill>
                  <a:srgbClr val="FF0000"/>
                </a:solidFill>
                <a:latin typeface="微軟正黑體" panose="020B0604030504040204" pitchFamily="34" charset="-120"/>
                <a:ea typeface="微軟正黑體" panose="020B0604030504040204" pitchFamily="34" charset="-120"/>
              </a:rPr>
              <a:t>調節溫濕度</a:t>
            </a:r>
            <a:r>
              <a:rPr lang="zh-TW" altLang="en-US" sz="1600" dirty="0">
                <a:latin typeface="微軟正黑體" panose="020B0604030504040204" pitchFamily="34" charset="-120"/>
                <a:ea typeface="微軟正黑體" panose="020B0604030504040204" pitchFamily="34" charset="-120"/>
              </a:rPr>
              <a:t>的</a:t>
            </a:r>
            <a:r>
              <a:rPr lang="zh-TW" altLang="en-US" sz="1600" dirty="0" smtClean="0">
                <a:solidFill>
                  <a:srgbClr val="FF0000"/>
                </a:solidFill>
                <a:latin typeface="微軟正黑體" panose="020B0604030504040204" pitchFamily="34" charset="-120"/>
                <a:ea typeface="微軟正黑體" panose="020B0604030504040204" pitchFamily="34" charset="-120"/>
              </a:rPr>
              <a:t>箱子</a:t>
            </a:r>
            <a:r>
              <a:rPr lang="zh-TW" altLang="en-US" sz="1600" dirty="0" smtClean="0">
                <a:latin typeface="微軟正黑體" panose="020B0604030504040204" pitchFamily="34" charset="-120"/>
                <a:ea typeface="微軟正黑體" panose="020B0604030504040204" pitchFamily="34" charset="-120"/>
              </a:rPr>
              <a:t>，無法了解使用者偏好</a:t>
            </a:r>
            <a:endParaRPr lang="en-US" altLang="zh-TW" sz="1600" dirty="0" smtClean="0">
              <a:latin typeface="微軟正黑體" panose="020B0604030504040204" pitchFamily="34" charset="-120"/>
              <a:ea typeface="微軟正黑體" panose="020B0604030504040204" pitchFamily="34" charset="-120"/>
            </a:endParaRPr>
          </a:p>
        </p:txBody>
      </p:sp>
      <p:sp>
        <p:nvSpPr>
          <p:cNvPr id="10" name="矩形 9"/>
          <p:cNvSpPr/>
          <p:nvPr/>
        </p:nvSpPr>
        <p:spPr>
          <a:xfrm>
            <a:off x="804098" y="3669009"/>
            <a:ext cx="2845431" cy="2062103"/>
          </a:xfrm>
          <a:prstGeom prst="rect">
            <a:avLst/>
          </a:prstGeom>
        </p:spPr>
        <p:txBody>
          <a:bodyPr wrap="square">
            <a:spAutoFit/>
          </a:bodyPr>
          <a:lstStyle/>
          <a:p>
            <a:pPr algn="just"/>
            <a:r>
              <a:rPr lang="zh-TW" altLang="en-US" sz="1600" b="1" dirty="0" smtClean="0">
                <a:latin typeface="微軟正黑體" panose="020B0604030504040204" pitchFamily="34" charset="-120"/>
                <a:ea typeface="微軟正黑體" panose="020B0604030504040204" pitchFamily="34" charset="-120"/>
              </a:rPr>
              <a:t>效益一：</a:t>
            </a:r>
            <a:endParaRPr lang="en-US" altLang="zh-TW" sz="1600" b="1" dirty="0" smtClean="0">
              <a:latin typeface="微軟正黑體" panose="020B0604030504040204" pitchFamily="34" charset="-120"/>
              <a:ea typeface="微軟正黑體" panose="020B0604030504040204" pitchFamily="34" charset="-120"/>
            </a:endParaRPr>
          </a:p>
          <a:p>
            <a:pPr algn="just"/>
            <a:r>
              <a:rPr lang="zh-TW" altLang="en-US" sz="1600" dirty="0">
                <a:latin typeface="微軟正黑體" panose="020B0604030504040204" pitchFamily="34" charset="-120"/>
                <a:ea typeface="微軟正黑體" panose="020B0604030504040204" pitchFamily="34" charset="-120"/>
              </a:rPr>
              <a:t>針對空間、空調和</a:t>
            </a:r>
            <a:r>
              <a:rPr lang="zh-TW" altLang="en-US" sz="1600" dirty="0" smtClean="0">
                <a:latin typeface="微軟正黑體" panose="020B0604030504040204" pitchFamily="34" charset="-120"/>
                <a:ea typeface="微軟正黑體" panose="020B0604030504040204" pitchFamily="34" charset="-120"/>
              </a:rPr>
              <a:t>照明搭配</a:t>
            </a:r>
            <a:r>
              <a:rPr lang="zh-TW" altLang="en-US" sz="1600" dirty="0">
                <a:latin typeface="微軟正黑體" panose="020B0604030504040204" pitchFamily="34" charset="-120"/>
                <a:ea typeface="微軟正黑體" panose="020B0604030504040204" pitchFamily="34" charset="-120"/>
              </a:rPr>
              <a:t>設計</a:t>
            </a:r>
            <a:r>
              <a:rPr lang="zh-TW" altLang="en-US" sz="1600" dirty="0" smtClean="0">
                <a:latin typeface="微軟正黑體" panose="020B0604030504040204" pitchFamily="34" charset="-120"/>
                <a:ea typeface="微軟正黑體" panose="020B0604030504040204" pitchFamily="34" charset="-120"/>
              </a:rPr>
              <a:t>，把</a:t>
            </a:r>
            <a:r>
              <a:rPr lang="zh-TW" altLang="en-US" sz="1600" dirty="0">
                <a:solidFill>
                  <a:srgbClr val="FF0000"/>
                </a:solidFill>
                <a:latin typeface="微軟正黑體" panose="020B0604030504040204" pitchFamily="34" charset="-120"/>
                <a:ea typeface="微軟正黑體" panose="020B0604030504040204" pitchFamily="34" charset="-120"/>
              </a:rPr>
              <a:t>能源效能發揮到最佳</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algn="just"/>
            <a:endParaRPr lang="en-US" altLang="zh-TW" sz="1600" dirty="0" smtClean="0">
              <a:latin typeface="微軟正黑體" panose="020B0604030504040204" pitchFamily="34" charset="-120"/>
              <a:ea typeface="微軟正黑體" panose="020B0604030504040204" pitchFamily="34" charset="-120"/>
            </a:endParaRPr>
          </a:p>
          <a:p>
            <a:pPr algn="just"/>
            <a:r>
              <a:rPr lang="zh-TW" altLang="en-US" sz="1600" b="1" dirty="0" smtClean="0">
                <a:latin typeface="微軟正黑體" panose="020B0604030504040204" pitchFamily="34" charset="-120"/>
                <a:ea typeface="微軟正黑體" panose="020B0604030504040204" pitchFamily="34" charset="-120"/>
              </a:rPr>
              <a:t>效益</a:t>
            </a:r>
            <a:r>
              <a:rPr lang="zh-TW" altLang="en-US" sz="1600" b="1" dirty="0">
                <a:latin typeface="微軟正黑體" panose="020B0604030504040204" pitchFamily="34" charset="-120"/>
                <a:ea typeface="微軟正黑體" panose="020B0604030504040204" pitchFamily="34" charset="-120"/>
              </a:rPr>
              <a:t>二</a:t>
            </a:r>
            <a:r>
              <a:rPr lang="zh-TW" altLang="en-US" sz="1600" b="1" dirty="0" smtClean="0">
                <a:latin typeface="微軟正黑體" panose="020B0604030504040204" pitchFamily="34" charset="-120"/>
                <a:ea typeface="微軟正黑體" panose="020B0604030504040204" pitchFamily="34" charset="-120"/>
              </a:rPr>
              <a:t>：</a:t>
            </a:r>
            <a:endParaRPr lang="en-US" altLang="zh-TW" sz="1600" b="1" dirty="0" smtClean="0">
              <a:latin typeface="微軟正黑體" panose="020B0604030504040204" pitchFamily="34" charset="-120"/>
              <a:ea typeface="微軟正黑體" panose="020B0604030504040204" pitchFamily="34" charset="-120"/>
            </a:endParaRPr>
          </a:p>
          <a:p>
            <a:pPr algn="just"/>
            <a:r>
              <a:rPr lang="zh-TW" altLang="en-US" sz="1600" dirty="0" smtClean="0">
                <a:latin typeface="微軟正黑體" panose="020B0604030504040204" pitchFamily="34" charset="-120"/>
                <a:ea typeface="微軟正黑體" panose="020B0604030504040204" pitchFamily="34" charset="-120"/>
              </a:rPr>
              <a:t>分析辦公室內空調對工作者的影響，調整至最舒適狀態，有助於</a:t>
            </a:r>
            <a:r>
              <a:rPr lang="zh-TW" altLang="en-US" sz="1600" dirty="0">
                <a:solidFill>
                  <a:srgbClr val="FF0000"/>
                </a:solidFill>
                <a:latin typeface="微軟正黑體" panose="020B0604030504040204" pitchFamily="34" charset="-120"/>
                <a:ea typeface="微軟正黑體" panose="020B0604030504040204" pitchFamily="34" charset="-120"/>
              </a:rPr>
              <a:t>提升其工作效率</a:t>
            </a:r>
            <a:endParaRPr lang="en-US" altLang="zh-TW" sz="1600" dirty="0">
              <a:solidFill>
                <a:srgbClr val="FF0000"/>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0" y="-38474"/>
            <a:ext cx="9144000" cy="1031051"/>
          </a:xfrm>
          <a:prstGeom prst="rect">
            <a:avLst/>
          </a:prstGeom>
        </p:spPr>
        <p:txBody>
          <a:bodyPr wrap="square" anchor="ctr">
            <a:spAutoFit/>
          </a:bodyPr>
          <a:lstStyle/>
          <a:p>
            <a:pPr algn="ctr" defTabSz="914400">
              <a:spcBef>
                <a:spcPts val="600"/>
              </a:spcBef>
              <a:defRPr/>
            </a:pPr>
            <a:r>
              <a:rPr lang="zh-TW" altLang="en-US" sz="2800" b="1" dirty="0">
                <a:solidFill>
                  <a:srgbClr val="0070C0"/>
                </a:solidFill>
                <a:latin typeface="華康粗圓體" panose="020F0709000000000000" pitchFamily="49" charset="-120"/>
                <a:ea typeface="華康粗圓體" panose="020F0709000000000000" pitchFamily="49" charset="-120"/>
              </a:rPr>
              <a:t>案例三</a:t>
            </a:r>
            <a:r>
              <a:rPr lang="en-US" altLang="zh-TW" sz="2800" b="1" dirty="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大金</a:t>
            </a:r>
            <a:r>
              <a:rPr lang="en-US" altLang="zh-TW" sz="2800" b="1" dirty="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a:t>
            </a:r>
            <a:endParaRPr lang="en-US" altLang="zh-TW" sz="2800" b="1" dirty="0">
              <a:solidFill>
                <a:srgbClr val="0070C0"/>
              </a:solidFill>
              <a:latin typeface="華康粗圓體" panose="020F0709000000000000" pitchFamily="49" charset="-120"/>
              <a:ea typeface="華康粗圓體" panose="020F0709000000000000" pitchFamily="49" charset="-120"/>
            </a:endParaRPr>
          </a:p>
          <a:p>
            <a:pPr algn="ctr" defTabSz="914400">
              <a:spcBef>
                <a:spcPts val="600"/>
              </a:spcBef>
              <a:defRPr/>
            </a:pPr>
            <a:r>
              <a:rPr lang="zh-TW" altLang="en-US" sz="2800" b="1" dirty="0">
                <a:solidFill>
                  <a:srgbClr val="0070C0"/>
                </a:solidFill>
                <a:latin typeface="華康粗圓體" panose="020F0709000000000000" pitchFamily="49" charset="-120"/>
                <a:ea typeface="華康粗圓體" panose="020F0709000000000000" pitchFamily="49" charset="-120"/>
              </a:rPr>
              <a:t>運用</a:t>
            </a:r>
            <a:r>
              <a:rPr lang="en-US" altLang="zh-TW" sz="2800" b="1" dirty="0">
                <a:solidFill>
                  <a:srgbClr val="0070C0"/>
                </a:solidFill>
                <a:latin typeface="華康粗圓體" panose="020F0709000000000000" pitchFamily="49" charset="-120"/>
                <a:ea typeface="華康粗圓體" panose="020F0709000000000000" pitchFamily="49" charset="-120"/>
              </a:rPr>
              <a:t>AI</a:t>
            </a:r>
            <a:r>
              <a:rPr lang="zh-TW" altLang="en-US" sz="2800" b="1" dirty="0">
                <a:solidFill>
                  <a:srgbClr val="0070C0"/>
                </a:solidFill>
                <a:latin typeface="華康粗圓體" panose="020F0709000000000000" pitchFamily="49" charset="-120"/>
                <a:ea typeface="華康粗圓體" panose="020F0709000000000000" pitchFamily="49" charset="-120"/>
              </a:rPr>
              <a:t>技術 發展下世代空調</a:t>
            </a:r>
          </a:p>
        </p:txBody>
      </p:sp>
      <p:sp>
        <p:nvSpPr>
          <p:cNvPr id="16" name="文字方塊 15"/>
          <p:cNvSpPr txBox="1"/>
          <p:nvPr/>
        </p:nvSpPr>
        <p:spPr>
          <a:xfrm>
            <a:off x="4063850" y="1583112"/>
            <a:ext cx="4449214" cy="1477328"/>
          </a:xfrm>
          <a:prstGeom prst="rect">
            <a:avLst/>
          </a:prstGeom>
          <a:noFill/>
        </p:spPr>
        <p:txBody>
          <a:bodyPr wrap="square" rtlCol="0">
            <a:spAutoFit/>
          </a:bodyPr>
          <a:lstStyle/>
          <a:p>
            <a:pPr marL="714375" indent="-714375">
              <a:spcBef>
                <a:spcPts val="600"/>
              </a:spcBef>
            </a:pPr>
            <a:r>
              <a:rPr lang="en-US" altLang="zh-TW" sz="1600" dirty="0" smtClean="0">
                <a:latin typeface="微軟正黑體" panose="020B0604030504040204" pitchFamily="34" charset="-120"/>
                <a:ea typeface="微軟正黑體" panose="020B0604030504040204" pitchFamily="34" charset="-120"/>
              </a:rPr>
              <a:t>Step1. </a:t>
            </a:r>
            <a:r>
              <a:rPr lang="zh-TW" altLang="en-US" sz="1600" dirty="0" smtClean="0">
                <a:latin typeface="微軟正黑體" panose="020B0604030504040204" pitchFamily="34" charset="-120"/>
                <a:ea typeface="微軟正黑體" panose="020B0604030504040204" pitchFamily="34" charset="-120"/>
              </a:rPr>
              <a:t>設計</a:t>
            </a:r>
            <a:r>
              <a:rPr lang="zh-TW" altLang="en-US" sz="1600" dirty="0" smtClean="0">
                <a:solidFill>
                  <a:srgbClr val="FF0000"/>
                </a:solidFill>
                <a:latin typeface="微軟正黑體" panose="020B0604030504040204" pitchFamily="34" charset="-120"/>
                <a:ea typeface="微軟正黑體" panose="020B0604030504040204" pitchFamily="34" charset="-120"/>
              </a:rPr>
              <a:t>不同溫度</a:t>
            </a:r>
            <a:r>
              <a:rPr lang="zh-TW" altLang="en-US" sz="1600" dirty="0" smtClean="0">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濕度</a:t>
            </a:r>
            <a:r>
              <a:rPr lang="zh-TW" altLang="en-US" sz="1600" dirty="0" smtClean="0">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氣味</a:t>
            </a:r>
            <a:r>
              <a:rPr lang="zh-TW" altLang="en-US" sz="1600" dirty="0" smtClean="0">
                <a:latin typeface="微軟正黑體" panose="020B0604030504040204" pitchFamily="34" charset="-120"/>
                <a:ea typeface="微軟正黑體" panose="020B0604030504040204" pitchFamily="34" charset="-120"/>
              </a:rPr>
              <a:t>的</a:t>
            </a:r>
            <a:r>
              <a:rPr lang="zh-TW" altLang="en-US" sz="1600" dirty="0">
                <a:solidFill>
                  <a:srgbClr val="FF0000"/>
                </a:solidFill>
                <a:latin typeface="微軟正黑體" panose="020B0604030504040204" pitchFamily="34" charset="-120"/>
                <a:ea typeface="微軟正黑體" panose="020B0604030504040204" pitchFamily="34" charset="-120"/>
              </a:rPr>
              <a:t>實驗場合</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marL="630238" indent="-630238">
              <a:spcBef>
                <a:spcPts val="600"/>
              </a:spcBef>
            </a:pPr>
            <a:r>
              <a:rPr lang="en-US" altLang="zh-TW" sz="1600" dirty="0" smtClean="0">
                <a:latin typeface="微軟正黑體" panose="020B0604030504040204" pitchFamily="34" charset="-120"/>
                <a:ea typeface="微軟正黑體" panose="020B0604030504040204" pitchFamily="34" charset="-120"/>
              </a:rPr>
              <a:t>Step2.</a:t>
            </a:r>
            <a:r>
              <a:rPr lang="zh-TW" altLang="en-US" sz="1600" dirty="0" smtClean="0">
                <a:latin typeface="微軟正黑體" panose="020B0604030504040204" pitchFamily="34" charset="-120"/>
                <a:ea typeface="微軟正黑體" panose="020B0604030504040204" pitchFamily="34" charset="-120"/>
              </a:rPr>
              <a:t> 由</a:t>
            </a:r>
            <a:r>
              <a:rPr lang="zh-TW" altLang="en-US" sz="1600" dirty="0">
                <a:solidFill>
                  <a:srgbClr val="FF0000"/>
                </a:solidFill>
                <a:latin typeface="微軟正黑體" panose="020B0604030504040204" pitchFamily="34" charset="-120"/>
                <a:ea typeface="微軟正黑體" panose="020B0604030504040204" pitchFamily="34" charset="-120"/>
              </a:rPr>
              <a:t>攝影機</a:t>
            </a:r>
            <a:r>
              <a:rPr lang="zh-TW" altLang="en-US" sz="1600" dirty="0" smtClean="0">
                <a:latin typeface="微軟正黑體" panose="020B0604030504040204" pitchFamily="34" charset="-120"/>
                <a:ea typeface="微軟正黑體" panose="020B0604030504040204" pitchFamily="34" charset="-120"/>
              </a:rPr>
              <a:t>和</a:t>
            </a:r>
            <a:r>
              <a:rPr lang="zh-TW" altLang="en-US" sz="1600" dirty="0">
                <a:solidFill>
                  <a:srgbClr val="FF0000"/>
                </a:solidFill>
                <a:latin typeface="微軟正黑體" panose="020B0604030504040204" pitchFamily="34" charset="-120"/>
                <a:ea typeface="微軟正黑體" panose="020B0604030504040204" pitchFamily="34" charset="-120"/>
              </a:rPr>
              <a:t>感測器收集</a:t>
            </a:r>
            <a:r>
              <a:rPr lang="zh-TW" altLang="en-US" sz="1600" dirty="0" smtClean="0">
                <a:latin typeface="微軟正黑體" panose="020B0604030504040204" pitchFamily="34" charset="-120"/>
                <a:ea typeface="微軟正黑體" panose="020B0604030504040204" pitchFamily="34" charset="-120"/>
              </a:rPr>
              <a:t>受</a:t>
            </a:r>
            <a:r>
              <a:rPr lang="zh-TW" altLang="en-US" sz="1600" dirty="0">
                <a:latin typeface="微軟正黑體" panose="020B0604030504040204" pitchFamily="34" charset="-120"/>
                <a:ea typeface="微軟正黑體" panose="020B0604030504040204" pitchFamily="34" charset="-120"/>
              </a:rPr>
              <a:t>試</a:t>
            </a:r>
            <a:r>
              <a:rPr lang="zh-TW" altLang="en-US" sz="1600" dirty="0" smtClean="0">
                <a:latin typeface="微軟正黑體" panose="020B0604030504040204" pitchFamily="34" charset="-120"/>
                <a:ea typeface="微軟正黑體" panose="020B0604030504040204" pitchFamily="34" charset="-120"/>
              </a:rPr>
              <a:t>者的</a:t>
            </a:r>
            <a:r>
              <a:rPr lang="zh-TW" altLang="en-US" sz="1600" dirty="0">
                <a:solidFill>
                  <a:srgbClr val="FF0000"/>
                </a:solidFill>
                <a:latin typeface="微軟正黑體" panose="020B0604030504040204" pitchFamily="34" charset="-120"/>
                <a:ea typeface="微軟正黑體" panose="020B0604030504040204" pitchFamily="34" charset="-120"/>
              </a:rPr>
              <a:t>心跳</a:t>
            </a:r>
            <a:r>
              <a:rPr lang="zh-TW" altLang="en-US" sz="1600" dirty="0">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呼吸</a:t>
            </a:r>
            <a:r>
              <a:rPr lang="zh-TW" altLang="en-US" sz="1600" dirty="0" smtClean="0">
                <a:latin typeface="微軟正黑體" panose="020B0604030504040204" pitchFamily="34" charset="-120"/>
                <a:ea typeface="微軟正黑體" panose="020B0604030504040204" pitchFamily="34" charset="-120"/>
              </a:rPr>
              <a:t>，甚至</a:t>
            </a:r>
            <a:r>
              <a:rPr lang="zh-TW" altLang="en-US" sz="1600" dirty="0">
                <a:solidFill>
                  <a:srgbClr val="FF0000"/>
                </a:solidFill>
                <a:latin typeface="微軟正黑體" panose="020B0604030504040204" pitchFamily="34" charset="-120"/>
                <a:ea typeface="微軟正黑體" panose="020B0604030504040204" pitchFamily="34" charset="-120"/>
              </a:rPr>
              <a:t>工作效率</a:t>
            </a:r>
            <a:r>
              <a:rPr lang="zh-TW" altLang="en-US" sz="1600" dirty="0" smtClean="0">
                <a:latin typeface="微軟正黑體" panose="020B0604030504040204" pitchFamily="34" charset="-120"/>
                <a:ea typeface="微軟正黑體" panose="020B0604030504040204" pitchFamily="34" charset="-120"/>
              </a:rPr>
              <a:t>等</a:t>
            </a:r>
            <a:r>
              <a:rPr lang="zh-TW" altLang="en-US" sz="1600" dirty="0">
                <a:solidFill>
                  <a:srgbClr val="FF0000"/>
                </a:solidFill>
                <a:latin typeface="微軟正黑體" panose="020B0604030504040204" pitchFamily="34" charset="-120"/>
                <a:ea typeface="微軟正黑體" panose="020B0604030504040204" pitchFamily="34" charset="-120"/>
              </a:rPr>
              <a:t>數據</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marL="630238" indent="-630238">
              <a:spcBef>
                <a:spcPts val="600"/>
              </a:spcBef>
            </a:pPr>
            <a:r>
              <a:rPr lang="en-US" altLang="zh-TW" sz="1600" dirty="0" smtClean="0">
                <a:latin typeface="微軟正黑體" panose="020B0604030504040204" pitchFamily="34" charset="-120"/>
                <a:ea typeface="微軟正黑體" panose="020B0604030504040204" pitchFamily="34" charset="-120"/>
              </a:rPr>
              <a:t>Step3. </a:t>
            </a:r>
            <a:r>
              <a:rPr lang="zh-TW" altLang="en-US" sz="1600" dirty="0" smtClean="0">
                <a:latin typeface="微軟正黑體" panose="020B0604030504040204" pitchFamily="34" charset="-120"/>
                <a:ea typeface="微軟正黑體" panose="020B0604030504040204" pitchFamily="34" charset="-120"/>
              </a:rPr>
              <a:t>透過</a:t>
            </a:r>
            <a:r>
              <a:rPr lang="zh-TW" altLang="en-US" sz="1600" dirty="0">
                <a:solidFill>
                  <a:srgbClr val="FF0000"/>
                </a:solidFill>
                <a:latin typeface="微軟正黑體" panose="020B0604030504040204" pitchFamily="34" charset="-120"/>
                <a:ea typeface="微軟正黑體" panose="020B0604030504040204" pitchFamily="34" charset="-120"/>
              </a:rPr>
              <a:t>人工智慧分析數據</a:t>
            </a:r>
            <a:r>
              <a:rPr lang="zh-TW" altLang="en-US" sz="1600" dirty="0" smtClean="0">
                <a:latin typeface="微軟正黑體" panose="020B0604030504040204" pitchFamily="34" charset="-120"/>
                <a:ea typeface="微軟正黑體" panose="020B0604030504040204" pitchFamily="34" charset="-120"/>
              </a:rPr>
              <a:t>，了解</a:t>
            </a:r>
            <a:r>
              <a:rPr lang="zh-TW" altLang="en-US" sz="1600" dirty="0">
                <a:solidFill>
                  <a:srgbClr val="FF0000"/>
                </a:solidFill>
                <a:latin typeface="微軟正黑體" panose="020B0604030504040204" pitchFamily="34" charset="-120"/>
                <a:ea typeface="微軟正黑體" panose="020B0604030504040204" pitchFamily="34" charset="-120"/>
              </a:rPr>
              <a:t>影響</a:t>
            </a:r>
            <a:r>
              <a:rPr lang="zh-TW" altLang="en-US" sz="1600" dirty="0" smtClean="0">
                <a:latin typeface="微軟正黑體" panose="020B0604030504040204" pitchFamily="34" charset="-120"/>
                <a:ea typeface="微軟正黑體" panose="020B0604030504040204" pitchFamily="34" charset="-120"/>
              </a:rPr>
              <a:t>受測者的</a:t>
            </a:r>
            <a:r>
              <a:rPr lang="zh-TW" altLang="en-US" sz="1600" dirty="0">
                <a:solidFill>
                  <a:srgbClr val="FF0000"/>
                </a:solidFill>
                <a:latin typeface="微軟正黑體" panose="020B0604030504040204" pitchFamily="34" charset="-120"/>
                <a:ea typeface="微軟正黑體" panose="020B0604030504040204" pitchFamily="34" charset="-120"/>
              </a:rPr>
              <a:t>因子</a:t>
            </a:r>
          </a:p>
        </p:txBody>
      </p:sp>
      <p:sp>
        <p:nvSpPr>
          <p:cNvPr id="13" name="矩形 12"/>
          <p:cNvSpPr/>
          <p:nvPr/>
        </p:nvSpPr>
        <p:spPr>
          <a:xfrm>
            <a:off x="1" y="6604084"/>
            <a:ext cx="3392424" cy="253916"/>
          </a:xfrm>
          <a:prstGeom prst="rect">
            <a:avLst/>
          </a:prstGeom>
        </p:spPr>
        <p:txBody>
          <a:bodyPr wrap="square">
            <a:spAutoFit/>
          </a:bodyPr>
          <a:lstStyle/>
          <a:p>
            <a:pPr defTabSz="914400">
              <a:spcBef>
                <a:spcPts val="600"/>
              </a:spcBef>
              <a:defRPr/>
            </a:pPr>
            <a:r>
              <a:rPr lang="zh-TW" altLang="en-US" sz="1000" dirty="0" smtClean="0">
                <a:solidFill>
                  <a:prstClr val="black"/>
                </a:solidFill>
                <a:latin typeface="微軟正黑體" pitchFamily="34" charset="-120"/>
                <a:ea typeface="微軟正黑體" pitchFamily="34" charset="-120"/>
              </a:rPr>
              <a:t>註：</a:t>
            </a:r>
            <a:r>
              <a:rPr lang="en-US" altLang="zh-TW" sz="1000" dirty="0" smtClean="0">
                <a:solidFill>
                  <a:prstClr val="black"/>
                </a:solidFill>
                <a:latin typeface="微軟正黑體" pitchFamily="34" charset="-120"/>
                <a:ea typeface="微軟正黑體" pitchFamily="34" charset="-120"/>
              </a:rPr>
              <a:t>MIC</a:t>
            </a:r>
            <a:r>
              <a:rPr lang="zh-TW" altLang="en-US" sz="1000" dirty="0" smtClean="0">
                <a:solidFill>
                  <a:prstClr val="black"/>
                </a:solidFill>
                <a:latin typeface="微軟正黑體" pitchFamily="34" charset="-120"/>
                <a:ea typeface="微軟正黑體" pitchFamily="34" charset="-120"/>
              </a:rPr>
              <a:t>整理、</a:t>
            </a:r>
            <a:r>
              <a:rPr lang="zh-TW" altLang="en-US" sz="1000" dirty="0">
                <a:solidFill>
                  <a:prstClr val="black"/>
                </a:solidFill>
                <a:latin typeface="微軟正黑體" pitchFamily="34" charset="-120"/>
                <a:ea typeface="微軟正黑體" pitchFamily="34" charset="-120"/>
              </a:rPr>
              <a:t>技術處</a:t>
            </a:r>
            <a:r>
              <a:rPr lang="zh-TW" altLang="en-US" sz="1000" dirty="0" smtClean="0">
                <a:solidFill>
                  <a:prstClr val="black"/>
                </a:solidFill>
                <a:latin typeface="微軟正黑體" pitchFamily="34" charset="-120"/>
                <a:ea typeface="微軟正黑體" pitchFamily="34" charset="-120"/>
              </a:rPr>
              <a:t>，</a:t>
            </a:r>
            <a:r>
              <a:rPr lang="en-US" altLang="zh-TW" sz="1000" dirty="0" smtClean="0">
                <a:solidFill>
                  <a:prstClr val="black"/>
                </a:solidFill>
                <a:latin typeface="微軟正黑體" pitchFamily="34" charset="-120"/>
                <a:ea typeface="微軟正黑體" pitchFamily="34" charset="-120"/>
              </a:rPr>
              <a:t>2019</a:t>
            </a:r>
            <a:r>
              <a:rPr lang="zh-TW" altLang="en-US" sz="1000" dirty="0" smtClean="0">
                <a:solidFill>
                  <a:prstClr val="black"/>
                </a:solidFill>
                <a:latin typeface="微軟正黑體" pitchFamily="34" charset="-120"/>
                <a:ea typeface="微軟正黑體" pitchFamily="34" charset="-120"/>
              </a:rPr>
              <a:t>年</a:t>
            </a:r>
            <a:r>
              <a:rPr lang="en-US" altLang="zh-TW" sz="1000" dirty="0" smtClean="0">
                <a:solidFill>
                  <a:prstClr val="black"/>
                </a:solidFill>
                <a:latin typeface="微軟正黑體" pitchFamily="34" charset="-120"/>
                <a:ea typeface="微軟正黑體" pitchFamily="34" charset="-120"/>
              </a:rPr>
              <a:t>3</a:t>
            </a:r>
            <a:r>
              <a:rPr lang="zh-TW" altLang="en-US" sz="1000" dirty="0" smtClean="0">
                <a:solidFill>
                  <a:prstClr val="black"/>
                </a:solidFill>
                <a:latin typeface="微軟正黑體" pitchFamily="34" charset="-120"/>
                <a:ea typeface="微軟正黑體" pitchFamily="34" charset="-120"/>
              </a:rPr>
              <a:t>月</a:t>
            </a:r>
            <a:endParaRPr lang="zh-TW" altLang="en-US" sz="10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4174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312" y="2749334"/>
            <a:ext cx="8137015" cy="682677"/>
          </a:xfrm>
        </p:spPr>
        <p:txBody>
          <a:bodyPr/>
          <a:lstStyle/>
          <a:p>
            <a:r>
              <a:rPr lang="zh-TW" altLang="en-US" dirty="0">
                <a:solidFill>
                  <a:srgbClr val="C00000"/>
                </a:solidFill>
                <a:latin typeface="微軟正黑體" panose="020B0604030504040204" pitchFamily="34" charset="-120"/>
                <a:ea typeface="微軟正黑體" panose="020B0604030504040204" pitchFamily="34" charset="-120"/>
              </a:rPr>
              <a:t>一、數位經濟與人工智慧發展趨勢</a:t>
            </a:r>
            <a:endParaRPr lang="zh-TW" altLang="en-US" dirty="0">
              <a:solidFill>
                <a:srgbClr val="C00000"/>
              </a:solidFill>
            </a:endParaRPr>
          </a:p>
        </p:txBody>
      </p:sp>
      <p:sp>
        <p:nvSpPr>
          <p:cNvPr id="3" name="投影片編號版面配置區 2"/>
          <p:cNvSpPr>
            <a:spLocks noGrp="1"/>
          </p:cNvSpPr>
          <p:nvPr>
            <p:ph type="sldNum" sz="quarter" idx="4"/>
          </p:nvPr>
        </p:nvSpPr>
        <p:spPr/>
        <p:txBody>
          <a:bodyPr/>
          <a:lstStyle/>
          <a:p>
            <a:fld id="{73DA0BB7-265A-403C-9275-D587AB510EDC}" type="slidenum">
              <a:rPr lang="zh-TW" altLang="en-US" smtClean="0"/>
              <a:t>2</a:t>
            </a:fld>
            <a:endParaRPr lang="zh-TW" altLang="en-US"/>
          </a:p>
        </p:txBody>
      </p:sp>
    </p:spTree>
    <p:extLst>
      <p:ext uri="{BB962C8B-B14F-4D97-AF65-F5344CB8AC3E}">
        <p14:creationId xmlns:p14="http://schemas.microsoft.com/office/powerpoint/2010/main" val="881238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1450496"/>
            <a:ext cx="8168350" cy="4621120"/>
          </a:xfrm>
        </p:spPr>
        <p:txBody>
          <a:bodyPr>
            <a:noAutofit/>
          </a:bodyPr>
          <a:lstStyle/>
          <a:p>
            <a:pPr marL="342900" lvl="0" indent="-342900" algn="just">
              <a:buFont typeface="+mj-lt"/>
              <a:buAutoNum type="arabicPeriod"/>
            </a:pPr>
            <a:r>
              <a:rPr lang="zh-TW" altLang="en-US" sz="1800" kern="0" dirty="0">
                <a:latin typeface="微軟正黑體" pitchFamily="34" charset="-120"/>
                <a:ea typeface="微軟正黑體" pitchFamily="34" charset="-120"/>
                <a:cs typeface="Times New Roman" panose="02020603050405020304" pitchFamily="18" charset="0"/>
              </a:rPr>
              <a:t>根據市調機構</a:t>
            </a:r>
            <a:r>
              <a:rPr lang="en-US" altLang="zh-TW" sz="1800" kern="0" dirty="0">
                <a:latin typeface="微軟正黑體" pitchFamily="34" charset="-120"/>
                <a:ea typeface="微軟正黑體" pitchFamily="34" charset="-120"/>
                <a:cs typeface="Times New Roman" panose="02020603050405020304" pitchFamily="18" charset="0"/>
              </a:rPr>
              <a:t>IHS </a:t>
            </a:r>
            <a:r>
              <a:rPr lang="en-US" altLang="zh-TW" sz="1800" kern="0" dirty="0" err="1">
                <a:latin typeface="微軟正黑體" pitchFamily="34" charset="-120"/>
                <a:ea typeface="微軟正黑體" pitchFamily="34" charset="-120"/>
                <a:cs typeface="Times New Roman" panose="02020603050405020304" pitchFamily="18" charset="0"/>
              </a:rPr>
              <a:t>Markit</a:t>
            </a:r>
            <a:r>
              <a:rPr lang="zh-TW" altLang="en-US" sz="1800" kern="0" dirty="0">
                <a:latin typeface="微軟正黑體" pitchFamily="34" charset="-120"/>
                <a:ea typeface="微軟正黑體" pitchFamily="34" charset="-120"/>
                <a:cs typeface="Times New Roman" panose="02020603050405020304" pitchFamily="18" charset="0"/>
              </a:rPr>
              <a:t>預測，</a:t>
            </a:r>
            <a:r>
              <a:rPr lang="en-US" altLang="zh-TW" sz="1800" kern="0" dirty="0">
                <a:latin typeface="微軟正黑體" pitchFamily="34" charset="-120"/>
                <a:ea typeface="微軟正黑體" pitchFamily="34" charset="-120"/>
                <a:cs typeface="Times New Roman" panose="02020603050405020304" pitchFamily="18" charset="0"/>
              </a:rPr>
              <a:t>8K</a:t>
            </a:r>
            <a:r>
              <a:rPr lang="zh-TW" altLang="en-US" sz="1800" kern="0" dirty="0">
                <a:latin typeface="微軟正黑體" pitchFamily="34" charset="-120"/>
                <a:ea typeface="微軟正黑體" pitchFamily="34" charset="-120"/>
                <a:cs typeface="Times New Roman" panose="02020603050405020304" pitchFamily="18" charset="0"/>
              </a:rPr>
              <a:t>電視在</a:t>
            </a:r>
            <a:r>
              <a:rPr lang="en-US" altLang="zh-TW" sz="1800" kern="0" dirty="0">
                <a:latin typeface="微軟正黑體" pitchFamily="34" charset="-120"/>
                <a:ea typeface="微軟正黑體" pitchFamily="34" charset="-120"/>
                <a:cs typeface="Times New Roman" panose="02020603050405020304" pitchFamily="18" charset="0"/>
              </a:rPr>
              <a:t>2018</a:t>
            </a:r>
            <a:r>
              <a:rPr lang="zh-TW" altLang="en-US" sz="1800" kern="0" dirty="0">
                <a:latin typeface="微軟正黑體" pitchFamily="34" charset="-120"/>
                <a:ea typeface="微軟正黑體" pitchFamily="34" charset="-120"/>
                <a:cs typeface="Times New Roman" panose="02020603050405020304" pitchFamily="18" charset="0"/>
              </a:rPr>
              <a:t>年全球出貨量不到</a:t>
            </a:r>
            <a:r>
              <a:rPr lang="en-US" altLang="zh-TW" sz="1800" kern="0" dirty="0">
                <a:latin typeface="微軟正黑體" pitchFamily="34" charset="-120"/>
                <a:ea typeface="微軟正黑體" pitchFamily="34" charset="-120"/>
                <a:cs typeface="Times New Roman" panose="02020603050405020304" pitchFamily="18" charset="0"/>
              </a:rPr>
              <a:t>2</a:t>
            </a:r>
            <a:r>
              <a:rPr lang="zh-TW" altLang="en-US" sz="1800" kern="0" dirty="0">
                <a:latin typeface="微軟正黑體" pitchFamily="34" charset="-120"/>
                <a:ea typeface="微軟正黑體" pitchFamily="34" charset="-120"/>
                <a:cs typeface="Times New Roman" panose="02020603050405020304" pitchFamily="18" charset="0"/>
              </a:rPr>
              <a:t>萬台，但到了</a:t>
            </a:r>
            <a:r>
              <a:rPr lang="en-US" altLang="zh-TW" sz="1800" kern="0" dirty="0">
                <a:latin typeface="微軟正黑體" pitchFamily="34" charset="-120"/>
                <a:ea typeface="微軟正黑體" pitchFamily="34" charset="-120"/>
                <a:cs typeface="Times New Roman" panose="02020603050405020304" pitchFamily="18" charset="0"/>
              </a:rPr>
              <a:t>2019</a:t>
            </a:r>
            <a:r>
              <a:rPr lang="zh-TW" altLang="en-US" sz="1800" kern="0" dirty="0">
                <a:latin typeface="微軟正黑體" pitchFamily="34" charset="-120"/>
                <a:ea typeface="微軟正黑體" pitchFamily="34" charset="-120"/>
                <a:cs typeface="Times New Roman" panose="02020603050405020304" pitchFamily="18" charset="0"/>
              </a:rPr>
              <a:t>年將「飛速成長」到</a:t>
            </a:r>
            <a:r>
              <a:rPr lang="en-US" altLang="zh-TW" sz="1800" kern="0" dirty="0">
                <a:latin typeface="微軟正黑體" pitchFamily="34" charset="-120"/>
                <a:ea typeface="微軟正黑體" pitchFamily="34" charset="-120"/>
                <a:cs typeface="Times New Roman" panose="02020603050405020304" pitchFamily="18" charset="0"/>
              </a:rPr>
              <a:t>43</a:t>
            </a:r>
            <a:r>
              <a:rPr lang="zh-TW" altLang="en-US" sz="1800" kern="0" dirty="0">
                <a:latin typeface="微軟正黑體" pitchFamily="34" charset="-120"/>
                <a:ea typeface="微軟正黑體" pitchFamily="34" charset="-120"/>
                <a:cs typeface="Times New Roman" panose="02020603050405020304" pitchFamily="18" charset="0"/>
              </a:rPr>
              <a:t>萬台，</a:t>
            </a:r>
            <a:r>
              <a:rPr lang="en-US" altLang="zh-TW" sz="1800" kern="0" dirty="0">
                <a:latin typeface="微軟正黑體" pitchFamily="34" charset="-120"/>
                <a:ea typeface="微軟正黑體" pitchFamily="34" charset="-120"/>
                <a:cs typeface="Times New Roman" panose="02020603050405020304" pitchFamily="18" charset="0"/>
              </a:rPr>
              <a:t>2020</a:t>
            </a:r>
            <a:r>
              <a:rPr lang="zh-TW" altLang="en-US" sz="1800" kern="0" dirty="0">
                <a:latin typeface="微軟正黑體" pitchFamily="34" charset="-120"/>
                <a:ea typeface="微軟正黑體" pitchFamily="34" charset="-120"/>
                <a:cs typeface="Times New Roman" panose="02020603050405020304" pitchFamily="18" charset="0"/>
              </a:rPr>
              <a:t>年這數字則飆漲至</a:t>
            </a:r>
            <a:r>
              <a:rPr lang="en-US" altLang="zh-TW" sz="1800" kern="0" dirty="0">
                <a:latin typeface="微軟正黑體" pitchFamily="34" charset="-120"/>
                <a:ea typeface="微軟正黑體" pitchFamily="34" charset="-120"/>
                <a:cs typeface="Times New Roman" panose="02020603050405020304" pitchFamily="18" charset="0"/>
              </a:rPr>
              <a:t>200</a:t>
            </a:r>
            <a:r>
              <a:rPr lang="zh-TW" altLang="en-US" sz="1800" kern="0" dirty="0">
                <a:latin typeface="微軟正黑體" pitchFamily="34" charset="-120"/>
                <a:ea typeface="微軟正黑體" pitchFamily="34" charset="-120"/>
                <a:cs typeface="Times New Roman" panose="02020603050405020304" pitchFamily="18" charset="0"/>
              </a:rPr>
              <a:t>萬台</a:t>
            </a:r>
            <a:r>
              <a:rPr lang="zh-TW" altLang="en-US" sz="1800" kern="0" dirty="0" smtClean="0">
                <a:latin typeface="微軟正黑體" pitchFamily="34" charset="-120"/>
                <a:ea typeface="微軟正黑體" pitchFamily="34" charset="-120"/>
                <a:cs typeface="Times New Roman" panose="02020603050405020304" pitchFamily="18" charset="0"/>
              </a:rPr>
              <a:t>。但</a:t>
            </a:r>
            <a:r>
              <a:rPr lang="zh-TW" altLang="en-US" sz="1800" kern="0" dirty="0">
                <a:latin typeface="微軟正黑體" pitchFamily="34" charset="-120"/>
                <a:ea typeface="微軟正黑體" pitchFamily="34" charset="-120"/>
                <a:cs typeface="Times New Roman" panose="02020603050405020304" pitchFamily="18" charset="0"/>
              </a:rPr>
              <a:t>問題來了：談到</a:t>
            </a:r>
            <a:r>
              <a:rPr lang="en-US" altLang="zh-TW" sz="1800" kern="0" dirty="0">
                <a:latin typeface="微軟正黑體" pitchFamily="34" charset="-120"/>
                <a:ea typeface="微軟正黑體" pitchFamily="34" charset="-120"/>
                <a:cs typeface="Times New Roman" panose="02020603050405020304" pitchFamily="18" charset="0"/>
              </a:rPr>
              <a:t>8K</a:t>
            </a:r>
            <a:r>
              <a:rPr lang="zh-TW" altLang="en-US" sz="1800" kern="0" dirty="0">
                <a:latin typeface="微軟正黑體" pitchFamily="34" charset="-120"/>
                <a:ea typeface="微軟正黑體" pitchFamily="34" charset="-120"/>
                <a:cs typeface="Times New Roman" panose="02020603050405020304" pitchFamily="18" charset="0"/>
              </a:rPr>
              <a:t>內容，除了日本電視台</a:t>
            </a:r>
            <a:r>
              <a:rPr lang="en-US" altLang="zh-TW" sz="1800" kern="0" dirty="0">
                <a:latin typeface="微軟正黑體" pitchFamily="34" charset="-120"/>
                <a:ea typeface="微軟正黑體" pitchFamily="34" charset="-120"/>
                <a:cs typeface="Times New Roman" panose="02020603050405020304" pitchFamily="18" charset="0"/>
              </a:rPr>
              <a:t>NHK</a:t>
            </a:r>
            <a:r>
              <a:rPr lang="zh-TW" altLang="en-US" sz="1800" kern="0" dirty="0">
                <a:latin typeface="微軟正黑體" pitchFamily="34" charset="-120"/>
                <a:ea typeface="微軟正黑體" pitchFamily="34" charset="-120"/>
                <a:cs typeface="Times New Roman" panose="02020603050405020304" pitchFamily="18" charset="0"/>
              </a:rPr>
              <a:t>自去年</a:t>
            </a:r>
            <a:r>
              <a:rPr lang="en-US" altLang="zh-TW" sz="1800" kern="0" dirty="0">
                <a:latin typeface="微軟正黑體" pitchFamily="34" charset="-120"/>
                <a:ea typeface="微軟正黑體" pitchFamily="34" charset="-120"/>
                <a:cs typeface="Times New Roman" panose="02020603050405020304" pitchFamily="18" charset="0"/>
              </a:rPr>
              <a:t>12</a:t>
            </a:r>
            <a:r>
              <a:rPr lang="zh-TW" altLang="en-US" sz="1800" kern="0" dirty="0">
                <a:latin typeface="微軟正黑體" pitchFamily="34" charset="-120"/>
                <a:ea typeface="微軟正黑體" pitchFamily="34" charset="-120"/>
                <a:cs typeface="Times New Roman" panose="02020603050405020304" pitchFamily="18" charset="0"/>
              </a:rPr>
              <a:t>月起開始播放產製外，目前幾乎為零，換句話說，</a:t>
            </a:r>
            <a:r>
              <a:rPr lang="en-US" altLang="zh-TW" sz="1800" kern="0" dirty="0">
                <a:solidFill>
                  <a:srgbClr val="FF0000"/>
                </a:solidFill>
                <a:latin typeface="微軟正黑體" pitchFamily="34" charset="-120"/>
                <a:ea typeface="微軟正黑體" pitchFamily="34" charset="-120"/>
                <a:cs typeface="Times New Roman" panose="02020603050405020304" pitchFamily="18" charset="0"/>
              </a:rPr>
              <a:t>8K</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生態系中只有「硬體」準備好了，其餘的建置都還不見苗頭。</a:t>
            </a:r>
            <a:endParaRPr lang="en-US" altLang="zh-TW" sz="1800" kern="0" dirty="0" smtClean="0">
              <a:solidFill>
                <a:srgbClr val="FF0000"/>
              </a:solidFill>
              <a:latin typeface="微軟正黑體" pitchFamily="34" charset="-120"/>
              <a:ea typeface="微軟正黑體" pitchFamily="34" charset="-120"/>
              <a:cs typeface="Times New Roman" panose="02020603050405020304" pitchFamily="18" charset="0"/>
            </a:endParaRPr>
          </a:p>
          <a:p>
            <a:pPr marL="342900" lvl="0" indent="-342900" algn="just">
              <a:buFont typeface="+mj-lt"/>
              <a:buAutoNum type="arabicPeriod"/>
            </a:pPr>
            <a:r>
              <a:rPr lang="zh-TW" altLang="en-US" sz="1800" kern="0" dirty="0" smtClean="0">
                <a:latin typeface="微軟正黑體" pitchFamily="34" charset="-120"/>
                <a:ea typeface="微軟正黑體" pitchFamily="34" charset="-120"/>
                <a:cs typeface="Times New Roman" panose="02020603050405020304" pitchFamily="18" charset="0"/>
              </a:rPr>
              <a:t>針對</a:t>
            </a:r>
            <a:r>
              <a:rPr lang="zh-TW" altLang="en-US" sz="1800" kern="0" dirty="0">
                <a:latin typeface="微軟正黑體" pitchFamily="34" charset="-120"/>
                <a:ea typeface="微軟正黑體" pitchFamily="34" charset="-120"/>
                <a:cs typeface="Times New Roman" panose="02020603050405020304" pitchFamily="18" charset="0"/>
              </a:rPr>
              <a:t>一般影視內容都仍在 </a:t>
            </a:r>
            <a:r>
              <a:rPr lang="en-US" altLang="zh-TW" sz="1800" kern="0" dirty="0" smtClean="0">
                <a:latin typeface="微軟正黑體" pitchFamily="34" charset="-120"/>
                <a:ea typeface="微軟正黑體" pitchFamily="34" charset="-120"/>
                <a:cs typeface="Times New Roman" panose="02020603050405020304" pitchFamily="18" charset="0"/>
              </a:rPr>
              <a:t>FHD(</a:t>
            </a:r>
            <a:r>
              <a:rPr lang="zh-TW" altLang="en-US" sz="1800" kern="0" dirty="0" smtClean="0">
                <a:latin typeface="微軟正黑體" pitchFamily="34" charset="-120"/>
                <a:ea typeface="微軟正黑體" pitchFamily="34" charset="-120"/>
                <a:cs typeface="Times New Roman" panose="02020603050405020304" pitchFamily="18" charset="0"/>
              </a:rPr>
              <a:t>超高畫質</a:t>
            </a:r>
            <a:r>
              <a:rPr lang="en-US" altLang="zh-TW" sz="1800" kern="0" dirty="0" smtClean="0">
                <a:latin typeface="微軟正黑體" pitchFamily="34" charset="-120"/>
                <a:ea typeface="微軟正黑體" pitchFamily="34" charset="-120"/>
                <a:cs typeface="Times New Roman" panose="02020603050405020304" pitchFamily="18" charset="0"/>
              </a:rPr>
              <a:t>Full High Definition) </a:t>
            </a:r>
            <a:r>
              <a:rPr lang="zh-TW" altLang="en-US" sz="1800" kern="0" dirty="0">
                <a:latin typeface="微軟正黑體" pitchFamily="34" charset="-120"/>
                <a:ea typeface="微軟正黑體" pitchFamily="34" charset="-120"/>
                <a:cs typeface="Times New Roman" panose="02020603050405020304" pitchFamily="18" charset="0"/>
              </a:rPr>
              <a:t>標準，</a:t>
            </a:r>
            <a:r>
              <a:rPr lang="en-US" altLang="zh-TW" sz="1800" kern="0" dirty="0">
                <a:latin typeface="微軟正黑體" pitchFamily="34" charset="-120"/>
                <a:ea typeface="微軟正黑體" pitchFamily="34" charset="-120"/>
                <a:cs typeface="Times New Roman" panose="02020603050405020304" pitchFamily="18" charset="0"/>
              </a:rPr>
              <a:t>4K </a:t>
            </a:r>
            <a:r>
              <a:rPr lang="zh-TW" altLang="en-US" sz="1800" kern="0" dirty="0">
                <a:latin typeface="微軟正黑體" pitchFamily="34" charset="-120"/>
                <a:ea typeface="微軟正黑體" pitchFamily="34" charset="-120"/>
                <a:cs typeface="Times New Roman" panose="02020603050405020304" pitchFamily="18" charset="0"/>
              </a:rPr>
              <a:t>解析度的影視內容也不算多，現在入手 </a:t>
            </a:r>
            <a:r>
              <a:rPr lang="en-US" altLang="zh-TW" sz="1800" kern="0" dirty="0">
                <a:latin typeface="微軟正黑體" pitchFamily="34" charset="-120"/>
                <a:ea typeface="微軟正黑體" pitchFamily="34" charset="-120"/>
                <a:cs typeface="Times New Roman" panose="02020603050405020304" pitchFamily="18" charset="0"/>
              </a:rPr>
              <a:t>8K </a:t>
            </a:r>
            <a:r>
              <a:rPr lang="zh-TW" altLang="en-US" sz="1800" kern="0" dirty="0">
                <a:latin typeface="微軟正黑體" pitchFamily="34" charset="-120"/>
                <a:ea typeface="微軟正黑體" pitchFamily="34" charset="-120"/>
                <a:cs typeface="Times New Roman" panose="02020603050405020304" pitchFamily="18" charset="0"/>
              </a:rPr>
              <a:t>電視的意義何在？三星則表示自家</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電視</a:t>
            </a:r>
            <a:r>
              <a:rPr lang="zh-TW" altLang="en-US" sz="1800" kern="0" dirty="0">
                <a:latin typeface="微軟正黑體" pitchFamily="34" charset="-120"/>
                <a:ea typeface="微軟正黑體" pitchFamily="34" charset="-120"/>
                <a:cs typeface="Times New Roman" panose="02020603050405020304" pitchFamily="18" charset="0"/>
              </a:rPr>
              <a:t>可以</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透過訊號源調整</a:t>
            </a:r>
            <a:r>
              <a:rPr lang="zh-TW" altLang="en-US" sz="1800" kern="0" dirty="0">
                <a:latin typeface="微軟正黑體" pitchFamily="34" charset="-120"/>
                <a:ea typeface="微軟正黑體" pitchFamily="34" charset="-120"/>
                <a:cs typeface="Times New Roman" panose="02020603050405020304" pitchFamily="18" charset="0"/>
              </a:rPr>
              <a:t>，</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讓一般畫質的影片也能配合 </a:t>
            </a:r>
            <a:r>
              <a:rPr lang="en-US" altLang="zh-TW" sz="1800" kern="0" dirty="0">
                <a:solidFill>
                  <a:srgbClr val="FF0000"/>
                </a:solidFill>
                <a:latin typeface="微軟正黑體" pitchFamily="34" charset="-120"/>
                <a:ea typeface="微軟正黑體" pitchFamily="34" charset="-120"/>
                <a:cs typeface="Times New Roman" panose="02020603050405020304" pitchFamily="18" charset="0"/>
              </a:rPr>
              <a:t>8K QLED </a:t>
            </a:r>
            <a:r>
              <a:rPr lang="zh-TW" altLang="en-US" sz="1800" kern="0" dirty="0" smtClean="0">
                <a:solidFill>
                  <a:srgbClr val="FF0000"/>
                </a:solidFill>
                <a:latin typeface="微軟正黑體" pitchFamily="34" charset="-120"/>
                <a:ea typeface="微軟正黑體" pitchFamily="34" charset="-120"/>
                <a:cs typeface="Times New Roman" panose="02020603050405020304" pitchFamily="18" charset="0"/>
              </a:rPr>
              <a:t>電視</a:t>
            </a:r>
            <a:r>
              <a:rPr lang="en-US" altLang="zh-TW" sz="1800" kern="0" dirty="0" smtClean="0">
                <a:solidFill>
                  <a:srgbClr val="FF0000"/>
                </a:solidFill>
                <a:latin typeface="微軟正黑體" pitchFamily="34" charset="-120"/>
                <a:ea typeface="微軟正黑體" pitchFamily="34" charset="-120"/>
                <a:cs typeface="Times New Roman" panose="02020603050405020304" pitchFamily="18" charset="0"/>
              </a:rPr>
              <a:t>(</a:t>
            </a:r>
            <a:r>
              <a:rPr lang="zh-TW" altLang="en-US" sz="1800" kern="0" dirty="0" smtClean="0">
                <a:solidFill>
                  <a:srgbClr val="FF0000"/>
                </a:solidFill>
                <a:latin typeface="微軟正黑體" pitchFamily="34" charset="-120"/>
                <a:ea typeface="微軟正黑體" pitchFamily="34" charset="-120"/>
                <a:cs typeface="Times New Roman" panose="02020603050405020304" pitchFamily="18" charset="0"/>
              </a:rPr>
              <a:t>量子點電視</a:t>
            </a:r>
            <a:r>
              <a:rPr lang="en-US" altLang="zh-TW" sz="1800" kern="0" dirty="0" smtClean="0">
                <a:solidFill>
                  <a:srgbClr val="FF0000"/>
                </a:solidFill>
                <a:latin typeface="微軟正黑體" pitchFamily="34" charset="-120"/>
                <a:ea typeface="微軟正黑體" pitchFamily="34" charset="-120"/>
                <a:cs typeface="Times New Roman" panose="02020603050405020304" pitchFamily="18" charset="0"/>
              </a:rPr>
              <a:t>Quantum Dots Light Emitting Diode Display)</a:t>
            </a:r>
            <a:r>
              <a:rPr lang="zh-TW" altLang="en-US" sz="1800" kern="0" dirty="0" smtClean="0">
                <a:solidFill>
                  <a:srgbClr val="FF0000"/>
                </a:solidFill>
                <a:latin typeface="微軟正黑體" pitchFamily="34" charset="-120"/>
                <a:ea typeface="微軟正黑體" pitchFamily="34" charset="-120"/>
                <a:cs typeface="Times New Roman" panose="02020603050405020304" pitchFamily="18" charset="0"/>
              </a:rPr>
              <a:t>作出</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微調升級</a:t>
            </a:r>
            <a:r>
              <a:rPr lang="zh-TW" altLang="en-US" sz="1800" kern="0" dirty="0">
                <a:latin typeface="微軟正黑體" pitchFamily="34" charset="-120"/>
                <a:ea typeface="微軟正黑體" pitchFamily="34" charset="-120"/>
                <a:cs typeface="Times New Roman" panose="02020603050405020304" pitchFamily="18" charset="0"/>
              </a:rPr>
              <a:t>，因此即使是 </a:t>
            </a:r>
            <a:r>
              <a:rPr lang="en-US" altLang="zh-TW" sz="1800" kern="0" dirty="0">
                <a:latin typeface="微軟正黑體" pitchFamily="34" charset="-120"/>
                <a:ea typeface="微軟正黑體" pitchFamily="34" charset="-120"/>
                <a:cs typeface="Times New Roman" panose="02020603050405020304" pitchFamily="18" charset="0"/>
              </a:rPr>
              <a:t>SD </a:t>
            </a:r>
            <a:r>
              <a:rPr lang="zh-TW" altLang="en-US" sz="1800" kern="0" dirty="0">
                <a:latin typeface="微軟正黑體" pitchFamily="34" charset="-120"/>
                <a:ea typeface="微軟正黑體" pitchFamily="34" charset="-120"/>
                <a:cs typeface="Times New Roman" panose="02020603050405020304" pitchFamily="18" charset="0"/>
              </a:rPr>
              <a:t>影片，用戶放到 </a:t>
            </a:r>
            <a:r>
              <a:rPr lang="en-US" altLang="zh-TW" sz="1800" kern="0" dirty="0">
                <a:latin typeface="微軟正黑體" pitchFamily="34" charset="-120"/>
                <a:ea typeface="微軟正黑體" pitchFamily="34" charset="-120"/>
                <a:cs typeface="Times New Roman" panose="02020603050405020304" pitchFamily="18" charset="0"/>
              </a:rPr>
              <a:t>8K </a:t>
            </a:r>
            <a:r>
              <a:rPr lang="zh-TW" altLang="en-US" sz="1800" kern="0" dirty="0">
                <a:latin typeface="微軟正黑體" pitchFamily="34" charset="-120"/>
                <a:ea typeface="微軟正黑體" pitchFamily="34" charset="-120"/>
                <a:cs typeface="Times New Roman" panose="02020603050405020304" pitchFamily="18" charset="0"/>
              </a:rPr>
              <a:t>電視上觀看</a:t>
            </a:r>
            <a:endParaRPr lang="en-US" altLang="zh-TW" sz="1800" kern="0" dirty="0">
              <a:latin typeface="微軟正黑體" pitchFamily="34" charset="-120"/>
              <a:ea typeface="微軟正黑體" pitchFamily="34" charset="-120"/>
              <a:cs typeface="Times New Roman" panose="02020603050405020304" pitchFamily="18" charset="0"/>
            </a:endParaRPr>
          </a:p>
          <a:p>
            <a:pPr marL="342900" lvl="0" indent="-342900" algn="just">
              <a:buFont typeface="+mj-lt"/>
              <a:buAutoNum type="arabicPeriod"/>
            </a:pPr>
            <a:r>
              <a:rPr lang="zh-TW" altLang="en-US" sz="1800" kern="0" dirty="0" smtClean="0">
                <a:latin typeface="微軟正黑體" pitchFamily="34" charset="-120"/>
                <a:ea typeface="微軟正黑體" pitchFamily="34" charset="-120"/>
                <a:cs typeface="Times New Roman" panose="02020603050405020304" pitchFamily="18" charset="0"/>
              </a:rPr>
              <a:t>為了</a:t>
            </a:r>
            <a:r>
              <a:rPr lang="zh-TW" altLang="en-US" sz="1800" kern="0" dirty="0">
                <a:latin typeface="微軟正黑體" pitchFamily="34" charset="-120"/>
                <a:ea typeface="微軟正黑體" pitchFamily="34" charset="-120"/>
                <a:cs typeface="Times New Roman" panose="02020603050405020304" pitchFamily="18" charset="0"/>
              </a:rPr>
              <a:t>增加運算訊號源的效率，</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三星亦和 </a:t>
            </a:r>
            <a:r>
              <a:rPr lang="en-US" altLang="zh-TW" sz="1800" kern="0" dirty="0">
                <a:solidFill>
                  <a:srgbClr val="FF0000"/>
                </a:solidFill>
                <a:latin typeface="微軟正黑體" pitchFamily="34" charset="-120"/>
                <a:ea typeface="微軟正黑體" pitchFamily="34" charset="-120"/>
                <a:cs typeface="Times New Roman" panose="02020603050405020304" pitchFamily="18" charset="0"/>
              </a:rPr>
              <a:t>Amazon </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合作</a:t>
            </a:r>
            <a:r>
              <a:rPr lang="zh-TW" altLang="en-US" sz="1800" kern="0" dirty="0">
                <a:latin typeface="微軟正黑體" pitchFamily="34" charset="-120"/>
                <a:ea typeface="微軟正黑體" pitchFamily="34" charset="-120"/>
                <a:cs typeface="Times New Roman" panose="02020603050405020304" pitchFamily="18" charset="0"/>
              </a:rPr>
              <a:t>，藉由其龐大的串流影視資源，讓三星 </a:t>
            </a:r>
            <a:r>
              <a:rPr lang="en-US" altLang="zh-TW" sz="1800" kern="0" dirty="0">
                <a:latin typeface="微軟正黑體" pitchFamily="34" charset="-120"/>
                <a:ea typeface="微軟正黑體" pitchFamily="34" charset="-120"/>
                <a:cs typeface="Times New Roman" panose="02020603050405020304" pitchFamily="18" charset="0"/>
              </a:rPr>
              <a:t>8K </a:t>
            </a:r>
            <a:r>
              <a:rPr lang="zh-TW" altLang="en-US" sz="1800" kern="0" dirty="0">
                <a:latin typeface="微軟正黑體" pitchFamily="34" charset="-120"/>
                <a:ea typeface="微軟正黑體" pitchFamily="34" charset="-120"/>
                <a:cs typeface="Times New Roman" panose="02020603050405020304" pitchFamily="18" charset="0"/>
              </a:rPr>
              <a:t>電視的處理器能</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進行大量機器學習</a:t>
            </a:r>
            <a:r>
              <a:rPr lang="zh-TW" altLang="en-US" sz="1800" kern="0" dirty="0">
                <a:latin typeface="微軟正黑體" pitchFamily="34" charset="-120"/>
                <a:ea typeface="微軟正黑體" pitchFamily="34" charset="-120"/>
                <a:cs typeface="Times New Roman" panose="02020603050405020304" pitchFamily="18" charset="0"/>
              </a:rPr>
              <a:t>、最佳化運算方式</a:t>
            </a:r>
            <a:r>
              <a:rPr lang="zh-TW" altLang="en-US" sz="1800" kern="0" dirty="0" smtClean="0">
                <a:latin typeface="微軟正黑體" pitchFamily="34" charset="-120"/>
                <a:ea typeface="微軟正黑體" pitchFamily="34" charset="-120"/>
                <a:cs typeface="Times New Roman" panose="02020603050405020304" pitchFamily="18" charset="0"/>
              </a:rPr>
              <a:t>。</a:t>
            </a:r>
            <a:endParaRPr lang="en-US" altLang="zh-TW" sz="1800" kern="0" dirty="0" smtClean="0">
              <a:latin typeface="微軟正黑體" pitchFamily="34" charset="-120"/>
              <a:ea typeface="微軟正黑體" pitchFamily="34" charset="-120"/>
              <a:cs typeface="Times New Roman" panose="02020603050405020304" pitchFamily="18" charset="0"/>
            </a:endParaRPr>
          </a:p>
          <a:p>
            <a:pPr marL="342900" lvl="0" indent="-342900" algn="just">
              <a:buFont typeface="+mj-lt"/>
              <a:buAutoNum type="arabicPeriod"/>
            </a:pPr>
            <a:r>
              <a:rPr lang="zh-TW" altLang="en-US" sz="1800" kern="0" dirty="0" smtClean="0">
                <a:latin typeface="微軟正黑體" pitchFamily="34" charset="-120"/>
                <a:ea typeface="微軟正黑體" pitchFamily="34" charset="-120"/>
                <a:cs typeface="Times New Roman" panose="02020603050405020304" pitchFamily="18" charset="0"/>
              </a:rPr>
              <a:t>今年</a:t>
            </a:r>
            <a:r>
              <a:rPr lang="zh-TW" altLang="en-US" sz="1800" kern="0" dirty="0">
                <a:latin typeface="微軟正黑體" pitchFamily="34" charset="-120"/>
                <a:ea typeface="微軟正黑體" pitchFamily="34" charset="-120"/>
                <a:cs typeface="Times New Roman" panose="02020603050405020304" pitchFamily="18" charset="0"/>
              </a:rPr>
              <a:t>大廠推出的</a:t>
            </a:r>
            <a:r>
              <a:rPr lang="en-US" altLang="zh-TW" sz="1800" kern="0" dirty="0">
                <a:latin typeface="微軟正黑體" pitchFamily="34" charset="-120"/>
                <a:ea typeface="微軟正黑體" pitchFamily="34" charset="-120"/>
                <a:cs typeface="Times New Roman" panose="02020603050405020304" pitchFamily="18" charset="0"/>
              </a:rPr>
              <a:t>8K</a:t>
            </a:r>
            <a:r>
              <a:rPr lang="zh-TW" altLang="en-US" sz="1800" kern="0" dirty="0">
                <a:latin typeface="微軟正黑體" pitchFamily="34" charset="-120"/>
                <a:ea typeface="微軟正黑體" pitchFamily="34" charset="-120"/>
                <a:cs typeface="Times New Roman" panose="02020603050405020304" pitchFamily="18" charset="0"/>
              </a:rPr>
              <a:t>電視有兩大</a:t>
            </a:r>
            <a:r>
              <a:rPr lang="zh-TW" altLang="en-US" sz="1800" kern="0" dirty="0" smtClean="0">
                <a:latin typeface="微軟正黑體" pitchFamily="34" charset="-120"/>
                <a:ea typeface="微軟正黑體" pitchFamily="34" charset="-120"/>
                <a:cs typeface="Times New Roman" panose="02020603050405020304" pitchFamily="18" charset="0"/>
              </a:rPr>
              <a:t>趨勢</a:t>
            </a:r>
            <a:r>
              <a:rPr lang="en-US" altLang="zh-TW" sz="1800" kern="0" dirty="0" smtClean="0">
                <a:latin typeface="微軟正黑體" pitchFamily="34" charset="-120"/>
                <a:ea typeface="微軟正黑體" pitchFamily="34" charset="-120"/>
                <a:cs typeface="Times New Roman" panose="02020603050405020304" pitchFamily="18" charset="0"/>
              </a:rPr>
              <a:t>-</a:t>
            </a:r>
            <a:r>
              <a:rPr lang="zh-TW" altLang="en-US" sz="1800" kern="0" dirty="0" smtClean="0">
                <a:latin typeface="微軟正黑體" pitchFamily="34" charset="-120"/>
                <a:ea typeface="微軟正黑體" pitchFamily="34" charset="-120"/>
                <a:cs typeface="Times New Roman" panose="02020603050405020304" pitchFamily="18" charset="0"/>
              </a:rPr>
              <a:t>尺寸</a:t>
            </a:r>
            <a:r>
              <a:rPr lang="zh-TW" altLang="en-US" sz="1800" kern="0" dirty="0">
                <a:latin typeface="微軟正黑體" pitchFamily="34" charset="-120"/>
                <a:ea typeface="微軟正黑體" pitchFamily="34" charset="-120"/>
                <a:cs typeface="Times New Roman" panose="02020603050405020304" pitchFamily="18" charset="0"/>
              </a:rPr>
              <a:t>越來越大，以及主打靠晶片及演算法來強化畫質，這下就可以</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做到</a:t>
            </a:r>
            <a:r>
              <a:rPr lang="zh-TW" altLang="en-US" sz="1800" kern="0" dirty="0">
                <a:latin typeface="微軟正黑體" pitchFamily="34" charset="-120"/>
                <a:ea typeface="微軟正黑體" pitchFamily="34" charset="-120"/>
                <a:cs typeface="Times New Roman" panose="02020603050405020304" pitchFamily="18" charset="0"/>
              </a:rPr>
              <a:t>即使</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沒有真正的</a:t>
            </a:r>
            <a:r>
              <a:rPr lang="en-US" altLang="zh-TW" sz="1800" kern="0" dirty="0">
                <a:solidFill>
                  <a:srgbClr val="FF0000"/>
                </a:solidFill>
                <a:latin typeface="微軟正黑體" pitchFamily="34" charset="-120"/>
                <a:ea typeface="微軟正黑體" pitchFamily="34" charset="-120"/>
                <a:cs typeface="Times New Roman" panose="02020603050405020304" pitchFamily="18" charset="0"/>
              </a:rPr>
              <a:t>8K</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內容</a:t>
            </a:r>
            <a:r>
              <a:rPr lang="zh-TW" altLang="en-US" sz="1800" kern="0" dirty="0">
                <a:latin typeface="微軟正黑體" pitchFamily="34" charset="-120"/>
                <a:ea typeface="微軟正黑體" pitchFamily="34" charset="-120"/>
                <a:cs typeface="Times New Roman" panose="02020603050405020304" pitchFamily="18" charset="0"/>
              </a:rPr>
              <a:t>，但卻</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有「類</a:t>
            </a:r>
            <a:r>
              <a:rPr lang="en-US" altLang="zh-TW" sz="1800" kern="0" dirty="0">
                <a:solidFill>
                  <a:srgbClr val="FF0000"/>
                </a:solidFill>
                <a:latin typeface="微軟正黑體" pitchFamily="34" charset="-120"/>
                <a:ea typeface="微軟正黑體" pitchFamily="34" charset="-120"/>
                <a:cs typeface="Times New Roman" panose="02020603050405020304" pitchFamily="18" charset="0"/>
              </a:rPr>
              <a:t>8K</a:t>
            </a:r>
            <a:r>
              <a:rPr lang="zh-TW" altLang="en-US" sz="1800" kern="0" dirty="0">
                <a:solidFill>
                  <a:srgbClr val="FF0000"/>
                </a:solidFill>
                <a:latin typeface="微軟正黑體" pitchFamily="34" charset="-120"/>
                <a:ea typeface="微軟正黑體" pitchFamily="34" charset="-120"/>
                <a:cs typeface="Times New Roman" panose="02020603050405020304" pitchFamily="18" charset="0"/>
              </a:rPr>
              <a:t>」的觀看體驗</a:t>
            </a:r>
            <a:r>
              <a:rPr lang="zh-TW" altLang="en-US" sz="1800" kern="0" dirty="0" smtClean="0">
                <a:latin typeface="微軟正黑體" pitchFamily="34" charset="-120"/>
                <a:ea typeface="微軟正黑體" pitchFamily="34" charset="-120"/>
                <a:cs typeface="Times New Roman" panose="02020603050405020304" pitchFamily="18" charset="0"/>
              </a:rPr>
              <a:t>。</a:t>
            </a:r>
            <a:endParaRPr lang="en-US" altLang="zh-TW" sz="1600" kern="0" dirty="0" smtClean="0">
              <a:latin typeface="微軟正黑體" pitchFamily="34" charset="-120"/>
              <a:ea typeface="微軟正黑體"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29</a:t>
            </a:fld>
            <a:endParaRPr lang="zh-TW" altLang="en-US">
              <a:solidFill>
                <a:prstClr val="black">
                  <a:tint val="75000"/>
                </a:prstClr>
              </a:solidFill>
            </a:endParaRPr>
          </a:p>
        </p:txBody>
      </p:sp>
      <p:sp>
        <p:nvSpPr>
          <p:cNvPr id="6" name="矩形 5"/>
          <p:cNvSpPr/>
          <p:nvPr/>
        </p:nvSpPr>
        <p:spPr>
          <a:xfrm>
            <a:off x="539552" y="44624"/>
            <a:ext cx="8424936" cy="907941"/>
          </a:xfrm>
          <a:prstGeom prst="rect">
            <a:avLst/>
          </a:prstGeom>
        </p:spPr>
        <p:txBody>
          <a:bodyPr wrap="square">
            <a:spAutoFit/>
          </a:bodyPr>
          <a:lstStyle/>
          <a:p>
            <a:pPr algn="ctr">
              <a:spcBef>
                <a:spcPts val="600"/>
              </a:spcBef>
              <a:defRPr/>
            </a:pPr>
            <a:r>
              <a:rPr lang="zh-TW" altLang="en-US" sz="2400" b="1" dirty="0" smtClean="0">
                <a:solidFill>
                  <a:prstClr val="black"/>
                </a:solidFill>
                <a:latin typeface="華康粗圓體" panose="020F0709000000000000" pitchFamily="49" charset="-120"/>
                <a:ea typeface="華康粗圓體" panose="020F0709000000000000" pitchFamily="49" charset="-120"/>
              </a:rPr>
              <a:t>案例</a:t>
            </a:r>
            <a:r>
              <a:rPr lang="zh-TW" altLang="en-US" sz="2400" b="1" dirty="0">
                <a:solidFill>
                  <a:prstClr val="black"/>
                </a:solidFill>
                <a:latin typeface="華康粗圓體" panose="020F0709000000000000" pitchFamily="49" charset="-120"/>
                <a:ea typeface="華康粗圓體" panose="020F0709000000000000" pitchFamily="49" charset="-120"/>
              </a:rPr>
              <a:t>四</a:t>
            </a:r>
            <a:r>
              <a:rPr lang="zh-TW" altLang="en-US" sz="2400" b="1" dirty="0" smtClean="0">
                <a:solidFill>
                  <a:prstClr val="black"/>
                </a:solidFill>
                <a:latin typeface="華康粗圓體" panose="020F0709000000000000" pitchFamily="49" charset="-120"/>
                <a:ea typeface="華康粗圓體" panose="020F0709000000000000" pitchFamily="49" charset="-120"/>
              </a:rPr>
              <a:t> </a:t>
            </a:r>
            <a:r>
              <a:rPr lang="zh-TW" altLang="en-US" sz="2400" b="1" dirty="0" smtClean="0">
                <a:latin typeface="華康粗圓體" panose="020F0709000000000000" pitchFamily="49" charset="-120"/>
                <a:ea typeface="華康粗圓體" panose="020F0709000000000000" pitchFamily="49" charset="-120"/>
              </a:rPr>
              <a:t>原文摘要</a:t>
            </a:r>
            <a:r>
              <a:rPr lang="en-US" altLang="zh-TW" sz="2400" b="1" dirty="0" smtClean="0">
                <a:latin typeface="華康粗圓體" panose="020F0709000000000000" pitchFamily="49" charset="-120"/>
                <a:ea typeface="華康粗圓體" panose="020F0709000000000000" pitchFamily="49" charset="-120"/>
              </a:rPr>
              <a:t>(Samsung</a:t>
            </a:r>
            <a:r>
              <a:rPr lang="en-US" altLang="zh-TW" sz="2400" b="1" dirty="0">
                <a:latin typeface="華康粗圓體" panose="020F0709000000000000" pitchFamily="49" charset="-120"/>
                <a:ea typeface="華康粗圓體" panose="020F0709000000000000" pitchFamily="49" charset="-120"/>
              </a:rPr>
              <a:t>)</a:t>
            </a:r>
            <a:r>
              <a:rPr lang="zh-TW" altLang="en-US" sz="2400" b="1" dirty="0" smtClean="0">
                <a:latin typeface="華康粗圓體" panose="020F0709000000000000" pitchFamily="49" charset="-120"/>
                <a:ea typeface="華康粗圓體" panose="020F0709000000000000" pitchFamily="49" charset="-120"/>
              </a:rPr>
              <a:t>：</a:t>
            </a:r>
            <a:endParaRPr lang="en-US" altLang="zh-TW" sz="2400" b="1" dirty="0">
              <a:latin typeface="華康粗圓體" panose="020F0709000000000000" pitchFamily="49" charset="-120"/>
              <a:ea typeface="華康粗圓體" panose="020F0709000000000000" pitchFamily="49" charset="-120"/>
            </a:endParaRPr>
          </a:p>
          <a:p>
            <a:pPr algn="ctr">
              <a:spcBef>
                <a:spcPts val="600"/>
              </a:spcBef>
              <a:defRPr/>
            </a:pPr>
            <a:r>
              <a:rPr lang="zh-TW" altLang="en-US" sz="2400" b="1" dirty="0">
                <a:latin typeface="華康粗圓體" panose="020F0709000000000000" pitchFamily="49" charset="-120"/>
                <a:ea typeface="華康粗圓體" panose="020F0709000000000000" pitchFamily="49" charset="-120"/>
              </a:rPr>
              <a:t>利用</a:t>
            </a:r>
            <a:r>
              <a:rPr lang="en-US" altLang="zh-TW" sz="2400" b="1" dirty="0">
                <a:latin typeface="華康粗圓體" panose="020F0709000000000000" pitchFamily="49" charset="-120"/>
                <a:ea typeface="華康粗圓體" panose="020F0709000000000000" pitchFamily="49" charset="-120"/>
              </a:rPr>
              <a:t>AI</a:t>
            </a:r>
            <a:r>
              <a:rPr lang="zh-TW" altLang="en-US" sz="2400" b="1" dirty="0">
                <a:latin typeface="華康粗圓體" panose="020F0709000000000000" pitchFamily="49" charset="-120"/>
                <a:ea typeface="華康粗圓體" panose="020F0709000000000000" pitchFamily="49" charset="-120"/>
              </a:rPr>
              <a:t>提升影像</a:t>
            </a:r>
            <a:r>
              <a:rPr lang="zh-TW" altLang="en-US" sz="2400" b="1" dirty="0" smtClean="0">
                <a:latin typeface="華康粗圓體" panose="020F0709000000000000" pitchFamily="49" charset="-120"/>
                <a:ea typeface="華康粗圓體" panose="020F0709000000000000" pitchFamily="49" charset="-120"/>
              </a:rPr>
              <a:t>品質</a:t>
            </a:r>
            <a:endParaRPr lang="zh-TW" altLang="en-US" sz="2400" b="1" dirty="0">
              <a:latin typeface="華康粗圓體" panose="020F0709000000000000" pitchFamily="49" charset="-120"/>
              <a:ea typeface="華康粗圓體" panose="020F0709000000000000" pitchFamily="49" charset="-120"/>
            </a:endParaRPr>
          </a:p>
        </p:txBody>
      </p:sp>
      <p:sp>
        <p:nvSpPr>
          <p:cNvPr id="8" name="矩形 7"/>
          <p:cNvSpPr/>
          <p:nvPr/>
        </p:nvSpPr>
        <p:spPr>
          <a:xfrm>
            <a:off x="5736820" y="1079158"/>
            <a:ext cx="3599384" cy="261610"/>
          </a:xfrm>
          <a:prstGeom prst="rect">
            <a:avLst/>
          </a:prstGeom>
        </p:spPr>
        <p:txBody>
          <a:bodyPr wrap="square">
            <a:spAutoFit/>
          </a:bodyPr>
          <a:lstStyle/>
          <a:p>
            <a:pPr algn="ctr" defTabSz="914400">
              <a:spcBef>
                <a:spcPts val="600"/>
              </a:spcBef>
              <a:defRPr/>
            </a:pPr>
            <a:r>
              <a:rPr lang="zh-TW" altLang="en-US" sz="1100" dirty="0" smtClean="0">
                <a:solidFill>
                  <a:prstClr val="black"/>
                </a:solidFill>
                <a:latin typeface="微軟正黑體" pitchFamily="34" charset="-120"/>
                <a:ea typeface="微軟正黑體" pitchFamily="34" charset="-120"/>
              </a:rPr>
              <a:t>自由時報</a:t>
            </a:r>
            <a:r>
              <a:rPr lang="en-US" altLang="zh-TW" sz="1100" dirty="0" smtClean="0">
                <a:solidFill>
                  <a:prstClr val="black"/>
                </a:solidFill>
                <a:latin typeface="微軟正黑體" pitchFamily="34" charset="-120"/>
                <a:ea typeface="微軟正黑體" pitchFamily="34" charset="-120"/>
              </a:rPr>
              <a:t>(2019/1/9)</a:t>
            </a:r>
            <a:r>
              <a:rPr lang="zh-TW" altLang="en-US" sz="1100" dirty="0" smtClean="0">
                <a:solidFill>
                  <a:prstClr val="black"/>
                </a:solidFill>
                <a:latin typeface="微軟正黑體" pitchFamily="34" charset="-120"/>
                <a:ea typeface="微軟正黑體" pitchFamily="34" charset="-120"/>
              </a:rPr>
              <a:t>、數位時代</a:t>
            </a:r>
            <a:r>
              <a:rPr lang="en-US" altLang="zh-TW" sz="1100" dirty="0" smtClean="0">
                <a:solidFill>
                  <a:prstClr val="black"/>
                </a:solidFill>
                <a:latin typeface="微軟正黑體" pitchFamily="34" charset="-120"/>
                <a:ea typeface="微軟正黑體" pitchFamily="34" charset="-120"/>
              </a:rPr>
              <a:t>(2019/1/18)</a:t>
            </a:r>
            <a:endParaRPr lang="zh-TW" altLang="en-US" sz="1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390430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橢圓 13"/>
          <p:cNvSpPr/>
          <p:nvPr/>
        </p:nvSpPr>
        <p:spPr>
          <a:xfrm rot="900000" flipH="1">
            <a:off x="4493073" y="3996101"/>
            <a:ext cx="4924946" cy="3102526"/>
          </a:xfrm>
          <a:custGeom>
            <a:avLst/>
            <a:gdLst/>
            <a:ahLst/>
            <a:cxnLst/>
            <a:rect l="l" t="t" r="r" b="b"/>
            <a:pathLst>
              <a:path w="4804138" h="3448437">
                <a:moveTo>
                  <a:pt x="3743188" y="35030"/>
                </a:moveTo>
                <a:cubicBezTo>
                  <a:pt x="3656690" y="12062"/>
                  <a:pt x="3567130" y="0"/>
                  <a:pt x="3475400" y="0"/>
                </a:cubicBezTo>
                <a:cubicBezTo>
                  <a:pt x="3448180" y="0"/>
                  <a:pt x="3421151" y="1061"/>
                  <a:pt x="3394437" y="5305"/>
                </a:cubicBezTo>
                <a:lnTo>
                  <a:pt x="3394437" y="0"/>
                </a:lnTo>
                <a:lnTo>
                  <a:pt x="678228" y="0"/>
                </a:lnTo>
                <a:lnTo>
                  <a:pt x="0" y="2531178"/>
                </a:lnTo>
                <a:lnTo>
                  <a:pt x="3406377" y="3443914"/>
                </a:lnTo>
                <a:lnTo>
                  <a:pt x="3475400" y="3448437"/>
                </a:lnTo>
                <a:cubicBezTo>
                  <a:pt x="4209242" y="3448437"/>
                  <a:pt x="4804138" y="2676479"/>
                  <a:pt x="4804138" y="1724219"/>
                </a:cubicBezTo>
                <a:cubicBezTo>
                  <a:pt x="4804138" y="890991"/>
                  <a:pt x="4348671" y="195807"/>
                  <a:pt x="3743188" y="35030"/>
                </a:cubicBezTo>
                <a:close/>
              </a:path>
            </a:pathLst>
          </a:custGeom>
          <a:solidFill>
            <a:srgbClr val="5ECCF3">
              <a:lumMod val="40000"/>
              <a:lumOff val="60000"/>
            </a:srgbClr>
          </a:solidFill>
          <a:ln w="25400" cap="flat" cmpd="sng" algn="ctr">
            <a:solidFill>
              <a:srgbClr val="5ECCF3">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a:cs typeface="+mn-cs"/>
            </a:endParaRP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30</a:t>
            </a:fld>
            <a:endParaRPr lang="zh-TW" altLang="en-US">
              <a:solidFill>
                <a:prstClr val="black">
                  <a:tint val="75000"/>
                </a:prstClr>
              </a:solidFill>
            </a:endParaRPr>
          </a:p>
        </p:txBody>
      </p:sp>
      <p:sp>
        <p:nvSpPr>
          <p:cNvPr id="3" name="矩形 2"/>
          <p:cNvSpPr/>
          <p:nvPr/>
        </p:nvSpPr>
        <p:spPr>
          <a:xfrm>
            <a:off x="4621765" y="946224"/>
            <a:ext cx="4387359" cy="288032"/>
          </a:xfrm>
          <a:prstGeom prst="rect">
            <a:avLst/>
          </a:prstGeom>
          <a:solidFill>
            <a:srgbClr val="B4DCFA">
              <a:lumMod val="50000"/>
            </a:srgbClr>
          </a:solidFill>
          <a:ln w="25400" cap="flat" cmpd="sng" algn="ctr">
            <a:noFill/>
            <a:prstDash val="solid"/>
          </a:ln>
          <a:effectLst/>
        </p:spPr>
        <p:txBody>
          <a:bodyPr rtlCol="0" anchor="ctr"/>
          <a:lstStyle/>
          <a:p>
            <a:pPr algn="ctr"/>
            <a:r>
              <a:rPr lang="en-US" altLang="zh-TW" sz="2000" dirty="0" smtClean="0">
                <a:solidFill>
                  <a:prstClr val="white"/>
                </a:solidFill>
                <a:latin typeface="微軟正黑體" panose="020B0604030504040204" pitchFamily="34" charset="-120"/>
                <a:ea typeface="微軟正黑體" panose="020B0604030504040204" pitchFamily="34" charset="-120"/>
              </a:rPr>
              <a:t>AI</a:t>
            </a:r>
            <a:r>
              <a:rPr lang="zh-TW" altLang="en-US" sz="2000" dirty="0" smtClean="0">
                <a:solidFill>
                  <a:prstClr val="white"/>
                </a:solidFill>
                <a:latin typeface="微軟正黑體" panose="020B0604030504040204" pitchFamily="34" charset="-120"/>
                <a:ea typeface="微軟正黑體" panose="020B0604030504040204" pitchFamily="34" charset="-120"/>
              </a:rPr>
              <a:t>怎麼</a:t>
            </a:r>
            <a:r>
              <a:rPr lang="zh-TW" altLang="en-US" sz="2000" dirty="0">
                <a:solidFill>
                  <a:prstClr val="white"/>
                </a:solidFill>
                <a:latin typeface="微軟正黑體" panose="020B0604030504040204" pitchFamily="34" charset="-120"/>
                <a:ea typeface="微軟正黑體" panose="020B0604030504040204" pitchFamily="34" charset="-120"/>
              </a:rPr>
              <a:t>做</a:t>
            </a:r>
          </a:p>
        </p:txBody>
      </p:sp>
      <p:sp>
        <p:nvSpPr>
          <p:cNvPr id="4" name="矩形 3"/>
          <p:cNvSpPr/>
          <p:nvPr/>
        </p:nvSpPr>
        <p:spPr>
          <a:xfrm>
            <a:off x="155050" y="946224"/>
            <a:ext cx="4420060" cy="288032"/>
          </a:xfrm>
          <a:prstGeom prst="rect">
            <a:avLst/>
          </a:prstGeom>
          <a:solidFill>
            <a:srgbClr val="B4DCFA">
              <a:lumMod val="50000"/>
            </a:srgbClr>
          </a:solidFill>
          <a:ln w="25400" cap="flat" cmpd="sng" algn="ctr">
            <a:noFill/>
            <a:prstDash val="solid"/>
          </a:ln>
          <a:effectLst/>
        </p:spPr>
        <p:txBody>
          <a:bodyPr rtlCol="0" anchor="ctr"/>
          <a:lstStyle/>
          <a:p>
            <a:pPr algn="ctr"/>
            <a:r>
              <a:rPr lang="zh-TW" altLang="en-US" sz="2000" dirty="0" smtClean="0">
                <a:solidFill>
                  <a:prstClr val="white"/>
                </a:solidFill>
                <a:latin typeface="微軟正黑體" panose="020B0604030504040204" pitchFamily="34" charset="-120"/>
                <a:ea typeface="微軟正黑體" panose="020B0604030504040204" pitchFamily="34" charset="-120"/>
              </a:rPr>
              <a:t>電視產業</a:t>
            </a:r>
            <a:r>
              <a:rPr lang="zh-TW" altLang="en-US" sz="2000" dirty="0">
                <a:solidFill>
                  <a:prstClr val="white"/>
                </a:solidFill>
                <a:latin typeface="微軟正黑體" panose="020B0604030504040204" pitchFamily="34" charset="-120"/>
                <a:ea typeface="微軟正黑體" panose="020B0604030504040204" pitchFamily="34" charset="-120"/>
              </a:rPr>
              <a:t>的痛點</a:t>
            </a:r>
          </a:p>
        </p:txBody>
      </p:sp>
      <p:sp>
        <p:nvSpPr>
          <p:cNvPr id="5" name="矩形 4"/>
          <p:cNvSpPr/>
          <p:nvPr/>
        </p:nvSpPr>
        <p:spPr>
          <a:xfrm>
            <a:off x="146424" y="2447241"/>
            <a:ext cx="4387359" cy="288032"/>
          </a:xfrm>
          <a:prstGeom prst="rect">
            <a:avLst/>
          </a:prstGeom>
          <a:solidFill>
            <a:srgbClr val="B4DCFA">
              <a:lumMod val="50000"/>
            </a:srgbClr>
          </a:solidFill>
          <a:ln w="25400" cap="flat" cmpd="sng" algn="ctr">
            <a:noFill/>
            <a:prstDash val="solid"/>
          </a:ln>
          <a:effectLst/>
        </p:spPr>
        <p:txBody>
          <a:bodyPr rtlCol="0" anchor="ctr"/>
          <a:lstStyle/>
          <a:p>
            <a:pPr algn="ctr"/>
            <a:r>
              <a:rPr lang="en-US" altLang="zh-TW" sz="2000" dirty="0" smtClean="0">
                <a:solidFill>
                  <a:prstClr val="white"/>
                </a:solidFill>
                <a:latin typeface="微軟正黑體" panose="020B0604030504040204" pitchFamily="34" charset="-120"/>
                <a:ea typeface="微軟正黑體" panose="020B0604030504040204" pitchFamily="34" charset="-120"/>
              </a:rPr>
              <a:t>AI</a:t>
            </a:r>
            <a:r>
              <a:rPr lang="zh-TW" altLang="en-US" sz="2000" dirty="0" smtClean="0">
                <a:solidFill>
                  <a:prstClr val="white"/>
                </a:solidFill>
                <a:latin typeface="微軟正黑體" panose="020B0604030504040204" pitchFamily="34" charset="-120"/>
                <a:ea typeface="微軟正黑體" panose="020B0604030504040204" pitchFamily="34" charset="-120"/>
              </a:rPr>
              <a:t>帶來</a:t>
            </a:r>
            <a:r>
              <a:rPr lang="zh-TW" altLang="en-US" sz="2000" dirty="0">
                <a:solidFill>
                  <a:prstClr val="white"/>
                </a:solidFill>
                <a:latin typeface="微軟正黑體" panose="020B0604030504040204" pitchFamily="34" charset="-120"/>
                <a:ea typeface="微軟正黑體" panose="020B0604030504040204" pitchFamily="34" charset="-120"/>
              </a:rPr>
              <a:t>之效益</a:t>
            </a:r>
          </a:p>
        </p:txBody>
      </p:sp>
      <p:sp>
        <p:nvSpPr>
          <p:cNvPr id="6" name="文字方塊 5"/>
          <p:cNvSpPr txBox="1"/>
          <p:nvPr/>
        </p:nvSpPr>
        <p:spPr>
          <a:xfrm>
            <a:off x="4718304" y="1320957"/>
            <a:ext cx="4254244" cy="1490152"/>
          </a:xfrm>
          <a:prstGeom prst="rect">
            <a:avLst/>
          </a:prstGeom>
          <a:noFill/>
        </p:spPr>
        <p:txBody>
          <a:bodyPr wrap="square" rtlCol="0">
            <a:spAutoFit/>
          </a:bodyPr>
          <a:lstStyle/>
          <a:p>
            <a:pPr marL="182563" indent="-182563" algn="just" hangingPunct="0">
              <a:lnSpc>
                <a:spcPts val="1300"/>
              </a:lnSpc>
              <a:spcBef>
                <a:spcPts val="600"/>
              </a:spcBef>
              <a:buFont typeface="+mj-lt"/>
              <a:buAutoNum type="arabicPeriod"/>
            </a:pPr>
            <a:r>
              <a:rPr lang="zh-TW" altLang="en-US" sz="1200" kern="0" dirty="0" smtClean="0">
                <a:latin typeface="微軟正黑體" pitchFamily="34" charset="-120"/>
                <a:ea typeface="微軟正黑體" pitchFamily="34" charset="-120"/>
                <a:cs typeface="Times New Roman" panose="02020603050405020304" pitchFamily="18" charset="0"/>
              </a:rPr>
              <a:t>三星藉由和</a:t>
            </a:r>
            <a:r>
              <a:rPr lang="en-US" altLang="zh-TW" sz="1200" kern="0" dirty="0" smtClean="0">
                <a:latin typeface="微軟正黑體" pitchFamily="34" charset="-120"/>
                <a:ea typeface="微軟正黑體" pitchFamily="34" charset="-120"/>
                <a:cs typeface="Times New Roman" panose="02020603050405020304" pitchFamily="18" charset="0"/>
              </a:rPr>
              <a:t>Amazon</a:t>
            </a:r>
            <a:r>
              <a:rPr lang="zh-TW" altLang="en-US" sz="1200" kern="0" dirty="0" smtClean="0">
                <a:latin typeface="微軟正黑體" pitchFamily="34" charset="-120"/>
                <a:ea typeface="微軟正黑體" pitchFamily="34" charset="-120"/>
                <a:cs typeface="Times New Roman" panose="02020603050405020304" pitchFamily="18" charset="0"/>
              </a:rPr>
              <a:t>影片資源的合作，</a:t>
            </a:r>
            <a:r>
              <a:rPr lang="zh-TW" altLang="en-US" sz="1200" kern="0" dirty="0" smtClean="0">
                <a:solidFill>
                  <a:srgbClr val="FF0000"/>
                </a:solidFill>
                <a:latin typeface="微軟正黑體" pitchFamily="34" charset="-120"/>
                <a:ea typeface="微軟正黑體" pitchFamily="34" charset="-120"/>
                <a:cs typeface="Times New Roman" panose="02020603050405020304" pitchFamily="18" charset="0"/>
              </a:rPr>
              <a:t>訓練</a:t>
            </a:r>
            <a:r>
              <a:rPr lang="zh-TW" altLang="en-US" sz="1200" kern="0" dirty="0" smtClean="0">
                <a:latin typeface="微軟正黑體" pitchFamily="34" charset="-120"/>
                <a:ea typeface="微軟正黑體" pitchFamily="34" charset="-120"/>
                <a:cs typeface="Times New Roman" panose="02020603050405020304" pitchFamily="18" charset="0"/>
              </a:rPr>
              <a:t>出一套可</a:t>
            </a:r>
            <a:r>
              <a:rPr lang="zh-TW" altLang="en-US" sz="1200" kern="0" dirty="0" smtClean="0">
                <a:solidFill>
                  <a:srgbClr val="FF0000"/>
                </a:solidFill>
                <a:latin typeface="微軟正黑體" pitchFamily="34" charset="-120"/>
                <a:ea typeface="微軟正黑體" pitchFamily="34" charset="-120"/>
                <a:cs typeface="Times New Roman" panose="02020603050405020304" pitchFamily="18" charset="0"/>
              </a:rPr>
              <a:t>模擬</a:t>
            </a:r>
            <a:r>
              <a:rPr lang="en-US" altLang="zh-TW" sz="1200" kern="0" dirty="0" smtClean="0">
                <a:solidFill>
                  <a:srgbClr val="FF0000"/>
                </a:solidFill>
                <a:latin typeface="微軟正黑體" pitchFamily="34" charset="-120"/>
                <a:ea typeface="微軟正黑體" pitchFamily="34" charset="-120"/>
                <a:cs typeface="Times New Roman" panose="02020603050405020304" pitchFamily="18" charset="0"/>
              </a:rPr>
              <a:t>8K</a:t>
            </a:r>
            <a:r>
              <a:rPr lang="zh-TW" altLang="en-US" sz="1200" kern="0" dirty="0" smtClean="0">
                <a:solidFill>
                  <a:srgbClr val="FF0000"/>
                </a:solidFill>
                <a:latin typeface="微軟正黑體" pitchFamily="34" charset="-120"/>
                <a:ea typeface="微軟正黑體" pitchFamily="34" charset="-120"/>
                <a:cs typeface="Times New Roman" panose="02020603050405020304" pitchFamily="18" charset="0"/>
              </a:rPr>
              <a:t>畫質</a:t>
            </a:r>
            <a:r>
              <a:rPr lang="zh-TW" altLang="en-US" sz="1200" kern="0" dirty="0" smtClean="0">
                <a:latin typeface="微軟正黑體" pitchFamily="34" charset="-120"/>
                <a:ea typeface="微軟正黑體" pitchFamily="34" charset="-120"/>
                <a:cs typeface="Times New Roman" panose="02020603050405020304" pitchFamily="18" charset="0"/>
              </a:rPr>
              <a:t>的模型</a:t>
            </a:r>
            <a:endParaRPr lang="en-US" altLang="zh-TW" sz="1200" dirty="0" smtClean="0">
              <a:latin typeface="微軟正黑體" panose="020B0604030504040204" pitchFamily="34" charset="-120"/>
              <a:ea typeface="微軟正黑體" panose="020B0604030504040204" pitchFamily="34" charset="-120"/>
            </a:endParaRPr>
          </a:p>
          <a:p>
            <a:pPr marL="182563" indent="-182563" algn="just" hangingPunct="0">
              <a:lnSpc>
                <a:spcPts val="1300"/>
              </a:lnSpc>
              <a:spcBef>
                <a:spcPts val="600"/>
              </a:spcBef>
              <a:buFont typeface="+mj-lt"/>
              <a:buAutoNum type="arabicPeriod"/>
            </a:pPr>
            <a:r>
              <a:rPr lang="zh-TW" altLang="en-US" sz="1200" dirty="0" smtClean="0">
                <a:solidFill>
                  <a:prstClr val="black"/>
                </a:solidFill>
                <a:latin typeface="微軟正黑體" panose="020B0604030504040204" pitchFamily="34" charset="-120"/>
                <a:ea typeface="微軟正黑體" panose="020B0604030504040204" pitchFamily="34" charset="-120"/>
              </a:rPr>
              <a:t>將低解析度之影片進行輸入</a:t>
            </a:r>
            <a:r>
              <a:rPr lang="en-US" altLang="zh-TW" sz="1200" dirty="0" smtClean="0">
                <a:solidFill>
                  <a:prstClr val="black"/>
                </a:solidFill>
                <a:latin typeface="微軟正黑體" panose="020B0604030504040204" pitchFamily="34" charset="-120"/>
                <a:ea typeface="微軟正黑體" panose="020B0604030504040204" pitchFamily="34" charset="-120"/>
              </a:rPr>
              <a:t>(SD/HD…</a:t>
            </a:r>
            <a:r>
              <a:rPr lang="zh-TW" altLang="en-US" sz="1200" dirty="0" smtClean="0">
                <a:solidFill>
                  <a:prstClr val="black"/>
                </a:solidFill>
                <a:latin typeface="微軟正黑體" panose="020B0604030504040204" pitchFamily="34" charset="-120"/>
                <a:ea typeface="微軟正黑體" panose="020B0604030504040204" pitchFamily="34" charset="-120"/>
              </a:rPr>
              <a:t>等畫質</a:t>
            </a:r>
            <a:r>
              <a:rPr lang="en-US" altLang="zh-TW" sz="1200" dirty="0" smtClean="0">
                <a:solidFill>
                  <a:prstClr val="black"/>
                </a:solidFill>
                <a:latin typeface="微軟正黑體" panose="020B0604030504040204" pitchFamily="34" charset="-120"/>
                <a:ea typeface="微軟正黑體" panose="020B0604030504040204" pitchFamily="34" charset="-120"/>
              </a:rPr>
              <a:t>)</a:t>
            </a:r>
          </a:p>
          <a:p>
            <a:pPr marL="182563" indent="-182563" algn="just" hangingPunct="0">
              <a:lnSpc>
                <a:spcPts val="1300"/>
              </a:lnSpc>
              <a:spcBef>
                <a:spcPts val="600"/>
              </a:spcBef>
              <a:buFont typeface="+mj-lt"/>
              <a:buAutoNum type="arabicPeriod"/>
            </a:pPr>
            <a:r>
              <a:rPr lang="zh-TW" altLang="en-US" sz="1200" dirty="0" smtClean="0">
                <a:solidFill>
                  <a:prstClr val="black"/>
                </a:solidFill>
                <a:latin typeface="微軟正黑體" panose="020B0604030504040204" pitchFamily="34" charset="-120"/>
                <a:ea typeface="微軟正黑體" panose="020B0604030504040204" pitchFamily="34" charset="-120"/>
              </a:rPr>
              <a:t>針對</a:t>
            </a:r>
            <a:r>
              <a:rPr lang="zh-TW" altLang="en-US" sz="1200" dirty="0">
                <a:solidFill>
                  <a:srgbClr val="FF0000"/>
                </a:solidFill>
                <a:latin typeface="微軟正黑體" panose="020B0604030504040204" pitchFamily="34" charset="-120"/>
                <a:ea typeface="微軟正黑體" panose="020B0604030504040204" pitchFamily="34" charset="-120"/>
              </a:rPr>
              <a:t>影片</a:t>
            </a:r>
            <a:r>
              <a:rPr lang="zh-TW" altLang="en-US" sz="1200" dirty="0">
                <a:solidFill>
                  <a:prstClr val="black"/>
                </a:solidFill>
                <a:latin typeface="微軟正黑體" panose="020B0604030504040204" pitchFamily="34" charset="-120"/>
                <a:ea typeface="微軟正黑體" panose="020B0604030504040204" pitchFamily="34" charset="-120"/>
              </a:rPr>
              <a:t>進</a:t>
            </a:r>
            <a:r>
              <a:rPr lang="zh-TW" altLang="en-US" sz="1200" dirty="0" smtClean="0">
                <a:latin typeface="微軟正黑體" panose="020B0604030504040204" pitchFamily="34" charset="-120"/>
                <a:ea typeface="微軟正黑體" panose="020B0604030504040204" pitchFamily="34" charset="-120"/>
              </a:rPr>
              <a:t>行</a:t>
            </a:r>
            <a:r>
              <a:rPr lang="zh-TW" altLang="en-US" sz="1200" dirty="0" smtClean="0">
                <a:solidFill>
                  <a:srgbClr val="FF0000"/>
                </a:solidFill>
                <a:latin typeface="微軟正黑體" panose="020B0604030504040204" pitchFamily="34" charset="-120"/>
                <a:ea typeface="微軟正黑體" panose="020B0604030504040204" pitchFamily="34" charset="-120"/>
              </a:rPr>
              <a:t>動靜態及不同場景</a:t>
            </a:r>
            <a:r>
              <a:rPr lang="zh-TW" altLang="en-US" sz="1200" dirty="0" smtClean="0">
                <a:solidFill>
                  <a:prstClr val="black"/>
                </a:solidFill>
                <a:latin typeface="微軟正黑體" panose="020B0604030504040204" pitchFamily="34" charset="-120"/>
                <a:ea typeface="微軟正黑體" panose="020B0604030504040204" pitchFamily="34" charset="-120"/>
              </a:rPr>
              <a:t>（風景、運動</a:t>
            </a:r>
            <a:r>
              <a:rPr lang="en-US" altLang="zh-TW" sz="1200" dirty="0" smtClean="0">
                <a:solidFill>
                  <a:prstClr val="black"/>
                </a:solidFill>
                <a:latin typeface="微軟正黑體" panose="020B0604030504040204" pitchFamily="34" charset="-120"/>
                <a:ea typeface="微軟正黑體" panose="020B0604030504040204" pitchFamily="34" charset="-120"/>
              </a:rPr>
              <a:t>…</a:t>
            </a:r>
            <a:r>
              <a:rPr lang="zh-TW" altLang="en-US" sz="1200" dirty="0">
                <a:solidFill>
                  <a:prstClr val="black"/>
                </a:solidFill>
                <a:latin typeface="微軟正黑體" panose="020B0604030504040204" pitchFamily="34" charset="-120"/>
                <a:ea typeface="微軟正黑體" panose="020B0604030504040204" pitchFamily="34" charset="-120"/>
              </a:rPr>
              <a:t>等</a:t>
            </a:r>
            <a:r>
              <a:rPr lang="zh-TW" altLang="en-US" sz="1200" dirty="0" smtClean="0">
                <a:solidFill>
                  <a:prstClr val="black"/>
                </a:solidFill>
                <a:latin typeface="微軟正黑體" panose="020B0604030504040204" pitchFamily="34" charset="-120"/>
                <a:ea typeface="微軟正黑體" panose="020B0604030504040204" pitchFamily="34" charset="-120"/>
              </a:rPr>
              <a:t>）辨識後，</a:t>
            </a:r>
            <a:r>
              <a:rPr lang="en-US" altLang="zh-TW" sz="1200" dirty="0" smtClean="0">
                <a:solidFill>
                  <a:srgbClr val="FF0000"/>
                </a:solidFill>
                <a:latin typeface="微軟正黑體" panose="020B0604030504040204" pitchFamily="34" charset="-120"/>
                <a:ea typeface="微軟正黑體" panose="020B0604030504040204" pitchFamily="34" charset="-120"/>
              </a:rPr>
              <a:t>AI</a:t>
            </a:r>
            <a:r>
              <a:rPr lang="zh-TW" altLang="en-US" sz="1200" dirty="0" smtClean="0">
                <a:solidFill>
                  <a:srgbClr val="FF0000"/>
                </a:solidFill>
                <a:latin typeface="微軟正黑體" panose="020B0604030504040204" pitchFamily="34" charset="-120"/>
                <a:ea typeface="微軟正黑體" panose="020B0604030504040204" pitchFamily="34" charset="-120"/>
              </a:rPr>
              <a:t>模型</a:t>
            </a:r>
            <a:r>
              <a:rPr lang="zh-TW" altLang="en-US" sz="1200" dirty="0" smtClean="0">
                <a:solidFill>
                  <a:prstClr val="black"/>
                </a:solidFill>
                <a:latin typeface="微軟正黑體" panose="020B0604030504040204" pitchFamily="34" charset="-120"/>
                <a:ea typeface="微軟正黑體" panose="020B0604030504040204" pitchFamily="34" charset="-120"/>
              </a:rPr>
              <a:t>再自動將其</a:t>
            </a:r>
            <a:r>
              <a:rPr lang="zh-TW" altLang="en-US" sz="1200" dirty="0" smtClean="0">
                <a:solidFill>
                  <a:srgbClr val="FF0000"/>
                </a:solidFill>
                <a:latin typeface="微軟正黑體" panose="020B0604030504040204" pitchFamily="34" charset="-120"/>
                <a:ea typeface="微軟正黑體" panose="020B0604030504040204" pitchFamily="34" charset="-120"/>
              </a:rPr>
              <a:t>畫面細節產生</a:t>
            </a:r>
            <a:r>
              <a:rPr lang="zh-TW" altLang="en-US" sz="1200" dirty="0" smtClean="0">
                <a:solidFill>
                  <a:prstClr val="black"/>
                </a:solidFill>
                <a:latin typeface="微軟正黑體" panose="020B0604030504040204" pitchFamily="34" charset="-120"/>
                <a:ea typeface="微軟正黑體" panose="020B0604030504040204" pitchFamily="34" charset="-120"/>
              </a:rPr>
              <a:t>出來</a:t>
            </a:r>
            <a:endParaRPr lang="en-US" altLang="zh-TW" sz="1200" dirty="0" smtClean="0">
              <a:solidFill>
                <a:srgbClr val="FF0000"/>
              </a:solidFill>
              <a:latin typeface="微軟正黑體" panose="020B0604030504040204" pitchFamily="34" charset="-120"/>
              <a:ea typeface="微軟正黑體" panose="020B0604030504040204" pitchFamily="34" charset="-120"/>
            </a:endParaRPr>
          </a:p>
          <a:p>
            <a:pPr marL="182563" indent="-182563" algn="just" hangingPunct="0">
              <a:lnSpc>
                <a:spcPts val="1300"/>
              </a:lnSpc>
              <a:spcBef>
                <a:spcPts val="600"/>
              </a:spcBef>
              <a:buFont typeface="+mj-lt"/>
              <a:buAutoNum type="arabicPeriod"/>
            </a:pPr>
            <a:r>
              <a:rPr lang="zh-TW" altLang="en-US" sz="1200" dirty="0" smtClean="0">
                <a:solidFill>
                  <a:prstClr val="black"/>
                </a:solidFill>
                <a:latin typeface="微軟正黑體" panose="020B0604030504040204" pitchFamily="34" charset="-120"/>
                <a:ea typeface="微軟正黑體" panose="020B0604030504040204" pitchFamily="34" charset="-120"/>
              </a:rPr>
              <a:t>對</a:t>
            </a:r>
            <a:r>
              <a:rPr lang="zh-TW" altLang="en-US" sz="1200" dirty="0">
                <a:solidFill>
                  <a:prstClr val="black"/>
                </a:solidFill>
                <a:latin typeface="微軟正黑體" panose="020B0604030504040204" pitchFamily="34" charset="-120"/>
                <a:ea typeface="微軟正黑體" panose="020B0604030504040204" pitchFamily="34" charset="-120"/>
              </a:rPr>
              <a:t>產生出的</a:t>
            </a:r>
            <a:r>
              <a:rPr lang="zh-TW" altLang="en-US" sz="1200" dirty="0">
                <a:solidFill>
                  <a:srgbClr val="FF0000"/>
                </a:solidFill>
                <a:latin typeface="微軟正黑體" panose="020B0604030504040204" pitchFamily="34" charset="-120"/>
                <a:ea typeface="微軟正黑體" panose="020B0604030504040204" pitchFamily="34" charset="-120"/>
              </a:rPr>
              <a:t>內容</a:t>
            </a:r>
            <a:r>
              <a:rPr lang="zh-TW" altLang="en-US" sz="1200" dirty="0">
                <a:solidFill>
                  <a:prstClr val="black"/>
                </a:solidFill>
                <a:latin typeface="微軟正黑體" panose="020B0604030504040204" pitchFamily="34" charset="-120"/>
                <a:ea typeface="微軟正黑體" panose="020B0604030504040204" pitchFamily="34" charset="-120"/>
              </a:rPr>
              <a:t>做像素填充及邊緣</a:t>
            </a:r>
            <a:r>
              <a:rPr lang="zh-TW" altLang="en-US" sz="1200" dirty="0" smtClean="0">
                <a:solidFill>
                  <a:prstClr val="black"/>
                </a:solidFill>
                <a:latin typeface="微軟正黑體" panose="020B0604030504040204" pitchFamily="34" charset="-120"/>
                <a:ea typeface="微軟正黑體" panose="020B0604030504040204" pitchFamily="34" charset="-120"/>
              </a:rPr>
              <a:t>修復等</a:t>
            </a:r>
            <a:r>
              <a:rPr lang="zh-TW" altLang="en-US" sz="1200" dirty="0" smtClean="0">
                <a:solidFill>
                  <a:srgbClr val="FF0000"/>
                </a:solidFill>
                <a:latin typeface="微軟正黑體" panose="020B0604030504040204" pitchFamily="34" charset="-120"/>
                <a:ea typeface="微軟正黑體" panose="020B0604030504040204" pitchFamily="34" charset="-120"/>
              </a:rPr>
              <a:t>細緻化</a:t>
            </a:r>
            <a:r>
              <a:rPr lang="zh-TW" altLang="en-US" sz="1200" dirty="0" smtClean="0">
                <a:solidFill>
                  <a:prstClr val="black"/>
                </a:solidFill>
                <a:latin typeface="微軟正黑體" panose="020B0604030504040204" pitchFamily="34" charset="-120"/>
                <a:ea typeface="微軟正黑體" panose="020B0604030504040204" pitchFamily="34" charset="-120"/>
              </a:rPr>
              <a:t>動作，來呈現給觀眾觀看</a:t>
            </a:r>
            <a:endParaRPr lang="zh-TW" altLang="en-US" sz="1200" dirty="0">
              <a:solidFill>
                <a:prstClr val="black"/>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77080" y="2749198"/>
            <a:ext cx="4344685" cy="2103140"/>
          </a:xfrm>
          <a:prstGeom prst="rect">
            <a:avLst/>
          </a:prstGeom>
          <a:noFill/>
        </p:spPr>
        <p:txBody>
          <a:bodyPr wrap="square" rtlCol="0">
            <a:spAutoFit/>
          </a:bodyPr>
          <a:lstStyle/>
          <a:p>
            <a:pPr algn="just" hangingPunct="0"/>
            <a:r>
              <a:rPr lang="zh-TW" altLang="en-US" sz="1400" b="1" dirty="0" smtClean="0">
                <a:solidFill>
                  <a:prstClr val="black"/>
                </a:solidFill>
                <a:latin typeface="微軟正黑體" panose="020B0604030504040204" pitchFamily="34" charset="-120"/>
                <a:ea typeface="微軟正黑體" panose="020B0604030504040204" pitchFamily="34" charset="-120"/>
              </a:rPr>
              <a:t>效益一：內容提供者不需提供</a:t>
            </a:r>
            <a:r>
              <a:rPr lang="en-US" altLang="zh-TW" sz="1400" b="1" dirty="0" smtClean="0">
                <a:solidFill>
                  <a:prstClr val="black"/>
                </a:solidFill>
                <a:latin typeface="微軟正黑體" panose="020B0604030504040204" pitchFamily="34" charset="-120"/>
                <a:ea typeface="微軟正黑體" panose="020B0604030504040204" pitchFamily="34" charset="-120"/>
              </a:rPr>
              <a:t>8K</a:t>
            </a:r>
            <a:r>
              <a:rPr lang="zh-TW" altLang="en-US" sz="1400" b="1" dirty="0" smtClean="0">
                <a:solidFill>
                  <a:prstClr val="black"/>
                </a:solidFill>
                <a:latin typeface="微軟正黑體" panose="020B0604030504040204" pitchFamily="34" charset="-120"/>
                <a:ea typeface="微軟正黑體" panose="020B0604030504040204" pitchFamily="34" charset="-120"/>
              </a:rPr>
              <a:t>畫質</a:t>
            </a: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hangingPunct="0">
              <a:lnSpc>
                <a:spcPts val="1400"/>
              </a:lnSpc>
            </a:pPr>
            <a:r>
              <a:rPr lang="zh-TW" altLang="en-US" sz="1400" dirty="0" smtClean="0">
                <a:solidFill>
                  <a:prstClr val="black"/>
                </a:solidFill>
                <a:latin typeface="微軟正黑體" panose="020B0604030504040204" pitchFamily="34" charset="-120"/>
                <a:ea typeface="微軟正黑體" panose="020B0604030504040204" pitchFamily="34" charset="-120"/>
              </a:rPr>
              <a:t>藉由</a:t>
            </a:r>
            <a:r>
              <a:rPr lang="en-US" altLang="zh-TW" sz="1400" dirty="0" smtClean="0">
                <a:solidFill>
                  <a:srgbClr val="FF0000"/>
                </a:solidFill>
                <a:latin typeface="微軟正黑體" panose="020B0604030504040204" pitchFamily="34" charset="-120"/>
                <a:ea typeface="微軟正黑體" panose="020B0604030504040204" pitchFamily="34" charset="-120"/>
              </a:rPr>
              <a:t>AI</a:t>
            </a:r>
            <a:r>
              <a:rPr lang="zh-TW" altLang="en-US" sz="1400" dirty="0" smtClean="0">
                <a:solidFill>
                  <a:srgbClr val="FF0000"/>
                </a:solidFill>
                <a:latin typeface="微軟正黑體" panose="020B0604030504040204" pitchFamily="34" charset="-120"/>
                <a:ea typeface="微軟正黑體" panose="020B0604030504040204" pitchFamily="34" charset="-120"/>
              </a:rPr>
              <a:t>晶片</a:t>
            </a:r>
            <a:r>
              <a:rPr lang="zh-TW" altLang="en-US" sz="1400" dirty="0" smtClean="0">
                <a:solidFill>
                  <a:prstClr val="black"/>
                </a:solidFill>
                <a:latin typeface="微軟正黑體" panose="020B0604030504040204" pitchFamily="34" charset="-120"/>
                <a:ea typeface="微軟正黑體" panose="020B0604030504040204" pitchFamily="34" charset="-120"/>
              </a:rPr>
              <a:t>及</a:t>
            </a:r>
            <a:r>
              <a:rPr lang="zh-TW" altLang="en-US" sz="1400" dirty="0" smtClean="0">
                <a:solidFill>
                  <a:srgbClr val="FF0000"/>
                </a:solidFill>
                <a:latin typeface="微軟正黑體" panose="020B0604030504040204" pitchFamily="34" charset="-120"/>
                <a:ea typeface="微軟正黑體" panose="020B0604030504040204" pitchFamily="34" charset="-120"/>
              </a:rPr>
              <a:t>演算法</a:t>
            </a:r>
            <a:r>
              <a:rPr lang="zh-TW" altLang="en-US" sz="1400" dirty="0" smtClean="0">
                <a:solidFill>
                  <a:prstClr val="black"/>
                </a:solidFill>
                <a:latin typeface="微軟正黑體" panose="020B0604030504040204" pitchFamily="34" charset="-120"/>
                <a:ea typeface="微軟正黑體" panose="020B0604030504040204" pitchFamily="34" charset="-120"/>
              </a:rPr>
              <a:t>的配合，使得</a:t>
            </a:r>
            <a:r>
              <a:rPr lang="zh-TW" altLang="en-US" sz="1400" dirty="0" smtClean="0">
                <a:solidFill>
                  <a:srgbClr val="FF0000"/>
                </a:solidFill>
                <a:latin typeface="微軟正黑體" panose="020B0604030504040204" pitchFamily="34" charset="-120"/>
                <a:ea typeface="微軟正黑體" panose="020B0604030504040204" pitchFamily="34" charset="-120"/>
              </a:rPr>
              <a:t>內容</a:t>
            </a:r>
            <a:r>
              <a:rPr lang="zh-TW" altLang="en-US" sz="1400" dirty="0" smtClean="0">
                <a:solidFill>
                  <a:prstClr val="black"/>
                </a:solidFill>
                <a:latin typeface="微軟正黑體" panose="020B0604030504040204" pitchFamily="34" charset="-120"/>
                <a:ea typeface="微軟正黑體" panose="020B0604030504040204" pitchFamily="34" charset="-120"/>
              </a:rPr>
              <a:t>提供商傳遞低階畫質即可，讓過去舊影片也可</a:t>
            </a:r>
            <a:r>
              <a:rPr lang="zh-TW" altLang="en-US" sz="1400" dirty="0" smtClean="0">
                <a:solidFill>
                  <a:srgbClr val="FF0000"/>
                </a:solidFill>
                <a:latin typeface="微軟正黑體" panose="020B0604030504040204" pitchFamily="34" charset="-120"/>
                <a:ea typeface="微軟正黑體" panose="020B0604030504040204" pitchFamily="34" charset="-120"/>
              </a:rPr>
              <a:t>獲得</a:t>
            </a:r>
            <a:r>
              <a:rPr lang="en-US" altLang="zh-TW" sz="1400" dirty="0" smtClean="0">
                <a:solidFill>
                  <a:srgbClr val="FF0000"/>
                </a:solidFill>
                <a:latin typeface="微軟正黑體" panose="020B0604030504040204" pitchFamily="34" charset="-120"/>
                <a:ea typeface="微軟正黑體" panose="020B0604030504040204" pitchFamily="34" charset="-120"/>
              </a:rPr>
              <a:t>8K</a:t>
            </a:r>
            <a:r>
              <a:rPr lang="zh-TW" altLang="en-US" sz="1400" dirty="0" smtClean="0">
                <a:solidFill>
                  <a:srgbClr val="FF0000"/>
                </a:solidFill>
                <a:latin typeface="微軟正黑體" panose="020B0604030504040204" pitchFamily="34" charset="-120"/>
                <a:ea typeface="微軟正黑體" panose="020B0604030504040204" pitchFamily="34" charset="-120"/>
              </a:rPr>
              <a:t>畫質</a:t>
            </a:r>
            <a:r>
              <a:rPr lang="zh-TW" altLang="en-US" sz="1400" dirty="0" smtClean="0">
                <a:solidFill>
                  <a:prstClr val="black"/>
                </a:solidFill>
                <a:latin typeface="微軟正黑體" panose="020B0604030504040204" pitchFamily="34" charset="-120"/>
                <a:ea typeface="微軟正黑體" panose="020B0604030504040204" pitchFamily="34" charset="-120"/>
              </a:rPr>
              <a:t>的呈現。</a:t>
            </a:r>
            <a:endParaRPr lang="en-US" altLang="zh-TW" sz="1400" dirty="0" smtClean="0">
              <a:solidFill>
                <a:prstClr val="black"/>
              </a:solidFill>
              <a:latin typeface="微軟正黑體" panose="020B0604030504040204" pitchFamily="34" charset="-120"/>
              <a:ea typeface="微軟正黑體" panose="020B0604030504040204" pitchFamily="34" charset="-120"/>
            </a:endParaRPr>
          </a:p>
          <a:p>
            <a:pPr algn="just" hangingPunct="0">
              <a:lnSpc>
                <a:spcPts val="1400"/>
              </a:lnSpc>
            </a:pP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hangingPunct="0">
              <a:lnSpc>
                <a:spcPts val="1400"/>
              </a:lnSpc>
            </a:pPr>
            <a:r>
              <a:rPr lang="zh-TW" altLang="en-US" sz="1400" b="1" dirty="0" smtClean="0">
                <a:solidFill>
                  <a:prstClr val="black"/>
                </a:solidFill>
                <a:latin typeface="微軟正黑體" panose="020B0604030504040204" pitchFamily="34" charset="-120"/>
                <a:ea typeface="微軟正黑體" panose="020B0604030504040204" pitchFamily="34" charset="-120"/>
              </a:rPr>
              <a:t>效益二：降低網路頻寬的要求</a:t>
            </a:r>
            <a:endParaRPr lang="en-US" altLang="zh-TW" sz="1400" b="1" dirty="0">
              <a:solidFill>
                <a:prstClr val="black"/>
              </a:solidFill>
              <a:latin typeface="微軟正黑體" panose="020B0604030504040204" pitchFamily="34" charset="-120"/>
              <a:ea typeface="微軟正黑體" panose="020B0604030504040204" pitchFamily="34" charset="-120"/>
            </a:endParaRPr>
          </a:p>
          <a:p>
            <a:pPr algn="just" hangingPunct="0">
              <a:lnSpc>
                <a:spcPts val="1400"/>
              </a:lnSpc>
            </a:pPr>
            <a:r>
              <a:rPr lang="zh-TW" altLang="en-US" sz="1400" dirty="0" smtClean="0">
                <a:solidFill>
                  <a:prstClr val="black"/>
                </a:solidFill>
                <a:latin typeface="微軟正黑體" panose="020B0604030504040204" pitchFamily="34" charset="-120"/>
                <a:ea typeface="微軟正黑體" panose="020B0604030504040204" pitchFamily="34" charset="-120"/>
              </a:rPr>
              <a:t>由於可將低階影片轉為</a:t>
            </a:r>
            <a:r>
              <a:rPr lang="en-US" altLang="zh-TW" sz="1400" dirty="0" smtClean="0">
                <a:solidFill>
                  <a:prstClr val="black"/>
                </a:solidFill>
                <a:latin typeface="微軟正黑體" panose="020B0604030504040204" pitchFamily="34" charset="-120"/>
                <a:ea typeface="微軟正黑體" panose="020B0604030504040204" pitchFamily="34" charset="-120"/>
              </a:rPr>
              <a:t>8K</a:t>
            </a:r>
            <a:r>
              <a:rPr lang="zh-TW" altLang="en-US" sz="1400" dirty="0" smtClean="0">
                <a:solidFill>
                  <a:prstClr val="black"/>
                </a:solidFill>
                <a:latin typeface="微軟正黑體" panose="020B0604030504040204" pitchFamily="34" charset="-120"/>
                <a:ea typeface="微軟正黑體" panose="020B0604030504040204" pitchFamily="34" charset="-120"/>
              </a:rPr>
              <a:t>畫質，在數位串流的時代中</a:t>
            </a:r>
            <a:r>
              <a:rPr lang="zh-TW" altLang="en-US" sz="1400" dirty="0">
                <a:solidFill>
                  <a:prstClr val="black"/>
                </a:solidFill>
                <a:latin typeface="微軟正黑體" panose="020B0604030504040204" pitchFamily="34" charset="-120"/>
                <a:ea typeface="微軟正黑體" panose="020B0604030504040204" pitchFamily="34" charset="-120"/>
              </a:rPr>
              <a:t>，</a:t>
            </a:r>
            <a:r>
              <a:rPr lang="zh-TW" altLang="en-US" sz="1400" dirty="0" smtClean="0">
                <a:solidFill>
                  <a:prstClr val="black"/>
                </a:solidFill>
                <a:latin typeface="微軟正黑體" panose="020B0604030504040204" pitchFamily="34" charset="-120"/>
                <a:ea typeface="微軟正黑體" panose="020B0604030504040204" pitchFamily="34" charset="-120"/>
              </a:rPr>
              <a:t>可大幅</a:t>
            </a:r>
            <a:r>
              <a:rPr lang="zh-TW" altLang="en-US" sz="1400" dirty="0" smtClean="0">
                <a:solidFill>
                  <a:srgbClr val="FF0000"/>
                </a:solidFill>
                <a:latin typeface="微軟正黑體" panose="020B0604030504040204" pitchFamily="34" charset="-120"/>
                <a:ea typeface="微軟正黑體" panose="020B0604030504040204" pitchFamily="34" charset="-120"/>
              </a:rPr>
              <a:t>降低網路傳輸</a:t>
            </a:r>
            <a:r>
              <a:rPr lang="zh-TW" altLang="en-US" sz="1400" dirty="0" smtClean="0">
                <a:solidFill>
                  <a:prstClr val="black"/>
                </a:solidFill>
                <a:latin typeface="微軟正黑體" panose="020B0604030504040204" pitchFamily="34" charset="-120"/>
                <a:ea typeface="微軟正黑體" panose="020B0604030504040204" pitchFamily="34" charset="-120"/>
              </a:rPr>
              <a:t>的</a:t>
            </a:r>
            <a:r>
              <a:rPr lang="zh-TW" altLang="en-US" sz="1400" dirty="0" smtClean="0">
                <a:solidFill>
                  <a:srgbClr val="FF0000"/>
                </a:solidFill>
                <a:latin typeface="微軟正黑體" panose="020B0604030504040204" pitchFamily="34" charset="-120"/>
                <a:ea typeface="微軟正黑體" panose="020B0604030504040204" pitchFamily="34" charset="-120"/>
              </a:rPr>
              <a:t>頻寬要求</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algn="just" hangingPunct="0">
              <a:lnSpc>
                <a:spcPts val="1400"/>
              </a:lnSpc>
            </a:pP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algn="just" hangingPunct="0">
              <a:lnSpc>
                <a:spcPts val="1400"/>
              </a:lnSpc>
            </a:pPr>
            <a:r>
              <a:rPr lang="zh-TW" altLang="en-US" sz="1400" b="1" dirty="0" smtClean="0">
                <a:solidFill>
                  <a:prstClr val="black"/>
                </a:solidFill>
                <a:latin typeface="微軟正黑體" panose="020B0604030504040204" pitchFamily="34" charset="-120"/>
                <a:ea typeface="微軟正黑體" panose="020B0604030504040204" pitchFamily="34" charset="-120"/>
              </a:rPr>
              <a:t>效益三：使用者體驗加深，刺激購買</a:t>
            </a:r>
            <a:r>
              <a:rPr lang="en-US" altLang="zh-TW" sz="1400" b="1" dirty="0" smtClean="0">
                <a:solidFill>
                  <a:prstClr val="black"/>
                </a:solidFill>
                <a:latin typeface="微軟正黑體" panose="020B0604030504040204" pitchFamily="34" charset="-120"/>
                <a:ea typeface="微軟正黑體" panose="020B0604030504040204" pitchFamily="34" charset="-120"/>
              </a:rPr>
              <a:t>8K</a:t>
            </a:r>
            <a:r>
              <a:rPr lang="zh-TW" altLang="en-US" sz="1400" b="1" dirty="0" smtClean="0">
                <a:solidFill>
                  <a:prstClr val="black"/>
                </a:solidFill>
                <a:latin typeface="微軟正黑體" panose="020B0604030504040204" pitchFamily="34" charset="-120"/>
                <a:ea typeface="微軟正黑體" panose="020B0604030504040204" pitchFamily="34" charset="-120"/>
              </a:rPr>
              <a:t>電視慾望</a:t>
            </a:r>
            <a:endParaRPr lang="en-US" altLang="zh-TW" sz="1400" b="1" dirty="0" smtClean="0">
              <a:solidFill>
                <a:prstClr val="black"/>
              </a:solidFill>
              <a:latin typeface="微軟正黑體" panose="020B0604030504040204" pitchFamily="34" charset="-120"/>
              <a:ea typeface="微軟正黑體" panose="020B0604030504040204" pitchFamily="34" charset="-120"/>
            </a:endParaRPr>
          </a:p>
          <a:p>
            <a:pPr algn="just" hangingPunct="0">
              <a:lnSpc>
                <a:spcPts val="1400"/>
              </a:lnSpc>
            </a:pPr>
            <a:r>
              <a:rPr lang="zh-TW" altLang="en-US" sz="1400" dirty="0" smtClean="0">
                <a:solidFill>
                  <a:prstClr val="black"/>
                </a:solidFill>
                <a:latin typeface="微軟正黑體" panose="020B0604030504040204" pitchFamily="34" charset="-120"/>
                <a:ea typeface="微軟正黑體" panose="020B0604030504040204" pitchFamily="34" charset="-120"/>
              </a:rPr>
              <a:t>使用者獲得「</a:t>
            </a:r>
            <a:r>
              <a:rPr lang="zh-TW" altLang="en-US" sz="1400" dirty="0" smtClean="0">
                <a:solidFill>
                  <a:srgbClr val="FF0000"/>
                </a:solidFill>
                <a:latin typeface="微軟正黑體" panose="020B0604030504040204" pitchFamily="34" charset="-120"/>
                <a:ea typeface="微軟正黑體" panose="020B0604030504040204" pitchFamily="34" charset="-120"/>
              </a:rPr>
              <a:t>類</a:t>
            </a:r>
            <a:r>
              <a:rPr lang="en-US" altLang="zh-TW" sz="1400" dirty="0" smtClean="0">
                <a:solidFill>
                  <a:srgbClr val="FF0000"/>
                </a:solidFill>
                <a:latin typeface="微軟正黑體" panose="020B0604030504040204" pitchFamily="34" charset="-120"/>
                <a:ea typeface="微軟正黑體" panose="020B0604030504040204" pitchFamily="34" charset="-120"/>
              </a:rPr>
              <a:t>8K</a:t>
            </a:r>
            <a:r>
              <a:rPr lang="zh-TW" altLang="en-US" sz="1400" dirty="0" smtClean="0">
                <a:solidFill>
                  <a:prstClr val="black"/>
                </a:solidFill>
                <a:latin typeface="微軟正黑體" panose="020B0604030504040204" pitchFamily="34" charset="-120"/>
                <a:ea typeface="微軟正黑體" panose="020B0604030504040204" pitchFamily="34" charset="-120"/>
              </a:rPr>
              <a:t>」之</a:t>
            </a:r>
            <a:r>
              <a:rPr lang="zh-TW" altLang="en-US" sz="1400" dirty="0" smtClean="0">
                <a:solidFill>
                  <a:srgbClr val="FF0000"/>
                </a:solidFill>
                <a:latin typeface="微軟正黑體" panose="020B0604030504040204" pitchFamily="34" charset="-120"/>
                <a:ea typeface="微軟正黑體" panose="020B0604030504040204" pitchFamily="34" charset="-120"/>
              </a:rPr>
              <a:t>畫質</a:t>
            </a:r>
            <a:r>
              <a:rPr lang="zh-TW" altLang="en-US" sz="1400" dirty="0" smtClean="0">
                <a:solidFill>
                  <a:prstClr val="black"/>
                </a:solidFill>
                <a:latin typeface="微軟正黑體" panose="020B0604030504040204" pitchFamily="34" charset="-120"/>
                <a:ea typeface="微軟正黑體" panose="020B0604030504040204" pitchFamily="34" charset="-120"/>
              </a:rPr>
              <a:t>，加深</a:t>
            </a:r>
            <a:r>
              <a:rPr lang="zh-TW" altLang="en-US" sz="1400" dirty="0">
                <a:solidFill>
                  <a:srgbClr val="FF0000"/>
                </a:solidFill>
                <a:latin typeface="微軟正黑體" panose="020B0604030504040204" pitchFamily="34" charset="-120"/>
                <a:ea typeface="微軟正黑體" panose="020B0604030504040204" pitchFamily="34" charset="-120"/>
              </a:rPr>
              <a:t>觀看體</a:t>
            </a:r>
            <a:r>
              <a:rPr lang="zh-TW" altLang="en-US" sz="1400" dirty="0">
                <a:solidFill>
                  <a:prstClr val="black"/>
                </a:solidFill>
                <a:latin typeface="微軟正黑體" panose="020B0604030504040204" pitchFamily="34" charset="-120"/>
                <a:ea typeface="微軟正黑體" panose="020B0604030504040204" pitchFamily="34" charset="-120"/>
              </a:rPr>
              <a:t>驗，刺激用者購買慾望</a:t>
            </a:r>
            <a:endParaRPr lang="en-US" altLang="zh-TW" sz="1400" dirty="0">
              <a:solidFill>
                <a:prstClr val="black"/>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5171316" y="4065235"/>
            <a:ext cx="2454433" cy="461665"/>
          </a:xfrm>
          <a:prstGeom prst="rect">
            <a:avLst/>
          </a:prstGeom>
          <a:noFill/>
        </p:spPr>
        <p:txBody>
          <a:bodyPr wrap="square" rtlCol="0">
            <a:spAutoFit/>
          </a:bodyPr>
          <a:lstStyle/>
          <a:p>
            <a:pPr algn="ctr" defTabSz="914400"/>
            <a:r>
              <a:rPr lang="zh-TW" altLang="en-US" sz="2400" b="1" dirty="0" smtClean="0">
                <a:solidFill>
                  <a:srgbClr val="5ECCF3">
                    <a:lumMod val="50000"/>
                  </a:srgbClr>
                </a:solidFill>
                <a:latin typeface="華康雅風體W3" panose="03000309000000000000" pitchFamily="65" charset="-120"/>
                <a:ea typeface="華康雅風體W3" panose="03000309000000000000" pitchFamily="65" charset="-120"/>
              </a:rPr>
              <a:t>產業關鍵與啟發</a:t>
            </a:r>
            <a:endParaRPr lang="zh-TW" altLang="en-US" sz="2400" b="1" dirty="0">
              <a:solidFill>
                <a:srgbClr val="5ECCF3">
                  <a:lumMod val="50000"/>
                </a:srgbClr>
              </a:solidFill>
              <a:latin typeface="華康雅風體W3" panose="03000309000000000000" pitchFamily="65" charset="-120"/>
              <a:ea typeface="華康雅風體W3" panose="03000309000000000000" pitchFamily="65" charset="-120"/>
            </a:endParaRPr>
          </a:p>
        </p:txBody>
      </p:sp>
      <p:sp>
        <p:nvSpPr>
          <p:cNvPr id="13" name="文字方塊 12"/>
          <p:cNvSpPr txBox="1"/>
          <p:nvPr/>
        </p:nvSpPr>
        <p:spPr>
          <a:xfrm>
            <a:off x="5006030" y="4500864"/>
            <a:ext cx="3942602" cy="2200602"/>
          </a:xfrm>
          <a:prstGeom prst="rect">
            <a:avLst/>
          </a:prstGeom>
          <a:noFill/>
        </p:spPr>
        <p:txBody>
          <a:bodyPr wrap="square" rtlCol="0">
            <a:spAutoFit/>
          </a:bodyPr>
          <a:lstStyle/>
          <a:p>
            <a:pPr marL="182563" indent="-182563" algn="just" hangingPunct="0">
              <a:spcBef>
                <a:spcPts val="600"/>
              </a:spcBef>
              <a:buFont typeface="+mj-lt"/>
              <a:buAutoNum type="arabicPeriod"/>
            </a:pPr>
            <a:r>
              <a:rPr lang="zh-TW" altLang="en-US" sz="1600" b="1" dirty="0" smtClean="0">
                <a:solidFill>
                  <a:prstClr val="black"/>
                </a:solidFill>
                <a:latin typeface="微軟正黑體" panose="020B0604030504040204" pitchFamily="34" charset="-120"/>
                <a:ea typeface="微軟正黑體" panose="020B0604030504040204" pitchFamily="34" charset="-120"/>
              </a:rPr>
              <a:t>運用人工智慧讓電視品質跳躍升級</a:t>
            </a:r>
            <a:endParaRPr lang="en-US" altLang="zh-TW" sz="1600" b="1" dirty="0" smtClean="0">
              <a:solidFill>
                <a:prstClr val="black"/>
              </a:solidFill>
              <a:latin typeface="微軟正黑體" panose="020B0604030504040204" pitchFamily="34" charset="-120"/>
              <a:ea typeface="微軟正黑體" panose="020B0604030504040204" pitchFamily="34" charset="-120"/>
            </a:endParaRPr>
          </a:p>
          <a:p>
            <a:pPr algn="just" hangingPunct="0">
              <a:spcBef>
                <a:spcPts val="600"/>
              </a:spcBef>
            </a:pPr>
            <a:r>
              <a:rPr lang="zh-TW" altLang="en-US" sz="1500" dirty="0" smtClean="0">
                <a:solidFill>
                  <a:prstClr val="black"/>
                </a:solidFill>
                <a:latin typeface="微軟正黑體" panose="020B0604030504040204" pitchFamily="34" charset="-120"/>
                <a:ea typeface="微軟正黑體" panose="020B0604030504040204" pitchFamily="34" charset="-120"/>
              </a:rPr>
              <a:t>使用者過去往往因影片品質未獲得提升，進而影響採購慾望，</a:t>
            </a:r>
            <a:r>
              <a:rPr lang="zh-TW" altLang="en-US" sz="1500" dirty="0" smtClean="0">
                <a:solidFill>
                  <a:srgbClr val="FF0000"/>
                </a:solidFill>
                <a:latin typeface="微軟正黑體" panose="020B0604030504040204" pitchFamily="34" charset="-120"/>
                <a:ea typeface="微軟正黑體" panose="020B0604030504040204" pitchFamily="34" charset="-120"/>
              </a:rPr>
              <a:t>藉由</a:t>
            </a:r>
            <a:r>
              <a:rPr lang="en-US" altLang="zh-TW" sz="1500" dirty="0" smtClean="0">
                <a:solidFill>
                  <a:srgbClr val="FF0000"/>
                </a:solidFill>
                <a:latin typeface="微軟正黑體" panose="020B0604030504040204" pitchFamily="34" charset="-120"/>
                <a:ea typeface="微軟正黑體" panose="020B0604030504040204" pitchFamily="34" charset="-120"/>
              </a:rPr>
              <a:t>AI</a:t>
            </a:r>
            <a:r>
              <a:rPr lang="zh-TW" altLang="en-US" sz="1500" dirty="0" smtClean="0">
                <a:solidFill>
                  <a:prstClr val="black"/>
                </a:solidFill>
                <a:latin typeface="微軟正黑體" panose="020B0604030504040204" pitchFamily="34" charset="-120"/>
                <a:ea typeface="微軟正黑體" panose="020B0604030504040204" pitchFamily="34" charset="-120"/>
              </a:rPr>
              <a:t>把</a:t>
            </a:r>
            <a:r>
              <a:rPr lang="zh-TW" altLang="en-US" sz="1500" dirty="0" smtClean="0">
                <a:solidFill>
                  <a:srgbClr val="FF0000"/>
                </a:solidFill>
                <a:latin typeface="微軟正黑體" panose="020B0604030504040204" pitchFamily="34" charset="-120"/>
                <a:ea typeface="微軟正黑體" panose="020B0604030504040204" pitchFamily="34" charset="-120"/>
              </a:rPr>
              <a:t>低畫質</a:t>
            </a:r>
            <a:r>
              <a:rPr lang="zh-TW" altLang="en-US" sz="1500" dirty="0" smtClean="0">
                <a:solidFill>
                  <a:prstClr val="black"/>
                </a:solidFill>
                <a:latin typeface="微軟正黑體" panose="020B0604030504040204" pitchFamily="34" charset="-120"/>
                <a:ea typeface="微軟正黑體" panose="020B0604030504040204" pitchFamily="34" charset="-120"/>
              </a:rPr>
              <a:t>進行</a:t>
            </a:r>
            <a:r>
              <a:rPr lang="zh-TW" altLang="en-US" sz="1500" dirty="0" smtClean="0">
                <a:solidFill>
                  <a:srgbClr val="FF0000"/>
                </a:solidFill>
                <a:latin typeface="微軟正黑體" panose="020B0604030504040204" pitchFamily="34" charset="-120"/>
                <a:ea typeface="微軟正黑體" panose="020B0604030504040204" pitchFamily="34" charset="-120"/>
              </a:rPr>
              <a:t>升級</a:t>
            </a:r>
            <a:r>
              <a:rPr lang="zh-TW" altLang="en-US" sz="1500" dirty="0" smtClean="0">
                <a:solidFill>
                  <a:prstClr val="black"/>
                </a:solidFill>
                <a:latin typeface="微軟正黑體" panose="020B0604030504040204" pitchFamily="34" charset="-120"/>
                <a:ea typeface="微軟正黑體" panose="020B0604030504040204" pitchFamily="34" charset="-120"/>
              </a:rPr>
              <a:t>後，可刺激消費者購買</a:t>
            </a:r>
            <a:r>
              <a:rPr lang="en-US" altLang="zh-TW" sz="1500" dirty="0" smtClean="0">
                <a:solidFill>
                  <a:srgbClr val="FF0000"/>
                </a:solidFill>
                <a:latin typeface="微軟正黑體" panose="020B0604030504040204" pitchFamily="34" charset="-120"/>
                <a:ea typeface="微軟正黑體" panose="020B0604030504040204" pitchFamily="34" charset="-120"/>
              </a:rPr>
              <a:t>8K</a:t>
            </a:r>
            <a:r>
              <a:rPr lang="zh-TW" altLang="en-US" sz="1500" dirty="0" smtClean="0">
                <a:solidFill>
                  <a:srgbClr val="FF0000"/>
                </a:solidFill>
                <a:latin typeface="微軟正黑體" panose="020B0604030504040204" pitchFamily="34" charset="-120"/>
                <a:ea typeface="微軟正黑體" panose="020B0604030504040204" pitchFamily="34" charset="-120"/>
              </a:rPr>
              <a:t>電視</a:t>
            </a:r>
            <a:endParaRPr lang="en-US" altLang="zh-TW" sz="1500" b="1" dirty="0" smtClean="0">
              <a:solidFill>
                <a:srgbClr val="FF0000"/>
              </a:solidFill>
              <a:latin typeface="微軟正黑體" panose="020B0604030504040204" pitchFamily="34" charset="-120"/>
              <a:ea typeface="微軟正黑體" panose="020B0604030504040204" pitchFamily="34" charset="-120"/>
            </a:endParaRPr>
          </a:p>
          <a:p>
            <a:pPr marL="182563" indent="-182563" algn="just" hangingPunct="0">
              <a:spcBef>
                <a:spcPts val="600"/>
              </a:spcBef>
            </a:pPr>
            <a:r>
              <a:rPr lang="en-US" altLang="zh-TW" sz="1600" b="1" dirty="0" smtClean="0">
                <a:solidFill>
                  <a:prstClr val="black"/>
                </a:solidFill>
                <a:latin typeface="微軟正黑體" panose="020B0604030504040204" pitchFamily="34" charset="-120"/>
                <a:ea typeface="微軟正黑體" panose="020B0604030504040204" pitchFamily="34" charset="-120"/>
              </a:rPr>
              <a:t>2. </a:t>
            </a:r>
            <a:r>
              <a:rPr lang="zh-TW" altLang="en-US" sz="1600" b="1" dirty="0" smtClean="0">
                <a:solidFill>
                  <a:prstClr val="black"/>
                </a:solidFill>
                <a:latin typeface="微軟正黑體" panose="020B0604030504040204" pitchFamily="34" charset="-120"/>
                <a:ea typeface="微軟正黑體" panose="020B0604030504040204" pitchFamily="34" charset="-120"/>
              </a:rPr>
              <a:t>人工智慧與晶片進入消費性商品</a:t>
            </a:r>
            <a:endParaRPr lang="en-US" altLang="zh-TW" sz="1600" b="1" dirty="0" smtClean="0">
              <a:solidFill>
                <a:prstClr val="black"/>
              </a:solidFill>
              <a:latin typeface="微軟正黑體" panose="020B0604030504040204" pitchFamily="34" charset="-120"/>
              <a:ea typeface="微軟正黑體" panose="020B0604030504040204" pitchFamily="34" charset="-120"/>
            </a:endParaRPr>
          </a:p>
          <a:p>
            <a:pPr algn="just" hangingPunct="0">
              <a:spcBef>
                <a:spcPts val="600"/>
              </a:spcBef>
            </a:pPr>
            <a:r>
              <a:rPr lang="zh-TW" altLang="en-US" sz="1500" dirty="0" smtClean="0">
                <a:solidFill>
                  <a:prstClr val="black"/>
                </a:solidFill>
                <a:latin typeface="微軟正黑體" panose="020B0604030504040204" pitchFamily="34" charset="-120"/>
                <a:ea typeface="微軟正黑體" panose="020B0604030504040204" pitchFamily="34" charset="-120"/>
              </a:rPr>
              <a:t>隨著</a:t>
            </a:r>
            <a:r>
              <a:rPr lang="en-US" altLang="zh-TW" sz="1500" dirty="0" smtClean="0">
                <a:solidFill>
                  <a:prstClr val="black"/>
                </a:solidFill>
                <a:latin typeface="微軟正黑體" panose="020B0604030504040204" pitchFamily="34" charset="-120"/>
                <a:ea typeface="微軟正黑體" panose="020B0604030504040204" pitchFamily="34" charset="-120"/>
              </a:rPr>
              <a:t>AI</a:t>
            </a:r>
            <a:r>
              <a:rPr lang="zh-TW" altLang="en-US" sz="1500" dirty="0" smtClean="0">
                <a:solidFill>
                  <a:prstClr val="black"/>
                </a:solidFill>
                <a:latin typeface="微軟正黑體" panose="020B0604030504040204" pitchFamily="34" charset="-120"/>
                <a:ea typeface="微軟正黑體" panose="020B0604030504040204" pitchFamily="34" charset="-120"/>
              </a:rPr>
              <a:t>演算法及晶片普及，愈來愈多消費性商品也開始進行運用，藉此達到</a:t>
            </a:r>
            <a:r>
              <a:rPr lang="zh-TW" altLang="en-US" sz="1500" dirty="0" smtClean="0">
                <a:solidFill>
                  <a:srgbClr val="FF0000"/>
                </a:solidFill>
                <a:latin typeface="微軟正黑體" panose="020B0604030504040204" pitchFamily="34" charset="-120"/>
                <a:ea typeface="微軟正黑體" panose="020B0604030504040204" pitchFamily="34" charset="-120"/>
              </a:rPr>
              <a:t>更精細化</a:t>
            </a:r>
            <a:r>
              <a:rPr lang="zh-TW" altLang="en-US" sz="1500" dirty="0" smtClean="0">
                <a:solidFill>
                  <a:prstClr val="black"/>
                </a:solidFill>
                <a:latin typeface="微軟正黑體" panose="020B0604030504040204" pitchFamily="34" charset="-120"/>
                <a:ea typeface="微軟正黑體" panose="020B0604030504040204" pitchFamily="34" charset="-120"/>
              </a:rPr>
              <a:t>及</a:t>
            </a:r>
            <a:r>
              <a:rPr lang="zh-TW" altLang="en-US" sz="1500" dirty="0" smtClean="0">
                <a:latin typeface="微軟正黑體" panose="020B0604030504040204" pitchFamily="34" charset="-120"/>
                <a:ea typeface="微軟正黑體" panose="020B0604030504040204" pitchFamily="34" charset="-120"/>
              </a:rPr>
              <a:t>客製化之</a:t>
            </a:r>
            <a:r>
              <a:rPr lang="zh-TW" altLang="en-US" sz="1500" dirty="0" smtClean="0">
                <a:solidFill>
                  <a:srgbClr val="FF0000"/>
                </a:solidFill>
                <a:latin typeface="微軟正黑體" panose="020B0604030504040204" pitchFamily="34" charset="-120"/>
                <a:ea typeface="微軟正黑體" panose="020B0604030504040204" pitchFamily="34" charset="-120"/>
              </a:rPr>
              <a:t>體驗</a:t>
            </a:r>
            <a:endParaRPr lang="en-US" altLang="zh-TW" sz="1500" dirty="0">
              <a:solidFill>
                <a:srgbClr val="FF0000"/>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187751" y="1234256"/>
            <a:ext cx="4387359" cy="1077218"/>
          </a:xfrm>
          <a:prstGeom prst="rect">
            <a:avLst/>
          </a:prstGeom>
          <a:noFill/>
        </p:spPr>
        <p:txBody>
          <a:bodyPr wrap="square" rtlCol="0">
            <a:spAutoFit/>
          </a:bodyPr>
          <a:lstStyle/>
          <a:p>
            <a:pPr algn="just" hangingPunct="0"/>
            <a:r>
              <a:rPr lang="zh-TW" altLang="en-US" sz="1600" b="1" dirty="0" smtClean="0">
                <a:solidFill>
                  <a:prstClr val="black"/>
                </a:solidFill>
                <a:latin typeface="微軟正黑體" panose="020B0604030504040204" pitchFamily="34" charset="-120"/>
                <a:ea typeface="微軟正黑體" panose="020B0604030504040204" pitchFamily="34" charset="-120"/>
              </a:rPr>
              <a:t>痛點：</a:t>
            </a:r>
            <a:endParaRPr lang="en-US" altLang="zh-TW" sz="1600" b="1" dirty="0" smtClean="0">
              <a:solidFill>
                <a:prstClr val="black"/>
              </a:solidFill>
              <a:latin typeface="微軟正黑體" panose="020B0604030504040204" pitchFamily="34" charset="-120"/>
              <a:ea typeface="微軟正黑體" panose="020B0604030504040204" pitchFamily="34" charset="-120"/>
            </a:endParaRPr>
          </a:p>
          <a:p>
            <a:pPr algn="just" hangingPunct="0"/>
            <a:r>
              <a:rPr lang="zh-TW" altLang="en-US" sz="1600" dirty="0" smtClean="0">
                <a:solidFill>
                  <a:prstClr val="black"/>
                </a:solidFill>
                <a:latin typeface="微軟正黑體" panose="020B0604030504040204" pitchFamily="34" charset="-120"/>
                <a:ea typeface="微軟正黑體" panose="020B0604030504040204" pitchFamily="34" charset="-120"/>
              </a:rPr>
              <a:t>近年電視雖</a:t>
            </a:r>
            <a:r>
              <a:rPr lang="zh-TW" altLang="en-US" sz="1600" dirty="0" smtClean="0">
                <a:solidFill>
                  <a:srgbClr val="FF0000"/>
                </a:solidFill>
                <a:latin typeface="微軟正黑體" panose="020B0604030504040204" pitchFamily="34" charset="-120"/>
                <a:ea typeface="微軟正黑體" panose="020B0604030504040204" pitchFamily="34" charset="-120"/>
              </a:rPr>
              <a:t>具有</a:t>
            </a:r>
            <a:r>
              <a:rPr lang="en-US" altLang="zh-TW" sz="1600" dirty="0" smtClean="0">
                <a:solidFill>
                  <a:srgbClr val="FF0000"/>
                </a:solidFill>
                <a:latin typeface="微軟正黑體" panose="020B0604030504040204" pitchFamily="34" charset="-120"/>
                <a:ea typeface="微軟正黑體" panose="020B0604030504040204" pitchFamily="34" charset="-120"/>
              </a:rPr>
              <a:t>8K</a:t>
            </a:r>
            <a:r>
              <a:rPr lang="zh-TW" altLang="en-US" sz="1600" dirty="0" smtClean="0">
                <a:latin typeface="微軟正黑體" panose="020B0604030504040204" pitchFamily="34" charset="-120"/>
                <a:ea typeface="微軟正黑體" panose="020B0604030504040204" pitchFamily="34" charset="-120"/>
              </a:rPr>
              <a:t>的</a:t>
            </a:r>
            <a:r>
              <a:rPr lang="zh-TW" altLang="en-US" sz="1600" dirty="0" smtClean="0">
                <a:solidFill>
                  <a:srgbClr val="FF0000"/>
                </a:solidFill>
                <a:latin typeface="微軟正黑體" panose="020B0604030504040204" pitchFamily="34" charset="-120"/>
                <a:ea typeface="微軟正黑體" panose="020B0604030504040204" pitchFamily="34" charset="-120"/>
              </a:rPr>
              <a:t>硬體</a:t>
            </a:r>
            <a:r>
              <a:rPr lang="zh-TW" altLang="en-US" sz="1600" dirty="0" smtClean="0">
                <a:solidFill>
                  <a:prstClr val="black"/>
                </a:solidFill>
                <a:latin typeface="微軟正黑體" panose="020B0604030504040204" pitchFamily="34" charset="-120"/>
                <a:ea typeface="微軟正黑體" panose="020B0604030504040204" pitchFamily="34" charset="-120"/>
              </a:rPr>
              <a:t>規格，但往往</a:t>
            </a:r>
            <a:r>
              <a:rPr lang="zh-TW" altLang="en-US" sz="1600" dirty="0" smtClean="0">
                <a:latin typeface="微軟正黑體" panose="020B0604030504040204" pitchFamily="34" charset="-120"/>
                <a:ea typeface="微軟正黑體" panose="020B0604030504040204" pitchFamily="34" charset="-120"/>
              </a:rPr>
              <a:t>獨</a:t>
            </a:r>
            <a:r>
              <a:rPr lang="zh-TW" altLang="en-US" sz="1600" dirty="0" smtClean="0">
                <a:solidFill>
                  <a:srgbClr val="FF0000"/>
                </a:solidFill>
                <a:latin typeface="微軟正黑體" panose="020B0604030504040204" pitchFamily="34" charset="-120"/>
                <a:ea typeface="微軟正黑體" panose="020B0604030504040204" pitchFamily="34" charset="-120"/>
              </a:rPr>
              <a:t>缺</a:t>
            </a:r>
            <a:r>
              <a:rPr lang="en-US" altLang="zh-TW" sz="1600" dirty="0" smtClean="0">
                <a:solidFill>
                  <a:srgbClr val="FF0000"/>
                </a:solidFill>
                <a:latin typeface="微軟正黑體" panose="020B0604030504040204" pitchFamily="34" charset="-120"/>
                <a:ea typeface="微軟正黑體" panose="020B0604030504040204" pitchFamily="34" charset="-120"/>
              </a:rPr>
              <a:t>8K</a:t>
            </a:r>
            <a:r>
              <a:rPr lang="zh-TW" altLang="en-US" sz="1600" dirty="0" smtClean="0">
                <a:solidFill>
                  <a:srgbClr val="FF0000"/>
                </a:solidFill>
                <a:latin typeface="微軟正黑體" panose="020B0604030504040204" pitchFamily="34" charset="-120"/>
                <a:ea typeface="微軟正黑體" panose="020B0604030504040204" pitchFamily="34" charset="-120"/>
              </a:rPr>
              <a:t>的影音內容</a:t>
            </a:r>
            <a:r>
              <a:rPr lang="zh-TW" altLang="en-US" sz="1600" dirty="0" smtClean="0">
                <a:solidFill>
                  <a:prstClr val="black"/>
                </a:solidFill>
                <a:latin typeface="微軟正黑體" panose="020B0604030504040204" pitchFamily="34" charset="-120"/>
                <a:ea typeface="微軟正黑體" panose="020B0604030504040204" pitchFamily="34" charset="-120"/>
              </a:rPr>
              <a:t>，因而廠商無法刺激消費者購買</a:t>
            </a:r>
            <a:r>
              <a:rPr lang="en-US" altLang="zh-TW" sz="1600" dirty="0" smtClean="0">
                <a:solidFill>
                  <a:prstClr val="black"/>
                </a:solidFill>
                <a:latin typeface="微軟正黑體" panose="020B0604030504040204" pitchFamily="34" charset="-120"/>
                <a:ea typeface="微軟正黑體" panose="020B0604030504040204" pitchFamily="34" charset="-120"/>
              </a:rPr>
              <a:t>8K</a:t>
            </a:r>
            <a:r>
              <a:rPr lang="zh-TW" altLang="en-US" sz="1600" dirty="0" smtClean="0">
                <a:solidFill>
                  <a:prstClr val="black"/>
                </a:solidFill>
                <a:latin typeface="微軟正黑體" panose="020B0604030504040204" pitchFamily="34" charset="-120"/>
                <a:ea typeface="微軟正黑體" panose="020B0604030504040204" pitchFamily="34" charset="-120"/>
              </a:rPr>
              <a:t>電視。</a:t>
            </a:r>
            <a:endParaRPr lang="zh-TW" altLang="en-US" sz="1600" dirty="0">
              <a:solidFill>
                <a:prstClr val="black"/>
              </a:solidFill>
              <a:latin typeface="微軟正黑體" panose="020B0604030504040204" pitchFamily="34" charset="-120"/>
              <a:ea typeface="微軟正黑體" panose="020B0604030504040204" pitchFamily="34" charset="-120"/>
            </a:endParaRPr>
          </a:p>
        </p:txBody>
      </p:sp>
      <p:sp>
        <p:nvSpPr>
          <p:cNvPr id="28" name="矩形 27"/>
          <p:cNvSpPr/>
          <p:nvPr/>
        </p:nvSpPr>
        <p:spPr>
          <a:xfrm>
            <a:off x="0" y="-84499"/>
            <a:ext cx="9144000" cy="1031051"/>
          </a:xfrm>
          <a:prstGeom prst="rect">
            <a:avLst/>
          </a:prstGeom>
        </p:spPr>
        <p:txBody>
          <a:bodyPr wrap="square" anchor="ctr">
            <a:spAutoFit/>
          </a:bodyPr>
          <a:lstStyle/>
          <a:p>
            <a:pPr algn="ctr" defTabSz="914400">
              <a:spcBef>
                <a:spcPts val="600"/>
              </a:spcBef>
              <a:defRPr/>
            </a:pPr>
            <a:r>
              <a:rPr lang="zh-TW" altLang="en-US" sz="2800" b="1" dirty="0" smtClean="0">
                <a:solidFill>
                  <a:srgbClr val="0070C0"/>
                </a:solidFill>
                <a:latin typeface="華康粗圓體" panose="020F0709000000000000" pitchFamily="49" charset="-120"/>
                <a:ea typeface="華康粗圓體" panose="020F0709000000000000" pitchFamily="49" charset="-120"/>
              </a:rPr>
              <a:t>案例四</a:t>
            </a:r>
            <a:r>
              <a:rPr lang="en-US" altLang="zh-TW" sz="2800" b="1" dirty="0" smtClean="0">
                <a:solidFill>
                  <a:srgbClr val="0070C0"/>
                </a:solidFill>
                <a:latin typeface="華康粗圓體" panose="020F0709000000000000" pitchFamily="49" charset="-120"/>
                <a:ea typeface="華康粗圓體" panose="020F0709000000000000" pitchFamily="49" charset="-120"/>
              </a:rPr>
              <a:t>(</a:t>
            </a:r>
            <a:r>
              <a:rPr lang="en-US" altLang="zh-TW" sz="2800" dirty="0" smtClean="0">
                <a:solidFill>
                  <a:srgbClr val="0070C0"/>
                </a:solidFill>
                <a:latin typeface="華康粗圓體" panose="020F0709000000000000" pitchFamily="49" charset="-120"/>
                <a:ea typeface="華康粗圓體" panose="020F0709000000000000" pitchFamily="49" charset="-120"/>
              </a:rPr>
              <a:t>Samsung)</a:t>
            </a:r>
            <a:r>
              <a:rPr lang="zh-TW" altLang="en-US" sz="2800" dirty="0" smtClean="0">
                <a:solidFill>
                  <a:srgbClr val="0070C0"/>
                </a:solidFill>
                <a:latin typeface="華康粗圓體" panose="020F0709000000000000" pitchFamily="49" charset="-120"/>
                <a:ea typeface="華康粗圓體" panose="020F0709000000000000" pitchFamily="49" charset="-120"/>
              </a:rPr>
              <a:t>：</a:t>
            </a:r>
            <a:endParaRPr lang="en-US" altLang="zh-TW" sz="2800" dirty="0" smtClean="0">
              <a:solidFill>
                <a:srgbClr val="0070C0"/>
              </a:solidFill>
              <a:latin typeface="華康粗圓體" panose="020F0709000000000000" pitchFamily="49" charset="-120"/>
              <a:ea typeface="華康粗圓體" panose="020F0709000000000000" pitchFamily="49" charset="-120"/>
            </a:endParaRPr>
          </a:p>
          <a:p>
            <a:pPr algn="ctr" defTabSz="914400">
              <a:spcBef>
                <a:spcPts val="600"/>
              </a:spcBef>
              <a:defRPr/>
            </a:pPr>
            <a:r>
              <a:rPr lang="zh-TW" altLang="en-US" sz="2800" dirty="0" smtClean="0">
                <a:solidFill>
                  <a:srgbClr val="0070C0"/>
                </a:solidFill>
                <a:latin typeface="華康粗圓體" panose="020F0709000000000000" pitchFamily="49" charset="-120"/>
                <a:ea typeface="華康粗圓體" panose="020F0709000000000000" pitchFamily="49" charset="-120"/>
              </a:rPr>
              <a:t>利用</a:t>
            </a:r>
            <a:r>
              <a:rPr lang="en-US" altLang="zh-TW" sz="2800" dirty="0">
                <a:solidFill>
                  <a:srgbClr val="0070C0"/>
                </a:solidFill>
                <a:latin typeface="華康粗圓體" panose="020F0709000000000000" pitchFamily="49" charset="-120"/>
                <a:ea typeface="華康粗圓體" panose="020F0709000000000000" pitchFamily="49" charset="-120"/>
              </a:rPr>
              <a:t>AI</a:t>
            </a:r>
            <a:r>
              <a:rPr lang="zh-TW" altLang="en-US" sz="2800" dirty="0">
                <a:solidFill>
                  <a:srgbClr val="0070C0"/>
                </a:solidFill>
                <a:latin typeface="華康粗圓體" panose="020F0709000000000000" pitchFamily="49" charset="-120"/>
                <a:ea typeface="華康粗圓體" panose="020F0709000000000000" pitchFamily="49" charset="-120"/>
              </a:rPr>
              <a:t>提升影像</a:t>
            </a:r>
            <a:r>
              <a:rPr lang="zh-TW" altLang="en-US" sz="2800" dirty="0" smtClean="0">
                <a:solidFill>
                  <a:srgbClr val="0070C0"/>
                </a:solidFill>
                <a:latin typeface="華康粗圓體" panose="020F0709000000000000" pitchFamily="49" charset="-120"/>
                <a:ea typeface="華康粗圓體" panose="020F0709000000000000" pitchFamily="49" charset="-120"/>
              </a:rPr>
              <a:t>品質</a:t>
            </a:r>
            <a:endParaRPr lang="zh-TW" altLang="en-US" sz="2800" dirty="0">
              <a:solidFill>
                <a:srgbClr val="0070C0"/>
              </a:solidFill>
              <a:latin typeface="華康粗圓體" panose="020F0709000000000000" pitchFamily="49" charset="-120"/>
              <a:ea typeface="華康粗圓體" panose="020F0709000000000000" pitchFamily="49" charset="-120"/>
            </a:endParaRPr>
          </a:p>
        </p:txBody>
      </p:sp>
      <p:pic>
        <p:nvPicPr>
          <p:cNvPr id="2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985"/>
          <a:stretch/>
        </p:blipFill>
        <p:spPr bwMode="auto">
          <a:xfrm>
            <a:off x="777240" y="4865315"/>
            <a:ext cx="1280160" cy="1042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0" name="矩形 29"/>
          <p:cNvSpPr/>
          <p:nvPr/>
        </p:nvSpPr>
        <p:spPr>
          <a:xfrm>
            <a:off x="491707" y="5973747"/>
            <a:ext cx="1766861" cy="531023"/>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rgbClr val="FF0000"/>
                </a:solidFill>
                <a:latin typeface="微軟正黑體" panose="020B0604030504040204" pitchFamily="34" charset="-120"/>
                <a:ea typeface="微軟正黑體" panose="020B0604030504040204" pitchFamily="34" charset="-120"/>
              </a:rPr>
              <a:t>使用</a:t>
            </a:r>
            <a:r>
              <a:rPr lang="en-US" altLang="zh-TW" sz="1200" dirty="0" smtClean="0">
                <a:solidFill>
                  <a:srgbClr val="FF0000"/>
                </a:solidFill>
                <a:latin typeface="微軟正黑體" panose="020B0604030504040204" pitchFamily="34" charset="-120"/>
                <a:ea typeface="微軟正黑體" panose="020B0604030504040204" pitchFamily="34" charset="-120"/>
              </a:rPr>
              <a:t>AI</a:t>
            </a:r>
            <a:r>
              <a:rPr lang="zh-TW" altLang="en-US" sz="1200" dirty="0" smtClean="0">
                <a:solidFill>
                  <a:srgbClr val="FF0000"/>
                </a:solidFill>
                <a:latin typeface="微軟正黑體" panose="020B0604030504040204" pitchFamily="34" charset="-120"/>
                <a:ea typeface="微軟正黑體" panose="020B0604030504040204" pitchFamily="34" charset="-120"/>
              </a:rPr>
              <a:t>演算法</a:t>
            </a:r>
            <a:r>
              <a:rPr lang="zh-TW" altLang="en-US" sz="1200" dirty="0" smtClean="0">
                <a:solidFill>
                  <a:schemeClr val="tx1"/>
                </a:solidFill>
                <a:latin typeface="微軟正黑體" panose="020B0604030504040204" pitchFamily="34" charset="-120"/>
                <a:ea typeface="微軟正黑體" panose="020B0604030504040204" pitchFamily="34" charset="-120"/>
              </a:rPr>
              <a:t>及晶片的電視，</a:t>
            </a:r>
            <a:r>
              <a:rPr lang="zh-TW" altLang="en-US" sz="1200" dirty="0" smtClean="0">
                <a:solidFill>
                  <a:srgbClr val="FF0000"/>
                </a:solidFill>
                <a:latin typeface="微軟正黑體" panose="020B0604030504040204" pitchFamily="34" charset="-120"/>
                <a:ea typeface="微軟正黑體" panose="020B0604030504040204" pitchFamily="34" charset="-120"/>
              </a:rPr>
              <a:t>內容提供商</a:t>
            </a:r>
            <a:r>
              <a:rPr lang="zh-TW" altLang="en-US" sz="1200" dirty="0" smtClean="0">
                <a:solidFill>
                  <a:schemeClr val="tx1"/>
                </a:solidFill>
                <a:latin typeface="微軟正黑體" panose="020B0604030504040204" pitchFamily="34" charset="-120"/>
                <a:ea typeface="微軟正黑體" panose="020B0604030504040204" pitchFamily="34" charset="-120"/>
              </a:rPr>
              <a:t>只需傳輸</a:t>
            </a:r>
            <a:r>
              <a:rPr lang="en-US" altLang="zh-TW" sz="1200" dirty="0" smtClean="0">
                <a:solidFill>
                  <a:srgbClr val="FF0000"/>
                </a:solidFill>
                <a:latin typeface="微軟正黑體" panose="020B0604030504040204" pitchFamily="34" charset="-120"/>
                <a:ea typeface="微軟正黑體" panose="020B0604030504040204" pitchFamily="34" charset="-120"/>
              </a:rPr>
              <a:t>1.35Mbps</a:t>
            </a:r>
            <a:r>
              <a:rPr lang="zh-TW" altLang="en-US" sz="1200" dirty="0" smtClean="0">
                <a:solidFill>
                  <a:srgbClr val="FF0000"/>
                </a:solidFill>
                <a:latin typeface="微軟正黑體" panose="020B0604030504040204" pitchFamily="34" charset="-120"/>
                <a:ea typeface="微軟正黑體" panose="020B0604030504040204" pitchFamily="34" charset="-120"/>
              </a:rPr>
              <a:t>的畫質</a:t>
            </a:r>
            <a:endParaRPr lang="zh-TW" altLang="en-US" sz="1200" dirty="0">
              <a:solidFill>
                <a:srgbClr val="FF0000"/>
              </a:solidFill>
              <a:latin typeface="微軟正黑體" panose="020B0604030504040204" pitchFamily="34" charset="-120"/>
              <a:ea typeface="微軟正黑體" panose="020B0604030504040204" pitchFamily="34" charset="-120"/>
            </a:endParaRPr>
          </a:p>
        </p:txBody>
      </p:sp>
      <p:pic>
        <p:nvPicPr>
          <p:cNvPr id="31" name="Picture 2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1" t="53742" r="10029" b="24643"/>
          <a:stretch/>
        </p:blipFill>
        <p:spPr bwMode="auto">
          <a:xfrm>
            <a:off x="5466613" y="2783160"/>
            <a:ext cx="3033762" cy="117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2577438" y="5992035"/>
            <a:ext cx="1784250" cy="62822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rgbClr val="FF0000"/>
                </a:solidFill>
                <a:latin typeface="微軟正黑體" panose="020B0604030504040204" pitchFamily="34" charset="-120"/>
                <a:ea typeface="微軟正黑體" panose="020B0604030504040204" pitchFamily="34" charset="-120"/>
              </a:rPr>
              <a:t>沒有</a:t>
            </a:r>
            <a:r>
              <a:rPr lang="en-US" altLang="zh-TW" sz="1200" dirty="0" smtClean="0">
                <a:solidFill>
                  <a:srgbClr val="FF0000"/>
                </a:solidFill>
                <a:latin typeface="微軟正黑體" panose="020B0604030504040204" pitchFamily="34" charset="-120"/>
                <a:ea typeface="微軟正黑體" panose="020B0604030504040204" pitchFamily="34" charset="-120"/>
              </a:rPr>
              <a:t>AI</a:t>
            </a:r>
            <a:r>
              <a:rPr lang="zh-TW" altLang="en-US" sz="1200" dirty="0" smtClean="0">
                <a:solidFill>
                  <a:srgbClr val="FF0000"/>
                </a:solidFill>
                <a:latin typeface="微軟正黑體" panose="020B0604030504040204" pitchFamily="34" charset="-120"/>
                <a:ea typeface="微軟正黑體" panose="020B0604030504040204" pitchFamily="34" charset="-120"/>
              </a:rPr>
              <a:t>演算法</a:t>
            </a:r>
            <a:r>
              <a:rPr lang="zh-TW" altLang="en-US" sz="1200" dirty="0" smtClean="0">
                <a:solidFill>
                  <a:schemeClr val="tx1"/>
                </a:solidFill>
                <a:latin typeface="微軟正黑體" panose="020B0604030504040204" pitchFamily="34" charset="-120"/>
                <a:ea typeface="微軟正黑體" panose="020B0604030504040204" pitchFamily="34" charset="-120"/>
              </a:rPr>
              <a:t>及晶片的電視，</a:t>
            </a:r>
            <a:r>
              <a:rPr lang="zh-TW" altLang="en-US" sz="1200" dirty="0" smtClean="0">
                <a:solidFill>
                  <a:srgbClr val="FF0000"/>
                </a:solidFill>
                <a:latin typeface="微軟正黑體" panose="020B0604030504040204" pitchFamily="34" charset="-120"/>
                <a:ea typeface="微軟正黑體" panose="020B0604030504040204" pitchFamily="34" charset="-120"/>
              </a:rPr>
              <a:t>傳輸速度則要求多</a:t>
            </a:r>
            <a:r>
              <a:rPr lang="en-US" altLang="zh-TW" sz="1200" dirty="0" smtClean="0">
                <a:solidFill>
                  <a:srgbClr val="FF0000"/>
                </a:solidFill>
                <a:latin typeface="微軟正黑體" panose="020B0604030504040204" pitchFamily="34" charset="-120"/>
                <a:ea typeface="微軟正黑體" panose="020B0604030504040204" pitchFamily="34" charset="-120"/>
              </a:rPr>
              <a:t>5</a:t>
            </a:r>
            <a:r>
              <a:rPr lang="zh-TW" altLang="en-US" sz="1200" dirty="0" smtClean="0">
                <a:solidFill>
                  <a:srgbClr val="FF0000"/>
                </a:solidFill>
                <a:latin typeface="微軟正黑體" panose="020B0604030504040204" pitchFamily="34" charset="-120"/>
                <a:ea typeface="微軟正黑體" panose="020B0604030504040204" pitchFamily="34" charset="-120"/>
              </a:rPr>
              <a:t>倍</a:t>
            </a:r>
            <a:r>
              <a:rPr lang="en-US" altLang="zh-TW" sz="1200" dirty="0" smtClean="0">
                <a:solidFill>
                  <a:schemeClr val="tx1"/>
                </a:solidFill>
                <a:latin typeface="微軟正黑體" panose="020B0604030504040204" pitchFamily="34" charset="-120"/>
                <a:ea typeface="微軟正黑體" panose="020B0604030504040204" pitchFamily="34" charset="-120"/>
              </a:rPr>
              <a:t>(7.43Mbps)</a:t>
            </a:r>
            <a:r>
              <a:rPr lang="zh-TW" altLang="en-US" sz="1200" dirty="0" smtClean="0">
                <a:solidFill>
                  <a:schemeClr val="tx1"/>
                </a:solidFill>
                <a:latin typeface="微軟正黑體" panose="020B0604030504040204" pitchFamily="34" charset="-120"/>
                <a:ea typeface="微軟正黑體" panose="020B0604030504040204" pitchFamily="34" charset="-120"/>
              </a:rPr>
              <a:t>，才得以傳送</a:t>
            </a:r>
            <a:endParaRPr lang="zh-TW" altLang="en-US" sz="1200" dirty="0">
              <a:solidFill>
                <a:schemeClr val="tx1"/>
              </a:solidFill>
              <a:latin typeface="微軟正黑體" panose="020B0604030504040204" pitchFamily="34" charset="-120"/>
              <a:ea typeface="微軟正黑體" panose="020B0604030504040204" pitchFamily="34" charset="-120"/>
            </a:endParaRPr>
          </a:p>
        </p:txBody>
      </p:sp>
      <p:pic>
        <p:nvPicPr>
          <p:cNvPr id="1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2747837" y="4859087"/>
            <a:ext cx="1220197" cy="1048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矩形 17"/>
          <p:cNvSpPr/>
          <p:nvPr/>
        </p:nvSpPr>
        <p:spPr>
          <a:xfrm>
            <a:off x="1" y="6633632"/>
            <a:ext cx="2449421" cy="230832"/>
          </a:xfrm>
          <a:prstGeom prst="rect">
            <a:avLst/>
          </a:prstGeom>
        </p:spPr>
        <p:txBody>
          <a:bodyPr wrap="square">
            <a:spAutoFit/>
          </a:bodyPr>
          <a:lstStyle/>
          <a:p>
            <a:pPr defTabSz="914400">
              <a:spcBef>
                <a:spcPts val="600"/>
              </a:spcBef>
              <a:defRPr/>
            </a:pPr>
            <a:r>
              <a:rPr lang="zh-TW" altLang="en-US" sz="900" dirty="0" smtClean="0">
                <a:solidFill>
                  <a:prstClr val="black"/>
                </a:solidFill>
                <a:latin typeface="微軟正黑體" pitchFamily="34" charset="-120"/>
                <a:ea typeface="微軟正黑體" pitchFamily="34" charset="-120"/>
              </a:rPr>
              <a:t>註：</a:t>
            </a:r>
            <a:r>
              <a:rPr lang="en-US" altLang="zh-TW" sz="900" dirty="0" smtClean="0">
                <a:solidFill>
                  <a:prstClr val="black"/>
                </a:solidFill>
                <a:latin typeface="微軟正黑體" pitchFamily="34" charset="-120"/>
                <a:ea typeface="微軟正黑體" pitchFamily="34" charset="-120"/>
              </a:rPr>
              <a:t>MIC</a:t>
            </a:r>
            <a:r>
              <a:rPr lang="zh-TW" altLang="en-US" sz="900" dirty="0" smtClean="0">
                <a:solidFill>
                  <a:prstClr val="black"/>
                </a:solidFill>
                <a:latin typeface="微軟正黑體" pitchFamily="34" charset="-120"/>
                <a:ea typeface="微軟正黑體" pitchFamily="34" charset="-120"/>
              </a:rPr>
              <a:t>整理、</a:t>
            </a:r>
            <a:r>
              <a:rPr lang="zh-TW" altLang="en-US" sz="900" dirty="0">
                <a:solidFill>
                  <a:prstClr val="black"/>
                </a:solidFill>
                <a:latin typeface="微軟正黑體" pitchFamily="34" charset="-120"/>
                <a:ea typeface="微軟正黑體" pitchFamily="34" charset="-120"/>
              </a:rPr>
              <a:t>技術處</a:t>
            </a:r>
            <a:r>
              <a:rPr lang="zh-TW" altLang="en-US" sz="900" dirty="0" smtClean="0">
                <a:solidFill>
                  <a:prstClr val="black"/>
                </a:solidFill>
                <a:latin typeface="微軟正黑體" pitchFamily="34" charset="-120"/>
                <a:ea typeface="微軟正黑體" pitchFamily="34" charset="-120"/>
              </a:rPr>
              <a:t>，</a:t>
            </a:r>
            <a:r>
              <a:rPr lang="en-US" altLang="zh-TW" sz="900" dirty="0" smtClean="0">
                <a:solidFill>
                  <a:prstClr val="black"/>
                </a:solidFill>
                <a:latin typeface="微軟正黑體" pitchFamily="34" charset="-120"/>
                <a:ea typeface="微軟正黑體" pitchFamily="34" charset="-120"/>
              </a:rPr>
              <a:t>2019</a:t>
            </a:r>
            <a:r>
              <a:rPr lang="zh-TW" altLang="en-US" sz="900" dirty="0" smtClean="0">
                <a:solidFill>
                  <a:prstClr val="black"/>
                </a:solidFill>
                <a:latin typeface="微軟正黑體" pitchFamily="34" charset="-120"/>
                <a:ea typeface="微軟正黑體" pitchFamily="34" charset="-120"/>
              </a:rPr>
              <a:t>年</a:t>
            </a:r>
            <a:r>
              <a:rPr lang="en-US" altLang="zh-TW" sz="900" dirty="0" smtClean="0">
                <a:solidFill>
                  <a:prstClr val="black"/>
                </a:solidFill>
                <a:latin typeface="微軟正黑體" pitchFamily="34" charset="-120"/>
                <a:ea typeface="微軟正黑體" pitchFamily="34" charset="-120"/>
              </a:rPr>
              <a:t>3</a:t>
            </a:r>
            <a:r>
              <a:rPr lang="zh-TW" altLang="en-US" sz="900" dirty="0" smtClean="0">
                <a:solidFill>
                  <a:prstClr val="black"/>
                </a:solidFill>
                <a:latin typeface="微軟正黑體" pitchFamily="34" charset="-120"/>
                <a:ea typeface="微軟正黑體" pitchFamily="34" charset="-120"/>
              </a:rPr>
              <a:t>月</a:t>
            </a:r>
            <a:endParaRPr lang="zh-TW" altLang="en-US" sz="9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38949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071619" y="1239590"/>
            <a:ext cx="2124000" cy="1116000"/>
          </a:xfrm>
          <a:prstGeom prst="rect">
            <a:avLst/>
          </a:prstGeom>
          <a:solidFill>
            <a:schemeClr val="bg1">
              <a:lumMod val="8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7.</a:t>
            </a:r>
            <a:r>
              <a:rPr lang="zh-TW" altLang="en-US" dirty="0">
                <a:solidFill>
                  <a:prstClr val="white"/>
                </a:solidFill>
                <a:latin typeface="微軟正黑體" panose="020B0604030504040204" pitchFamily="34" charset="-120"/>
                <a:ea typeface="微軟正黑體" panose="020B0604030504040204" pitchFamily="34" charset="-120"/>
              </a:rPr>
              <a:t>中鋼</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8.</a:t>
            </a:r>
            <a:r>
              <a:rPr lang="zh-TW" altLang="en-US" dirty="0">
                <a:solidFill>
                  <a:prstClr val="white"/>
                </a:solidFill>
                <a:latin typeface="微軟正黑體" panose="020B0604030504040204" pitchFamily="34" charset="-120"/>
                <a:ea typeface="微軟正黑體" panose="020B0604030504040204" pitchFamily="34" charset="-120"/>
              </a:rPr>
              <a:t>勤堃</a:t>
            </a:r>
          </a:p>
        </p:txBody>
      </p:sp>
      <p:sp>
        <p:nvSpPr>
          <p:cNvPr id="8" name="矩形 7"/>
          <p:cNvSpPr/>
          <p:nvPr/>
        </p:nvSpPr>
        <p:spPr>
          <a:xfrm>
            <a:off x="3516136" y="1239590"/>
            <a:ext cx="2124000" cy="1116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prstClr val="white"/>
                </a:solidFill>
                <a:latin typeface="微軟正黑體" panose="020B0604030504040204" pitchFamily="34" charset="-120"/>
                <a:ea typeface="微軟正黑體" panose="020B0604030504040204" pitchFamily="34" charset="-120"/>
              </a:rPr>
              <a:t>案例</a:t>
            </a:r>
            <a:r>
              <a:rPr lang="en-US" altLang="zh-TW" dirty="0" smtClean="0">
                <a:solidFill>
                  <a:prstClr val="white"/>
                </a:solidFill>
                <a:latin typeface="微軟正黑體" panose="020B0604030504040204" pitchFamily="34" charset="-120"/>
                <a:ea typeface="微軟正黑體" panose="020B0604030504040204" pitchFamily="34" charset="-120"/>
              </a:rPr>
              <a:t>5.</a:t>
            </a:r>
            <a:r>
              <a:rPr lang="zh-TW" altLang="en-US" dirty="0">
                <a:solidFill>
                  <a:prstClr val="white"/>
                </a:solidFill>
                <a:latin typeface="微軟正黑體" panose="020B0604030504040204" pitchFamily="34" charset="-120"/>
                <a:ea typeface="微軟正黑體" panose="020B0604030504040204" pitchFamily="34" charset="-120"/>
              </a:rPr>
              <a:t>和明</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案例</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儒鴻</a:t>
            </a:r>
            <a:endParaRPr lang="zh-TW" altLang="en-US" dirty="0">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3897933" y="901036"/>
            <a:ext cx="1377316" cy="338554"/>
          </a:xfrm>
          <a:prstGeom prst="rect">
            <a:avLst/>
          </a:prstGeom>
          <a:noFill/>
        </p:spPr>
        <p:txBody>
          <a:bodyPr wrap="square" rtlCol="0">
            <a:spAutoFit/>
          </a:bodyPr>
          <a:lstStyle/>
          <a:p>
            <a:pPr algn="ctr"/>
            <a:r>
              <a:rPr lang="zh-TW" altLang="en-US" sz="1600" b="1" dirty="0">
                <a:solidFill>
                  <a:schemeClr val="tx2"/>
                </a:solidFill>
                <a:latin typeface="微軟正黑體" panose="020B0604030504040204" pitchFamily="34" charset="-120"/>
                <a:ea typeface="微軟正黑體" panose="020B0604030504040204" pitchFamily="34" charset="-120"/>
              </a:rPr>
              <a:t>紡織業</a:t>
            </a:r>
          </a:p>
        </p:txBody>
      </p:sp>
      <p:sp>
        <p:nvSpPr>
          <p:cNvPr id="22" name="文字方塊 21"/>
          <p:cNvSpPr txBox="1"/>
          <p:nvPr/>
        </p:nvSpPr>
        <p:spPr>
          <a:xfrm>
            <a:off x="6444961" y="901036"/>
            <a:ext cx="1377316" cy="338554"/>
          </a:xfrm>
          <a:prstGeom prst="rect">
            <a:avLst/>
          </a:prstGeom>
          <a:noFill/>
        </p:spPr>
        <p:txBody>
          <a:bodyPr wrap="square" rtlCol="0">
            <a:spAutoFit/>
          </a:bodyPr>
          <a:lstStyle>
            <a:defPPr>
              <a:defRPr lang="zh-TW"/>
            </a:defPPr>
            <a:lvl1pPr algn="ctr">
              <a:defRPr sz="1600" b="1">
                <a:solidFill>
                  <a:schemeClr val="bg1">
                    <a:lumMod val="75000"/>
                  </a:schemeClr>
                </a:solidFill>
                <a:latin typeface="微軟正黑體" panose="020B0604030504040204" pitchFamily="34" charset="-120"/>
                <a:ea typeface="微軟正黑體" panose="020B0604030504040204" pitchFamily="34" charset="-120"/>
              </a:defRPr>
            </a:lvl1pPr>
          </a:lstStyle>
          <a:p>
            <a:r>
              <a:rPr lang="zh-TW" altLang="en-US" dirty="0"/>
              <a:t>金屬業</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31</a:t>
            </a:fld>
            <a:endParaRPr lang="zh-TW" altLang="en-US"/>
          </a:p>
        </p:txBody>
      </p:sp>
      <p:sp>
        <p:nvSpPr>
          <p:cNvPr id="23" name="文字方塊 22"/>
          <p:cNvSpPr txBox="1"/>
          <p:nvPr/>
        </p:nvSpPr>
        <p:spPr>
          <a:xfrm>
            <a:off x="1270291" y="901036"/>
            <a:ext cx="1504721" cy="338554"/>
          </a:xfrm>
          <a:prstGeom prst="rect">
            <a:avLst/>
          </a:prstGeom>
          <a:noFill/>
        </p:spPr>
        <p:txBody>
          <a:bodyPr wrap="square" rtlCol="0">
            <a:spAutoFit/>
          </a:bodyPr>
          <a:lstStyle>
            <a:defPPr>
              <a:defRPr lang="zh-TW"/>
            </a:defPPr>
            <a:lvl1pPr algn="ctr">
              <a:defRPr sz="1600" b="1">
                <a:solidFill>
                  <a:schemeClr val="bg1">
                    <a:lumMod val="75000"/>
                  </a:schemeClr>
                </a:solidFill>
                <a:latin typeface="微軟正黑體" panose="020B0604030504040204" pitchFamily="34" charset="-120"/>
                <a:ea typeface="微軟正黑體" panose="020B0604030504040204" pitchFamily="34" charset="-120"/>
              </a:defRPr>
            </a:lvl1pPr>
          </a:lstStyle>
          <a:p>
            <a:r>
              <a:rPr lang="zh-TW" altLang="en-US" dirty="0"/>
              <a:t>智慧家庭</a:t>
            </a:r>
            <a:endParaRPr lang="en-US" altLang="zh-TW" dirty="0"/>
          </a:p>
        </p:txBody>
      </p:sp>
      <p:sp>
        <p:nvSpPr>
          <p:cNvPr id="30" name="矩形 29"/>
          <p:cNvSpPr/>
          <p:nvPr/>
        </p:nvSpPr>
        <p:spPr>
          <a:xfrm>
            <a:off x="904137" y="1239590"/>
            <a:ext cx="2281516" cy="1116000"/>
          </a:xfrm>
          <a:prstGeom prst="rect">
            <a:avLst/>
          </a:prstGeom>
          <a:solidFill>
            <a:schemeClr val="bg1">
              <a:lumMod val="8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1. </a:t>
            </a:r>
            <a:r>
              <a:rPr lang="zh-TW" altLang="en-US" dirty="0">
                <a:solidFill>
                  <a:prstClr val="white"/>
                </a:solidFill>
                <a:latin typeface="微軟正黑體" panose="020B0604030504040204" pitchFamily="34" charset="-120"/>
                <a:ea typeface="微軟正黑體" panose="020B0604030504040204" pitchFamily="34" charset="-120"/>
              </a:rPr>
              <a:t>三星</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2.LG</a:t>
            </a: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3.</a:t>
            </a:r>
            <a:r>
              <a:rPr lang="zh-TW" altLang="en-US" dirty="0">
                <a:solidFill>
                  <a:prstClr val="white"/>
                </a:solidFill>
                <a:latin typeface="微軟正黑體" panose="020B0604030504040204" pitchFamily="34" charset="-120"/>
                <a:ea typeface="微軟正黑體" panose="020B0604030504040204" pitchFamily="34" charset="-120"/>
              </a:rPr>
              <a:t>大金</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4.</a:t>
            </a:r>
            <a:r>
              <a:rPr lang="zh-TW" altLang="en-US" dirty="0">
                <a:solidFill>
                  <a:prstClr val="white"/>
                </a:solidFill>
                <a:latin typeface="微軟正黑體" panose="020B0604030504040204" pitchFamily="34" charset="-120"/>
                <a:ea typeface="微軟正黑體" panose="020B0604030504040204" pitchFamily="34" charset="-120"/>
              </a:rPr>
              <a:t>三星</a:t>
            </a:r>
          </a:p>
        </p:txBody>
      </p:sp>
    </p:spTree>
    <p:extLst>
      <p:ext uri="{BB962C8B-B14F-4D97-AF65-F5344CB8AC3E}">
        <p14:creationId xmlns:p14="http://schemas.microsoft.com/office/powerpoint/2010/main" val="1115213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74096"/>
            <a:ext cx="8424936" cy="907941"/>
          </a:xfrm>
          <a:prstGeom prst="rect">
            <a:avLst/>
          </a:prstGeom>
        </p:spPr>
        <p:txBody>
          <a:bodyPr wrap="square">
            <a:spAutoFit/>
          </a:bodyPr>
          <a:lstStyle/>
          <a:p>
            <a:pPr algn="ctr">
              <a:spcBef>
                <a:spcPts val="600"/>
              </a:spcBef>
              <a:defRPr/>
            </a:pPr>
            <a:r>
              <a:rPr lang="zh-TW" altLang="en-US" sz="2400" b="1" dirty="0" smtClean="0">
                <a:latin typeface="華康粗圓體" panose="020F0709000000000000" pitchFamily="49" charset="-120"/>
                <a:ea typeface="華康粗圓體" panose="020F0709000000000000" pitchFamily="49" charset="-120"/>
              </a:rPr>
              <a:t>案例五 </a:t>
            </a:r>
            <a:r>
              <a:rPr lang="zh-TW" altLang="en-US" sz="2400" b="1" dirty="0">
                <a:latin typeface="華康粗圓體" panose="020F0709000000000000" pitchFamily="49" charset="-120"/>
                <a:ea typeface="華康粗圓體" panose="020F0709000000000000" pitchFamily="49" charset="-120"/>
              </a:rPr>
              <a:t>原文摘要</a:t>
            </a:r>
            <a:r>
              <a:rPr lang="en-US" altLang="zh-TW" sz="2400" b="1" dirty="0">
                <a:latin typeface="華康粗圓體" panose="020F0709000000000000" pitchFamily="49" charset="-120"/>
                <a:ea typeface="華康粗圓體" panose="020F0709000000000000" pitchFamily="49" charset="-120"/>
              </a:rPr>
              <a:t>(</a:t>
            </a:r>
            <a:r>
              <a:rPr lang="zh-TW" altLang="en-US" sz="2400" b="1" dirty="0">
                <a:latin typeface="華康粗圓體" panose="020F0709000000000000" pitchFamily="49" charset="-120"/>
                <a:ea typeface="華康粗圓體" panose="020F0709000000000000" pitchFamily="49" charset="-120"/>
              </a:rPr>
              <a:t>和明紡織</a:t>
            </a:r>
            <a:r>
              <a:rPr lang="en-US" altLang="zh-TW" sz="2400" b="1" dirty="0">
                <a:latin typeface="華康粗圓體" panose="020F0709000000000000" pitchFamily="49" charset="-120"/>
                <a:ea typeface="華康粗圓體" panose="020F0709000000000000" pitchFamily="49" charset="-120"/>
              </a:rPr>
              <a:t>)</a:t>
            </a:r>
            <a:r>
              <a:rPr lang="zh-TW" altLang="en-US" sz="2400" b="1" dirty="0">
                <a:latin typeface="華康粗圓體" panose="020F0709000000000000" pitchFamily="49" charset="-120"/>
                <a:ea typeface="華康粗圓體" panose="020F0709000000000000" pitchFamily="49" charset="-120"/>
              </a:rPr>
              <a:t>：</a:t>
            </a:r>
            <a:endParaRPr lang="en-US" altLang="zh-TW" sz="2400" b="1" dirty="0">
              <a:latin typeface="華康粗圓體" panose="020F0709000000000000" pitchFamily="49" charset="-120"/>
              <a:ea typeface="華康粗圓體" panose="020F0709000000000000" pitchFamily="49" charset="-120"/>
            </a:endParaRPr>
          </a:p>
          <a:p>
            <a:pPr algn="ctr">
              <a:spcBef>
                <a:spcPts val="600"/>
              </a:spcBef>
              <a:defRPr/>
            </a:pPr>
            <a:r>
              <a:rPr lang="en-US" altLang="zh-TW" sz="2400" b="1" dirty="0">
                <a:latin typeface="華康粗圓體" panose="020F0709000000000000" pitchFamily="49" charset="-120"/>
                <a:ea typeface="華康粗圓體" panose="020F0709000000000000" pitchFamily="49" charset="-120"/>
              </a:rPr>
              <a:t>42</a:t>
            </a:r>
            <a:r>
              <a:rPr lang="zh-TW" altLang="en-US" sz="2400" b="1" dirty="0">
                <a:latin typeface="華康粗圓體" panose="020F0709000000000000" pitchFamily="49" charset="-120"/>
                <a:ea typeface="華康粗圓體" panose="020F0709000000000000" pitchFamily="49" charset="-120"/>
              </a:rPr>
              <a:t>年台南老紡織廠 黏牢</a:t>
            </a:r>
            <a:r>
              <a:rPr lang="en-US" altLang="zh-TW" sz="2400" b="1" dirty="0">
                <a:latin typeface="華康粗圓體" panose="020F0709000000000000" pitchFamily="49" charset="-120"/>
                <a:ea typeface="華康粗圓體" panose="020F0709000000000000" pitchFamily="49" charset="-120"/>
              </a:rPr>
              <a:t>Burberry</a:t>
            </a:r>
            <a:r>
              <a:rPr lang="zh-TW" altLang="en-US" sz="2400" b="1" dirty="0">
                <a:latin typeface="華康粗圓體" panose="020F0709000000000000" pitchFamily="49" charset="-120"/>
                <a:ea typeface="華康粗圓體" panose="020F0709000000000000" pitchFamily="49" charset="-120"/>
              </a:rPr>
              <a:t>、</a:t>
            </a:r>
            <a:r>
              <a:rPr lang="en-US" altLang="zh-TW" sz="2400" b="1" dirty="0">
                <a:latin typeface="華康粗圓體" panose="020F0709000000000000" pitchFamily="49" charset="-120"/>
                <a:ea typeface="華康粗圓體" panose="020F0709000000000000" pitchFamily="49" charset="-120"/>
              </a:rPr>
              <a:t>Armani</a:t>
            </a:r>
            <a:r>
              <a:rPr lang="zh-TW" altLang="en-US" sz="2400" b="1" dirty="0">
                <a:latin typeface="華康粗圓體" panose="020F0709000000000000" pitchFamily="49" charset="-120"/>
                <a:ea typeface="華康粗圓體" panose="020F0709000000000000" pitchFamily="49" charset="-120"/>
              </a:rPr>
              <a:t>秘訣</a:t>
            </a:r>
            <a:r>
              <a:rPr lang="en-US" altLang="zh-TW" sz="2400" b="1" dirty="0">
                <a:latin typeface="華康粗圓體" panose="020F0709000000000000" pitchFamily="49" charset="-120"/>
                <a:ea typeface="華康粗圓體" panose="020F0709000000000000" pitchFamily="49" charset="-120"/>
              </a:rPr>
              <a:t>(1/2)</a:t>
            </a:r>
            <a:endParaRPr lang="zh-TW" altLang="en-US" sz="2400" b="1" dirty="0">
              <a:latin typeface="華康粗圓體" panose="020F0709000000000000" pitchFamily="49" charset="-120"/>
              <a:ea typeface="華康粗圓體" panose="020F0709000000000000" pitchFamily="49" charset="-120"/>
            </a:endParaRPr>
          </a:p>
        </p:txBody>
      </p:sp>
      <p:sp>
        <p:nvSpPr>
          <p:cNvPr id="8" name="矩形 7"/>
          <p:cNvSpPr/>
          <p:nvPr/>
        </p:nvSpPr>
        <p:spPr>
          <a:xfrm>
            <a:off x="6048447" y="1004727"/>
            <a:ext cx="3599384" cy="261610"/>
          </a:xfrm>
          <a:prstGeom prst="rect">
            <a:avLst/>
          </a:prstGeom>
        </p:spPr>
        <p:txBody>
          <a:bodyPr wrap="square">
            <a:spAutoFit/>
          </a:bodyPr>
          <a:lstStyle/>
          <a:p>
            <a:pPr algn="ctr">
              <a:spcBef>
                <a:spcPts val="600"/>
              </a:spcBef>
              <a:defRPr/>
            </a:pPr>
            <a:r>
              <a:rPr lang="zh-TW" altLang="en-US" sz="1100" dirty="0">
                <a:latin typeface="微軟正黑體" pitchFamily="34" charset="-120"/>
                <a:ea typeface="微軟正黑體" pitchFamily="34" charset="-120"/>
              </a:rPr>
              <a:t>商業周刊 第</a:t>
            </a:r>
            <a:r>
              <a:rPr lang="en-US" altLang="zh-TW" sz="1100" dirty="0">
                <a:latin typeface="微軟正黑體" pitchFamily="34" charset="-120"/>
                <a:ea typeface="微軟正黑體" pitchFamily="34" charset="-120"/>
              </a:rPr>
              <a:t>1587</a:t>
            </a:r>
            <a:r>
              <a:rPr lang="zh-TW" altLang="en-US" sz="1100" dirty="0">
                <a:latin typeface="微軟正黑體" pitchFamily="34" charset="-120"/>
                <a:ea typeface="微軟正黑體" pitchFamily="34" charset="-120"/>
              </a:rPr>
              <a:t>期</a:t>
            </a:r>
            <a:r>
              <a:rPr lang="en-US" altLang="zh-TW" sz="1100" dirty="0">
                <a:latin typeface="微軟正黑體" pitchFamily="34" charset="-120"/>
                <a:ea typeface="微軟正黑體" pitchFamily="34" charset="-120"/>
              </a:rPr>
              <a:t>(2018/04/16)</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32</a:t>
            </a:fld>
            <a:endParaRPr lang="zh-TW" altLang="en-US"/>
          </a:p>
        </p:txBody>
      </p:sp>
      <p:sp>
        <p:nvSpPr>
          <p:cNvPr id="7" name="內容版面配置區 2"/>
          <p:cNvSpPr txBox="1">
            <a:spLocks/>
          </p:cNvSpPr>
          <p:nvPr/>
        </p:nvSpPr>
        <p:spPr>
          <a:xfrm>
            <a:off x="457200" y="1234438"/>
            <a:ext cx="8229600" cy="5400600"/>
          </a:xfrm>
          <a:prstGeom prst="rect">
            <a:avLst/>
          </a:prstGeom>
        </p:spPr>
        <p:txBody>
          <a:bodyPr>
            <a:noAutofit/>
          </a:bodyPr>
          <a:lstStyle>
            <a:lvl1pPr marL="342648" indent="-342648" algn="l" defTabSz="9137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03" indent="-285539" algn="l" defTabSz="91372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59" indent="-228431" algn="l" defTabSz="91372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23"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885"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4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12"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76"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3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近年來，台灣紡織業儼然是長纖的天下。以棉、毛、麻等素材為主的短纖大廠普遍衰退，光看上市公司，就有理隆申請下市、中和接受購併、大東紡織宣布賣出台中廠房。當短纖業者普遍採取保守策略，卻有一家業者採積極攻勢。它是</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和明紡織</a:t>
            </a:r>
            <a:r>
              <a:rPr lang="zh-TW" altLang="en-US" sz="1600" kern="0" dirty="0">
                <a:latin typeface="微軟正黑體" pitchFamily="34" charset="-120"/>
                <a:ea typeface="微軟正黑體" pitchFamily="34" charset="-120"/>
                <a:cs typeface="Times New Roman" panose="02020603050405020304" pitchFamily="18" charset="0"/>
              </a:rPr>
              <a:t>，</a:t>
            </a:r>
            <a:r>
              <a:rPr lang="en-US" altLang="zh-TW" sz="1600" kern="0" dirty="0">
                <a:latin typeface="微軟正黑體" pitchFamily="34" charset="-120"/>
                <a:ea typeface="微軟正黑體" pitchFamily="34" charset="-120"/>
                <a:cs typeface="Times New Roman" panose="02020603050405020304" pitchFamily="18" charset="0"/>
              </a:rPr>
              <a:t>Google</a:t>
            </a:r>
            <a:r>
              <a:rPr lang="zh-TW" altLang="en-US" sz="1600" kern="0" dirty="0">
                <a:latin typeface="微軟正黑體" pitchFamily="34" charset="-120"/>
                <a:ea typeface="微軟正黑體" pitchFamily="34" charset="-120"/>
                <a:cs typeface="Times New Roman" panose="02020603050405020304" pitchFamily="18" charset="0"/>
              </a:rPr>
              <a:t>三月份發布的新聞稿中，稱其為</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台灣「成功導入</a:t>
            </a:r>
            <a:r>
              <a:rPr lang="en-US" altLang="zh-TW" sz="1600" kern="0" dirty="0">
                <a:solidFill>
                  <a:srgbClr val="FF0000"/>
                </a:solidFill>
                <a:latin typeface="微軟正黑體" pitchFamily="34" charset="-120"/>
                <a:ea typeface="微軟正黑體" pitchFamily="34" charset="-120"/>
                <a:cs typeface="Times New Roman" panose="02020603050405020304" pitchFamily="18" charset="0"/>
              </a:rPr>
              <a:t>Google</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雲端機器學習的首例」</a:t>
            </a:r>
            <a:r>
              <a:rPr lang="zh-TW" altLang="en-US" sz="1600" kern="0" dirty="0">
                <a:latin typeface="微軟正黑體" pitchFamily="34" charset="-120"/>
                <a:ea typeface="微軟正黑體" pitchFamily="34" charset="-120"/>
                <a:cs typeface="Times New Roman" panose="02020603050405020304" pitchFamily="18" charset="0"/>
              </a:rPr>
              <a:t>，消息一出，引發同業熱議。</a:t>
            </a:r>
            <a:endParaRPr lang="en-US" altLang="zh-TW" sz="1600" kern="0" dirty="0">
              <a:latin typeface="微軟正黑體" pitchFamily="34" charset="-120"/>
              <a:ea typeface="微軟正黑體" pitchFamily="34" charset="-120"/>
              <a:cs typeface="Times New Roman" panose="02020603050405020304" pitchFamily="18" charset="0"/>
            </a:endParaRPr>
          </a:p>
          <a:p>
            <a:pPr algn="just">
              <a:spcBef>
                <a:spcPts val="6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其實，和明原本就是南部赫赫有名的織布廠，「因為它</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各方面都很非主流</a:t>
            </a:r>
            <a:r>
              <a:rPr lang="zh-TW" altLang="en-US" sz="1600" kern="0" dirty="0">
                <a:latin typeface="微軟正黑體" pitchFamily="34" charset="-120"/>
                <a:ea typeface="微軟正黑體" pitchFamily="34" charset="-120"/>
                <a:cs typeface="Times New Roman" panose="02020603050405020304" pitchFamily="18" charset="0"/>
              </a:rPr>
              <a:t>！」一名紡織業老董直言。它如何非主流？第一，</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只做天然纖維</a:t>
            </a:r>
            <a:r>
              <a:rPr lang="zh-TW" altLang="en-US" sz="1600" kern="0" dirty="0">
                <a:latin typeface="微軟正黑體" pitchFamily="34" charset="-120"/>
                <a:ea typeface="微軟正黑體" pitchFamily="34" charset="-120"/>
                <a:cs typeface="Times New Roman" panose="02020603050405020304" pitchFamily="18" charset="0"/>
              </a:rPr>
              <a:t>，即便台灣人造纖維日漸發達，已成全球「機能布大國」，也不曾改變。第二，它</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不衝量、不外移</a:t>
            </a:r>
            <a:r>
              <a:rPr lang="zh-TW" altLang="en-US" sz="1600" kern="0" dirty="0">
                <a:latin typeface="微軟正黑體" pitchFamily="34" charset="-120"/>
                <a:ea typeface="微軟正黑體" pitchFamily="34" charset="-120"/>
                <a:cs typeface="Times New Roman" panose="02020603050405020304" pitchFamily="18" charset="0"/>
              </a:rPr>
              <a:t>，至今兩個工廠都仍在台南。第三，有別於多數布廠以素面布料為主，它</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專做高單價、工序複雜的格紋布</a:t>
            </a:r>
            <a:r>
              <a:rPr lang="zh-TW" altLang="en-US" sz="1600" kern="0" dirty="0">
                <a:latin typeface="微軟正黑體" pitchFamily="34" charset="-120"/>
                <a:ea typeface="微軟正黑體" pitchFamily="34" charset="-120"/>
                <a:cs typeface="Times New Roman" panose="02020603050405020304" pitchFamily="18" charset="0"/>
              </a:rPr>
              <a:t>，平均一塊布光經紗、緯紗，就會各自使用近十種顏色的紗線。如今，和明客戶遍及</a:t>
            </a:r>
            <a:r>
              <a:rPr lang="en-US" altLang="zh-TW" sz="1600" kern="0" dirty="0">
                <a:latin typeface="微軟正黑體" pitchFamily="34" charset="-120"/>
                <a:ea typeface="微軟正黑體" pitchFamily="34" charset="-120"/>
                <a:cs typeface="Times New Roman" panose="02020603050405020304" pitchFamily="18" charset="0"/>
              </a:rPr>
              <a:t>Burberry</a:t>
            </a:r>
            <a:r>
              <a:rPr lang="zh-TW" altLang="en-US" sz="1600" kern="0" dirty="0">
                <a:latin typeface="微軟正黑體" pitchFamily="34" charset="-120"/>
                <a:ea typeface="微軟正黑體" pitchFamily="34" charset="-120"/>
                <a:cs typeface="Times New Roman" panose="02020603050405020304" pitchFamily="18" charset="0"/>
              </a:rPr>
              <a:t>、</a:t>
            </a:r>
            <a:r>
              <a:rPr lang="en-US" altLang="zh-TW" sz="1600" kern="0" dirty="0">
                <a:latin typeface="微軟正黑體" pitchFamily="34" charset="-120"/>
                <a:ea typeface="微軟正黑體" pitchFamily="34" charset="-120"/>
                <a:cs typeface="Times New Roman" panose="02020603050405020304" pitchFamily="18" charset="0"/>
              </a:rPr>
              <a:t>Ralph Lauren</a:t>
            </a:r>
            <a:r>
              <a:rPr lang="zh-TW" altLang="en-US" sz="1600" kern="0" dirty="0">
                <a:latin typeface="微軟正黑體" pitchFamily="34" charset="-120"/>
                <a:ea typeface="微軟正黑體" pitchFamily="34" charset="-120"/>
                <a:cs typeface="Times New Roman" panose="02020603050405020304" pitchFamily="18" charset="0"/>
              </a:rPr>
              <a:t>、</a:t>
            </a:r>
            <a:r>
              <a:rPr lang="en-US" altLang="zh-TW" sz="1600" kern="0" dirty="0">
                <a:latin typeface="微軟正黑體" pitchFamily="34" charset="-120"/>
                <a:ea typeface="微軟正黑體" pitchFamily="34" charset="-120"/>
                <a:cs typeface="Times New Roman" panose="02020603050405020304" pitchFamily="18" charset="0"/>
              </a:rPr>
              <a:t>Armani</a:t>
            </a:r>
            <a:r>
              <a:rPr lang="zh-TW" altLang="en-US" sz="1600" kern="0" dirty="0">
                <a:latin typeface="微軟正黑體" pitchFamily="34" charset="-120"/>
                <a:ea typeface="微軟正黑體" pitchFamily="34" charset="-120"/>
                <a:cs typeface="Times New Roman" panose="02020603050405020304" pitchFamily="18" charset="0"/>
              </a:rPr>
              <a:t>等國際精品，年營收約新台幣五億元。由於定位特殊，同業甚至形容，它在台灣沒有直接競爭者。</a:t>
            </a:r>
            <a:endParaRPr lang="en-US" altLang="zh-TW" sz="1600" kern="0" dirty="0">
              <a:latin typeface="微軟正黑體" pitchFamily="34" charset="-120"/>
              <a:ea typeface="微軟正黑體" pitchFamily="34" charset="-120"/>
              <a:cs typeface="Times New Roman" panose="02020603050405020304" pitchFamily="18" charset="0"/>
            </a:endParaRPr>
          </a:p>
          <a:p>
            <a:pPr algn="just">
              <a:spcBef>
                <a:spcPts val="6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機器學習計畫主持人、也是和明的靈魂人物</a:t>
            </a:r>
            <a:r>
              <a:rPr lang="en-US" altLang="zh-TW" sz="1600" kern="0" dirty="0">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執行副總經理李桂林，引述一句十五年前精品客戶的評價：「妳知道和明最大的價值是什麼嗎？就是可以聽懂我的需求，在最短時間內，詮釋出我要的東西。」「我原本以為答案會是品質好或交期準時，沒想到</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對品牌而言，服務水平才是關鍵</a:t>
            </a:r>
            <a:r>
              <a:rPr lang="zh-TW" altLang="en-US" sz="1600" kern="0" dirty="0">
                <a:latin typeface="微軟正黑體" pitchFamily="34" charset="-120"/>
                <a:ea typeface="微軟正黑體" pitchFamily="34" charset="-120"/>
                <a:cs typeface="Times New Roman" panose="02020603050405020304" pitchFamily="18" charset="0"/>
              </a:rPr>
              <a:t>！」她說。</a:t>
            </a:r>
            <a:endParaRPr lang="en-US" altLang="zh-TW" sz="1600" kern="0" dirty="0">
              <a:latin typeface="微軟正黑體" pitchFamily="34" charset="-120"/>
              <a:ea typeface="微軟正黑體" pitchFamily="34" charset="-120"/>
              <a:cs typeface="Times New Roman" panose="02020603050405020304" pitchFamily="18" charset="0"/>
            </a:endParaRPr>
          </a:p>
          <a:p>
            <a:pPr algn="just">
              <a:spcBef>
                <a:spcPts val="600"/>
              </a:spcBef>
              <a:buFont typeface="+mj-lt"/>
              <a:buAutoNum type="arabicPeriod"/>
            </a:pPr>
            <a:r>
              <a:rPr lang="zh-TW" altLang="en-US" sz="1600" kern="0" dirty="0">
                <a:latin typeface="微軟正黑體" pitchFamily="34" charset="-120"/>
                <a:ea typeface="微軟正黑體" pitchFamily="34" charset="-120"/>
                <a:cs typeface="Times New Roman" panose="02020603050405020304" pitchFamily="18" charset="0"/>
              </a:rPr>
              <a:t>「我們的研發人員</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不是懂紡織、結構或製程就可以，還要讀品牌史</a:t>
            </a:r>
            <a:r>
              <a:rPr lang="zh-TW" altLang="en-US" sz="1600" kern="0" dirty="0">
                <a:latin typeface="微軟正黑體" pitchFamily="34" charset="-120"/>
                <a:ea typeface="微軟正黑體" pitchFamily="34" charset="-120"/>
                <a:cs typeface="Times New Roman" panose="02020603050405020304" pitchFamily="18" charset="0"/>
              </a:rPr>
              <a:t>。」和明工務協理莊清煉笑道。例如負責</a:t>
            </a:r>
            <a:r>
              <a:rPr lang="en-US" altLang="zh-TW" sz="1600" kern="0" dirty="0">
                <a:latin typeface="微軟正黑體" pitchFamily="34" charset="-120"/>
                <a:ea typeface="微軟正黑體" pitchFamily="34" charset="-120"/>
                <a:cs typeface="Times New Roman" panose="02020603050405020304" pitchFamily="18" charset="0"/>
              </a:rPr>
              <a:t>Ralph Lauren</a:t>
            </a:r>
            <a:r>
              <a:rPr lang="zh-TW" altLang="en-US" sz="1600" kern="0" dirty="0">
                <a:latin typeface="微軟正黑體" pitchFamily="34" charset="-120"/>
                <a:ea typeface="微軟正黑體" pitchFamily="34" charset="-120"/>
                <a:cs typeface="Times New Roman" panose="02020603050405020304" pitchFamily="18" charset="0"/>
              </a:rPr>
              <a:t>的研發，第一課就是讀完</a:t>
            </a:r>
            <a:r>
              <a:rPr lang="en-US" altLang="zh-TW" sz="1600" kern="0" dirty="0">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預校生：培養常春藤風格</a:t>
            </a:r>
            <a:r>
              <a:rPr lang="en-US" altLang="zh-TW" sz="1600" kern="0" dirty="0">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這本書，因為該品牌以常春藤學院風為基底，書中描繪的，正是一名八○年代預校生的食衣住行育樂種種規範，「你不懂它的</a:t>
            </a:r>
            <a:r>
              <a:rPr lang="en-US" altLang="zh-TW" sz="1600" kern="0" dirty="0">
                <a:latin typeface="微軟正黑體" pitchFamily="34" charset="-120"/>
                <a:ea typeface="微軟正黑體" pitchFamily="34" charset="-120"/>
                <a:cs typeface="Times New Roman" panose="02020603050405020304" pitchFamily="18" charset="0"/>
              </a:rPr>
              <a:t>Life Style</a:t>
            </a:r>
            <a:r>
              <a:rPr lang="zh-TW" altLang="en-US" sz="1600" kern="0" dirty="0">
                <a:latin typeface="微軟正黑體" pitchFamily="34" charset="-120"/>
                <a:ea typeface="微軟正黑體" pitchFamily="34" charset="-120"/>
                <a:cs typeface="Times New Roman" panose="02020603050405020304" pitchFamily="18" charset="0"/>
              </a:rPr>
              <a:t>（生活風格），怎麼做得出它要的圖紋？」李桂林說。</a:t>
            </a:r>
            <a:endParaRPr lang="en-US" altLang="zh-TW" sz="1600" kern="0" dirty="0">
              <a:latin typeface="微軟正黑體" pitchFamily="34" charset="-120"/>
              <a:ea typeface="微軟正黑體" pitchFamily="34" charset="-120"/>
              <a:cs typeface="Times New Roman" panose="02020603050405020304" pitchFamily="18" charset="0"/>
            </a:endParaRPr>
          </a:p>
          <a:p>
            <a:pPr algn="just">
              <a:spcBef>
                <a:spcPts val="1200"/>
              </a:spcBef>
              <a:buFont typeface="+mj-lt"/>
              <a:buAutoNum type="arabicPeriod"/>
            </a:pPr>
            <a:endParaRPr lang="zh-TW" altLang="en-US" sz="1600" kern="0" dirty="0">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1265099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174096"/>
            <a:ext cx="8424936" cy="907941"/>
          </a:xfrm>
          <a:prstGeom prst="rect">
            <a:avLst/>
          </a:prstGeom>
        </p:spPr>
        <p:txBody>
          <a:bodyPr wrap="square">
            <a:spAutoFit/>
          </a:bodyPr>
          <a:lstStyle/>
          <a:p>
            <a:pPr algn="ctr">
              <a:spcBef>
                <a:spcPts val="600"/>
              </a:spcBef>
              <a:defRPr/>
            </a:pPr>
            <a:r>
              <a:rPr lang="zh-TW" altLang="en-US" sz="2400" b="1" dirty="0" smtClean="0">
                <a:latin typeface="華康粗圓體" panose="020F0709000000000000" pitchFamily="49" charset="-120"/>
                <a:ea typeface="華康粗圓體" panose="020F0709000000000000" pitchFamily="49" charset="-120"/>
              </a:rPr>
              <a:t>案例五 </a:t>
            </a:r>
            <a:r>
              <a:rPr lang="zh-TW" altLang="en-US" sz="2400" b="1" dirty="0">
                <a:latin typeface="華康粗圓體" panose="020F0709000000000000" pitchFamily="49" charset="-120"/>
                <a:ea typeface="華康粗圓體" panose="020F0709000000000000" pitchFamily="49" charset="-120"/>
              </a:rPr>
              <a:t>原文摘要</a:t>
            </a:r>
            <a:r>
              <a:rPr lang="en-US" altLang="zh-TW" sz="2400" b="1" dirty="0">
                <a:latin typeface="華康粗圓體" panose="020F0709000000000000" pitchFamily="49" charset="-120"/>
                <a:ea typeface="華康粗圓體" panose="020F0709000000000000" pitchFamily="49" charset="-120"/>
              </a:rPr>
              <a:t>(</a:t>
            </a:r>
            <a:r>
              <a:rPr lang="zh-TW" altLang="en-US" sz="2400" b="1" dirty="0">
                <a:latin typeface="華康粗圓體" panose="020F0709000000000000" pitchFamily="49" charset="-120"/>
                <a:ea typeface="華康粗圓體" panose="020F0709000000000000" pitchFamily="49" charset="-120"/>
              </a:rPr>
              <a:t>和明紡織</a:t>
            </a:r>
            <a:r>
              <a:rPr lang="en-US" altLang="zh-TW" sz="2400" b="1" dirty="0">
                <a:latin typeface="華康粗圓體" panose="020F0709000000000000" pitchFamily="49" charset="-120"/>
                <a:ea typeface="華康粗圓體" panose="020F0709000000000000" pitchFamily="49" charset="-120"/>
              </a:rPr>
              <a:t>)</a:t>
            </a:r>
            <a:r>
              <a:rPr lang="zh-TW" altLang="en-US" sz="2400" b="1" dirty="0">
                <a:latin typeface="華康粗圓體" panose="020F0709000000000000" pitchFamily="49" charset="-120"/>
                <a:ea typeface="華康粗圓體" panose="020F0709000000000000" pitchFamily="49" charset="-120"/>
              </a:rPr>
              <a:t>：</a:t>
            </a:r>
            <a:endParaRPr lang="en-US" altLang="zh-TW" sz="2400" b="1" dirty="0">
              <a:latin typeface="華康粗圓體" panose="020F0709000000000000" pitchFamily="49" charset="-120"/>
              <a:ea typeface="華康粗圓體" panose="020F0709000000000000" pitchFamily="49" charset="-120"/>
            </a:endParaRPr>
          </a:p>
          <a:p>
            <a:pPr algn="ctr">
              <a:spcBef>
                <a:spcPts val="600"/>
              </a:spcBef>
              <a:defRPr/>
            </a:pPr>
            <a:r>
              <a:rPr lang="en-US" altLang="zh-TW" sz="2400" b="1" dirty="0">
                <a:latin typeface="華康粗圓體" panose="020F0709000000000000" pitchFamily="49" charset="-120"/>
                <a:ea typeface="華康粗圓體" panose="020F0709000000000000" pitchFamily="49" charset="-120"/>
              </a:rPr>
              <a:t>42</a:t>
            </a:r>
            <a:r>
              <a:rPr lang="zh-TW" altLang="en-US" sz="2400" b="1" dirty="0">
                <a:latin typeface="華康粗圓體" panose="020F0709000000000000" pitchFamily="49" charset="-120"/>
                <a:ea typeface="華康粗圓體" panose="020F0709000000000000" pitchFamily="49" charset="-120"/>
              </a:rPr>
              <a:t>年台南老紡織廠 黏牢</a:t>
            </a:r>
            <a:r>
              <a:rPr lang="en-US" altLang="zh-TW" sz="2400" b="1" dirty="0">
                <a:latin typeface="華康粗圓體" panose="020F0709000000000000" pitchFamily="49" charset="-120"/>
                <a:ea typeface="華康粗圓體" panose="020F0709000000000000" pitchFamily="49" charset="-120"/>
              </a:rPr>
              <a:t>Burberry</a:t>
            </a:r>
            <a:r>
              <a:rPr lang="zh-TW" altLang="en-US" sz="2400" b="1" dirty="0">
                <a:latin typeface="華康粗圓體" panose="020F0709000000000000" pitchFamily="49" charset="-120"/>
                <a:ea typeface="華康粗圓體" panose="020F0709000000000000" pitchFamily="49" charset="-120"/>
              </a:rPr>
              <a:t>、</a:t>
            </a:r>
            <a:r>
              <a:rPr lang="en-US" altLang="zh-TW" sz="2400" b="1" dirty="0">
                <a:latin typeface="華康粗圓體" panose="020F0709000000000000" pitchFamily="49" charset="-120"/>
                <a:ea typeface="華康粗圓體" panose="020F0709000000000000" pitchFamily="49" charset="-120"/>
              </a:rPr>
              <a:t>Armani</a:t>
            </a:r>
            <a:r>
              <a:rPr lang="zh-TW" altLang="en-US" sz="2400" b="1" dirty="0">
                <a:latin typeface="華康粗圓體" panose="020F0709000000000000" pitchFamily="49" charset="-120"/>
                <a:ea typeface="華康粗圓體" panose="020F0709000000000000" pitchFamily="49" charset="-120"/>
              </a:rPr>
              <a:t>秘訣</a:t>
            </a:r>
            <a:r>
              <a:rPr lang="en-US" altLang="zh-TW" sz="2400" b="1" dirty="0">
                <a:latin typeface="華康粗圓體" panose="020F0709000000000000" pitchFamily="49" charset="-120"/>
                <a:ea typeface="華康粗圓體" panose="020F0709000000000000" pitchFamily="49" charset="-120"/>
              </a:rPr>
              <a:t>(2/2)</a:t>
            </a:r>
            <a:endParaRPr lang="zh-TW" altLang="en-US" sz="2400" b="1" dirty="0">
              <a:latin typeface="華康粗圓體" panose="020F0709000000000000" pitchFamily="49" charset="-120"/>
              <a:ea typeface="華康粗圓體" panose="020F0709000000000000" pitchFamily="49"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33</a:t>
            </a:fld>
            <a:endParaRPr lang="zh-TW" altLang="en-US"/>
          </a:p>
        </p:txBody>
      </p:sp>
      <p:sp>
        <p:nvSpPr>
          <p:cNvPr id="7" name="矩形 6"/>
          <p:cNvSpPr/>
          <p:nvPr/>
        </p:nvSpPr>
        <p:spPr>
          <a:xfrm>
            <a:off x="6048447" y="1079158"/>
            <a:ext cx="3599384" cy="261610"/>
          </a:xfrm>
          <a:prstGeom prst="rect">
            <a:avLst/>
          </a:prstGeom>
        </p:spPr>
        <p:txBody>
          <a:bodyPr wrap="square">
            <a:spAutoFit/>
          </a:bodyPr>
          <a:lstStyle/>
          <a:p>
            <a:pPr algn="ctr">
              <a:spcBef>
                <a:spcPts val="600"/>
              </a:spcBef>
              <a:defRPr/>
            </a:pPr>
            <a:r>
              <a:rPr lang="zh-TW" altLang="en-US" sz="1100" dirty="0">
                <a:latin typeface="微軟正黑體" pitchFamily="34" charset="-120"/>
                <a:ea typeface="微軟正黑體" pitchFamily="34" charset="-120"/>
              </a:rPr>
              <a:t>商業周刊 第</a:t>
            </a:r>
            <a:r>
              <a:rPr lang="en-US" altLang="zh-TW" sz="1100" dirty="0">
                <a:latin typeface="微軟正黑體" pitchFamily="34" charset="-120"/>
                <a:ea typeface="微軟正黑體" pitchFamily="34" charset="-120"/>
              </a:rPr>
              <a:t>1587</a:t>
            </a:r>
            <a:r>
              <a:rPr lang="zh-TW" altLang="en-US" sz="1100" dirty="0">
                <a:latin typeface="微軟正黑體" pitchFamily="34" charset="-120"/>
                <a:ea typeface="微軟正黑體" pitchFamily="34" charset="-120"/>
              </a:rPr>
              <a:t>期</a:t>
            </a:r>
            <a:r>
              <a:rPr lang="en-US" altLang="zh-TW" sz="1100" dirty="0">
                <a:latin typeface="微軟正黑體" pitchFamily="34" charset="-120"/>
                <a:ea typeface="微軟正黑體" pitchFamily="34" charset="-120"/>
              </a:rPr>
              <a:t>(2018/04/16)</a:t>
            </a:r>
          </a:p>
        </p:txBody>
      </p:sp>
      <p:sp>
        <p:nvSpPr>
          <p:cNvPr id="9" name="內容版面配置區 2"/>
          <p:cNvSpPr txBox="1">
            <a:spLocks/>
          </p:cNvSpPr>
          <p:nvPr/>
        </p:nvSpPr>
        <p:spPr>
          <a:xfrm>
            <a:off x="457200" y="1340768"/>
            <a:ext cx="8229600" cy="5400600"/>
          </a:xfrm>
          <a:prstGeom prst="rect">
            <a:avLst/>
          </a:prstGeom>
        </p:spPr>
        <p:txBody>
          <a:bodyPr>
            <a:noAutofit/>
          </a:bodyPr>
          <a:lstStyle>
            <a:lvl1pPr marL="342648" indent="-342648" algn="l" defTabSz="9137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03" indent="-285539" algn="l" defTabSz="91372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59" indent="-228431" algn="l" defTabSz="91372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23"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885"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4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12"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76"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3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spcBef>
                <a:spcPts val="1200"/>
              </a:spcBef>
              <a:buFont typeface="+mj-lt"/>
              <a:buAutoNum type="arabicPeriod" startAt="5"/>
            </a:pPr>
            <a:r>
              <a:rPr lang="zh-TW" altLang="en-US" sz="1600" kern="0" dirty="0">
                <a:latin typeface="微軟正黑體" pitchFamily="34" charset="-120"/>
                <a:ea typeface="微軟正黑體" pitchFamily="34" charset="-120"/>
                <a:cs typeface="Times New Roman" panose="02020603050405020304" pitchFamily="18" charset="0"/>
              </a:rPr>
              <a:t>全球快時尚品牌聲勢大漲，「設計、製造到銷售十四天」等速度戰，連國際精品都受到衝擊。二○一五年起，</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各大品牌均縮短交期</a:t>
            </a:r>
            <a:r>
              <a:rPr lang="zh-TW" altLang="en-US" sz="1600" kern="0" dirty="0">
                <a:latin typeface="微軟正黑體" pitchFamily="34" charset="-120"/>
                <a:ea typeface="微軟正黑體" pitchFamily="34" charset="-120"/>
                <a:cs typeface="Times New Roman" panose="02020603050405020304" pitchFamily="18" charset="0"/>
              </a:rPr>
              <a:t>，從蒐集流行趨勢、尋找供應鏈、確認樣布、出貨量產，整體流程</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平均由十三個月濃縮至九個月</a:t>
            </a:r>
            <a:r>
              <a:rPr lang="zh-TW" altLang="en-US" sz="1600" kern="0" dirty="0">
                <a:latin typeface="微軟正黑體" pitchFamily="34" charset="-120"/>
                <a:ea typeface="微軟正黑體" pitchFamily="34" charset="-120"/>
                <a:cs typeface="Times New Roman" panose="02020603050405020304" pitchFamily="18" charset="0"/>
              </a:rPr>
              <a:t>。「和明的東西量少、非基本款，要提升生產速度其實非常有限，」該怎麼辦？李桂林靈機一動：「生產時間動不了，研發時間也許還有機會！」其實，四十年來，和明倉庫裡累積了十幾萬款格子布，卻因缺乏數位建檔，派不上用場。假設</a:t>
            </a:r>
            <a:r>
              <a:rPr lang="en-US" altLang="zh-TW" sz="1600" kern="0" dirty="0">
                <a:latin typeface="微軟正黑體" pitchFamily="34" charset="-120"/>
                <a:ea typeface="微軟正黑體" pitchFamily="34" charset="-120"/>
                <a:cs typeface="Times New Roman" panose="02020603050405020304" pitchFamily="18" charset="0"/>
              </a:rPr>
              <a:t>Burberry</a:t>
            </a:r>
            <a:r>
              <a:rPr lang="zh-TW" altLang="en-US" sz="1600" kern="0" dirty="0">
                <a:latin typeface="微軟正黑體" pitchFamily="34" charset="-120"/>
                <a:ea typeface="微軟正黑體" pitchFamily="34" charset="-120"/>
                <a:cs typeface="Times New Roman" panose="02020603050405020304" pitchFamily="18" charset="0"/>
              </a:rPr>
              <a:t>寄來一塊布料，設計師在倉庫裡翻找幾星期，也很難精準找出過去做過的相似款，只好重新設計、打樣、郵寄，往來得耗費約四十天。再一次，和明做出與眾不同的決定。他們去年十月找</a:t>
            </a:r>
            <a:endParaRPr lang="en-US" altLang="zh-TW" sz="1600" kern="0" dirty="0">
              <a:latin typeface="微軟正黑體" pitchFamily="34" charset="-120"/>
              <a:ea typeface="微軟正黑體" pitchFamily="34" charset="-120"/>
              <a:cs typeface="Times New Roman" panose="02020603050405020304" pitchFamily="18" charset="0"/>
            </a:endParaRPr>
          </a:p>
          <a:p>
            <a:pPr algn="just">
              <a:spcBef>
                <a:spcPts val="1200"/>
              </a:spcBef>
              <a:buFont typeface="+mj-lt"/>
              <a:buAutoNum type="arabicPeriod" startAt="5"/>
            </a:pPr>
            <a:r>
              <a:rPr lang="zh-TW" altLang="en-US" sz="1600" kern="0" dirty="0">
                <a:latin typeface="微軟正黑體" pitchFamily="34" charset="-120"/>
                <a:ea typeface="微軟正黑體" pitchFamily="34" charset="-120"/>
                <a:cs typeface="Times New Roman" panose="02020603050405020304" pitchFamily="18" charset="0"/>
              </a:rPr>
              <a:t>再一次，和明做出與眾不同的決定。他們去年十月找上</a:t>
            </a:r>
            <a:r>
              <a:rPr lang="en-US" altLang="zh-TW" sz="1600" kern="0" dirty="0">
                <a:latin typeface="微軟正黑體" pitchFamily="34" charset="-120"/>
                <a:ea typeface="微軟正黑體" pitchFamily="34" charset="-120"/>
                <a:cs typeface="Times New Roman" panose="02020603050405020304" pitchFamily="18" charset="0"/>
              </a:rPr>
              <a:t>Google</a:t>
            </a:r>
            <a:r>
              <a:rPr lang="zh-TW" altLang="en-US" sz="1600" kern="0" dirty="0">
                <a:latin typeface="微軟正黑體" pitchFamily="34" charset="-120"/>
                <a:ea typeface="微軟正黑體" pitchFamily="34" charset="-120"/>
                <a:cs typeface="Times New Roman" panose="02020603050405020304" pitchFamily="18" charset="0"/>
              </a:rPr>
              <a:t>，如今，只要</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拍下品牌所需的布料照片</a:t>
            </a:r>
            <a:r>
              <a:rPr lang="zh-TW" altLang="en-US" sz="1600" kern="0" dirty="0">
                <a:latin typeface="微軟正黑體" pitchFamily="34" charset="-120"/>
                <a:ea typeface="微軟正黑體" pitchFamily="34" charset="-120"/>
                <a:cs typeface="Times New Roman" panose="02020603050405020304" pitchFamily="18" charset="0"/>
              </a:rPr>
              <a:t>，電腦就會自動</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比對歷史資料庫</a:t>
            </a:r>
            <a:r>
              <a:rPr lang="zh-TW" altLang="en-US" sz="1600" kern="0" dirty="0">
                <a:latin typeface="微軟正黑體" pitchFamily="34" charset="-120"/>
                <a:ea typeface="微軟正黑體" pitchFamily="34" charset="-120"/>
                <a:cs typeface="Times New Roman" panose="02020603050405020304" pitchFamily="18" charset="0"/>
              </a:rPr>
              <a:t>中所有「長得很像」的款式，加快研發之餘，還可供客戶增添新靈感。</a:t>
            </a:r>
            <a:endParaRPr lang="en-US" altLang="zh-TW" sz="1600" kern="0" dirty="0">
              <a:latin typeface="微軟正黑體" pitchFamily="34" charset="-120"/>
              <a:ea typeface="微軟正黑體" pitchFamily="34" charset="-120"/>
              <a:cs typeface="Times New Roman" panose="02020603050405020304" pitchFamily="18" charset="0"/>
            </a:endParaRPr>
          </a:p>
          <a:p>
            <a:pPr algn="just">
              <a:spcBef>
                <a:spcPts val="1200"/>
              </a:spcBef>
              <a:buFont typeface="+mj-lt"/>
              <a:buAutoNum type="arabicPeriod" startAt="5"/>
            </a:pPr>
            <a:r>
              <a:rPr lang="en-US" altLang="zh-TW" sz="1600" kern="0" dirty="0">
                <a:latin typeface="微軟正黑體" pitchFamily="34" charset="-120"/>
                <a:ea typeface="微軟正黑體" pitchFamily="34" charset="-120"/>
                <a:cs typeface="Times New Roman" panose="02020603050405020304" pitchFamily="18" charset="0"/>
              </a:rPr>
              <a:t>Google Cloud</a:t>
            </a:r>
            <a:r>
              <a:rPr lang="zh-TW" altLang="en-US" sz="1600" kern="0" dirty="0">
                <a:latin typeface="微軟正黑體" pitchFamily="34" charset="-120"/>
                <a:ea typeface="微軟正黑體" pitchFamily="34" charset="-120"/>
                <a:cs typeface="Times New Roman" panose="02020603050405020304" pitchFamily="18" charset="0"/>
              </a:rPr>
              <a:t>在台合作夥伴</a:t>
            </a:r>
            <a:r>
              <a:rPr lang="en-US" altLang="zh-TW" sz="1600" kern="0" dirty="0" err="1">
                <a:latin typeface="微軟正黑體" pitchFamily="34" charset="-120"/>
                <a:ea typeface="微軟正黑體" pitchFamily="34" charset="-120"/>
                <a:cs typeface="Times New Roman" panose="02020603050405020304" pitchFamily="18" charset="0"/>
              </a:rPr>
              <a:t>CloudMile</a:t>
            </a:r>
            <a:r>
              <a:rPr lang="zh-TW" altLang="en-US" sz="1600" kern="0" dirty="0">
                <a:latin typeface="微軟正黑體" pitchFamily="34" charset="-120"/>
                <a:ea typeface="微軟正黑體" pitchFamily="34" charset="-120"/>
                <a:cs typeface="Times New Roman" panose="02020603050405020304" pitchFamily="18" charset="0"/>
              </a:rPr>
              <a:t>執行長劉永信坦言，光讓紡織業者和科技業者聽懂對方的語言，再找到切入點，就至少溝通三個月。「工程師請我定義布料的</a:t>
            </a:r>
            <a:r>
              <a:rPr lang="en-US" altLang="zh-TW" sz="1600" kern="0" dirty="0">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特徵值</a:t>
            </a:r>
            <a:r>
              <a:rPr lang="en-US" altLang="zh-TW" sz="1600" kern="0" dirty="0">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光這三個字，就讓我傻住了！」李桂林笑道。為了協助電腦判斷，和明的資深設計師們也加入專案小組，共同定義出標準。例如第一層，先判斷是格子或條紋；第二層，判斷織紋細節，如平織、緹花、印花等；第三層，再依織紋種類細分，例如印花是屬於動物、色塊或曲線</a:t>
            </a:r>
            <a:r>
              <a:rPr lang="en-US" altLang="zh-TW" sz="1600" kern="0" dirty="0">
                <a:latin typeface="微軟正黑體" pitchFamily="34" charset="-120"/>
                <a:ea typeface="微軟正黑體" pitchFamily="34" charset="-120"/>
                <a:cs typeface="Times New Roman" panose="02020603050405020304" pitchFamily="18" charset="0"/>
              </a:rPr>
              <a:t>……</a:t>
            </a:r>
            <a:r>
              <a:rPr lang="zh-TW" altLang="en-US" sz="1600" kern="0" dirty="0">
                <a:latin typeface="微軟正黑體" pitchFamily="34" charset="-120"/>
                <a:ea typeface="微軟正黑體" pitchFamily="34" charset="-120"/>
                <a:cs typeface="Times New Roman" panose="02020603050405020304" pitchFamily="18" charset="0"/>
              </a:rPr>
              <a:t>。如今，</a:t>
            </a:r>
            <a:r>
              <a:rPr lang="zh-TW" altLang="en-US" sz="1600" kern="0" dirty="0">
                <a:solidFill>
                  <a:srgbClr val="FF0000"/>
                </a:solidFill>
                <a:latin typeface="微軟正黑體" pitchFamily="34" charset="-120"/>
                <a:ea typeface="微軟正黑體" pitchFamily="34" charset="-120"/>
                <a:cs typeface="Times New Roman" panose="02020603050405020304" pitchFamily="18" charset="0"/>
              </a:rPr>
              <a:t>研發流程可縮短至兩天到三天</a:t>
            </a:r>
            <a:r>
              <a:rPr lang="zh-TW" altLang="en-US" sz="1600" kern="0" dirty="0">
                <a:latin typeface="微軟正黑體" pitchFamily="34" charset="-120"/>
                <a:ea typeface="微軟正黑體" pitchFamily="34" charset="-120"/>
                <a:cs typeface="Times New Roman" panose="02020603050405020304" pitchFamily="18" charset="0"/>
              </a:rPr>
              <a:t>。</a:t>
            </a:r>
          </a:p>
        </p:txBody>
      </p:sp>
    </p:spTree>
    <p:extLst>
      <p:ext uri="{BB962C8B-B14F-4D97-AF65-F5344CB8AC3E}">
        <p14:creationId xmlns:p14="http://schemas.microsoft.com/office/powerpoint/2010/main" val="240368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666116" y="3869916"/>
            <a:ext cx="4259389" cy="295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3" name="AutoShape 6" descr="「消費高手」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6" name="AutoShape 8" descr="「消費高手」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7" name="AutoShape 10" descr="「消費高手」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47" name="矩形 46"/>
          <p:cNvSpPr/>
          <p:nvPr/>
        </p:nvSpPr>
        <p:spPr>
          <a:xfrm>
            <a:off x="4803572" y="4637288"/>
            <a:ext cx="4144230" cy="17494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400"/>
            <a:r>
              <a:rPr lang="en-US" altLang="zh-TW" sz="1600" dirty="0">
                <a:solidFill>
                  <a:srgbClr val="0000FF"/>
                </a:solidFill>
                <a:latin typeface="微軟正黑體" pitchFamily="34" charset="-120"/>
                <a:ea typeface="微軟正黑體" pitchFamily="34" charset="-120"/>
              </a:rPr>
              <a:t>【</a:t>
            </a:r>
            <a:r>
              <a:rPr lang="zh-TW" altLang="en-US" sz="1600" dirty="0">
                <a:solidFill>
                  <a:srgbClr val="0000FF"/>
                </a:solidFill>
                <a:latin typeface="微軟正黑體" pitchFamily="34" charset="-120"/>
                <a:ea typeface="微軟正黑體" pitchFamily="34" charset="-120"/>
              </a:rPr>
              <a:t>情境</a:t>
            </a:r>
            <a:r>
              <a:rPr lang="en-US" altLang="zh-TW" sz="1600" dirty="0">
                <a:solidFill>
                  <a:srgbClr val="0000FF"/>
                </a:solidFill>
                <a:latin typeface="微軟正黑體" pitchFamily="34" charset="-120"/>
                <a:ea typeface="微軟正黑體" pitchFamily="34" charset="-120"/>
              </a:rPr>
              <a:t>】</a:t>
            </a:r>
            <a:r>
              <a:rPr lang="zh-TW" altLang="en-US" sz="1600" dirty="0">
                <a:solidFill>
                  <a:srgbClr val="0000FF"/>
                </a:solidFill>
                <a:latin typeface="微軟正黑體" pitchFamily="34" charset="-120"/>
                <a:ea typeface="微軟正黑體" pitchFamily="34" charset="-120"/>
              </a:rPr>
              <a:t>客戶想開發一塊新布料</a:t>
            </a:r>
            <a:r>
              <a:rPr lang="zh-TW" altLang="en-US" sz="1600" dirty="0">
                <a:solidFill>
                  <a:prstClr val="black"/>
                </a:solidFill>
                <a:latin typeface="微軟正黑體" pitchFamily="34" charset="-120"/>
                <a:ea typeface="微軟正黑體" pitchFamily="34" charset="-120"/>
              </a:rPr>
              <a:t>：</a:t>
            </a:r>
            <a:endParaRPr lang="en-US" altLang="zh-TW" sz="1600" dirty="0">
              <a:solidFill>
                <a:prstClr val="black"/>
              </a:solidFill>
              <a:latin typeface="微軟正黑體" pitchFamily="34" charset="-120"/>
              <a:ea typeface="微軟正黑體" pitchFamily="34" charset="-120"/>
            </a:endParaRPr>
          </a:p>
          <a:p>
            <a:pPr defTabSz="914400"/>
            <a:r>
              <a:rPr lang="en-US" altLang="zh-TW" sz="1600" dirty="0">
                <a:solidFill>
                  <a:prstClr val="black"/>
                </a:solidFill>
                <a:latin typeface="微軟正黑體" pitchFamily="34" charset="-120"/>
                <a:ea typeface="微軟正黑體" pitchFamily="34" charset="-120"/>
              </a:rPr>
              <a:t>1.</a:t>
            </a:r>
            <a:r>
              <a:rPr lang="zh-TW" altLang="en-US" sz="1600" dirty="0">
                <a:solidFill>
                  <a:prstClr val="black"/>
                </a:solidFill>
                <a:latin typeface="微軟正黑體" pitchFamily="34" charset="-120"/>
                <a:ea typeface="微軟正黑體" pitchFamily="34" charset="-120"/>
              </a:rPr>
              <a:t>客戶寄來一塊欲開發之格子花樣的布料</a:t>
            </a:r>
            <a:endParaRPr lang="en-US" altLang="zh-TW" sz="1600" dirty="0">
              <a:solidFill>
                <a:prstClr val="black"/>
              </a:solidFill>
              <a:latin typeface="微軟正黑體" pitchFamily="34" charset="-120"/>
              <a:ea typeface="微軟正黑體" pitchFamily="34" charset="-120"/>
            </a:endParaRPr>
          </a:p>
          <a:p>
            <a:pPr marL="173038" indent="-173038" defTabSz="914400"/>
            <a:r>
              <a:rPr lang="en-US" altLang="zh-TW" sz="1600" dirty="0">
                <a:solidFill>
                  <a:prstClr val="black"/>
                </a:solidFill>
                <a:latin typeface="微軟正黑體" pitchFamily="34" charset="-120"/>
                <a:ea typeface="微軟正黑體" pitchFamily="34" charset="-120"/>
              </a:rPr>
              <a:t>2.</a:t>
            </a:r>
            <a:r>
              <a:rPr lang="zh-TW" altLang="en-US" sz="1600" dirty="0">
                <a:solidFill>
                  <a:prstClr val="black"/>
                </a:solidFill>
                <a:latin typeface="微軟正黑體" pitchFamily="34" charset="-120"/>
                <a:ea typeface="微軟正黑體" pitchFamily="34" charset="-120"/>
              </a:rPr>
              <a:t>和明紡織可以透過手機，拍攝格子樣布，藉由雲端機器學習系統，自動比對出歷史資料庫中的類似款</a:t>
            </a:r>
            <a:endParaRPr lang="en-US" altLang="zh-TW" sz="1600" dirty="0">
              <a:solidFill>
                <a:prstClr val="black"/>
              </a:solidFill>
              <a:latin typeface="微軟正黑體" pitchFamily="34" charset="-120"/>
              <a:ea typeface="微軟正黑體" pitchFamily="34" charset="-120"/>
            </a:endParaRPr>
          </a:p>
          <a:p>
            <a:pPr marL="173038" indent="-173038" defTabSz="914400"/>
            <a:r>
              <a:rPr lang="en-US" altLang="zh-TW" sz="1600" dirty="0">
                <a:solidFill>
                  <a:prstClr val="black"/>
                </a:solidFill>
                <a:latin typeface="微軟正黑體" pitchFamily="34" charset="-120"/>
                <a:ea typeface="微軟正黑體" pitchFamily="34" charset="-120"/>
              </a:rPr>
              <a:t>3.</a:t>
            </a:r>
            <a:r>
              <a:rPr lang="zh-TW" altLang="en-US" sz="1600" dirty="0">
                <a:solidFill>
                  <a:prstClr val="black"/>
                </a:solidFill>
                <a:latin typeface="微軟正黑體" pitchFamily="34" charset="-120"/>
                <a:ea typeface="微軟正黑體" pitchFamily="34" charset="-120"/>
              </a:rPr>
              <a:t>確認樣布款式後，即可在既有基礎上，進行修改設計、打樣，不用重新開始，可以大幅節省研發時程</a:t>
            </a:r>
          </a:p>
        </p:txBody>
      </p:sp>
      <p:sp>
        <p:nvSpPr>
          <p:cNvPr id="2" name="矩形 1"/>
          <p:cNvSpPr/>
          <p:nvPr/>
        </p:nvSpPr>
        <p:spPr>
          <a:xfrm>
            <a:off x="0" y="6604084"/>
            <a:ext cx="4984109" cy="253916"/>
          </a:xfrm>
          <a:prstGeom prst="rect">
            <a:avLst/>
          </a:prstGeom>
        </p:spPr>
        <p:txBody>
          <a:bodyPr wrap="square">
            <a:spAutoFit/>
          </a:bodyPr>
          <a:lstStyle/>
          <a:p>
            <a:pPr defTabSz="914400">
              <a:spcBef>
                <a:spcPts val="600"/>
              </a:spcBef>
              <a:defRPr/>
            </a:pPr>
            <a:r>
              <a:rPr lang="zh-TW" altLang="en-US" sz="1000" dirty="0">
                <a:solidFill>
                  <a:prstClr val="black"/>
                </a:solidFill>
                <a:latin typeface="微軟正黑體" pitchFamily="34" charset="-120"/>
                <a:ea typeface="微軟正黑體" pitchFamily="34" charset="-120"/>
              </a:rPr>
              <a:t>資料來源：商業周刊 第</a:t>
            </a:r>
            <a:r>
              <a:rPr lang="en-US" altLang="zh-TW" sz="1000" dirty="0">
                <a:solidFill>
                  <a:prstClr val="black"/>
                </a:solidFill>
                <a:latin typeface="微軟正黑體" pitchFamily="34" charset="-120"/>
                <a:ea typeface="微軟正黑體" pitchFamily="34" charset="-120"/>
              </a:rPr>
              <a:t>1587</a:t>
            </a:r>
            <a:r>
              <a:rPr lang="zh-TW" altLang="en-US" sz="1000" dirty="0">
                <a:solidFill>
                  <a:prstClr val="black"/>
                </a:solidFill>
                <a:latin typeface="微軟正黑體" pitchFamily="34" charset="-120"/>
                <a:ea typeface="微軟正黑體" pitchFamily="34" charset="-120"/>
              </a:rPr>
              <a:t>期、</a:t>
            </a:r>
            <a:r>
              <a:rPr lang="en-US" altLang="zh-TW" sz="1000" dirty="0">
                <a:solidFill>
                  <a:prstClr val="black"/>
                </a:solidFill>
                <a:latin typeface="微軟正黑體" pitchFamily="34" charset="-120"/>
                <a:ea typeface="微軟正黑體" pitchFamily="34" charset="-120"/>
              </a:rPr>
              <a:t>MIC</a:t>
            </a:r>
            <a:r>
              <a:rPr lang="zh-TW" altLang="en-US" sz="1000" dirty="0">
                <a:solidFill>
                  <a:prstClr val="black"/>
                </a:solidFill>
                <a:latin typeface="微軟正黑體" pitchFamily="34" charset="-120"/>
                <a:ea typeface="微軟正黑體" pitchFamily="34" charset="-120"/>
              </a:rPr>
              <a:t>、技術處</a:t>
            </a:r>
            <a:r>
              <a:rPr lang="zh-TW" altLang="en-US" sz="1000" dirty="0" smtClean="0">
                <a:solidFill>
                  <a:prstClr val="black"/>
                </a:solidFill>
                <a:latin typeface="微軟正黑體" pitchFamily="34" charset="-120"/>
                <a:ea typeface="微軟正黑體" pitchFamily="34" charset="-120"/>
              </a:rPr>
              <a:t>，</a:t>
            </a:r>
            <a:r>
              <a:rPr lang="en-US" altLang="zh-TW" sz="1000" dirty="0" smtClean="0">
                <a:solidFill>
                  <a:prstClr val="black"/>
                </a:solidFill>
                <a:latin typeface="微軟正黑體" pitchFamily="34" charset="-120"/>
                <a:ea typeface="微軟正黑體" pitchFamily="34" charset="-120"/>
              </a:rPr>
              <a:t>2019</a:t>
            </a:r>
            <a:r>
              <a:rPr lang="zh-TW" altLang="en-US" sz="1000" dirty="0" smtClean="0">
                <a:solidFill>
                  <a:prstClr val="black"/>
                </a:solidFill>
                <a:latin typeface="微軟正黑體" pitchFamily="34" charset="-120"/>
                <a:ea typeface="微軟正黑體" pitchFamily="34" charset="-120"/>
              </a:rPr>
              <a:t>年</a:t>
            </a:r>
            <a:r>
              <a:rPr lang="en-US" altLang="zh-TW" sz="1000" dirty="0" smtClean="0">
                <a:solidFill>
                  <a:prstClr val="black"/>
                </a:solidFill>
                <a:latin typeface="微軟正黑體" pitchFamily="34" charset="-120"/>
                <a:ea typeface="微軟正黑體" pitchFamily="34" charset="-120"/>
              </a:rPr>
              <a:t>3</a:t>
            </a:r>
            <a:r>
              <a:rPr lang="zh-TW" altLang="en-US" sz="1000" dirty="0" smtClean="0">
                <a:solidFill>
                  <a:prstClr val="black"/>
                </a:solidFill>
                <a:latin typeface="微軟正黑體" pitchFamily="34" charset="-120"/>
                <a:ea typeface="微軟正黑體" pitchFamily="34" charset="-120"/>
              </a:rPr>
              <a:t>月</a:t>
            </a:r>
            <a:endParaRPr lang="zh-TW" altLang="en-US" sz="1000" dirty="0">
              <a:solidFill>
                <a:prstClr val="black"/>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37243" y="3830830"/>
            <a:ext cx="1247225" cy="71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264845" y="1461964"/>
            <a:ext cx="727195" cy="2308324"/>
          </a:xfrm>
          <a:prstGeom prst="rect">
            <a:avLst/>
          </a:prstGeom>
          <a:solidFill>
            <a:schemeClr val="bg1">
              <a:lumMod val="85000"/>
            </a:schemeClr>
          </a:solidFill>
        </p:spPr>
        <p:txBody>
          <a:bodyPr wrap="square">
            <a:spAutoFit/>
          </a:bodyPr>
          <a:lstStyle/>
          <a:p>
            <a:pPr algn="just" defTabSz="914400" hangingPunct="0"/>
            <a:r>
              <a:rPr lang="en-US" altLang="zh-TW" sz="1600" kern="1900" dirty="0">
                <a:solidFill>
                  <a:prstClr val="black"/>
                </a:solidFill>
                <a:latin typeface="微軟正黑體" panose="020B0604030504040204" pitchFamily="34" charset="-120"/>
                <a:ea typeface="微軟正黑體" panose="020B0604030504040204" pitchFamily="34" charset="-120"/>
              </a:rPr>
              <a:t>40</a:t>
            </a:r>
            <a:r>
              <a:rPr lang="zh-TW" altLang="en-US" sz="1600" kern="1900" dirty="0">
                <a:solidFill>
                  <a:prstClr val="black"/>
                </a:solidFill>
                <a:latin typeface="微軟正黑體" panose="020B0604030504040204" pitchFamily="34" charset="-120"/>
                <a:ea typeface="微軟正黑體" panose="020B0604030504040204" pitchFamily="34" charset="-120"/>
              </a:rPr>
              <a:t>年來已經累計超過</a:t>
            </a:r>
            <a:r>
              <a:rPr lang="en-US" altLang="zh-TW" sz="1600" kern="1900" dirty="0">
                <a:solidFill>
                  <a:srgbClr val="FF0000"/>
                </a:solidFill>
                <a:latin typeface="微軟正黑體" panose="020B0604030504040204" pitchFamily="34" charset="-120"/>
                <a:ea typeface="微軟正黑體" panose="020B0604030504040204" pitchFamily="34" charset="-120"/>
              </a:rPr>
              <a:t>10</a:t>
            </a:r>
            <a:r>
              <a:rPr lang="zh-TW" altLang="en-US" sz="1600" kern="1900" dirty="0">
                <a:solidFill>
                  <a:srgbClr val="FF0000"/>
                </a:solidFill>
                <a:latin typeface="微軟正黑體" panose="020B0604030504040204" pitchFamily="34" charset="-120"/>
                <a:ea typeface="微軟正黑體" panose="020B0604030504040204" pitchFamily="34" charset="-120"/>
              </a:rPr>
              <a:t>萬種</a:t>
            </a:r>
            <a:r>
              <a:rPr lang="zh-TW" altLang="en-US" sz="1600" kern="1900" dirty="0">
                <a:solidFill>
                  <a:prstClr val="black"/>
                </a:solidFill>
                <a:latin typeface="微軟正黑體" panose="020B0604030504040204" pitchFamily="34" charset="-120"/>
                <a:ea typeface="微軟正黑體" panose="020B0604030504040204" pitchFamily="34" charset="-120"/>
              </a:rPr>
              <a:t>不同設計</a:t>
            </a:r>
            <a:r>
              <a:rPr lang="zh-TW" altLang="en-US" sz="1600" kern="1900" dirty="0" smtClean="0">
                <a:solidFill>
                  <a:srgbClr val="FF0000"/>
                </a:solidFill>
                <a:latin typeface="微軟正黑體" panose="020B0604030504040204" pitchFamily="34" charset="-120"/>
                <a:ea typeface="微軟正黑體" panose="020B0604030504040204" pitchFamily="34" charset="-120"/>
              </a:rPr>
              <a:t>樣  式</a:t>
            </a:r>
            <a:endParaRPr lang="zh-TW" altLang="en-US" sz="1600" kern="1900" dirty="0">
              <a:solidFill>
                <a:srgbClr val="FF000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147304" y="1293220"/>
            <a:ext cx="3424696" cy="2477601"/>
          </a:xfrm>
          <a:prstGeom prst="rect">
            <a:avLst/>
          </a:prstGeom>
        </p:spPr>
        <p:txBody>
          <a:bodyPr wrap="square">
            <a:spAutoFit/>
          </a:bodyPr>
          <a:lstStyle/>
          <a:p>
            <a:pPr algn="just" defTabSz="914400"/>
            <a:r>
              <a:rPr lang="zh-TW" altLang="en-US" b="1" dirty="0">
                <a:solidFill>
                  <a:prstClr val="black"/>
                </a:solidFill>
                <a:latin typeface="微軟正黑體" panose="020B0604030504040204" pitchFamily="34" charset="-120"/>
                <a:ea typeface="微軟正黑體" panose="020B0604030504040204" pitchFamily="34" charset="-120"/>
              </a:rPr>
              <a:t>痛點一：</a:t>
            </a:r>
            <a:endParaRPr lang="en-US" altLang="zh-TW" b="1" dirty="0">
              <a:solidFill>
                <a:prstClr val="black"/>
              </a:solidFill>
              <a:latin typeface="微軟正黑體" panose="020B0604030504040204" pitchFamily="34" charset="-120"/>
              <a:ea typeface="微軟正黑體" panose="020B0604030504040204" pitchFamily="34" charset="-120"/>
            </a:endParaRPr>
          </a:p>
          <a:p>
            <a:pPr algn="just" defTabSz="914400"/>
            <a:r>
              <a:rPr lang="zh-TW" altLang="en-US" sz="1700" dirty="0">
                <a:solidFill>
                  <a:prstClr val="black"/>
                </a:solidFill>
                <a:latin typeface="微軟正黑體" panose="020B0604030504040204" pitchFamily="34" charset="-120"/>
                <a:ea typeface="微軟正黑體" panose="020B0604030504040204" pitchFamily="34" charset="-120"/>
              </a:rPr>
              <a:t>設計師如果要</a:t>
            </a:r>
            <a:r>
              <a:rPr lang="zh-TW" altLang="en-US" sz="1700" dirty="0">
                <a:solidFill>
                  <a:srgbClr val="FF0000"/>
                </a:solidFill>
                <a:latin typeface="微軟正黑體" panose="020B0604030504040204" pitchFamily="34" charset="-120"/>
                <a:ea typeface="微軟正黑體" panose="020B0604030504040204" pitchFamily="34" charset="-120"/>
              </a:rPr>
              <a:t>尋找過往設計過的樣式</a:t>
            </a:r>
            <a:r>
              <a:rPr lang="zh-TW" altLang="en-US" sz="1700" dirty="0">
                <a:solidFill>
                  <a:prstClr val="black"/>
                </a:solidFill>
                <a:latin typeface="微軟正黑體" panose="020B0604030504040204" pitchFamily="34" charset="-120"/>
                <a:ea typeface="微軟正黑體" panose="020B0604030504040204" pitchFamily="34" charset="-120"/>
              </a:rPr>
              <a:t>，要進布料堆積如山的倉庫人工尋找，通常要</a:t>
            </a:r>
            <a:r>
              <a:rPr lang="zh-TW" altLang="en-US" sz="1700" dirty="0">
                <a:solidFill>
                  <a:srgbClr val="FF0000"/>
                </a:solidFill>
                <a:latin typeface="微軟正黑體" panose="020B0604030504040204" pitchFamily="34" charset="-120"/>
                <a:ea typeface="微軟正黑體" panose="020B0604030504040204" pitchFamily="34" charset="-120"/>
              </a:rPr>
              <a:t>花上數個月</a:t>
            </a:r>
            <a:endParaRPr lang="en-US" altLang="zh-TW" sz="1700" dirty="0">
              <a:solidFill>
                <a:srgbClr val="FF0000"/>
              </a:solidFill>
              <a:latin typeface="微軟正黑體" panose="020B0604030504040204" pitchFamily="34" charset="-120"/>
              <a:ea typeface="微軟正黑體" panose="020B0604030504040204" pitchFamily="34" charset="-120"/>
            </a:endParaRPr>
          </a:p>
          <a:p>
            <a:pPr algn="just" defTabSz="914400"/>
            <a:r>
              <a:rPr lang="zh-TW" altLang="en-US" b="1" dirty="0">
                <a:solidFill>
                  <a:prstClr val="black"/>
                </a:solidFill>
                <a:latin typeface="微軟正黑體" panose="020B0604030504040204" pitchFamily="34" charset="-120"/>
                <a:ea typeface="微軟正黑體" panose="020B0604030504040204" pitchFamily="34" charset="-120"/>
              </a:rPr>
              <a:t>痛點二：</a:t>
            </a:r>
            <a:endParaRPr lang="en-US" altLang="zh-TW" b="1" dirty="0">
              <a:solidFill>
                <a:prstClr val="black"/>
              </a:solidFill>
              <a:latin typeface="微軟正黑體" panose="020B0604030504040204" pitchFamily="34" charset="-120"/>
              <a:ea typeface="微軟正黑體" panose="020B0604030504040204" pitchFamily="34" charset="-120"/>
            </a:endParaRPr>
          </a:p>
          <a:p>
            <a:pPr algn="just" defTabSz="914400"/>
            <a:r>
              <a:rPr lang="zh-TW" altLang="en-US" sz="1700" dirty="0">
                <a:solidFill>
                  <a:prstClr val="black"/>
                </a:solidFill>
                <a:latin typeface="微軟正黑體" panose="020B0604030504040204" pitchFamily="34" charset="-120"/>
                <a:ea typeface="微軟正黑體" panose="020B0604030504040204" pitchFamily="34" charset="-120"/>
              </a:rPr>
              <a:t>時尚服裝產業也</a:t>
            </a:r>
            <a:r>
              <a:rPr lang="zh-TW" altLang="en-US" sz="1700" dirty="0">
                <a:solidFill>
                  <a:srgbClr val="FF0000"/>
                </a:solidFill>
                <a:latin typeface="微軟正黑體" panose="020B0604030504040204" pitchFamily="34" charset="-120"/>
                <a:ea typeface="微軟正黑體" panose="020B0604030504040204" pitchFamily="34" charset="-120"/>
              </a:rPr>
              <a:t>面臨快時尚挑戰</a:t>
            </a:r>
            <a:r>
              <a:rPr lang="zh-TW" altLang="en-US" sz="1700" dirty="0">
                <a:solidFill>
                  <a:prstClr val="black"/>
                </a:solidFill>
                <a:latin typeface="微軟正黑體" panose="020B0604030504040204" pitchFamily="34" charset="-120"/>
                <a:ea typeface="微軟正黑體" panose="020B0604030504040204" pitchFamily="34" charset="-120"/>
              </a:rPr>
              <a:t>，什麼都要快，和明如果沒有辦法加快，便無法讓客戶能儘早拿到產品爭取時間差</a:t>
            </a:r>
          </a:p>
        </p:txBody>
      </p:sp>
      <p:sp>
        <p:nvSpPr>
          <p:cNvPr id="11" name="矩形 10"/>
          <p:cNvSpPr/>
          <p:nvPr/>
        </p:nvSpPr>
        <p:spPr>
          <a:xfrm>
            <a:off x="264846" y="4210353"/>
            <a:ext cx="4184324" cy="2308324"/>
          </a:xfrm>
          <a:prstGeom prst="rect">
            <a:avLst/>
          </a:prstGeom>
        </p:spPr>
        <p:txBody>
          <a:bodyPr wrap="square">
            <a:spAutoFit/>
          </a:bodyPr>
          <a:lstStyle/>
          <a:p>
            <a:pPr defTabSz="914400"/>
            <a:r>
              <a:rPr lang="zh-TW" altLang="en-US" b="1" dirty="0">
                <a:solidFill>
                  <a:prstClr val="black"/>
                </a:solidFill>
                <a:latin typeface="微軟正黑體" panose="020B0604030504040204" pitchFamily="34" charset="-120"/>
                <a:ea typeface="微軟正黑體" panose="020B0604030504040204" pitchFamily="34" charset="-120"/>
              </a:rPr>
              <a:t>效益一：</a:t>
            </a:r>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400"/>
            <a:r>
              <a:rPr lang="zh-TW" altLang="en-US" dirty="0">
                <a:solidFill>
                  <a:prstClr val="black"/>
                </a:solidFill>
                <a:latin typeface="微軟正黑體" panose="020B0604030504040204" pitchFamily="34" charset="-120"/>
                <a:ea typeface="微軟正黑體" panose="020B0604030504040204" pitchFamily="34" charset="-120"/>
              </a:rPr>
              <a:t>有效簡化舊有作業方式及流程，以往從</a:t>
            </a:r>
            <a:r>
              <a:rPr lang="zh-TW" altLang="en-US" dirty="0">
                <a:solidFill>
                  <a:srgbClr val="FF0000"/>
                </a:solidFill>
                <a:latin typeface="微軟正黑體" panose="020B0604030504040204" pitchFamily="34" charset="-120"/>
                <a:ea typeface="微軟正黑體" panose="020B0604030504040204" pitchFamily="34" charset="-120"/>
              </a:rPr>
              <a:t>靈感發想、設計、看樣到提供樣布</a:t>
            </a:r>
            <a:r>
              <a:rPr lang="zh-TW" altLang="en-US" dirty="0">
                <a:solidFill>
                  <a:prstClr val="black"/>
                </a:solidFill>
                <a:latin typeface="微軟正黑體" panose="020B0604030504040204" pitchFamily="34" charset="-120"/>
                <a:ea typeface="微軟正黑體" panose="020B0604030504040204" pitchFamily="34" charset="-120"/>
              </a:rPr>
              <a:t>的時間，從原本 </a:t>
            </a:r>
            <a:r>
              <a:rPr lang="en-US" altLang="zh-TW" dirty="0">
                <a:solidFill>
                  <a:srgbClr val="FF0000"/>
                </a:solidFill>
                <a:latin typeface="微軟正黑體" panose="020B0604030504040204" pitchFamily="34" charset="-120"/>
                <a:ea typeface="微軟正黑體" panose="020B0604030504040204" pitchFamily="34" charset="-120"/>
              </a:rPr>
              <a:t>1.5 ~</a:t>
            </a:r>
            <a:r>
              <a:rPr lang="zh-TW" altLang="en-US" dirty="0">
                <a:solidFill>
                  <a:srgbClr val="FF0000"/>
                </a:solidFill>
                <a:latin typeface="微軟正黑體" panose="020B0604030504040204" pitchFamily="34" charset="-120"/>
                <a:ea typeface="微軟正黑體" panose="020B0604030504040204" pitchFamily="34" charset="-120"/>
              </a:rPr>
              <a:t> </a:t>
            </a:r>
            <a:r>
              <a:rPr lang="en-US" altLang="zh-TW" dirty="0">
                <a:solidFill>
                  <a:srgbClr val="FF0000"/>
                </a:solidFill>
                <a:latin typeface="微軟正黑體" panose="020B0604030504040204" pitchFamily="34" charset="-120"/>
                <a:ea typeface="微軟正黑體" panose="020B0604030504040204" pitchFamily="34" charset="-120"/>
              </a:rPr>
              <a:t>3 </a:t>
            </a:r>
            <a:r>
              <a:rPr lang="zh-TW" altLang="en-US" dirty="0">
                <a:solidFill>
                  <a:srgbClr val="FF0000"/>
                </a:solidFill>
                <a:latin typeface="微軟正黑體" panose="020B0604030504040204" pitchFamily="34" charset="-120"/>
                <a:ea typeface="微軟正黑體" panose="020B0604030504040204" pitchFamily="34" charset="-120"/>
              </a:rPr>
              <a:t>個月縮減為 </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 </a:t>
            </a:r>
            <a:r>
              <a:rPr lang="en-US" altLang="zh-TW" dirty="0">
                <a:solidFill>
                  <a:srgbClr val="FF0000"/>
                </a:solidFill>
                <a:latin typeface="微軟正黑體" panose="020B0604030504040204" pitchFamily="34" charset="-120"/>
                <a:ea typeface="微軟正黑體" panose="020B0604030504040204" pitchFamily="34" charset="-120"/>
              </a:rPr>
              <a:t>3</a:t>
            </a:r>
            <a:r>
              <a:rPr lang="zh-TW" altLang="en-US" dirty="0">
                <a:solidFill>
                  <a:srgbClr val="FF0000"/>
                </a:solidFill>
                <a:latin typeface="微軟正黑體" panose="020B0604030504040204" pitchFamily="34" charset="-120"/>
                <a:ea typeface="微軟正黑體" panose="020B0604030504040204" pitchFamily="34" charset="-120"/>
              </a:rPr>
              <a:t>天</a:t>
            </a:r>
            <a:endParaRPr lang="en-US" altLang="zh-TW" dirty="0">
              <a:solidFill>
                <a:srgbClr val="FF0000"/>
              </a:solidFill>
              <a:latin typeface="微軟正黑體" panose="020B0604030504040204" pitchFamily="34" charset="-120"/>
              <a:ea typeface="微軟正黑體" panose="020B0604030504040204" pitchFamily="34" charset="-120"/>
            </a:endParaRPr>
          </a:p>
          <a:p>
            <a:pPr defTabSz="914400"/>
            <a:r>
              <a:rPr lang="zh-TW" altLang="en-US" b="1" dirty="0">
                <a:solidFill>
                  <a:prstClr val="black"/>
                </a:solidFill>
                <a:latin typeface="微軟正黑體" panose="020B0604030504040204" pitchFamily="34" charset="-120"/>
                <a:ea typeface="微軟正黑體" panose="020B0604030504040204" pitchFamily="34" charset="-120"/>
              </a:rPr>
              <a:t>效益二：</a:t>
            </a:r>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400"/>
            <a:r>
              <a:rPr lang="zh-TW" altLang="en-US" dirty="0">
                <a:solidFill>
                  <a:srgbClr val="FF0000"/>
                </a:solidFill>
                <a:latin typeface="微軟正黑體" panose="020B0604030504040204" pitchFamily="34" charset="-120"/>
                <a:ea typeface="微軟正黑體" panose="020B0604030504040204" pitchFamily="34" charset="-120"/>
              </a:rPr>
              <a:t>新設計帶到市場</a:t>
            </a:r>
            <a:r>
              <a:rPr lang="zh-TW" altLang="en-US" dirty="0">
                <a:solidFill>
                  <a:prstClr val="black"/>
                </a:solidFill>
                <a:latin typeface="微軟正黑體" panose="020B0604030504040204" pitchFamily="34" charset="-120"/>
                <a:ea typeface="微軟正黑體" panose="020B0604030504040204" pitchFamily="34" charset="-120"/>
              </a:rPr>
              <a:t>平均所需的</a:t>
            </a:r>
            <a:r>
              <a:rPr lang="zh-TW" altLang="en-US" dirty="0">
                <a:solidFill>
                  <a:srgbClr val="FF0000"/>
                </a:solidFill>
                <a:latin typeface="微軟正黑體" panose="020B0604030504040204" pitchFamily="34" charset="-120"/>
                <a:ea typeface="微軟正黑體" panose="020B0604030504040204" pitchFamily="34" charset="-120"/>
              </a:rPr>
              <a:t>時間</a:t>
            </a:r>
            <a:r>
              <a:rPr lang="zh-TW" altLang="en-US" dirty="0">
                <a:solidFill>
                  <a:prstClr val="black"/>
                </a:solidFill>
                <a:latin typeface="微軟正黑體" panose="020B0604030504040204" pitchFamily="34" charset="-120"/>
                <a:ea typeface="微軟正黑體" panose="020B0604030504040204" pitchFamily="34" charset="-120"/>
              </a:rPr>
              <a:t>也預估</a:t>
            </a:r>
            <a:r>
              <a:rPr lang="zh-TW" altLang="en-US" dirty="0">
                <a:solidFill>
                  <a:srgbClr val="FF0000"/>
                </a:solidFill>
                <a:latin typeface="微軟正黑體" panose="020B0604030504040204" pitchFamily="34" charset="-120"/>
                <a:ea typeface="微軟正黑體" panose="020B0604030504040204" pitchFamily="34" charset="-120"/>
              </a:rPr>
              <a:t>大幅降低 </a:t>
            </a:r>
            <a:r>
              <a:rPr lang="en-US" altLang="zh-TW" dirty="0">
                <a:solidFill>
                  <a:srgbClr val="FF0000"/>
                </a:solidFill>
                <a:latin typeface="微軟正黑體" panose="020B0604030504040204" pitchFamily="34" charset="-120"/>
                <a:ea typeface="微軟正黑體" panose="020B0604030504040204" pitchFamily="34" charset="-120"/>
              </a:rPr>
              <a:t>25%</a:t>
            </a:r>
            <a:r>
              <a:rPr lang="zh-TW" altLang="en-US" dirty="0">
                <a:solidFill>
                  <a:prstClr val="black"/>
                </a:solidFill>
                <a:latin typeface="微軟正黑體" panose="020B0604030504040204" pitchFamily="34" charset="-120"/>
                <a:ea typeface="微軟正黑體" panose="020B0604030504040204" pitchFamily="34" charset="-120"/>
              </a:rPr>
              <a:t>，從原先 </a:t>
            </a:r>
            <a:r>
              <a:rPr lang="en-US" altLang="zh-TW" dirty="0">
                <a:solidFill>
                  <a:srgbClr val="FF0000"/>
                </a:solidFill>
                <a:latin typeface="微軟正黑體" panose="020B0604030504040204" pitchFamily="34" charset="-120"/>
                <a:ea typeface="微軟正黑體" panose="020B0604030504040204" pitchFamily="34" charset="-120"/>
              </a:rPr>
              <a:t>12 </a:t>
            </a:r>
            <a:r>
              <a:rPr lang="zh-TW" altLang="en-US" dirty="0">
                <a:solidFill>
                  <a:srgbClr val="FF0000"/>
                </a:solidFill>
                <a:latin typeface="微軟正黑體" panose="020B0604030504040204" pitchFamily="34" charset="-120"/>
                <a:ea typeface="微軟正黑體" panose="020B0604030504040204" pitchFamily="34" charset="-120"/>
              </a:rPr>
              <a:t>個月縮短至 </a:t>
            </a:r>
            <a:r>
              <a:rPr lang="en-US" altLang="zh-TW" dirty="0">
                <a:solidFill>
                  <a:srgbClr val="FF0000"/>
                </a:solidFill>
                <a:latin typeface="微軟正黑體" panose="020B0604030504040204" pitchFamily="34" charset="-120"/>
                <a:ea typeface="微軟正黑體" panose="020B0604030504040204" pitchFamily="34" charset="-120"/>
              </a:rPr>
              <a:t>9 </a:t>
            </a:r>
            <a:r>
              <a:rPr lang="zh-TW" altLang="en-US" dirty="0">
                <a:solidFill>
                  <a:srgbClr val="FF0000"/>
                </a:solidFill>
                <a:latin typeface="微軟正黑體" panose="020B0604030504040204" pitchFamily="34" charset="-120"/>
                <a:ea typeface="微軟正黑體" panose="020B0604030504040204" pitchFamily="34" charset="-120"/>
              </a:rPr>
              <a:t>個月</a:t>
            </a: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6179" y="2592728"/>
            <a:ext cx="1381879" cy="84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73008" y="2582973"/>
            <a:ext cx="1353361" cy="86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4803572" y="1364901"/>
            <a:ext cx="4096056" cy="1200329"/>
          </a:xfrm>
          <a:prstGeom prst="rect">
            <a:avLst/>
          </a:prstGeom>
        </p:spPr>
        <p:txBody>
          <a:bodyPr wrap="square">
            <a:spAutoFit/>
          </a:bodyPr>
          <a:lstStyle/>
          <a:p>
            <a:pPr defTabSz="914400"/>
            <a:r>
              <a:rPr lang="en-US" altLang="zh-TW" dirty="0">
                <a:solidFill>
                  <a:prstClr val="black"/>
                </a:solidFill>
                <a:latin typeface="微軟正黑體" panose="020B0604030504040204" pitchFamily="34" charset="-120"/>
                <a:ea typeface="微軟正黑體" panose="020B0604030504040204" pitchFamily="34" charset="-120"/>
              </a:rPr>
              <a:t>Step 1.</a:t>
            </a:r>
            <a:r>
              <a:rPr lang="zh-TW" altLang="en-US" dirty="0">
                <a:solidFill>
                  <a:prstClr val="black"/>
                </a:solidFill>
                <a:latin typeface="微軟正黑體" panose="020B0604030504040204" pitchFamily="34" charset="-120"/>
                <a:ea typeface="微軟正黑體" panose="020B0604030504040204" pitchFamily="34" charset="-120"/>
              </a:rPr>
              <a:t>拍攝倉庫面料</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400"/>
            <a:r>
              <a:rPr lang="en-US" altLang="zh-TW" dirty="0">
                <a:solidFill>
                  <a:prstClr val="black"/>
                </a:solidFill>
                <a:latin typeface="微軟正黑體" panose="020B0604030504040204" pitchFamily="34" charset="-120"/>
                <a:ea typeface="微軟正黑體" panose="020B0604030504040204" pitchFamily="34" charset="-120"/>
              </a:rPr>
              <a:t>Step 2.</a:t>
            </a:r>
            <a:r>
              <a:rPr lang="zh-TW" altLang="en-US" dirty="0">
                <a:solidFill>
                  <a:prstClr val="black"/>
                </a:solidFill>
                <a:latin typeface="微軟正黑體" panose="020B0604030504040204" pitchFamily="34" charset="-120"/>
                <a:ea typeface="微軟正黑體" panose="020B0604030504040204" pitchFamily="34" charset="-120"/>
              </a:rPr>
              <a:t>有經驗的設計師為面料加標籤</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400"/>
            <a:r>
              <a:rPr lang="en-US" altLang="zh-TW" dirty="0">
                <a:solidFill>
                  <a:prstClr val="black"/>
                </a:solidFill>
                <a:latin typeface="微軟正黑體" panose="020B0604030504040204" pitchFamily="34" charset="-120"/>
                <a:ea typeface="微軟正黑體" panose="020B0604030504040204" pitchFamily="34" charset="-120"/>
              </a:rPr>
              <a:t>Step 3.</a:t>
            </a:r>
            <a:r>
              <a:rPr lang="zh-TW" altLang="en-US" dirty="0">
                <a:solidFill>
                  <a:prstClr val="black"/>
                </a:solidFill>
                <a:latin typeface="微軟正黑體" panose="020B0604030504040204" pitchFamily="34" charset="-120"/>
                <a:ea typeface="微軟正黑體" panose="020B0604030504040204" pitchFamily="34" charset="-120"/>
              </a:rPr>
              <a:t>機器學習辨識布料</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400"/>
            <a:r>
              <a:rPr lang="en-US" altLang="zh-TW" dirty="0">
                <a:solidFill>
                  <a:prstClr val="black"/>
                </a:solidFill>
                <a:latin typeface="微軟正黑體" panose="020B0604030504040204" pitchFamily="34" charset="-120"/>
                <a:ea typeface="微軟正黑體" panose="020B0604030504040204" pitchFamily="34" charset="-120"/>
              </a:rPr>
              <a:t>Step 4.</a:t>
            </a:r>
            <a:r>
              <a:rPr lang="zh-TW" altLang="en-US" dirty="0">
                <a:solidFill>
                  <a:prstClr val="black"/>
                </a:solidFill>
                <a:latin typeface="微軟正黑體" panose="020B0604030504040204" pitchFamily="34" charset="-120"/>
                <a:ea typeface="微軟正黑體" panose="020B0604030504040204" pitchFamily="34" charset="-120"/>
              </a:rPr>
              <a:t>面料搜尋</a:t>
            </a:r>
            <a:r>
              <a:rPr lang="en-US" altLang="zh-TW" dirty="0">
                <a:solidFill>
                  <a:prstClr val="black"/>
                </a:solidFill>
                <a:latin typeface="微軟正黑體" panose="020B0604030504040204" pitchFamily="34" charset="-120"/>
                <a:ea typeface="微軟正黑體" panose="020B0604030504040204" pitchFamily="34" charset="-120"/>
              </a:rPr>
              <a:t>App</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18" name="等腰三角形 17"/>
          <p:cNvSpPr/>
          <p:nvPr/>
        </p:nvSpPr>
        <p:spPr>
          <a:xfrm rot="5400000">
            <a:off x="7024111" y="2978891"/>
            <a:ext cx="620883" cy="68183"/>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20" name="文字方塊 19"/>
          <p:cNvSpPr txBox="1"/>
          <p:nvPr/>
        </p:nvSpPr>
        <p:spPr>
          <a:xfrm>
            <a:off x="4752376" y="2599724"/>
            <a:ext cx="1125177" cy="1231106"/>
          </a:xfrm>
          <a:prstGeom prst="rect">
            <a:avLst/>
          </a:prstGeom>
          <a:noFill/>
        </p:spPr>
        <p:txBody>
          <a:bodyPr wrap="square" rtlCol="0">
            <a:spAutoFit/>
          </a:bodyPr>
          <a:lstStyle/>
          <a:p>
            <a:pPr algn="ctr" defTabSz="914400"/>
            <a:r>
              <a:rPr lang="zh-TW" altLang="en-US" sz="1600" b="1" dirty="0">
                <a:solidFill>
                  <a:srgbClr val="B4DCFA">
                    <a:lumMod val="50000"/>
                  </a:srgbClr>
                </a:solidFill>
                <a:latin typeface="微軟正黑體" panose="020B0604030504040204" pitchFamily="34" charset="-120"/>
                <a:ea typeface="微軟正黑體" panose="020B0604030504040204" pitchFamily="34" charset="-120"/>
              </a:rPr>
              <a:t>面料搜尋</a:t>
            </a:r>
            <a:r>
              <a:rPr lang="en-US" altLang="zh-TW" sz="1600" b="1" dirty="0">
                <a:solidFill>
                  <a:srgbClr val="B4DCFA">
                    <a:lumMod val="50000"/>
                  </a:srgbClr>
                </a:solidFill>
                <a:latin typeface="微軟正黑體" panose="020B0604030504040204" pitchFamily="34" charset="-120"/>
                <a:ea typeface="微軟正黑體" panose="020B0604030504040204" pitchFamily="34" charset="-120"/>
              </a:rPr>
              <a:t>App</a:t>
            </a:r>
          </a:p>
          <a:p>
            <a:pPr algn="just" defTabSz="914400"/>
            <a:r>
              <a:rPr lang="en-US" altLang="zh-TW" sz="1400" dirty="0">
                <a:solidFill>
                  <a:prstClr val="black"/>
                </a:solidFill>
                <a:latin typeface="微軟正黑體" panose="020B0604030504040204" pitchFamily="34" charset="-120"/>
                <a:ea typeface="微軟正黑體" panose="020B0604030504040204" pitchFamily="34" charset="-120"/>
              </a:rPr>
              <a:t>AI</a:t>
            </a:r>
            <a:r>
              <a:rPr lang="zh-TW" altLang="en-US" sz="1400" dirty="0">
                <a:solidFill>
                  <a:prstClr val="black"/>
                </a:solidFill>
                <a:latin typeface="微軟正黑體" panose="020B0604030504040204" pitchFamily="34" charset="-120"/>
                <a:ea typeface="微軟正黑體" panose="020B0604030504040204" pitchFamily="34" charset="-120"/>
              </a:rPr>
              <a:t>協助設計師快速找出相似面料</a:t>
            </a:r>
          </a:p>
        </p:txBody>
      </p:sp>
      <p:sp>
        <p:nvSpPr>
          <p:cNvPr id="21" name="文字方塊 20"/>
          <p:cNvSpPr txBox="1"/>
          <p:nvPr/>
        </p:nvSpPr>
        <p:spPr>
          <a:xfrm>
            <a:off x="6019036" y="3442992"/>
            <a:ext cx="1075652" cy="307777"/>
          </a:xfrm>
          <a:prstGeom prst="rect">
            <a:avLst/>
          </a:prstGeom>
          <a:noFill/>
        </p:spPr>
        <p:txBody>
          <a:bodyPr wrap="square" rtlCol="0">
            <a:spAutoFit/>
          </a:bodyPr>
          <a:lstStyle/>
          <a:p>
            <a:pPr algn="ctr" defTabSz="914400"/>
            <a:r>
              <a:rPr lang="zh-TW" altLang="en-US" sz="1400" dirty="0">
                <a:solidFill>
                  <a:prstClr val="black"/>
                </a:solidFill>
                <a:latin typeface="微軟正黑體" panose="020B0604030504040204" pitchFamily="34" charset="-120"/>
                <a:ea typeface="微軟正黑體" panose="020B0604030504040204" pitchFamily="34" charset="-120"/>
              </a:rPr>
              <a:t>拍攝面料</a:t>
            </a:r>
          </a:p>
        </p:txBody>
      </p:sp>
      <p:sp>
        <p:nvSpPr>
          <p:cNvPr id="39" name="文字方塊 38"/>
          <p:cNvSpPr txBox="1"/>
          <p:nvPr/>
        </p:nvSpPr>
        <p:spPr>
          <a:xfrm>
            <a:off x="7291010" y="3415295"/>
            <a:ext cx="1493458" cy="307777"/>
          </a:xfrm>
          <a:prstGeom prst="rect">
            <a:avLst/>
          </a:prstGeom>
          <a:noFill/>
        </p:spPr>
        <p:txBody>
          <a:bodyPr wrap="square" rtlCol="0" anchor="ctr">
            <a:spAutoFit/>
          </a:bodyPr>
          <a:lstStyle/>
          <a:p>
            <a:pPr algn="ctr" defTabSz="914400"/>
            <a:r>
              <a:rPr lang="en-US" altLang="zh-TW" sz="1400" dirty="0">
                <a:solidFill>
                  <a:prstClr val="black"/>
                </a:solidFill>
                <a:latin typeface="微軟正黑體" panose="020B0604030504040204" pitchFamily="34" charset="-120"/>
                <a:ea typeface="微軟正黑體" panose="020B0604030504040204" pitchFamily="34" charset="-120"/>
              </a:rPr>
              <a:t>AI</a:t>
            </a:r>
            <a:r>
              <a:rPr lang="zh-TW" altLang="en-US" sz="1400" dirty="0">
                <a:solidFill>
                  <a:prstClr val="black"/>
                </a:solidFill>
                <a:latin typeface="微軟正黑體" panose="020B0604030504040204" pitchFamily="34" charset="-120"/>
                <a:ea typeface="微軟正黑體" panose="020B0604030504040204" pitchFamily="34" charset="-120"/>
              </a:rPr>
              <a:t>搜尋相似面料</a:t>
            </a:r>
          </a:p>
        </p:txBody>
      </p:sp>
      <p:sp>
        <p:nvSpPr>
          <p:cNvPr id="22" name="矩形 21"/>
          <p:cNvSpPr/>
          <p:nvPr/>
        </p:nvSpPr>
        <p:spPr>
          <a:xfrm>
            <a:off x="4738874" y="2519919"/>
            <a:ext cx="4160753" cy="12903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41" name="等腰三角形 40"/>
          <p:cNvSpPr/>
          <p:nvPr/>
        </p:nvSpPr>
        <p:spPr>
          <a:xfrm rot="5400000">
            <a:off x="587046" y="2464262"/>
            <a:ext cx="1043706" cy="768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4" name="向右箭號 3"/>
          <p:cNvSpPr/>
          <p:nvPr/>
        </p:nvSpPr>
        <p:spPr>
          <a:xfrm>
            <a:off x="4449169" y="2247832"/>
            <a:ext cx="191069" cy="31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26" name="矩形 25"/>
          <p:cNvSpPr/>
          <p:nvPr/>
        </p:nvSpPr>
        <p:spPr>
          <a:xfrm>
            <a:off x="199687" y="954108"/>
            <a:ext cx="4160753" cy="324000"/>
          </a:xfrm>
          <a:prstGeom prst="rect">
            <a:avLst/>
          </a:prstGeom>
          <a:solidFill>
            <a:srgbClr val="B4DCFA">
              <a:lumMod val="50000"/>
            </a:srgbClr>
          </a:solidFill>
          <a:ln w="25400" cap="flat" cmpd="sng" algn="ctr">
            <a:noFill/>
            <a:prstDash val="solid"/>
          </a:ln>
          <a:effectLst/>
        </p:spPr>
        <p:txBody>
          <a:bodyPr rtlCol="0" anchor="ctr"/>
          <a:lstStyle/>
          <a:p>
            <a:pPr algn="ctr" defTabSz="914400">
              <a:defRPr/>
            </a:pPr>
            <a:r>
              <a:rPr lang="zh-TW" altLang="en-US" sz="2000" kern="0" dirty="0">
                <a:solidFill>
                  <a:prstClr val="white"/>
                </a:solidFill>
                <a:latin typeface="微軟正黑體" panose="020B0604030504040204" pitchFamily="34" charset="-120"/>
                <a:ea typeface="微軟正黑體" panose="020B0604030504040204" pitchFamily="34" charset="-120"/>
              </a:rPr>
              <a:t>傳統紡織業痛點</a:t>
            </a:r>
          </a:p>
        </p:txBody>
      </p:sp>
      <p:sp>
        <p:nvSpPr>
          <p:cNvPr id="27" name="矩形 26"/>
          <p:cNvSpPr/>
          <p:nvPr/>
        </p:nvSpPr>
        <p:spPr>
          <a:xfrm>
            <a:off x="220178" y="3891328"/>
            <a:ext cx="4160753" cy="324000"/>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zh-TW" altLang="en-US" sz="2000" dirty="0">
                <a:solidFill>
                  <a:prstClr val="white"/>
                </a:solidFill>
                <a:latin typeface="微軟正黑體" panose="020B0604030504040204" pitchFamily="34" charset="-120"/>
                <a:ea typeface="微軟正黑體" panose="020B0604030504040204" pitchFamily="34" charset="-120"/>
              </a:rPr>
              <a:t>人工智慧帶來之效益</a:t>
            </a:r>
          </a:p>
        </p:txBody>
      </p:sp>
      <p:sp>
        <p:nvSpPr>
          <p:cNvPr id="28" name="矩形 27"/>
          <p:cNvSpPr/>
          <p:nvPr/>
        </p:nvSpPr>
        <p:spPr>
          <a:xfrm>
            <a:off x="4738874" y="954107"/>
            <a:ext cx="4160753" cy="324000"/>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zh-TW" altLang="en-US" sz="2000" dirty="0">
                <a:solidFill>
                  <a:prstClr val="white"/>
                </a:solidFill>
                <a:latin typeface="微軟正黑體" panose="020B0604030504040204" pitchFamily="34" charset="-120"/>
                <a:ea typeface="微軟正黑體" panose="020B0604030504040204" pitchFamily="34" charset="-120"/>
              </a:rPr>
              <a:t>人工智慧怎麼做</a:t>
            </a:r>
          </a:p>
        </p:txBody>
      </p:sp>
      <p:sp>
        <p:nvSpPr>
          <p:cNvPr id="29" name="矩形 28"/>
          <p:cNvSpPr/>
          <p:nvPr/>
        </p:nvSpPr>
        <p:spPr>
          <a:xfrm>
            <a:off x="359532" y="0"/>
            <a:ext cx="8424936" cy="954107"/>
          </a:xfrm>
          <a:prstGeom prst="rect">
            <a:avLst/>
          </a:prstGeom>
        </p:spPr>
        <p:txBody>
          <a:bodyPr wrap="square" anchor="ctr">
            <a:spAutoFit/>
          </a:bodyPr>
          <a:lstStyle/>
          <a:p>
            <a:pPr algn="ctr" defTabSz="914400">
              <a:defRPr/>
            </a:pPr>
            <a:r>
              <a:rPr lang="zh-TW" altLang="en-US" sz="2800" b="1" dirty="0" smtClean="0">
                <a:solidFill>
                  <a:srgbClr val="0070C0"/>
                </a:solidFill>
                <a:latin typeface="華康粗圓體" panose="020F0709000000000000" pitchFamily="49" charset="-120"/>
                <a:ea typeface="華康粗圓體" panose="020F0709000000000000" pitchFamily="49" charset="-120"/>
              </a:rPr>
              <a:t>案例五</a:t>
            </a:r>
            <a:r>
              <a:rPr lang="en-US" altLang="zh-TW" sz="2800" b="1" dirty="0" smtClean="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和明</a:t>
            </a:r>
            <a:r>
              <a:rPr lang="en-US" altLang="zh-TW" sz="2800" b="1" dirty="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a:t>
            </a:r>
          </a:p>
          <a:p>
            <a:pPr algn="ctr" defTabSz="914400">
              <a:defRPr/>
            </a:pPr>
            <a:r>
              <a:rPr lang="zh-TW" altLang="en-US" sz="2800" dirty="0">
                <a:solidFill>
                  <a:srgbClr val="0070C0"/>
                </a:solidFill>
                <a:latin typeface="華康粗圓體" panose="020F0709000000000000" pitchFamily="49" charset="-120"/>
                <a:ea typeface="華康粗圓體" panose="020F0709000000000000" pitchFamily="49" charset="-120"/>
              </a:rPr>
              <a:t>和明紡織運用</a:t>
            </a:r>
            <a:r>
              <a:rPr lang="en-US" altLang="zh-TW" sz="2800" dirty="0">
                <a:solidFill>
                  <a:srgbClr val="0070C0"/>
                </a:solidFill>
                <a:latin typeface="華康粗圓體" panose="020F0709000000000000" pitchFamily="49" charset="-120"/>
                <a:ea typeface="華康粗圓體" panose="020F0709000000000000" pitchFamily="49" charset="-120"/>
              </a:rPr>
              <a:t>AI</a:t>
            </a:r>
            <a:r>
              <a:rPr lang="zh-TW" altLang="en-US" sz="2800" dirty="0">
                <a:solidFill>
                  <a:srgbClr val="0070C0"/>
                </a:solidFill>
                <a:latin typeface="華康粗圓體" panose="020F0709000000000000" pitchFamily="49" charset="-120"/>
                <a:ea typeface="華康粗圓體" panose="020F0709000000000000" pitchFamily="49" charset="-120"/>
              </a:rPr>
              <a:t>縮短布料開發時程</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34</a:t>
            </a:fld>
            <a:endParaRPr lang="zh-TW" altLang="en-US"/>
          </a:p>
        </p:txBody>
      </p:sp>
    </p:spTree>
    <p:extLst>
      <p:ext uri="{BB962C8B-B14F-4D97-AF65-F5344CB8AC3E}">
        <p14:creationId xmlns:p14="http://schemas.microsoft.com/office/powerpoint/2010/main" val="2460183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476638"/>
            <a:ext cx="8327985" cy="4654550"/>
          </a:xfrm>
        </p:spPr>
        <p:txBody>
          <a:bodyPr>
            <a:noAutofit/>
          </a:bodyPr>
          <a:lstStyle/>
          <a:p>
            <a:pPr algn="just">
              <a:spcBef>
                <a:spcPts val="1200"/>
              </a:spcBef>
              <a:buFont typeface="+mj-lt"/>
              <a:buAutoNum type="arabicPeriod"/>
            </a:pPr>
            <a:r>
              <a:rPr lang="zh-TW" altLang="en-US" sz="1600" dirty="0">
                <a:latin typeface="微軟正黑體" panose="020B0604030504040204" pitchFamily="34" charset="-120"/>
                <a:ea typeface="微軟正黑體" panose="020B0604030504040204" pitchFamily="34" charset="-120"/>
              </a:rPr>
              <a:t>儒鴻企業董事長洪鎮海解釋，</a:t>
            </a:r>
            <a:r>
              <a:rPr lang="zh-TW" altLang="en-US" sz="1600" dirty="0">
                <a:solidFill>
                  <a:srgbClr val="FF0000"/>
                </a:solidFill>
                <a:latin typeface="微軟正黑體" panose="020B0604030504040204" pitchFamily="34" charset="-120"/>
                <a:ea typeface="微軟正黑體" panose="020B0604030504040204" pitchFamily="34" charset="-120"/>
              </a:rPr>
              <a:t>紡織業的訂單其實非常複雜</a:t>
            </a:r>
            <a:r>
              <a:rPr lang="zh-TW" altLang="en-US" sz="1600" dirty="0">
                <a:latin typeface="微軟正黑體" panose="020B0604030504040204" pitchFamily="34" charset="-120"/>
                <a:ea typeface="微軟正黑體" panose="020B0604030504040204" pitchFamily="34" charset="-120"/>
              </a:rPr>
              <a:t>，不像一般訂單只有品名和數量，而是隱含非常多的資訊，例如：織法、顏色、原物料、洗標上的資訊</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等，再加上</a:t>
            </a:r>
            <a:r>
              <a:rPr lang="zh-TW" altLang="en-US" sz="1600" dirty="0">
                <a:solidFill>
                  <a:srgbClr val="FF0000"/>
                </a:solidFill>
                <a:latin typeface="微軟正黑體" panose="020B0604030504040204" pitchFamily="34" charset="-120"/>
                <a:ea typeface="微軟正黑體" panose="020B0604030504040204" pitchFamily="34" charset="-120"/>
              </a:rPr>
              <a:t>訂單本身格式也不一致</a:t>
            </a:r>
            <a:r>
              <a:rPr lang="zh-TW" altLang="en-US" sz="1600" dirty="0">
                <a:latin typeface="微軟正黑體" panose="020B0604030504040204" pitchFamily="34" charset="-120"/>
                <a:ea typeface="微軟正黑體" panose="020B0604030504040204" pitchFamily="34" charset="-120"/>
              </a:rPr>
              <a:t>，有些是 </a:t>
            </a:r>
            <a:r>
              <a:rPr lang="en-US" altLang="zh-TW" sz="1600" dirty="0">
                <a:latin typeface="微軟正黑體" panose="020B0604030504040204" pitchFamily="34" charset="-120"/>
                <a:ea typeface="微軟正黑體" panose="020B0604030504040204" pitchFamily="34" charset="-120"/>
              </a:rPr>
              <a:t>Word </a:t>
            </a:r>
            <a:r>
              <a:rPr lang="zh-TW" altLang="en-US" sz="1600" dirty="0">
                <a:latin typeface="微軟正黑體" panose="020B0604030504040204" pitchFamily="34" charset="-120"/>
                <a:ea typeface="微軟正黑體" panose="020B0604030504040204" pitchFamily="34" charset="-120"/>
              </a:rPr>
              <a:t>檔、</a:t>
            </a:r>
            <a:r>
              <a:rPr lang="en-US" altLang="zh-TW" sz="1600" dirty="0">
                <a:latin typeface="微軟正黑體" panose="020B0604030504040204" pitchFamily="34" charset="-120"/>
                <a:ea typeface="微軟正黑體" panose="020B0604030504040204" pitchFamily="34" charset="-120"/>
              </a:rPr>
              <a:t>PDF </a:t>
            </a:r>
            <a:r>
              <a:rPr lang="zh-TW" altLang="en-US" sz="1600" dirty="0">
                <a:latin typeface="微軟正黑體" panose="020B0604030504040204" pitchFamily="34" charset="-120"/>
                <a:ea typeface="微軟正黑體" panose="020B0604030504040204" pitchFamily="34" charset="-120"/>
              </a:rPr>
              <a:t>檔或是一封電子郵件。導致儒鴻在接到客戶訂單後，須</a:t>
            </a:r>
            <a:r>
              <a:rPr lang="zh-TW" altLang="en-US" sz="1600" dirty="0">
                <a:solidFill>
                  <a:srgbClr val="FF0000"/>
                </a:solidFill>
                <a:latin typeface="微軟正黑體" panose="020B0604030504040204" pitchFamily="34" charset="-120"/>
                <a:ea typeface="微軟正黑體" panose="020B0604030504040204" pitchFamily="34" charset="-120"/>
              </a:rPr>
              <a:t>仰賴專員人工判讀、手動輸入再加以彙整</a:t>
            </a:r>
            <a:r>
              <a:rPr lang="zh-TW" altLang="en-US" sz="1600" dirty="0">
                <a:latin typeface="微軟正黑體" panose="020B0604030504040204" pitchFamily="34" charset="-120"/>
                <a:ea typeface="微軟正黑體" panose="020B0604030504040204" pitchFamily="34" charset="-120"/>
              </a:rPr>
              <a:t>，才能將訂單上的各式資料轉至 </a:t>
            </a:r>
            <a:r>
              <a:rPr lang="en-US" altLang="zh-TW" sz="1600" dirty="0">
                <a:latin typeface="微軟正黑體" panose="020B0604030504040204" pitchFamily="34" charset="-120"/>
                <a:ea typeface="微軟正黑體" panose="020B0604030504040204" pitchFamily="34" charset="-120"/>
              </a:rPr>
              <a:t>ERP </a:t>
            </a:r>
            <a:r>
              <a:rPr lang="zh-TW" altLang="en-US" sz="1600" dirty="0">
                <a:latin typeface="微軟正黑體" panose="020B0604030504040204" pitchFamily="34" charset="-120"/>
                <a:ea typeface="微軟正黑體" panose="020B0604030504040204" pitchFamily="34" charset="-120"/>
              </a:rPr>
              <a:t>系統，產出工單、採購單</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等等單據，進行後續的生產排程作業</a:t>
            </a:r>
            <a:endParaRPr lang="en-US" altLang="zh-TW" sz="1600" dirty="0">
              <a:latin typeface="微軟正黑體" panose="020B0604030504040204" pitchFamily="34" charset="-120"/>
              <a:ea typeface="微軟正黑體" panose="020B0604030504040204" pitchFamily="34" charset="-120"/>
            </a:endParaRPr>
          </a:p>
          <a:p>
            <a:pPr algn="just">
              <a:spcBef>
                <a:spcPts val="1200"/>
              </a:spcBef>
              <a:buFont typeface="+mj-lt"/>
              <a:buAutoNum type="arabicPeriod"/>
            </a:pPr>
            <a:r>
              <a:rPr lang="zh-TW" altLang="en-US" sz="1600" dirty="0">
                <a:latin typeface="微軟正黑體" panose="020B0604030504040204" pitchFamily="34" charset="-120"/>
                <a:ea typeface="微軟正黑體" panose="020B0604030504040204" pitchFamily="34" charset="-120"/>
              </a:rPr>
              <a:t>透過訂單匯入自動化系統，訂單處理人員不必一筆筆手動輸入，只要確認系統拋轉後的資訊是否正確，大幅改善、縮短作業時程。洪鎮海透露，原本一張訂單的處理時間為 </a:t>
            </a:r>
            <a:r>
              <a:rPr lang="en-US" altLang="zh-TW" sz="1600" dirty="0">
                <a:latin typeface="微軟正黑體" panose="020B0604030504040204" pitchFamily="34" charset="-120"/>
                <a:ea typeface="微軟正黑體" panose="020B0604030504040204" pitchFamily="34" charset="-120"/>
              </a:rPr>
              <a:t>48 </a:t>
            </a:r>
            <a:r>
              <a:rPr lang="zh-TW" altLang="en-US" sz="1600" dirty="0">
                <a:latin typeface="微軟正黑體" panose="020B0604030504040204" pitchFamily="34" charset="-120"/>
                <a:ea typeface="微軟正黑體" panose="020B0604030504040204" pitchFamily="34" charset="-120"/>
              </a:rPr>
              <a:t>小時，</a:t>
            </a:r>
            <a:r>
              <a:rPr lang="zh-TW" altLang="en-US" sz="1600" dirty="0">
                <a:solidFill>
                  <a:srgbClr val="FF0000"/>
                </a:solidFill>
                <a:latin typeface="微軟正黑體" panose="020B0604030504040204" pitchFamily="34" charset="-120"/>
                <a:ea typeface="微軟正黑體" panose="020B0604030504040204" pitchFamily="34" charset="-120"/>
              </a:rPr>
              <a:t>如今只要 </a:t>
            </a:r>
            <a:r>
              <a:rPr lang="en-US" altLang="zh-TW" sz="1600" dirty="0">
                <a:solidFill>
                  <a:srgbClr val="FF0000"/>
                </a:solidFill>
                <a:latin typeface="微軟正黑體" panose="020B0604030504040204" pitchFamily="34" charset="-120"/>
                <a:ea typeface="微軟正黑體" panose="020B0604030504040204" pitchFamily="34" charset="-120"/>
              </a:rPr>
              <a:t>2 </a:t>
            </a:r>
            <a:r>
              <a:rPr lang="zh-TW" altLang="en-US" sz="1600" dirty="0">
                <a:solidFill>
                  <a:srgbClr val="FF0000"/>
                </a:solidFill>
                <a:latin typeface="微軟正黑體" panose="020B0604030504040204" pitchFamily="34" charset="-120"/>
                <a:ea typeface="微軟正黑體" panose="020B0604030504040204" pitchFamily="34" charset="-120"/>
              </a:rPr>
              <a:t>小時</a:t>
            </a:r>
            <a:r>
              <a:rPr lang="zh-TW" altLang="en-US" sz="1600" dirty="0">
                <a:latin typeface="微軟正黑體" panose="020B0604030504040204" pitchFamily="34" charset="-120"/>
                <a:ea typeface="微軟正黑體" panose="020B0604030504040204" pitchFamily="34" charset="-120"/>
              </a:rPr>
              <a:t>就可以，不只</a:t>
            </a:r>
            <a:r>
              <a:rPr lang="zh-TW" altLang="en-US" sz="1600" dirty="0">
                <a:solidFill>
                  <a:srgbClr val="FF0000"/>
                </a:solidFill>
                <a:latin typeface="微軟正黑體" panose="020B0604030504040204" pitchFamily="34" charset="-120"/>
                <a:ea typeface="微軟正黑體" panose="020B0604030504040204" pitchFamily="34" charset="-120"/>
              </a:rPr>
              <a:t>效率提高 </a:t>
            </a:r>
            <a:r>
              <a:rPr lang="en-US" altLang="zh-TW" sz="1600" dirty="0">
                <a:solidFill>
                  <a:srgbClr val="FF0000"/>
                </a:solidFill>
                <a:latin typeface="微軟正黑體" panose="020B0604030504040204" pitchFamily="34" charset="-120"/>
                <a:ea typeface="微軟正黑體" panose="020B0604030504040204" pitchFamily="34" charset="-120"/>
              </a:rPr>
              <a:t>90%</a:t>
            </a:r>
            <a:r>
              <a:rPr lang="zh-TW" altLang="en-US" sz="1600" dirty="0">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作業人力也節省了一半</a:t>
            </a:r>
            <a:r>
              <a:rPr lang="zh-TW" altLang="en-US" sz="1600" dirty="0">
                <a:latin typeface="微軟正黑體" panose="020B0604030504040204" pitchFamily="34" charset="-120"/>
                <a:ea typeface="微軟正黑體" panose="020B0604030504040204" pitchFamily="34" charset="-120"/>
              </a:rPr>
              <a:t>以上，省下來的時間和人力可以用來優化其他管理流程</a:t>
            </a:r>
            <a:endParaRPr lang="en-US" altLang="zh-TW" sz="1600" dirty="0">
              <a:latin typeface="微軟正黑體" panose="020B0604030504040204" pitchFamily="34" charset="-120"/>
              <a:ea typeface="微軟正黑體" panose="020B0604030504040204" pitchFamily="34" charset="-120"/>
            </a:endParaRPr>
          </a:p>
          <a:p>
            <a:pPr algn="just">
              <a:spcBef>
                <a:spcPts val="1200"/>
              </a:spcBef>
              <a:buFont typeface="+mj-lt"/>
              <a:buAutoNum type="arabicPeriod"/>
            </a:pPr>
            <a:r>
              <a:rPr lang="zh-TW" altLang="en-US" sz="1600" dirty="0">
                <a:latin typeface="微軟正黑體" panose="020B0604030504040204" pitchFamily="34" charset="-120"/>
                <a:ea typeface="微軟正黑體" panose="020B0604030504040204" pitchFamily="34" charset="-120"/>
              </a:rPr>
              <a:t>訂單匯入自動化系統的核心是</a:t>
            </a:r>
            <a:r>
              <a:rPr lang="zh-TW" altLang="en-US" sz="1600" dirty="0">
                <a:solidFill>
                  <a:srgbClr val="FF0000"/>
                </a:solidFill>
                <a:latin typeface="微軟正黑體" panose="020B0604030504040204" pitchFamily="34" charset="-120"/>
                <a:ea typeface="微軟正黑體" panose="020B0604030504040204" pitchFamily="34" charset="-120"/>
              </a:rPr>
              <a:t>語意探勘技術</a:t>
            </a:r>
            <a:r>
              <a:rPr lang="zh-TW" altLang="en-US" sz="1600" dirty="0">
                <a:latin typeface="微軟正黑體" panose="020B0604030504040204" pitchFamily="34" charset="-120"/>
                <a:ea typeface="微軟正黑體" panose="020B0604030504040204" pitchFamily="34" charset="-120"/>
              </a:rPr>
              <a:t>，可以自動判別、剖析文字，把對應的資料抓出來後，包含訂單項目、顏色、尺寸等，再輸入至 </a:t>
            </a:r>
            <a:r>
              <a:rPr lang="en-US" altLang="zh-TW" sz="1600" dirty="0">
                <a:latin typeface="微軟正黑體" panose="020B0604030504040204" pitchFamily="34" charset="-120"/>
                <a:ea typeface="微軟正黑體" panose="020B0604030504040204" pitchFamily="34" charset="-120"/>
              </a:rPr>
              <a:t>ERP </a:t>
            </a:r>
            <a:r>
              <a:rPr lang="zh-TW" altLang="en-US" sz="1600" dirty="0">
                <a:latin typeface="微軟正黑體" panose="020B0604030504040204" pitchFamily="34" charset="-120"/>
                <a:ea typeface="微軟正黑體" panose="020B0604030504040204" pitchFamily="34" charset="-120"/>
              </a:rPr>
              <a:t>系統、轉成相關單據，讓後續的生產製造可以順利進行</a:t>
            </a:r>
            <a:endParaRPr lang="en-US" altLang="zh-TW" sz="1600" dirty="0">
              <a:latin typeface="微軟正黑體" panose="020B0604030504040204" pitchFamily="34" charset="-120"/>
              <a:ea typeface="微軟正黑體" panose="020B0604030504040204" pitchFamily="34" charset="-120"/>
            </a:endParaRPr>
          </a:p>
          <a:p>
            <a:pPr algn="just">
              <a:spcBef>
                <a:spcPts val="1200"/>
              </a:spcBef>
              <a:buFont typeface="+mj-lt"/>
              <a:buAutoNum type="arabicPeriod"/>
            </a:pPr>
            <a:r>
              <a:rPr lang="zh-TW" altLang="en-US" sz="1600" dirty="0">
                <a:latin typeface="微軟正黑體" panose="020B0604030504040204" pitchFamily="34" charset="-120"/>
                <a:ea typeface="微軟正黑體" panose="020B0604030504040204" pitchFamily="34" charset="-120"/>
              </a:rPr>
              <a:t>洪鎮海說，因</a:t>
            </a:r>
            <a:r>
              <a:rPr lang="zh-TW" altLang="en-US" sz="1600" dirty="0">
                <a:solidFill>
                  <a:srgbClr val="FF0000"/>
                </a:solidFill>
                <a:latin typeface="微軟正黑體" panose="020B0604030504040204" pitchFamily="34" charset="-120"/>
                <a:ea typeface="微軟正黑體" panose="020B0604030504040204" pitchFamily="34" charset="-120"/>
              </a:rPr>
              <a:t>目前的管理系統是以財務會計為核心</a:t>
            </a:r>
            <a:r>
              <a:rPr lang="zh-TW" altLang="en-US" sz="1600" dirty="0">
                <a:latin typeface="微軟正黑體" panose="020B0604030504040204" pitchFamily="34" charset="-120"/>
                <a:ea typeface="微軟正黑體" panose="020B0604030504040204" pitchFamily="34" charset="-120"/>
              </a:rPr>
              <a:t>去設計，為了配合財會作業，導致很多作業流程不順暢，未來希望能結合</a:t>
            </a:r>
            <a:r>
              <a:rPr lang="en-US" altLang="zh-TW" sz="1600" dirty="0">
                <a:latin typeface="微軟正黑體" panose="020B0604030504040204" pitchFamily="34" charset="-120"/>
                <a:ea typeface="微軟正黑體" panose="020B0604030504040204" pitchFamily="34" charset="-120"/>
              </a:rPr>
              <a:t>AI</a:t>
            </a:r>
            <a:r>
              <a:rPr lang="zh-TW" altLang="en-US" sz="1600" dirty="0">
                <a:latin typeface="微軟正黑體" panose="020B0604030504040204" pitchFamily="34" charset="-120"/>
                <a:ea typeface="微軟正黑體" panose="020B0604030504040204" pitchFamily="34" charset="-120"/>
              </a:rPr>
              <a:t>技術優化流程，讓資訊可以自動拋轉至相關系統</a:t>
            </a:r>
            <a:endParaRPr lang="en-US" altLang="zh-TW" sz="1600" dirty="0">
              <a:latin typeface="微軟正黑體" panose="020B0604030504040204" pitchFamily="34" charset="-120"/>
              <a:ea typeface="微軟正黑體" panose="020B0604030504040204" pitchFamily="34" charset="-120"/>
            </a:endParaRPr>
          </a:p>
          <a:p>
            <a:pPr algn="just">
              <a:spcBef>
                <a:spcPts val="1200"/>
              </a:spcBef>
              <a:buFont typeface="+mj-lt"/>
              <a:buAutoNum type="arabicPeriod"/>
            </a:pPr>
            <a:r>
              <a:rPr lang="zh-TW" altLang="en-US" sz="1600" dirty="0">
                <a:latin typeface="微軟正黑體" panose="020B0604030504040204" pitchFamily="34" charset="-120"/>
                <a:ea typeface="微軟正黑體" panose="020B0604030504040204" pitchFamily="34" charset="-120"/>
              </a:rPr>
              <a:t>儒鴻的目標是 </a:t>
            </a:r>
            <a:r>
              <a:rPr lang="en-US" altLang="zh-TW" sz="1600" dirty="0">
                <a:solidFill>
                  <a:srgbClr val="FF0000"/>
                </a:solidFill>
                <a:latin typeface="微軟正黑體" panose="020B0604030504040204" pitchFamily="34" charset="-120"/>
                <a:ea typeface="微軟正黑體" panose="020B0604030504040204" pitchFamily="34" charset="-120"/>
              </a:rPr>
              <a:t>2020 </a:t>
            </a:r>
            <a:r>
              <a:rPr lang="zh-TW" altLang="en-US" sz="1600" dirty="0">
                <a:solidFill>
                  <a:srgbClr val="FF0000"/>
                </a:solidFill>
                <a:latin typeface="微軟正黑體" panose="020B0604030504040204" pitchFamily="34" charset="-120"/>
                <a:ea typeface="微軟正黑體" panose="020B0604030504040204" pitchFamily="34" charset="-120"/>
              </a:rPr>
              <a:t>年前走向生產製造智慧化</a:t>
            </a:r>
            <a:r>
              <a:rPr lang="zh-TW" altLang="en-US" sz="1600" dirty="0">
                <a:latin typeface="微軟正黑體" panose="020B0604030504040204" pitchFamily="34" charset="-120"/>
                <a:ea typeface="微軟正黑體" panose="020B0604030504040204" pitchFamily="34" charset="-120"/>
              </a:rPr>
              <a:t>，將 </a:t>
            </a:r>
            <a:r>
              <a:rPr lang="en-US" altLang="zh-TW" sz="1600" dirty="0">
                <a:latin typeface="微軟正黑體" panose="020B0604030504040204" pitchFamily="34" charset="-120"/>
                <a:ea typeface="微軟正黑體" panose="020B0604030504040204" pitchFamily="34" charset="-120"/>
              </a:rPr>
              <a:t>AI </a:t>
            </a:r>
            <a:r>
              <a:rPr lang="zh-TW" altLang="en-US" sz="1600" dirty="0">
                <a:latin typeface="微軟正黑體" panose="020B0604030504040204" pitchFamily="34" charset="-120"/>
                <a:ea typeface="微軟正黑體" panose="020B0604030504040204" pitchFamily="34" charset="-120"/>
              </a:rPr>
              <a:t>技術大量導入工廠，並</a:t>
            </a:r>
            <a:r>
              <a:rPr lang="zh-TW" altLang="en-US" sz="1600" dirty="0">
                <a:solidFill>
                  <a:srgbClr val="FF0000"/>
                </a:solidFill>
                <a:latin typeface="微軟正黑體" panose="020B0604030504040204" pitchFamily="34" charset="-120"/>
                <a:ea typeface="微軟正黑體" panose="020B0604030504040204" pitchFamily="34" charset="-120"/>
              </a:rPr>
              <a:t>將各個作業站點整合起來</a:t>
            </a:r>
            <a:r>
              <a:rPr lang="zh-TW" altLang="en-US" sz="1600" dirty="0">
                <a:latin typeface="微軟正黑體" panose="020B0604030504040204" pitchFamily="34" charset="-120"/>
                <a:ea typeface="微軟正黑體" panose="020B0604030504040204" pitchFamily="34" charset="-120"/>
              </a:rPr>
              <a:t>，實現工業 </a:t>
            </a:r>
            <a:r>
              <a:rPr lang="en-US" altLang="zh-TW" sz="1600" dirty="0">
                <a:latin typeface="微軟正黑體" panose="020B0604030504040204" pitchFamily="34" charset="-120"/>
                <a:ea typeface="微軟正黑體" panose="020B0604030504040204" pitchFamily="34" charset="-120"/>
              </a:rPr>
              <a:t>4.0 </a:t>
            </a:r>
            <a:r>
              <a:rPr lang="zh-TW" altLang="en-US" sz="1600" dirty="0">
                <a:latin typeface="微軟正黑體" panose="020B0604030504040204" pitchFamily="34" charset="-120"/>
                <a:ea typeface="微軟正黑體" panose="020B0604030504040204" pitchFamily="34" charset="-120"/>
              </a:rPr>
              <a:t>的目標</a:t>
            </a:r>
            <a:endParaRPr lang="en-US" altLang="zh-TW" sz="1600" dirty="0">
              <a:latin typeface="微軟正黑體" panose="020B0604030504040204" pitchFamily="34" charset="-120"/>
              <a:ea typeface="微軟正黑體" panose="020B0604030504040204" pitchFamily="34" charset="-120"/>
            </a:endParaRPr>
          </a:p>
        </p:txBody>
      </p:sp>
      <p:sp>
        <p:nvSpPr>
          <p:cNvPr id="6" name="矩形 5"/>
          <p:cNvSpPr/>
          <p:nvPr/>
        </p:nvSpPr>
        <p:spPr>
          <a:xfrm>
            <a:off x="0" y="174096"/>
            <a:ext cx="9144000" cy="907941"/>
          </a:xfrm>
          <a:prstGeom prst="rect">
            <a:avLst/>
          </a:prstGeom>
        </p:spPr>
        <p:txBody>
          <a:bodyPr wrap="square">
            <a:spAutoFit/>
          </a:bodyPr>
          <a:lstStyle/>
          <a:p>
            <a:pPr algn="ctr">
              <a:spcBef>
                <a:spcPts val="600"/>
              </a:spcBef>
              <a:defRPr/>
            </a:pPr>
            <a:r>
              <a:rPr lang="zh-TW" altLang="en-US" sz="2400" b="1" dirty="0" smtClean="0">
                <a:solidFill>
                  <a:prstClr val="black"/>
                </a:solidFill>
                <a:latin typeface="華康粗圓體" panose="020F0709000000000000" pitchFamily="49" charset="-120"/>
                <a:ea typeface="華康粗圓體" panose="020F0709000000000000" pitchFamily="49" charset="-120"/>
              </a:rPr>
              <a:t>案例六 </a:t>
            </a:r>
            <a:r>
              <a:rPr lang="zh-TW" altLang="en-US" sz="2400" b="1" dirty="0">
                <a:solidFill>
                  <a:prstClr val="black"/>
                </a:solidFill>
                <a:latin typeface="華康粗圓體" panose="020F0709000000000000" pitchFamily="49" charset="-120"/>
                <a:ea typeface="華康粗圓體" panose="020F0709000000000000" pitchFamily="49" charset="-120"/>
              </a:rPr>
              <a:t>原文摘要</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en-US" sz="2400" b="1" dirty="0">
                <a:solidFill>
                  <a:prstClr val="black"/>
                </a:solidFill>
                <a:latin typeface="華康粗圓體" panose="020F0709000000000000" pitchFamily="49" charset="-120"/>
                <a:ea typeface="華康粗圓體" panose="020F0709000000000000" pitchFamily="49" charset="-120"/>
              </a:rPr>
              <a:t>儒鴻紡織</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en-US" sz="2400" b="1" dirty="0">
                <a:solidFill>
                  <a:prstClr val="black"/>
                </a:solidFill>
                <a:latin typeface="華康粗圓體" panose="020F0709000000000000" pitchFamily="49" charset="-120"/>
                <a:ea typeface="華康粗圓體" panose="020F0709000000000000" pitchFamily="49" charset="-120"/>
              </a:rPr>
              <a:t>：</a:t>
            </a:r>
            <a:endParaRPr lang="en-US" altLang="zh-TW" sz="2400" b="1" dirty="0">
              <a:solidFill>
                <a:prstClr val="black"/>
              </a:solidFill>
              <a:latin typeface="華康粗圓體" panose="020F0709000000000000" pitchFamily="49" charset="-120"/>
              <a:ea typeface="華康粗圓體" panose="020F0709000000000000" pitchFamily="49" charset="-120"/>
            </a:endParaRPr>
          </a:p>
          <a:p>
            <a:pPr algn="ctr">
              <a:spcBef>
                <a:spcPts val="600"/>
              </a:spcBef>
              <a:defRPr/>
            </a:pPr>
            <a:r>
              <a:rPr lang="zh-TW" altLang="en-US" sz="2400" b="1" dirty="0">
                <a:solidFill>
                  <a:prstClr val="black"/>
                </a:solidFill>
                <a:latin typeface="華康粗圓體" panose="020F0709000000000000" pitchFamily="49" charset="-120"/>
                <a:ea typeface="華康粗圓體" panose="020F0709000000000000" pitchFamily="49" charset="-120"/>
              </a:rPr>
              <a:t>導入</a:t>
            </a:r>
            <a:r>
              <a:rPr lang="en-US" altLang="zh-TW" sz="2400" b="1" dirty="0">
                <a:solidFill>
                  <a:prstClr val="black"/>
                </a:solidFill>
                <a:latin typeface="華康粗圓體" panose="020F0709000000000000" pitchFamily="49" charset="-120"/>
                <a:ea typeface="華康粗圓體" panose="020F0709000000000000" pitchFamily="49" charset="-120"/>
              </a:rPr>
              <a:t>AI</a:t>
            </a:r>
            <a:r>
              <a:rPr lang="zh-TW" altLang="en-US" sz="2400" b="1" dirty="0">
                <a:solidFill>
                  <a:prstClr val="black"/>
                </a:solidFill>
                <a:latin typeface="華康粗圓體" panose="020F0709000000000000" pitchFamily="49" charset="-120"/>
                <a:ea typeface="華康粗圓體" panose="020F0709000000000000" pitchFamily="49" charset="-120"/>
              </a:rPr>
              <a:t>讓訂單作業快</a:t>
            </a:r>
            <a:r>
              <a:rPr lang="en-US" altLang="zh-TW" sz="2400" b="1" dirty="0">
                <a:solidFill>
                  <a:prstClr val="black"/>
                </a:solidFill>
                <a:latin typeface="華康粗圓體" panose="020F0709000000000000" pitchFamily="49" charset="-120"/>
                <a:ea typeface="華康粗圓體" panose="020F0709000000000000" pitchFamily="49" charset="-120"/>
              </a:rPr>
              <a:t>24</a:t>
            </a:r>
            <a:r>
              <a:rPr lang="zh-TW" altLang="en-US" sz="2400" b="1" dirty="0">
                <a:solidFill>
                  <a:prstClr val="black"/>
                </a:solidFill>
                <a:latin typeface="華康粗圓體" panose="020F0709000000000000" pitchFamily="49" charset="-120"/>
                <a:ea typeface="華康粗圓體" panose="020F0709000000000000" pitchFamily="49" charset="-120"/>
              </a:rPr>
              <a:t>倍 傳產儒鴻紡織如何完成系統自動化轉型</a:t>
            </a:r>
            <a:r>
              <a:rPr lang="en-US" altLang="zh-TW" sz="2400" b="1" dirty="0">
                <a:solidFill>
                  <a:prstClr val="black"/>
                </a:solidFill>
                <a:latin typeface="華康粗圓體" panose="020F0709000000000000" pitchFamily="49" charset="-120"/>
                <a:ea typeface="華康粗圓體" panose="020F0709000000000000" pitchFamily="49" charset="-120"/>
              </a:rPr>
              <a:t>?</a:t>
            </a:r>
            <a:endParaRPr lang="zh-TW" altLang="en-US" sz="2400" b="1" dirty="0">
              <a:solidFill>
                <a:prstClr val="black"/>
              </a:solidFill>
              <a:latin typeface="華康粗圓體" panose="020F0709000000000000" pitchFamily="49" charset="-120"/>
              <a:ea typeface="華康粗圓體" panose="020F0709000000000000" pitchFamily="49" charset="-120"/>
            </a:endParaRPr>
          </a:p>
        </p:txBody>
      </p:sp>
      <p:sp>
        <p:nvSpPr>
          <p:cNvPr id="8" name="矩形 7"/>
          <p:cNvSpPr/>
          <p:nvPr/>
        </p:nvSpPr>
        <p:spPr>
          <a:xfrm>
            <a:off x="6229200" y="1079158"/>
            <a:ext cx="3599384" cy="261610"/>
          </a:xfrm>
          <a:prstGeom prst="rect">
            <a:avLst/>
          </a:prstGeom>
        </p:spPr>
        <p:txBody>
          <a:bodyPr wrap="square">
            <a:spAutoFit/>
          </a:bodyPr>
          <a:lstStyle/>
          <a:p>
            <a:pPr algn="ctr">
              <a:spcBef>
                <a:spcPts val="600"/>
              </a:spcBef>
              <a:defRPr/>
            </a:pPr>
            <a:r>
              <a:rPr lang="zh-TW" altLang="en-US" sz="1100" dirty="0">
                <a:solidFill>
                  <a:prstClr val="black"/>
                </a:solidFill>
                <a:latin typeface="微軟正黑體" pitchFamily="34" charset="-120"/>
                <a:ea typeface="微軟正黑體" pitchFamily="34" charset="-120"/>
              </a:rPr>
              <a:t>科技橘報 </a:t>
            </a:r>
            <a:r>
              <a:rPr lang="en-US" altLang="zh-TW" sz="1100" dirty="0">
                <a:solidFill>
                  <a:prstClr val="black"/>
                </a:solidFill>
                <a:latin typeface="微軟正黑體" pitchFamily="34" charset="-120"/>
                <a:ea typeface="微軟正黑體" pitchFamily="34" charset="-120"/>
              </a:rPr>
              <a:t>(2018/11/13)</a:t>
            </a:r>
            <a:endParaRPr lang="zh-TW" altLang="en-US" sz="1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35</a:t>
            </a:fld>
            <a:endParaRPr lang="zh-TW" altLang="en-US">
              <a:solidFill>
                <a:prstClr val="black">
                  <a:tint val="75000"/>
                </a:prstClr>
              </a:solidFill>
            </a:endParaRPr>
          </a:p>
        </p:txBody>
      </p:sp>
    </p:spTree>
    <p:extLst>
      <p:ext uri="{BB962C8B-B14F-4D97-AF65-F5344CB8AC3E}">
        <p14:creationId xmlns:p14="http://schemas.microsoft.com/office/powerpoint/2010/main" val="4233390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橢圓 13"/>
          <p:cNvSpPr/>
          <p:nvPr/>
        </p:nvSpPr>
        <p:spPr>
          <a:xfrm rot="900000" flipH="1">
            <a:off x="4663292" y="4104891"/>
            <a:ext cx="4804138" cy="3051791"/>
          </a:xfrm>
          <a:custGeom>
            <a:avLst/>
            <a:gdLst/>
            <a:ahLst/>
            <a:cxnLst/>
            <a:rect l="l" t="t" r="r" b="b"/>
            <a:pathLst>
              <a:path w="4804138" h="3448437">
                <a:moveTo>
                  <a:pt x="3743188" y="35030"/>
                </a:moveTo>
                <a:cubicBezTo>
                  <a:pt x="3656690" y="12062"/>
                  <a:pt x="3567130" y="0"/>
                  <a:pt x="3475400" y="0"/>
                </a:cubicBezTo>
                <a:cubicBezTo>
                  <a:pt x="3448180" y="0"/>
                  <a:pt x="3421151" y="1061"/>
                  <a:pt x="3394437" y="5305"/>
                </a:cubicBezTo>
                <a:lnTo>
                  <a:pt x="3394437" y="0"/>
                </a:lnTo>
                <a:lnTo>
                  <a:pt x="678228" y="0"/>
                </a:lnTo>
                <a:lnTo>
                  <a:pt x="0" y="2531178"/>
                </a:lnTo>
                <a:lnTo>
                  <a:pt x="3406377" y="3443914"/>
                </a:lnTo>
                <a:lnTo>
                  <a:pt x="3475400" y="3448437"/>
                </a:lnTo>
                <a:cubicBezTo>
                  <a:pt x="4209242" y="3448437"/>
                  <a:pt x="4804138" y="2676479"/>
                  <a:pt x="4804138" y="1724219"/>
                </a:cubicBezTo>
                <a:cubicBezTo>
                  <a:pt x="4804138" y="890991"/>
                  <a:pt x="4348671" y="195807"/>
                  <a:pt x="3743188" y="35030"/>
                </a:cubicBezTo>
                <a:close/>
              </a:path>
            </a:pathLst>
          </a:custGeom>
          <a:solidFill>
            <a:srgbClr val="5ECCF3">
              <a:lumMod val="40000"/>
              <a:lumOff val="60000"/>
            </a:srgbClr>
          </a:solidFill>
          <a:ln w="25400" cap="flat" cmpd="sng" algn="ctr">
            <a:solidFill>
              <a:srgbClr val="5ECCF3">
                <a:lumMod val="40000"/>
                <a:lumOff val="60000"/>
              </a:srgbClr>
            </a:solidFill>
            <a:prstDash val="solid"/>
          </a:ln>
          <a:effectLst/>
        </p:spPr>
        <p:txBody>
          <a:bodyPr rtlCol="0" anchor="ctr"/>
          <a:lstStyle/>
          <a:p>
            <a:pPr algn="ctr" defTabSz="914400">
              <a:defRPr/>
            </a:pPr>
            <a:endParaRPr lang="zh-TW" altLang="en-US" kern="0">
              <a:solidFill>
                <a:prstClr val="white"/>
              </a:solidFill>
            </a:endParaRPr>
          </a:p>
        </p:txBody>
      </p:sp>
      <p:sp>
        <p:nvSpPr>
          <p:cNvPr id="3" name="AutoShape 6" descr="「消費高手」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 name="AutoShape 8" descr="「消費高手」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7" name="AutoShape 10" descr="「消費高手」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52" name="矩形 51"/>
          <p:cNvSpPr/>
          <p:nvPr/>
        </p:nvSpPr>
        <p:spPr>
          <a:xfrm>
            <a:off x="4839678" y="4596481"/>
            <a:ext cx="4267200" cy="213904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7800" lvl="1" indent="-177800" algn="just">
              <a:spcBef>
                <a:spcPts val="300"/>
              </a:spcBef>
              <a:buFont typeface="Wingdings" panose="05000000000000000000" pitchFamily="2" charset="2"/>
              <a:buChar char="n"/>
            </a:pPr>
            <a:r>
              <a:rPr lang="zh-TW" altLang="en-US" sz="1600" b="1" dirty="0">
                <a:solidFill>
                  <a:srgbClr val="0000FF"/>
                </a:solidFill>
                <a:latin typeface="微軟正黑體" panose="020B0604030504040204" pitchFamily="34" charset="-120"/>
                <a:ea typeface="微軟正黑體" panose="020B0604030504040204" pitchFamily="34" charset="-120"/>
              </a:rPr>
              <a:t>透過</a:t>
            </a:r>
            <a:r>
              <a:rPr lang="en-US" altLang="zh-TW" sz="1600" b="1" dirty="0">
                <a:solidFill>
                  <a:srgbClr val="0000FF"/>
                </a:solidFill>
                <a:latin typeface="微軟正黑體" panose="020B0604030504040204" pitchFamily="34" charset="-120"/>
                <a:ea typeface="微軟正黑體" panose="020B0604030504040204" pitchFamily="34" charset="-120"/>
              </a:rPr>
              <a:t>AI</a:t>
            </a:r>
            <a:r>
              <a:rPr lang="zh-TW" altLang="en-US" sz="1600" b="1" dirty="0">
                <a:solidFill>
                  <a:srgbClr val="0000FF"/>
                </a:solidFill>
                <a:latin typeface="微軟正黑體" panose="020B0604030504040204" pitchFamily="34" charset="-120"/>
                <a:ea typeface="微軟正黑體" panose="020B0604030504040204" pitchFamily="34" charset="-120"/>
              </a:rPr>
              <a:t>進行訂單智慧化處理，提升效率</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marL="171450" lvl="1" indent="-171450" algn="just">
              <a:spcBef>
                <a:spcPts val="300"/>
              </a:spcBef>
              <a:buFont typeface="Arial" panose="020B0604020202020204" pitchFamily="34" charset="0"/>
              <a:buChar char="•"/>
            </a:pPr>
            <a:r>
              <a:rPr lang="zh-TW" altLang="en-US" sz="1600" b="1" dirty="0">
                <a:solidFill>
                  <a:prstClr val="black"/>
                </a:solidFill>
                <a:latin typeface="微軟正黑體" panose="020B0604030504040204" pitchFamily="34" charset="-120"/>
                <a:ea typeface="微軟正黑體" panose="020B0604030504040204" pitchFamily="34" charset="-120"/>
              </a:rPr>
              <a:t>利用機器人流程自動</a:t>
            </a:r>
            <a:r>
              <a:rPr lang="en-US" altLang="zh-TW" sz="1600" b="1" dirty="0">
                <a:solidFill>
                  <a:prstClr val="black"/>
                </a:solidFill>
                <a:latin typeface="微軟正黑體" panose="020B0604030504040204" pitchFamily="34" charset="-120"/>
                <a:ea typeface="微軟正黑體" panose="020B0604030504040204" pitchFamily="34" charset="-120"/>
              </a:rPr>
              <a:t>(Robotic process automation, RPA)</a:t>
            </a:r>
            <a:r>
              <a:rPr lang="zh-TW" altLang="en-US" sz="1600" b="1" dirty="0">
                <a:solidFill>
                  <a:prstClr val="black"/>
                </a:solidFill>
                <a:latin typeface="微軟正黑體" panose="020B0604030504040204" pitchFamily="34" charset="-120"/>
                <a:ea typeface="微軟正黑體" panose="020B0604030504040204" pitchFamily="34" charset="-120"/>
              </a:rPr>
              <a:t>技術，進行數位和實體任務的自動化，可</a:t>
            </a:r>
            <a:r>
              <a:rPr lang="zh-TW" altLang="en-US" sz="1600" b="1" dirty="0">
                <a:solidFill>
                  <a:srgbClr val="FF0000"/>
                </a:solidFill>
                <a:latin typeface="微軟正黑體" panose="020B0604030504040204" pitchFamily="34" charset="-120"/>
                <a:ea typeface="微軟正黑體" panose="020B0604030504040204" pitchFamily="34" charset="-120"/>
              </a:rPr>
              <a:t>優化後端單位</a:t>
            </a:r>
            <a:r>
              <a:rPr lang="zh-TW" altLang="en-US" sz="1600" b="1" dirty="0">
                <a:solidFill>
                  <a:prstClr val="black"/>
                </a:solidFill>
                <a:latin typeface="微軟正黑體" panose="020B0604030504040204" pitchFamily="34" charset="-120"/>
                <a:ea typeface="微軟正黑體" panose="020B0604030504040204" pitchFamily="34" charset="-120"/>
              </a:rPr>
              <a:t>如</a:t>
            </a:r>
            <a:r>
              <a:rPr lang="zh-TW" altLang="en-US" sz="1600" b="1" dirty="0">
                <a:solidFill>
                  <a:srgbClr val="FF0000"/>
                </a:solidFill>
                <a:latin typeface="微軟正黑體" panose="020B0604030504040204" pitchFamily="34" charset="-120"/>
                <a:ea typeface="微軟正黑體" panose="020B0604030504040204" pitchFamily="34" charset="-120"/>
              </a:rPr>
              <a:t>行政管理</a:t>
            </a:r>
            <a:r>
              <a:rPr lang="zh-TW" altLang="en-US" sz="1600" b="1" dirty="0">
                <a:solidFill>
                  <a:prstClr val="black"/>
                </a:solidFill>
                <a:latin typeface="微軟正黑體" panose="020B0604030504040204" pitchFamily="34" charset="-120"/>
                <a:ea typeface="微軟正黑體" panose="020B0604030504040204" pitchFamily="34" charset="-120"/>
              </a:rPr>
              <a:t>與</a:t>
            </a:r>
            <a:r>
              <a:rPr lang="zh-TW" altLang="en-US" sz="1600" b="1" dirty="0">
                <a:solidFill>
                  <a:srgbClr val="FF0000"/>
                </a:solidFill>
                <a:latin typeface="微軟正黑體" panose="020B0604030504040204" pitchFamily="34" charset="-120"/>
                <a:ea typeface="微軟正黑體" panose="020B0604030504040204" pitchFamily="34" charset="-120"/>
              </a:rPr>
              <a:t>財務活動</a:t>
            </a:r>
            <a:r>
              <a:rPr lang="zh-TW" altLang="en-US" sz="1600" b="1" dirty="0">
                <a:solidFill>
                  <a:prstClr val="black"/>
                </a:solidFill>
                <a:latin typeface="微軟正黑體" panose="020B0604030504040204" pitchFamily="34" charset="-120"/>
                <a:ea typeface="微軟正黑體" panose="020B0604030504040204" pitchFamily="34" charset="-120"/>
              </a:rPr>
              <a:t>等</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171450" lvl="1" indent="-171450" algn="just">
              <a:spcBef>
                <a:spcPts val="300"/>
              </a:spcBef>
              <a:buFont typeface="Arial" panose="020B0604020202020204" pitchFamily="34" charset="0"/>
              <a:buChar char="•"/>
            </a:pPr>
            <a:r>
              <a:rPr lang="zh-TW" altLang="en-US" sz="1600" b="1" dirty="0">
                <a:solidFill>
                  <a:prstClr val="black"/>
                </a:solidFill>
                <a:latin typeface="微軟正黑體" panose="020B0604030504040204" pitchFamily="34" charset="-120"/>
                <a:ea typeface="微軟正黑體" panose="020B0604030504040204" pitchFamily="34" charset="-120"/>
              </a:rPr>
              <a:t>對台灣紡織業者而言，欲投入</a:t>
            </a:r>
            <a:r>
              <a:rPr lang="en-US" altLang="zh-TW" sz="1600" b="1" dirty="0">
                <a:solidFill>
                  <a:prstClr val="black"/>
                </a:solidFill>
                <a:latin typeface="微軟正黑體" panose="020B0604030504040204" pitchFamily="34" charset="-120"/>
                <a:ea typeface="微軟正黑體" panose="020B0604030504040204" pitchFamily="34" charset="-120"/>
              </a:rPr>
              <a:t>AI</a:t>
            </a:r>
            <a:r>
              <a:rPr lang="zh-TW" altLang="en-US" sz="1600" b="1" dirty="0">
                <a:solidFill>
                  <a:prstClr val="black"/>
                </a:solidFill>
                <a:latin typeface="微軟正黑體" panose="020B0604030504040204" pitchFamily="34" charset="-120"/>
                <a:ea typeface="微軟正黑體" panose="020B0604030504040204" pitchFamily="34" charset="-120"/>
              </a:rPr>
              <a:t>技術應用，可先</a:t>
            </a:r>
            <a:r>
              <a:rPr lang="zh-TW" altLang="en-US" sz="1600" b="1" dirty="0">
                <a:solidFill>
                  <a:srgbClr val="FF0000"/>
                </a:solidFill>
                <a:latin typeface="微軟正黑體" panose="020B0604030504040204" pitchFamily="34" charset="-120"/>
                <a:ea typeface="微軟正黑體" panose="020B0604030504040204" pitchFamily="34" charset="-120"/>
              </a:rPr>
              <a:t>根據業務需求</a:t>
            </a:r>
            <a:r>
              <a:rPr lang="zh-TW" altLang="en-US" sz="1600" b="1" dirty="0">
                <a:solidFill>
                  <a:prstClr val="black"/>
                </a:solidFill>
                <a:latin typeface="微軟正黑體" panose="020B0604030504040204" pitchFamily="34" charset="-120"/>
                <a:ea typeface="微軟正黑體" panose="020B0604030504040204" pitchFamily="34" charset="-120"/>
              </a:rPr>
              <a:t>建立安排</a:t>
            </a:r>
            <a:r>
              <a:rPr lang="zh-TW" altLang="en-US" sz="1600" b="1" dirty="0">
                <a:solidFill>
                  <a:srgbClr val="FF0000"/>
                </a:solidFill>
                <a:latin typeface="微軟正黑體" panose="020B0604030504040204" pitchFamily="34" charset="-120"/>
                <a:ea typeface="微軟正黑體" panose="020B0604030504040204" pitchFamily="34" charset="-120"/>
              </a:rPr>
              <a:t>優先順序</a:t>
            </a:r>
            <a:r>
              <a:rPr lang="zh-TW" altLang="en-US" sz="1600" b="1" dirty="0">
                <a:solidFill>
                  <a:prstClr val="black"/>
                </a:solidFill>
                <a:latin typeface="微軟正黑體" panose="020B0604030504040204" pitchFamily="34" charset="-120"/>
                <a:ea typeface="微軟正黑體" panose="020B0604030504040204" pitchFamily="34" charset="-120"/>
              </a:rPr>
              <a:t>，以及制定計畫，</a:t>
            </a:r>
            <a:r>
              <a:rPr lang="zh-TW" altLang="en-US" sz="1600" b="1" dirty="0">
                <a:solidFill>
                  <a:srgbClr val="FF0000"/>
                </a:solidFill>
                <a:latin typeface="微軟正黑體" panose="020B0604030504040204" pitchFamily="34" charset="-120"/>
                <a:ea typeface="微軟正黑體" panose="020B0604030504040204" pitchFamily="34" charset="-120"/>
              </a:rPr>
              <a:t>進而擴大規模</a:t>
            </a:r>
            <a:r>
              <a:rPr lang="zh-TW" altLang="en-US" sz="1600" b="1" dirty="0">
                <a:solidFill>
                  <a:prstClr val="black"/>
                </a:solidFill>
                <a:latin typeface="微軟正黑體" panose="020B0604030504040204" pitchFamily="34" charset="-120"/>
                <a:ea typeface="微軟正黑體" panose="020B0604030504040204" pitchFamily="34" charset="-120"/>
              </a:rPr>
              <a:t>推展到全公司</a:t>
            </a:r>
          </a:p>
        </p:txBody>
      </p:sp>
      <p:sp>
        <p:nvSpPr>
          <p:cNvPr id="2" name="矩形 1"/>
          <p:cNvSpPr/>
          <p:nvPr/>
        </p:nvSpPr>
        <p:spPr>
          <a:xfrm>
            <a:off x="-15398" y="6596390"/>
            <a:ext cx="4855076" cy="261610"/>
          </a:xfrm>
          <a:prstGeom prst="rect">
            <a:avLst/>
          </a:prstGeom>
        </p:spPr>
        <p:txBody>
          <a:bodyPr wrap="square">
            <a:spAutoFit/>
          </a:bodyPr>
          <a:lstStyle/>
          <a:p>
            <a:pPr>
              <a:spcBef>
                <a:spcPts val="600"/>
              </a:spcBef>
              <a:defRPr/>
            </a:pPr>
            <a:r>
              <a:rPr lang="zh-TW" altLang="en-US" sz="1050" dirty="0">
                <a:solidFill>
                  <a:prstClr val="black"/>
                </a:solidFill>
                <a:latin typeface="微軟正黑體" pitchFamily="34" charset="-120"/>
                <a:ea typeface="微軟正黑體" pitchFamily="34" charset="-120"/>
              </a:rPr>
              <a:t>資料來源：科技橘報 </a:t>
            </a:r>
            <a:r>
              <a:rPr lang="en-US" altLang="zh-TW" sz="1050" dirty="0">
                <a:solidFill>
                  <a:prstClr val="black"/>
                </a:solidFill>
                <a:latin typeface="微軟正黑體" pitchFamily="34" charset="-120"/>
                <a:ea typeface="微軟正黑體" pitchFamily="34" charset="-120"/>
              </a:rPr>
              <a:t>2018/11/13</a:t>
            </a:r>
            <a:r>
              <a:rPr lang="zh-TW" altLang="en-US" sz="1050" dirty="0">
                <a:solidFill>
                  <a:prstClr val="black"/>
                </a:solidFill>
                <a:latin typeface="微軟正黑體" pitchFamily="34" charset="-120"/>
                <a:ea typeface="微軟正黑體" pitchFamily="34" charset="-120"/>
              </a:rPr>
              <a:t>，紡織所整理，</a:t>
            </a:r>
            <a:r>
              <a:rPr lang="en-US" altLang="zh-TW" sz="1050" dirty="0">
                <a:solidFill>
                  <a:prstClr val="black"/>
                </a:solidFill>
                <a:latin typeface="微軟正黑體" pitchFamily="34" charset="-120"/>
                <a:ea typeface="微軟正黑體" pitchFamily="34" charset="-120"/>
              </a:rPr>
              <a:t>2018</a:t>
            </a:r>
            <a:r>
              <a:rPr lang="zh-TW" altLang="en-US" sz="1050" dirty="0">
                <a:solidFill>
                  <a:prstClr val="black"/>
                </a:solidFill>
                <a:latin typeface="微軟正黑體" pitchFamily="34" charset="-120"/>
                <a:ea typeface="微軟正黑體" pitchFamily="34" charset="-120"/>
              </a:rPr>
              <a:t>年</a:t>
            </a:r>
            <a:r>
              <a:rPr lang="en-US" altLang="zh-TW" sz="1050" dirty="0">
                <a:solidFill>
                  <a:prstClr val="black"/>
                </a:solidFill>
                <a:latin typeface="微軟正黑體" pitchFamily="34" charset="-120"/>
                <a:ea typeface="微軟正黑體" pitchFamily="34" charset="-120"/>
              </a:rPr>
              <a:t>11</a:t>
            </a:r>
            <a:r>
              <a:rPr lang="zh-TW" altLang="en-US" sz="1050" dirty="0">
                <a:solidFill>
                  <a:prstClr val="black"/>
                </a:solidFill>
                <a:latin typeface="微軟正黑體" pitchFamily="34" charset="-120"/>
                <a:ea typeface="微軟正黑體" pitchFamily="34" charset="-120"/>
              </a:rPr>
              <a:t>月</a:t>
            </a:r>
          </a:p>
        </p:txBody>
      </p:sp>
      <p:sp>
        <p:nvSpPr>
          <p:cNvPr id="1033" name="文字方塊 1032"/>
          <p:cNvSpPr txBox="1"/>
          <p:nvPr/>
        </p:nvSpPr>
        <p:spPr>
          <a:xfrm>
            <a:off x="5171316" y="4097330"/>
            <a:ext cx="2454433" cy="461665"/>
          </a:xfrm>
          <a:prstGeom prst="rect">
            <a:avLst/>
          </a:prstGeom>
          <a:noFill/>
        </p:spPr>
        <p:txBody>
          <a:bodyPr wrap="square" rtlCol="0">
            <a:spAutoFit/>
          </a:bodyPr>
          <a:lstStyle/>
          <a:p>
            <a:pPr algn="ctr" defTabSz="914400">
              <a:defRPr/>
            </a:pPr>
            <a:r>
              <a:rPr lang="zh-TW" altLang="en-US" sz="2400" b="1" kern="0" dirty="0">
                <a:solidFill>
                  <a:srgbClr val="5ECCF3">
                    <a:lumMod val="50000"/>
                  </a:srgbClr>
                </a:solidFill>
                <a:latin typeface="華康雅風體W3" panose="03000309000000000000" pitchFamily="65" charset="-120"/>
                <a:ea typeface="華康雅風體W3" panose="03000309000000000000" pitchFamily="65" charset="-120"/>
              </a:rPr>
              <a:t>產業關鍵與啟發</a:t>
            </a:r>
          </a:p>
        </p:txBody>
      </p:sp>
      <p:sp>
        <p:nvSpPr>
          <p:cNvPr id="9" name="矩形 8"/>
          <p:cNvSpPr/>
          <p:nvPr/>
        </p:nvSpPr>
        <p:spPr>
          <a:xfrm>
            <a:off x="264845" y="1663363"/>
            <a:ext cx="727195" cy="1384995"/>
          </a:xfrm>
          <a:prstGeom prst="rect">
            <a:avLst/>
          </a:prstGeom>
          <a:solidFill>
            <a:schemeClr val="bg1">
              <a:lumMod val="85000"/>
            </a:schemeClr>
          </a:solidFill>
        </p:spPr>
        <p:txBody>
          <a:bodyPr wrap="square">
            <a:spAutoFit/>
          </a:bodyPr>
          <a:lstStyle/>
          <a:p>
            <a:pPr algn="just" hangingPunct="0"/>
            <a:r>
              <a:rPr lang="zh-TW" altLang="en-US" sz="1400" dirty="0">
                <a:solidFill>
                  <a:prstClr val="black"/>
                </a:solidFill>
                <a:latin typeface="微軟正黑體" panose="020B0604030504040204" pitchFamily="34" charset="-120"/>
                <a:ea typeface="微軟正黑體" panose="020B0604030504040204" pitchFamily="34" charset="-120"/>
              </a:rPr>
              <a:t>以</a:t>
            </a:r>
            <a:r>
              <a:rPr lang="zh-TW" altLang="en-US" sz="1400" dirty="0">
                <a:solidFill>
                  <a:srgbClr val="FF0000"/>
                </a:solidFill>
                <a:latin typeface="微軟正黑體" panose="020B0604030504040204" pitchFamily="34" charset="-120"/>
                <a:ea typeface="微軟正黑體" panose="020B0604030504040204" pitchFamily="34" charset="-120"/>
              </a:rPr>
              <a:t>簡化人工作業流程</a:t>
            </a:r>
            <a:r>
              <a:rPr lang="zh-TW" altLang="en-US" sz="1400" dirty="0">
                <a:solidFill>
                  <a:prstClr val="black"/>
                </a:solidFill>
                <a:latin typeface="微軟正黑體" panose="020B0604030504040204" pitchFamily="34" charset="-120"/>
                <a:ea typeface="微軟正黑體" panose="020B0604030504040204" pitchFamily="34" charset="-120"/>
              </a:rPr>
              <a:t>為優先考量重點</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1138678" y="1266011"/>
            <a:ext cx="3392862" cy="1969770"/>
          </a:xfrm>
          <a:prstGeom prst="rect">
            <a:avLst/>
          </a:prstGeom>
        </p:spPr>
        <p:txBody>
          <a:bodyPr wrap="square">
            <a:spAutoFit/>
          </a:bodyPr>
          <a:lstStyle/>
          <a:p>
            <a:pPr algn="just"/>
            <a:r>
              <a:rPr lang="zh-TW" altLang="en-US" sz="1600" b="1" dirty="0">
                <a:solidFill>
                  <a:prstClr val="black"/>
                </a:solidFill>
                <a:latin typeface="微軟正黑體" panose="020B0604030504040204" pitchFamily="34" charset="-120"/>
                <a:ea typeface="微軟正黑體" panose="020B0604030504040204" pitchFamily="34" charset="-120"/>
              </a:rPr>
              <a:t>痛點一：</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algn="just"/>
            <a:r>
              <a:rPr lang="zh-TW" altLang="en-US" sz="1700" dirty="0">
                <a:solidFill>
                  <a:prstClr val="black"/>
                </a:solidFill>
                <a:latin typeface="微軟正黑體" panose="020B0604030504040204" pitchFamily="34" charset="-120"/>
                <a:ea typeface="微軟正黑體" panose="020B0604030504040204" pitchFamily="34" charset="-120"/>
              </a:rPr>
              <a:t>傳統產業訂單幾乎都由人工處理，</a:t>
            </a:r>
            <a:r>
              <a:rPr lang="zh-TW" altLang="en-US" sz="1700" dirty="0">
                <a:solidFill>
                  <a:srgbClr val="FF0000"/>
                </a:solidFill>
                <a:latin typeface="微軟正黑體" panose="020B0604030504040204" pitchFamily="34" charset="-120"/>
                <a:ea typeface="微軟正黑體" panose="020B0604030504040204" pitchFamily="34" charset="-120"/>
              </a:rPr>
              <a:t>格式不一</a:t>
            </a:r>
            <a:r>
              <a:rPr lang="zh-TW" altLang="en-US" sz="1700" dirty="0">
                <a:solidFill>
                  <a:prstClr val="black"/>
                </a:solidFill>
                <a:latin typeface="微軟正黑體" panose="020B0604030504040204" pitchFamily="34" charset="-120"/>
                <a:ea typeface="微軟正黑體" panose="020B0604030504040204" pitchFamily="34" charset="-120"/>
              </a:rPr>
              <a:t>導致成本高昂</a:t>
            </a:r>
            <a:endParaRPr lang="en-US" altLang="zh-TW" sz="1700" dirty="0">
              <a:solidFill>
                <a:prstClr val="black"/>
              </a:solidFill>
              <a:latin typeface="微軟正黑體" panose="020B0604030504040204" pitchFamily="34" charset="-120"/>
              <a:ea typeface="微軟正黑體" panose="020B0604030504040204" pitchFamily="34" charset="-120"/>
            </a:endParaRPr>
          </a:p>
          <a:p>
            <a:pPr algn="just">
              <a:spcBef>
                <a:spcPts val="600"/>
              </a:spcBef>
            </a:pPr>
            <a:r>
              <a:rPr lang="zh-TW" altLang="en-US" sz="1600" b="1" dirty="0">
                <a:solidFill>
                  <a:prstClr val="black"/>
                </a:solidFill>
                <a:latin typeface="微軟正黑體" panose="020B0604030504040204" pitchFamily="34" charset="-120"/>
                <a:ea typeface="微軟正黑體" panose="020B0604030504040204" pitchFamily="34" charset="-120"/>
              </a:rPr>
              <a:t>痛點二：</a:t>
            </a:r>
            <a:endParaRPr lang="en-US" altLang="zh-TW" sz="1600" dirty="0">
              <a:solidFill>
                <a:prstClr val="black"/>
              </a:solidFill>
              <a:latin typeface="微軟正黑體" panose="020B0604030504040204" pitchFamily="34" charset="-120"/>
              <a:ea typeface="微軟正黑體" panose="020B0604030504040204" pitchFamily="34" charset="-120"/>
            </a:endParaRPr>
          </a:p>
          <a:p>
            <a:pPr algn="just"/>
            <a:r>
              <a:rPr lang="zh-TW" altLang="en-US" sz="1700" dirty="0">
                <a:solidFill>
                  <a:prstClr val="black"/>
                </a:solidFill>
                <a:latin typeface="微軟正黑體" panose="020B0604030504040204" pitchFamily="34" charset="-120"/>
                <a:ea typeface="微軟正黑體" panose="020B0604030504040204" pitchFamily="34" charset="-120"/>
              </a:rPr>
              <a:t>目前的管理系統是以財務會計為核心去設計，</a:t>
            </a:r>
            <a:r>
              <a:rPr lang="zh-TW" altLang="en-US" sz="1700" dirty="0">
                <a:solidFill>
                  <a:srgbClr val="FF0000"/>
                </a:solidFill>
                <a:latin typeface="微軟正黑體" panose="020B0604030504040204" pitchFamily="34" charset="-120"/>
                <a:ea typeface="微軟正黑體" panose="020B0604030504040204" pitchFamily="34" charset="-120"/>
              </a:rPr>
              <a:t>為了配合財會作業，導致很多作業流程不順暢</a:t>
            </a:r>
            <a:endParaRPr lang="en-US" altLang="zh-TW" sz="1700" b="1" dirty="0">
              <a:solidFill>
                <a:srgbClr val="FF000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237818" y="3946878"/>
            <a:ext cx="4293722" cy="2308324"/>
          </a:xfrm>
          <a:prstGeom prst="rect">
            <a:avLst/>
          </a:prstGeom>
        </p:spPr>
        <p:txBody>
          <a:bodyPr wrap="square">
            <a:spAutoFit/>
          </a:bodyPr>
          <a:lstStyle/>
          <a:p>
            <a:r>
              <a:rPr lang="zh-TW" altLang="en-US" sz="1600" b="1" dirty="0">
                <a:solidFill>
                  <a:prstClr val="black"/>
                </a:solidFill>
                <a:latin typeface="微軟正黑體" panose="020B0604030504040204" pitchFamily="34" charset="-120"/>
                <a:ea typeface="微軟正黑體" panose="020B0604030504040204" pitchFamily="34" charset="-120"/>
              </a:rPr>
              <a:t>效益一：</a:t>
            </a:r>
            <a:endParaRPr lang="en-US" altLang="zh-TW" sz="1600" b="1" dirty="0">
              <a:solidFill>
                <a:prstClr val="black"/>
              </a:solidFill>
              <a:latin typeface="微軟正黑體" panose="020B0604030504040204" pitchFamily="34" charset="-120"/>
              <a:ea typeface="微軟正黑體" panose="020B0604030504040204" pitchFamily="34" charset="-120"/>
            </a:endParaRPr>
          </a:p>
          <a:p>
            <a:r>
              <a:rPr lang="zh-TW" altLang="en-US" sz="1600" dirty="0">
                <a:solidFill>
                  <a:prstClr val="black"/>
                </a:solidFill>
                <a:latin typeface="微軟正黑體" panose="020B0604030504040204" pitchFamily="34" charset="-120"/>
                <a:ea typeface="微軟正黑體" panose="020B0604030504040204" pitchFamily="34" charset="-120"/>
              </a:rPr>
              <a:t>訂單匯入自動化系統，由</a:t>
            </a:r>
            <a:r>
              <a:rPr lang="zh-TW" altLang="en-US" sz="1600" dirty="0">
                <a:solidFill>
                  <a:srgbClr val="FF0000"/>
                </a:solidFill>
                <a:latin typeface="微軟正黑體" panose="020B0604030504040204" pitchFamily="34" charset="-120"/>
                <a:ea typeface="微軟正黑體" panose="020B0604030504040204" pitchFamily="34" charset="-120"/>
              </a:rPr>
              <a:t>電腦自動判讀訂單</a:t>
            </a:r>
            <a:r>
              <a:rPr lang="zh-TW" altLang="en-US" sz="1600" dirty="0">
                <a:solidFill>
                  <a:prstClr val="black"/>
                </a:solidFill>
                <a:latin typeface="微軟正黑體" panose="020B0604030504040204" pitchFamily="34" charset="-120"/>
                <a:ea typeface="微軟正黑體" panose="020B0604030504040204" pitchFamily="34" charset="-120"/>
              </a:rPr>
              <a:t>，能</a:t>
            </a:r>
            <a:r>
              <a:rPr lang="zh-TW" altLang="en-US" sz="1600" dirty="0">
                <a:solidFill>
                  <a:srgbClr val="FF0000"/>
                </a:solidFill>
                <a:latin typeface="微軟正黑體" panose="020B0604030504040204" pitchFamily="34" charset="-120"/>
                <a:ea typeface="微軟正黑體" panose="020B0604030504040204" pitchFamily="34" charset="-120"/>
              </a:rPr>
              <a:t>簡化人工作業程序，</a:t>
            </a:r>
            <a:r>
              <a:rPr lang="zh-TW" altLang="en-US" sz="1600" dirty="0">
                <a:solidFill>
                  <a:prstClr val="black"/>
                </a:solidFill>
                <a:latin typeface="微軟正黑體" panose="020B0604030504040204" pitchFamily="34" charset="-120"/>
                <a:ea typeface="微軟正黑體" panose="020B0604030504040204" pitchFamily="34" charset="-120"/>
              </a:rPr>
              <a:t>原本一張訂單處理時間為 </a:t>
            </a:r>
            <a:r>
              <a:rPr lang="en-US" altLang="zh-TW" sz="1600" dirty="0">
                <a:solidFill>
                  <a:prstClr val="black"/>
                </a:solidFill>
                <a:latin typeface="微軟正黑體" panose="020B0604030504040204" pitchFamily="34" charset="-120"/>
                <a:ea typeface="微軟正黑體" panose="020B0604030504040204" pitchFamily="34" charset="-120"/>
              </a:rPr>
              <a:t>48 </a:t>
            </a:r>
            <a:r>
              <a:rPr lang="zh-TW" altLang="en-US" sz="1600" dirty="0">
                <a:solidFill>
                  <a:prstClr val="black"/>
                </a:solidFill>
                <a:latin typeface="微軟正黑體" panose="020B0604030504040204" pitchFamily="34" charset="-120"/>
                <a:ea typeface="微軟正黑體" panose="020B0604030504040204" pitchFamily="34" charset="-120"/>
              </a:rPr>
              <a:t>小時，如今只要 </a:t>
            </a:r>
            <a:r>
              <a:rPr lang="en-US" altLang="zh-TW" sz="1600" dirty="0">
                <a:solidFill>
                  <a:prstClr val="black"/>
                </a:solidFill>
                <a:latin typeface="微軟正黑體" panose="020B0604030504040204" pitchFamily="34" charset="-120"/>
                <a:ea typeface="微軟正黑體" panose="020B0604030504040204" pitchFamily="34" charset="-120"/>
              </a:rPr>
              <a:t>2 </a:t>
            </a:r>
            <a:r>
              <a:rPr lang="zh-TW" altLang="en-US" sz="1600" dirty="0">
                <a:solidFill>
                  <a:prstClr val="black"/>
                </a:solidFill>
                <a:latin typeface="微軟正黑體" panose="020B0604030504040204" pitchFamily="34" charset="-120"/>
                <a:ea typeface="微軟正黑體" panose="020B0604030504040204" pitchFamily="34" charset="-120"/>
              </a:rPr>
              <a:t>小時。</a:t>
            </a:r>
            <a:r>
              <a:rPr lang="zh-TW" altLang="en-US" sz="1600" dirty="0">
                <a:solidFill>
                  <a:srgbClr val="FF0000"/>
                </a:solidFill>
                <a:latin typeface="微軟正黑體" panose="020B0604030504040204" pitchFamily="34" charset="-120"/>
                <a:ea typeface="微軟正黑體" panose="020B0604030504040204" pitchFamily="34" charset="-120"/>
              </a:rPr>
              <a:t>效率提高 </a:t>
            </a:r>
            <a:r>
              <a:rPr lang="en-US" altLang="zh-TW" sz="1600" dirty="0">
                <a:solidFill>
                  <a:srgbClr val="FF0000"/>
                </a:solidFill>
                <a:latin typeface="微軟正黑體" panose="020B0604030504040204" pitchFamily="34" charset="-120"/>
                <a:ea typeface="微軟正黑體" panose="020B0604030504040204" pitchFamily="34" charset="-120"/>
              </a:rPr>
              <a:t>90%</a:t>
            </a:r>
            <a:r>
              <a:rPr lang="zh-TW" altLang="en-US"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作業人力也節省了一半</a:t>
            </a:r>
            <a:r>
              <a:rPr lang="zh-TW" altLang="en-US" sz="1600" dirty="0">
                <a:solidFill>
                  <a:prstClr val="black"/>
                </a:solidFill>
                <a:latin typeface="微軟正黑體" panose="020B0604030504040204" pitchFamily="34" charset="-120"/>
                <a:ea typeface="微軟正黑體" panose="020B0604030504040204" pitchFamily="34" charset="-120"/>
              </a:rPr>
              <a:t>以上</a:t>
            </a:r>
            <a:endParaRPr lang="en-US" altLang="zh-TW" sz="1600" dirty="0">
              <a:solidFill>
                <a:prstClr val="black"/>
              </a:solidFill>
              <a:latin typeface="微軟正黑體" panose="020B0604030504040204" pitchFamily="34" charset="-120"/>
              <a:ea typeface="微軟正黑體" panose="020B0604030504040204" pitchFamily="34" charset="-120"/>
            </a:endParaRPr>
          </a:p>
          <a:p>
            <a:endParaRPr lang="en-US" altLang="zh-TW" sz="1600" dirty="0">
              <a:solidFill>
                <a:prstClr val="black"/>
              </a:solidFill>
              <a:latin typeface="微軟正黑體" panose="020B0604030504040204" pitchFamily="34" charset="-120"/>
              <a:ea typeface="微軟正黑體" panose="020B0604030504040204" pitchFamily="34" charset="-120"/>
            </a:endParaRPr>
          </a:p>
          <a:p>
            <a:r>
              <a:rPr lang="zh-TW" altLang="en-US" sz="1600" b="1" dirty="0">
                <a:solidFill>
                  <a:prstClr val="black"/>
                </a:solidFill>
                <a:latin typeface="微軟正黑體" panose="020B0604030504040204" pitchFamily="34" charset="-120"/>
                <a:ea typeface="微軟正黑體" panose="020B0604030504040204" pitchFamily="34" charset="-120"/>
              </a:rPr>
              <a:t>效益二：</a:t>
            </a:r>
            <a:endParaRPr lang="en-US" altLang="zh-TW" sz="1600" b="1" dirty="0">
              <a:solidFill>
                <a:prstClr val="black"/>
              </a:solidFill>
              <a:latin typeface="微軟正黑體" panose="020B0604030504040204" pitchFamily="34" charset="-120"/>
              <a:ea typeface="微軟正黑體" panose="020B0604030504040204" pitchFamily="34" charset="-120"/>
            </a:endParaRPr>
          </a:p>
          <a:p>
            <a:r>
              <a:rPr lang="zh-TW" altLang="en-US" sz="1600" dirty="0">
                <a:solidFill>
                  <a:prstClr val="black"/>
                </a:solidFill>
                <a:latin typeface="微軟正黑體" panose="020B0604030504040204" pitchFamily="34" charset="-120"/>
                <a:ea typeface="微軟正黑體" panose="020B0604030504040204" pitchFamily="34" charset="-120"/>
              </a:rPr>
              <a:t>將訂單資訊自動拋轉至各個系統，未來，將繼續在其他作業上導入 </a:t>
            </a:r>
            <a:r>
              <a:rPr lang="en-US" altLang="zh-TW" sz="1600" dirty="0">
                <a:solidFill>
                  <a:srgbClr val="FF0000"/>
                </a:solidFill>
                <a:latin typeface="微軟正黑體" panose="020B0604030504040204" pitchFamily="34" charset="-120"/>
                <a:ea typeface="微軟正黑體" panose="020B0604030504040204" pitchFamily="34" charset="-120"/>
              </a:rPr>
              <a:t>AI </a:t>
            </a:r>
            <a:r>
              <a:rPr lang="zh-TW" altLang="en-US" sz="1600" dirty="0">
                <a:solidFill>
                  <a:srgbClr val="FF0000"/>
                </a:solidFill>
                <a:latin typeface="微軟正黑體" panose="020B0604030504040204" pitchFamily="34" charset="-120"/>
                <a:ea typeface="微軟正黑體" panose="020B0604030504040204" pitchFamily="34" charset="-120"/>
              </a:rPr>
              <a:t>智慧分析</a:t>
            </a:r>
          </a:p>
        </p:txBody>
      </p:sp>
      <p:sp>
        <p:nvSpPr>
          <p:cNvPr id="16" name="矩形 15"/>
          <p:cNvSpPr/>
          <p:nvPr/>
        </p:nvSpPr>
        <p:spPr>
          <a:xfrm>
            <a:off x="4696731" y="2410383"/>
            <a:ext cx="4417290" cy="1600438"/>
          </a:xfrm>
          <a:prstGeom prst="rect">
            <a:avLst/>
          </a:prstGeom>
          <a:solidFill>
            <a:schemeClr val="bg1"/>
          </a:solidFill>
        </p:spPr>
        <p:txBody>
          <a:bodyPr wrap="square">
            <a:spAutoFit/>
          </a:bodyPr>
          <a:lstStyle/>
          <a:p>
            <a:r>
              <a:rPr lang="en-US" altLang="zh-TW" sz="1400" dirty="0">
                <a:solidFill>
                  <a:prstClr val="black"/>
                </a:solidFill>
                <a:latin typeface="微軟正黑體" panose="020B0604030504040204" pitchFamily="34" charset="-120"/>
                <a:ea typeface="微軟正黑體" panose="020B0604030504040204" pitchFamily="34" charset="-120"/>
              </a:rPr>
              <a:t>Step 1.</a:t>
            </a:r>
            <a:r>
              <a:rPr lang="zh-TW" altLang="en-US" sz="1400" dirty="0">
                <a:solidFill>
                  <a:prstClr val="black"/>
                </a:solidFill>
                <a:latin typeface="微軟正黑體" panose="020B0604030504040204" pitchFamily="34" charset="-120"/>
                <a:ea typeface="微軟正黑體" panose="020B0604030504040204" pitchFamily="34" charset="-120"/>
              </a:rPr>
              <a:t> 輸入各式</a:t>
            </a:r>
            <a:r>
              <a:rPr lang="en-US" altLang="zh-TW" sz="1400" dirty="0">
                <a:solidFill>
                  <a:prstClr val="black"/>
                </a:solidFill>
                <a:latin typeface="微軟正黑體" panose="020B0604030504040204" pitchFamily="34" charset="-120"/>
                <a:ea typeface="微軟正黑體" panose="020B0604030504040204" pitchFamily="34" charset="-120"/>
              </a:rPr>
              <a:t>(word, email</a:t>
            </a:r>
            <a:r>
              <a:rPr lang="zh-TW" altLang="en-US" sz="1400" dirty="0">
                <a:solidFill>
                  <a:prstClr val="black"/>
                </a:solidFill>
                <a:latin typeface="微軟正黑體" panose="020B0604030504040204" pitchFamily="34" charset="-120"/>
                <a:ea typeface="微軟正黑體" panose="020B0604030504040204" pitchFamily="34" charset="-120"/>
              </a:rPr>
              <a:t>等</a:t>
            </a:r>
            <a:r>
              <a:rPr lang="en-US" altLang="zh-TW" sz="1400" dirty="0">
                <a:solidFill>
                  <a:prstClr val="black"/>
                </a:solidFill>
                <a:latin typeface="微軟正黑體" panose="020B0604030504040204" pitchFamily="34" charset="-120"/>
                <a:ea typeface="微軟正黑體" panose="020B0604030504040204" pitchFamily="34" charset="-120"/>
              </a:rPr>
              <a:t>)</a:t>
            </a:r>
            <a:r>
              <a:rPr lang="zh-TW" altLang="en-US" sz="1400" dirty="0">
                <a:solidFill>
                  <a:prstClr val="black"/>
                </a:solidFill>
                <a:latin typeface="微軟正黑體" panose="020B0604030504040204" pitchFamily="34" charset="-120"/>
                <a:ea typeface="微軟正黑體" panose="020B0604030504040204" pitchFamily="34" charset="-120"/>
              </a:rPr>
              <a:t>訂單資訊</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542925" indent="-542925"/>
            <a:r>
              <a:rPr lang="en-US" altLang="zh-TW" sz="1400" dirty="0">
                <a:solidFill>
                  <a:prstClr val="black"/>
                </a:solidFill>
                <a:latin typeface="微軟正黑體" panose="020B0604030504040204" pitchFamily="34" charset="-120"/>
                <a:ea typeface="微軟正黑體" panose="020B0604030504040204" pitchFamily="34" charset="-120"/>
              </a:rPr>
              <a:t>Step 2.</a:t>
            </a:r>
            <a:r>
              <a:rPr lang="zh-TW" altLang="en-US" sz="1400" dirty="0">
                <a:solidFill>
                  <a:prstClr val="black"/>
                </a:solidFill>
                <a:latin typeface="微軟正黑體" panose="020B0604030504040204" pitchFamily="34" charset="-120"/>
                <a:ea typeface="微軟正黑體" panose="020B0604030504040204" pitchFamily="34" charset="-120"/>
              </a:rPr>
              <a:t> 透過</a:t>
            </a:r>
            <a:r>
              <a:rPr lang="zh-TW" altLang="en-US" sz="1400" dirty="0">
                <a:solidFill>
                  <a:srgbClr val="FF0000"/>
                </a:solidFill>
                <a:latin typeface="微軟正黑體" panose="020B0604030504040204" pitchFamily="34" charset="-120"/>
                <a:ea typeface="微軟正黑體" panose="020B0604030504040204" pitchFamily="34" charset="-120"/>
              </a:rPr>
              <a:t>語意探勘</a:t>
            </a:r>
            <a:r>
              <a:rPr lang="zh-TW" altLang="en-US" sz="1400" dirty="0">
                <a:solidFill>
                  <a:prstClr val="black"/>
                </a:solidFill>
                <a:latin typeface="微軟正黑體" panose="020B0604030504040204" pitchFamily="34" charset="-120"/>
                <a:ea typeface="微軟正黑體" panose="020B0604030504040204" pitchFamily="34" charset="-120"/>
              </a:rPr>
              <a:t>技術，</a:t>
            </a:r>
            <a:r>
              <a:rPr lang="zh-TW" altLang="en-US" sz="1400" dirty="0">
                <a:solidFill>
                  <a:srgbClr val="FF0000"/>
                </a:solidFill>
                <a:latin typeface="微軟正黑體" panose="020B0604030504040204" pitchFamily="34" charset="-120"/>
                <a:ea typeface="微軟正黑體" panose="020B0604030504040204" pitchFamily="34" charset="-120"/>
              </a:rPr>
              <a:t>自動判別</a:t>
            </a:r>
            <a:r>
              <a:rPr lang="zh-TW" altLang="en-US" sz="1400" dirty="0">
                <a:solidFill>
                  <a:prstClr val="black"/>
                </a:solidFill>
                <a:latin typeface="微軟正黑體" panose="020B0604030504040204" pitchFamily="34" charset="-120"/>
                <a:ea typeface="微軟正黑體" panose="020B0604030504040204" pitchFamily="34" charset="-120"/>
              </a:rPr>
              <a:t>包括織法、顏色、原物料、洗標等資訊</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542925" indent="-542925"/>
            <a:r>
              <a:rPr lang="en-US" altLang="zh-TW" sz="1400" dirty="0">
                <a:solidFill>
                  <a:prstClr val="black"/>
                </a:solidFill>
                <a:latin typeface="微軟正黑體" panose="020B0604030504040204" pitchFamily="34" charset="-120"/>
                <a:ea typeface="微軟正黑體" panose="020B0604030504040204" pitchFamily="34" charset="-120"/>
              </a:rPr>
              <a:t>Step 3. </a:t>
            </a:r>
            <a:r>
              <a:rPr lang="zh-TW" altLang="en-US" sz="1400" dirty="0">
                <a:solidFill>
                  <a:prstClr val="black"/>
                </a:solidFill>
                <a:latin typeface="微軟正黑體" panose="020B0604030504040204" pitchFamily="34" charset="-120"/>
                <a:ea typeface="微軟正黑體" panose="020B0604030504040204" pitchFamily="34" charset="-120"/>
              </a:rPr>
              <a:t>將上述資訊</a:t>
            </a:r>
            <a:r>
              <a:rPr lang="zh-TW" altLang="en-US" sz="1400" dirty="0">
                <a:solidFill>
                  <a:srgbClr val="FF0000"/>
                </a:solidFill>
                <a:latin typeface="微軟正黑體" panose="020B0604030504040204" pitchFamily="34" charset="-120"/>
                <a:ea typeface="微軟正黑體" panose="020B0604030504040204" pitchFamily="34" charset="-120"/>
              </a:rPr>
              <a:t>轉至 </a:t>
            </a:r>
            <a:r>
              <a:rPr lang="en-US" altLang="zh-TW" sz="1400" dirty="0">
                <a:solidFill>
                  <a:srgbClr val="FF0000"/>
                </a:solidFill>
                <a:latin typeface="微軟正黑體" panose="020B0604030504040204" pitchFamily="34" charset="-120"/>
                <a:ea typeface="微軟正黑體" panose="020B0604030504040204" pitchFamily="34" charset="-120"/>
              </a:rPr>
              <a:t>ERP </a:t>
            </a:r>
            <a:r>
              <a:rPr lang="zh-TW" altLang="en-US" sz="1400" dirty="0">
                <a:solidFill>
                  <a:srgbClr val="FF0000"/>
                </a:solidFill>
                <a:latin typeface="微軟正黑體" panose="020B0604030504040204" pitchFamily="34" charset="-120"/>
                <a:ea typeface="微軟正黑體" panose="020B0604030504040204" pitchFamily="34" charset="-120"/>
              </a:rPr>
              <a:t>系統</a:t>
            </a:r>
            <a:r>
              <a:rPr lang="zh-TW" altLang="en-US" sz="1400" dirty="0">
                <a:solidFill>
                  <a:prstClr val="black"/>
                </a:solidFill>
                <a:latin typeface="微軟正黑體" panose="020B0604030504040204" pitchFamily="34" charset="-120"/>
                <a:ea typeface="微軟正黑體" panose="020B0604030504040204" pitchFamily="34" charset="-120"/>
              </a:rPr>
              <a:t>，產出工單、採購單等單據，進行後續生產排程作業</a:t>
            </a:r>
            <a:endParaRPr lang="en-US" altLang="zh-TW" sz="1400" dirty="0">
              <a:solidFill>
                <a:prstClr val="black"/>
              </a:solidFill>
              <a:latin typeface="微軟正黑體" panose="020B0604030504040204" pitchFamily="34" charset="-120"/>
              <a:ea typeface="微軟正黑體" panose="020B0604030504040204" pitchFamily="34" charset="-120"/>
            </a:endParaRPr>
          </a:p>
          <a:p>
            <a:pPr marL="542925" indent="-542925"/>
            <a:r>
              <a:rPr lang="en-US" altLang="zh-TW" sz="1400" dirty="0">
                <a:solidFill>
                  <a:prstClr val="black"/>
                </a:solidFill>
                <a:latin typeface="微軟正黑體" panose="020B0604030504040204" pitchFamily="34" charset="-120"/>
                <a:ea typeface="微軟正黑體" panose="020B0604030504040204" pitchFamily="34" charset="-120"/>
              </a:rPr>
              <a:t>Step 4.</a:t>
            </a:r>
            <a:r>
              <a:rPr lang="zh-TW" altLang="en-US" sz="1400" dirty="0">
                <a:solidFill>
                  <a:prstClr val="black"/>
                </a:solidFill>
                <a:latin typeface="微軟正黑體" panose="020B0604030504040204" pitchFamily="34" charset="-120"/>
                <a:ea typeface="微軟正黑體" panose="020B0604030504040204" pitchFamily="34" charset="-120"/>
              </a:rPr>
              <a:t> 未來將結合 </a:t>
            </a:r>
            <a:r>
              <a:rPr lang="en-US" altLang="zh-TW" sz="1400" dirty="0">
                <a:solidFill>
                  <a:prstClr val="black"/>
                </a:solidFill>
                <a:latin typeface="微軟正黑體" panose="020B0604030504040204" pitchFamily="34" charset="-120"/>
                <a:ea typeface="微軟正黑體" panose="020B0604030504040204" pitchFamily="34" charset="-120"/>
              </a:rPr>
              <a:t>AI </a:t>
            </a:r>
            <a:r>
              <a:rPr lang="zh-TW" altLang="en-US" sz="1400" dirty="0">
                <a:solidFill>
                  <a:prstClr val="black"/>
                </a:solidFill>
                <a:latin typeface="微軟正黑體" panose="020B0604030504040204" pitchFamily="34" charset="-120"/>
                <a:ea typeface="微軟正黑體" panose="020B0604030504040204" pitchFamily="34" charset="-120"/>
              </a:rPr>
              <a:t>技術優化流程，讓資訊可以自動拋轉至相關系統。</a:t>
            </a:r>
          </a:p>
        </p:txBody>
      </p:sp>
      <p:sp>
        <p:nvSpPr>
          <p:cNvPr id="41" name="等腰三角形 40"/>
          <p:cNvSpPr/>
          <p:nvPr/>
        </p:nvSpPr>
        <p:spPr>
          <a:xfrm rot="5400000">
            <a:off x="603230" y="2305006"/>
            <a:ext cx="1043706" cy="7681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3" name="AutoShape 4" descr="ãlist iconãçåçæå°çµæ"/>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grpSp>
        <p:nvGrpSpPr>
          <p:cNvPr id="5" name="群組 4"/>
          <p:cNvGrpSpPr/>
          <p:nvPr/>
        </p:nvGrpSpPr>
        <p:grpSpPr>
          <a:xfrm>
            <a:off x="4839677" y="1308855"/>
            <a:ext cx="4114541" cy="988208"/>
            <a:chOff x="4758758" y="1148182"/>
            <a:chExt cx="4213082" cy="1787408"/>
          </a:xfrm>
        </p:grpSpPr>
        <p:pic>
          <p:nvPicPr>
            <p:cNvPr id="12" name="Picture 2" descr="ãsemantic analysis icon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020" y="1390480"/>
              <a:ext cx="1366255" cy="1366255"/>
            </a:xfrm>
            <a:prstGeom prst="rect">
              <a:avLst/>
            </a:prstGeom>
            <a:noFill/>
            <a:extLst>
              <a:ext uri="{909E8E84-426E-40DD-AFC4-6F175D3DCCD1}">
                <a14:hiddenFill xmlns:a14="http://schemas.microsoft.com/office/drawing/2010/main">
                  <a:solidFill>
                    <a:srgbClr val="FFFFFF"/>
                  </a:solidFill>
                </a14:hiddenFill>
              </a:ext>
            </a:extLst>
          </p:spPr>
        </p:pic>
        <p:sp>
          <p:nvSpPr>
            <p:cNvPr id="31" name="五邊形 30"/>
            <p:cNvSpPr/>
            <p:nvPr/>
          </p:nvSpPr>
          <p:spPr>
            <a:xfrm>
              <a:off x="7412986" y="1203136"/>
              <a:ext cx="1558854" cy="1646041"/>
            </a:xfrm>
            <a:prstGeom prst="homePlate">
              <a:avLst>
                <a:gd name="adj" fmla="val 20106"/>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pic>
          <p:nvPicPr>
            <p:cNvPr id="1026" name="Picture 2" descr="ãgarment Purchase order AIãçåçæå°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893" y="1288224"/>
              <a:ext cx="854480" cy="1106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ãgarment Purchase order AIãçåçæå°çµ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7439" y="1670563"/>
              <a:ext cx="839314" cy="10861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garment Purchase order AIãçåçæå°çµæ"/>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6707" y="1576256"/>
              <a:ext cx="591173" cy="8212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ãlist iconãçåçæå°çµæ"/>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0406" y="1425054"/>
              <a:ext cx="797055" cy="9692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ãERP iconãçåçæå°çµæ"/>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2444" y="1148182"/>
              <a:ext cx="536223" cy="693103"/>
            </a:xfrm>
            <a:prstGeom prst="rect">
              <a:avLst/>
            </a:prstGeom>
            <a:noFill/>
            <a:extLst>
              <a:ext uri="{909E8E84-426E-40DD-AFC4-6F175D3DCCD1}">
                <a14:hiddenFill xmlns:a14="http://schemas.microsoft.com/office/drawing/2010/main">
                  <a:solidFill>
                    <a:srgbClr val="FFFFFF"/>
                  </a:solidFill>
                </a14:hiddenFill>
              </a:ext>
            </a:extLst>
          </p:spPr>
        </p:pic>
        <p:sp>
          <p:nvSpPr>
            <p:cNvPr id="15" name="五邊形 14"/>
            <p:cNvSpPr/>
            <p:nvPr/>
          </p:nvSpPr>
          <p:spPr>
            <a:xfrm>
              <a:off x="4758758" y="1205712"/>
              <a:ext cx="1558854" cy="1646041"/>
            </a:xfrm>
            <a:prstGeom prst="homePlate">
              <a:avLst>
                <a:gd name="adj" fmla="val 20106"/>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0" name="五邊形 29"/>
            <p:cNvSpPr/>
            <p:nvPr/>
          </p:nvSpPr>
          <p:spPr>
            <a:xfrm>
              <a:off x="6077677" y="1206291"/>
              <a:ext cx="1558854" cy="1646041"/>
            </a:xfrm>
            <a:prstGeom prst="homePlate">
              <a:avLst>
                <a:gd name="adj" fmla="val 20106"/>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7" name="文字方塊 16"/>
            <p:cNvSpPr txBox="1"/>
            <p:nvPr/>
          </p:nvSpPr>
          <p:spPr>
            <a:xfrm>
              <a:off x="4881977" y="2393638"/>
              <a:ext cx="1288784" cy="541952"/>
            </a:xfrm>
            <a:prstGeom prst="rect">
              <a:avLst/>
            </a:prstGeom>
            <a:noFill/>
          </p:spPr>
          <p:txBody>
            <a:bodyPr wrap="square" rtlCol="0">
              <a:spAutoFit/>
            </a:bodyPr>
            <a:lstStyle/>
            <a:p>
              <a:pPr algn="ctr"/>
              <a:r>
                <a:rPr lang="zh-TW" altLang="en-US" sz="1600" b="1" dirty="0">
                  <a:solidFill>
                    <a:prstClr val="black"/>
                  </a:solidFill>
                  <a:latin typeface="微軟正黑體" panose="020B0604030504040204" pitchFamily="34" charset="-120"/>
                  <a:ea typeface="微軟正黑體" panose="020B0604030504040204" pitchFamily="34" charset="-120"/>
                </a:rPr>
                <a:t>各式訂單</a:t>
              </a:r>
            </a:p>
          </p:txBody>
        </p:sp>
        <p:sp>
          <p:nvSpPr>
            <p:cNvPr id="33" name="文字方塊 32"/>
            <p:cNvSpPr txBox="1"/>
            <p:nvPr/>
          </p:nvSpPr>
          <p:spPr>
            <a:xfrm>
              <a:off x="6215809" y="2384200"/>
              <a:ext cx="1288784" cy="541952"/>
            </a:xfrm>
            <a:prstGeom prst="rect">
              <a:avLst/>
            </a:prstGeom>
            <a:noFill/>
          </p:spPr>
          <p:txBody>
            <a:bodyPr wrap="square" rtlCol="0">
              <a:spAutoFit/>
            </a:bodyPr>
            <a:lstStyle/>
            <a:p>
              <a:pPr algn="ctr"/>
              <a:r>
                <a:rPr lang="zh-TW" altLang="en-US" sz="1600" b="1" dirty="0">
                  <a:solidFill>
                    <a:prstClr val="black"/>
                  </a:solidFill>
                  <a:latin typeface="微軟正黑體" panose="020B0604030504040204" pitchFamily="34" charset="-120"/>
                  <a:ea typeface="微軟正黑體" panose="020B0604030504040204" pitchFamily="34" charset="-120"/>
                </a:rPr>
                <a:t>語意分析</a:t>
              </a:r>
            </a:p>
          </p:txBody>
        </p:sp>
        <p:sp>
          <p:nvSpPr>
            <p:cNvPr id="36" name="文字方塊 35"/>
            <p:cNvSpPr txBox="1"/>
            <p:nvPr/>
          </p:nvSpPr>
          <p:spPr>
            <a:xfrm>
              <a:off x="7494275" y="2388602"/>
              <a:ext cx="1288784" cy="541952"/>
            </a:xfrm>
            <a:prstGeom prst="rect">
              <a:avLst/>
            </a:prstGeom>
            <a:noFill/>
          </p:spPr>
          <p:txBody>
            <a:bodyPr wrap="square" rtlCol="0">
              <a:spAutoFit/>
            </a:bodyPr>
            <a:lstStyle/>
            <a:p>
              <a:pPr algn="ctr"/>
              <a:r>
                <a:rPr lang="zh-TW" altLang="en-US" sz="1600" b="1" dirty="0">
                  <a:solidFill>
                    <a:prstClr val="black"/>
                  </a:solidFill>
                  <a:latin typeface="微軟正黑體" panose="020B0604030504040204" pitchFamily="34" charset="-120"/>
                  <a:ea typeface="微軟正黑體" panose="020B0604030504040204" pitchFamily="34" charset="-120"/>
                </a:rPr>
                <a:t>自動判讀</a:t>
              </a:r>
            </a:p>
          </p:txBody>
        </p:sp>
      </p:grpSp>
      <p:sp>
        <p:nvSpPr>
          <p:cNvPr id="37" name="矩形 36"/>
          <p:cNvSpPr/>
          <p:nvPr/>
        </p:nvSpPr>
        <p:spPr>
          <a:xfrm>
            <a:off x="257199" y="983835"/>
            <a:ext cx="4203486" cy="320469"/>
          </a:xfrm>
          <a:prstGeom prst="rect">
            <a:avLst/>
          </a:prstGeom>
          <a:solidFill>
            <a:srgbClr val="B4DCFA">
              <a:lumMod val="50000"/>
            </a:srgbClr>
          </a:solidFill>
          <a:ln w="25400" cap="flat" cmpd="sng" algn="ctr">
            <a:noFill/>
            <a:prstDash val="solid"/>
          </a:ln>
          <a:effectLst/>
        </p:spPr>
        <p:txBody>
          <a:bodyPr rtlCol="0" anchor="ctr"/>
          <a:lstStyle/>
          <a:p>
            <a:pPr algn="ctr" defTabSz="914400">
              <a:defRPr/>
            </a:pPr>
            <a:r>
              <a:rPr lang="zh-TW" altLang="en-US" sz="2000" kern="0" dirty="0">
                <a:solidFill>
                  <a:prstClr val="white"/>
                </a:solidFill>
                <a:latin typeface="微軟正黑體" panose="020B0604030504040204" pitchFamily="34" charset="-120"/>
                <a:ea typeface="微軟正黑體" panose="020B0604030504040204" pitchFamily="34" charset="-120"/>
              </a:rPr>
              <a:t>紡織成衣製造業的痛點</a:t>
            </a:r>
          </a:p>
        </p:txBody>
      </p:sp>
      <p:sp>
        <p:nvSpPr>
          <p:cNvPr id="38" name="矩形 37"/>
          <p:cNvSpPr/>
          <p:nvPr/>
        </p:nvSpPr>
        <p:spPr>
          <a:xfrm>
            <a:off x="4839678" y="983836"/>
            <a:ext cx="4203486" cy="320469"/>
          </a:xfrm>
          <a:prstGeom prst="rect">
            <a:avLst/>
          </a:prstGeom>
          <a:solidFill>
            <a:srgbClr val="B4DCFA">
              <a:lumMod val="50000"/>
            </a:srgbClr>
          </a:solidFill>
          <a:ln w="25400" cap="flat" cmpd="sng" algn="ctr">
            <a:noFill/>
            <a:prstDash val="solid"/>
          </a:ln>
          <a:effectLst/>
        </p:spPr>
        <p:txBody>
          <a:bodyPr rtlCol="0" anchor="ctr"/>
          <a:lstStyle/>
          <a:p>
            <a:pPr algn="ctr" defTabSz="914400">
              <a:defRPr/>
            </a:pPr>
            <a:r>
              <a:rPr lang="zh-TW" altLang="en-US" sz="2000" kern="0" dirty="0">
                <a:solidFill>
                  <a:prstClr val="white"/>
                </a:solidFill>
                <a:latin typeface="微軟正黑體" panose="020B0604030504040204" pitchFamily="34" charset="-120"/>
                <a:ea typeface="微軟正黑體" panose="020B0604030504040204" pitchFamily="34" charset="-120"/>
              </a:rPr>
              <a:t>人工智慧怎麼做</a:t>
            </a:r>
          </a:p>
        </p:txBody>
      </p:sp>
      <p:sp>
        <p:nvSpPr>
          <p:cNvPr id="39" name="矩形 38"/>
          <p:cNvSpPr/>
          <p:nvPr/>
        </p:nvSpPr>
        <p:spPr>
          <a:xfrm>
            <a:off x="237818" y="3591463"/>
            <a:ext cx="4203486" cy="320469"/>
          </a:xfrm>
          <a:prstGeom prst="rect">
            <a:avLst/>
          </a:prstGeom>
          <a:solidFill>
            <a:srgbClr val="B4DCFA">
              <a:lumMod val="50000"/>
            </a:srgbClr>
          </a:solidFill>
          <a:ln w="25400" cap="flat" cmpd="sng" algn="ctr">
            <a:noFill/>
            <a:prstDash val="solid"/>
          </a:ln>
          <a:effectLst/>
        </p:spPr>
        <p:txBody>
          <a:bodyPr rtlCol="0" anchor="ctr"/>
          <a:lstStyle/>
          <a:p>
            <a:pPr algn="ctr" defTabSz="914400">
              <a:defRPr/>
            </a:pPr>
            <a:r>
              <a:rPr lang="zh-TW" altLang="en-US" sz="2000" kern="0" dirty="0">
                <a:solidFill>
                  <a:prstClr val="white"/>
                </a:solidFill>
                <a:latin typeface="微軟正黑體" panose="020B0604030504040204" pitchFamily="34" charset="-120"/>
                <a:ea typeface="微軟正黑體" panose="020B0604030504040204" pitchFamily="34" charset="-120"/>
              </a:rPr>
              <a:t>人工智慧帶來之效益</a:t>
            </a:r>
          </a:p>
        </p:txBody>
      </p:sp>
      <p:sp>
        <p:nvSpPr>
          <p:cNvPr id="42" name="矩形 41"/>
          <p:cNvSpPr/>
          <p:nvPr/>
        </p:nvSpPr>
        <p:spPr>
          <a:xfrm>
            <a:off x="359532" y="0"/>
            <a:ext cx="8424936" cy="954107"/>
          </a:xfrm>
          <a:prstGeom prst="rect">
            <a:avLst/>
          </a:prstGeom>
        </p:spPr>
        <p:txBody>
          <a:bodyPr wrap="square" anchor="ctr">
            <a:spAutoFit/>
          </a:bodyPr>
          <a:lstStyle/>
          <a:p>
            <a:pPr algn="ctr" defTabSz="914400">
              <a:defRPr/>
            </a:pPr>
            <a:r>
              <a:rPr lang="zh-TW" altLang="en-US" sz="2800" b="1" dirty="0" smtClean="0">
                <a:solidFill>
                  <a:srgbClr val="0070C0"/>
                </a:solidFill>
                <a:latin typeface="華康粗圓體" panose="020F0709000000000000" pitchFamily="49" charset="-120"/>
                <a:ea typeface="華康粗圓體" panose="020F0709000000000000" pitchFamily="49" charset="-120"/>
              </a:rPr>
              <a:t>案例六</a:t>
            </a:r>
            <a:r>
              <a:rPr lang="en-US" altLang="zh-TW" sz="2800" b="1" dirty="0" smtClean="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儒鴻</a:t>
            </a:r>
            <a:r>
              <a:rPr lang="en-US" altLang="zh-TW" sz="2800" b="1" dirty="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a:t>
            </a:r>
          </a:p>
          <a:p>
            <a:pPr algn="ctr" defTabSz="914400">
              <a:defRPr/>
            </a:pPr>
            <a:r>
              <a:rPr lang="zh-TW" altLang="en-US" sz="2800" dirty="0">
                <a:solidFill>
                  <a:srgbClr val="0070C0"/>
                </a:solidFill>
                <a:latin typeface="華康粗圓體" panose="020F0709000000000000" pitchFamily="49" charset="-120"/>
                <a:ea typeface="華康粗圓體" panose="020F0709000000000000" pitchFamily="49" charset="-120"/>
              </a:rPr>
              <a:t>傳產儒鴻紡織如何完成系統自動化轉型</a:t>
            </a:r>
            <a:r>
              <a:rPr lang="en-US" altLang="zh-TW" sz="2800" dirty="0">
                <a:solidFill>
                  <a:srgbClr val="0070C0"/>
                </a:solidFill>
                <a:latin typeface="華康粗圓體" panose="020F0709000000000000" pitchFamily="49" charset="-120"/>
                <a:ea typeface="華康粗圓體" panose="020F0709000000000000" pitchFamily="49" charset="-120"/>
              </a:rPr>
              <a:t>?</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36</a:t>
            </a:fld>
            <a:endParaRPr lang="zh-TW" altLang="en-US" dirty="0">
              <a:solidFill>
                <a:prstClr val="black">
                  <a:tint val="75000"/>
                </a:prstClr>
              </a:solidFill>
            </a:endParaRPr>
          </a:p>
        </p:txBody>
      </p:sp>
      <p:sp>
        <p:nvSpPr>
          <p:cNvPr id="43" name="向右箭號 42"/>
          <p:cNvSpPr/>
          <p:nvPr/>
        </p:nvSpPr>
        <p:spPr>
          <a:xfrm>
            <a:off x="4505661" y="2247832"/>
            <a:ext cx="191069" cy="317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Tree>
    <p:extLst>
      <p:ext uri="{BB962C8B-B14F-4D97-AF65-F5344CB8AC3E}">
        <p14:creationId xmlns:p14="http://schemas.microsoft.com/office/powerpoint/2010/main" val="1011178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071619" y="1239590"/>
            <a:ext cx="2124000" cy="1116000"/>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7.</a:t>
            </a:r>
            <a:r>
              <a:rPr lang="zh-TW" altLang="en-US" dirty="0">
                <a:solidFill>
                  <a:prstClr val="white"/>
                </a:solidFill>
                <a:latin typeface="微軟正黑體" panose="020B0604030504040204" pitchFamily="34" charset="-120"/>
                <a:ea typeface="微軟正黑體" panose="020B0604030504040204" pitchFamily="34" charset="-120"/>
              </a:rPr>
              <a:t>中鋼</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8.</a:t>
            </a:r>
            <a:r>
              <a:rPr lang="zh-TW" altLang="en-US" dirty="0">
                <a:solidFill>
                  <a:prstClr val="white"/>
                </a:solidFill>
                <a:latin typeface="微軟正黑體" panose="020B0604030504040204" pitchFamily="34" charset="-120"/>
                <a:ea typeface="微軟正黑體" panose="020B0604030504040204" pitchFamily="34" charset="-120"/>
              </a:rPr>
              <a:t>勤堃</a:t>
            </a:r>
          </a:p>
        </p:txBody>
      </p:sp>
      <p:sp>
        <p:nvSpPr>
          <p:cNvPr id="8" name="矩形 7"/>
          <p:cNvSpPr/>
          <p:nvPr/>
        </p:nvSpPr>
        <p:spPr>
          <a:xfrm>
            <a:off x="3516136" y="1239590"/>
            <a:ext cx="2124000" cy="1116000"/>
          </a:xfrm>
          <a:prstGeom prst="rect">
            <a:avLst/>
          </a:prstGeom>
          <a:solidFill>
            <a:schemeClr val="bg1">
              <a:lumMod val="8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5.</a:t>
            </a:r>
            <a:r>
              <a:rPr lang="zh-TW" altLang="en-US" dirty="0">
                <a:solidFill>
                  <a:prstClr val="white"/>
                </a:solidFill>
                <a:latin typeface="微軟正黑體" panose="020B0604030504040204" pitchFamily="34" charset="-120"/>
                <a:ea typeface="微軟正黑體" panose="020B0604030504040204" pitchFamily="34" charset="-120"/>
              </a:rPr>
              <a:t>和明</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6.</a:t>
            </a:r>
            <a:r>
              <a:rPr lang="zh-TW" altLang="en-US" dirty="0">
                <a:solidFill>
                  <a:prstClr val="white"/>
                </a:solidFill>
                <a:latin typeface="微軟正黑體" panose="020B0604030504040204" pitchFamily="34" charset="-120"/>
                <a:ea typeface="微軟正黑體" panose="020B0604030504040204" pitchFamily="34" charset="-120"/>
              </a:rPr>
              <a:t>儒鴻</a:t>
            </a:r>
          </a:p>
        </p:txBody>
      </p:sp>
      <p:sp>
        <p:nvSpPr>
          <p:cNvPr id="20" name="文字方塊 19"/>
          <p:cNvSpPr txBox="1"/>
          <p:nvPr/>
        </p:nvSpPr>
        <p:spPr>
          <a:xfrm>
            <a:off x="3897933" y="901036"/>
            <a:ext cx="1377316" cy="338554"/>
          </a:xfrm>
          <a:prstGeom prst="rect">
            <a:avLst/>
          </a:prstGeom>
          <a:noFill/>
        </p:spPr>
        <p:txBody>
          <a:bodyPr wrap="square" rtlCol="0">
            <a:spAutoFit/>
          </a:bodyPr>
          <a:lstStyle>
            <a:defPPr>
              <a:defRPr lang="zh-TW"/>
            </a:defPPr>
            <a:lvl1pPr algn="ctr">
              <a:defRPr sz="1600" b="1">
                <a:solidFill>
                  <a:schemeClr val="bg1">
                    <a:lumMod val="75000"/>
                  </a:schemeClr>
                </a:solidFill>
                <a:latin typeface="微軟正黑體" panose="020B0604030504040204" pitchFamily="34" charset="-120"/>
                <a:ea typeface="微軟正黑體" panose="020B0604030504040204" pitchFamily="34" charset="-120"/>
              </a:defRPr>
            </a:lvl1pPr>
          </a:lstStyle>
          <a:p>
            <a:r>
              <a:rPr lang="zh-TW" altLang="en-US" dirty="0"/>
              <a:t>紡織業</a:t>
            </a:r>
          </a:p>
        </p:txBody>
      </p:sp>
      <p:sp>
        <p:nvSpPr>
          <p:cNvPr id="22" name="文字方塊 21"/>
          <p:cNvSpPr txBox="1"/>
          <p:nvPr/>
        </p:nvSpPr>
        <p:spPr>
          <a:xfrm>
            <a:off x="6444961" y="901036"/>
            <a:ext cx="1377316" cy="338554"/>
          </a:xfrm>
          <a:prstGeom prst="rect">
            <a:avLst/>
          </a:prstGeom>
          <a:noFill/>
        </p:spPr>
        <p:txBody>
          <a:bodyPr wrap="square" rtlCol="0">
            <a:spAutoFit/>
          </a:bodyPr>
          <a:lstStyle>
            <a:defPPr>
              <a:defRPr lang="zh-TW"/>
            </a:defPPr>
            <a:lvl1pPr algn="ctr">
              <a:defRPr sz="1600" b="1">
                <a:solidFill>
                  <a:schemeClr val="tx2"/>
                </a:solidFill>
                <a:latin typeface="微軟正黑體" panose="020B0604030504040204" pitchFamily="34" charset="-120"/>
                <a:ea typeface="微軟正黑體" panose="020B0604030504040204" pitchFamily="34" charset="-120"/>
              </a:defRPr>
            </a:lvl1pPr>
          </a:lstStyle>
          <a:p>
            <a:r>
              <a:rPr lang="zh-TW" altLang="en-US" dirty="0"/>
              <a:t>金屬業</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37</a:t>
            </a:fld>
            <a:endParaRPr lang="zh-TW" altLang="en-US"/>
          </a:p>
        </p:txBody>
      </p:sp>
      <p:sp>
        <p:nvSpPr>
          <p:cNvPr id="23" name="文字方塊 22"/>
          <p:cNvSpPr txBox="1"/>
          <p:nvPr/>
        </p:nvSpPr>
        <p:spPr>
          <a:xfrm>
            <a:off x="1270291" y="901036"/>
            <a:ext cx="1504721" cy="338554"/>
          </a:xfrm>
          <a:prstGeom prst="rect">
            <a:avLst/>
          </a:prstGeom>
          <a:noFill/>
        </p:spPr>
        <p:txBody>
          <a:bodyPr wrap="square" rtlCol="0">
            <a:spAutoFit/>
          </a:bodyPr>
          <a:lstStyle>
            <a:defPPr>
              <a:defRPr lang="zh-TW"/>
            </a:defPPr>
            <a:lvl1pPr algn="ctr">
              <a:defRPr sz="1600" b="1">
                <a:solidFill>
                  <a:schemeClr val="bg1">
                    <a:lumMod val="75000"/>
                  </a:schemeClr>
                </a:solidFill>
                <a:latin typeface="微軟正黑體" panose="020B0604030504040204" pitchFamily="34" charset="-120"/>
                <a:ea typeface="微軟正黑體" panose="020B0604030504040204" pitchFamily="34" charset="-120"/>
              </a:defRPr>
            </a:lvl1pPr>
          </a:lstStyle>
          <a:p>
            <a:r>
              <a:rPr lang="zh-TW" altLang="en-US" dirty="0"/>
              <a:t>智慧家庭</a:t>
            </a:r>
            <a:endParaRPr lang="en-US" altLang="zh-TW" dirty="0"/>
          </a:p>
        </p:txBody>
      </p:sp>
      <p:sp>
        <p:nvSpPr>
          <p:cNvPr id="30" name="矩形 29"/>
          <p:cNvSpPr/>
          <p:nvPr/>
        </p:nvSpPr>
        <p:spPr>
          <a:xfrm>
            <a:off x="904137" y="1239590"/>
            <a:ext cx="2281516" cy="1116000"/>
          </a:xfrm>
          <a:prstGeom prst="rect">
            <a:avLst/>
          </a:prstGeom>
          <a:solidFill>
            <a:schemeClr val="bg1">
              <a:lumMod val="85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1. </a:t>
            </a:r>
            <a:r>
              <a:rPr lang="zh-TW" altLang="en-US" dirty="0">
                <a:solidFill>
                  <a:prstClr val="white"/>
                </a:solidFill>
                <a:latin typeface="微軟正黑體" panose="020B0604030504040204" pitchFamily="34" charset="-120"/>
                <a:ea typeface="微軟正黑體" panose="020B0604030504040204" pitchFamily="34" charset="-120"/>
              </a:rPr>
              <a:t>三星</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2.LG</a:t>
            </a: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3.</a:t>
            </a:r>
            <a:r>
              <a:rPr lang="zh-TW" altLang="en-US" dirty="0">
                <a:solidFill>
                  <a:prstClr val="white"/>
                </a:solidFill>
                <a:latin typeface="微軟正黑體" panose="020B0604030504040204" pitchFamily="34" charset="-120"/>
                <a:ea typeface="微軟正黑體" panose="020B0604030504040204" pitchFamily="34" charset="-120"/>
              </a:rPr>
              <a:t>大金</a:t>
            </a:r>
            <a:endParaRPr lang="en-US" altLang="zh-TW" dirty="0">
              <a:solidFill>
                <a:prstClr val="white"/>
              </a:solidFill>
              <a:latin typeface="微軟正黑體" panose="020B0604030504040204" pitchFamily="34" charset="-120"/>
              <a:ea typeface="微軟正黑體" panose="020B0604030504040204" pitchFamily="34" charset="-120"/>
            </a:endParaRPr>
          </a:p>
          <a:p>
            <a:r>
              <a:rPr lang="zh-TW" altLang="en-US" dirty="0">
                <a:solidFill>
                  <a:prstClr val="white"/>
                </a:solidFill>
                <a:latin typeface="微軟正黑體" panose="020B0604030504040204" pitchFamily="34" charset="-120"/>
                <a:ea typeface="微軟正黑體" panose="020B0604030504040204" pitchFamily="34" charset="-120"/>
              </a:rPr>
              <a:t>案例</a:t>
            </a:r>
            <a:r>
              <a:rPr lang="en-US" altLang="zh-TW" dirty="0">
                <a:solidFill>
                  <a:prstClr val="white"/>
                </a:solidFill>
                <a:latin typeface="微軟正黑體" panose="020B0604030504040204" pitchFamily="34" charset="-120"/>
                <a:ea typeface="微軟正黑體" panose="020B0604030504040204" pitchFamily="34" charset="-120"/>
              </a:rPr>
              <a:t>4.</a:t>
            </a:r>
            <a:r>
              <a:rPr lang="zh-TW" altLang="en-US" dirty="0">
                <a:solidFill>
                  <a:prstClr val="white"/>
                </a:solidFill>
                <a:latin typeface="微軟正黑體" panose="020B0604030504040204" pitchFamily="34" charset="-120"/>
                <a:ea typeface="微軟正黑體" panose="020B0604030504040204" pitchFamily="34" charset="-120"/>
              </a:rPr>
              <a:t>三星</a:t>
            </a:r>
          </a:p>
        </p:txBody>
      </p:sp>
    </p:spTree>
    <p:extLst>
      <p:ext uri="{BB962C8B-B14F-4D97-AF65-F5344CB8AC3E}">
        <p14:creationId xmlns:p14="http://schemas.microsoft.com/office/powerpoint/2010/main" val="3770865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005104" cy="907941"/>
          </a:xfrm>
          <a:prstGeom prst="rect">
            <a:avLst/>
          </a:prstGeom>
        </p:spPr>
        <p:txBody>
          <a:bodyPr wrap="square">
            <a:spAutoFit/>
          </a:bodyPr>
          <a:lstStyle/>
          <a:p>
            <a:pPr algn="ctr" defTabSz="914400">
              <a:spcBef>
                <a:spcPts val="600"/>
              </a:spcBef>
              <a:defRPr/>
            </a:pPr>
            <a:r>
              <a:rPr lang="zh-TW" altLang="en-US" sz="2400" b="1" dirty="0" smtClean="0">
                <a:solidFill>
                  <a:prstClr val="black"/>
                </a:solidFill>
                <a:latin typeface="華康粗圓體" panose="020F0709000000000000" pitchFamily="49" charset="-120"/>
                <a:ea typeface="華康粗圓體" panose="020F0709000000000000" pitchFamily="49" charset="-120"/>
              </a:rPr>
              <a:t>案例</a:t>
            </a:r>
            <a:r>
              <a:rPr lang="zh-TW" altLang="en-US" sz="2400" b="1" dirty="0">
                <a:solidFill>
                  <a:prstClr val="black"/>
                </a:solidFill>
                <a:latin typeface="華康粗圓體" panose="020F0709000000000000" pitchFamily="49" charset="-120"/>
                <a:ea typeface="華康粗圓體" panose="020F0709000000000000" pitchFamily="49" charset="-120"/>
              </a:rPr>
              <a:t>七</a:t>
            </a:r>
            <a:r>
              <a:rPr lang="zh-TW" altLang="en-US" sz="2400" b="1" dirty="0" smtClean="0">
                <a:solidFill>
                  <a:prstClr val="black"/>
                </a:solidFill>
                <a:latin typeface="華康粗圓體" panose="020F0709000000000000" pitchFamily="49" charset="-120"/>
                <a:ea typeface="華康粗圓體" panose="020F0709000000000000" pitchFamily="49" charset="-120"/>
              </a:rPr>
              <a:t> </a:t>
            </a:r>
            <a:r>
              <a:rPr lang="zh-TW" altLang="en-US" sz="2400" b="1" dirty="0">
                <a:solidFill>
                  <a:prstClr val="black"/>
                </a:solidFill>
                <a:latin typeface="華康粗圓體" panose="020F0709000000000000" pitchFamily="49" charset="-120"/>
                <a:ea typeface="華康粗圓體" panose="020F0709000000000000" pitchFamily="49" charset="-120"/>
              </a:rPr>
              <a:t>原文摘要</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en-US" sz="2400" b="1" dirty="0">
                <a:solidFill>
                  <a:prstClr val="black"/>
                </a:solidFill>
                <a:latin typeface="華康粗圓體" panose="020F0709000000000000" pitchFamily="49" charset="-120"/>
                <a:ea typeface="華康粗圓體" panose="020F0709000000000000" pitchFamily="49" charset="-120"/>
              </a:rPr>
              <a:t>中鋼</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en-US" sz="2400" b="1" dirty="0">
                <a:solidFill>
                  <a:prstClr val="black"/>
                </a:solidFill>
                <a:latin typeface="華康粗圓體" panose="020F0709000000000000" pitchFamily="49" charset="-120"/>
                <a:ea typeface="華康粗圓體" panose="020F0709000000000000" pitchFamily="49" charset="-120"/>
              </a:rPr>
              <a:t>：</a:t>
            </a:r>
          </a:p>
          <a:p>
            <a:pPr algn="ctr" defTabSz="914400">
              <a:spcBef>
                <a:spcPts val="600"/>
              </a:spcBef>
              <a:defRPr/>
            </a:pPr>
            <a:r>
              <a:rPr lang="zh-TW" altLang="en-US" sz="2400" b="1" dirty="0">
                <a:solidFill>
                  <a:prstClr val="black"/>
                </a:solidFill>
                <a:latin typeface="華康粗圓體" panose="020F0709000000000000" pitchFamily="49" charset="-120"/>
                <a:ea typeface="華康粗圓體" panose="020F0709000000000000" pitchFamily="49" charset="-120"/>
              </a:rPr>
              <a:t>鋼鐵業步履蹣跚，中鋼如何藉助</a:t>
            </a:r>
            <a:r>
              <a:rPr lang="en-US" altLang="zh-TW" sz="2400" b="1" dirty="0">
                <a:solidFill>
                  <a:prstClr val="black"/>
                </a:solidFill>
                <a:latin typeface="華康粗圓體" panose="020F0709000000000000" pitchFamily="49" charset="-120"/>
                <a:ea typeface="華康粗圓體" panose="020F0709000000000000" pitchFamily="49" charset="-120"/>
              </a:rPr>
              <a:t>IBM</a:t>
            </a:r>
            <a:r>
              <a:rPr lang="zh-TW" altLang="en-US" sz="2400" b="1" dirty="0">
                <a:solidFill>
                  <a:prstClr val="black"/>
                </a:solidFill>
                <a:latin typeface="華康粗圓體" panose="020F0709000000000000" pitchFamily="49" charset="-120"/>
                <a:ea typeface="華康粗圓體" panose="020F0709000000000000" pitchFamily="49" charset="-120"/>
              </a:rPr>
              <a:t>率先實現大數據與</a:t>
            </a:r>
            <a:r>
              <a:rPr lang="en-US" altLang="zh-TW" sz="2400" b="1" dirty="0">
                <a:solidFill>
                  <a:prstClr val="black"/>
                </a:solidFill>
                <a:latin typeface="華康粗圓體" panose="020F0709000000000000" pitchFamily="49" charset="-120"/>
                <a:ea typeface="華康粗圓體" panose="020F0709000000000000" pitchFamily="49" charset="-120"/>
              </a:rPr>
              <a:t>AI</a:t>
            </a:r>
            <a:r>
              <a:rPr lang="zh-TW" altLang="en-US" sz="2400" b="1" dirty="0">
                <a:solidFill>
                  <a:prstClr val="black"/>
                </a:solidFill>
                <a:latin typeface="華康粗圓體" panose="020F0709000000000000" pitchFamily="49" charset="-120"/>
                <a:ea typeface="華康粗圓體" panose="020F0709000000000000" pitchFamily="49" charset="-120"/>
              </a:rPr>
              <a:t>化轉型</a:t>
            </a:r>
          </a:p>
        </p:txBody>
      </p:sp>
      <p:sp>
        <p:nvSpPr>
          <p:cNvPr id="8" name="矩形 7"/>
          <p:cNvSpPr/>
          <p:nvPr/>
        </p:nvSpPr>
        <p:spPr>
          <a:xfrm>
            <a:off x="6229200" y="837180"/>
            <a:ext cx="3599384" cy="261610"/>
          </a:xfrm>
          <a:prstGeom prst="rect">
            <a:avLst/>
          </a:prstGeom>
        </p:spPr>
        <p:txBody>
          <a:bodyPr wrap="square">
            <a:spAutoFit/>
          </a:bodyPr>
          <a:lstStyle/>
          <a:p>
            <a:pPr algn="ctr" defTabSz="914400">
              <a:spcBef>
                <a:spcPts val="600"/>
              </a:spcBef>
              <a:defRPr/>
            </a:pPr>
            <a:r>
              <a:rPr lang="zh-TW" altLang="en-US" sz="1100" dirty="0">
                <a:solidFill>
                  <a:prstClr val="black"/>
                </a:solidFill>
                <a:latin typeface="微軟正黑體" pitchFamily="34" charset="-120"/>
                <a:ea typeface="微軟正黑體" pitchFamily="34" charset="-120"/>
              </a:rPr>
              <a:t>雷鋒網</a:t>
            </a:r>
            <a:r>
              <a:rPr lang="en-US" altLang="zh-TW" sz="1100" dirty="0">
                <a:solidFill>
                  <a:prstClr val="black"/>
                </a:solidFill>
                <a:latin typeface="微軟正黑體" pitchFamily="34" charset="-120"/>
                <a:ea typeface="微軟正黑體" pitchFamily="34" charset="-120"/>
              </a:rPr>
              <a:t>(2017/10/12)</a:t>
            </a:r>
            <a:endParaRPr lang="zh-TW" altLang="en-US" sz="1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38</a:t>
            </a:fld>
            <a:endParaRPr lang="zh-TW" altLang="en-US"/>
          </a:p>
        </p:txBody>
      </p:sp>
      <p:sp>
        <p:nvSpPr>
          <p:cNvPr id="7" name="內容版面配置區 2"/>
          <p:cNvSpPr txBox="1">
            <a:spLocks/>
          </p:cNvSpPr>
          <p:nvPr/>
        </p:nvSpPr>
        <p:spPr>
          <a:xfrm>
            <a:off x="224287" y="1145098"/>
            <a:ext cx="8456726" cy="5400600"/>
          </a:xfrm>
          <a:prstGeom prst="rect">
            <a:avLst/>
          </a:prstGeom>
        </p:spPr>
        <p:txBody>
          <a:bodyPr>
            <a:noAutofit/>
          </a:bodyPr>
          <a:lstStyle>
            <a:lvl1pPr marL="342648" indent="-342648" algn="l" defTabSz="91372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03" indent="-285539" algn="l" defTabSz="91372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159" indent="-228431" algn="l" defTabSz="91372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023"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885"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74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12"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476"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39" indent="-228431" algn="l" defTabSz="91372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lnSpc>
                <a:spcPts val="2000"/>
              </a:lnSpc>
              <a:spcBef>
                <a:spcPts val="600"/>
              </a:spcBef>
              <a:buFont typeface="+mj-lt"/>
              <a:buAutoNum type="arabicPeriod"/>
            </a:pPr>
            <a:r>
              <a:rPr lang="zh-TW" altLang="en-US" sz="1600" kern="0" dirty="0">
                <a:latin typeface="微軟正黑體" panose="020B0604030504040204" pitchFamily="34" charset="-120"/>
                <a:ea typeface="微軟正黑體" panose="020B0604030504040204" pitchFamily="34" charset="-120"/>
              </a:rPr>
              <a:t>中鋼資訊系統處處長張日新：現在鍊鋼鐵已經不是問題，怎麼樣煉成好</a:t>
            </a:r>
            <a:r>
              <a:rPr lang="zh-TW" altLang="en-US" sz="1600" kern="0" dirty="0" smtClean="0">
                <a:latin typeface="微軟正黑體" panose="020B0604030504040204" pitchFamily="34" charset="-120"/>
                <a:ea typeface="微軟正黑體" panose="020B0604030504040204" pitchFamily="34" charset="-120"/>
              </a:rPr>
              <a:t>鋼鐵才是</a:t>
            </a:r>
            <a:r>
              <a:rPr lang="zh-TW" altLang="en-US" sz="1600" kern="0" dirty="0">
                <a:latin typeface="微軟正黑體" panose="020B0604030504040204" pitchFamily="34" charset="-120"/>
                <a:ea typeface="微軟正黑體" panose="020B0604030504040204" pitchFamily="34" charset="-120"/>
              </a:rPr>
              <a:t>問題。在發展瓶頸到來的時候，鋼廠需要向</a:t>
            </a:r>
            <a:r>
              <a:rPr lang="zh-TW" altLang="en-US" sz="1600" kern="0" dirty="0">
                <a:solidFill>
                  <a:srgbClr val="FF0000"/>
                </a:solidFill>
                <a:latin typeface="微軟正黑體" panose="020B0604030504040204" pitchFamily="34" charset="-120"/>
                <a:ea typeface="微軟正黑體" panose="020B0604030504040204" pitchFamily="34" charset="-120"/>
              </a:rPr>
              <a:t>高質化、差異化</a:t>
            </a:r>
            <a:r>
              <a:rPr lang="zh-TW" altLang="en-US" sz="1600" kern="0" dirty="0">
                <a:latin typeface="微軟正黑體" panose="020B0604030504040204" pitchFamily="34" charset="-120"/>
                <a:ea typeface="微軟正黑體" panose="020B0604030504040204" pitchFamily="34" charset="-120"/>
              </a:rPr>
              <a:t>及</a:t>
            </a:r>
            <a:r>
              <a:rPr lang="zh-TW" altLang="en-US" sz="1600" kern="0" dirty="0">
                <a:solidFill>
                  <a:srgbClr val="FF0000"/>
                </a:solidFill>
                <a:latin typeface="微軟正黑體" panose="020B0604030504040204" pitchFamily="34" charset="-120"/>
                <a:ea typeface="微軟正黑體" panose="020B0604030504040204" pitchFamily="34" charset="-120"/>
              </a:rPr>
              <a:t>價值創新</a:t>
            </a:r>
            <a:r>
              <a:rPr lang="zh-TW" altLang="en-US" sz="1600" kern="0" dirty="0">
                <a:latin typeface="微軟正黑體" panose="020B0604030504040204" pitchFamily="34" charset="-120"/>
                <a:ea typeface="微軟正黑體" panose="020B0604030504040204" pitchFamily="34" charset="-120"/>
              </a:rPr>
              <a:t>等方向突破，即加強</a:t>
            </a:r>
            <a:r>
              <a:rPr lang="zh-TW" altLang="en-US" sz="1600" kern="0" dirty="0">
                <a:solidFill>
                  <a:srgbClr val="FF0000"/>
                </a:solidFill>
                <a:latin typeface="微軟正黑體" panose="020B0604030504040204" pitchFamily="34" charset="-120"/>
                <a:ea typeface="微軟正黑體" panose="020B0604030504040204" pitchFamily="34" charset="-120"/>
              </a:rPr>
              <a:t>三品</a:t>
            </a:r>
            <a:r>
              <a:rPr lang="en-US" altLang="zh-TW" sz="1600" kern="0" dirty="0">
                <a:solidFill>
                  <a:srgbClr val="FF0000"/>
                </a:solidFill>
                <a:latin typeface="微軟正黑體" panose="020B0604030504040204" pitchFamily="34" charset="-120"/>
                <a:ea typeface="微軟正黑體" panose="020B0604030504040204" pitchFamily="34" charset="-120"/>
              </a:rPr>
              <a:t>(</a:t>
            </a:r>
            <a:r>
              <a:rPr lang="zh-TW" altLang="en-US" sz="1600" kern="0" dirty="0">
                <a:solidFill>
                  <a:srgbClr val="FF0000"/>
                </a:solidFill>
                <a:latin typeface="微軟正黑體" panose="020B0604030504040204" pitchFamily="34" charset="-120"/>
                <a:ea typeface="微軟正黑體" panose="020B0604030504040204" pitchFamily="34" charset="-120"/>
              </a:rPr>
              <a:t>品質、品級、品種</a:t>
            </a:r>
            <a:r>
              <a:rPr lang="en-US" altLang="zh-TW" sz="1600" kern="0" dirty="0">
                <a:solidFill>
                  <a:srgbClr val="FF0000"/>
                </a:solidFill>
                <a:latin typeface="微軟正黑體" panose="020B0604030504040204" pitchFamily="34" charset="-120"/>
                <a:ea typeface="微軟正黑體" panose="020B0604030504040204" pitchFamily="34" charset="-120"/>
              </a:rPr>
              <a:t>)</a:t>
            </a:r>
            <a:r>
              <a:rPr lang="zh-TW" altLang="en-US" sz="1600" kern="0" dirty="0">
                <a:latin typeface="微軟正黑體" panose="020B0604030504040204" pitchFamily="34" charset="-120"/>
                <a:ea typeface="微軟正黑體" panose="020B0604030504040204" pitchFamily="34" charset="-120"/>
              </a:rPr>
              <a:t>，纔可能脫穎而出。現有的消費背景下，中鋼需要</a:t>
            </a:r>
            <a:r>
              <a:rPr lang="zh-TW" altLang="en-US" sz="1600" kern="0" dirty="0">
                <a:solidFill>
                  <a:srgbClr val="FF0000"/>
                </a:solidFill>
                <a:latin typeface="微軟正黑體" panose="020B0604030504040204" pitchFamily="34" charset="-120"/>
                <a:ea typeface="微軟正黑體" panose="020B0604030504040204" pitchFamily="34" charset="-120"/>
              </a:rPr>
              <a:t>在 </a:t>
            </a:r>
            <a:r>
              <a:rPr lang="en-US" altLang="zh-TW" sz="1600" kern="0" dirty="0">
                <a:solidFill>
                  <a:srgbClr val="FF0000"/>
                </a:solidFill>
                <a:latin typeface="微軟正黑體" panose="020B0604030504040204" pitchFamily="34" charset="-120"/>
                <a:ea typeface="微軟正黑體" panose="020B0604030504040204" pitchFamily="34" charset="-120"/>
              </a:rPr>
              <a:t>IT </a:t>
            </a:r>
            <a:r>
              <a:rPr lang="zh-TW" altLang="en-US" sz="1600" kern="0" dirty="0">
                <a:solidFill>
                  <a:srgbClr val="FF0000"/>
                </a:solidFill>
                <a:latin typeface="微軟正黑體" panose="020B0604030504040204" pitchFamily="34" charset="-120"/>
                <a:ea typeface="微軟正黑體" panose="020B0604030504040204" pitchFamily="34" charset="-120"/>
              </a:rPr>
              <a:t>、品質、生產、管制</a:t>
            </a:r>
            <a:r>
              <a:rPr lang="zh-TW" altLang="en-US" sz="1600" kern="0" dirty="0">
                <a:latin typeface="微軟正黑體" panose="020B0604030504040204" pitchFamily="34" charset="-120"/>
                <a:ea typeface="微軟正黑體" panose="020B0604030504040204" pitchFamily="34" charset="-120"/>
              </a:rPr>
              <a:t>需要實現更精準的提升</a:t>
            </a:r>
            <a:endParaRPr lang="en-US" altLang="zh-TW" sz="1600" kern="0" dirty="0">
              <a:latin typeface="微軟正黑體" panose="020B0604030504040204" pitchFamily="34" charset="-120"/>
              <a:ea typeface="微軟正黑體" panose="020B0604030504040204" pitchFamily="34" charset="-120"/>
            </a:endParaRPr>
          </a:p>
          <a:p>
            <a:pPr algn="just">
              <a:lnSpc>
                <a:spcPts val="2000"/>
              </a:lnSpc>
              <a:spcBef>
                <a:spcPts val="600"/>
              </a:spcBef>
              <a:buFont typeface="+mj-lt"/>
              <a:buAutoNum type="arabicPeriod"/>
            </a:pPr>
            <a:r>
              <a:rPr lang="zh-TW" altLang="en-US" sz="1600" kern="0" dirty="0">
                <a:latin typeface="微軟正黑體" panose="020B0604030504040204" pitchFamily="34" charset="-120"/>
                <a:ea typeface="微軟正黑體" panose="020B0604030504040204" pitchFamily="34" charset="-120"/>
              </a:rPr>
              <a:t>中鋼資訊系統處處長張日新</a:t>
            </a:r>
            <a:r>
              <a:rPr lang="zh-TW" altLang="en-US" sz="1600" kern="0" dirty="0" smtClean="0">
                <a:latin typeface="微軟正黑體" panose="020B0604030504040204" pitchFamily="34" charset="-120"/>
                <a:ea typeface="微軟正黑體" panose="020B0604030504040204" pitchFamily="34" charset="-120"/>
              </a:rPr>
              <a:t>：為了</a:t>
            </a:r>
            <a:r>
              <a:rPr lang="zh-TW" altLang="en-US" sz="1600" kern="0" dirty="0">
                <a:latin typeface="微軟正黑體" panose="020B0604030504040204" pitchFamily="34" charset="-120"/>
                <a:ea typeface="微軟正黑體" panose="020B0604030504040204" pitchFamily="34" charset="-120"/>
              </a:rPr>
              <a:t>客製化和尋求轉型這兩件事定了四個方針。第一：</a:t>
            </a:r>
            <a:r>
              <a:rPr lang="zh-TW" altLang="en-US" sz="1600" kern="0" dirty="0">
                <a:solidFill>
                  <a:srgbClr val="FF0000"/>
                </a:solidFill>
                <a:latin typeface="微軟正黑體" panose="020B0604030504040204" pitchFamily="34" charset="-120"/>
                <a:ea typeface="微軟正黑體" panose="020B0604030504040204" pitchFamily="34" charset="-120"/>
              </a:rPr>
              <a:t>智能產銷</a:t>
            </a:r>
            <a:r>
              <a:rPr lang="zh-TW" altLang="en-US" sz="1600" kern="0" dirty="0">
                <a:latin typeface="微軟正黑體" panose="020B0604030504040204" pitchFamily="34" charset="-120"/>
                <a:ea typeface="微軟正黑體" panose="020B0604030504040204" pitchFamily="34" charset="-120"/>
              </a:rPr>
              <a:t>登高峯；第二：</a:t>
            </a:r>
            <a:r>
              <a:rPr lang="zh-TW" altLang="en-US" sz="1600" kern="0" dirty="0">
                <a:solidFill>
                  <a:srgbClr val="FF0000"/>
                </a:solidFill>
                <a:latin typeface="微軟正黑體" panose="020B0604030504040204" pitchFamily="34" charset="-120"/>
                <a:ea typeface="微軟正黑體" panose="020B0604030504040204" pitchFamily="34" charset="-120"/>
              </a:rPr>
              <a:t>傳承創新</a:t>
            </a:r>
            <a:r>
              <a:rPr lang="zh-TW" altLang="en-US" sz="1600" kern="0" dirty="0">
                <a:latin typeface="微軟正黑體" panose="020B0604030504040204" pitchFamily="34" charset="-120"/>
                <a:ea typeface="微軟正黑體" panose="020B0604030504040204" pitchFamily="34" charset="-120"/>
              </a:rPr>
              <a:t>開新頁；第三：開源節流創優勢；第四綠能軌道增價值。這背後有非常多的 </a:t>
            </a:r>
            <a:r>
              <a:rPr lang="en-US" altLang="zh-TW" sz="1600" kern="0" dirty="0">
                <a:latin typeface="微軟正黑體" panose="020B0604030504040204" pitchFamily="34" charset="-120"/>
                <a:ea typeface="微軟正黑體" panose="020B0604030504040204" pitchFamily="34" charset="-120"/>
              </a:rPr>
              <a:t>IT </a:t>
            </a:r>
            <a:r>
              <a:rPr lang="zh-TW" altLang="en-US" sz="1600" kern="0" dirty="0">
                <a:latin typeface="微軟正黑體" panose="020B0604030504040204" pitchFamily="34" charset="-120"/>
                <a:ea typeface="微軟正黑體" panose="020B0604030504040204" pitchFamily="34" charset="-120"/>
              </a:rPr>
              <a:t>技術支撐</a:t>
            </a:r>
            <a:endParaRPr lang="en-US" altLang="zh-TW" sz="1600" kern="0" dirty="0">
              <a:latin typeface="微軟正黑體" panose="020B0604030504040204" pitchFamily="34" charset="-120"/>
              <a:ea typeface="微軟正黑體" panose="020B0604030504040204" pitchFamily="34" charset="-120"/>
            </a:endParaRPr>
          </a:p>
          <a:p>
            <a:pPr algn="just">
              <a:lnSpc>
                <a:spcPts val="2000"/>
              </a:lnSpc>
              <a:spcBef>
                <a:spcPts val="600"/>
              </a:spcBef>
              <a:buFont typeface="+mj-lt"/>
              <a:buAutoNum type="arabicPeriod"/>
            </a:pPr>
            <a:r>
              <a:rPr lang="zh-TW" altLang="en-US" sz="1600" kern="0" dirty="0">
                <a:latin typeface="微軟正黑體" panose="020B0604030504040204" pitchFamily="34" charset="-120"/>
                <a:ea typeface="微軟正黑體" panose="020B0604030504040204" pitchFamily="34" charset="-120"/>
              </a:rPr>
              <a:t>中鋼現在需要大量的</a:t>
            </a:r>
            <a:r>
              <a:rPr lang="zh-TW" altLang="en-US" sz="1600" kern="0" dirty="0">
                <a:solidFill>
                  <a:srgbClr val="FF0000"/>
                </a:solidFill>
                <a:latin typeface="微軟正黑體" panose="020B0604030504040204" pitchFamily="34" charset="-120"/>
                <a:ea typeface="微軟正黑體" panose="020B0604030504040204" pitchFamily="34" charset="-120"/>
              </a:rPr>
              <a:t>客製化服務</a:t>
            </a:r>
            <a:r>
              <a:rPr lang="zh-TW" altLang="en-US" sz="1600" kern="0" dirty="0">
                <a:latin typeface="微軟正黑體" panose="020B0604030504040204" pitchFamily="34" charset="-120"/>
                <a:ea typeface="微軟正黑體" panose="020B0604030504040204" pitchFamily="34" charset="-120"/>
              </a:rPr>
              <a:t>。而想要實現高產到</a:t>
            </a:r>
            <a:r>
              <a:rPr lang="zh-TW" altLang="en-US" sz="1600" kern="0" dirty="0">
                <a:solidFill>
                  <a:srgbClr val="FF0000"/>
                </a:solidFill>
                <a:latin typeface="微軟正黑體" panose="020B0604030504040204" pitchFamily="34" charset="-120"/>
                <a:ea typeface="微軟正黑體" panose="020B0604030504040204" pitchFamily="34" charset="-120"/>
              </a:rPr>
              <a:t>高質</a:t>
            </a:r>
            <a:r>
              <a:rPr lang="zh-TW" altLang="en-US" sz="1600" kern="0" dirty="0">
                <a:latin typeface="微軟正黑體" panose="020B0604030504040204" pitchFamily="34" charset="-120"/>
                <a:ea typeface="微軟正黑體" panose="020B0604030504040204" pitchFamily="34" charset="-120"/>
              </a:rPr>
              <a:t>的轉變，核心就是提高</a:t>
            </a:r>
            <a:r>
              <a:rPr lang="zh-TW" altLang="en-US" sz="1600" kern="0" dirty="0">
                <a:solidFill>
                  <a:srgbClr val="FF0000"/>
                </a:solidFill>
                <a:latin typeface="微軟正黑體" panose="020B0604030504040204" pitchFamily="34" charset="-120"/>
                <a:ea typeface="微軟正黑體" panose="020B0604030504040204" pitchFamily="34" charset="-120"/>
              </a:rPr>
              <a:t>良品率</a:t>
            </a:r>
            <a:r>
              <a:rPr lang="zh-TW" altLang="en-US" sz="1600" kern="0" dirty="0">
                <a:latin typeface="微軟正黑體" panose="020B0604030504040204" pitchFamily="34" charset="-120"/>
                <a:ea typeface="微軟正黑體" panose="020B0604030504040204" pitchFamily="34" charset="-120"/>
              </a:rPr>
              <a:t>。鋼鐵企業需要使用</a:t>
            </a:r>
            <a:r>
              <a:rPr lang="zh-TW" altLang="en-US" sz="1600" kern="0" dirty="0">
                <a:solidFill>
                  <a:srgbClr val="FF0000"/>
                </a:solidFill>
                <a:latin typeface="微軟正黑體" panose="020B0604030504040204" pitchFamily="34" charset="-120"/>
                <a:ea typeface="微軟正黑體" panose="020B0604030504040204" pitchFamily="34" charset="-120"/>
              </a:rPr>
              <a:t>即時測量</a:t>
            </a:r>
            <a:r>
              <a:rPr lang="zh-TW" altLang="en-US" sz="1600" kern="0" dirty="0">
                <a:latin typeface="微軟正黑體" panose="020B0604030504040204" pitchFamily="34" charset="-120"/>
                <a:ea typeface="微軟正黑體" panose="020B0604030504040204" pitchFamily="34" charset="-120"/>
              </a:rPr>
              <a:t>來調整生產計劃並規劃生產操作人員的</a:t>
            </a:r>
            <a:r>
              <a:rPr lang="zh-TW" altLang="en-US" sz="1600" kern="0" dirty="0" smtClean="0">
                <a:latin typeface="微軟正黑體" panose="020B0604030504040204" pitchFamily="34" charset="-120"/>
                <a:ea typeface="微軟正黑體" panose="020B0604030504040204" pitchFamily="34" charset="-120"/>
              </a:rPr>
              <a:t>行為。</a:t>
            </a:r>
            <a:r>
              <a:rPr lang="zh-TW" altLang="en-US" sz="1600" kern="0" dirty="0">
                <a:latin typeface="微軟正黑體" panose="020B0604030504040204" pitchFamily="34" charset="-120"/>
                <a:ea typeface="微軟正黑體" panose="020B0604030504040204" pitchFamily="34" charset="-120"/>
              </a:rPr>
              <a:t>以一條</a:t>
            </a:r>
            <a:r>
              <a:rPr lang="zh-TW" altLang="en-US" sz="1600" kern="0" dirty="0" smtClean="0">
                <a:latin typeface="微軟正黑體" panose="020B0604030504040204" pitchFamily="34" charset="-120"/>
                <a:ea typeface="微軟正黑體" panose="020B0604030504040204" pitchFamily="34" charset="-120"/>
              </a:rPr>
              <a:t>生產線為例</a:t>
            </a:r>
            <a:r>
              <a:rPr lang="zh-TW" altLang="en-US" sz="1600" kern="0" dirty="0">
                <a:latin typeface="微軟正黑體" panose="020B0604030504040204" pitchFamily="34" charset="-120"/>
                <a:ea typeface="微軟正黑體" panose="020B0604030504040204" pitchFamily="34" charset="-120"/>
              </a:rPr>
              <a:t>，如果生產的次品</a:t>
            </a:r>
            <a:r>
              <a:rPr lang="zh-TW" altLang="en-US" sz="1600" kern="0" dirty="0" smtClean="0">
                <a:latin typeface="微軟正黑體" panose="020B0604030504040204" pitchFamily="34" charset="-120"/>
                <a:ea typeface="微軟正黑體" panose="020B0604030504040204" pitchFamily="34" charset="-120"/>
              </a:rPr>
              <a:t>率為 </a:t>
            </a:r>
            <a:r>
              <a:rPr lang="en-US" altLang="zh-TW" sz="1600" kern="0" dirty="0">
                <a:latin typeface="微軟正黑體" panose="020B0604030504040204" pitchFamily="34" charset="-120"/>
                <a:ea typeface="微軟正黑體" panose="020B0604030504040204" pitchFamily="34" charset="-120"/>
              </a:rPr>
              <a:t>10% </a:t>
            </a:r>
            <a:r>
              <a:rPr lang="zh-TW" altLang="en-US" sz="1600" kern="0" dirty="0" smtClean="0">
                <a:latin typeface="微軟正黑體" panose="020B0604030504040204" pitchFamily="34" charset="-120"/>
                <a:ea typeface="微軟正黑體" panose="020B0604030504040204" pitchFamily="34" charset="-120"/>
              </a:rPr>
              <a:t>，為了</a:t>
            </a:r>
            <a:r>
              <a:rPr lang="zh-TW" altLang="en-US" sz="1600" kern="0" dirty="0">
                <a:latin typeface="微軟正黑體" panose="020B0604030504040204" pitchFamily="34" charset="-120"/>
                <a:ea typeface="微軟正黑體" panose="020B0604030504040204" pitchFamily="34" charset="-120"/>
              </a:rPr>
              <a:t>避免這 </a:t>
            </a:r>
            <a:r>
              <a:rPr lang="en-US" altLang="zh-TW" sz="1600" kern="0" dirty="0">
                <a:latin typeface="微軟正黑體" panose="020B0604030504040204" pitchFamily="34" charset="-120"/>
                <a:ea typeface="微軟正黑體" panose="020B0604030504040204" pitchFamily="34" charset="-120"/>
              </a:rPr>
              <a:t>10% </a:t>
            </a:r>
            <a:r>
              <a:rPr lang="zh-TW" altLang="en-US" sz="1600" kern="0" dirty="0">
                <a:latin typeface="微軟正黑體" panose="020B0604030504040204" pitchFamily="34" charset="-120"/>
                <a:ea typeface="微軟正黑體" panose="020B0604030504040204" pitchFamily="34" charset="-120"/>
              </a:rPr>
              <a:t>的次品率，需要增加一小段的額外處理來避免，雖然可以將次品率降低，但增加的額外處理與時間又產生很多的成本</a:t>
            </a:r>
            <a:endParaRPr lang="en-US" altLang="zh-TW" sz="1600" kern="0" dirty="0">
              <a:latin typeface="微軟正黑體" panose="020B0604030504040204" pitchFamily="34" charset="-120"/>
              <a:ea typeface="微軟正黑體" panose="020B0604030504040204" pitchFamily="34" charset="-120"/>
            </a:endParaRPr>
          </a:p>
          <a:p>
            <a:pPr algn="just">
              <a:lnSpc>
                <a:spcPts val="2000"/>
              </a:lnSpc>
              <a:spcBef>
                <a:spcPts val="600"/>
              </a:spcBef>
              <a:buFont typeface="+mj-lt"/>
              <a:buAutoNum type="arabicPeriod"/>
            </a:pPr>
            <a:r>
              <a:rPr lang="zh-TW" altLang="en-US" sz="1600" kern="0" dirty="0">
                <a:latin typeface="微軟正黑體" panose="020B0604030504040204" pitchFamily="34" charset="-120"/>
                <a:ea typeface="微軟正黑體" panose="020B0604030504040204" pitchFamily="34" charset="-120"/>
              </a:rPr>
              <a:t>鋼坯有 </a:t>
            </a:r>
            <a:r>
              <a:rPr lang="en-US" altLang="zh-TW" sz="1600" kern="0" dirty="0">
                <a:latin typeface="微軟正黑體" panose="020B0604030504040204" pitchFamily="34" charset="-120"/>
                <a:ea typeface="微軟正黑體" panose="020B0604030504040204" pitchFamily="34" charset="-120"/>
              </a:rPr>
              <a:t>30-40 </a:t>
            </a:r>
            <a:r>
              <a:rPr lang="zh-TW" altLang="en-US" sz="1600" kern="0" dirty="0">
                <a:latin typeface="微軟正黑體" panose="020B0604030504040204" pitchFamily="34" charset="-120"/>
                <a:ea typeface="微軟正黑體" panose="020B0604030504040204" pitchFamily="34" charset="-120"/>
              </a:rPr>
              <a:t>釐米厚，在壓薄之前</a:t>
            </a:r>
            <a:r>
              <a:rPr lang="zh-TW" altLang="en-US" sz="1600" kern="0" dirty="0" smtClean="0">
                <a:latin typeface="微軟正黑體" panose="020B0604030504040204" pitchFamily="34" charset="-120"/>
                <a:ea typeface="微軟正黑體" panose="020B0604030504040204" pitchFamily="34" charset="-120"/>
              </a:rPr>
              <a:t>肉眼無法看出裡面是否存在瑕疵</a:t>
            </a:r>
            <a:r>
              <a:rPr lang="zh-TW" altLang="en-US" sz="1600" kern="0" dirty="0">
                <a:latin typeface="微軟正黑體" panose="020B0604030504040204" pitchFamily="34" charset="-120"/>
                <a:ea typeface="微軟正黑體" panose="020B0604030504040204" pitchFamily="34" charset="-120"/>
              </a:rPr>
              <a:t>。在這方面，</a:t>
            </a:r>
            <a:r>
              <a:rPr lang="zh-TW" altLang="en-US" sz="1600" kern="0" dirty="0">
                <a:solidFill>
                  <a:srgbClr val="FF0000"/>
                </a:solidFill>
                <a:latin typeface="微軟正黑體" panose="020B0604030504040204" pitchFamily="34" charset="-120"/>
                <a:ea typeface="微軟正黑體" panose="020B0604030504040204" pitchFamily="34" charset="-120"/>
              </a:rPr>
              <a:t>人工智慧</a:t>
            </a:r>
            <a:r>
              <a:rPr lang="zh-TW" altLang="en-US" sz="1600" kern="0" dirty="0">
                <a:latin typeface="微軟正黑體" panose="020B0604030504040204" pitchFamily="34" charset="-120"/>
                <a:ea typeface="微軟正黑體" panose="020B0604030504040204" pitchFamily="34" charset="-120"/>
              </a:rPr>
              <a:t>就有施展的空間，靠人類感官收集到的信息，有很大一部分是不精確或者模糊的，而人工智慧會在</a:t>
            </a:r>
            <a:r>
              <a:rPr lang="zh-TW" altLang="en-US" sz="1600" kern="0" dirty="0">
                <a:solidFill>
                  <a:srgbClr val="FF0000"/>
                </a:solidFill>
                <a:latin typeface="微軟正黑體" panose="020B0604030504040204" pitchFamily="34" charset="-120"/>
                <a:ea typeface="微軟正黑體" panose="020B0604030504040204" pitchFamily="34" charset="-120"/>
              </a:rPr>
              <a:t>信息精確度</a:t>
            </a:r>
            <a:r>
              <a:rPr lang="zh-TW" altLang="en-US" sz="1600" kern="0" dirty="0">
                <a:latin typeface="微軟正黑體" panose="020B0604030504040204" pitchFamily="34" charset="-120"/>
                <a:ea typeface="微軟正黑體" panose="020B0604030504040204" pitchFamily="34" charset="-120"/>
              </a:rPr>
              <a:t>上給予很大提升</a:t>
            </a:r>
            <a:endParaRPr lang="en-US" altLang="zh-TW" sz="1600" kern="0" dirty="0">
              <a:latin typeface="微軟正黑體" pitchFamily="34" charset="-120"/>
              <a:ea typeface="微軟正黑體" pitchFamily="34" charset="-120"/>
              <a:cs typeface="Times New Roman" panose="02020603050405020304" pitchFamily="18" charset="0"/>
            </a:endParaRPr>
          </a:p>
          <a:p>
            <a:pPr algn="just">
              <a:lnSpc>
                <a:spcPts val="2000"/>
              </a:lnSpc>
              <a:spcBef>
                <a:spcPts val="600"/>
              </a:spcBef>
              <a:buFont typeface="+mj-lt"/>
              <a:buAutoNum type="arabicPeriod"/>
            </a:pPr>
            <a:r>
              <a:rPr lang="zh-TW" altLang="en-US" sz="1600" kern="0" dirty="0" smtClean="0">
                <a:latin typeface="微軟正黑體" panose="020B0604030504040204" pitchFamily="34" charset="-120"/>
                <a:ea typeface="微軟正黑體" panose="020B0604030504040204" pitchFamily="34" charset="-120"/>
              </a:rPr>
              <a:t>為了</a:t>
            </a:r>
            <a:r>
              <a:rPr lang="zh-TW" altLang="en-US" sz="1600" kern="0" dirty="0">
                <a:latin typeface="微軟正黑體" panose="020B0604030504040204" pitchFamily="34" charset="-120"/>
                <a:ea typeface="微軟正黑體" panose="020B0604030504040204" pitchFamily="34" charset="-120"/>
              </a:rPr>
              <a:t>提升自己的</a:t>
            </a:r>
            <a:r>
              <a:rPr lang="zh-TW" altLang="en-US" sz="1600" kern="0" dirty="0">
                <a:solidFill>
                  <a:srgbClr val="FF0000"/>
                </a:solidFill>
                <a:latin typeface="微軟正黑體" panose="020B0604030504040204" pitchFamily="34" charset="-120"/>
                <a:ea typeface="微軟正黑體" panose="020B0604030504040204" pitchFamily="34" charset="-120"/>
              </a:rPr>
              <a:t>智能化</a:t>
            </a:r>
            <a:r>
              <a:rPr lang="zh-TW" altLang="en-US" sz="1600" kern="0" dirty="0">
                <a:latin typeface="微軟正黑體" panose="020B0604030504040204" pitchFamily="34" charset="-120"/>
                <a:ea typeface="微軟正黑體" panose="020B0604030504040204" pitchFamily="34" charset="-120"/>
              </a:rPr>
              <a:t>水平，</a:t>
            </a:r>
            <a:r>
              <a:rPr lang="zh-TW" altLang="en-US" sz="1600" kern="0" dirty="0">
                <a:solidFill>
                  <a:srgbClr val="FF0000"/>
                </a:solidFill>
                <a:latin typeface="微軟正黑體" panose="020B0604030504040204" pitchFamily="34" charset="-120"/>
                <a:ea typeface="微軟正黑體" panose="020B0604030504040204" pitchFamily="34" charset="-120"/>
              </a:rPr>
              <a:t>減少廢品</a:t>
            </a:r>
            <a:r>
              <a:rPr lang="zh-TW" altLang="en-US" sz="1600" kern="0" dirty="0">
                <a:latin typeface="微軟正黑體" panose="020B0604030504040204" pitchFamily="34" charset="-120"/>
                <a:ea typeface="微軟正黑體" panose="020B0604030504040204" pitchFamily="34" charset="-120"/>
              </a:rPr>
              <a:t>損失和</a:t>
            </a:r>
            <a:r>
              <a:rPr lang="zh-TW" altLang="en-US" sz="1600" kern="0" dirty="0">
                <a:solidFill>
                  <a:srgbClr val="FF0000"/>
                </a:solidFill>
                <a:latin typeface="微軟正黑體" panose="020B0604030504040204" pitchFamily="34" charset="-120"/>
                <a:ea typeface="微軟正黑體" panose="020B0604030504040204" pitchFamily="34" charset="-120"/>
              </a:rPr>
              <a:t>提升成本控制</a:t>
            </a:r>
            <a:r>
              <a:rPr lang="zh-TW" altLang="en-US" sz="1600" kern="0" dirty="0">
                <a:latin typeface="微軟正黑體" panose="020B0604030504040204" pitchFamily="34" charset="-120"/>
                <a:ea typeface="微軟正黑體" panose="020B0604030504040204" pitchFamily="34" charset="-120"/>
              </a:rPr>
              <a:t>，中鋼成立了</a:t>
            </a:r>
            <a:r>
              <a:rPr lang="zh-TW" altLang="en-US" sz="1600" kern="0" dirty="0">
                <a:solidFill>
                  <a:srgbClr val="FF0000"/>
                </a:solidFill>
                <a:latin typeface="微軟正黑體" panose="020B0604030504040204" pitchFamily="34" charset="-120"/>
                <a:ea typeface="微軟正黑體" panose="020B0604030504040204" pitchFamily="34" charset="-120"/>
              </a:rPr>
              <a:t>智能化委員會</a:t>
            </a:r>
            <a:r>
              <a:rPr lang="zh-TW" altLang="en-US" sz="1600" kern="0" dirty="0">
                <a:latin typeface="微軟正黑體" panose="020B0604030504040204" pitchFamily="34" charset="-120"/>
                <a:ea typeface="微軟正黑體" panose="020B0604030504040204" pitchFamily="34" charset="-120"/>
              </a:rPr>
              <a:t>。其中一個方向是如何尋找新的智能方向來提升生產績效的問題</a:t>
            </a:r>
            <a:endParaRPr lang="en-US" altLang="zh-TW" sz="1600" kern="0" dirty="0">
              <a:latin typeface="微軟正黑體" panose="020B0604030504040204" pitchFamily="34" charset="-120"/>
              <a:ea typeface="微軟正黑體" panose="020B0604030504040204" pitchFamily="34" charset="-120"/>
            </a:endParaRPr>
          </a:p>
          <a:p>
            <a:pPr algn="just">
              <a:lnSpc>
                <a:spcPts val="2000"/>
              </a:lnSpc>
              <a:spcBef>
                <a:spcPts val="600"/>
              </a:spcBef>
              <a:buFont typeface="+mj-lt"/>
              <a:buAutoNum type="arabicPeriod"/>
            </a:pPr>
            <a:r>
              <a:rPr lang="en-US" altLang="zh-TW" sz="1600" kern="0" dirty="0">
                <a:latin typeface="微軟正黑體" panose="020B0604030504040204" pitchFamily="34" charset="-120"/>
                <a:ea typeface="微軟正黑體" panose="020B0604030504040204" pitchFamily="34" charset="-120"/>
              </a:rPr>
              <a:t>IBM </a:t>
            </a:r>
            <a:r>
              <a:rPr lang="en-US" altLang="zh-TW" sz="1600" kern="0" dirty="0" err="1">
                <a:latin typeface="微軟正黑體" panose="020B0604030504040204" pitchFamily="34" charset="-120"/>
                <a:ea typeface="微軟正黑體" panose="020B0604030504040204" pitchFamily="34" charset="-120"/>
              </a:rPr>
              <a:t>PowerAI</a:t>
            </a:r>
            <a:r>
              <a:rPr lang="en-US" altLang="zh-TW" sz="1600" kern="0" dirty="0">
                <a:latin typeface="微軟正黑體" panose="020B0604030504040204" pitchFamily="34" charset="-120"/>
                <a:ea typeface="微軟正黑體" panose="020B0604030504040204" pitchFamily="34" charset="-120"/>
              </a:rPr>
              <a:t> </a:t>
            </a:r>
            <a:r>
              <a:rPr lang="zh-TW" altLang="en-US" sz="1600" kern="0" dirty="0">
                <a:latin typeface="微軟正黑體" panose="020B0604030504040204" pitchFamily="34" charset="-120"/>
                <a:ea typeface="微軟正黑體" panose="020B0604030504040204" pitchFamily="34" charset="-120"/>
              </a:rPr>
              <a:t>是一款訓練</a:t>
            </a:r>
            <a:r>
              <a:rPr lang="zh-TW" altLang="en-US" sz="1600" kern="0" dirty="0">
                <a:solidFill>
                  <a:srgbClr val="FF0000"/>
                </a:solidFill>
                <a:latin typeface="微軟正黑體" panose="020B0604030504040204" pitchFamily="34" charset="-120"/>
                <a:ea typeface="微軟正黑體" panose="020B0604030504040204" pitchFamily="34" charset="-120"/>
              </a:rPr>
              <a:t>人工智慧</a:t>
            </a:r>
            <a:r>
              <a:rPr lang="zh-TW" altLang="en-US" sz="1600" kern="0" dirty="0">
                <a:latin typeface="微軟正黑體" panose="020B0604030504040204" pitchFamily="34" charset="-120"/>
                <a:ea typeface="微軟正黑體" panose="020B0604030504040204" pitchFamily="34" charset="-120"/>
              </a:rPr>
              <a:t>和</a:t>
            </a:r>
            <a:r>
              <a:rPr lang="zh-TW" altLang="en-US" sz="1600" kern="0" dirty="0">
                <a:solidFill>
                  <a:srgbClr val="FF0000"/>
                </a:solidFill>
                <a:latin typeface="微軟正黑體" panose="020B0604030504040204" pitchFamily="34" charset="-120"/>
                <a:ea typeface="微軟正黑體" panose="020B0604030504040204" pitchFamily="34" charset="-120"/>
              </a:rPr>
              <a:t>機器學習系統</a:t>
            </a:r>
            <a:r>
              <a:rPr lang="zh-TW" altLang="en-US" sz="1600" kern="0" dirty="0" smtClean="0">
                <a:latin typeface="微軟正黑體" panose="020B0604030504040204" pitchFamily="34" charset="-120"/>
                <a:ea typeface="微軟正黑體" panose="020B0604030504040204" pitchFamily="34" charset="-120"/>
              </a:rPr>
              <a:t>的軟體工具</a:t>
            </a:r>
            <a:r>
              <a:rPr lang="zh-TW" altLang="en-US" sz="1600" kern="0" dirty="0">
                <a:latin typeface="微軟正黑體" panose="020B0604030504040204" pitchFamily="34" charset="-120"/>
                <a:ea typeface="微軟正黑體" panose="020B0604030504040204" pitchFamily="34" charset="-120"/>
              </a:rPr>
              <a:t>，具有易用性、縮短訓練時間等特點。它所使用的是</a:t>
            </a:r>
            <a:r>
              <a:rPr lang="en-US" altLang="zh-TW" sz="1600" kern="0" dirty="0">
                <a:latin typeface="微軟正黑體" panose="020B0604030504040204" pitchFamily="34" charset="-120"/>
                <a:ea typeface="微軟正黑體" panose="020B0604030504040204" pitchFamily="34" charset="-120"/>
              </a:rPr>
              <a:t>IBM</a:t>
            </a:r>
            <a:r>
              <a:rPr lang="zh-TW" altLang="en-US" sz="1600" kern="0" dirty="0">
                <a:latin typeface="微軟正黑體" panose="020B0604030504040204" pitchFamily="34" charset="-120"/>
                <a:ea typeface="微軟正黑體" panose="020B0604030504040204" pitchFamily="34" charset="-120"/>
              </a:rPr>
              <a:t>一款</a:t>
            </a:r>
            <a:r>
              <a:rPr lang="zh-TW" altLang="en-US" sz="1600" kern="0" dirty="0" smtClean="0">
                <a:latin typeface="微軟正黑體" panose="020B0604030504040204" pitchFamily="34" charset="-120"/>
                <a:ea typeface="微軟正黑體" panose="020B0604030504040204" pitchFamily="34" charset="-120"/>
              </a:rPr>
              <a:t>專門為人工智慧</a:t>
            </a:r>
            <a:r>
              <a:rPr lang="zh-TW" altLang="en-US" sz="1600" kern="0" dirty="0">
                <a:latin typeface="微軟正黑體" panose="020B0604030504040204" pitchFamily="34" charset="-120"/>
                <a:ea typeface="微軟正黑體" panose="020B0604030504040204" pitchFamily="34" charset="-120"/>
              </a:rPr>
              <a:t>生產的服務器，並採用</a:t>
            </a:r>
            <a:r>
              <a:rPr lang="en-US" altLang="zh-TW" sz="1600" kern="0" dirty="0">
                <a:solidFill>
                  <a:srgbClr val="FF0000"/>
                </a:solidFill>
                <a:latin typeface="微軟正黑體" panose="020B0604030504040204" pitchFamily="34" charset="-120"/>
                <a:ea typeface="微軟正黑體" panose="020B0604030504040204" pitchFamily="34" charset="-120"/>
              </a:rPr>
              <a:t>NVIDIA</a:t>
            </a:r>
            <a:r>
              <a:rPr lang="zh-TW" altLang="en-US" sz="1600" kern="0" dirty="0">
                <a:latin typeface="微軟正黑體" panose="020B0604030504040204" pitchFamily="34" charset="-120"/>
                <a:ea typeface="微軟正黑體" panose="020B0604030504040204" pitchFamily="34" charset="-120"/>
              </a:rPr>
              <a:t>的 </a:t>
            </a:r>
            <a:r>
              <a:rPr lang="en-US" altLang="zh-TW" sz="1600" kern="0" dirty="0" err="1">
                <a:solidFill>
                  <a:srgbClr val="FF0000"/>
                </a:solidFill>
                <a:latin typeface="微軟正黑體" panose="020B0604030504040204" pitchFamily="34" charset="-120"/>
                <a:ea typeface="微軟正黑體" panose="020B0604030504040204" pitchFamily="34" charset="-120"/>
              </a:rPr>
              <a:t>NVlink</a:t>
            </a:r>
            <a:r>
              <a:rPr lang="en-US" altLang="zh-TW" sz="1600" kern="0" dirty="0">
                <a:solidFill>
                  <a:srgbClr val="FF0000"/>
                </a:solidFill>
                <a:latin typeface="微軟正黑體" panose="020B0604030504040204" pitchFamily="34" charset="-120"/>
                <a:ea typeface="微軟正黑體" panose="020B0604030504040204" pitchFamily="34" charset="-120"/>
              </a:rPr>
              <a:t> </a:t>
            </a:r>
            <a:r>
              <a:rPr lang="zh-TW" altLang="en-US" sz="1600" kern="0" dirty="0">
                <a:solidFill>
                  <a:srgbClr val="FF0000"/>
                </a:solidFill>
                <a:latin typeface="微軟正黑體" panose="020B0604030504040204" pitchFamily="34" charset="-120"/>
                <a:ea typeface="微軟正黑體" panose="020B0604030504040204" pitchFamily="34" charset="-120"/>
              </a:rPr>
              <a:t>技術</a:t>
            </a:r>
            <a:r>
              <a:rPr lang="zh-TW" altLang="en-US" sz="1600" kern="0" dirty="0">
                <a:latin typeface="微軟正黑體" panose="020B0604030504040204" pitchFamily="34" charset="-120"/>
                <a:ea typeface="微軟正黑體" panose="020B0604030504040204" pitchFamily="34" charset="-120"/>
              </a:rPr>
              <a:t>。 </a:t>
            </a:r>
            <a:r>
              <a:rPr lang="en-US" altLang="zh-TW" sz="1600" kern="0" dirty="0">
                <a:latin typeface="微軟正黑體" panose="020B0604030504040204" pitchFamily="34" charset="-120"/>
                <a:ea typeface="微軟正黑體" panose="020B0604030504040204" pitchFamily="34" charset="-120"/>
              </a:rPr>
              <a:t>IBM </a:t>
            </a:r>
            <a:r>
              <a:rPr lang="zh-TW" altLang="en-US" sz="1600" kern="0" dirty="0">
                <a:latin typeface="微軟正黑體" panose="020B0604030504040204" pitchFamily="34" charset="-120"/>
                <a:ea typeface="微軟正黑體" panose="020B0604030504040204" pitchFamily="34" charset="-120"/>
              </a:rPr>
              <a:t>的這</a:t>
            </a:r>
            <a:r>
              <a:rPr lang="zh-TW" altLang="en-US" sz="1600" kern="0" dirty="0" smtClean="0">
                <a:latin typeface="微軟正黑體" panose="020B0604030504040204" pitchFamily="34" charset="-120"/>
                <a:ea typeface="微軟正黑體" panose="020B0604030504040204" pitchFamily="34" charset="-120"/>
              </a:rPr>
              <a:t>款軟體所</a:t>
            </a:r>
            <a:r>
              <a:rPr lang="zh-TW" altLang="en-US" sz="1600" kern="0" dirty="0">
                <a:latin typeface="微軟正黑體" panose="020B0604030504040204" pitchFamily="34" charset="-120"/>
                <a:ea typeface="微軟正黑體" panose="020B0604030504040204" pitchFamily="34" charset="-120"/>
              </a:rPr>
              <a:t>提供的深度學習技術已經在其他行業有了應用，如</a:t>
            </a:r>
            <a:r>
              <a:rPr lang="zh-TW" altLang="en-US" sz="1600" kern="0" dirty="0">
                <a:solidFill>
                  <a:srgbClr val="FF0000"/>
                </a:solidFill>
                <a:latin typeface="微軟正黑體" panose="020B0604030504040204" pitchFamily="34" charset="-120"/>
                <a:ea typeface="微軟正黑體" panose="020B0604030504040204" pitchFamily="34" charset="-120"/>
              </a:rPr>
              <a:t>銀行詐騙識別</a:t>
            </a:r>
            <a:r>
              <a:rPr lang="zh-TW" altLang="en-US" sz="1600" kern="0" dirty="0">
                <a:latin typeface="微軟正黑體" panose="020B0604030504040204" pitchFamily="34" charset="-120"/>
                <a:ea typeface="微軟正黑體" panose="020B0604030504040204" pitchFamily="34" charset="-120"/>
              </a:rPr>
              <a:t>、</a:t>
            </a:r>
            <a:r>
              <a:rPr lang="zh-TW" altLang="en-US" sz="1600" kern="0" dirty="0">
                <a:solidFill>
                  <a:srgbClr val="FF0000"/>
                </a:solidFill>
                <a:latin typeface="微軟正黑體" panose="020B0604030504040204" pitchFamily="34" charset="-120"/>
                <a:ea typeface="微軟正黑體" panose="020B0604030504040204" pitchFamily="34" charset="-120"/>
              </a:rPr>
              <a:t>面部識別</a:t>
            </a:r>
            <a:r>
              <a:rPr lang="zh-TW" altLang="en-US" sz="1600" kern="0" dirty="0">
                <a:latin typeface="微軟正黑體" panose="020B0604030504040204" pitchFamily="34" charset="-120"/>
                <a:ea typeface="微軟正黑體" panose="020B0604030504040204" pitchFamily="34" charset="-120"/>
              </a:rPr>
              <a:t>，及</a:t>
            </a:r>
            <a:r>
              <a:rPr lang="zh-TW" altLang="en-US" sz="1600" kern="0" dirty="0">
                <a:solidFill>
                  <a:srgbClr val="FF0000"/>
                </a:solidFill>
                <a:latin typeface="微軟正黑體" panose="020B0604030504040204" pitchFamily="34" charset="-120"/>
                <a:ea typeface="微軟正黑體" panose="020B0604030504040204" pitchFamily="34" charset="-120"/>
              </a:rPr>
              <a:t>自動駕駛汽車</a:t>
            </a:r>
            <a:endParaRPr lang="zh-TW" altLang="en-US" sz="1600" kern="0" dirty="0">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279697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群組 52"/>
          <p:cNvGrpSpPr/>
          <p:nvPr/>
        </p:nvGrpSpPr>
        <p:grpSpPr>
          <a:xfrm>
            <a:off x="2954680" y="1255089"/>
            <a:ext cx="3002823" cy="3373695"/>
            <a:chOff x="2983241" y="1204849"/>
            <a:chExt cx="3002823" cy="3373695"/>
          </a:xfrm>
        </p:grpSpPr>
        <p:sp>
          <p:nvSpPr>
            <p:cNvPr id="3" name="矩形 2"/>
            <p:cNvSpPr/>
            <p:nvPr/>
          </p:nvSpPr>
          <p:spPr>
            <a:xfrm>
              <a:off x="3352235" y="2421052"/>
              <a:ext cx="962025" cy="781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latin typeface="微軟正黑體" panose="020B0604030504040204" pitchFamily="34" charset="-120"/>
                  <a:ea typeface="微軟正黑體" panose="020B0604030504040204" pitchFamily="34" charset="-120"/>
                </a:rPr>
                <a:t>530</a:t>
              </a:r>
            </a:p>
          </p:txBody>
        </p:sp>
        <p:sp>
          <p:nvSpPr>
            <p:cNvPr id="10" name="矩形 9"/>
            <p:cNvSpPr/>
            <p:nvPr/>
          </p:nvSpPr>
          <p:spPr>
            <a:xfrm>
              <a:off x="4771460" y="2421052"/>
              <a:ext cx="962025" cy="781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latin typeface="微軟正黑體" panose="020B0604030504040204" pitchFamily="34" charset="-120"/>
                  <a:ea typeface="微軟正黑體" panose="020B0604030504040204" pitchFamily="34" charset="-120"/>
                </a:rPr>
                <a:t>530</a:t>
              </a:r>
            </a:p>
          </p:txBody>
        </p:sp>
        <p:sp>
          <p:nvSpPr>
            <p:cNvPr id="11" name="矩形 10"/>
            <p:cNvSpPr/>
            <p:nvPr/>
          </p:nvSpPr>
          <p:spPr>
            <a:xfrm>
              <a:off x="4771459" y="2135302"/>
              <a:ext cx="962025" cy="2857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latin typeface="微軟正黑體" panose="020B0604030504040204" pitchFamily="34" charset="-120"/>
                  <a:ea typeface="微軟正黑體" panose="020B0604030504040204" pitchFamily="34" charset="-120"/>
                </a:rPr>
                <a:t>119</a:t>
              </a:r>
            </a:p>
          </p:txBody>
        </p:sp>
        <p:sp>
          <p:nvSpPr>
            <p:cNvPr id="12" name="矩形 11"/>
            <p:cNvSpPr/>
            <p:nvPr/>
          </p:nvSpPr>
          <p:spPr>
            <a:xfrm>
              <a:off x="4771460" y="1906702"/>
              <a:ext cx="962025"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bg1"/>
                  </a:solidFill>
                  <a:latin typeface="微軟正黑體" panose="020B0604030504040204" pitchFamily="34" charset="-120"/>
                  <a:ea typeface="微軟正黑體" panose="020B0604030504040204" pitchFamily="34" charset="-120"/>
                </a:rPr>
                <a:t>15</a:t>
              </a:r>
            </a:p>
          </p:txBody>
        </p:sp>
        <p:sp>
          <p:nvSpPr>
            <p:cNvPr id="14" name="矩形 13"/>
            <p:cNvSpPr/>
            <p:nvPr/>
          </p:nvSpPr>
          <p:spPr>
            <a:xfrm>
              <a:off x="4634518" y="4218825"/>
              <a:ext cx="1116000" cy="18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latin typeface="微軟正黑體" panose="020B0604030504040204" pitchFamily="34" charset="-120"/>
                  <a:ea typeface="微軟正黑體" panose="020B0604030504040204" pitchFamily="34" charset="-120"/>
                </a:rPr>
                <a:t>GDP</a:t>
              </a:r>
            </a:p>
          </p:txBody>
        </p:sp>
        <p:sp>
          <p:nvSpPr>
            <p:cNvPr id="15" name="矩形 14"/>
            <p:cNvSpPr/>
            <p:nvPr/>
          </p:nvSpPr>
          <p:spPr>
            <a:xfrm>
              <a:off x="4634518" y="4038825"/>
              <a:ext cx="1116000" cy="18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latin typeface="微軟正黑體" panose="020B0604030504040204" pitchFamily="34" charset="-120"/>
                  <a:ea typeface="微軟正黑體" panose="020B0604030504040204" pitchFamily="34" charset="-120"/>
                </a:rPr>
                <a:t>GDP</a:t>
              </a:r>
              <a:r>
                <a:rPr lang="zh-TW" altLang="en-US" sz="1200" dirty="0">
                  <a:latin typeface="微軟正黑體" panose="020B0604030504040204" pitchFamily="34" charset="-120"/>
                  <a:ea typeface="微軟正黑體" panose="020B0604030504040204" pitchFamily="34" charset="-120"/>
                </a:rPr>
                <a:t>成長</a:t>
              </a:r>
              <a:endParaRPr lang="en-US" altLang="zh-TW" sz="1200" dirty="0">
                <a:latin typeface="微軟正黑體" panose="020B0604030504040204" pitchFamily="34" charset="-120"/>
                <a:ea typeface="微軟正黑體" panose="020B0604030504040204" pitchFamily="34" charset="-120"/>
              </a:endParaRPr>
            </a:p>
          </p:txBody>
        </p:sp>
        <p:sp>
          <p:nvSpPr>
            <p:cNvPr id="17" name="矩形 16"/>
            <p:cNvSpPr/>
            <p:nvPr/>
          </p:nvSpPr>
          <p:spPr>
            <a:xfrm>
              <a:off x="4634518" y="3858825"/>
              <a:ext cx="1116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a:solidFill>
                    <a:schemeClr val="bg1"/>
                  </a:solidFill>
                  <a:latin typeface="微軟正黑體" panose="020B0604030504040204" pitchFamily="34" charset="-120"/>
                  <a:ea typeface="微軟正黑體" panose="020B0604030504040204" pitchFamily="34" charset="-120"/>
                </a:rPr>
                <a:t>數位轉型影響</a:t>
              </a:r>
              <a:endParaRPr lang="en-US" altLang="zh-TW" sz="1200" dirty="0">
                <a:solidFill>
                  <a:schemeClr val="bg1"/>
                </a:solidFill>
                <a:latin typeface="微軟正黑體" panose="020B0604030504040204" pitchFamily="34" charset="-120"/>
                <a:ea typeface="微軟正黑體" panose="020B0604030504040204" pitchFamily="34" charset="-120"/>
              </a:endParaRPr>
            </a:p>
          </p:txBody>
        </p:sp>
        <p:sp>
          <p:nvSpPr>
            <p:cNvPr id="8" name="橢圓 7"/>
            <p:cNvSpPr/>
            <p:nvPr/>
          </p:nvSpPr>
          <p:spPr>
            <a:xfrm>
              <a:off x="4681808" y="1847313"/>
              <a:ext cx="1123951" cy="323850"/>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上箭號 8"/>
            <p:cNvSpPr/>
            <p:nvPr/>
          </p:nvSpPr>
          <p:spPr>
            <a:xfrm rot="17437218">
              <a:off x="4631051" y="1817398"/>
              <a:ext cx="91125" cy="11584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1" name="群組 40"/>
            <p:cNvGrpSpPr/>
            <p:nvPr/>
          </p:nvGrpSpPr>
          <p:grpSpPr>
            <a:xfrm>
              <a:off x="2983241" y="1204849"/>
              <a:ext cx="1653180" cy="1034043"/>
              <a:chOff x="2983241" y="719565"/>
              <a:chExt cx="1653180" cy="1034043"/>
            </a:xfrm>
          </p:grpSpPr>
          <p:sp>
            <p:nvSpPr>
              <p:cNvPr id="7" name="文字方塊 6"/>
              <p:cNvSpPr txBox="1"/>
              <p:nvPr/>
            </p:nvSpPr>
            <p:spPr>
              <a:xfrm>
                <a:off x="2983241" y="737945"/>
                <a:ext cx="1653180" cy="1015663"/>
              </a:xfrm>
              <a:prstGeom prst="rect">
                <a:avLst/>
              </a:prstGeom>
              <a:noFill/>
            </p:spPr>
            <p:txBody>
              <a:bodyPr wrap="square" rtlCol="0">
                <a:spAutoFit/>
              </a:bodyPr>
              <a:lstStyle/>
              <a:p>
                <a:pPr algn="just" hangingPunct="0"/>
                <a:r>
                  <a:rPr lang="en-US" altLang="zh-TW" sz="1200" dirty="0">
                    <a:latin typeface="微軟正黑體" panose="020B0604030504040204" pitchFamily="34" charset="-120"/>
                    <a:ea typeface="微軟正黑體" panose="020B0604030504040204" pitchFamily="34" charset="-120"/>
                  </a:rPr>
                  <a:t>2016</a:t>
                </a:r>
                <a:r>
                  <a:rPr lang="zh-TW" altLang="en-US" sz="1200" dirty="0">
                    <a:latin typeface="微軟正黑體" panose="020B0604030504040204" pitchFamily="34" charset="-120"/>
                    <a:ea typeface="微軟正黑體" panose="020B0604030504040204" pitchFamily="34" charset="-120"/>
                  </a:rPr>
                  <a:t>年至</a:t>
                </a:r>
                <a:r>
                  <a:rPr lang="en-US" altLang="zh-TW" sz="1200" dirty="0">
                    <a:latin typeface="微軟正黑體" panose="020B0604030504040204" pitchFamily="34" charset="-120"/>
                    <a:ea typeface="微軟正黑體" panose="020B0604030504040204" pitchFamily="34" charset="-120"/>
                  </a:rPr>
                  <a:t>2021</a:t>
                </a:r>
                <a:r>
                  <a:rPr lang="zh-TW" altLang="en-US" sz="1200" dirty="0">
                    <a:latin typeface="微軟正黑體" panose="020B0604030504040204" pitchFamily="34" charset="-120"/>
                    <a:ea typeface="微軟正黑體" panose="020B0604030504040204" pitchFamily="34" charset="-120"/>
                  </a:rPr>
                  <a:t>年，數位轉型預期為臺灣增加</a:t>
                </a:r>
                <a:r>
                  <a:rPr lang="en-US" altLang="zh-TW" sz="1200" dirty="0">
                    <a:solidFill>
                      <a:srgbClr val="FF0000"/>
                    </a:solidFill>
                    <a:latin typeface="微軟正黑體" panose="020B0604030504040204" pitchFamily="34" charset="-120"/>
                    <a:ea typeface="微軟正黑體" panose="020B0604030504040204" pitchFamily="34" charset="-120"/>
                  </a:rPr>
                  <a:t>150</a:t>
                </a:r>
                <a:r>
                  <a:rPr lang="zh-TW" altLang="en-US" sz="1200" dirty="0">
                    <a:solidFill>
                      <a:srgbClr val="FF0000"/>
                    </a:solidFill>
                    <a:latin typeface="微軟正黑體" panose="020B0604030504040204" pitchFamily="34" charset="-120"/>
                    <a:ea typeface="微軟正黑體" panose="020B0604030504040204" pitchFamily="34" charset="-120"/>
                  </a:rPr>
                  <a:t>億美元</a:t>
                </a:r>
                <a:r>
                  <a:rPr lang="en-US" altLang="zh-TW" sz="1200" dirty="0">
                    <a:latin typeface="微軟正黑體" panose="020B0604030504040204" pitchFamily="34" charset="-120"/>
                    <a:ea typeface="微軟正黑體" panose="020B0604030504040204" pitchFamily="34" charset="-120"/>
                  </a:rPr>
                  <a:t>GDP</a:t>
                </a:r>
                <a:r>
                  <a:rPr lang="zh-TW" altLang="en-US" sz="1200" dirty="0">
                    <a:latin typeface="微軟正黑體" panose="020B0604030504040204" pitchFamily="34" charset="-120"/>
                    <a:ea typeface="微軟正黑體" panose="020B0604030504040204" pitchFamily="34" charset="-120"/>
                  </a:rPr>
                  <a:t>，每年可望額外貢獻</a:t>
                </a:r>
                <a:r>
                  <a:rPr lang="en-US" altLang="zh-TW" sz="1200" dirty="0">
                    <a:latin typeface="微軟正黑體" panose="020B0604030504040204" pitchFamily="34" charset="-120"/>
                    <a:ea typeface="微軟正黑體" panose="020B0604030504040204" pitchFamily="34" charset="-120"/>
                  </a:rPr>
                  <a:t>GDP</a:t>
                </a:r>
                <a:r>
                  <a:rPr lang="zh-TW" altLang="en-US" sz="1200" dirty="0">
                    <a:solidFill>
                      <a:srgbClr val="FF0000"/>
                    </a:solidFill>
                    <a:latin typeface="微軟正黑體" panose="020B0604030504040204" pitchFamily="34" charset="-120"/>
                    <a:ea typeface="微軟正黑體" panose="020B0604030504040204" pitchFamily="34" charset="-120"/>
                  </a:rPr>
                  <a:t>成長率</a:t>
                </a:r>
                <a:r>
                  <a:rPr lang="en-US" altLang="zh-TW" sz="1200" dirty="0">
                    <a:solidFill>
                      <a:srgbClr val="FF0000"/>
                    </a:solidFill>
                    <a:latin typeface="微軟正黑體" panose="020B0604030504040204" pitchFamily="34" charset="-120"/>
                    <a:ea typeface="微軟正黑體" panose="020B0604030504040204" pitchFamily="34" charset="-120"/>
                  </a:rPr>
                  <a:t>0.5%</a:t>
                </a:r>
              </a:p>
            </p:txBody>
          </p:sp>
          <p:sp>
            <p:nvSpPr>
              <p:cNvPr id="18" name="圓角矩形 17"/>
              <p:cNvSpPr/>
              <p:nvPr/>
            </p:nvSpPr>
            <p:spPr>
              <a:xfrm>
                <a:off x="3014198" y="719565"/>
                <a:ext cx="1570122" cy="1034043"/>
              </a:xfrm>
              <a:prstGeom prst="roundRect">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文字方塊 18"/>
            <p:cNvSpPr txBox="1"/>
            <p:nvPr/>
          </p:nvSpPr>
          <p:spPr>
            <a:xfrm>
              <a:off x="3399691" y="3202102"/>
              <a:ext cx="867111" cy="338554"/>
            </a:xfrm>
            <a:prstGeom prst="rect">
              <a:avLst/>
            </a:prstGeom>
            <a:noFill/>
          </p:spPr>
          <p:txBody>
            <a:bodyPr wrap="square" rtlCol="0">
              <a:spAutoFit/>
            </a:bodyPr>
            <a:lstStyle/>
            <a:p>
              <a:pPr algn="ctr"/>
              <a:r>
                <a:rPr lang="en-US" altLang="zh-TW" sz="1600" dirty="0">
                  <a:latin typeface="微軟正黑體" panose="020B0604030504040204" pitchFamily="34" charset="-120"/>
                  <a:ea typeface="微軟正黑體" panose="020B0604030504040204" pitchFamily="34" charset="-120"/>
                </a:rPr>
                <a:t>2016</a:t>
              </a:r>
              <a:r>
                <a:rPr lang="zh-TW" altLang="en-US" sz="1600" dirty="0">
                  <a:latin typeface="微軟正黑體" panose="020B0604030504040204" pitchFamily="34" charset="-120"/>
                  <a:ea typeface="微軟正黑體" panose="020B0604030504040204" pitchFamily="34" charset="-120"/>
                </a:rPr>
                <a:t>年</a:t>
              </a:r>
            </a:p>
          </p:txBody>
        </p:sp>
        <p:sp>
          <p:nvSpPr>
            <p:cNvPr id="23" name="文字方塊 22"/>
            <p:cNvSpPr txBox="1"/>
            <p:nvPr/>
          </p:nvSpPr>
          <p:spPr>
            <a:xfrm>
              <a:off x="4814154" y="3202102"/>
              <a:ext cx="867111" cy="338554"/>
            </a:xfrm>
            <a:prstGeom prst="rect">
              <a:avLst/>
            </a:prstGeom>
            <a:noFill/>
          </p:spPr>
          <p:txBody>
            <a:bodyPr wrap="square" rtlCol="0">
              <a:spAutoFit/>
            </a:bodyPr>
            <a:lstStyle/>
            <a:p>
              <a:pPr algn="ctr"/>
              <a:r>
                <a:rPr lang="en-US" altLang="zh-TW" sz="1600" dirty="0">
                  <a:latin typeface="微軟正黑體" panose="020B0604030504040204" pitchFamily="34" charset="-120"/>
                  <a:ea typeface="微軟正黑體" panose="020B0604030504040204" pitchFamily="34" charset="-120"/>
                </a:rPr>
                <a:t>2021</a:t>
              </a:r>
              <a:r>
                <a:rPr lang="zh-TW" altLang="en-US" sz="1600" dirty="0">
                  <a:latin typeface="微軟正黑體" panose="020B0604030504040204" pitchFamily="34" charset="-120"/>
                  <a:ea typeface="微軟正黑體" panose="020B0604030504040204" pitchFamily="34" charset="-120"/>
                </a:rPr>
                <a:t>年</a:t>
              </a:r>
            </a:p>
          </p:txBody>
        </p:sp>
        <p:sp>
          <p:nvSpPr>
            <p:cNvPr id="20" name="文字方塊 19"/>
            <p:cNvSpPr txBox="1"/>
            <p:nvPr/>
          </p:nvSpPr>
          <p:spPr>
            <a:xfrm>
              <a:off x="4614464" y="1342392"/>
              <a:ext cx="1371600" cy="261610"/>
            </a:xfrm>
            <a:prstGeom prst="rect">
              <a:avLst/>
            </a:prstGeom>
            <a:noFill/>
          </p:spPr>
          <p:txBody>
            <a:bodyPr wrap="square" rtlCol="0">
              <a:spAutoFit/>
            </a:bodyPr>
            <a:lstStyle/>
            <a:p>
              <a:pPr algn="r"/>
              <a:r>
                <a:rPr lang="zh-TW" altLang="en-US" sz="1050" dirty="0">
                  <a:latin typeface="微軟正黑體" panose="020B0604030504040204" pitchFamily="34" charset="-120"/>
                  <a:ea typeface="微軟正黑體" panose="020B0604030504040204" pitchFamily="34" charset="-120"/>
                </a:rPr>
                <a:t>單位：十億美元</a:t>
              </a:r>
            </a:p>
          </p:txBody>
        </p:sp>
        <p:sp>
          <p:nvSpPr>
            <p:cNvPr id="22" name="矩形 21"/>
            <p:cNvSpPr/>
            <p:nvPr/>
          </p:nvSpPr>
          <p:spPr>
            <a:xfrm>
              <a:off x="3243539" y="3624437"/>
              <a:ext cx="1308183" cy="954107"/>
            </a:xfrm>
            <a:prstGeom prst="rect">
              <a:avLst/>
            </a:prstGeom>
          </p:spPr>
          <p:txBody>
            <a:bodyPr wrap="square">
              <a:spAutoFit/>
            </a:bodyPr>
            <a:lstStyle/>
            <a:p>
              <a:r>
                <a:rPr lang="zh-TW" altLang="en-US" sz="800" dirty="0">
                  <a:latin typeface="微軟正黑體" panose="020B0604030504040204" pitchFamily="34" charset="-120"/>
                  <a:ea typeface="微軟正黑體" panose="020B0604030504040204" pitchFamily="34" charset="-120"/>
                </a:rPr>
                <a:t>備註：關於數位轉型產生的額外 </a:t>
              </a:r>
              <a:r>
                <a:rPr lang="en-US" altLang="zh-TW" sz="800" dirty="0">
                  <a:latin typeface="微軟正黑體" panose="020B0604030504040204" pitchFamily="34" charset="-120"/>
                  <a:ea typeface="微軟正黑體" panose="020B0604030504040204" pitchFamily="34" charset="-120"/>
                </a:rPr>
                <a:t>GDP </a:t>
              </a:r>
              <a:r>
                <a:rPr lang="zh-TW" altLang="en-US" sz="800" dirty="0">
                  <a:latin typeface="微軟正黑體" panose="020B0604030504040204" pitchFamily="34" charset="-120"/>
                  <a:ea typeface="微軟正黑體" panose="020B0604030504040204" pitchFamily="34" charset="-120"/>
                </a:rPr>
                <a:t>預估，是根據世界銀行的 </a:t>
              </a:r>
              <a:r>
                <a:rPr lang="en-US" altLang="zh-TW" sz="800" dirty="0">
                  <a:latin typeface="微軟正黑體" panose="020B0604030504040204" pitchFamily="34" charset="-120"/>
                  <a:ea typeface="微軟正黑體" panose="020B0604030504040204" pitchFamily="34" charset="-120"/>
                </a:rPr>
                <a:t>GDP(</a:t>
              </a:r>
              <a:r>
                <a:rPr lang="zh-TW" altLang="en-US" sz="800" dirty="0">
                  <a:latin typeface="微軟正黑體" panose="020B0604030504040204" pitchFamily="34" charset="-120"/>
                  <a:ea typeface="微軟正黑體" panose="020B0604030504040204" pitchFamily="34" charset="-120"/>
                </a:rPr>
                <a:t>名目</a:t>
              </a:r>
              <a:r>
                <a:rPr lang="en-US" altLang="zh-TW" sz="800" dirty="0">
                  <a:latin typeface="微軟正黑體" panose="020B0604030504040204" pitchFamily="34" charset="-120"/>
                  <a:ea typeface="微軟正黑體" panose="020B0604030504040204" pitchFamily="34" charset="-120"/>
                </a:rPr>
                <a:t>)</a:t>
              </a:r>
              <a:r>
                <a:rPr lang="zh-TW" altLang="en-US" sz="800" dirty="0">
                  <a:latin typeface="微軟正黑體" panose="020B0604030504040204" pitchFamily="34" charset="-120"/>
                  <a:ea typeface="微軟正黑體" panose="020B0604030504040204" pitchFamily="34" charset="-120"/>
                </a:rPr>
                <a:t>預估 ，再針對其對數位轉型的 </a:t>
              </a:r>
              <a:r>
                <a:rPr lang="en-US" altLang="zh-TW" sz="800" dirty="0">
                  <a:latin typeface="微軟正黑體" panose="020B0604030504040204" pitchFamily="34" charset="-120"/>
                  <a:ea typeface="微軟正黑體" panose="020B0604030504040204" pitchFamily="34" charset="-120"/>
                </a:rPr>
                <a:t>GDP </a:t>
              </a:r>
              <a:r>
                <a:rPr lang="zh-TW" altLang="en-US" sz="800" dirty="0">
                  <a:latin typeface="微軟正黑體" panose="020B0604030504040204" pitchFamily="34" charset="-120"/>
                  <a:ea typeface="微軟正黑體" panose="020B0604030504040204" pitchFamily="34" charset="-120"/>
                </a:rPr>
                <a:t>估算以及已進行數位轉型的公司百分比做調整做計算的估計值</a:t>
              </a:r>
            </a:p>
          </p:txBody>
        </p:sp>
      </p:grpSp>
      <p:grpSp>
        <p:nvGrpSpPr>
          <p:cNvPr id="58" name="群組 57"/>
          <p:cNvGrpSpPr/>
          <p:nvPr/>
        </p:nvGrpSpPr>
        <p:grpSpPr>
          <a:xfrm>
            <a:off x="295775" y="1603500"/>
            <a:ext cx="2519083" cy="3112768"/>
            <a:chOff x="324336" y="1335742"/>
            <a:chExt cx="2519083" cy="3112768"/>
          </a:xfrm>
        </p:grpSpPr>
        <p:sp>
          <p:nvSpPr>
            <p:cNvPr id="26" name="矩形 25"/>
            <p:cNvSpPr/>
            <p:nvPr/>
          </p:nvSpPr>
          <p:spPr>
            <a:xfrm>
              <a:off x="415591" y="1856545"/>
              <a:ext cx="615350" cy="19033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1276203" y="1629067"/>
              <a:ext cx="615350" cy="21307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2136815" y="1335742"/>
              <a:ext cx="615350" cy="2412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415591" y="3511506"/>
              <a:ext cx="615350" cy="2483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1276203" y="3025030"/>
              <a:ext cx="615350" cy="734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2136815" y="2541742"/>
              <a:ext cx="615350" cy="120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324336" y="3704937"/>
              <a:ext cx="797859" cy="307777"/>
            </a:xfrm>
            <a:prstGeom prst="rect">
              <a:avLst/>
            </a:prstGeom>
            <a:noFill/>
          </p:spPr>
          <p:txBody>
            <a:bodyPr wrap="square" rtlCol="0">
              <a:spAutoFit/>
            </a:bodyPr>
            <a:lstStyle/>
            <a:p>
              <a:pPr algn="ctr"/>
              <a:r>
                <a:rPr lang="en-US" altLang="zh-TW" sz="1400" dirty="0">
                  <a:latin typeface="微軟正黑體" panose="020B0604030504040204" pitchFamily="34" charset="-120"/>
                  <a:ea typeface="微軟正黑體" panose="020B0604030504040204" pitchFamily="34" charset="-120"/>
                </a:rPr>
                <a:t>2017</a:t>
              </a:r>
              <a:endParaRPr lang="zh-TW" altLang="en-US" sz="1400" dirty="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1184948" y="3704937"/>
              <a:ext cx="797859" cy="307777"/>
            </a:xfrm>
            <a:prstGeom prst="rect">
              <a:avLst/>
            </a:prstGeom>
            <a:noFill/>
          </p:spPr>
          <p:txBody>
            <a:bodyPr wrap="square" rtlCol="0">
              <a:spAutoFit/>
            </a:bodyPr>
            <a:lstStyle/>
            <a:p>
              <a:pPr algn="ctr"/>
              <a:r>
                <a:rPr lang="en-US" altLang="zh-TW" sz="1400" dirty="0">
                  <a:latin typeface="微軟正黑體" panose="020B0604030504040204" pitchFamily="34" charset="-120"/>
                  <a:ea typeface="微軟正黑體" panose="020B0604030504040204" pitchFamily="34" charset="-120"/>
                </a:rPr>
                <a:t>2019F</a:t>
              </a:r>
              <a:endParaRPr lang="zh-TW" altLang="en-US" sz="1400"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2045560" y="3704937"/>
              <a:ext cx="797859" cy="307777"/>
            </a:xfrm>
            <a:prstGeom prst="rect">
              <a:avLst/>
            </a:prstGeom>
            <a:noFill/>
          </p:spPr>
          <p:txBody>
            <a:bodyPr wrap="square" rtlCol="0">
              <a:spAutoFit/>
            </a:bodyPr>
            <a:lstStyle/>
            <a:p>
              <a:pPr algn="ctr"/>
              <a:r>
                <a:rPr lang="en-US" altLang="zh-TW" sz="1400" dirty="0">
                  <a:latin typeface="微軟正黑體" panose="020B0604030504040204" pitchFamily="34" charset="-120"/>
                  <a:ea typeface="微軟正黑體" panose="020B0604030504040204" pitchFamily="34" charset="-120"/>
                </a:rPr>
                <a:t>2021F</a:t>
              </a:r>
              <a:endParaRPr lang="zh-TW" altLang="en-US" sz="1400" dirty="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433521" y="3363584"/>
              <a:ext cx="573742" cy="369332"/>
            </a:xfrm>
            <a:prstGeom prst="rect">
              <a:avLst/>
            </a:prstGeom>
            <a:noFill/>
          </p:spPr>
          <p:txBody>
            <a:bodyPr wrap="square" rtlCol="0">
              <a:spAutoFit/>
            </a:bodyPr>
            <a:lstStyle/>
            <a:p>
              <a:pPr algn="ctr"/>
              <a:r>
                <a:rPr lang="en-US" altLang="zh-TW" dirty="0">
                  <a:solidFill>
                    <a:schemeClr val="bg1"/>
                  </a:solidFill>
                  <a:latin typeface="微軟正黑體" panose="020B0604030504040204" pitchFamily="34" charset="-120"/>
                  <a:ea typeface="微軟正黑體" panose="020B0604030504040204" pitchFamily="34" charset="-120"/>
                </a:rPr>
                <a:t>6%</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1240977" y="3077763"/>
              <a:ext cx="685800" cy="369332"/>
            </a:xfrm>
            <a:prstGeom prst="rect">
              <a:avLst/>
            </a:prstGeom>
            <a:noFill/>
          </p:spPr>
          <p:txBody>
            <a:bodyPr wrap="square" rtlCol="0">
              <a:spAutoFit/>
            </a:bodyPr>
            <a:lstStyle/>
            <a:p>
              <a:pPr algn="ctr"/>
              <a:r>
                <a:rPr lang="en-US" altLang="zh-TW" dirty="0">
                  <a:solidFill>
                    <a:schemeClr val="bg1"/>
                  </a:solidFill>
                  <a:latin typeface="微軟正黑體" panose="020B0604030504040204" pitchFamily="34" charset="-120"/>
                  <a:ea typeface="微軟正黑體" panose="020B0604030504040204" pitchFamily="34" charset="-120"/>
                </a:rPr>
                <a:t>28%</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2101590" y="2623537"/>
              <a:ext cx="685800" cy="369332"/>
            </a:xfrm>
            <a:prstGeom prst="rect">
              <a:avLst/>
            </a:prstGeom>
            <a:noFill/>
          </p:spPr>
          <p:txBody>
            <a:bodyPr wrap="square" rtlCol="0">
              <a:spAutoFit/>
            </a:bodyPr>
            <a:lstStyle/>
            <a:p>
              <a:pPr algn="ctr"/>
              <a:r>
                <a:rPr lang="en-US" altLang="zh-TW" dirty="0">
                  <a:solidFill>
                    <a:schemeClr val="bg1"/>
                  </a:solidFill>
                  <a:latin typeface="微軟正黑體" panose="020B0604030504040204" pitchFamily="34" charset="-120"/>
                  <a:ea typeface="微軟正黑體" panose="020B0604030504040204" pitchFamily="34" charset="-120"/>
                </a:rPr>
                <a:t>50%</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336031" y="4001307"/>
              <a:ext cx="1475962" cy="276999"/>
            </a:xfrm>
            <a:prstGeom prst="rect">
              <a:avLst/>
            </a:prstGeom>
            <a:noFill/>
          </p:spPr>
          <p:txBody>
            <a:bodyPr wrap="square" rtlCol="0">
              <a:spAutoFit/>
            </a:bodyPr>
            <a:lstStyle/>
            <a:p>
              <a:pPr marL="179388" indent="-179388">
                <a:buClr>
                  <a:schemeClr val="accent3"/>
                </a:buClr>
                <a:buFont typeface="Wingdings" panose="05000000000000000000" pitchFamily="2" charset="2"/>
                <a:buChar char="n"/>
              </a:pPr>
              <a:r>
                <a:rPr lang="zh-TW" altLang="en-US" sz="1200" dirty="0">
                  <a:latin typeface="微軟正黑體" panose="020B0604030504040204" pitchFamily="34" charset="-120"/>
                  <a:ea typeface="微軟正黑體" panose="020B0604030504040204" pitchFamily="34" charset="-120"/>
                </a:rPr>
                <a:t>數位產品與服務</a:t>
              </a:r>
            </a:p>
          </p:txBody>
        </p:sp>
        <p:sp>
          <p:nvSpPr>
            <p:cNvPr id="45" name="文字方塊 44"/>
            <p:cNvSpPr txBox="1"/>
            <p:nvPr/>
          </p:nvSpPr>
          <p:spPr>
            <a:xfrm>
              <a:off x="334384" y="4171511"/>
              <a:ext cx="1581947" cy="276999"/>
            </a:xfrm>
            <a:prstGeom prst="rect">
              <a:avLst/>
            </a:prstGeom>
            <a:noFill/>
          </p:spPr>
          <p:txBody>
            <a:bodyPr wrap="square" rtlCol="0">
              <a:spAutoFit/>
            </a:bodyPr>
            <a:lstStyle/>
            <a:p>
              <a:pPr marL="179388" indent="-179388">
                <a:buClr>
                  <a:schemeClr val="bg1">
                    <a:lumMod val="65000"/>
                  </a:schemeClr>
                </a:buClr>
                <a:buFont typeface="Wingdings" panose="05000000000000000000" pitchFamily="2" charset="2"/>
                <a:buChar char="n"/>
              </a:pPr>
              <a:r>
                <a:rPr lang="zh-TW" altLang="en-US" sz="1200" dirty="0">
                  <a:latin typeface="微軟正黑體" panose="020B0604030504040204" pitchFamily="34" charset="-120"/>
                  <a:ea typeface="微軟正黑體" panose="020B0604030504040204" pitchFamily="34" charset="-120"/>
                </a:rPr>
                <a:t>非數位產品與服務</a:t>
              </a:r>
            </a:p>
          </p:txBody>
        </p:sp>
      </p:grpSp>
      <p:sp>
        <p:nvSpPr>
          <p:cNvPr id="38" name="文字方塊 37"/>
          <p:cNvSpPr txBox="1"/>
          <p:nvPr/>
        </p:nvSpPr>
        <p:spPr>
          <a:xfrm>
            <a:off x="291441" y="835181"/>
            <a:ext cx="2316743" cy="646331"/>
          </a:xfrm>
          <a:prstGeom prst="rect">
            <a:avLst/>
          </a:prstGeom>
          <a:noFill/>
        </p:spPr>
        <p:txBody>
          <a:bodyPr wrap="square" rtlCol="0">
            <a:spAutoFit/>
          </a:bodyPr>
          <a:lstStyle/>
          <a:p>
            <a:pPr algn="ctr"/>
            <a:r>
              <a:rPr lang="zh-TW" altLang="en-US" b="1" dirty="0">
                <a:solidFill>
                  <a:schemeClr val="accent3"/>
                </a:solidFill>
                <a:latin typeface="微軟正黑體" panose="020B0604030504040204" pitchFamily="34" charset="-120"/>
                <a:ea typeface="微軟正黑體" panose="020B0604030504040204" pitchFamily="34" charset="-120"/>
              </a:rPr>
              <a:t>數位產品及服務</a:t>
            </a:r>
            <a:endParaRPr lang="en-US" altLang="zh-TW" b="1" dirty="0">
              <a:solidFill>
                <a:schemeClr val="accent3"/>
              </a:solidFill>
              <a:latin typeface="微軟正黑體" panose="020B0604030504040204" pitchFamily="34" charset="-120"/>
              <a:ea typeface="微軟正黑體" panose="020B0604030504040204" pitchFamily="34" charset="-120"/>
            </a:endParaRPr>
          </a:p>
          <a:p>
            <a:pPr algn="ctr"/>
            <a:r>
              <a:rPr lang="zh-TW" altLang="en-US" b="1" dirty="0">
                <a:solidFill>
                  <a:schemeClr val="accent3"/>
                </a:solidFill>
                <a:latin typeface="微軟正黑體" panose="020B0604030504040204" pitchFamily="34" charset="-120"/>
                <a:ea typeface="微軟正黑體" panose="020B0604030504040204" pitchFamily="34" charset="-120"/>
              </a:rPr>
              <a:t>佔臺灣</a:t>
            </a:r>
            <a:r>
              <a:rPr lang="en-US" altLang="zh-TW" b="1" dirty="0">
                <a:solidFill>
                  <a:schemeClr val="accent3"/>
                </a:solidFill>
                <a:latin typeface="微軟正黑體" panose="020B0604030504040204" pitchFamily="34" charset="-120"/>
                <a:ea typeface="微軟正黑體" panose="020B0604030504040204" pitchFamily="34" charset="-120"/>
              </a:rPr>
              <a:t>GDP</a:t>
            </a:r>
            <a:r>
              <a:rPr lang="zh-TW" altLang="en-US" b="1" dirty="0">
                <a:solidFill>
                  <a:schemeClr val="accent3"/>
                </a:solidFill>
                <a:latin typeface="微軟正黑體" panose="020B0604030504040204" pitchFamily="34" charset="-120"/>
                <a:ea typeface="微軟正黑體" panose="020B0604030504040204" pitchFamily="34" charset="-120"/>
              </a:rPr>
              <a:t>比重</a:t>
            </a:r>
          </a:p>
        </p:txBody>
      </p:sp>
      <p:sp>
        <p:nvSpPr>
          <p:cNvPr id="48" name="文字方塊 47"/>
          <p:cNvSpPr txBox="1"/>
          <p:nvPr/>
        </p:nvSpPr>
        <p:spPr>
          <a:xfrm>
            <a:off x="3081234" y="885757"/>
            <a:ext cx="2794629" cy="369332"/>
          </a:xfrm>
          <a:prstGeom prst="rect">
            <a:avLst/>
          </a:prstGeom>
          <a:noFill/>
        </p:spPr>
        <p:txBody>
          <a:bodyPr wrap="square" rtlCol="0">
            <a:spAutoFit/>
          </a:bodyPr>
          <a:lstStyle/>
          <a:p>
            <a:pPr algn="ctr"/>
            <a:r>
              <a:rPr lang="zh-TW" altLang="en-US" b="1" dirty="0">
                <a:solidFill>
                  <a:schemeClr val="accent2"/>
                </a:solidFill>
                <a:latin typeface="微軟正黑體" panose="020B0604030504040204" pitchFamily="34" charset="-120"/>
                <a:ea typeface="微軟正黑體" panose="020B0604030504040204" pitchFamily="34" charset="-120"/>
              </a:rPr>
              <a:t>數位轉型對臺灣</a:t>
            </a:r>
            <a:r>
              <a:rPr lang="en-US" altLang="zh-TW" b="1" dirty="0">
                <a:solidFill>
                  <a:schemeClr val="accent2"/>
                </a:solidFill>
                <a:latin typeface="微軟正黑體" panose="020B0604030504040204" pitchFamily="34" charset="-120"/>
                <a:ea typeface="微軟正黑體" panose="020B0604030504040204" pitchFamily="34" charset="-120"/>
              </a:rPr>
              <a:t>GDP</a:t>
            </a:r>
            <a:r>
              <a:rPr lang="zh-TW" altLang="en-US" b="1" dirty="0">
                <a:solidFill>
                  <a:schemeClr val="accent2"/>
                </a:solidFill>
                <a:latin typeface="微軟正黑體" panose="020B0604030504040204" pitchFamily="34" charset="-120"/>
                <a:ea typeface="微軟正黑體" panose="020B0604030504040204" pitchFamily="34" charset="-120"/>
              </a:rPr>
              <a:t>貢獻</a:t>
            </a:r>
          </a:p>
        </p:txBody>
      </p:sp>
      <p:sp>
        <p:nvSpPr>
          <p:cNvPr id="51" name="文字方塊 50"/>
          <p:cNvSpPr txBox="1"/>
          <p:nvPr/>
        </p:nvSpPr>
        <p:spPr>
          <a:xfrm>
            <a:off x="6228758" y="835181"/>
            <a:ext cx="2484000" cy="646331"/>
          </a:xfrm>
          <a:prstGeom prst="rect">
            <a:avLst/>
          </a:prstGeom>
          <a:noFill/>
        </p:spPr>
        <p:txBody>
          <a:bodyPr wrap="square" rtlCol="0">
            <a:spAutoFit/>
          </a:bodyPr>
          <a:lstStyle/>
          <a:p>
            <a:pPr algn="ctr"/>
            <a:r>
              <a:rPr lang="zh-TW" altLang="en-US" b="1" dirty="0">
                <a:solidFill>
                  <a:schemeClr val="accent4"/>
                </a:solidFill>
                <a:latin typeface="微軟正黑體" panose="020B0604030504040204" pitchFamily="34" charset="-120"/>
                <a:ea typeface="微軟正黑體" panose="020B0604030504040204" pitchFamily="34" charset="-120"/>
              </a:rPr>
              <a:t>針對數位轉型所進行</a:t>
            </a:r>
            <a:endParaRPr lang="en-US" altLang="zh-TW" b="1" dirty="0">
              <a:solidFill>
                <a:schemeClr val="accent4"/>
              </a:solidFill>
              <a:latin typeface="微軟正黑體" panose="020B0604030504040204" pitchFamily="34" charset="-120"/>
              <a:ea typeface="微軟正黑體" panose="020B0604030504040204" pitchFamily="34" charset="-120"/>
            </a:endParaRPr>
          </a:p>
          <a:p>
            <a:pPr algn="ctr"/>
            <a:r>
              <a:rPr lang="zh-TW" altLang="en-US" b="1" dirty="0">
                <a:solidFill>
                  <a:schemeClr val="accent4"/>
                </a:solidFill>
                <a:latin typeface="微軟正黑體" panose="020B0604030504040204" pitchFamily="34" charset="-120"/>
                <a:ea typeface="微軟正黑體" panose="020B0604030504040204" pitchFamily="34" charset="-120"/>
              </a:rPr>
              <a:t>的新興技術投資比重</a:t>
            </a:r>
          </a:p>
        </p:txBody>
      </p:sp>
      <p:grpSp>
        <p:nvGrpSpPr>
          <p:cNvPr id="52" name="群組 51"/>
          <p:cNvGrpSpPr/>
          <p:nvPr/>
        </p:nvGrpSpPr>
        <p:grpSpPr>
          <a:xfrm>
            <a:off x="6000400" y="1671079"/>
            <a:ext cx="2905548" cy="3061884"/>
            <a:chOff x="6028975" y="1620839"/>
            <a:chExt cx="2905548" cy="3061884"/>
          </a:xfrm>
        </p:grpSpPr>
        <p:pic>
          <p:nvPicPr>
            <p:cNvPr id="3074" name="Picture 2"/>
            <p:cNvPicPr>
              <a:picLocks noChangeAspect="1" noChangeArrowheads="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7843636" y="39419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矩形 45"/>
            <p:cNvSpPr/>
            <p:nvPr/>
          </p:nvSpPr>
          <p:spPr>
            <a:xfrm>
              <a:off x="6245999" y="1856546"/>
              <a:ext cx="456275" cy="2079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p:nvSpPr>
          <p:spPr>
            <a:xfrm>
              <a:off x="6762499" y="2419350"/>
              <a:ext cx="456275" cy="15165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7278999" y="2896244"/>
              <a:ext cx="456275" cy="10396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7795499" y="3392445"/>
              <a:ext cx="456275" cy="5434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8311999" y="3669861"/>
              <a:ext cx="456275" cy="26608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文字方塊 46"/>
            <p:cNvSpPr txBox="1"/>
            <p:nvPr/>
          </p:nvSpPr>
          <p:spPr>
            <a:xfrm>
              <a:off x="6028975" y="1620839"/>
              <a:ext cx="890321" cy="307777"/>
            </a:xfrm>
            <a:prstGeom prst="rect">
              <a:avLst/>
            </a:prstGeom>
            <a:noFill/>
          </p:spPr>
          <p:txBody>
            <a:bodyPr wrap="square" rtlCol="0">
              <a:spAutoFit/>
            </a:bodyPr>
            <a:lstStyle/>
            <a:p>
              <a:pPr algn="ctr"/>
              <a:r>
                <a:rPr lang="en-US" altLang="zh-TW" sz="1400" dirty="0">
                  <a:solidFill>
                    <a:schemeClr val="accent4"/>
                  </a:solidFill>
                  <a:latin typeface="微軟正黑體" panose="020B0604030504040204" pitchFamily="34" charset="-120"/>
                  <a:ea typeface="微軟正黑體" panose="020B0604030504040204" pitchFamily="34" charset="-120"/>
                </a:rPr>
                <a:t>16.4%</a:t>
              </a:r>
              <a:endParaRPr lang="zh-TW" altLang="en-US" sz="1400" dirty="0">
                <a:solidFill>
                  <a:schemeClr val="accent4"/>
                </a:solidFill>
                <a:latin typeface="微軟正黑體" panose="020B0604030504040204" pitchFamily="34" charset="-120"/>
                <a:ea typeface="微軟正黑體" panose="020B0604030504040204" pitchFamily="34" charset="-120"/>
              </a:endParaRPr>
            </a:p>
          </p:txBody>
        </p:sp>
        <p:sp>
          <p:nvSpPr>
            <p:cNvPr id="59" name="文字方塊 58"/>
            <p:cNvSpPr txBox="1"/>
            <p:nvPr/>
          </p:nvSpPr>
          <p:spPr>
            <a:xfrm>
              <a:off x="6602626" y="2181381"/>
              <a:ext cx="788774" cy="307777"/>
            </a:xfrm>
            <a:prstGeom prst="rect">
              <a:avLst/>
            </a:prstGeom>
            <a:noFill/>
          </p:spPr>
          <p:txBody>
            <a:bodyPr wrap="square" rtlCol="0">
              <a:spAutoFit/>
            </a:bodyPr>
            <a:lstStyle/>
            <a:p>
              <a:pPr algn="ct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9.8%</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7112749" y="2656274"/>
              <a:ext cx="788774" cy="307777"/>
            </a:xfrm>
            <a:prstGeom prst="rect">
              <a:avLst/>
            </a:prstGeom>
            <a:noFill/>
          </p:spPr>
          <p:txBody>
            <a:bodyPr wrap="square" rtlCol="0">
              <a:spAutoFit/>
            </a:bodyPr>
            <a:lstStyle/>
            <a:p>
              <a:pPr algn="ct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6.3 %</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7629249" y="3152530"/>
              <a:ext cx="788774" cy="307777"/>
            </a:xfrm>
            <a:prstGeom prst="rect">
              <a:avLst/>
            </a:prstGeom>
            <a:noFill/>
          </p:spPr>
          <p:txBody>
            <a:bodyPr wrap="square" rtlCol="0">
              <a:spAutoFit/>
            </a:bodyPr>
            <a:lstStyle/>
            <a:p>
              <a:pPr algn="ct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5.1%</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62" name="文字方塊 61"/>
            <p:cNvSpPr txBox="1"/>
            <p:nvPr/>
          </p:nvSpPr>
          <p:spPr>
            <a:xfrm>
              <a:off x="8145749" y="3428630"/>
              <a:ext cx="788774" cy="307777"/>
            </a:xfrm>
            <a:prstGeom prst="rect">
              <a:avLst/>
            </a:prstGeom>
            <a:noFill/>
          </p:spPr>
          <p:txBody>
            <a:bodyPr wrap="square" rtlCol="0">
              <a:spAutoFit/>
            </a:bodyPr>
            <a:lstStyle/>
            <a:p>
              <a:pPr algn="ctr"/>
              <a:r>
                <a:rPr lang="en-US" altLang="zh-TW" sz="1400" dirty="0">
                  <a:solidFill>
                    <a:schemeClr val="bg1">
                      <a:lumMod val="50000"/>
                    </a:schemeClr>
                  </a:solidFill>
                  <a:latin typeface="微軟正黑體" panose="020B0604030504040204" pitchFamily="34" charset="-120"/>
                  <a:ea typeface="微軟正黑體" panose="020B0604030504040204" pitchFamily="34" charset="-120"/>
                </a:rPr>
                <a:t>1.9%</a:t>
              </a:r>
              <a:endParaRPr lang="zh-TW" altLang="en-US" sz="1400"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3075" name="Picture 3" descr="C:\Users\stevesu\Downloads\blockchain.png"/>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60136" y="394197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esktop\Icon\ar-glasses.png"/>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10636" y="394197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Desktop\Icon\artificial-intelligence.png"/>
            <p:cNvPicPr>
              <a:picLocks noChangeAspect="1" noChangeArrowheads="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94136" y="394197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Desktop\Icon\three-cogwheels-linked-by-lines-in-triangular-shape.png"/>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27136" y="3941976"/>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50" name="文字方塊 49"/>
            <p:cNvSpPr txBox="1"/>
            <p:nvPr/>
          </p:nvSpPr>
          <p:spPr>
            <a:xfrm>
              <a:off x="6231248" y="4290308"/>
              <a:ext cx="485774" cy="369332"/>
            </a:xfrm>
            <a:prstGeom prst="rect">
              <a:avLst/>
            </a:prstGeom>
            <a:noFill/>
          </p:spPr>
          <p:txBody>
            <a:bodyPr wrap="square" rtlCol="0">
              <a:spAutoFit/>
            </a:bodyPr>
            <a:lstStyle/>
            <a:p>
              <a:pPr algn="ctr"/>
              <a:r>
                <a:rPr lang="en-US" altLang="zh-TW" dirty="0"/>
                <a:t>AI</a:t>
              </a:r>
              <a:endParaRPr lang="zh-TW" altLang="en-US" dirty="0"/>
            </a:p>
          </p:txBody>
        </p:sp>
        <p:sp>
          <p:nvSpPr>
            <p:cNvPr id="68" name="文字方塊 67"/>
            <p:cNvSpPr txBox="1"/>
            <p:nvPr/>
          </p:nvSpPr>
          <p:spPr>
            <a:xfrm>
              <a:off x="6747749" y="4290308"/>
              <a:ext cx="485774" cy="369332"/>
            </a:xfrm>
            <a:prstGeom prst="rect">
              <a:avLst/>
            </a:prstGeom>
            <a:noFill/>
          </p:spPr>
          <p:txBody>
            <a:bodyPr wrap="square" rtlCol="0">
              <a:spAutoFit/>
            </a:bodyPr>
            <a:lstStyle/>
            <a:p>
              <a:pPr algn="ctr"/>
              <a:r>
                <a:rPr lang="en-US" altLang="zh-TW" dirty="0"/>
                <a:t>XR</a:t>
              </a:r>
              <a:endParaRPr lang="zh-TW" altLang="en-US" dirty="0"/>
            </a:p>
          </p:txBody>
        </p:sp>
        <p:sp>
          <p:nvSpPr>
            <p:cNvPr id="69" name="文字方塊 68"/>
            <p:cNvSpPr txBox="1"/>
            <p:nvPr/>
          </p:nvSpPr>
          <p:spPr>
            <a:xfrm>
              <a:off x="7264249" y="4290308"/>
              <a:ext cx="485774" cy="369332"/>
            </a:xfrm>
            <a:prstGeom prst="rect">
              <a:avLst/>
            </a:prstGeom>
            <a:noFill/>
          </p:spPr>
          <p:txBody>
            <a:bodyPr wrap="square" rtlCol="0">
              <a:spAutoFit/>
            </a:bodyPr>
            <a:lstStyle/>
            <a:p>
              <a:pPr algn="ctr"/>
              <a:r>
                <a:rPr lang="en-US" altLang="zh-TW" dirty="0" err="1"/>
                <a:t>IoT</a:t>
              </a:r>
              <a:endParaRPr lang="zh-TW" altLang="en-US" dirty="0"/>
            </a:p>
          </p:txBody>
        </p:sp>
        <p:sp>
          <p:nvSpPr>
            <p:cNvPr id="70" name="文字方塊 69"/>
            <p:cNvSpPr txBox="1"/>
            <p:nvPr/>
          </p:nvSpPr>
          <p:spPr>
            <a:xfrm>
              <a:off x="7687136" y="4267225"/>
              <a:ext cx="673000" cy="415498"/>
            </a:xfrm>
            <a:prstGeom prst="rect">
              <a:avLst/>
            </a:prstGeom>
            <a:noFill/>
          </p:spPr>
          <p:txBody>
            <a:bodyPr wrap="square" rtlCol="0">
              <a:spAutoFit/>
            </a:bodyPr>
            <a:lstStyle/>
            <a:p>
              <a:pPr algn="ctr"/>
              <a:r>
                <a:rPr lang="zh-TW" altLang="en-US" sz="1050" b="1" dirty="0">
                  <a:latin typeface="微軟正黑體" panose="020B0604030504040204" pitchFamily="34" charset="-120"/>
                  <a:ea typeface="微軟正黑體" panose="020B0604030504040204" pitchFamily="34" charset="-120"/>
                </a:rPr>
                <a:t>新一代介面</a:t>
              </a:r>
            </a:p>
          </p:txBody>
        </p:sp>
        <p:sp>
          <p:nvSpPr>
            <p:cNvPr id="71" name="文字方塊 70"/>
            <p:cNvSpPr txBox="1"/>
            <p:nvPr/>
          </p:nvSpPr>
          <p:spPr>
            <a:xfrm>
              <a:off x="8203636" y="4348360"/>
              <a:ext cx="673000" cy="253916"/>
            </a:xfrm>
            <a:prstGeom prst="rect">
              <a:avLst/>
            </a:prstGeom>
            <a:noFill/>
          </p:spPr>
          <p:txBody>
            <a:bodyPr wrap="square" rtlCol="0">
              <a:spAutoFit/>
            </a:bodyPr>
            <a:lstStyle/>
            <a:p>
              <a:pPr algn="ctr"/>
              <a:r>
                <a:rPr lang="zh-TW" altLang="en-US" sz="1050" b="1" dirty="0">
                  <a:latin typeface="微軟正黑體" panose="020B0604030504040204" pitchFamily="34" charset="-120"/>
                  <a:ea typeface="微軟正黑體" panose="020B0604030504040204" pitchFamily="34" charset="-120"/>
                </a:rPr>
                <a:t>區塊鏈</a:t>
              </a:r>
            </a:p>
          </p:txBody>
        </p:sp>
      </p:grpSp>
      <p:cxnSp>
        <p:nvCxnSpPr>
          <p:cNvPr id="64" name="直線接點 63"/>
          <p:cNvCxnSpPr/>
          <p:nvPr/>
        </p:nvCxnSpPr>
        <p:spPr>
          <a:xfrm>
            <a:off x="2943225" y="896240"/>
            <a:ext cx="0" cy="376580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a:off x="6005114" y="896240"/>
            <a:ext cx="0" cy="376580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456360" y="4702819"/>
            <a:ext cx="4534488"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資料來源：微軟、</a:t>
            </a:r>
            <a:r>
              <a:rPr lang="en-US" altLang="zh-TW" sz="1200" dirty="0">
                <a:latin typeface="微軟正黑體" panose="020B0604030504040204" pitchFamily="34" charset="-120"/>
                <a:ea typeface="微軟正黑體" panose="020B0604030504040204" pitchFamily="34" charset="-120"/>
              </a:rPr>
              <a:t>IDC</a:t>
            </a:r>
            <a:r>
              <a:rPr lang="zh-TW" altLang="en-US" sz="1200" dirty="0">
                <a:latin typeface="微軟正黑體" panose="020B0604030504040204" pitchFamily="34" charset="-120"/>
                <a:ea typeface="微軟正黑體" panose="020B0604030504040204" pitchFamily="34" charset="-120"/>
              </a:rPr>
              <a:t>，</a:t>
            </a:r>
            <a:r>
              <a:rPr lang="en-US" altLang="zh-TW" sz="1200" dirty="0">
                <a:latin typeface="微軟正黑體" panose="020B0604030504040204" pitchFamily="34" charset="-120"/>
                <a:ea typeface="微軟正黑體" panose="020B0604030504040204" pitchFamily="34" charset="-120"/>
              </a:rPr>
              <a:t>MIC</a:t>
            </a:r>
            <a:r>
              <a:rPr lang="zh-TW" altLang="en-US" sz="1200" dirty="0">
                <a:latin typeface="微軟正黑體" panose="020B0604030504040204" pitchFamily="34" charset="-120"/>
                <a:ea typeface="微軟正黑體" panose="020B0604030504040204" pitchFamily="34" charset="-120"/>
              </a:rPr>
              <a:t>整理</a:t>
            </a: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2019</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3</a:t>
            </a:r>
            <a:r>
              <a:rPr lang="zh-TW" altLang="en-US" sz="1200" dirty="0" smtClean="0">
                <a:latin typeface="微軟正黑體" panose="020B0604030504040204" pitchFamily="34" charset="-120"/>
                <a:ea typeface="微軟正黑體" panose="020B0604030504040204" pitchFamily="34" charset="-120"/>
              </a:rPr>
              <a:t>月</a:t>
            </a:r>
            <a:endParaRPr lang="zh-TW" altLang="en-US" sz="1200" dirty="0">
              <a:latin typeface="微軟正黑體" panose="020B0604030504040204" pitchFamily="34" charset="-120"/>
              <a:ea typeface="微軟正黑體" panose="020B0604030504040204" pitchFamily="34" charset="-120"/>
            </a:endParaRPr>
          </a:p>
        </p:txBody>
      </p:sp>
      <p:sp>
        <p:nvSpPr>
          <p:cNvPr id="79" name="內容版面配置區 4"/>
          <p:cNvSpPr txBox="1">
            <a:spLocks/>
          </p:cNvSpPr>
          <p:nvPr/>
        </p:nvSpPr>
        <p:spPr>
          <a:xfrm>
            <a:off x="245926" y="4967808"/>
            <a:ext cx="8836530" cy="1644007"/>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v"/>
              <a:defRPr kumimoji="1" sz="2400">
                <a:solidFill>
                  <a:srgbClr val="0000FF"/>
                </a:solidFill>
                <a:latin typeface="+mn-lt"/>
                <a:ea typeface="標楷體" pitchFamily="65" charset="-120"/>
                <a:cs typeface="標楷體" pitchFamily="65" charset="-120"/>
              </a:defRPr>
            </a:lvl1pPr>
            <a:lvl2pPr marL="742950" indent="-285750" algn="l" rtl="0" eaLnBrk="0" fontAlgn="base" hangingPunct="0">
              <a:spcBef>
                <a:spcPct val="20000"/>
              </a:spcBef>
              <a:spcAft>
                <a:spcPct val="0"/>
              </a:spcAft>
              <a:buClr>
                <a:srgbClr val="FF3300"/>
              </a:buClr>
              <a:buFont typeface="Wingdings" pitchFamily="2" charset="2"/>
              <a:buBlip>
                <a:blip r:embed="rId9"/>
              </a:buBlip>
              <a:defRPr kumimoji="1" sz="2200">
                <a:solidFill>
                  <a:srgbClr val="0000FF"/>
                </a:solidFill>
                <a:latin typeface="+mn-lt"/>
                <a:ea typeface="標楷體" pitchFamily="65" charset="-120"/>
                <a:cs typeface="標楷體" pitchFamily="65" charset="-120"/>
              </a:defRPr>
            </a:lvl2pPr>
            <a:lvl3pPr marL="1143000" indent="-228600" algn="l" rtl="0" eaLnBrk="0" fontAlgn="base" hangingPunct="0">
              <a:spcBef>
                <a:spcPct val="20000"/>
              </a:spcBef>
              <a:spcAft>
                <a:spcPct val="0"/>
              </a:spcAft>
              <a:buClr>
                <a:srgbClr val="FF3300"/>
              </a:buClr>
              <a:buFont typeface="Wingdings" pitchFamily="2" charset="2"/>
              <a:buChar char="Ø"/>
              <a:defRPr kumimoji="1" sz="2000">
                <a:solidFill>
                  <a:srgbClr val="0000FF"/>
                </a:solidFill>
                <a:latin typeface="+mn-lt"/>
                <a:ea typeface="標楷體" pitchFamily="65" charset="-120"/>
                <a:cs typeface="標楷體" pitchFamily="65" charset="-120"/>
              </a:defRPr>
            </a:lvl3pPr>
            <a:lvl4pPr marL="1600200" indent="-228600" algn="l" rtl="0" eaLnBrk="0" fontAlgn="base" hangingPunct="0">
              <a:spcBef>
                <a:spcPct val="20000"/>
              </a:spcBef>
              <a:spcAft>
                <a:spcPct val="0"/>
              </a:spcAft>
              <a:buChar char="–"/>
              <a:defRPr kumimoji="1" lang="zh-TW" altLang="en-US" sz="1800" kern="1200" dirty="0" smtClean="0">
                <a:solidFill>
                  <a:srgbClr val="0000FF"/>
                </a:solidFill>
                <a:latin typeface="+mn-lt"/>
                <a:ea typeface="+mn-ea"/>
                <a:cs typeface="標楷體" pitchFamily="65" charset="-120"/>
              </a:defRPr>
            </a:lvl4pPr>
            <a:lvl5pPr marL="2057400" indent="-228600" algn="l" rtl="0" eaLnBrk="0" fontAlgn="base" hangingPunct="0">
              <a:spcBef>
                <a:spcPct val="20000"/>
              </a:spcBef>
              <a:spcAft>
                <a:spcPct val="0"/>
              </a:spcAft>
              <a:buChar char="»"/>
              <a:defRPr kumimoji="1" lang="zh-TW" altLang="en-US" sz="1800" dirty="0">
                <a:solidFill>
                  <a:srgbClr val="0000FF"/>
                </a:solidFill>
                <a:latin typeface="+mn-lt"/>
                <a:ea typeface="+mn-ea"/>
                <a:cs typeface="標楷體" pitchFamily="65" charset="-120"/>
              </a:defRPr>
            </a:lvl5pPr>
            <a:lvl6pPr marL="2514600" indent="-228600" algn="l" rtl="0" fontAlgn="base">
              <a:spcBef>
                <a:spcPct val="20000"/>
              </a:spcBef>
              <a:spcAft>
                <a:spcPct val="0"/>
              </a:spcAft>
              <a:buChar char="»"/>
              <a:defRPr kumimoji="1" sz="2000">
                <a:solidFill>
                  <a:schemeClr val="tx1"/>
                </a:solidFill>
                <a:latin typeface="+mn-lt"/>
                <a:ea typeface="新細明體" pitchFamily="18" charset="-120"/>
              </a:defRPr>
            </a:lvl6pPr>
            <a:lvl7pPr marL="2971800" indent="-228600" algn="l" rtl="0" fontAlgn="base">
              <a:spcBef>
                <a:spcPct val="20000"/>
              </a:spcBef>
              <a:spcAft>
                <a:spcPct val="0"/>
              </a:spcAft>
              <a:buChar char="»"/>
              <a:defRPr kumimoji="1" sz="2000">
                <a:solidFill>
                  <a:schemeClr val="tx1"/>
                </a:solidFill>
                <a:latin typeface="+mn-lt"/>
                <a:ea typeface="新細明體" pitchFamily="18" charset="-120"/>
              </a:defRPr>
            </a:lvl7pPr>
            <a:lvl8pPr marL="3429000" indent="-228600" algn="l" rtl="0" fontAlgn="base">
              <a:spcBef>
                <a:spcPct val="20000"/>
              </a:spcBef>
              <a:spcAft>
                <a:spcPct val="0"/>
              </a:spcAft>
              <a:buChar char="»"/>
              <a:defRPr kumimoji="1" sz="2000">
                <a:solidFill>
                  <a:schemeClr val="tx1"/>
                </a:solidFill>
                <a:latin typeface="+mn-lt"/>
                <a:ea typeface="新細明體" pitchFamily="18" charset="-120"/>
              </a:defRPr>
            </a:lvl8pPr>
            <a:lvl9pPr marL="3886200" indent="-228600" algn="l" rtl="0" fontAlgn="base">
              <a:spcBef>
                <a:spcPct val="20000"/>
              </a:spcBef>
              <a:spcAft>
                <a:spcPct val="0"/>
              </a:spcAft>
              <a:buChar char="»"/>
              <a:defRPr kumimoji="1" sz="2000">
                <a:solidFill>
                  <a:schemeClr val="tx1"/>
                </a:solidFill>
                <a:latin typeface="+mn-lt"/>
                <a:ea typeface="新細明體" pitchFamily="18" charset="-120"/>
              </a:defRPr>
            </a:lvl9pPr>
          </a:lstStyle>
          <a:p>
            <a:pPr marL="176213" lvl="0" indent="-176213" defTabSz="914400"/>
            <a:r>
              <a:rPr lang="zh-TW" altLang="en-US" sz="1600" kern="0" spc="-70" dirty="0">
                <a:latin typeface="微軟正黑體" panose="020B0604030504040204" pitchFamily="34" charset="-120"/>
                <a:ea typeface="微軟正黑體" panose="020B0604030504040204" pitchFamily="34" charset="-120"/>
              </a:rPr>
              <a:t>根據微軟與</a:t>
            </a:r>
            <a:r>
              <a:rPr lang="en-US" altLang="zh-TW" sz="1600" kern="0" spc="-70" dirty="0">
                <a:latin typeface="微軟正黑體" panose="020B0604030504040204" pitchFamily="34" charset="-120"/>
                <a:ea typeface="微軟正黑體" panose="020B0604030504040204" pitchFamily="34" charset="-120"/>
              </a:rPr>
              <a:t>IDC</a:t>
            </a:r>
            <a:r>
              <a:rPr lang="zh-TW" altLang="en-US" sz="1600" kern="0" spc="-70" dirty="0" smtClean="0">
                <a:latin typeface="微軟正黑體" panose="020B0604030504040204" pitchFamily="34" charset="-120"/>
                <a:ea typeface="微軟正黑體" panose="020B0604030504040204" pitchFamily="34" charset="-120"/>
              </a:rPr>
              <a:t>調查，</a:t>
            </a:r>
            <a:r>
              <a:rPr lang="en-US" altLang="zh-TW" sz="1600" kern="0" spc="-70" dirty="0" smtClean="0">
                <a:latin typeface="微軟正黑體" panose="020B0604030504040204" pitchFamily="34" charset="-120"/>
                <a:ea typeface="微軟正黑體" panose="020B0604030504040204" pitchFamily="34" charset="-120"/>
              </a:rPr>
              <a:t>2017</a:t>
            </a:r>
            <a:r>
              <a:rPr lang="zh-TW" altLang="en-US" sz="1600" kern="0" spc="-70" dirty="0">
                <a:latin typeface="微軟正黑體" panose="020B0604030504040204" pitchFamily="34" charset="-120"/>
                <a:ea typeface="微軟正黑體" panose="020B0604030504040204" pitchFamily="34" charset="-120"/>
              </a:rPr>
              <a:t>年</a:t>
            </a:r>
            <a:r>
              <a:rPr lang="zh-TW" altLang="en-US" sz="1600" kern="0" spc="-70" dirty="0">
                <a:solidFill>
                  <a:srgbClr val="FF0000"/>
                </a:solidFill>
                <a:latin typeface="微軟正黑體" panose="020B0604030504040204" pitchFamily="34" charset="-120"/>
                <a:ea typeface="微軟正黑體" panose="020B0604030504040204" pitchFamily="34" charset="-120"/>
              </a:rPr>
              <a:t>臺灣</a:t>
            </a:r>
            <a:r>
              <a:rPr lang="en-US" altLang="zh-TW" sz="1600" kern="0" spc="-70" dirty="0">
                <a:solidFill>
                  <a:srgbClr val="FF0000"/>
                </a:solidFill>
                <a:latin typeface="微軟正黑體" panose="020B0604030504040204" pitchFamily="34" charset="-120"/>
                <a:ea typeface="微軟正黑體" panose="020B0604030504040204" pitchFamily="34" charset="-120"/>
              </a:rPr>
              <a:t>GDP</a:t>
            </a:r>
            <a:r>
              <a:rPr lang="zh-TW" altLang="en-US" sz="1600" kern="0" spc="-70" dirty="0">
                <a:solidFill>
                  <a:srgbClr val="FF0000"/>
                </a:solidFill>
                <a:latin typeface="微軟正黑體" panose="020B0604030504040204" pitchFamily="34" charset="-120"/>
                <a:ea typeface="微軟正黑體" panose="020B0604030504040204" pitchFamily="34" charset="-120"/>
              </a:rPr>
              <a:t>約有</a:t>
            </a:r>
            <a:r>
              <a:rPr lang="en-US" altLang="zh-TW" sz="1600" kern="0" spc="-70" dirty="0">
                <a:solidFill>
                  <a:srgbClr val="FF0000"/>
                </a:solidFill>
                <a:latin typeface="微軟正黑體" panose="020B0604030504040204" pitchFamily="34" charset="-120"/>
                <a:ea typeface="微軟正黑體" panose="020B0604030504040204" pitchFamily="34" charset="-120"/>
              </a:rPr>
              <a:t>6%</a:t>
            </a:r>
            <a:r>
              <a:rPr lang="zh-TW" altLang="en-US" sz="1600" kern="0" spc="-70" dirty="0">
                <a:solidFill>
                  <a:srgbClr val="FF0000"/>
                </a:solidFill>
                <a:latin typeface="微軟正黑體" panose="020B0604030504040204" pitchFamily="34" charset="-120"/>
                <a:ea typeface="微軟正黑體" panose="020B0604030504040204" pitchFamily="34" charset="-120"/>
              </a:rPr>
              <a:t>來自</a:t>
            </a:r>
            <a:r>
              <a:rPr lang="zh-TW" altLang="en-US" sz="1600" kern="0" spc="-70" dirty="0">
                <a:latin typeface="微軟正黑體" panose="020B0604030504040204" pitchFamily="34" charset="-120"/>
                <a:ea typeface="微軟正黑體" panose="020B0604030504040204" pitchFamily="34" charset="-120"/>
              </a:rPr>
              <a:t>於直接使用行動應用、雲端、物聯</a:t>
            </a:r>
            <a:r>
              <a:rPr lang="zh-TW" altLang="en-US" sz="1600" kern="0" spc="-70" dirty="0" smtClean="0">
                <a:latin typeface="微軟正黑體" panose="020B0604030504040204" pitchFamily="34" charset="-120"/>
                <a:ea typeface="微軟正黑體" panose="020B0604030504040204" pitchFamily="34" charset="-120"/>
              </a:rPr>
              <a:t>網</a:t>
            </a:r>
            <a:r>
              <a:rPr lang="en-US" altLang="zh-TW" sz="1600" kern="0" spc="-70" dirty="0" smtClean="0">
                <a:latin typeface="微軟正黑體" panose="020B0604030504040204" pitchFamily="34" charset="-120"/>
                <a:ea typeface="微軟正黑體" panose="020B0604030504040204" pitchFamily="34" charset="-120"/>
              </a:rPr>
              <a:t>(</a:t>
            </a:r>
            <a:r>
              <a:rPr lang="en-US" altLang="zh-TW" sz="1600" kern="0" spc="-70" dirty="0" err="1" smtClean="0">
                <a:latin typeface="微軟正黑體" panose="020B0604030504040204" pitchFamily="34" charset="-120"/>
                <a:ea typeface="微軟正黑體" panose="020B0604030504040204" pitchFamily="34" charset="-120"/>
              </a:rPr>
              <a:t>IoT</a:t>
            </a:r>
            <a:r>
              <a:rPr lang="en-US" altLang="zh-TW" sz="1600" kern="0" spc="-70" dirty="0" smtClean="0">
                <a:latin typeface="微軟正黑體" panose="020B0604030504040204" pitchFamily="34" charset="-120"/>
                <a:ea typeface="微軟正黑體" panose="020B0604030504040204" pitchFamily="34" charset="-120"/>
              </a:rPr>
              <a:t>)</a:t>
            </a:r>
            <a:r>
              <a:rPr lang="zh-TW" altLang="en-US" sz="1600" kern="0" spc="-70" dirty="0" smtClean="0">
                <a:latin typeface="微軟正黑體" panose="020B0604030504040204" pitchFamily="34" charset="-120"/>
                <a:ea typeface="微軟正黑體" panose="020B0604030504040204" pitchFamily="34" charset="-120"/>
              </a:rPr>
              <a:t>、      人工智慧</a:t>
            </a:r>
            <a:r>
              <a:rPr lang="en-US" altLang="zh-TW" sz="1600" kern="0" spc="-70" dirty="0" smtClean="0">
                <a:latin typeface="微軟正黑體" panose="020B0604030504040204" pitchFamily="34" charset="-120"/>
                <a:ea typeface="微軟正黑體" panose="020B0604030504040204" pitchFamily="34" charset="-120"/>
              </a:rPr>
              <a:t>(AI)</a:t>
            </a:r>
            <a:r>
              <a:rPr lang="zh-TW" altLang="en-US" sz="1600" kern="0" spc="-70" dirty="0" smtClean="0">
                <a:latin typeface="微軟正黑體" panose="020B0604030504040204" pitchFamily="34" charset="-120"/>
                <a:ea typeface="微軟正黑體" panose="020B0604030504040204" pitchFamily="34" charset="-120"/>
              </a:rPr>
              <a:t>等</a:t>
            </a:r>
            <a:r>
              <a:rPr lang="zh-TW" altLang="en-US" sz="1600" kern="0" spc="-70" dirty="0">
                <a:latin typeface="微軟正黑體" panose="020B0604030504040204" pitchFamily="34" charset="-120"/>
                <a:ea typeface="微軟正黑體" panose="020B0604030504040204" pitchFamily="34" charset="-120"/>
              </a:rPr>
              <a:t>數位科技打造的</a:t>
            </a:r>
            <a:r>
              <a:rPr lang="zh-TW" altLang="en-US" sz="1600" kern="0" spc="-70" dirty="0">
                <a:solidFill>
                  <a:srgbClr val="FF0000"/>
                </a:solidFill>
                <a:latin typeface="微軟正黑體" panose="020B0604030504040204" pitchFamily="34" charset="-120"/>
                <a:ea typeface="微軟正黑體" panose="020B0604030504040204" pitchFamily="34" charset="-120"/>
              </a:rPr>
              <a:t>數位產品及</a:t>
            </a:r>
            <a:r>
              <a:rPr lang="zh-TW" altLang="en-US" sz="1600" kern="0" spc="-70" dirty="0" smtClean="0">
                <a:solidFill>
                  <a:srgbClr val="FF0000"/>
                </a:solidFill>
                <a:latin typeface="微軟正黑體" panose="020B0604030504040204" pitchFamily="34" charset="-120"/>
                <a:ea typeface="微軟正黑體" panose="020B0604030504040204" pitchFamily="34" charset="-120"/>
              </a:rPr>
              <a:t>服務</a:t>
            </a:r>
            <a:r>
              <a:rPr lang="zh-TW" altLang="en-US" sz="1600" kern="0" spc="-70" dirty="0" smtClean="0">
                <a:latin typeface="微軟正黑體" panose="020B0604030504040204" pitchFamily="34" charset="-120"/>
                <a:ea typeface="微軟正黑體" panose="020B0604030504040204" pitchFamily="34" charset="-120"/>
              </a:rPr>
              <a:t>；該</a:t>
            </a:r>
            <a:r>
              <a:rPr lang="zh-TW" altLang="en-US" sz="1600" kern="0" spc="-70" dirty="0">
                <a:latin typeface="微軟正黑體" panose="020B0604030504040204" pitchFamily="34" charset="-120"/>
                <a:ea typeface="微軟正黑體" panose="020B0604030504040204" pitchFamily="34" charset="-120"/>
              </a:rPr>
              <a:t>比例於</a:t>
            </a:r>
            <a:r>
              <a:rPr lang="en-US" altLang="zh-TW" sz="1600" kern="0" spc="-70" dirty="0">
                <a:solidFill>
                  <a:srgbClr val="FF0000"/>
                </a:solidFill>
                <a:latin typeface="微軟正黑體" panose="020B0604030504040204" pitchFamily="34" charset="-120"/>
                <a:ea typeface="微軟正黑體" panose="020B0604030504040204" pitchFamily="34" charset="-120"/>
              </a:rPr>
              <a:t>2021</a:t>
            </a:r>
            <a:r>
              <a:rPr lang="zh-TW" altLang="en-US" sz="1600" kern="0" spc="-70" dirty="0">
                <a:solidFill>
                  <a:srgbClr val="FF0000"/>
                </a:solidFill>
                <a:latin typeface="微軟正黑體" panose="020B0604030504040204" pitchFamily="34" charset="-120"/>
                <a:ea typeface="微軟正黑體" panose="020B0604030504040204" pitchFamily="34" charset="-120"/>
              </a:rPr>
              <a:t>年將</a:t>
            </a:r>
            <a:r>
              <a:rPr lang="zh-TW" altLang="en-US" sz="1600" kern="0" spc="-70" dirty="0" smtClean="0">
                <a:solidFill>
                  <a:srgbClr val="FF0000"/>
                </a:solidFill>
                <a:latin typeface="微軟正黑體" panose="020B0604030504040204" pitchFamily="34" charset="-120"/>
                <a:ea typeface="微軟正黑體" panose="020B0604030504040204" pitchFamily="34" charset="-120"/>
              </a:rPr>
              <a:t>達到</a:t>
            </a:r>
            <a:r>
              <a:rPr lang="en-US" altLang="zh-TW" sz="1600" kern="0" spc="-70" dirty="0" smtClean="0">
                <a:solidFill>
                  <a:srgbClr val="FF0000"/>
                </a:solidFill>
                <a:latin typeface="微軟正黑體" panose="020B0604030504040204" pitchFamily="34" charset="-120"/>
                <a:ea typeface="微軟正黑體" panose="020B0604030504040204" pitchFamily="34" charset="-120"/>
              </a:rPr>
              <a:t>50</a:t>
            </a:r>
            <a:r>
              <a:rPr lang="en-US" altLang="zh-TW" sz="1600" kern="0" spc="-70" dirty="0">
                <a:solidFill>
                  <a:srgbClr val="FF0000"/>
                </a:solidFill>
                <a:latin typeface="微軟正黑體" panose="020B0604030504040204" pitchFamily="34" charset="-120"/>
                <a:ea typeface="微軟正黑體" panose="020B0604030504040204" pitchFamily="34" charset="-120"/>
              </a:rPr>
              <a:t>%</a:t>
            </a:r>
            <a:r>
              <a:rPr lang="zh-TW" altLang="en-US" sz="1600" kern="0" spc="-70" dirty="0">
                <a:latin typeface="微軟正黑體" panose="020B0604030504040204" pitchFamily="34" charset="-120"/>
                <a:ea typeface="微軟正黑體" panose="020B0604030504040204" pitchFamily="34" charset="-120"/>
              </a:rPr>
              <a:t>，即未來</a:t>
            </a:r>
            <a:r>
              <a:rPr lang="zh-TW" altLang="en-US" sz="1600" kern="0" spc="-70" dirty="0" smtClean="0">
                <a:latin typeface="微軟正黑體" panose="020B0604030504040204" pitchFamily="34" charset="-120"/>
                <a:ea typeface="微軟正黑體" panose="020B0604030504040204" pitchFamily="34" charset="-120"/>
              </a:rPr>
              <a:t>臺灣有一半的</a:t>
            </a:r>
            <a:r>
              <a:rPr lang="en-US" altLang="zh-TW" sz="1600" kern="0" spc="-70" dirty="0">
                <a:latin typeface="微軟正黑體" panose="020B0604030504040204" pitchFamily="34" charset="-120"/>
                <a:ea typeface="微軟正黑體" panose="020B0604030504040204" pitchFamily="34" charset="-120"/>
              </a:rPr>
              <a:t>GDP</a:t>
            </a:r>
            <a:r>
              <a:rPr lang="zh-TW" altLang="en-US" sz="1600" kern="0" spc="-70" dirty="0">
                <a:latin typeface="微軟正黑體" panose="020B0604030504040204" pitchFamily="34" charset="-120"/>
                <a:ea typeface="微軟正黑體" panose="020B0604030504040204" pitchFamily="34" charset="-120"/>
              </a:rPr>
              <a:t>貢獻來自於數位產品及服務。</a:t>
            </a:r>
            <a:endParaRPr lang="en-US" altLang="zh-TW" sz="1600" kern="0" spc="-70" dirty="0">
              <a:latin typeface="微軟正黑體" panose="020B0604030504040204" pitchFamily="34" charset="-120"/>
              <a:ea typeface="微軟正黑體" panose="020B0604030504040204" pitchFamily="34" charset="-120"/>
            </a:endParaRPr>
          </a:p>
          <a:p>
            <a:pPr marL="176213" lvl="0" indent="-176213" defTabSz="914400"/>
            <a:r>
              <a:rPr lang="en-US" altLang="zh-TW" sz="1600" kern="0" spc="-70" dirty="0">
                <a:latin typeface="微軟正黑體" panose="020B0604030504040204" pitchFamily="34" charset="-120"/>
                <a:ea typeface="微軟正黑體" panose="020B0604030504040204" pitchFamily="34" charset="-120"/>
              </a:rPr>
              <a:t>2016</a:t>
            </a:r>
            <a:r>
              <a:rPr lang="zh-TW" altLang="en-US" sz="1600" kern="0" spc="-70" dirty="0">
                <a:latin typeface="微軟正黑體" panose="020B0604030504040204" pitchFamily="34" charset="-120"/>
                <a:ea typeface="微軟正黑體" panose="020B0604030504040204" pitchFamily="34" charset="-120"/>
              </a:rPr>
              <a:t>年至</a:t>
            </a:r>
            <a:r>
              <a:rPr lang="en-US" altLang="zh-TW" sz="1600" kern="0" spc="-70" dirty="0">
                <a:latin typeface="微軟正黑體" panose="020B0604030504040204" pitchFamily="34" charset="-120"/>
                <a:ea typeface="微軟正黑體" panose="020B0604030504040204" pitchFamily="34" charset="-120"/>
              </a:rPr>
              <a:t>2021</a:t>
            </a:r>
            <a:r>
              <a:rPr lang="zh-TW" altLang="en-US" sz="1600" kern="0" spc="-70" dirty="0">
                <a:latin typeface="微軟正黑體" panose="020B0604030504040204" pitchFamily="34" charset="-120"/>
                <a:ea typeface="微軟正黑體" panose="020B0604030504040204" pitchFamily="34" charset="-120"/>
              </a:rPr>
              <a:t>年，</a:t>
            </a:r>
            <a:r>
              <a:rPr lang="zh-TW" altLang="en-US" sz="1600" kern="0" spc="-70" dirty="0">
                <a:solidFill>
                  <a:srgbClr val="FF0000"/>
                </a:solidFill>
                <a:latin typeface="微軟正黑體" panose="020B0604030504040204" pitchFamily="34" charset="-120"/>
                <a:ea typeface="微軟正黑體" panose="020B0604030504040204" pitchFamily="34" charset="-120"/>
              </a:rPr>
              <a:t>數位轉型</a:t>
            </a:r>
            <a:r>
              <a:rPr lang="zh-TW" altLang="en-US" sz="1600" kern="0" spc="-70" dirty="0">
                <a:latin typeface="微軟正黑體" panose="020B0604030504040204" pitchFamily="34" charset="-120"/>
                <a:ea typeface="微軟正黑體" panose="020B0604030504040204" pitchFamily="34" charset="-120"/>
              </a:rPr>
              <a:t>預期為臺灣增加</a:t>
            </a:r>
            <a:r>
              <a:rPr lang="en-US" altLang="zh-TW" sz="1600" kern="0" spc="-70" dirty="0">
                <a:latin typeface="微軟正黑體" panose="020B0604030504040204" pitchFamily="34" charset="-120"/>
                <a:ea typeface="微軟正黑體" panose="020B0604030504040204" pitchFamily="34" charset="-120"/>
              </a:rPr>
              <a:t>150</a:t>
            </a:r>
            <a:r>
              <a:rPr lang="zh-TW" altLang="en-US" sz="1600" kern="0" spc="-70" dirty="0">
                <a:latin typeface="微軟正黑體" panose="020B0604030504040204" pitchFamily="34" charset="-120"/>
                <a:ea typeface="微軟正黑體" panose="020B0604030504040204" pitchFamily="34" charset="-120"/>
              </a:rPr>
              <a:t>億美元</a:t>
            </a:r>
            <a:r>
              <a:rPr lang="en-US" altLang="zh-TW" sz="1600" kern="0" spc="-70" dirty="0">
                <a:latin typeface="微軟正黑體" panose="020B0604030504040204" pitchFamily="34" charset="-120"/>
                <a:ea typeface="微軟正黑體" panose="020B0604030504040204" pitchFamily="34" charset="-120"/>
              </a:rPr>
              <a:t>GDP</a:t>
            </a:r>
            <a:r>
              <a:rPr lang="zh-TW" altLang="en-US" sz="1600" kern="0" spc="-70" dirty="0">
                <a:latin typeface="微軟正黑體" panose="020B0604030504040204" pitchFamily="34" charset="-120"/>
                <a:ea typeface="微軟正黑體" panose="020B0604030504040204" pitchFamily="34" charset="-120"/>
              </a:rPr>
              <a:t>，</a:t>
            </a:r>
            <a:r>
              <a:rPr lang="zh-TW" altLang="en-US" sz="1600" kern="0" spc="-70" dirty="0">
                <a:solidFill>
                  <a:srgbClr val="FF0000"/>
                </a:solidFill>
                <a:latin typeface="微軟正黑體" panose="020B0604030504040204" pitchFamily="34" charset="-120"/>
                <a:ea typeface="微軟正黑體" panose="020B0604030504040204" pitchFamily="34" charset="-120"/>
              </a:rPr>
              <a:t>每年可望額外貢獻</a:t>
            </a:r>
            <a:r>
              <a:rPr lang="en-US" altLang="zh-TW" sz="1600" kern="0" spc="-70" dirty="0">
                <a:solidFill>
                  <a:srgbClr val="FF0000"/>
                </a:solidFill>
                <a:latin typeface="微軟正黑體" panose="020B0604030504040204" pitchFamily="34" charset="-120"/>
                <a:ea typeface="微軟正黑體" panose="020B0604030504040204" pitchFamily="34" charset="-120"/>
              </a:rPr>
              <a:t>GDP</a:t>
            </a:r>
            <a:r>
              <a:rPr lang="zh-TW" altLang="en-US" sz="1600" kern="0" spc="-70" dirty="0">
                <a:solidFill>
                  <a:srgbClr val="FF0000"/>
                </a:solidFill>
                <a:latin typeface="微軟正黑體" panose="020B0604030504040204" pitchFamily="34" charset="-120"/>
                <a:ea typeface="微軟正黑體" panose="020B0604030504040204" pitchFamily="34" charset="-120"/>
              </a:rPr>
              <a:t>成長率</a:t>
            </a:r>
            <a:r>
              <a:rPr lang="en-US" altLang="zh-TW" sz="1600" kern="0" spc="-70" dirty="0">
                <a:solidFill>
                  <a:srgbClr val="FF0000"/>
                </a:solidFill>
                <a:latin typeface="微軟正黑體" panose="020B0604030504040204" pitchFamily="34" charset="-120"/>
                <a:ea typeface="微軟正黑體" panose="020B0604030504040204" pitchFamily="34" charset="-120"/>
              </a:rPr>
              <a:t>0.5%</a:t>
            </a:r>
            <a:r>
              <a:rPr lang="zh-TW" altLang="en-US" sz="1600" kern="0" spc="-70" dirty="0">
                <a:latin typeface="微軟正黑體" panose="020B0604030504040204" pitchFamily="34" charset="-120"/>
                <a:ea typeface="微軟正黑體" panose="020B0604030504040204" pitchFamily="34" charset="-120"/>
              </a:rPr>
              <a:t>。</a:t>
            </a:r>
            <a:endParaRPr lang="en-US" altLang="zh-TW" sz="1600" kern="0" spc="-70" dirty="0">
              <a:latin typeface="微軟正黑體" panose="020B0604030504040204" pitchFamily="34" charset="-120"/>
              <a:ea typeface="微軟正黑體" panose="020B0604030504040204" pitchFamily="34" charset="-120"/>
            </a:endParaRPr>
          </a:p>
          <a:p>
            <a:pPr marL="176213" lvl="0" indent="-176213" defTabSz="914400"/>
            <a:r>
              <a:rPr lang="zh-TW" altLang="en-US" sz="1600" kern="0" spc="-70" dirty="0">
                <a:latin typeface="微軟正黑體" panose="020B0604030504040204" pitchFamily="34" charset="-120"/>
                <a:ea typeface="微軟正黑體" panose="020B0604030504040204" pitchFamily="34" charset="-120"/>
              </a:rPr>
              <a:t>根據對</a:t>
            </a:r>
            <a:r>
              <a:rPr lang="zh-TW" altLang="en-US" sz="1600" kern="0" spc="-70" dirty="0">
                <a:solidFill>
                  <a:srgbClr val="FF0000"/>
                </a:solidFill>
                <a:latin typeface="微軟正黑體" panose="020B0604030504040204" pitchFamily="34" charset="-120"/>
                <a:ea typeface="微軟正黑體" panose="020B0604030504040204" pitchFamily="34" charset="-120"/>
              </a:rPr>
              <a:t>臺灣</a:t>
            </a:r>
            <a:r>
              <a:rPr lang="en-US" altLang="zh-TW" sz="1600" kern="0" spc="-70" dirty="0">
                <a:solidFill>
                  <a:srgbClr val="FF0000"/>
                </a:solidFill>
                <a:latin typeface="微軟正黑體" panose="020B0604030504040204" pitchFamily="34" charset="-120"/>
                <a:ea typeface="微軟正黑體" panose="020B0604030504040204" pitchFamily="34" charset="-120"/>
              </a:rPr>
              <a:t>100</a:t>
            </a:r>
            <a:r>
              <a:rPr lang="zh-TW" altLang="en-US" sz="1600" kern="0" spc="-70" dirty="0">
                <a:solidFill>
                  <a:srgbClr val="FF0000"/>
                </a:solidFill>
                <a:latin typeface="微軟正黑體" panose="020B0604030504040204" pitchFamily="34" charset="-120"/>
                <a:ea typeface="微軟正黑體" panose="020B0604030504040204" pitchFamily="34" charset="-120"/>
              </a:rPr>
              <a:t>位</a:t>
            </a:r>
            <a:r>
              <a:rPr lang="zh-TW" altLang="en-US" sz="1600" kern="0" spc="-70" dirty="0" smtClean="0">
                <a:latin typeface="微軟正黑體" panose="020B0604030504040204" pitchFamily="34" charset="-120"/>
                <a:ea typeface="微軟正黑體" panose="020B0604030504040204" pitchFamily="34" charset="-120"/>
              </a:rPr>
              <a:t>中、大型</a:t>
            </a:r>
            <a:r>
              <a:rPr lang="zh-TW" altLang="en-US" sz="1600" kern="0" spc="-70" dirty="0">
                <a:latin typeface="微軟正黑體" panose="020B0604030504040204" pitchFamily="34" charset="-120"/>
                <a:ea typeface="微軟正黑體" panose="020B0604030504040204" pitchFamily="34" charset="-120"/>
              </a:rPr>
              <a:t>組織</a:t>
            </a:r>
            <a:r>
              <a:rPr lang="zh-TW" altLang="en-US" sz="1600" kern="0" spc="-70" dirty="0">
                <a:solidFill>
                  <a:srgbClr val="FF0000"/>
                </a:solidFill>
                <a:latin typeface="微軟正黑體" panose="020B0604030504040204" pitchFamily="34" charset="-120"/>
                <a:ea typeface="微軟正黑體" panose="020B0604030504040204" pitchFamily="34" charset="-120"/>
              </a:rPr>
              <a:t>決策者</a:t>
            </a:r>
            <a:r>
              <a:rPr lang="zh-TW" altLang="en-US" sz="1600" kern="0" spc="-70" dirty="0">
                <a:latin typeface="微軟正黑體" panose="020B0604030504040204" pitchFamily="34" charset="-120"/>
                <a:ea typeface="微軟正黑體" panose="020B0604030504040204" pitchFamily="34" charset="-120"/>
              </a:rPr>
              <a:t>調查</a:t>
            </a:r>
            <a:r>
              <a:rPr lang="zh-TW" altLang="en-US" sz="1600" kern="0" spc="-70" dirty="0" smtClean="0">
                <a:latin typeface="微軟正黑體" panose="020B0604030504040204" pitchFamily="34" charset="-120"/>
                <a:ea typeface="微軟正黑體" panose="020B0604030504040204" pitchFamily="34" charset="-120"/>
              </a:rPr>
              <a:t>，針對</a:t>
            </a:r>
            <a:r>
              <a:rPr lang="zh-TW" altLang="en-US" sz="1600" kern="0" spc="-70" dirty="0" smtClean="0">
                <a:solidFill>
                  <a:srgbClr val="FF0000"/>
                </a:solidFill>
                <a:latin typeface="微軟正黑體" panose="020B0604030504040204" pitchFamily="34" charset="-120"/>
                <a:ea typeface="微軟正黑體" panose="020B0604030504040204" pitchFamily="34" charset="-120"/>
              </a:rPr>
              <a:t>數位</a:t>
            </a:r>
            <a:r>
              <a:rPr lang="zh-TW" altLang="en-US" sz="1600" kern="0" spc="-70" dirty="0">
                <a:solidFill>
                  <a:srgbClr val="FF0000"/>
                </a:solidFill>
                <a:latin typeface="微軟正黑體" panose="020B0604030504040204" pitchFamily="34" charset="-120"/>
                <a:ea typeface="微軟正黑體" panose="020B0604030504040204" pitchFamily="34" charset="-120"/>
              </a:rPr>
              <a:t>轉型</a:t>
            </a:r>
            <a:r>
              <a:rPr lang="zh-TW" altLang="en-US" sz="1600" kern="0" spc="-70" dirty="0">
                <a:latin typeface="微軟正黑體" panose="020B0604030504040204" pitchFamily="34" charset="-120"/>
                <a:ea typeface="微軟正黑體" panose="020B0604030504040204" pitchFamily="34" charset="-120"/>
              </a:rPr>
              <a:t>趨勢，</a:t>
            </a:r>
            <a:r>
              <a:rPr lang="en-US" altLang="zh-TW" sz="1600" kern="0" spc="-70" dirty="0">
                <a:latin typeface="微軟正黑體" panose="020B0604030504040204" pitchFamily="34" charset="-120"/>
                <a:ea typeface="微軟正黑體" panose="020B0604030504040204" pitchFamily="34" charset="-120"/>
              </a:rPr>
              <a:t>2018</a:t>
            </a:r>
            <a:r>
              <a:rPr lang="zh-TW" altLang="en-US" sz="1600" kern="0" spc="-70" dirty="0">
                <a:latin typeface="微軟正黑體" panose="020B0604030504040204" pitchFamily="34" charset="-120"/>
                <a:ea typeface="微軟正黑體" panose="020B0604030504040204" pitchFamily="34" charset="-120"/>
              </a:rPr>
              <a:t>年新興技術投資重點</a:t>
            </a:r>
            <a:r>
              <a:rPr kumimoji="1" lang="zh-TW" altLang="en-US" sz="1600" b="0" i="0" u="none" strike="noStrike" kern="0" cap="none" spc="-70" normalizeH="0" baseline="0" noProof="0" dirty="0" smtClean="0">
                <a:ln>
                  <a:noFill/>
                </a:ln>
                <a:solidFill>
                  <a:srgbClr val="0000FF"/>
                </a:solidFill>
                <a:effectLst/>
                <a:uLnTx/>
                <a:uFillTx/>
                <a:latin typeface="微軟正黑體" panose="020B0604030504040204" pitchFamily="34" charset="-120"/>
                <a:ea typeface="微軟正黑體" panose="020B0604030504040204" pitchFamily="34" charset="-120"/>
              </a:rPr>
              <a:t>以        </a:t>
            </a:r>
            <a:r>
              <a:rPr kumimoji="1" lang="zh-TW" altLang="en-US" sz="1600" b="0" i="0" u="none" strike="noStrike" kern="0" cap="none" spc="-70" normalizeH="0" baseline="0" noProof="0" dirty="0" smtClean="0">
                <a:ln>
                  <a:noFill/>
                </a:ln>
                <a:solidFill>
                  <a:srgbClr val="FF0000"/>
                </a:solidFill>
                <a:effectLst/>
                <a:uLnTx/>
                <a:uFillTx/>
                <a:latin typeface="微軟正黑體" panose="020B0604030504040204" pitchFamily="34" charset="-120"/>
                <a:ea typeface="微軟正黑體" panose="020B0604030504040204" pitchFamily="34" charset="-120"/>
              </a:rPr>
              <a:t>人工智慧</a:t>
            </a:r>
            <a:r>
              <a:rPr kumimoji="1" lang="zh-TW" altLang="en-US" sz="1600" b="0" i="0" u="none" strike="noStrike" kern="0" cap="none" spc="-7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最受企業重視</a:t>
            </a:r>
            <a:r>
              <a:rPr kumimoji="1" lang="zh-TW" altLang="en-US" sz="1600" b="0" i="0" u="none" strike="noStrike" kern="0" cap="none" spc="-7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a:t>
            </a:r>
          </a:p>
        </p:txBody>
      </p:sp>
      <p:sp>
        <p:nvSpPr>
          <p:cNvPr id="5" name="標題 1"/>
          <p:cNvSpPr txBox="1">
            <a:spLocks/>
          </p:cNvSpPr>
          <p:nvPr/>
        </p:nvSpPr>
        <p:spPr>
          <a:xfrm>
            <a:off x="675568" y="15324"/>
            <a:ext cx="8229600" cy="796950"/>
          </a:xfrm>
          <a:prstGeom prst="rect">
            <a:avLst/>
          </a:prstGeom>
        </p:spPr>
        <p:txBody>
          <a:bodyPr vert="horz" wrap="none" lIns="91374" tIns="45683" rIns="91374" bIns="45683" rtlCol="0" anchor="ctr">
            <a:no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人工智慧、行動應用、雲端、物聯網</a:t>
            </a:r>
            <a:endPar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endParaRPr>
          </a:p>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將是臺灣經濟成長新引擎</a:t>
            </a:r>
          </a:p>
        </p:txBody>
      </p:sp>
      <p:sp>
        <p:nvSpPr>
          <p:cNvPr id="66" name="弧形箭號 (上彎) 12"/>
          <p:cNvSpPr/>
          <p:nvPr/>
        </p:nvSpPr>
        <p:spPr>
          <a:xfrm rot="21375833">
            <a:off x="547678" y="3261291"/>
            <a:ext cx="2003636" cy="694938"/>
          </a:xfrm>
          <a:custGeom>
            <a:avLst/>
            <a:gdLst/>
            <a:ahLst/>
            <a:cxnLst/>
            <a:rect l="l" t="t" r="r" b="b"/>
            <a:pathLst>
              <a:path w="2506605" h="639340">
                <a:moveTo>
                  <a:pt x="2420396" y="0"/>
                </a:moveTo>
                <a:lnTo>
                  <a:pt x="2506605" y="159835"/>
                </a:lnTo>
                <a:lnTo>
                  <a:pt x="2426687" y="159835"/>
                </a:lnTo>
                <a:cubicBezTo>
                  <a:pt x="2209583" y="391688"/>
                  <a:pt x="1540816" y="570652"/>
                  <a:pt x="693852" y="623547"/>
                </a:cubicBezTo>
                <a:cubicBezTo>
                  <a:pt x="510462" y="635000"/>
                  <a:pt x="322741" y="640256"/>
                  <a:pt x="134830" y="638688"/>
                </a:cubicBezTo>
                <a:cubicBezTo>
                  <a:pt x="150408" y="639297"/>
                  <a:pt x="166025" y="639340"/>
                  <a:pt x="181679" y="639340"/>
                </a:cubicBezTo>
                <a:lnTo>
                  <a:pt x="21844" y="639340"/>
                </a:lnTo>
                <a:lnTo>
                  <a:pt x="0" y="639036"/>
                </a:lnTo>
                <a:lnTo>
                  <a:pt x="197" y="636018"/>
                </a:lnTo>
                <a:cubicBezTo>
                  <a:pt x="39077" y="637629"/>
                  <a:pt x="78243" y="638175"/>
                  <a:pt x="117654" y="638449"/>
                </a:cubicBezTo>
                <a:cubicBezTo>
                  <a:pt x="1137854" y="627177"/>
                  <a:pt x="2011275" y="432777"/>
                  <a:pt x="2266853" y="159834"/>
                </a:cubicBezTo>
                <a:lnTo>
                  <a:pt x="2186935" y="159835"/>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3</a:t>
            </a:fld>
            <a:endParaRPr lang="zh-TW" altLang="en-US"/>
          </a:p>
        </p:txBody>
      </p:sp>
    </p:spTree>
    <p:extLst>
      <p:ext uri="{BB962C8B-B14F-4D97-AF65-F5344CB8AC3E}">
        <p14:creationId xmlns:p14="http://schemas.microsoft.com/office/powerpoint/2010/main" val="1517104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消費高手」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6" name="AutoShape 8" descr="「消費高手」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7" name="AutoShape 10" descr="「消費高手」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24" name="矩形 23"/>
          <p:cNvSpPr/>
          <p:nvPr/>
        </p:nvSpPr>
        <p:spPr>
          <a:xfrm>
            <a:off x="0" y="0"/>
            <a:ext cx="9144000" cy="954107"/>
          </a:xfrm>
          <a:prstGeom prst="rect">
            <a:avLst/>
          </a:prstGeom>
        </p:spPr>
        <p:txBody>
          <a:bodyPr wrap="square" anchor="ctr">
            <a:spAutoFit/>
          </a:bodyPr>
          <a:lstStyle/>
          <a:p>
            <a:pPr algn="ctr" defTabSz="914400">
              <a:defRPr/>
            </a:pPr>
            <a:r>
              <a:rPr lang="zh-TW" altLang="en-US" sz="2800" b="1" dirty="0" smtClean="0">
                <a:solidFill>
                  <a:srgbClr val="0070C0"/>
                </a:solidFill>
                <a:latin typeface="華康粗圓體" panose="020F0709000000000000" pitchFamily="49" charset="-120"/>
                <a:ea typeface="華康粗圓體" panose="020F0709000000000000" pitchFamily="49" charset="-120"/>
              </a:rPr>
              <a:t>案例七</a:t>
            </a:r>
            <a:r>
              <a:rPr lang="en-US" altLang="zh-TW" sz="2800" b="1" dirty="0" smtClean="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中鋼</a:t>
            </a:r>
            <a:r>
              <a:rPr lang="en-US" altLang="zh-TW" sz="2800" b="1" dirty="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a:t>
            </a:r>
          </a:p>
          <a:p>
            <a:pPr algn="ctr" defTabSz="914400">
              <a:defRPr/>
            </a:pPr>
            <a:r>
              <a:rPr lang="zh-TW" altLang="en-US" sz="2800" dirty="0">
                <a:solidFill>
                  <a:srgbClr val="0070C0"/>
                </a:solidFill>
                <a:latin typeface="華康粗圓體" panose="020F0709000000000000" pitchFamily="49" charset="-120"/>
                <a:ea typeface="華康粗圓體" panose="020F0709000000000000" pitchFamily="49" charset="-120"/>
              </a:rPr>
              <a:t>中鋼如何藉助</a:t>
            </a:r>
            <a:r>
              <a:rPr lang="en-US" altLang="zh-TW" sz="2800" dirty="0">
                <a:solidFill>
                  <a:srgbClr val="0070C0"/>
                </a:solidFill>
                <a:latin typeface="華康粗圓體" panose="020F0709000000000000" pitchFamily="49" charset="-120"/>
                <a:ea typeface="華康粗圓體" panose="020F0709000000000000" pitchFamily="49" charset="-120"/>
              </a:rPr>
              <a:t>IBM</a:t>
            </a:r>
            <a:r>
              <a:rPr lang="zh-TW" altLang="en-US" sz="2800" dirty="0">
                <a:solidFill>
                  <a:srgbClr val="0070C0"/>
                </a:solidFill>
                <a:latin typeface="華康粗圓體" panose="020F0709000000000000" pitchFamily="49" charset="-120"/>
                <a:ea typeface="華康粗圓體" panose="020F0709000000000000" pitchFamily="49" charset="-120"/>
              </a:rPr>
              <a:t>率先實現大數據與 </a:t>
            </a:r>
            <a:r>
              <a:rPr lang="en-US" altLang="zh-TW" sz="2800" dirty="0">
                <a:solidFill>
                  <a:srgbClr val="0070C0"/>
                </a:solidFill>
                <a:latin typeface="華康粗圓體" panose="020F0709000000000000" pitchFamily="49" charset="-120"/>
                <a:ea typeface="華康粗圓體" panose="020F0709000000000000" pitchFamily="49" charset="-120"/>
              </a:rPr>
              <a:t>AI </a:t>
            </a:r>
            <a:r>
              <a:rPr lang="zh-TW" altLang="en-US" sz="2800" dirty="0">
                <a:solidFill>
                  <a:srgbClr val="0070C0"/>
                </a:solidFill>
                <a:latin typeface="華康粗圓體" panose="020F0709000000000000" pitchFamily="49" charset="-120"/>
                <a:ea typeface="華康粗圓體" panose="020F0709000000000000" pitchFamily="49" charset="-120"/>
              </a:rPr>
              <a:t>化轉型</a:t>
            </a:r>
            <a:r>
              <a:rPr lang="en-US" altLang="zh-TW" sz="2800" dirty="0">
                <a:solidFill>
                  <a:srgbClr val="0070C0"/>
                </a:solidFill>
                <a:latin typeface="華康粗圓體" panose="020F0709000000000000" pitchFamily="49" charset="-120"/>
                <a:ea typeface="華康粗圓體" panose="020F0709000000000000" pitchFamily="49" charset="-120"/>
              </a:rPr>
              <a:t>(1/2)</a:t>
            </a:r>
            <a:endParaRPr lang="zh-TW" altLang="en-US" sz="2800" dirty="0">
              <a:solidFill>
                <a:srgbClr val="0070C0"/>
              </a:solidFill>
              <a:latin typeface="華康粗圓體" panose="020F0709000000000000" pitchFamily="49" charset="-120"/>
              <a:ea typeface="華康粗圓體" panose="020F0709000000000000" pitchFamily="49"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39</a:t>
            </a:fld>
            <a:endParaRPr lang="zh-TW" altLang="en-US"/>
          </a:p>
        </p:txBody>
      </p:sp>
      <p:sp>
        <p:nvSpPr>
          <p:cNvPr id="23" name="矩形 22"/>
          <p:cNvSpPr/>
          <p:nvPr/>
        </p:nvSpPr>
        <p:spPr>
          <a:xfrm>
            <a:off x="1048855" y="3394829"/>
            <a:ext cx="7046291" cy="360000"/>
          </a:xfrm>
          <a:prstGeom prst="rect">
            <a:avLst/>
          </a:prstGeom>
          <a:solidFill>
            <a:srgbClr val="B4DCFA">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人工智慧怎麼做</a:t>
            </a:r>
          </a:p>
        </p:txBody>
      </p:sp>
      <p:sp>
        <p:nvSpPr>
          <p:cNvPr id="27" name="矩形 26"/>
          <p:cNvSpPr/>
          <p:nvPr/>
        </p:nvSpPr>
        <p:spPr>
          <a:xfrm>
            <a:off x="-67052" y="6669360"/>
            <a:ext cx="4855076" cy="261610"/>
          </a:xfrm>
          <a:prstGeom prst="rect">
            <a:avLst/>
          </a:prstGeom>
        </p:spPr>
        <p:txBody>
          <a:bodyPr wrap="square">
            <a:spAutoFit/>
          </a:bodyPr>
          <a:lstStyle/>
          <a:p>
            <a:pPr defTabSz="914400">
              <a:spcBef>
                <a:spcPts val="600"/>
              </a:spcBef>
              <a:defRPr/>
            </a:pPr>
            <a:r>
              <a:rPr lang="zh-TW" altLang="en-US" sz="1050" dirty="0">
                <a:solidFill>
                  <a:prstClr val="black"/>
                </a:solidFill>
                <a:latin typeface="微軟正黑體" pitchFamily="34" charset="-120"/>
                <a:ea typeface="微軟正黑體" pitchFamily="34" charset="-120"/>
              </a:rPr>
              <a:t>資料來源：</a:t>
            </a:r>
            <a:r>
              <a:rPr lang="en-US" altLang="zh-TW" sz="1050" dirty="0">
                <a:solidFill>
                  <a:prstClr val="black"/>
                </a:solidFill>
                <a:latin typeface="微軟正黑體" pitchFamily="34" charset="-120"/>
                <a:ea typeface="微軟正黑體" pitchFamily="34" charset="-120"/>
              </a:rPr>
              <a:t>2017/10/12</a:t>
            </a:r>
            <a:r>
              <a:rPr lang="zh-TW" altLang="en-US" sz="1050" dirty="0">
                <a:solidFill>
                  <a:prstClr val="black"/>
                </a:solidFill>
                <a:latin typeface="微軟正黑體" pitchFamily="34" charset="-120"/>
                <a:ea typeface="微軟正黑體" pitchFamily="34" charset="-120"/>
              </a:rPr>
              <a:t>，金屬中心整理</a:t>
            </a:r>
            <a:r>
              <a:rPr lang="zh-TW" altLang="en-US" sz="1050" dirty="0" smtClean="0">
                <a:solidFill>
                  <a:prstClr val="black"/>
                </a:solidFill>
                <a:latin typeface="微軟正黑體" pitchFamily="34" charset="-120"/>
                <a:ea typeface="微軟正黑體" pitchFamily="34" charset="-120"/>
              </a:rPr>
              <a:t>，</a:t>
            </a:r>
            <a:r>
              <a:rPr lang="en-US" altLang="zh-TW" sz="1050" dirty="0" smtClean="0">
                <a:solidFill>
                  <a:prstClr val="black"/>
                </a:solidFill>
                <a:latin typeface="微軟正黑體" pitchFamily="34" charset="-120"/>
                <a:ea typeface="微軟正黑體" pitchFamily="34" charset="-120"/>
              </a:rPr>
              <a:t>2019</a:t>
            </a:r>
            <a:r>
              <a:rPr lang="zh-TW" altLang="en-US" sz="1050" dirty="0" smtClean="0">
                <a:solidFill>
                  <a:prstClr val="black"/>
                </a:solidFill>
                <a:latin typeface="微軟正黑體" pitchFamily="34" charset="-120"/>
                <a:ea typeface="微軟正黑體" pitchFamily="34" charset="-120"/>
              </a:rPr>
              <a:t>年</a:t>
            </a:r>
            <a:r>
              <a:rPr lang="en-US" altLang="zh-TW" sz="1050" dirty="0" smtClean="0">
                <a:solidFill>
                  <a:prstClr val="black"/>
                </a:solidFill>
                <a:latin typeface="微軟正黑體" pitchFamily="34" charset="-120"/>
                <a:ea typeface="微軟正黑體" pitchFamily="34" charset="-120"/>
              </a:rPr>
              <a:t>3</a:t>
            </a:r>
            <a:r>
              <a:rPr lang="zh-TW" altLang="en-US" sz="1050" dirty="0" smtClean="0">
                <a:solidFill>
                  <a:prstClr val="black"/>
                </a:solidFill>
                <a:latin typeface="微軟正黑體" pitchFamily="34" charset="-120"/>
                <a:ea typeface="微軟正黑體" pitchFamily="34" charset="-120"/>
              </a:rPr>
              <a:t>月</a:t>
            </a:r>
            <a:endParaRPr lang="zh-TW" altLang="en-US" sz="1050" dirty="0">
              <a:solidFill>
                <a:prstClr val="black"/>
              </a:solidFill>
              <a:latin typeface="微軟正黑體" pitchFamily="34" charset="-120"/>
              <a:ea typeface="微軟正黑體" pitchFamily="34" charset="-120"/>
            </a:endParaRPr>
          </a:p>
        </p:txBody>
      </p:sp>
      <p:sp>
        <p:nvSpPr>
          <p:cNvPr id="29" name="矩形 28"/>
          <p:cNvSpPr/>
          <p:nvPr/>
        </p:nvSpPr>
        <p:spPr>
          <a:xfrm>
            <a:off x="1048854" y="980728"/>
            <a:ext cx="7046291" cy="360000"/>
          </a:xfrm>
          <a:prstGeom prst="rect">
            <a:avLst/>
          </a:prstGeom>
          <a:solidFill>
            <a:srgbClr val="B4DCFA">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鋼鐵業的痛點</a:t>
            </a:r>
          </a:p>
        </p:txBody>
      </p:sp>
      <p:sp>
        <p:nvSpPr>
          <p:cNvPr id="31" name="矩形 30"/>
          <p:cNvSpPr/>
          <p:nvPr/>
        </p:nvSpPr>
        <p:spPr>
          <a:xfrm>
            <a:off x="1048855" y="1427035"/>
            <a:ext cx="7046291" cy="1892826"/>
          </a:xfrm>
          <a:prstGeom prst="rect">
            <a:avLst/>
          </a:prstGeom>
        </p:spPr>
        <p:txBody>
          <a:bodyPr wrap="square">
            <a:spAutoFit/>
          </a:bodyPr>
          <a:lstStyle/>
          <a:p>
            <a:pPr algn="just" defTabSz="914400"/>
            <a:r>
              <a:rPr lang="zh-TW" altLang="en-US" sz="1600" b="1" dirty="0">
                <a:solidFill>
                  <a:prstClr val="black"/>
                </a:solidFill>
                <a:latin typeface="微軟正黑體" panose="020B0604030504040204" pitchFamily="34" charset="-120"/>
                <a:ea typeface="微軟正黑體" panose="020B0604030504040204" pitchFamily="34" charset="-120"/>
              </a:rPr>
              <a:t>痛點一：</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173038" algn="just" defTabSz="914400"/>
            <a:r>
              <a:rPr lang="zh-TW" altLang="en-US" sz="1600" dirty="0">
                <a:solidFill>
                  <a:prstClr val="black"/>
                </a:solidFill>
                <a:latin typeface="微軟正黑體" panose="020B0604030504040204" pitchFamily="34" charset="-120"/>
                <a:ea typeface="微軟正黑體" panose="020B0604030504040204" pitchFamily="34" charset="-120"/>
              </a:rPr>
              <a:t>鋼鐵目前需要大量的</a:t>
            </a:r>
            <a:r>
              <a:rPr lang="zh-TW" altLang="en-US" sz="1600" b="1" dirty="0">
                <a:solidFill>
                  <a:srgbClr val="FF0000"/>
                </a:solidFill>
                <a:latin typeface="微軟正黑體" panose="020B0604030504040204" pitchFamily="34" charset="-120"/>
                <a:ea typeface="微軟正黑體" panose="020B0604030504040204" pitchFamily="34" charset="-120"/>
              </a:rPr>
              <a:t>客製化服務</a:t>
            </a:r>
            <a:r>
              <a:rPr lang="zh-TW" altLang="en-US" sz="1600" dirty="0">
                <a:solidFill>
                  <a:prstClr val="black"/>
                </a:solidFill>
                <a:latin typeface="微軟正黑體" panose="020B0604030504040204" pitchFamily="34" charset="-120"/>
                <a:ea typeface="微軟正黑體" panose="020B0604030504040204" pitchFamily="34" charset="-120"/>
              </a:rPr>
              <a:t>，但要實現高產量到</a:t>
            </a:r>
            <a:r>
              <a:rPr lang="zh-TW" altLang="en-US" sz="1600" b="1" dirty="0">
                <a:solidFill>
                  <a:srgbClr val="FF0000"/>
                </a:solidFill>
                <a:latin typeface="微軟正黑體" panose="020B0604030504040204" pitchFamily="34" charset="-120"/>
                <a:ea typeface="微軟正黑體" panose="020B0604030504040204" pitchFamily="34" charset="-120"/>
              </a:rPr>
              <a:t>高質量</a:t>
            </a:r>
            <a:r>
              <a:rPr lang="zh-TW" altLang="en-US" sz="1600" dirty="0">
                <a:solidFill>
                  <a:prstClr val="black"/>
                </a:solidFill>
                <a:latin typeface="微軟正黑體" panose="020B0604030504040204" pitchFamily="34" charset="-120"/>
                <a:ea typeface="微軟正黑體" panose="020B0604030504040204" pitchFamily="34" charset="-120"/>
              </a:rPr>
              <a:t>的轉變，核心就是提高</a:t>
            </a:r>
            <a:r>
              <a:rPr lang="zh-TW" altLang="en-US" sz="1600" b="1" dirty="0">
                <a:solidFill>
                  <a:srgbClr val="FF0000"/>
                </a:solidFill>
                <a:latin typeface="微軟正黑體" panose="020B0604030504040204" pitchFamily="34" charset="-120"/>
                <a:ea typeface="微軟正黑體" panose="020B0604030504040204" pitchFamily="34" charset="-120"/>
              </a:rPr>
              <a:t>良品率</a:t>
            </a:r>
            <a:r>
              <a:rPr lang="zh-TW" altLang="en-US" sz="1600" dirty="0">
                <a:solidFill>
                  <a:prstClr val="black"/>
                </a:solidFill>
                <a:latin typeface="微軟正黑體" panose="020B0604030504040204" pitchFamily="34" charset="-120"/>
                <a:ea typeface="微軟正黑體" panose="020B0604030504040204" pitchFamily="34" charset="-120"/>
              </a:rPr>
              <a:t>，致使鋼鐵廠商需採用即時測量來調整生產計劃，並規劃生產操作人員的</a:t>
            </a:r>
            <a:r>
              <a:rPr lang="zh-TW" altLang="en-US" sz="1600" dirty="0" smtClean="0">
                <a:solidFill>
                  <a:prstClr val="black"/>
                </a:solidFill>
                <a:latin typeface="微軟正黑體" panose="020B0604030504040204" pitchFamily="34" charset="-120"/>
                <a:ea typeface="微軟正黑體" panose="020B0604030504040204" pitchFamily="34" charset="-120"/>
              </a:rPr>
              <a:t>行為。</a:t>
            </a:r>
            <a:endParaRPr lang="en-US" altLang="zh-TW" sz="1600" dirty="0">
              <a:solidFill>
                <a:prstClr val="black"/>
              </a:solidFill>
              <a:latin typeface="微軟正黑體" panose="020B0604030504040204" pitchFamily="34" charset="-120"/>
              <a:ea typeface="微軟正黑體" panose="020B0604030504040204" pitchFamily="34" charset="-120"/>
            </a:endParaRPr>
          </a:p>
          <a:p>
            <a:pPr algn="just" defTabSz="914400">
              <a:spcBef>
                <a:spcPts val="600"/>
              </a:spcBef>
            </a:pPr>
            <a:r>
              <a:rPr lang="zh-TW" altLang="en-US" sz="1600" b="1" dirty="0">
                <a:solidFill>
                  <a:prstClr val="black"/>
                </a:solidFill>
                <a:latin typeface="微軟正黑體" panose="020B0604030504040204" pitchFamily="34" charset="-120"/>
                <a:ea typeface="微軟正黑體" panose="020B0604030504040204" pitchFamily="34" charset="-120"/>
              </a:rPr>
              <a:t>痛點二：</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173038" algn="just" defTabSz="914400"/>
            <a:r>
              <a:rPr lang="zh-TW" altLang="en-US" sz="1600" dirty="0">
                <a:solidFill>
                  <a:prstClr val="black"/>
                </a:solidFill>
                <a:latin typeface="微軟正黑體" panose="020B0604030504040204" pitchFamily="34" charset="-120"/>
                <a:ea typeface="微軟正黑體" panose="020B0604030504040204" pitchFamily="34" charset="-120"/>
              </a:rPr>
              <a:t>為避免次品率需增加額外處理來避免，雖然可以將次品率降低，但增加的</a:t>
            </a:r>
            <a:r>
              <a:rPr lang="zh-TW" altLang="en-US" sz="1600" b="1" dirty="0">
                <a:solidFill>
                  <a:srgbClr val="FF0000"/>
                </a:solidFill>
                <a:latin typeface="微軟正黑體" panose="020B0604030504040204" pitchFamily="34" charset="-120"/>
                <a:ea typeface="微軟正黑體" panose="020B0604030504040204" pitchFamily="34" charset="-120"/>
              </a:rPr>
              <a:t>額外處理</a:t>
            </a:r>
            <a:r>
              <a:rPr lang="zh-TW" altLang="en-US" sz="1600" dirty="0">
                <a:solidFill>
                  <a:prstClr val="black"/>
                </a:solidFill>
                <a:latin typeface="微軟正黑體" panose="020B0604030504040204" pitchFamily="34" charset="-120"/>
                <a:ea typeface="微軟正黑體" panose="020B0604030504040204" pitchFamily="34" charset="-120"/>
              </a:rPr>
              <a:t>與</a:t>
            </a:r>
            <a:r>
              <a:rPr lang="zh-TW" altLang="en-US" sz="1600" b="1" dirty="0">
                <a:solidFill>
                  <a:srgbClr val="FF0000"/>
                </a:solidFill>
                <a:latin typeface="微軟正黑體" panose="020B0604030504040204" pitchFamily="34" charset="-120"/>
                <a:ea typeface="微軟正黑體" panose="020B0604030504040204" pitchFamily="34" charset="-120"/>
              </a:rPr>
              <a:t>時間</a:t>
            </a:r>
            <a:r>
              <a:rPr lang="zh-TW" altLang="en-US" sz="1600" dirty="0">
                <a:solidFill>
                  <a:prstClr val="black"/>
                </a:solidFill>
                <a:latin typeface="微軟正黑體" panose="020B0604030504040204" pitchFamily="34" charset="-120"/>
                <a:ea typeface="微軟正黑體" panose="020B0604030504040204" pitchFamily="34" charset="-120"/>
              </a:rPr>
              <a:t>又產生很多的成本。</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1048854" y="3828035"/>
            <a:ext cx="7046292" cy="2708434"/>
          </a:xfrm>
          <a:prstGeom prst="rect">
            <a:avLst/>
          </a:prstGeom>
        </p:spPr>
        <p:txBody>
          <a:bodyPr wrap="square">
            <a:spAutoFit/>
          </a:bodyPr>
          <a:lstStyle/>
          <a:p>
            <a:pPr marL="625475" indent="-625475" defTabSz="914400">
              <a:spcBef>
                <a:spcPts val="600"/>
              </a:spcBef>
            </a:pPr>
            <a:r>
              <a:rPr lang="en-US" altLang="zh-TW" sz="1600" dirty="0">
                <a:solidFill>
                  <a:prstClr val="black"/>
                </a:solidFill>
                <a:latin typeface="微軟正黑體" panose="020B0604030504040204" pitchFamily="34" charset="-120"/>
                <a:ea typeface="微軟正黑體" panose="020B0604030504040204" pitchFamily="34" charset="-120"/>
              </a:rPr>
              <a:t>Step 1.</a:t>
            </a:r>
            <a:r>
              <a:rPr lang="zh-TW" altLang="en-US" sz="1600" dirty="0">
                <a:solidFill>
                  <a:prstClr val="black"/>
                </a:solidFill>
                <a:latin typeface="微軟正黑體" panose="020B0604030504040204" pitchFamily="34" charset="-120"/>
                <a:ea typeface="微軟正黑體" panose="020B0604030504040204" pitchFamily="34" charset="-120"/>
              </a:rPr>
              <a:t>對於可能造成</a:t>
            </a:r>
            <a:r>
              <a:rPr lang="zh-TW" altLang="en-US" sz="1600" b="1" dirty="0">
                <a:solidFill>
                  <a:srgbClr val="FF0000"/>
                </a:solidFill>
                <a:latin typeface="微軟正黑體" panose="020B0604030504040204" pitchFamily="34" charset="-120"/>
                <a:ea typeface="微軟正黑體" panose="020B0604030504040204" pitchFamily="34" charset="-120"/>
              </a:rPr>
              <a:t>缺陷率分析</a:t>
            </a:r>
            <a:r>
              <a:rPr lang="zh-TW" altLang="en-US" sz="1600" dirty="0">
                <a:solidFill>
                  <a:prstClr val="black"/>
                </a:solidFill>
                <a:latin typeface="微軟正黑體" panose="020B0604030504040204" pitchFamily="34" charset="-120"/>
                <a:ea typeface="微軟正黑體" panose="020B0604030504040204" pitchFamily="34" charset="-120"/>
              </a:rPr>
              <a:t>所需要的資料進行清洗，規範成機器學習規範資料，建立完整資料庫。將數據分成兩組，一組供機器學習的數據約占 </a:t>
            </a:r>
            <a:r>
              <a:rPr lang="en-US" altLang="zh-TW" sz="1600" dirty="0">
                <a:solidFill>
                  <a:prstClr val="black"/>
                </a:solidFill>
                <a:latin typeface="微軟正黑體" panose="020B0604030504040204" pitchFamily="34" charset="-120"/>
                <a:ea typeface="微軟正黑體" panose="020B0604030504040204" pitchFamily="34" charset="-120"/>
              </a:rPr>
              <a:t>80%</a:t>
            </a:r>
            <a:r>
              <a:rPr lang="zh-TW" altLang="en-US" sz="1600" dirty="0">
                <a:solidFill>
                  <a:prstClr val="black"/>
                </a:solidFill>
                <a:latin typeface="微軟正黑體" panose="020B0604030504040204" pitchFamily="34" charset="-120"/>
                <a:ea typeface="微軟正黑體" panose="020B0604030504040204" pitchFamily="34" charset="-120"/>
              </a:rPr>
              <a:t>，另一組約 </a:t>
            </a:r>
            <a:r>
              <a:rPr lang="en-US" altLang="zh-TW" sz="1600" dirty="0">
                <a:solidFill>
                  <a:prstClr val="black"/>
                </a:solidFill>
                <a:latin typeface="微軟正黑體" panose="020B0604030504040204" pitchFamily="34" charset="-120"/>
                <a:ea typeface="微軟正黑體" panose="020B0604030504040204" pitchFamily="34" charset="-120"/>
              </a:rPr>
              <a:t>20% </a:t>
            </a:r>
            <a:r>
              <a:rPr lang="zh-TW" altLang="en-US" sz="1600" dirty="0">
                <a:solidFill>
                  <a:prstClr val="black"/>
                </a:solidFill>
                <a:latin typeface="微軟正黑體" panose="020B0604030504040204" pitchFamily="34" charset="-120"/>
                <a:ea typeface="微軟正黑體" panose="020B0604030504040204" pitchFamily="34" charset="-120"/>
              </a:rPr>
              <a:t>作為驗證。</a:t>
            </a:r>
          </a:p>
          <a:p>
            <a:pPr marL="625475" indent="-625475" defTabSz="914400">
              <a:spcBef>
                <a:spcPts val="600"/>
              </a:spcBef>
            </a:pPr>
            <a:r>
              <a:rPr lang="en-US" altLang="zh-TW" sz="1600" dirty="0">
                <a:solidFill>
                  <a:prstClr val="black"/>
                </a:solidFill>
                <a:latin typeface="微軟正黑體" panose="020B0604030504040204" pitchFamily="34" charset="-120"/>
                <a:ea typeface="微軟正黑體" panose="020B0604030504040204" pitchFamily="34" charset="-120"/>
              </a:rPr>
              <a:t>Step 2.</a:t>
            </a:r>
            <a:r>
              <a:rPr lang="zh-TW" altLang="en-US" sz="1600" dirty="0">
                <a:solidFill>
                  <a:prstClr val="black"/>
                </a:solidFill>
                <a:latin typeface="微軟正黑體" panose="020B0604030504040204" pitchFamily="34" charset="-120"/>
                <a:ea typeface="微軟正黑體" panose="020B0604030504040204" pitchFamily="34" charset="-120"/>
              </a:rPr>
              <a:t>利用 </a:t>
            </a:r>
            <a:r>
              <a:rPr lang="en-US" altLang="zh-TW" sz="1600" dirty="0">
                <a:solidFill>
                  <a:prstClr val="black"/>
                </a:solidFill>
                <a:latin typeface="微軟正黑體" panose="020B0604030504040204" pitchFamily="34" charset="-120"/>
                <a:ea typeface="微軟正黑體" panose="020B0604030504040204" pitchFamily="34" charset="-120"/>
              </a:rPr>
              <a:t>4 </a:t>
            </a:r>
            <a:r>
              <a:rPr lang="zh-TW" altLang="en-US" sz="1600" dirty="0">
                <a:solidFill>
                  <a:prstClr val="black"/>
                </a:solidFill>
                <a:latin typeface="微軟正黑體" panose="020B0604030504040204" pitchFamily="34" charset="-120"/>
                <a:ea typeface="微軟正黑體" panose="020B0604030504040204" pitchFamily="34" charset="-120"/>
              </a:rPr>
              <a:t>種</a:t>
            </a:r>
            <a:r>
              <a:rPr lang="zh-TW" altLang="en-US" sz="1600" b="1" dirty="0">
                <a:solidFill>
                  <a:srgbClr val="FF0000"/>
                </a:solidFill>
                <a:latin typeface="微軟正黑體" panose="020B0604030504040204" pitchFamily="34" charset="-120"/>
                <a:ea typeface="微軟正黑體" panose="020B0604030504040204" pitchFamily="34" charset="-120"/>
              </a:rPr>
              <a:t>數學模型</a:t>
            </a:r>
            <a:r>
              <a:rPr lang="en-US" altLang="zh-TW"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prstClr val="black"/>
                </a:solidFill>
                <a:latin typeface="微軟正黑體" panose="020B0604030504040204" pitchFamily="34" charset="-120"/>
                <a:ea typeface="微軟正黑體" panose="020B0604030504040204" pitchFamily="34" charset="-120"/>
              </a:rPr>
              <a:t>產品品質、問題自動標註、產品質量影響、生產控制</a:t>
            </a:r>
            <a:r>
              <a:rPr lang="en-US" altLang="zh-TW"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prstClr val="black"/>
                </a:solidFill>
                <a:latin typeface="微軟正黑體" panose="020B0604030504040204" pitchFamily="34" charset="-120"/>
                <a:ea typeface="微軟正黑體" panose="020B0604030504040204" pitchFamily="34" charset="-120"/>
              </a:rPr>
              <a:t>進行分析和預測，通過分析曲線，驗證分析結果與實際值相似，確認模型可行性</a:t>
            </a:r>
            <a:endParaRPr lang="en-US" altLang="zh-TW" sz="1600" dirty="0">
              <a:solidFill>
                <a:prstClr val="black"/>
              </a:solidFill>
              <a:latin typeface="微軟正黑體" panose="020B0604030504040204" pitchFamily="34" charset="-120"/>
              <a:ea typeface="微軟正黑體" panose="020B0604030504040204" pitchFamily="34" charset="-120"/>
            </a:endParaRPr>
          </a:p>
          <a:p>
            <a:pPr marL="625475" indent="-625475" defTabSz="914400">
              <a:spcBef>
                <a:spcPts val="600"/>
              </a:spcBef>
            </a:pPr>
            <a:r>
              <a:rPr lang="en-US" altLang="zh-TW" sz="1600" dirty="0">
                <a:solidFill>
                  <a:prstClr val="black"/>
                </a:solidFill>
                <a:latin typeface="微軟正黑體" panose="020B0604030504040204" pitchFamily="34" charset="-120"/>
                <a:ea typeface="微軟正黑體" panose="020B0604030504040204" pitchFamily="34" charset="-120"/>
              </a:rPr>
              <a:t>Step 3.</a:t>
            </a:r>
            <a:r>
              <a:rPr lang="zh-TW" altLang="en-US" sz="1600" dirty="0">
                <a:solidFill>
                  <a:prstClr val="black"/>
                </a:solidFill>
                <a:latin typeface="微軟正黑體" panose="020B0604030504040204" pitchFamily="34" charset="-120"/>
                <a:ea typeface="微軟正黑體" panose="020B0604030504040204" pitchFamily="34" charset="-120"/>
              </a:rPr>
              <a:t>為找出</a:t>
            </a:r>
            <a:r>
              <a:rPr lang="zh-TW" altLang="en-US" sz="1600" b="1" dirty="0">
                <a:solidFill>
                  <a:srgbClr val="FF0000"/>
                </a:solidFill>
                <a:latin typeface="微軟正黑體" panose="020B0604030504040204" pitchFamily="34" charset="-120"/>
                <a:ea typeface="微軟正黑體" panose="020B0604030504040204" pitchFamily="34" charset="-120"/>
              </a:rPr>
              <a:t>影響因數</a:t>
            </a:r>
            <a:r>
              <a:rPr lang="zh-TW" altLang="en-US" sz="1600" dirty="0">
                <a:solidFill>
                  <a:prstClr val="black"/>
                </a:solidFill>
                <a:latin typeface="微軟正黑體" panose="020B0604030504040204" pitchFamily="34" charset="-120"/>
                <a:ea typeface="微軟正黑體" panose="020B0604030504040204" pitchFamily="34" charset="-120"/>
              </a:rPr>
              <a:t>，消除各項可能干擾的資料，通過分析一條產品線上產生的</a:t>
            </a:r>
            <a:r>
              <a:rPr lang="en-US" altLang="zh-TW" sz="1600" dirty="0">
                <a:solidFill>
                  <a:prstClr val="black"/>
                </a:solidFill>
                <a:latin typeface="微軟正黑體" panose="020B0604030504040204" pitchFamily="34" charset="-120"/>
                <a:ea typeface="微軟正黑體" panose="020B0604030504040204" pitchFamily="34" charset="-120"/>
              </a:rPr>
              <a:t>2000+</a:t>
            </a:r>
            <a:r>
              <a:rPr lang="zh-TW" altLang="en-US" sz="1600" dirty="0">
                <a:solidFill>
                  <a:prstClr val="black"/>
                </a:solidFill>
                <a:latin typeface="微軟正黑體" panose="020B0604030504040204" pitchFamily="34" charset="-120"/>
                <a:ea typeface="微軟正黑體" panose="020B0604030504040204" pitchFamily="34" charset="-120"/>
              </a:rPr>
              <a:t>資料。結果發現“爐內壓力”這個參數對缺陷率影響很大，同時經過人工經驗進行驗證。</a:t>
            </a:r>
          </a:p>
          <a:p>
            <a:pPr defTabSz="914400"/>
            <a:endParaRPr lang="zh-TW" altLang="en-US" sz="1600"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6878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72827" y="1027618"/>
            <a:ext cx="8712380" cy="24488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TW" altLang="en-US">
              <a:solidFill>
                <a:prstClr val="white"/>
              </a:solidFill>
            </a:endParaRPr>
          </a:p>
        </p:txBody>
      </p:sp>
      <p:sp>
        <p:nvSpPr>
          <p:cNvPr id="36" name="橢圓 13"/>
          <p:cNvSpPr/>
          <p:nvPr/>
        </p:nvSpPr>
        <p:spPr>
          <a:xfrm rot="900000" flipH="1">
            <a:off x="4386471" y="3694115"/>
            <a:ext cx="5021489" cy="3520667"/>
          </a:xfrm>
          <a:custGeom>
            <a:avLst/>
            <a:gdLst/>
            <a:ahLst/>
            <a:cxnLst/>
            <a:rect l="l" t="t" r="r" b="b"/>
            <a:pathLst>
              <a:path w="4804138" h="3448437">
                <a:moveTo>
                  <a:pt x="3743188" y="35030"/>
                </a:moveTo>
                <a:cubicBezTo>
                  <a:pt x="3656690" y="12062"/>
                  <a:pt x="3567130" y="0"/>
                  <a:pt x="3475400" y="0"/>
                </a:cubicBezTo>
                <a:cubicBezTo>
                  <a:pt x="3448180" y="0"/>
                  <a:pt x="3421151" y="1061"/>
                  <a:pt x="3394437" y="5305"/>
                </a:cubicBezTo>
                <a:lnTo>
                  <a:pt x="3394437" y="0"/>
                </a:lnTo>
                <a:lnTo>
                  <a:pt x="678228" y="0"/>
                </a:lnTo>
                <a:lnTo>
                  <a:pt x="0" y="2531178"/>
                </a:lnTo>
                <a:lnTo>
                  <a:pt x="3406377" y="3443914"/>
                </a:lnTo>
                <a:lnTo>
                  <a:pt x="3475400" y="3448437"/>
                </a:lnTo>
                <a:cubicBezTo>
                  <a:pt x="4209242" y="3448437"/>
                  <a:pt x="4804138" y="2676479"/>
                  <a:pt x="4804138" y="1724219"/>
                </a:cubicBezTo>
                <a:cubicBezTo>
                  <a:pt x="4804138" y="890991"/>
                  <a:pt x="4348671" y="195807"/>
                  <a:pt x="3743188" y="35030"/>
                </a:cubicBezTo>
                <a:close/>
              </a:path>
            </a:pathLst>
          </a:custGeom>
          <a:solidFill>
            <a:srgbClr val="5ECCF3">
              <a:lumMod val="40000"/>
              <a:lumOff val="60000"/>
            </a:srgbClr>
          </a:solidFill>
          <a:ln w="25400" cap="flat" cmpd="sng" algn="ctr">
            <a:solidFill>
              <a:srgbClr val="5ECCF3">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a:cs typeface="+mn-cs"/>
            </a:endParaRPr>
          </a:p>
        </p:txBody>
      </p:sp>
      <p:sp>
        <p:nvSpPr>
          <p:cNvPr id="3" name="AutoShape 6" descr="「消費高手」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6" name="AutoShape 8" descr="「消費高手」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7" name="AutoShape 10" descr="「消費高手」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zh-TW" altLang="en-US">
              <a:solidFill>
                <a:prstClr val="black"/>
              </a:solidFill>
            </a:endParaRPr>
          </a:p>
        </p:txBody>
      </p:sp>
      <p:sp>
        <p:nvSpPr>
          <p:cNvPr id="24" name="矩形 23"/>
          <p:cNvSpPr/>
          <p:nvPr/>
        </p:nvSpPr>
        <p:spPr>
          <a:xfrm>
            <a:off x="0" y="0"/>
            <a:ext cx="9106878" cy="954107"/>
          </a:xfrm>
          <a:prstGeom prst="rect">
            <a:avLst/>
          </a:prstGeom>
        </p:spPr>
        <p:txBody>
          <a:bodyPr wrap="square" anchor="ctr">
            <a:spAutoFit/>
          </a:bodyPr>
          <a:lstStyle/>
          <a:p>
            <a:pPr algn="ctr" defTabSz="914400">
              <a:defRPr/>
            </a:pPr>
            <a:r>
              <a:rPr lang="zh-TW" altLang="en-US" sz="2800" b="1" dirty="0" smtClean="0">
                <a:solidFill>
                  <a:srgbClr val="0070C0"/>
                </a:solidFill>
                <a:latin typeface="華康粗圓體" panose="020F0709000000000000" pitchFamily="49" charset="-120"/>
                <a:ea typeface="華康粗圓體" panose="020F0709000000000000" pitchFamily="49" charset="-120"/>
              </a:rPr>
              <a:t>案例七</a:t>
            </a:r>
            <a:r>
              <a:rPr lang="en-US" altLang="zh-TW" sz="2800" b="1" dirty="0" smtClean="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中鋼</a:t>
            </a:r>
            <a:r>
              <a:rPr lang="en-US" altLang="zh-TW" sz="2800" b="1" dirty="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a:t>
            </a:r>
          </a:p>
          <a:p>
            <a:pPr algn="ctr" defTabSz="914400">
              <a:defRPr/>
            </a:pPr>
            <a:r>
              <a:rPr lang="zh-TW" altLang="en-US" sz="2800" dirty="0">
                <a:solidFill>
                  <a:srgbClr val="0070C0"/>
                </a:solidFill>
                <a:latin typeface="華康粗圓體" panose="020F0709000000000000" pitchFamily="49" charset="-120"/>
                <a:ea typeface="華康粗圓體" panose="020F0709000000000000" pitchFamily="49" charset="-120"/>
              </a:rPr>
              <a:t>中鋼如何藉助</a:t>
            </a:r>
            <a:r>
              <a:rPr lang="en-US" altLang="zh-TW" sz="2800" dirty="0">
                <a:solidFill>
                  <a:srgbClr val="0070C0"/>
                </a:solidFill>
                <a:latin typeface="華康粗圓體" panose="020F0709000000000000" pitchFamily="49" charset="-120"/>
                <a:ea typeface="華康粗圓體" panose="020F0709000000000000" pitchFamily="49" charset="-120"/>
              </a:rPr>
              <a:t>IBM</a:t>
            </a:r>
            <a:r>
              <a:rPr lang="zh-TW" altLang="en-US" sz="2800" dirty="0">
                <a:solidFill>
                  <a:srgbClr val="0070C0"/>
                </a:solidFill>
                <a:latin typeface="華康粗圓體" panose="020F0709000000000000" pitchFamily="49" charset="-120"/>
                <a:ea typeface="華康粗圓體" panose="020F0709000000000000" pitchFamily="49" charset="-120"/>
              </a:rPr>
              <a:t>率先實現大數據與 </a:t>
            </a:r>
            <a:r>
              <a:rPr lang="en-US" altLang="zh-TW" sz="2800" dirty="0">
                <a:solidFill>
                  <a:srgbClr val="0070C0"/>
                </a:solidFill>
                <a:latin typeface="華康粗圓體" panose="020F0709000000000000" pitchFamily="49" charset="-120"/>
                <a:ea typeface="華康粗圓體" panose="020F0709000000000000" pitchFamily="49" charset="-120"/>
              </a:rPr>
              <a:t>AI </a:t>
            </a:r>
            <a:r>
              <a:rPr lang="zh-TW" altLang="en-US" sz="2800" dirty="0">
                <a:solidFill>
                  <a:srgbClr val="0070C0"/>
                </a:solidFill>
                <a:latin typeface="華康粗圓體" panose="020F0709000000000000" pitchFamily="49" charset="-120"/>
                <a:ea typeface="華康粗圓體" panose="020F0709000000000000" pitchFamily="49" charset="-120"/>
              </a:rPr>
              <a:t>化轉型</a:t>
            </a:r>
            <a:r>
              <a:rPr lang="en-US" altLang="zh-TW" sz="2800" dirty="0">
                <a:solidFill>
                  <a:srgbClr val="0070C0"/>
                </a:solidFill>
                <a:latin typeface="華康粗圓體" panose="020F0709000000000000" pitchFamily="49" charset="-120"/>
                <a:ea typeface="華康粗圓體" panose="020F0709000000000000" pitchFamily="49" charset="-120"/>
              </a:rPr>
              <a:t>(2/2)</a:t>
            </a:r>
            <a:endParaRPr lang="zh-TW" altLang="en-US" sz="2800" dirty="0">
              <a:solidFill>
                <a:srgbClr val="0070C0"/>
              </a:solidFill>
              <a:latin typeface="華康粗圓體" panose="020F0709000000000000" pitchFamily="49" charset="-120"/>
              <a:ea typeface="華康粗圓體" panose="020F0709000000000000" pitchFamily="49"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40</a:t>
            </a:fld>
            <a:endParaRPr lang="zh-TW" altLang="en-US"/>
          </a:p>
        </p:txBody>
      </p:sp>
      <p:sp>
        <p:nvSpPr>
          <p:cNvPr id="25" name="矩形 24"/>
          <p:cNvSpPr/>
          <p:nvPr/>
        </p:nvSpPr>
        <p:spPr>
          <a:xfrm>
            <a:off x="227582" y="1131130"/>
            <a:ext cx="3033203" cy="2259046"/>
          </a:xfrm>
          <a:prstGeom prst="rect">
            <a:avLst/>
          </a:prstGeom>
          <a:noFill/>
          <a:ln w="6350" cap="flat" cmpd="sng" algn="ctr">
            <a:noFill/>
            <a:prstDash val="solid"/>
          </a:ln>
          <a:effectLst/>
        </p:spPr>
        <p:txBody>
          <a:bodyPr rtlCol="0" anchor="t"/>
          <a:lstStyle/>
          <a:p>
            <a:pPr marL="809625" marR="0" lvl="0" indent="-809625"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a:t>
            </a:r>
            <a:r>
              <a:rPr kumimoji="0" lang="zh-TW" altLang="en-US" sz="16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情境</a:t>
            </a:r>
            <a:r>
              <a:rPr kumimoji="0" lang="en-US" altLang="zh-TW" sz="16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a:t>
            </a:r>
            <a:r>
              <a:rPr kumimoji="0" lang="zh-TW" altLang="en-US" sz="1600" b="0" i="0" u="none" strike="noStrike" kern="0" cap="none" spc="0" normalizeH="0" baseline="0" noProof="0" dirty="0">
                <a:ln>
                  <a:noFill/>
                </a:ln>
                <a:solidFill>
                  <a:srgbClr val="0000FF"/>
                </a:solidFill>
                <a:effectLst/>
                <a:uLnTx/>
                <a:uFillTx/>
                <a:latin typeface="微軟正黑體" pitchFamily="34" charset="-120"/>
                <a:ea typeface="微軟正黑體" pitchFamily="34" charset="-120"/>
                <a:cs typeface="+mn-cs"/>
              </a:rPr>
              <a:t>預測最後軋鋼時會不會出問題</a:t>
            </a:r>
            <a:r>
              <a:rPr kumimoji="0"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a:t>
            </a:r>
            <a:endParaRPr kumimoji="0"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中鋼導入</a:t>
            </a:r>
            <a:r>
              <a:rPr kumimoji="0"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IBM </a:t>
            </a:r>
            <a:r>
              <a:rPr kumimoji="0"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的 </a:t>
            </a:r>
            <a:r>
              <a:rPr kumimoji="0" lang="en-US" altLang="zh-TW" sz="1600" b="0" i="0" u="none" strike="noStrike" kern="0" cap="none" spc="0" normalizeH="0" baseline="0" noProof="0" dirty="0" err="1">
                <a:ln>
                  <a:noFill/>
                </a:ln>
                <a:solidFill>
                  <a:prstClr val="black"/>
                </a:solidFill>
                <a:effectLst/>
                <a:uLnTx/>
                <a:uFillTx/>
                <a:latin typeface="微軟正黑體" pitchFamily="34" charset="-120"/>
                <a:ea typeface="微軟正黑體" pitchFamily="34" charset="-120"/>
                <a:cs typeface="+mn-cs"/>
              </a:rPr>
              <a:t>PowerAI</a:t>
            </a:r>
            <a:r>
              <a:rPr kumimoji="0"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 </a:t>
            </a:r>
            <a:r>
              <a:rPr kumimoji="0"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方案，利用機器進行深度學習，對煉鋼過程中可能造成的</a:t>
            </a:r>
            <a:r>
              <a:rPr kumimoji="0"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cs typeface="+mn-cs"/>
              </a:rPr>
              <a:t>熱軋缺陷</a:t>
            </a:r>
            <a:r>
              <a:rPr kumimoji="0"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進行預測。在測試中，中鋼提供過去一年近 </a:t>
            </a:r>
            <a:r>
              <a:rPr kumimoji="0" lang="en-US" altLang="zh-TW"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7000+ </a:t>
            </a:r>
            <a:r>
              <a:rPr kumimoji="0"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批次產品的各種工藝參數，利用這些資訊通過不同的</a:t>
            </a:r>
            <a:r>
              <a:rPr kumimoji="0" lang="zh-TW" altLang="en-US" sz="1600" b="1" i="0" u="none" strike="noStrike" kern="0" cap="none" spc="0" normalizeH="0" baseline="0" noProof="0" dirty="0">
                <a:ln>
                  <a:noFill/>
                </a:ln>
                <a:solidFill>
                  <a:srgbClr val="FF0000"/>
                </a:solidFill>
                <a:effectLst/>
                <a:uLnTx/>
                <a:uFillTx/>
                <a:latin typeface="微軟正黑體" pitchFamily="34" charset="-120"/>
                <a:ea typeface="微軟正黑體" pitchFamily="34" charset="-120"/>
                <a:cs typeface="+mn-cs"/>
              </a:rPr>
              <a:t>數學模型</a:t>
            </a:r>
            <a:r>
              <a:rPr kumimoji="0" lang="zh-TW" altLang="en-US" sz="16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mn-cs"/>
              </a:rPr>
              <a:t>進行建模和分析。</a:t>
            </a:r>
          </a:p>
        </p:txBody>
      </p:sp>
      <p:sp>
        <p:nvSpPr>
          <p:cNvPr id="26" name="矩形 25"/>
          <p:cNvSpPr/>
          <p:nvPr/>
        </p:nvSpPr>
        <p:spPr>
          <a:xfrm>
            <a:off x="4654478" y="4165329"/>
            <a:ext cx="4267200" cy="2346796"/>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6700" lvl="1" indent="-180975" algn="just">
              <a:spcBef>
                <a:spcPts val="300"/>
              </a:spcBef>
              <a:buFont typeface="Wingdings" panose="05000000000000000000" pitchFamily="2" charset="2"/>
              <a:buChar char="n"/>
            </a:pPr>
            <a:r>
              <a:rPr lang="zh-TW" altLang="en-US" sz="1600" b="1" dirty="0">
                <a:solidFill>
                  <a:srgbClr val="0000FF"/>
                </a:solidFill>
                <a:latin typeface="微軟正黑體" panose="020B0604030504040204" pitchFamily="34" charset="-120"/>
                <a:ea typeface="微軟正黑體" panose="020B0604030504040204" pitchFamily="34" charset="-120"/>
              </a:rPr>
              <a:t>為提供</a:t>
            </a:r>
            <a:r>
              <a:rPr lang="zh-TW" altLang="en-US" sz="1600" b="1" dirty="0">
                <a:solidFill>
                  <a:srgbClr val="FF0000"/>
                </a:solidFill>
                <a:latin typeface="微軟正黑體" panose="020B0604030504040204" pitchFamily="34" charset="-120"/>
                <a:ea typeface="微軟正黑體" panose="020B0604030504040204" pitchFamily="34" charset="-120"/>
              </a:rPr>
              <a:t>高品質</a:t>
            </a:r>
            <a:r>
              <a:rPr lang="zh-TW" altLang="en-US"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客製化</a:t>
            </a:r>
            <a:r>
              <a:rPr lang="zh-TW" altLang="en-US" sz="1600" b="1" dirty="0">
                <a:solidFill>
                  <a:srgbClr val="0000FF"/>
                </a:solidFill>
                <a:latin typeface="微軟正黑體" panose="020B0604030504040204" pitchFamily="34" charset="-120"/>
                <a:ea typeface="微軟正黑體" panose="020B0604030504040204" pitchFamily="34" charset="-120"/>
              </a:rPr>
              <a:t>鋼品，國內外鋼鐵廠商已陸續應用</a:t>
            </a:r>
            <a:r>
              <a:rPr lang="en-US" altLang="zh-TW" sz="1600" b="1" dirty="0">
                <a:solidFill>
                  <a:srgbClr val="0000FF"/>
                </a:solidFill>
                <a:latin typeface="微軟正黑體" panose="020B0604030504040204" pitchFamily="34" charset="-120"/>
                <a:ea typeface="微軟正黑體" panose="020B0604030504040204" pitchFamily="34" charset="-120"/>
              </a:rPr>
              <a:t>AI</a:t>
            </a:r>
            <a:r>
              <a:rPr lang="zh-TW" altLang="en-US" sz="1600" b="1" dirty="0">
                <a:solidFill>
                  <a:srgbClr val="0000FF"/>
                </a:solidFill>
                <a:latin typeface="微軟正黑體" panose="020B0604030504040204" pitchFamily="34" charset="-120"/>
                <a:ea typeface="微軟正黑體" panose="020B0604030504040204" pitchFamily="34" charset="-120"/>
              </a:rPr>
              <a:t>於</a:t>
            </a:r>
            <a:r>
              <a:rPr lang="zh-TW" altLang="en-US" sz="1600" b="1" dirty="0">
                <a:solidFill>
                  <a:srgbClr val="FF0000"/>
                </a:solidFill>
                <a:latin typeface="微軟正黑體" panose="020B0604030504040204" pitchFamily="34" charset="-120"/>
                <a:ea typeface="微軟正黑體" panose="020B0604030504040204" pitchFamily="34" charset="-120"/>
              </a:rPr>
              <a:t>鋼品檢測</a:t>
            </a:r>
            <a:r>
              <a:rPr lang="zh-TW" altLang="en-US"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成分調配</a:t>
            </a:r>
            <a:r>
              <a:rPr lang="zh-TW" altLang="en-US"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鋼品鍍層預測</a:t>
            </a:r>
            <a:r>
              <a:rPr lang="zh-TW" altLang="en-US" sz="1600" b="1" dirty="0">
                <a:solidFill>
                  <a:srgbClr val="0000FF"/>
                </a:solidFill>
                <a:latin typeface="微軟正黑體" panose="020B0604030504040204" pitchFamily="34" charset="-120"/>
                <a:ea typeface="微軟正黑體" panose="020B0604030504040204" pitchFamily="34" charset="-120"/>
              </a:rPr>
              <a:t>與控制</a:t>
            </a:r>
            <a:r>
              <a:rPr lang="zh-CN" altLang="en-US" sz="1600" b="1" dirty="0">
                <a:solidFill>
                  <a:srgbClr val="0000FF"/>
                </a:solidFill>
                <a:latin typeface="微軟正黑體" panose="020B0604030504040204" pitchFamily="34" charset="-120"/>
                <a:ea typeface="微軟正黑體" panose="020B0604030504040204" pitchFamily="34" charset="-120"/>
              </a:rPr>
              <a:t>，</a:t>
            </a:r>
            <a:r>
              <a:rPr lang="zh-TW" altLang="en-US" sz="1600" b="1" dirty="0">
                <a:solidFill>
                  <a:srgbClr val="0000FF"/>
                </a:solidFill>
                <a:latin typeface="微軟正黑體" panose="020B0604030504040204" pitchFamily="34" charset="-120"/>
                <a:ea typeface="微軟正黑體" panose="020B0604030504040204" pitchFamily="34" charset="-120"/>
              </a:rPr>
              <a:t>以符合</a:t>
            </a:r>
            <a:r>
              <a:rPr lang="zh-CN" altLang="en-US" sz="1600" b="1" dirty="0">
                <a:solidFill>
                  <a:srgbClr val="0000FF"/>
                </a:solidFill>
                <a:latin typeface="微軟正黑體" panose="020B0604030504040204" pitchFamily="34" charset="-120"/>
                <a:ea typeface="微軟正黑體" panose="020B0604030504040204" pitchFamily="34" charset="-120"/>
              </a:rPr>
              <a:t>消費者需求</a:t>
            </a:r>
            <a:endParaRPr lang="en-US" altLang="zh-TW" sz="1600" b="1" dirty="0">
              <a:solidFill>
                <a:srgbClr val="0000FF"/>
              </a:solidFill>
              <a:latin typeface="微軟正黑體" panose="020B0604030504040204" pitchFamily="34" charset="-120"/>
              <a:ea typeface="微軟正黑體" panose="020B0604030504040204" pitchFamily="34" charset="-120"/>
            </a:endParaRPr>
          </a:p>
          <a:p>
            <a:pPr marL="266700" lvl="1" indent="-180975" algn="just">
              <a:spcBef>
                <a:spcPts val="300"/>
              </a:spcBef>
              <a:buFont typeface="Arial" panose="020B0604020202020204" pitchFamily="34" charset="0"/>
              <a:buChar char="•"/>
            </a:pPr>
            <a:r>
              <a:rPr lang="zh-TW" altLang="en-US" sz="1600" dirty="0">
                <a:solidFill>
                  <a:srgbClr val="0000FF"/>
                </a:solidFill>
                <a:latin typeface="微軟正黑體" panose="020B0604030504040204" pitchFamily="34" charset="-120"/>
                <a:ea typeface="微軟正黑體" panose="020B0604030504040204" pitchFamily="34" charset="-120"/>
              </a:rPr>
              <a:t>除中鋼之外，其他鋼鐵業也有</a:t>
            </a:r>
            <a:r>
              <a:rPr lang="en-US" altLang="zh-TW" sz="1600" dirty="0">
                <a:solidFill>
                  <a:srgbClr val="0000FF"/>
                </a:solidFill>
                <a:latin typeface="微軟正黑體" panose="020B0604030504040204" pitchFamily="34" charset="-120"/>
                <a:ea typeface="微軟正黑體" panose="020B0604030504040204" pitchFamily="34" charset="-120"/>
              </a:rPr>
              <a:t>AI</a:t>
            </a:r>
            <a:r>
              <a:rPr lang="zh-TW" altLang="en-US" sz="1600" dirty="0">
                <a:solidFill>
                  <a:srgbClr val="0000FF"/>
                </a:solidFill>
                <a:latin typeface="微軟正黑體" panose="020B0604030504040204" pitchFamily="34" charset="-120"/>
                <a:ea typeface="微軟正黑體" panose="020B0604030504040204" pitchFamily="34" charset="-120"/>
              </a:rPr>
              <a:t>應用案例，如浦項鋼鐵應用</a:t>
            </a:r>
            <a:r>
              <a:rPr lang="en-US" altLang="zh-TW" sz="1600" dirty="0">
                <a:solidFill>
                  <a:srgbClr val="0000FF"/>
                </a:solidFill>
                <a:latin typeface="微軟正黑體" panose="020B0604030504040204" pitchFamily="34" charset="-120"/>
                <a:ea typeface="微軟正黑體" panose="020B0604030504040204" pitchFamily="34" charset="-120"/>
              </a:rPr>
              <a:t>AI</a:t>
            </a:r>
            <a:r>
              <a:rPr lang="zh-TW" altLang="en-US" sz="1600" dirty="0">
                <a:solidFill>
                  <a:srgbClr val="0000FF"/>
                </a:solidFill>
                <a:latin typeface="微軟正黑體" panose="020B0604030504040204" pitchFamily="34" charset="-120"/>
                <a:ea typeface="微軟正黑體" panose="020B0604030504040204" pitchFamily="34" charset="-120"/>
              </a:rPr>
              <a:t>在</a:t>
            </a:r>
            <a:r>
              <a:rPr lang="zh-TW" altLang="en-US" sz="1600" b="1" dirty="0">
                <a:solidFill>
                  <a:srgbClr val="FF0000"/>
                </a:solidFill>
                <a:latin typeface="微軟正黑體" panose="020B0604030504040204" pitchFamily="34" charset="-120"/>
                <a:ea typeface="微軟正黑體" panose="020B0604030504040204" pitchFamily="34" charset="-120"/>
              </a:rPr>
              <a:t>鍍鋅自動化</a:t>
            </a:r>
            <a:r>
              <a:rPr lang="zh-TW" altLang="en-US" sz="1600" dirty="0">
                <a:solidFill>
                  <a:srgbClr val="0000FF"/>
                </a:solidFill>
                <a:latin typeface="微軟正黑體" panose="020B0604030504040204" pitchFamily="34" charset="-120"/>
                <a:ea typeface="微軟正黑體" panose="020B0604030504040204" pitchFamily="34" charset="-120"/>
              </a:rPr>
              <a:t>預測與控制、現代鋼鐵則應用</a:t>
            </a:r>
            <a:r>
              <a:rPr lang="en-US" altLang="zh-TW" sz="1600" dirty="0">
                <a:solidFill>
                  <a:srgbClr val="0000FF"/>
                </a:solidFill>
                <a:latin typeface="微軟正黑體" panose="020B0604030504040204" pitchFamily="34" charset="-120"/>
                <a:ea typeface="微軟正黑體" panose="020B0604030504040204" pitchFamily="34" charset="-120"/>
              </a:rPr>
              <a:t>AI</a:t>
            </a:r>
            <a:r>
              <a:rPr lang="zh-TW" altLang="en-US" sz="1600" dirty="0">
                <a:solidFill>
                  <a:srgbClr val="0000FF"/>
                </a:solidFill>
                <a:latin typeface="微軟正黑體" panose="020B0604030504040204" pitchFamily="34" charset="-120"/>
                <a:ea typeface="微軟正黑體" panose="020B0604030504040204" pitchFamily="34" charset="-120"/>
              </a:rPr>
              <a:t>在最短的時間內確定最優的</a:t>
            </a:r>
            <a:r>
              <a:rPr lang="zh-TW" altLang="en-US" sz="1600" b="1" dirty="0">
                <a:solidFill>
                  <a:srgbClr val="FF0000"/>
                </a:solidFill>
                <a:latin typeface="微軟正黑體" panose="020B0604030504040204" pitchFamily="34" charset="-120"/>
                <a:ea typeface="微軟正黑體" panose="020B0604030504040204" pitchFamily="34" charset="-120"/>
              </a:rPr>
              <a:t>配比成分</a:t>
            </a:r>
            <a:r>
              <a:rPr lang="zh-TW" altLang="en-US" sz="1600" dirty="0">
                <a:solidFill>
                  <a:srgbClr val="0000FF"/>
                </a:solidFill>
                <a:latin typeface="微軟正黑體" panose="020B0604030504040204" pitchFamily="34" charset="-120"/>
                <a:ea typeface="微軟正黑體" panose="020B0604030504040204" pitchFamily="34" charset="-120"/>
              </a:rPr>
              <a:t>、首鋼與百度雲在鋼材質檢領域上應用</a:t>
            </a:r>
            <a:r>
              <a:rPr lang="en-US" altLang="zh-TW" sz="1600" dirty="0">
                <a:solidFill>
                  <a:srgbClr val="0000FF"/>
                </a:solidFill>
                <a:latin typeface="微軟正黑體" panose="020B0604030504040204" pitchFamily="34" charset="-120"/>
                <a:ea typeface="微軟正黑體" panose="020B0604030504040204" pitchFamily="34" charset="-120"/>
              </a:rPr>
              <a:t>AI</a:t>
            </a:r>
            <a:r>
              <a:rPr lang="zh-TW" altLang="en-US" sz="1600" dirty="0">
                <a:solidFill>
                  <a:srgbClr val="0000FF"/>
                </a:solidFill>
                <a:latin typeface="微軟正黑體" panose="020B0604030504040204" pitchFamily="34" charset="-120"/>
                <a:ea typeface="微軟正黑體" panose="020B0604030504040204" pitchFamily="34" charset="-120"/>
              </a:rPr>
              <a:t>作</a:t>
            </a:r>
            <a:r>
              <a:rPr lang="zh-TW" altLang="en-US" sz="1600" b="1" dirty="0">
                <a:solidFill>
                  <a:srgbClr val="FF0000"/>
                </a:solidFill>
                <a:latin typeface="微軟正黑體" panose="020B0604030504040204" pitchFamily="34" charset="-120"/>
                <a:ea typeface="微軟正黑體" panose="020B0604030504040204" pitchFamily="34" charset="-120"/>
              </a:rPr>
              <a:t>鋼板缺陷分類</a:t>
            </a:r>
            <a:r>
              <a:rPr lang="zh-TW" altLang="en-US" sz="1600" dirty="0">
                <a:solidFill>
                  <a:srgbClr val="0000FF"/>
                </a:solidFill>
                <a:latin typeface="微軟正黑體" panose="020B0604030504040204" pitchFamily="34" charset="-120"/>
                <a:ea typeface="微軟正黑體" panose="020B0604030504040204" pitchFamily="34" charset="-120"/>
              </a:rPr>
              <a:t>，致使鋼鐵業應用</a:t>
            </a:r>
            <a:r>
              <a:rPr lang="en-US" altLang="zh-TW" sz="1600" dirty="0">
                <a:solidFill>
                  <a:srgbClr val="0000FF"/>
                </a:solidFill>
                <a:latin typeface="微軟正黑體" panose="020B0604030504040204" pitchFamily="34" charset="-120"/>
                <a:ea typeface="微軟正黑體" panose="020B0604030504040204" pitchFamily="34" charset="-120"/>
              </a:rPr>
              <a:t>AI</a:t>
            </a:r>
            <a:r>
              <a:rPr lang="zh-TW" altLang="en-US" sz="1600" dirty="0">
                <a:solidFill>
                  <a:srgbClr val="0000FF"/>
                </a:solidFill>
                <a:latin typeface="微軟正黑體" panose="020B0604030504040204" pitchFamily="34" charset="-120"/>
                <a:ea typeface="微軟正黑體" panose="020B0604030504040204" pitchFamily="34" charset="-120"/>
              </a:rPr>
              <a:t>走向更智慧化生產</a:t>
            </a:r>
            <a:endParaRPr lang="en-US" altLang="zh-TW" sz="1600" dirty="0">
              <a:solidFill>
                <a:srgbClr val="0000FF"/>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67052" y="6669360"/>
            <a:ext cx="4855076" cy="261610"/>
          </a:xfrm>
          <a:prstGeom prst="rect">
            <a:avLst/>
          </a:prstGeom>
        </p:spPr>
        <p:txBody>
          <a:bodyPr wrap="square">
            <a:spAutoFit/>
          </a:bodyPr>
          <a:lstStyle/>
          <a:p>
            <a:pPr defTabSz="914400">
              <a:spcBef>
                <a:spcPts val="600"/>
              </a:spcBef>
              <a:defRPr/>
            </a:pPr>
            <a:r>
              <a:rPr lang="zh-TW" altLang="en-US" sz="1050" dirty="0">
                <a:solidFill>
                  <a:prstClr val="black"/>
                </a:solidFill>
                <a:latin typeface="微軟正黑體" pitchFamily="34" charset="-120"/>
                <a:ea typeface="微軟正黑體" pitchFamily="34" charset="-120"/>
              </a:rPr>
              <a:t>資料來源：</a:t>
            </a:r>
            <a:r>
              <a:rPr lang="en-US" altLang="zh-TW" sz="1050" dirty="0">
                <a:solidFill>
                  <a:prstClr val="black"/>
                </a:solidFill>
                <a:latin typeface="微軟正黑體" pitchFamily="34" charset="-120"/>
                <a:ea typeface="微軟正黑體" pitchFamily="34" charset="-120"/>
              </a:rPr>
              <a:t>2017/10/12</a:t>
            </a:r>
            <a:r>
              <a:rPr lang="zh-TW" altLang="en-US" sz="1050" dirty="0">
                <a:solidFill>
                  <a:prstClr val="black"/>
                </a:solidFill>
                <a:latin typeface="微軟正黑體" pitchFamily="34" charset="-120"/>
                <a:ea typeface="微軟正黑體" pitchFamily="34" charset="-120"/>
              </a:rPr>
              <a:t>，金屬中心整理</a:t>
            </a:r>
            <a:r>
              <a:rPr lang="zh-TW" altLang="en-US" sz="1050" dirty="0" smtClean="0">
                <a:solidFill>
                  <a:prstClr val="black"/>
                </a:solidFill>
                <a:latin typeface="微軟正黑體" pitchFamily="34" charset="-120"/>
                <a:ea typeface="微軟正黑體" pitchFamily="34" charset="-120"/>
              </a:rPr>
              <a:t>，</a:t>
            </a:r>
            <a:r>
              <a:rPr lang="en-US" altLang="zh-TW" sz="1050" dirty="0" smtClean="0">
                <a:solidFill>
                  <a:prstClr val="black"/>
                </a:solidFill>
                <a:latin typeface="微軟正黑體" pitchFamily="34" charset="-120"/>
                <a:ea typeface="微軟正黑體" pitchFamily="34" charset="-120"/>
              </a:rPr>
              <a:t>2019</a:t>
            </a:r>
            <a:r>
              <a:rPr lang="zh-TW" altLang="en-US" sz="1050" dirty="0" smtClean="0">
                <a:solidFill>
                  <a:prstClr val="black"/>
                </a:solidFill>
                <a:latin typeface="微軟正黑體" pitchFamily="34" charset="-120"/>
                <a:ea typeface="微軟正黑體" pitchFamily="34" charset="-120"/>
              </a:rPr>
              <a:t>年</a:t>
            </a:r>
            <a:r>
              <a:rPr lang="en-US" altLang="zh-TW" sz="1050" dirty="0" smtClean="0">
                <a:solidFill>
                  <a:prstClr val="black"/>
                </a:solidFill>
                <a:latin typeface="微軟正黑體" pitchFamily="34" charset="-120"/>
                <a:ea typeface="微軟正黑體" pitchFamily="34" charset="-120"/>
              </a:rPr>
              <a:t>3</a:t>
            </a:r>
            <a:r>
              <a:rPr lang="zh-TW" altLang="en-US" sz="1050" dirty="0" smtClean="0">
                <a:solidFill>
                  <a:prstClr val="black"/>
                </a:solidFill>
                <a:latin typeface="微軟正黑體" pitchFamily="34" charset="-120"/>
                <a:ea typeface="微軟正黑體" pitchFamily="34" charset="-120"/>
              </a:rPr>
              <a:t>月</a:t>
            </a:r>
            <a:endParaRPr lang="zh-TW" altLang="en-US" sz="1050" dirty="0">
              <a:solidFill>
                <a:prstClr val="black"/>
              </a:solidFill>
              <a:latin typeface="微軟正黑體" pitchFamily="34" charset="-120"/>
              <a:ea typeface="微軟正黑體" pitchFamily="34" charset="-120"/>
            </a:endParaRPr>
          </a:p>
        </p:txBody>
      </p:sp>
      <p:sp>
        <p:nvSpPr>
          <p:cNvPr id="28" name="文字方塊 27"/>
          <p:cNvSpPr txBox="1"/>
          <p:nvPr/>
        </p:nvSpPr>
        <p:spPr>
          <a:xfrm>
            <a:off x="5171316" y="3701061"/>
            <a:ext cx="2454433" cy="461665"/>
          </a:xfrm>
          <a:prstGeom prst="rect">
            <a:avLst/>
          </a:prstGeom>
          <a:noFill/>
        </p:spPr>
        <p:txBody>
          <a:bodyPr wrap="square" rtlCol="0">
            <a:spAutoFit/>
          </a:bodyPr>
          <a:lstStyle/>
          <a:p>
            <a:pPr algn="ctr" defTabSz="914400"/>
            <a:r>
              <a:rPr lang="zh-TW" altLang="en-US" sz="2400" b="1" dirty="0">
                <a:solidFill>
                  <a:srgbClr val="5ECCF3">
                    <a:lumMod val="50000"/>
                  </a:srgbClr>
                </a:solidFill>
                <a:latin typeface="華康雅風體W3" panose="03000309000000000000" pitchFamily="65" charset="-120"/>
                <a:ea typeface="華康雅風體W3" panose="03000309000000000000" pitchFamily="65" charset="-120"/>
              </a:rPr>
              <a:t>產業關鍵與啟發</a:t>
            </a:r>
          </a:p>
        </p:txBody>
      </p:sp>
      <p:sp>
        <p:nvSpPr>
          <p:cNvPr id="30" name="矩形 29"/>
          <p:cNvSpPr/>
          <p:nvPr/>
        </p:nvSpPr>
        <p:spPr>
          <a:xfrm>
            <a:off x="227582" y="3642483"/>
            <a:ext cx="4200401" cy="360000"/>
          </a:xfrm>
          <a:prstGeom prst="rect">
            <a:avLst/>
          </a:prstGeom>
          <a:solidFill>
            <a:srgbClr val="B4DCFA">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人工智慧帶來之效益</a:t>
            </a:r>
          </a:p>
        </p:txBody>
      </p:sp>
      <p:sp>
        <p:nvSpPr>
          <p:cNvPr id="32" name="矩形 31"/>
          <p:cNvSpPr/>
          <p:nvPr/>
        </p:nvSpPr>
        <p:spPr>
          <a:xfrm>
            <a:off x="351106" y="4052159"/>
            <a:ext cx="3929226" cy="2308324"/>
          </a:xfrm>
          <a:prstGeom prst="rect">
            <a:avLst/>
          </a:prstGeom>
        </p:spPr>
        <p:txBody>
          <a:bodyPr wrap="square">
            <a:spAutoFit/>
          </a:bodyPr>
          <a:lstStyle/>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效益一：</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defTabSz="914400"/>
            <a:r>
              <a:rPr lang="zh-TW" altLang="en-US" sz="1600" dirty="0">
                <a:solidFill>
                  <a:prstClr val="black"/>
                </a:solidFill>
                <a:latin typeface="微軟正黑體" panose="020B0604030504040204" pitchFamily="34" charset="-120"/>
                <a:ea typeface="微軟正黑體" panose="020B0604030504040204" pitchFamily="34" charset="-120"/>
              </a:rPr>
              <a:t>由於次品就是成本，良品就是利潤，透過人工智慧的技術可節省掉</a:t>
            </a:r>
            <a:r>
              <a:rPr lang="zh-TW" altLang="en-US" sz="1600" b="1" dirty="0">
                <a:solidFill>
                  <a:srgbClr val="FF0000"/>
                </a:solidFill>
                <a:latin typeface="微軟正黑體" panose="020B0604030504040204" pitchFamily="34" charset="-120"/>
                <a:ea typeface="微軟正黑體" panose="020B0604030504040204" pitchFamily="34" charset="-120"/>
              </a:rPr>
              <a:t> </a:t>
            </a:r>
            <a:r>
              <a:rPr lang="en-US" altLang="zh-TW" sz="1600" b="1" dirty="0">
                <a:solidFill>
                  <a:srgbClr val="FF0000"/>
                </a:solidFill>
                <a:latin typeface="微軟正黑體" panose="020B0604030504040204" pitchFamily="34" charset="-120"/>
                <a:ea typeface="微軟正黑體" panose="020B0604030504040204" pitchFamily="34" charset="-120"/>
              </a:rPr>
              <a:t>90% </a:t>
            </a:r>
            <a:r>
              <a:rPr lang="zh-TW" altLang="en-US" sz="1600" dirty="0">
                <a:solidFill>
                  <a:prstClr val="black"/>
                </a:solidFill>
                <a:latin typeface="微軟正黑體" panose="020B0604030504040204" pitchFamily="34" charset="-120"/>
                <a:ea typeface="微軟正黑體" panose="020B0604030504040204" pitchFamily="34" charset="-120"/>
              </a:rPr>
              <a:t>鋼坯品質的判定和人工資源，使得成本大幅降低</a:t>
            </a:r>
            <a:endParaRPr lang="en-US" altLang="zh-TW" sz="1600" dirty="0">
              <a:solidFill>
                <a:prstClr val="black"/>
              </a:solidFill>
              <a:latin typeface="微軟正黑體" panose="020B0604030504040204" pitchFamily="34" charset="-120"/>
              <a:ea typeface="微軟正黑體" panose="020B0604030504040204" pitchFamily="34" charset="-120"/>
            </a:endParaRPr>
          </a:p>
          <a:p>
            <a:pPr defTabSz="914400"/>
            <a:endParaRPr lang="en-US" altLang="zh-TW" sz="1600" dirty="0">
              <a:solidFill>
                <a:prstClr val="black"/>
              </a:solidFill>
              <a:latin typeface="微軟正黑體" panose="020B0604030504040204" pitchFamily="34" charset="-120"/>
              <a:ea typeface="微軟正黑體" panose="020B0604030504040204" pitchFamily="34" charset="-120"/>
            </a:endParaRPr>
          </a:p>
          <a:p>
            <a:pPr defTabSz="914400"/>
            <a:r>
              <a:rPr lang="zh-TW" altLang="en-US" sz="1600" b="1" dirty="0">
                <a:solidFill>
                  <a:prstClr val="black"/>
                </a:solidFill>
                <a:latin typeface="微軟正黑體" panose="020B0604030504040204" pitchFamily="34" charset="-120"/>
                <a:ea typeface="微軟正黑體" panose="020B0604030504040204" pitchFamily="34" charset="-120"/>
              </a:rPr>
              <a:t>效益二：</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defTabSz="914400"/>
            <a:r>
              <a:rPr lang="zh-TW" altLang="en-US" sz="1600" dirty="0">
                <a:solidFill>
                  <a:prstClr val="black"/>
                </a:solidFill>
                <a:latin typeface="微軟正黑體" panose="020B0604030504040204" pitchFamily="34" charset="-120"/>
                <a:ea typeface="微軟正黑體" panose="020B0604030504040204" pitchFamily="34" charset="-120"/>
              </a:rPr>
              <a:t>用 </a:t>
            </a:r>
            <a:r>
              <a:rPr lang="en-US" altLang="zh-TW" sz="1600" dirty="0">
                <a:solidFill>
                  <a:prstClr val="black"/>
                </a:solidFill>
                <a:latin typeface="微軟正黑體" panose="020B0604030504040204" pitchFamily="34" charset="-120"/>
                <a:ea typeface="微軟正黑體" panose="020B0604030504040204" pitchFamily="34" charset="-120"/>
              </a:rPr>
              <a:t>AI </a:t>
            </a:r>
            <a:r>
              <a:rPr lang="zh-TW" altLang="en-US" sz="1600" dirty="0">
                <a:solidFill>
                  <a:prstClr val="black"/>
                </a:solidFill>
                <a:latin typeface="微軟正黑體" panose="020B0604030504040204" pitchFamily="34" charset="-120"/>
                <a:ea typeface="微軟正黑體" panose="020B0604030504040204" pitchFamily="34" charset="-120"/>
              </a:rPr>
              <a:t>代替人工提高</a:t>
            </a:r>
            <a:r>
              <a:rPr lang="zh-TW" altLang="en-US" sz="1600" b="1" dirty="0">
                <a:solidFill>
                  <a:srgbClr val="FF0000"/>
                </a:solidFill>
                <a:latin typeface="微軟正黑體" panose="020B0604030504040204" pitchFamily="34" charset="-120"/>
                <a:ea typeface="微軟正黑體" panose="020B0604030504040204" pitchFamily="34" charset="-120"/>
              </a:rPr>
              <a:t>質檢水準</a:t>
            </a:r>
            <a:r>
              <a:rPr lang="zh-TW" altLang="en-US" sz="1600" dirty="0">
                <a:solidFill>
                  <a:prstClr val="black"/>
                </a:solidFill>
                <a:latin typeface="微軟正黑體" panose="020B0604030504040204" pitchFamily="34" charset="-120"/>
                <a:ea typeface="微軟正黑體" panose="020B0604030504040204" pitchFamily="34" charset="-120"/>
              </a:rPr>
              <a:t>，作到不斷</a:t>
            </a:r>
            <a:r>
              <a:rPr lang="zh-TW" altLang="en-US" sz="1600" b="1" dirty="0">
                <a:solidFill>
                  <a:srgbClr val="FF0000"/>
                </a:solidFill>
                <a:latin typeface="微軟正黑體" panose="020B0604030504040204" pitchFamily="34" charset="-120"/>
                <a:ea typeface="微軟正黑體" panose="020B0604030504040204" pitchFamily="34" charset="-120"/>
              </a:rPr>
              <a:t>優化</a:t>
            </a:r>
            <a:r>
              <a:rPr lang="zh-TW" altLang="en-US" sz="1600" dirty="0">
                <a:solidFill>
                  <a:prstClr val="black"/>
                </a:solidFill>
                <a:latin typeface="微軟正黑體" panose="020B0604030504040204" pitchFamily="34" charset="-120"/>
                <a:ea typeface="微軟正黑體" panose="020B0604030504040204" pitchFamily="34" charset="-120"/>
              </a:rPr>
              <a:t>產品和服務品質，實現中鋼智慧產銷的目的</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pic>
        <p:nvPicPr>
          <p:cNvPr id="3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1555" y="1137529"/>
            <a:ext cx="5418922" cy="2214898"/>
          </a:xfrm>
          <a:prstGeom prst="rect">
            <a:avLst/>
          </a:prstGeom>
          <a:noFill/>
          <a:ln w="9525">
            <a:noFill/>
            <a:miter lim="800000"/>
            <a:headEnd/>
            <a:tailEnd/>
          </a:ln>
          <a:effectLst/>
        </p:spPr>
      </p:pic>
    </p:spTree>
    <p:extLst>
      <p:ext uri="{BB962C8B-B14F-4D97-AF65-F5344CB8AC3E}">
        <p14:creationId xmlns:p14="http://schemas.microsoft.com/office/powerpoint/2010/main" val="985856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70390" y="1500857"/>
            <a:ext cx="8287473" cy="4343370"/>
          </a:xfrm>
        </p:spPr>
        <p:txBody>
          <a:bodyPr>
            <a:noAutofit/>
          </a:bodyPr>
          <a:lstStyle/>
          <a:p>
            <a:pPr lvl="0" algn="just">
              <a:spcBef>
                <a:spcPts val="1800"/>
              </a:spcBef>
              <a:spcAft>
                <a:spcPts val="300"/>
              </a:spcAft>
              <a:buFont typeface="+mj-lt"/>
              <a:buAutoNum type="arabicPeriod"/>
            </a:pP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和成</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的</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水龍頭拋光研磨生產線</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，經過</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勤堃</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與</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工研院機械所</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一年多開發，終於在去年初正式導入三台</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勤堃機器手及研磨機台</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，成功取代過去靠老師傅的人力研磨</a:t>
            </a:r>
          </a:p>
          <a:p>
            <a:pPr algn="just">
              <a:spcBef>
                <a:spcPts val="1800"/>
              </a:spcBef>
              <a:spcAft>
                <a:spcPts val="300"/>
              </a:spcAft>
              <a:buFont typeface="+mj-lt"/>
              <a:buAutoNum type="arabicPeriod"/>
            </a:pP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「水龍頭外型複雜，拋光研磨很多眉角，靠師傅沒標準，靠人力可能第一百個品質穩定度就有差，或換一個人可能就拋不出來。」勤堃總經理廖河誠解釋，</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機器手臂</a:t>
            </a:r>
            <a:r>
              <a:rPr lang="zh-TW" altLang="en-US"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不是要取代人</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而是要協助人</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即使機器人的速度不比人快</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卻可以</a:t>
            </a:r>
            <a:r>
              <a:rPr lang="en-US" altLang="zh-TW" sz="1800" dirty="0">
                <a:latin typeface="微軟正黑體" panose="020B0604030504040204" pitchFamily="34" charset="-120"/>
                <a:ea typeface="微軟正黑體" panose="020B0604030504040204" pitchFamily="34" charset="-120"/>
                <a:cs typeface="新細明體" panose="02020500000000000000" pitchFamily="18" charset="-120"/>
              </a:rPr>
              <a:t>24</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小時不休息</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以</a:t>
            </a:r>
            <a:r>
              <a:rPr lang="zh-TW" altLang="en-US"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時間差彌補效率</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又有</a:t>
            </a:r>
            <a:r>
              <a:rPr lang="zh-TW" altLang="en-US"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品質穩定度</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和</a:t>
            </a:r>
            <a:r>
              <a:rPr lang="zh-TW" altLang="en-US"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高良率</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等好處</a:t>
            </a:r>
            <a:endParaRPr lang="en-US" altLang="zh-TW" sz="1800" dirty="0">
              <a:latin typeface="微軟正黑體" panose="020B0604030504040204" pitchFamily="34" charset="-120"/>
              <a:ea typeface="微軟正黑體" panose="020B0604030504040204" pitchFamily="34" charset="-120"/>
              <a:cs typeface="新細明體" panose="02020500000000000000" pitchFamily="18" charset="-120"/>
            </a:endParaRPr>
          </a:p>
          <a:p>
            <a:pPr lvl="0" algn="just">
              <a:spcBef>
                <a:spcPts val="1800"/>
              </a:spcBef>
              <a:spcAft>
                <a:spcPts val="300"/>
              </a:spcAft>
              <a:buFont typeface="+mj-lt"/>
              <a:buAutoNum type="arabicPeriod"/>
            </a:pP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機器手如何突破拋光研磨時</a:t>
            </a:r>
            <a:r>
              <a:rPr lang="zh-TW" altLang="en-US"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動作細緻、多次翻轉</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的技術門檻</a:t>
            </a:r>
            <a:r>
              <a:rPr lang="en-US"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 </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在工研院協助下，導入其開發的</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智能化產線拋光研磨系統</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，透過</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軟體可自動生成</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機器手加工路徑，取代手工研磨和人工教導，</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讓機器手變「變聰明」；搭配線上雷射裝置確保精度</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再用物聯網監控場域資訊</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回饋再修正研磨拋光加工路徑</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1800" dirty="0">
                <a:latin typeface="微軟正黑體" panose="020B0604030504040204" pitchFamily="34" charset="-120"/>
                <a:ea typeface="微軟正黑體" panose="020B0604030504040204" pitchFamily="34" charset="-120"/>
                <a:cs typeface="新細明體" panose="02020500000000000000" pitchFamily="18" charset="-120"/>
              </a:rPr>
              <a:t>提升水龍頭製程效率和良率</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，整體來說，「人力研磨要</a:t>
            </a:r>
            <a:r>
              <a:rPr lang="en-US" altLang="zh-TW" sz="1800" dirty="0">
                <a:latin typeface="微軟正黑體" panose="020B0604030504040204" pitchFamily="34" charset="-120"/>
                <a:ea typeface="微軟正黑體" panose="020B0604030504040204" pitchFamily="34" charset="-120"/>
                <a:cs typeface="新細明體" panose="02020500000000000000" pitchFamily="18" charset="-120"/>
              </a:rPr>
              <a:t>5</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道工序、</a:t>
            </a:r>
            <a:r>
              <a:rPr lang="en-US" altLang="zh-TW" sz="1800" dirty="0">
                <a:latin typeface="微軟正黑體" panose="020B0604030504040204" pitchFamily="34" charset="-120"/>
                <a:ea typeface="微軟正黑體" panose="020B0604030504040204" pitchFamily="34" charset="-120"/>
                <a:cs typeface="新細明體" panose="02020500000000000000" pitchFamily="18" charset="-120"/>
              </a:rPr>
              <a:t>576</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秒，導入</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智慧製造</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縮為</a:t>
            </a:r>
            <a:r>
              <a:rPr lang="en-US"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2</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道工序、</a:t>
            </a:r>
            <a:r>
              <a:rPr lang="en-US"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270</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秒，效率提升</a:t>
            </a:r>
            <a:r>
              <a:rPr lang="en-US"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25</a:t>
            </a:r>
            <a:r>
              <a:rPr lang="zh-TW" altLang="zh-TW" sz="1800" dirty="0">
                <a:solidFill>
                  <a:srgbClr val="FF0000"/>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TW" sz="1800" dirty="0">
                <a:latin typeface="微軟正黑體" panose="020B0604030504040204" pitchFamily="34" charset="-120"/>
                <a:ea typeface="微軟正黑體" panose="020B0604030504040204" pitchFamily="34" charset="-120"/>
                <a:cs typeface="新細明體" panose="02020500000000000000" pitchFamily="18" charset="-120"/>
              </a:rPr>
              <a:t>稜線和曲面效果更佳…。」</a:t>
            </a:r>
            <a:endParaRPr lang="en-US" altLang="zh-TW" sz="1800" dirty="0">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6" name="矩形 5"/>
          <p:cNvSpPr/>
          <p:nvPr/>
        </p:nvSpPr>
        <p:spPr>
          <a:xfrm>
            <a:off x="539552" y="44624"/>
            <a:ext cx="8424936" cy="907941"/>
          </a:xfrm>
          <a:prstGeom prst="rect">
            <a:avLst/>
          </a:prstGeom>
        </p:spPr>
        <p:txBody>
          <a:bodyPr wrap="square">
            <a:spAutoFit/>
          </a:bodyPr>
          <a:lstStyle/>
          <a:p>
            <a:pPr algn="ctr">
              <a:spcBef>
                <a:spcPts val="600"/>
              </a:spcBef>
              <a:defRPr/>
            </a:pPr>
            <a:r>
              <a:rPr lang="zh-TW" altLang="en-US" sz="2400" b="1" dirty="0" smtClean="0">
                <a:solidFill>
                  <a:prstClr val="black"/>
                </a:solidFill>
                <a:latin typeface="華康粗圓體" panose="020F0709000000000000" pitchFamily="49" charset="-120"/>
                <a:ea typeface="華康粗圓體" panose="020F0709000000000000" pitchFamily="49" charset="-120"/>
              </a:rPr>
              <a:t>案例</a:t>
            </a:r>
            <a:r>
              <a:rPr lang="zh-TW" altLang="en-US" sz="2400" b="1" dirty="0">
                <a:solidFill>
                  <a:prstClr val="black"/>
                </a:solidFill>
                <a:latin typeface="華康粗圓體" panose="020F0709000000000000" pitchFamily="49" charset="-120"/>
                <a:ea typeface="華康粗圓體" panose="020F0709000000000000" pitchFamily="49" charset="-120"/>
              </a:rPr>
              <a:t>八</a:t>
            </a:r>
            <a:r>
              <a:rPr lang="zh-TW" altLang="en-US" sz="2400" b="1" dirty="0" smtClean="0">
                <a:solidFill>
                  <a:prstClr val="black"/>
                </a:solidFill>
                <a:latin typeface="華康粗圓體" panose="020F0709000000000000" pitchFamily="49" charset="-120"/>
                <a:ea typeface="華康粗圓體" panose="020F0709000000000000" pitchFamily="49" charset="-120"/>
              </a:rPr>
              <a:t> </a:t>
            </a:r>
            <a:r>
              <a:rPr lang="zh-TW" altLang="en-US" sz="2400" b="1" dirty="0">
                <a:solidFill>
                  <a:prstClr val="black"/>
                </a:solidFill>
                <a:latin typeface="華康粗圓體" panose="020F0709000000000000" pitchFamily="49" charset="-120"/>
                <a:ea typeface="華康粗圓體" panose="020F0709000000000000" pitchFamily="49" charset="-120"/>
              </a:rPr>
              <a:t>原文摘要</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zh-TW" sz="2400" b="1" dirty="0">
                <a:solidFill>
                  <a:prstClr val="black"/>
                </a:solidFill>
                <a:latin typeface="華康粗圓體" panose="020F0709000000000000" pitchFamily="49" charset="-120"/>
                <a:ea typeface="華康粗圓體" panose="020F0709000000000000" pitchFamily="49" charset="-120"/>
              </a:rPr>
              <a:t>勤堃</a:t>
            </a:r>
            <a:r>
              <a:rPr lang="en-US" altLang="zh-TW" sz="2400" b="1" dirty="0">
                <a:solidFill>
                  <a:prstClr val="black"/>
                </a:solidFill>
                <a:latin typeface="華康粗圓體" panose="020F0709000000000000" pitchFamily="49" charset="-120"/>
                <a:ea typeface="華康粗圓體" panose="020F0709000000000000" pitchFamily="49" charset="-120"/>
              </a:rPr>
              <a:t>)</a:t>
            </a:r>
            <a:r>
              <a:rPr lang="zh-TW" altLang="en-US" sz="2400" b="1" dirty="0">
                <a:solidFill>
                  <a:prstClr val="black"/>
                </a:solidFill>
                <a:latin typeface="華康粗圓體" panose="020F0709000000000000" pitchFamily="49" charset="-120"/>
                <a:ea typeface="華康粗圓體" panose="020F0709000000000000" pitchFamily="49" charset="-120"/>
              </a:rPr>
              <a:t>：</a:t>
            </a:r>
          </a:p>
          <a:p>
            <a:pPr algn="ctr">
              <a:spcBef>
                <a:spcPts val="600"/>
              </a:spcBef>
              <a:spcAft>
                <a:spcPts val="300"/>
              </a:spcAft>
              <a:defRPr/>
            </a:pPr>
            <a:r>
              <a:rPr lang="zh-TW" altLang="zh-TW" sz="2400" b="1" dirty="0">
                <a:solidFill>
                  <a:prstClr val="black"/>
                </a:solidFill>
                <a:latin typeface="華康粗圓體" panose="020F0709000000000000" pitchFamily="49" charset="-120"/>
                <a:ea typeface="華康粗圓體" panose="020F0709000000000000" pitchFamily="49" charset="-120"/>
              </a:rPr>
              <a:t>水龍頭拋光研磨</a:t>
            </a:r>
            <a:r>
              <a:rPr lang="en-US" altLang="zh-TW" sz="2400" b="1" dirty="0">
                <a:solidFill>
                  <a:prstClr val="black"/>
                </a:solidFill>
                <a:latin typeface="華康粗圓體" panose="020F0709000000000000" pitchFamily="49" charset="-120"/>
                <a:ea typeface="華康粗圓體" panose="020F0709000000000000" pitchFamily="49" charset="-120"/>
              </a:rPr>
              <a:t>  </a:t>
            </a:r>
            <a:r>
              <a:rPr lang="zh-TW" altLang="zh-TW" sz="2400" b="1" dirty="0">
                <a:solidFill>
                  <a:prstClr val="black"/>
                </a:solidFill>
                <a:latin typeface="華康粗圓體" panose="020F0709000000000000" pitchFamily="49" charset="-120"/>
                <a:ea typeface="華康粗圓體" panose="020F0709000000000000" pitchFamily="49" charset="-120"/>
              </a:rPr>
              <a:t>勤堃聰明機器手包辦</a:t>
            </a:r>
          </a:p>
        </p:txBody>
      </p:sp>
      <p:sp>
        <p:nvSpPr>
          <p:cNvPr id="8" name="矩形 7"/>
          <p:cNvSpPr/>
          <p:nvPr/>
        </p:nvSpPr>
        <p:spPr>
          <a:xfrm>
            <a:off x="6229200" y="1079158"/>
            <a:ext cx="3599384" cy="261610"/>
          </a:xfrm>
          <a:prstGeom prst="rect">
            <a:avLst/>
          </a:prstGeom>
        </p:spPr>
        <p:txBody>
          <a:bodyPr wrap="square">
            <a:spAutoFit/>
          </a:bodyPr>
          <a:lstStyle/>
          <a:p>
            <a:pPr algn="ctr">
              <a:spcBef>
                <a:spcPts val="600"/>
              </a:spcBef>
              <a:defRPr/>
            </a:pPr>
            <a:r>
              <a:rPr lang="zh-TW" altLang="en-US" sz="1100" dirty="0">
                <a:solidFill>
                  <a:prstClr val="black"/>
                </a:solidFill>
                <a:latin typeface="微軟正黑體" pitchFamily="34" charset="-120"/>
                <a:ea typeface="微軟正黑體" pitchFamily="34" charset="-120"/>
              </a:rPr>
              <a:t>今周刊 第</a:t>
            </a:r>
            <a:r>
              <a:rPr lang="en-US" altLang="zh-TW" sz="1100" dirty="0">
                <a:solidFill>
                  <a:prstClr val="black"/>
                </a:solidFill>
                <a:latin typeface="微軟正黑體" pitchFamily="34" charset="-120"/>
                <a:ea typeface="微軟正黑體" pitchFamily="34" charset="-120"/>
              </a:rPr>
              <a:t>1116</a:t>
            </a:r>
            <a:r>
              <a:rPr lang="zh-TW" altLang="en-US" sz="1100" dirty="0">
                <a:solidFill>
                  <a:prstClr val="black"/>
                </a:solidFill>
                <a:latin typeface="微軟正黑體" pitchFamily="34" charset="-120"/>
                <a:ea typeface="微軟正黑體" pitchFamily="34" charset="-120"/>
              </a:rPr>
              <a:t>期</a:t>
            </a:r>
            <a:r>
              <a:rPr lang="en-US" altLang="zh-TW" sz="1100" dirty="0">
                <a:solidFill>
                  <a:prstClr val="black"/>
                </a:solidFill>
                <a:latin typeface="微軟正黑體" pitchFamily="34" charset="-120"/>
                <a:ea typeface="微軟正黑體" pitchFamily="34" charset="-120"/>
              </a:rPr>
              <a:t>(2018/05)</a:t>
            </a:r>
            <a:endParaRPr lang="zh-TW" altLang="en-US" sz="1100" dirty="0">
              <a:solidFill>
                <a:prstClr val="black"/>
              </a:solidFill>
              <a:latin typeface="微軟正黑體" pitchFamily="34" charset="-120"/>
              <a:ea typeface="微軟正黑體" pitchFamily="34" charset="-120"/>
            </a:endParaRPr>
          </a:p>
        </p:txBody>
      </p:sp>
      <p:sp>
        <p:nvSpPr>
          <p:cNvPr id="9" name="矩形 8"/>
          <p:cNvSpPr/>
          <p:nvPr/>
        </p:nvSpPr>
        <p:spPr>
          <a:xfrm>
            <a:off x="-67052" y="6669360"/>
            <a:ext cx="4855076" cy="261610"/>
          </a:xfrm>
          <a:prstGeom prst="rect">
            <a:avLst/>
          </a:prstGeom>
        </p:spPr>
        <p:txBody>
          <a:bodyPr wrap="square">
            <a:spAutoFit/>
          </a:bodyPr>
          <a:lstStyle/>
          <a:p>
            <a:pPr>
              <a:spcBef>
                <a:spcPts val="600"/>
              </a:spcBef>
              <a:defRPr/>
            </a:pPr>
            <a:r>
              <a:rPr lang="zh-TW" altLang="en-US" sz="1050" dirty="0">
                <a:solidFill>
                  <a:prstClr val="black"/>
                </a:solidFill>
                <a:latin typeface="微軟正黑體" pitchFamily="34" charset="-120"/>
                <a:ea typeface="微軟正黑體" pitchFamily="34" charset="-120"/>
              </a:rPr>
              <a:t>資料來源：今周刊 </a:t>
            </a:r>
            <a:r>
              <a:rPr lang="en-US" altLang="zh-TW" sz="1050" dirty="0">
                <a:solidFill>
                  <a:prstClr val="black"/>
                </a:solidFill>
                <a:latin typeface="微軟正黑體" pitchFamily="34" charset="-120"/>
                <a:ea typeface="微軟正黑體" pitchFamily="34" charset="-120"/>
              </a:rPr>
              <a:t>2018/05</a:t>
            </a:r>
            <a:r>
              <a:rPr lang="zh-TW" altLang="en-US" sz="1050" dirty="0">
                <a:solidFill>
                  <a:prstClr val="black"/>
                </a:solidFill>
                <a:latin typeface="微軟正黑體" pitchFamily="34" charset="-120"/>
                <a:ea typeface="微軟正黑體" pitchFamily="34" charset="-120"/>
              </a:rPr>
              <a:t>，工研院產科國際所整理</a:t>
            </a:r>
            <a:r>
              <a:rPr lang="zh-TW" altLang="en-US" sz="1050" dirty="0" smtClean="0">
                <a:solidFill>
                  <a:prstClr val="black"/>
                </a:solidFill>
                <a:latin typeface="微軟正黑體" pitchFamily="34" charset="-120"/>
                <a:ea typeface="微軟正黑體" pitchFamily="34" charset="-120"/>
              </a:rPr>
              <a:t>，</a:t>
            </a:r>
            <a:r>
              <a:rPr lang="en-US" altLang="zh-TW" sz="1050" dirty="0" smtClean="0">
                <a:solidFill>
                  <a:prstClr val="black"/>
                </a:solidFill>
                <a:latin typeface="微軟正黑體" pitchFamily="34" charset="-120"/>
                <a:ea typeface="微軟正黑體" pitchFamily="34" charset="-120"/>
              </a:rPr>
              <a:t>2019</a:t>
            </a:r>
            <a:r>
              <a:rPr lang="zh-TW" altLang="en-US" sz="1050" dirty="0" smtClean="0">
                <a:solidFill>
                  <a:prstClr val="black"/>
                </a:solidFill>
                <a:latin typeface="微軟正黑體" pitchFamily="34" charset="-120"/>
                <a:ea typeface="微軟正黑體" pitchFamily="34" charset="-120"/>
              </a:rPr>
              <a:t>年</a:t>
            </a:r>
            <a:r>
              <a:rPr lang="en-US" altLang="zh-TW" sz="1050" dirty="0" smtClean="0">
                <a:solidFill>
                  <a:prstClr val="black"/>
                </a:solidFill>
                <a:latin typeface="微軟正黑體" pitchFamily="34" charset="-120"/>
                <a:ea typeface="微軟正黑體" pitchFamily="34" charset="-120"/>
              </a:rPr>
              <a:t>3</a:t>
            </a:r>
            <a:r>
              <a:rPr lang="zh-TW" altLang="en-US" sz="1050" dirty="0" smtClean="0">
                <a:solidFill>
                  <a:prstClr val="black"/>
                </a:solidFill>
                <a:latin typeface="微軟正黑體" pitchFamily="34" charset="-120"/>
                <a:ea typeface="微軟正黑體" pitchFamily="34" charset="-120"/>
              </a:rPr>
              <a:t>月</a:t>
            </a:r>
            <a:endParaRPr lang="zh-TW" altLang="en-US" sz="105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41</a:t>
            </a:fld>
            <a:endParaRPr lang="zh-TW" altLang="en-US">
              <a:solidFill>
                <a:prstClr val="black">
                  <a:tint val="75000"/>
                </a:prstClr>
              </a:solidFill>
            </a:endParaRPr>
          </a:p>
        </p:txBody>
      </p:sp>
    </p:spTree>
    <p:extLst>
      <p:ext uri="{BB962C8B-B14F-4D97-AF65-F5344CB8AC3E}">
        <p14:creationId xmlns:p14="http://schemas.microsoft.com/office/powerpoint/2010/main" val="3779750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橢圓 13"/>
          <p:cNvSpPr/>
          <p:nvPr/>
        </p:nvSpPr>
        <p:spPr>
          <a:xfrm rot="900000" flipH="1">
            <a:off x="4663292" y="4104891"/>
            <a:ext cx="4804138" cy="3051791"/>
          </a:xfrm>
          <a:custGeom>
            <a:avLst/>
            <a:gdLst/>
            <a:ahLst/>
            <a:cxnLst/>
            <a:rect l="l" t="t" r="r" b="b"/>
            <a:pathLst>
              <a:path w="4804138" h="3448437">
                <a:moveTo>
                  <a:pt x="3743188" y="35030"/>
                </a:moveTo>
                <a:cubicBezTo>
                  <a:pt x="3656690" y="12062"/>
                  <a:pt x="3567130" y="0"/>
                  <a:pt x="3475400" y="0"/>
                </a:cubicBezTo>
                <a:cubicBezTo>
                  <a:pt x="3448180" y="0"/>
                  <a:pt x="3421151" y="1061"/>
                  <a:pt x="3394437" y="5305"/>
                </a:cubicBezTo>
                <a:lnTo>
                  <a:pt x="3394437" y="0"/>
                </a:lnTo>
                <a:lnTo>
                  <a:pt x="678228" y="0"/>
                </a:lnTo>
                <a:lnTo>
                  <a:pt x="0" y="2531178"/>
                </a:lnTo>
                <a:lnTo>
                  <a:pt x="3406377" y="3443914"/>
                </a:lnTo>
                <a:lnTo>
                  <a:pt x="3475400" y="3448437"/>
                </a:lnTo>
                <a:cubicBezTo>
                  <a:pt x="4209242" y="3448437"/>
                  <a:pt x="4804138" y="2676479"/>
                  <a:pt x="4804138" y="1724219"/>
                </a:cubicBezTo>
                <a:cubicBezTo>
                  <a:pt x="4804138" y="890991"/>
                  <a:pt x="4348671" y="195807"/>
                  <a:pt x="3743188" y="35030"/>
                </a:cubicBezTo>
                <a:close/>
              </a:path>
            </a:pathLst>
          </a:custGeom>
          <a:solidFill>
            <a:srgbClr val="5ECCF3">
              <a:lumMod val="40000"/>
              <a:lumOff val="60000"/>
            </a:srgbClr>
          </a:solidFill>
          <a:ln w="25400" cap="flat" cmpd="sng" algn="ctr">
            <a:solidFill>
              <a:srgbClr val="5ECCF3">
                <a:lumMod val="40000"/>
                <a:lumOff val="60000"/>
              </a:srgbClr>
            </a:solidFill>
            <a:prstDash val="solid"/>
          </a:ln>
          <a:effectLst/>
        </p:spPr>
        <p:txBody>
          <a:bodyPr rtlCol="0" anchor="ctr"/>
          <a:lstStyle/>
          <a:p>
            <a:pPr algn="ctr" defTabSz="914400">
              <a:defRPr/>
            </a:pPr>
            <a:endParaRPr lang="zh-TW" altLang="en-US" kern="0">
              <a:solidFill>
                <a:prstClr val="white"/>
              </a:solidFill>
            </a:endParaRPr>
          </a:p>
        </p:txBody>
      </p:sp>
      <p:sp>
        <p:nvSpPr>
          <p:cNvPr id="3" name="AutoShape 6" descr="「消費高手」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 name="AutoShape 8" descr="「消費高手」的圖片搜尋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7" name="AutoShape 10" descr="「消費高手」的圖片搜尋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2" name="矩形 1"/>
          <p:cNvSpPr/>
          <p:nvPr/>
        </p:nvSpPr>
        <p:spPr>
          <a:xfrm>
            <a:off x="-67052" y="6652108"/>
            <a:ext cx="4855076" cy="261610"/>
          </a:xfrm>
          <a:prstGeom prst="rect">
            <a:avLst/>
          </a:prstGeom>
        </p:spPr>
        <p:txBody>
          <a:bodyPr wrap="square">
            <a:spAutoFit/>
          </a:bodyPr>
          <a:lstStyle/>
          <a:p>
            <a:pPr>
              <a:spcBef>
                <a:spcPts val="600"/>
              </a:spcBef>
              <a:defRPr/>
            </a:pPr>
            <a:r>
              <a:rPr lang="zh-TW" altLang="en-US" sz="1050" dirty="0">
                <a:solidFill>
                  <a:prstClr val="black"/>
                </a:solidFill>
                <a:latin typeface="微軟正黑體" pitchFamily="34" charset="-120"/>
                <a:ea typeface="微軟正黑體" pitchFamily="34" charset="-120"/>
              </a:rPr>
              <a:t>資料來源：今周刊 </a:t>
            </a:r>
            <a:r>
              <a:rPr lang="en-US" altLang="zh-TW" sz="1050" dirty="0">
                <a:solidFill>
                  <a:prstClr val="black"/>
                </a:solidFill>
                <a:latin typeface="微軟正黑體" pitchFamily="34" charset="-120"/>
                <a:ea typeface="微軟正黑體" pitchFamily="34" charset="-120"/>
              </a:rPr>
              <a:t>2018/05</a:t>
            </a:r>
            <a:r>
              <a:rPr lang="zh-TW" altLang="en-US" sz="1050" dirty="0">
                <a:solidFill>
                  <a:prstClr val="black"/>
                </a:solidFill>
                <a:latin typeface="微軟正黑體" pitchFamily="34" charset="-120"/>
                <a:ea typeface="微軟正黑體" pitchFamily="34" charset="-120"/>
              </a:rPr>
              <a:t>，工研院產科國際所整理</a:t>
            </a:r>
            <a:r>
              <a:rPr lang="zh-TW" altLang="en-US" sz="1050" dirty="0" smtClean="0">
                <a:solidFill>
                  <a:prstClr val="black"/>
                </a:solidFill>
                <a:latin typeface="微軟正黑體" pitchFamily="34" charset="-120"/>
                <a:ea typeface="微軟正黑體" pitchFamily="34" charset="-120"/>
              </a:rPr>
              <a:t>，</a:t>
            </a:r>
            <a:r>
              <a:rPr lang="en-US" altLang="zh-TW" sz="1050" dirty="0" smtClean="0">
                <a:solidFill>
                  <a:prstClr val="black"/>
                </a:solidFill>
                <a:latin typeface="微軟正黑體" pitchFamily="34" charset="-120"/>
                <a:ea typeface="微軟正黑體" pitchFamily="34" charset="-120"/>
              </a:rPr>
              <a:t>2019</a:t>
            </a:r>
            <a:r>
              <a:rPr lang="zh-TW" altLang="en-US" sz="1050" dirty="0" smtClean="0">
                <a:solidFill>
                  <a:prstClr val="black"/>
                </a:solidFill>
                <a:latin typeface="微軟正黑體" pitchFamily="34" charset="-120"/>
                <a:ea typeface="微軟正黑體" pitchFamily="34" charset="-120"/>
              </a:rPr>
              <a:t>年</a:t>
            </a:r>
            <a:r>
              <a:rPr lang="en-US" altLang="zh-TW" sz="1050" dirty="0" smtClean="0">
                <a:solidFill>
                  <a:prstClr val="black"/>
                </a:solidFill>
                <a:latin typeface="微軟正黑體" pitchFamily="34" charset="-120"/>
                <a:ea typeface="微軟正黑體" pitchFamily="34" charset="-120"/>
              </a:rPr>
              <a:t>3</a:t>
            </a:r>
            <a:r>
              <a:rPr lang="zh-TW" altLang="en-US" sz="1050" dirty="0" smtClean="0">
                <a:solidFill>
                  <a:prstClr val="black"/>
                </a:solidFill>
                <a:latin typeface="微軟正黑體" pitchFamily="34" charset="-120"/>
                <a:ea typeface="微軟正黑體" pitchFamily="34" charset="-120"/>
              </a:rPr>
              <a:t>月</a:t>
            </a:r>
            <a:endParaRPr lang="zh-TW" altLang="en-US" sz="1050" dirty="0">
              <a:solidFill>
                <a:prstClr val="black"/>
              </a:solidFill>
              <a:latin typeface="微軟正黑體" pitchFamily="34" charset="-120"/>
              <a:ea typeface="微軟正黑體" pitchFamily="34" charset="-120"/>
            </a:endParaRPr>
          </a:p>
        </p:txBody>
      </p:sp>
      <p:sp>
        <p:nvSpPr>
          <p:cNvPr id="25" name="矩形 24"/>
          <p:cNvSpPr/>
          <p:nvPr/>
        </p:nvSpPr>
        <p:spPr>
          <a:xfrm>
            <a:off x="359532" y="0"/>
            <a:ext cx="8424936" cy="954107"/>
          </a:xfrm>
          <a:prstGeom prst="rect">
            <a:avLst/>
          </a:prstGeom>
        </p:spPr>
        <p:txBody>
          <a:bodyPr wrap="square" anchor="ctr">
            <a:spAutoFit/>
          </a:bodyPr>
          <a:lstStyle/>
          <a:p>
            <a:pPr algn="ctr" defTabSz="914400">
              <a:defRPr/>
            </a:pPr>
            <a:r>
              <a:rPr lang="zh-TW" altLang="en-US" sz="2800" b="1" dirty="0" smtClean="0">
                <a:solidFill>
                  <a:srgbClr val="0070C0"/>
                </a:solidFill>
                <a:latin typeface="華康粗圓體" panose="020F0709000000000000" pitchFamily="49" charset="-120"/>
                <a:ea typeface="華康粗圓體" panose="020F0709000000000000" pitchFamily="49" charset="-120"/>
              </a:rPr>
              <a:t>案例八</a:t>
            </a:r>
            <a:r>
              <a:rPr lang="en-US" altLang="zh-TW" sz="2800" b="1" dirty="0" smtClean="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勤堃</a:t>
            </a:r>
            <a:r>
              <a:rPr lang="en-US" altLang="zh-TW" sz="2800" b="1" dirty="0">
                <a:solidFill>
                  <a:srgbClr val="0070C0"/>
                </a:solidFill>
                <a:latin typeface="華康粗圓體" panose="020F0709000000000000" pitchFamily="49" charset="-120"/>
                <a:ea typeface="華康粗圓體" panose="020F0709000000000000" pitchFamily="49" charset="-120"/>
              </a:rPr>
              <a:t>)</a:t>
            </a:r>
            <a:r>
              <a:rPr lang="zh-TW" altLang="en-US" sz="2800" b="1" dirty="0">
                <a:solidFill>
                  <a:srgbClr val="0070C0"/>
                </a:solidFill>
                <a:latin typeface="華康粗圓體" panose="020F0709000000000000" pitchFamily="49" charset="-120"/>
                <a:ea typeface="華康粗圓體" panose="020F0709000000000000" pitchFamily="49" charset="-120"/>
              </a:rPr>
              <a:t>：</a:t>
            </a:r>
          </a:p>
          <a:p>
            <a:pPr algn="ctr" defTabSz="914400">
              <a:defRPr/>
            </a:pPr>
            <a:r>
              <a:rPr lang="zh-TW" altLang="en-US" sz="2800" dirty="0">
                <a:solidFill>
                  <a:srgbClr val="0070C0"/>
                </a:solidFill>
                <a:latin typeface="華康粗圓體" panose="020F0709000000000000" pitchFamily="49" charset="-120"/>
                <a:ea typeface="華康粗圓體" panose="020F0709000000000000" pitchFamily="49" charset="-120"/>
              </a:rPr>
              <a:t>水龍頭拋光研磨  勤堃聰明機器手包辦</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42</a:t>
            </a:fld>
            <a:endParaRPr lang="zh-TW" altLang="en-US">
              <a:solidFill>
                <a:prstClr val="black">
                  <a:tint val="75000"/>
                </a:prstClr>
              </a:solidFill>
            </a:endParaRPr>
          </a:p>
        </p:txBody>
      </p:sp>
      <p:sp>
        <p:nvSpPr>
          <p:cNvPr id="21" name="矩形 20"/>
          <p:cNvSpPr/>
          <p:nvPr/>
        </p:nvSpPr>
        <p:spPr>
          <a:xfrm>
            <a:off x="4711939" y="2929599"/>
            <a:ext cx="4294038" cy="1616522"/>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buFont typeface="Arial" panose="020B0604020202020204" pitchFamily="34" charset="0"/>
              <a:buChar char="•"/>
            </a:pPr>
            <a:r>
              <a:rPr lang="zh-TW" altLang="en-US" sz="1600" b="1" dirty="0">
                <a:solidFill>
                  <a:prstClr val="black"/>
                </a:solidFill>
                <a:latin typeface="微軟正黑體" panose="020B0604030504040204" pitchFamily="34" charset="-120"/>
                <a:ea typeface="微軟正黑體" panose="020B0604030504040204" pitchFamily="34" charset="-120"/>
              </a:rPr>
              <a:t>傳統手工水龍頭研磨共有</a:t>
            </a: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道工序</a:t>
            </a:r>
            <a:r>
              <a:rPr lang="zh-TW" altLang="en-US" sz="1600" b="1" dirty="0">
                <a:solidFill>
                  <a:prstClr val="black"/>
                </a:solidFill>
                <a:latin typeface="微軟正黑體" panose="020B0604030504040204" pitchFamily="34" charset="-120"/>
                <a:ea typeface="微軟正黑體" panose="020B0604030504040204" pitchFamily="34" charset="-120"/>
              </a:rPr>
              <a:t>、近</a:t>
            </a:r>
            <a:r>
              <a:rPr lang="en-US" altLang="zh-TW" sz="1600" b="1" dirty="0">
                <a:solidFill>
                  <a:prstClr val="black"/>
                </a:solidFill>
                <a:latin typeface="微軟正黑體" panose="020B0604030504040204" pitchFamily="34" charset="-120"/>
                <a:ea typeface="微軟正黑體" panose="020B0604030504040204" pitchFamily="34" charset="-120"/>
              </a:rPr>
              <a:t>10</a:t>
            </a:r>
            <a:r>
              <a:rPr lang="zh-TW" altLang="en-US" sz="1600" b="1" dirty="0">
                <a:solidFill>
                  <a:prstClr val="black"/>
                </a:solidFill>
                <a:latin typeface="微軟正黑體" panose="020B0604030504040204" pitchFamily="34" charset="-120"/>
                <a:ea typeface="微軟正黑體" panose="020B0604030504040204" pitchFamily="34" charset="-120"/>
              </a:rPr>
              <a:t>分鐘的時間製造，品質卻不穩定，國外機器手臂也要</a:t>
            </a:r>
            <a:r>
              <a:rPr lang="en-US" altLang="zh-TW" sz="1600" b="1" dirty="0">
                <a:solidFill>
                  <a:prstClr val="black"/>
                </a:solidFill>
                <a:latin typeface="微軟正黑體" panose="020B0604030504040204" pitchFamily="34" charset="-120"/>
                <a:ea typeface="微軟正黑體" panose="020B0604030504040204" pitchFamily="34" charset="-120"/>
              </a:rPr>
              <a:t>3</a:t>
            </a:r>
            <a:r>
              <a:rPr lang="zh-TW" altLang="en-US" sz="1600" b="1" dirty="0">
                <a:solidFill>
                  <a:prstClr val="black"/>
                </a:solidFill>
                <a:latin typeface="微軟正黑體" panose="020B0604030504040204" pitchFamily="34" charset="-120"/>
                <a:ea typeface="微軟正黑體" panose="020B0604030504040204" pitchFamily="34" charset="-120"/>
              </a:rPr>
              <a:t>道工序、</a:t>
            </a:r>
            <a:r>
              <a:rPr lang="en-US" altLang="zh-TW" sz="1600" b="1" dirty="0">
                <a:solidFill>
                  <a:prstClr val="black"/>
                </a:solidFill>
                <a:latin typeface="微軟正黑體" panose="020B0604030504040204" pitchFamily="34" charset="-120"/>
                <a:ea typeface="微軟正黑體" panose="020B0604030504040204" pitchFamily="34" charset="-120"/>
              </a:rPr>
              <a:t>6</a:t>
            </a:r>
            <a:r>
              <a:rPr lang="zh-TW" altLang="en-US" sz="1600" b="1" dirty="0">
                <a:solidFill>
                  <a:prstClr val="black"/>
                </a:solidFill>
                <a:latin typeface="微軟正黑體" panose="020B0604030504040204" pitchFamily="34" charset="-120"/>
                <a:ea typeface="微軟正黑體" panose="020B0604030504040204" pitchFamily="34" charset="-120"/>
              </a:rPr>
              <a:t>分鐘製造，稜線、曲面拋光效果差。</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171450" indent="-171450" algn="just">
              <a:buFont typeface="Arial" panose="020B0604020202020204" pitchFamily="34" charset="0"/>
              <a:buChar char="•"/>
            </a:pPr>
            <a:r>
              <a:rPr lang="zh-TW" altLang="en-US" sz="1600" b="1" dirty="0">
                <a:solidFill>
                  <a:srgbClr val="FF0000"/>
                </a:solidFill>
                <a:latin typeface="微軟正黑體" panose="020B0604030504040204" pitchFamily="34" charset="-120"/>
                <a:ea typeface="微軟正黑體" panose="020B0604030504040204" pitchFamily="34" charset="-120"/>
              </a:rPr>
              <a:t>現在只要</a:t>
            </a: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道工序，時間大幅縮短至</a:t>
            </a:r>
            <a:r>
              <a:rPr lang="en-US" altLang="zh-TW" sz="1600" b="1" dirty="0">
                <a:solidFill>
                  <a:srgbClr val="FF0000"/>
                </a:solidFill>
                <a:latin typeface="微軟正黑體" panose="020B0604030504040204" pitchFamily="34" charset="-120"/>
                <a:ea typeface="微軟正黑體" panose="020B0604030504040204" pitchFamily="34" charset="-120"/>
              </a:rPr>
              <a:t>270</a:t>
            </a:r>
            <a:r>
              <a:rPr lang="zh-TW" altLang="en-US" sz="1600" b="1" dirty="0">
                <a:solidFill>
                  <a:srgbClr val="FF0000"/>
                </a:solidFill>
                <a:latin typeface="微軟正黑體" panose="020B0604030504040204" pitchFamily="34" charset="-120"/>
                <a:ea typeface="微軟正黑體" panose="020B0604030504040204" pitchFamily="34" charset="-120"/>
              </a:rPr>
              <a:t>秒</a:t>
            </a:r>
            <a:r>
              <a:rPr lang="zh-TW" altLang="en-US" sz="1600" b="1" dirty="0">
                <a:solidFill>
                  <a:prstClr val="black"/>
                </a:solidFill>
                <a:latin typeface="微軟正黑體" panose="020B0604030504040204" pitchFamily="34" charset="-120"/>
                <a:ea typeface="微軟正黑體" panose="020B0604030504040204" pitchFamily="34" charset="-120"/>
              </a:rPr>
              <a:t>，就可完成研磨拋光，</a:t>
            </a:r>
            <a:r>
              <a:rPr lang="zh-TW" altLang="en-US" sz="1600" b="1" dirty="0" smtClean="0">
                <a:solidFill>
                  <a:prstClr val="black"/>
                </a:solidFill>
                <a:latin typeface="微軟正黑體" panose="020B0604030504040204" pitchFamily="34" charset="-120"/>
                <a:ea typeface="微軟正黑體" panose="020B0604030504040204" pitchFamily="34" charset="-120"/>
              </a:rPr>
              <a:t>大幅提升效率。</a:t>
            </a:r>
            <a:endParaRPr lang="en-US" altLang="zh-TW" sz="1600" b="1" dirty="0">
              <a:solidFill>
                <a:prstClr val="black"/>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5425966" y="4532668"/>
            <a:ext cx="2454433" cy="461665"/>
          </a:xfrm>
          <a:prstGeom prst="rect">
            <a:avLst/>
          </a:prstGeom>
          <a:noFill/>
        </p:spPr>
        <p:txBody>
          <a:bodyPr wrap="square" rtlCol="0">
            <a:spAutoFit/>
          </a:bodyPr>
          <a:lstStyle/>
          <a:p>
            <a:pPr algn="ctr"/>
            <a:r>
              <a:rPr lang="zh-TW" altLang="en-US" sz="2400" b="1" dirty="0">
                <a:solidFill>
                  <a:srgbClr val="5ECCF3">
                    <a:lumMod val="50000"/>
                  </a:srgbClr>
                </a:solidFill>
                <a:latin typeface="華康雅風體W3" panose="03000309000000000000" pitchFamily="65" charset="-120"/>
                <a:ea typeface="華康雅風體W3" panose="03000309000000000000" pitchFamily="65" charset="-120"/>
              </a:rPr>
              <a:t>產業關鍵與啟發</a:t>
            </a:r>
          </a:p>
        </p:txBody>
      </p:sp>
      <p:sp>
        <p:nvSpPr>
          <p:cNvPr id="27" name="矩形 26"/>
          <p:cNvSpPr/>
          <p:nvPr/>
        </p:nvSpPr>
        <p:spPr>
          <a:xfrm>
            <a:off x="155575" y="1215966"/>
            <a:ext cx="4459287" cy="2308324"/>
          </a:xfrm>
          <a:prstGeom prst="rect">
            <a:avLst/>
          </a:prstGeom>
        </p:spPr>
        <p:txBody>
          <a:bodyPr wrap="square">
            <a:spAutoFit/>
          </a:bodyPr>
          <a:lstStyle/>
          <a:p>
            <a:pPr algn="just"/>
            <a:r>
              <a:rPr lang="zh-TW" altLang="en-US" sz="1600" b="1" dirty="0">
                <a:solidFill>
                  <a:prstClr val="black"/>
                </a:solidFill>
                <a:latin typeface="微軟正黑體" panose="020B0604030504040204" pitchFamily="34" charset="-120"/>
                <a:ea typeface="微軟正黑體" panose="020B0604030504040204" pitchFamily="34" charset="-120"/>
              </a:rPr>
              <a:t>痛點一：</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173038" algn="just"/>
            <a:r>
              <a:rPr lang="zh-TW" altLang="en-US" sz="1600" dirty="0">
                <a:solidFill>
                  <a:prstClr val="black"/>
                </a:solidFill>
                <a:latin typeface="微軟正黑體" panose="020B0604030504040204" pitchFamily="34" charset="-120"/>
                <a:ea typeface="微軟正黑體" panose="020B0604030504040204" pitchFamily="34" charset="-120"/>
              </a:rPr>
              <a:t>水龍頭因</a:t>
            </a:r>
            <a:r>
              <a:rPr lang="zh-TW" altLang="en-US" sz="1600" dirty="0">
                <a:solidFill>
                  <a:srgbClr val="FF0000"/>
                </a:solidFill>
                <a:latin typeface="微軟正黑體" panose="020B0604030504040204" pitchFamily="34" charset="-120"/>
                <a:ea typeface="微軟正黑體" panose="020B0604030504040204" pitchFamily="34" charset="-120"/>
              </a:rPr>
              <a:t>外型複雜</a:t>
            </a:r>
            <a:r>
              <a:rPr lang="zh-TW" altLang="en-US" sz="1600" dirty="0">
                <a:solidFill>
                  <a:prstClr val="black"/>
                </a:solidFill>
                <a:latin typeface="微軟正黑體" panose="020B0604030504040204" pitchFamily="34" charset="-120"/>
                <a:ea typeface="微軟正黑體" panose="020B0604030504040204" pitchFamily="34" charset="-120"/>
              </a:rPr>
              <a:t>，在研磨拋光階段多僅能</a:t>
            </a:r>
            <a:r>
              <a:rPr lang="zh-TW" altLang="en-US" sz="1600" dirty="0">
                <a:solidFill>
                  <a:srgbClr val="FF0000"/>
                </a:solidFill>
                <a:latin typeface="微軟正黑體" panose="020B0604030504040204" pitchFamily="34" charset="-120"/>
                <a:ea typeface="微軟正黑體" panose="020B0604030504040204" pitchFamily="34" charset="-120"/>
              </a:rPr>
              <a:t>靠老師傅的經驗</a:t>
            </a:r>
            <a:r>
              <a:rPr lang="zh-TW" altLang="en-US" sz="1600" dirty="0">
                <a:solidFill>
                  <a:prstClr val="black"/>
                </a:solidFill>
                <a:latin typeface="微軟正黑體" panose="020B0604030504040204" pitchFamily="34" charset="-120"/>
                <a:ea typeface="微軟正黑體" panose="020B0604030504040204" pitchFamily="34" charset="-120"/>
              </a:rPr>
              <a:t>。但因工作環境嚴苛，使得老師傅有人力</a:t>
            </a:r>
            <a:r>
              <a:rPr lang="zh-TW" altLang="en-US" sz="1600" dirty="0">
                <a:solidFill>
                  <a:srgbClr val="FF0000"/>
                </a:solidFill>
                <a:latin typeface="微軟正黑體" panose="020B0604030504040204" pitchFamily="34" charset="-120"/>
                <a:ea typeface="微軟正黑體" panose="020B0604030504040204" pitchFamily="34" charset="-120"/>
              </a:rPr>
              <a:t>接棒斷層</a:t>
            </a:r>
            <a:r>
              <a:rPr lang="zh-TW" altLang="en-US" sz="1600" dirty="0">
                <a:solidFill>
                  <a:prstClr val="black"/>
                </a:solidFill>
                <a:latin typeface="微軟正黑體" panose="020B0604030504040204" pitchFamily="34" charset="-120"/>
                <a:ea typeface="微軟正黑體" panose="020B0604030504040204" pitchFamily="34" charset="-120"/>
              </a:rPr>
              <a:t>問題</a:t>
            </a:r>
            <a:endParaRPr lang="en-US" altLang="zh-TW" sz="1600" dirty="0">
              <a:solidFill>
                <a:prstClr val="black"/>
              </a:solidFill>
              <a:latin typeface="微軟正黑體" panose="020B0604030504040204" pitchFamily="34" charset="-120"/>
              <a:ea typeface="微軟正黑體" panose="020B0604030504040204" pitchFamily="34" charset="-120"/>
            </a:endParaRPr>
          </a:p>
          <a:p>
            <a:pPr algn="just"/>
            <a:r>
              <a:rPr lang="zh-TW" altLang="en-US" sz="1600" b="1" dirty="0">
                <a:solidFill>
                  <a:prstClr val="black"/>
                </a:solidFill>
                <a:latin typeface="微軟正黑體" panose="020B0604030504040204" pitchFamily="34" charset="-120"/>
                <a:ea typeface="微軟正黑體" panose="020B0604030504040204" pitchFamily="34" charset="-120"/>
              </a:rPr>
              <a:t>痛點二：</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173038" algn="just"/>
            <a:r>
              <a:rPr lang="zh-TW" altLang="en-US" sz="1600" dirty="0">
                <a:solidFill>
                  <a:prstClr val="black"/>
                </a:solidFill>
                <a:latin typeface="微軟正黑體" panose="020B0604030504040204" pitchFamily="34" charset="-120"/>
                <a:ea typeface="微軟正黑體" panose="020B0604030504040204" pitchFamily="34" charset="-120"/>
              </a:rPr>
              <a:t>人力研磨因為欠缺固定標準，</a:t>
            </a:r>
            <a:r>
              <a:rPr lang="zh-TW" altLang="en-US" sz="1600" dirty="0">
                <a:solidFill>
                  <a:srgbClr val="FF0000"/>
                </a:solidFill>
                <a:latin typeface="微軟正黑體" panose="020B0604030504040204" pitchFamily="34" charset="-120"/>
                <a:ea typeface="微軟正黑體" panose="020B0604030504040204" pitchFamily="34" charset="-120"/>
              </a:rPr>
              <a:t>品質難以穩定</a:t>
            </a:r>
            <a:endParaRPr lang="en-US" altLang="zh-TW" sz="1600" dirty="0">
              <a:solidFill>
                <a:prstClr val="black"/>
              </a:solidFill>
              <a:latin typeface="微軟正黑體" panose="020B0604030504040204" pitchFamily="34" charset="-120"/>
              <a:ea typeface="微軟正黑體" panose="020B0604030504040204" pitchFamily="34" charset="-120"/>
            </a:endParaRPr>
          </a:p>
          <a:p>
            <a:pPr algn="just"/>
            <a:r>
              <a:rPr lang="zh-TW" altLang="en-US" sz="1600" b="1" dirty="0">
                <a:solidFill>
                  <a:prstClr val="black"/>
                </a:solidFill>
                <a:latin typeface="微軟正黑體" panose="020B0604030504040204" pitchFamily="34" charset="-120"/>
                <a:ea typeface="微軟正黑體" panose="020B0604030504040204" pitchFamily="34" charset="-120"/>
              </a:rPr>
              <a:t>痛點三：</a:t>
            </a:r>
            <a:endParaRPr lang="en-US" altLang="zh-TW" sz="1600" b="1" dirty="0">
              <a:solidFill>
                <a:prstClr val="black"/>
              </a:solidFill>
              <a:latin typeface="微軟正黑體" panose="020B0604030504040204" pitchFamily="34" charset="-120"/>
              <a:ea typeface="微軟正黑體" panose="020B0604030504040204" pitchFamily="34" charset="-120"/>
            </a:endParaRPr>
          </a:p>
          <a:p>
            <a:pPr marL="173038" algn="just"/>
            <a:r>
              <a:rPr lang="zh-TW" altLang="en-US" sz="1600" dirty="0">
                <a:solidFill>
                  <a:prstClr val="black"/>
                </a:solidFill>
                <a:latin typeface="微軟正黑體" panose="020B0604030504040204" pitchFamily="34" charset="-120"/>
                <a:ea typeface="微軟正黑體" panose="020B0604030504040204" pitchFamily="34" charset="-120"/>
              </a:rPr>
              <a:t>人工拋光常因無法長時間工作，導致</a:t>
            </a:r>
            <a:r>
              <a:rPr lang="zh-TW" altLang="en-US" sz="1600" dirty="0">
                <a:solidFill>
                  <a:srgbClr val="FF0000"/>
                </a:solidFill>
                <a:latin typeface="微軟正黑體" panose="020B0604030504040204" pitchFamily="34" charset="-120"/>
                <a:ea typeface="微軟正黑體" panose="020B0604030504040204" pitchFamily="34" charset="-120"/>
              </a:rPr>
              <a:t>大量訂單難以負荷</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sp>
        <p:nvSpPr>
          <p:cNvPr id="28" name="矩形 27"/>
          <p:cNvSpPr/>
          <p:nvPr/>
        </p:nvSpPr>
        <p:spPr>
          <a:xfrm>
            <a:off x="79957" y="5268318"/>
            <a:ext cx="4571940" cy="1323439"/>
          </a:xfrm>
          <a:prstGeom prst="rect">
            <a:avLst/>
          </a:prstGeom>
        </p:spPr>
        <p:txBody>
          <a:bodyPr wrap="square">
            <a:spAutoFit/>
          </a:bodyPr>
          <a:lstStyle/>
          <a:p>
            <a:r>
              <a:rPr lang="zh-TW" altLang="en-US" sz="1600" b="1" dirty="0">
                <a:solidFill>
                  <a:prstClr val="black"/>
                </a:solidFill>
                <a:latin typeface="微軟正黑體" panose="020B0604030504040204" pitchFamily="34" charset="-120"/>
                <a:ea typeface="微軟正黑體" panose="020B0604030504040204" pitchFamily="34" charset="-120"/>
              </a:rPr>
              <a:t>效益一：</a:t>
            </a:r>
            <a:endParaRPr lang="en-US" altLang="zh-TW" sz="1600" b="1" dirty="0">
              <a:solidFill>
                <a:prstClr val="black"/>
              </a:solidFill>
              <a:latin typeface="微軟正黑體" panose="020B0604030504040204" pitchFamily="34" charset="-120"/>
              <a:ea typeface="微軟正黑體" panose="020B0604030504040204" pitchFamily="34" charset="-120"/>
            </a:endParaRPr>
          </a:p>
          <a:p>
            <a:r>
              <a:rPr lang="zh-TW" altLang="en-US" sz="1600" dirty="0">
                <a:solidFill>
                  <a:prstClr val="black"/>
                </a:solidFill>
                <a:latin typeface="微軟正黑體" panose="020B0604030504040204" pitchFamily="34" charset="-120"/>
                <a:ea typeface="微軟正黑體" panose="020B0604030504040204" pitchFamily="34" charset="-120"/>
              </a:rPr>
              <a:t>能提升生產效能，協助國內水五金產業全面升級</a:t>
            </a:r>
          </a:p>
          <a:p>
            <a:r>
              <a:rPr lang="zh-TW" altLang="en-US" sz="1600" b="1" dirty="0">
                <a:solidFill>
                  <a:prstClr val="black"/>
                </a:solidFill>
                <a:latin typeface="微軟正黑體" panose="020B0604030504040204" pitchFamily="34" charset="-120"/>
                <a:ea typeface="微軟正黑體" panose="020B0604030504040204" pitchFamily="34" charset="-120"/>
              </a:rPr>
              <a:t>效益二：</a:t>
            </a:r>
            <a:endParaRPr lang="en-US" altLang="zh-TW" sz="1600" b="1" dirty="0">
              <a:solidFill>
                <a:prstClr val="black"/>
              </a:solidFill>
              <a:latin typeface="微軟正黑體" panose="020B0604030504040204" pitchFamily="34" charset="-120"/>
              <a:ea typeface="微軟正黑體" panose="020B0604030504040204" pitchFamily="34" charset="-120"/>
            </a:endParaRPr>
          </a:p>
          <a:p>
            <a:r>
              <a:rPr lang="zh-TW" altLang="en-US" sz="1600" dirty="0">
                <a:solidFill>
                  <a:prstClr val="black"/>
                </a:solidFill>
                <a:latin typeface="微軟正黑體" panose="020B0604030504040204" pitchFamily="34" charset="-120"/>
                <a:ea typeface="微軟正黑體" panose="020B0604030504040204" pitchFamily="34" charset="-120"/>
              </a:rPr>
              <a:t>該技術亦可應用於金屬工件加工，如研磨、拋光與去毛邊</a:t>
            </a:r>
          </a:p>
        </p:txBody>
      </p:sp>
      <p:sp>
        <p:nvSpPr>
          <p:cNvPr id="30" name="矩形 29"/>
          <p:cNvSpPr/>
          <p:nvPr/>
        </p:nvSpPr>
        <p:spPr>
          <a:xfrm>
            <a:off x="79956" y="3847665"/>
            <a:ext cx="4492043" cy="1077218"/>
          </a:xfrm>
          <a:prstGeom prst="rect">
            <a:avLst/>
          </a:prstGeom>
        </p:spPr>
        <p:txBody>
          <a:bodyPr wrap="square">
            <a:spAutoFit/>
          </a:bodyPr>
          <a:lstStyle/>
          <a:p>
            <a:pPr marL="171450" indent="-171450" algn="just">
              <a:buFont typeface="Arial" panose="020B0604020202020204" pitchFamily="34" charset="0"/>
              <a:buChar char="•"/>
            </a:pPr>
            <a:r>
              <a:rPr lang="zh-TW" altLang="en-US" sz="1600" dirty="0">
                <a:solidFill>
                  <a:prstClr val="black"/>
                </a:solidFill>
                <a:latin typeface="微軟正黑體" panose="020B0604030504040204" pitchFamily="34" charset="-120"/>
                <a:ea typeface="微軟正黑體" panose="020B0604030504040204" pitchFamily="34" charset="-120"/>
              </a:rPr>
              <a:t>透過</a:t>
            </a:r>
            <a:r>
              <a:rPr lang="en-US" altLang="zh-TW" sz="1600" dirty="0">
                <a:solidFill>
                  <a:prstClr val="black"/>
                </a:solidFill>
                <a:latin typeface="微軟正黑體" panose="020B0604030504040204" pitchFamily="34" charset="-120"/>
                <a:ea typeface="微軟正黑體" panose="020B0604030504040204" pitchFamily="34" charset="-120"/>
              </a:rPr>
              <a:t>AI</a:t>
            </a:r>
            <a:r>
              <a:rPr lang="zh-TW" altLang="en-US" sz="1600" dirty="0">
                <a:solidFill>
                  <a:prstClr val="black"/>
                </a:solidFill>
                <a:latin typeface="微軟正黑體" panose="020B0604030504040204" pitchFamily="34" charset="-120"/>
                <a:ea typeface="微軟正黑體" panose="020B0604030504040204" pitchFamily="34" charset="-120"/>
              </a:rPr>
              <a:t>軟體</a:t>
            </a:r>
            <a:r>
              <a:rPr lang="zh-TW" altLang="en-US" sz="1600" dirty="0">
                <a:solidFill>
                  <a:srgbClr val="FF0000"/>
                </a:solidFill>
                <a:latin typeface="微軟正黑體" panose="020B0604030504040204" pitchFamily="34" charset="-120"/>
                <a:ea typeface="微軟正黑體" panose="020B0604030504040204" pitchFamily="34" charset="-120"/>
              </a:rPr>
              <a:t>自動生成</a:t>
            </a:r>
            <a:r>
              <a:rPr lang="zh-TW" altLang="en-US" sz="1600" dirty="0">
                <a:solidFill>
                  <a:prstClr val="black"/>
                </a:solidFill>
                <a:latin typeface="微軟正黑體" panose="020B0604030504040204" pitchFamily="34" charset="-120"/>
                <a:ea typeface="微軟正黑體" panose="020B0604030504040204" pitchFamily="34" charset="-120"/>
              </a:rPr>
              <a:t>機器手臂加工路徑</a:t>
            </a:r>
            <a:endParaRPr lang="en-US" altLang="zh-TW" sz="1600" dirty="0">
              <a:solidFill>
                <a:prstClr val="black"/>
              </a:solidFill>
              <a:latin typeface="微軟正黑體" panose="020B0604030504040204" pitchFamily="34" charset="-120"/>
              <a:ea typeface="微軟正黑體" panose="020B0604030504040204" pitchFamily="34" charset="-120"/>
            </a:endParaRPr>
          </a:p>
          <a:p>
            <a:pPr marL="171450" indent="-171450" algn="just">
              <a:buFont typeface="Arial" panose="020B0604020202020204" pitchFamily="34" charset="0"/>
              <a:buChar char="•"/>
            </a:pPr>
            <a:r>
              <a:rPr lang="zh-TW" altLang="en-US" sz="1600" dirty="0">
                <a:solidFill>
                  <a:prstClr val="black"/>
                </a:solidFill>
                <a:latin typeface="微軟正黑體" panose="020B0604030504040204" pitchFamily="34" charset="-120"/>
                <a:ea typeface="微軟正黑體" panose="020B0604030504040204" pitchFamily="34" charset="-120"/>
              </a:rPr>
              <a:t>搭配</a:t>
            </a:r>
            <a:r>
              <a:rPr lang="en-US" altLang="zh-TW" sz="1600" dirty="0">
                <a:solidFill>
                  <a:srgbClr val="FF0000"/>
                </a:solidFill>
                <a:latin typeface="微軟正黑體" panose="020B0604030504040204" pitchFamily="34" charset="-120"/>
                <a:ea typeface="微軟正黑體" panose="020B0604030504040204" pitchFamily="34" charset="-120"/>
              </a:rPr>
              <a:t>3D</a:t>
            </a:r>
            <a:r>
              <a:rPr lang="zh-TW" altLang="en-US" sz="1600" dirty="0">
                <a:solidFill>
                  <a:srgbClr val="FF0000"/>
                </a:solidFill>
                <a:latin typeface="微軟正黑體" panose="020B0604030504040204" pitchFamily="34" charset="-120"/>
                <a:ea typeface="微軟正黑體" panose="020B0604030504040204" pitchFamily="34" charset="-120"/>
              </a:rPr>
              <a:t>視覺</a:t>
            </a:r>
            <a:r>
              <a:rPr lang="zh-TW" altLang="en-US" sz="1600" dirty="0">
                <a:solidFill>
                  <a:prstClr val="black"/>
                </a:solidFill>
                <a:latin typeface="微軟正黑體" panose="020B0604030504040204" pitchFamily="34" charset="-120"/>
                <a:ea typeface="微軟正黑體" panose="020B0604030504040204" pitchFamily="34" charset="-120"/>
              </a:rPr>
              <a:t>確保精度，</a:t>
            </a:r>
            <a:r>
              <a:rPr lang="zh-TW" altLang="en-US" sz="1600" dirty="0">
                <a:solidFill>
                  <a:srgbClr val="FF0000"/>
                </a:solidFill>
                <a:latin typeface="微軟正黑體" panose="020B0604030504040204" pitchFamily="34" charset="-120"/>
                <a:ea typeface="微軟正黑體" panose="020B0604030504040204" pitchFamily="34" charset="-120"/>
              </a:rPr>
              <a:t>回饋再修正</a:t>
            </a:r>
            <a:r>
              <a:rPr lang="zh-TW" altLang="en-US" sz="1600" dirty="0">
                <a:solidFill>
                  <a:prstClr val="black"/>
                </a:solidFill>
                <a:latin typeface="微軟正黑體" panose="020B0604030504040204" pitchFamily="34" charset="-120"/>
                <a:ea typeface="微軟正黑體" panose="020B0604030504040204" pitchFamily="34" charset="-120"/>
              </a:rPr>
              <a:t>加工路徑</a:t>
            </a:r>
            <a:endParaRPr lang="en-US" altLang="zh-TW" sz="1600" dirty="0">
              <a:solidFill>
                <a:prstClr val="black"/>
              </a:solidFill>
              <a:latin typeface="微軟正黑體" panose="020B0604030504040204" pitchFamily="34" charset="-120"/>
              <a:ea typeface="微軟正黑體" panose="020B0604030504040204" pitchFamily="34" charset="-120"/>
            </a:endParaRPr>
          </a:p>
          <a:p>
            <a:pPr marL="171450" indent="-171450" algn="just">
              <a:buFont typeface="Arial" panose="020B0604020202020204" pitchFamily="34" charset="0"/>
              <a:buChar char="•"/>
            </a:pPr>
            <a:r>
              <a:rPr lang="zh-TW" altLang="en-US" sz="1600" dirty="0">
                <a:solidFill>
                  <a:prstClr val="black"/>
                </a:solidFill>
                <a:latin typeface="微軟正黑體" panose="020B0604030504040204" pitchFamily="34" charset="-120"/>
                <a:ea typeface="微軟正黑體" panose="020B0604030504040204" pitchFamily="34" charset="-120"/>
              </a:rPr>
              <a:t>平均</a:t>
            </a:r>
            <a:r>
              <a:rPr lang="en-US" altLang="zh-TW" sz="1600" dirty="0">
                <a:solidFill>
                  <a:srgbClr val="FF0000"/>
                </a:solidFill>
                <a:latin typeface="微軟正黑體" panose="020B0604030504040204" pitchFamily="34" charset="-120"/>
                <a:ea typeface="微軟正黑體" panose="020B0604030504040204" pitchFamily="34" charset="-120"/>
              </a:rPr>
              <a:t>1</a:t>
            </a:r>
            <a:r>
              <a:rPr lang="zh-TW" altLang="en-US" sz="1600" dirty="0">
                <a:solidFill>
                  <a:srgbClr val="FF0000"/>
                </a:solidFill>
                <a:latin typeface="微軟正黑體" panose="020B0604030504040204" pitchFamily="34" charset="-120"/>
                <a:ea typeface="微軟正黑體" panose="020B0604030504040204" pitchFamily="34" charset="-120"/>
              </a:rPr>
              <a:t>個水龍頭</a:t>
            </a:r>
            <a:r>
              <a:rPr lang="zh-TW" altLang="en-US" sz="1600" dirty="0">
                <a:solidFill>
                  <a:prstClr val="black"/>
                </a:solidFill>
                <a:latin typeface="微軟正黑體" panose="020B0604030504040204" pitchFamily="34" charset="-120"/>
                <a:ea typeface="微軟正黑體" panose="020B0604030504040204" pitchFamily="34" charset="-120"/>
              </a:rPr>
              <a:t>的研磨時間從人工</a:t>
            </a:r>
            <a:r>
              <a:rPr lang="en-US" altLang="zh-TW" sz="1600" dirty="0">
                <a:solidFill>
                  <a:srgbClr val="FF0000"/>
                </a:solidFill>
                <a:latin typeface="微軟正黑體" panose="020B0604030504040204" pitchFamily="34" charset="-120"/>
                <a:ea typeface="微軟正黑體" panose="020B0604030504040204" pitchFamily="34" charset="-120"/>
              </a:rPr>
              <a:t>576</a:t>
            </a:r>
            <a:r>
              <a:rPr lang="zh-TW" altLang="en-US" sz="1600" dirty="0">
                <a:solidFill>
                  <a:srgbClr val="FF0000"/>
                </a:solidFill>
                <a:latin typeface="微軟正黑體" panose="020B0604030504040204" pitchFamily="34" charset="-120"/>
                <a:ea typeface="微軟正黑體" panose="020B0604030504040204" pitchFamily="34" charset="-120"/>
              </a:rPr>
              <a:t>秒</a:t>
            </a:r>
            <a:r>
              <a:rPr lang="zh-TW" altLang="en-US" sz="1600" dirty="0">
                <a:solidFill>
                  <a:prstClr val="black"/>
                </a:solidFill>
                <a:latin typeface="微軟正黑體" panose="020B0604030504040204" pitchFamily="34" charset="-120"/>
                <a:ea typeface="微軟正黑體" panose="020B0604030504040204" pitchFamily="34" charset="-120"/>
              </a:rPr>
              <a:t>，</a:t>
            </a:r>
            <a:r>
              <a:rPr lang="zh-TW" altLang="en-US" sz="1600" dirty="0">
                <a:solidFill>
                  <a:srgbClr val="FF0000"/>
                </a:solidFill>
                <a:latin typeface="微軟正黑體" panose="020B0604030504040204" pitchFamily="34" charset="-120"/>
                <a:ea typeface="微軟正黑體" panose="020B0604030504040204" pitchFamily="34" charset="-120"/>
              </a:rPr>
              <a:t>縮減至</a:t>
            </a:r>
            <a:r>
              <a:rPr lang="en-US" altLang="zh-TW" sz="1600" dirty="0">
                <a:solidFill>
                  <a:srgbClr val="FF0000"/>
                </a:solidFill>
                <a:latin typeface="微軟正黑體" panose="020B0604030504040204" pitchFamily="34" charset="-120"/>
                <a:ea typeface="微軟正黑體" panose="020B0604030504040204" pitchFamily="34" charset="-120"/>
              </a:rPr>
              <a:t>270</a:t>
            </a:r>
            <a:r>
              <a:rPr lang="zh-TW" altLang="en-US" sz="1600" dirty="0">
                <a:solidFill>
                  <a:srgbClr val="FF0000"/>
                </a:solidFill>
                <a:latin typeface="微軟正黑體" panose="020B0604030504040204" pitchFamily="34" charset="-120"/>
                <a:ea typeface="微軟正黑體" panose="020B0604030504040204" pitchFamily="34" charset="-120"/>
              </a:rPr>
              <a:t>秒</a:t>
            </a:r>
            <a:endParaRPr lang="en-US" altLang="zh-TW" sz="1600" dirty="0">
              <a:solidFill>
                <a:prstClr val="black"/>
              </a:solidFill>
              <a:latin typeface="微軟正黑體" panose="020B0604030504040204" pitchFamily="34" charset="-120"/>
              <a:ea typeface="微軟正黑體" panose="020B0604030504040204" pitchFamily="34" charset="-120"/>
            </a:endParaRPr>
          </a:p>
        </p:txBody>
      </p:sp>
      <p:pic>
        <p:nvPicPr>
          <p:cNvPr id="31" name="圖片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4348" y="945218"/>
            <a:ext cx="3429219" cy="2023058"/>
          </a:xfrm>
          <a:prstGeom prst="rect">
            <a:avLst/>
          </a:prstGeom>
        </p:spPr>
      </p:pic>
      <p:sp>
        <p:nvSpPr>
          <p:cNvPr id="32" name="矩形 31"/>
          <p:cNvSpPr/>
          <p:nvPr/>
        </p:nvSpPr>
        <p:spPr>
          <a:xfrm>
            <a:off x="4880624" y="4974150"/>
            <a:ext cx="4217953" cy="1931298"/>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indent="-180975" algn="just">
              <a:spcBef>
                <a:spcPts val="300"/>
              </a:spcBef>
              <a:buFont typeface="Wingdings" panose="05000000000000000000" pitchFamily="2" charset="2"/>
              <a:buChar char="n"/>
            </a:pPr>
            <a:r>
              <a:rPr lang="zh-TW" altLang="en-US" sz="1600" b="1" spc="-130" dirty="0">
                <a:solidFill>
                  <a:srgbClr val="0000FF"/>
                </a:solidFill>
                <a:latin typeface="微軟正黑體" panose="020B0604030504040204" pitchFamily="34" charset="-120"/>
                <a:ea typeface="微軟正黑體" panose="020B0604030504040204" pitchFamily="34" charset="-120"/>
              </a:rPr>
              <a:t>台灣水五金業者約</a:t>
            </a:r>
            <a:r>
              <a:rPr lang="en-US" altLang="zh-TW" sz="1600" b="1" spc="-130" dirty="0">
                <a:solidFill>
                  <a:srgbClr val="0000FF"/>
                </a:solidFill>
                <a:latin typeface="微軟正黑體" panose="020B0604030504040204" pitchFamily="34" charset="-120"/>
                <a:ea typeface="微軟正黑體" panose="020B0604030504040204" pitchFamily="34" charset="-120"/>
              </a:rPr>
              <a:t>400</a:t>
            </a:r>
            <a:r>
              <a:rPr lang="zh-TW" altLang="en-US" sz="1600" b="1" spc="-130" dirty="0">
                <a:solidFill>
                  <a:srgbClr val="0000FF"/>
                </a:solidFill>
                <a:latin typeface="微軟正黑體" panose="020B0604030504040204" pitchFamily="34" charset="-120"/>
                <a:ea typeface="微軟正黑體" panose="020B0604030504040204" pitchFamily="34" charset="-120"/>
              </a:rPr>
              <a:t>家，年產值超過</a:t>
            </a:r>
            <a:r>
              <a:rPr lang="en-US" altLang="zh-TW" sz="1600" b="1" spc="-130" dirty="0">
                <a:solidFill>
                  <a:srgbClr val="0000FF"/>
                </a:solidFill>
                <a:latin typeface="微軟正黑體" panose="020B0604030504040204" pitchFamily="34" charset="-120"/>
                <a:ea typeface="微軟正黑體" panose="020B0604030504040204" pitchFamily="34" charset="-120"/>
              </a:rPr>
              <a:t>300</a:t>
            </a:r>
            <a:r>
              <a:rPr lang="zh-TW" altLang="en-US" sz="1600" b="1" spc="-130" dirty="0">
                <a:solidFill>
                  <a:srgbClr val="0000FF"/>
                </a:solidFill>
                <a:latin typeface="微軟正黑體" panose="020B0604030504040204" pitchFamily="34" charset="-120"/>
                <a:ea typeface="微軟正黑體" panose="020B0604030504040204" pitchFamily="34" charset="-120"/>
              </a:rPr>
              <a:t>億，目前多</a:t>
            </a:r>
            <a:r>
              <a:rPr lang="zh-TW" altLang="en-US" sz="1600" b="1" spc="-130" dirty="0">
                <a:solidFill>
                  <a:srgbClr val="FF0000"/>
                </a:solidFill>
                <a:latin typeface="微軟正黑體" panose="020B0604030504040204" pitchFamily="34" charset="-120"/>
                <a:ea typeface="微軟正黑體" panose="020B0604030504040204" pitchFamily="34" charset="-120"/>
              </a:rPr>
              <a:t>面臨缺工</a:t>
            </a:r>
            <a:r>
              <a:rPr lang="zh-TW" altLang="en-US" sz="1600" b="1" spc="-130" dirty="0">
                <a:solidFill>
                  <a:srgbClr val="0000FF"/>
                </a:solidFill>
                <a:latin typeface="微軟正黑體" panose="020B0604030504040204" pitchFamily="34" charset="-120"/>
                <a:ea typeface="微軟正黑體" panose="020B0604030504040204" pitchFamily="34" charset="-120"/>
              </a:rPr>
              <a:t>問題</a:t>
            </a:r>
            <a:endParaRPr lang="en-US" altLang="zh-TW" sz="1600" b="1" spc="-130" dirty="0">
              <a:solidFill>
                <a:srgbClr val="0000FF"/>
              </a:solidFill>
              <a:latin typeface="微軟正黑體" panose="020B0604030504040204" pitchFamily="34" charset="-120"/>
              <a:ea typeface="微軟正黑體" panose="020B0604030504040204" pitchFamily="34" charset="-120"/>
            </a:endParaRPr>
          </a:p>
          <a:p>
            <a:pPr marL="285750" indent="-193675" algn="just">
              <a:spcBef>
                <a:spcPts val="300"/>
              </a:spcBef>
              <a:buFont typeface="Arial" panose="020B0604020202020204" pitchFamily="34" charset="0"/>
              <a:buChar char="•"/>
            </a:pPr>
            <a:r>
              <a:rPr lang="zh-TW" altLang="en-US" sz="1600" b="1" spc="-130" dirty="0">
                <a:solidFill>
                  <a:srgbClr val="0000FF"/>
                </a:solidFill>
                <a:latin typeface="微軟正黑體" panose="020B0604030504040204" pitchFamily="34" charset="-120"/>
                <a:ea typeface="微軟正黑體" panose="020B0604030504040204" pitchFamily="34" charset="-120"/>
              </a:rPr>
              <a:t>現在機器人研磨拋光，將過去</a:t>
            </a:r>
            <a:r>
              <a:rPr lang="en-US" altLang="zh-TW" sz="1600" b="1" spc="-130" dirty="0">
                <a:solidFill>
                  <a:srgbClr val="FF0000"/>
                </a:solidFill>
                <a:latin typeface="微軟正黑體" panose="020B0604030504040204" pitchFamily="34" charset="-120"/>
                <a:ea typeface="微軟正黑體" panose="020B0604030504040204" pitchFamily="34" charset="-120"/>
              </a:rPr>
              <a:t>14</a:t>
            </a:r>
            <a:r>
              <a:rPr lang="zh-TW" altLang="en-US" sz="1600" b="1" spc="-130" dirty="0">
                <a:solidFill>
                  <a:srgbClr val="FF0000"/>
                </a:solidFill>
                <a:latin typeface="微軟正黑體" panose="020B0604030504040204" pitchFamily="34" charset="-120"/>
                <a:ea typeface="微軟正黑體" panose="020B0604030504040204" pitchFamily="34" charset="-120"/>
              </a:rPr>
              <a:t>天的調機時間縮短為</a:t>
            </a:r>
            <a:r>
              <a:rPr lang="en-US" altLang="zh-TW" sz="1600" b="1" spc="-130" dirty="0">
                <a:solidFill>
                  <a:srgbClr val="FF0000"/>
                </a:solidFill>
                <a:latin typeface="微軟正黑體" panose="020B0604030504040204" pitchFamily="34" charset="-120"/>
                <a:ea typeface="微軟正黑體" panose="020B0604030504040204" pitchFamily="34" charset="-120"/>
              </a:rPr>
              <a:t>1</a:t>
            </a:r>
            <a:r>
              <a:rPr lang="zh-TW" altLang="en-US" sz="1600" b="1" spc="-130" dirty="0">
                <a:solidFill>
                  <a:srgbClr val="FF0000"/>
                </a:solidFill>
                <a:latin typeface="微軟正黑體" panose="020B0604030504040204" pitchFamily="34" charset="-120"/>
                <a:ea typeface="微軟正黑體" panose="020B0604030504040204" pitchFamily="34" charset="-120"/>
              </a:rPr>
              <a:t>天</a:t>
            </a:r>
            <a:endParaRPr lang="en-US" altLang="zh-TW" sz="1600" b="1" spc="-130" dirty="0">
              <a:solidFill>
                <a:srgbClr val="0000FF"/>
              </a:solidFill>
              <a:latin typeface="微軟正黑體" panose="020B0604030504040204" pitchFamily="34" charset="-120"/>
              <a:ea typeface="微軟正黑體" panose="020B0604030504040204" pitchFamily="34" charset="-120"/>
            </a:endParaRPr>
          </a:p>
          <a:p>
            <a:pPr marL="285750" indent="-193675" algn="just">
              <a:spcBef>
                <a:spcPts val="300"/>
              </a:spcBef>
              <a:buFont typeface="Arial" panose="020B0604020202020204" pitchFamily="34" charset="0"/>
              <a:buChar char="•"/>
            </a:pPr>
            <a:r>
              <a:rPr lang="zh-TW" altLang="en-US" sz="1600" b="1" spc="-130" dirty="0">
                <a:solidFill>
                  <a:srgbClr val="0000FF"/>
                </a:solidFill>
                <a:latin typeface="微軟正黑體" panose="020B0604030504040204" pitchFamily="34" charset="-120"/>
                <a:ea typeface="微軟正黑體" panose="020B0604030504040204" pitchFamily="34" charset="-120"/>
              </a:rPr>
              <a:t>第一大衛浴品牌業者和成欣業導入機器人後，以提升</a:t>
            </a:r>
            <a:r>
              <a:rPr lang="zh-TW" altLang="en-US" sz="1600" b="1" spc="-130" dirty="0">
                <a:solidFill>
                  <a:srgbClr val="FF0000"/>
                </a:solidFill>
                <a:latin typeface="微軟正黑體" panose="020B0604030504040204" pitchFamily="34" charset="-120"/>
                <a:ea typeface="微軟正黑體" panose="020B0604030504040204" pitchFamily="34" charset="-120"/>
              </a:rPr>
              <a:t>製造效率</a:t>
            </a:r>
            <a:r>
              <a:rPr lang="en-US" altLang="zh-TW" sz="1600" b="1" spc="-130" dirty="0">
                <a:solidFill>
                  <a:srgbClr val="FF0000"/>
                </a:solidFill>
                <a:latin typeface="微軟正黑體" panose="020B0604030504040204" pitchFamily="34" charset="-120"/>
                <a:ea typeface="微軟正黑體" panose="020B0604030504040204" pitchFamily="34" charset="-120"/>
              </a:rPr>
              <a:t>20%</a:t>
            </a:r>
            <a:r>
              <a:rPr lang="zh-TW" altLang="en-US" sz="1600" b="1" spc="-130" dirty="0">
                <a:solidFill>
                  <a:srgbClr val="0000FF"/>
                </a:solidFill>
                <a:latin typeface="微軟正黑體" panose="020B0604030504040204" pitchFamily="34" charset="-120"/>
                <a:ea typeface="微軟正黑體" panose="020B0604030504040204" pitchFamily="34" charset="-120"/>
              </a:rPr>
              <a:t>，提升</a:t>
            </a:r>
            <a:r>
              <a:rPr lang="zh-TW" altLang="en-US" sz="1600" b="1" spc="-130" dirty="0">
                <a:solidFill>
                  <a:srgbClr val="FF0000"/>
                </a:solidFill>
                <a:latin typeface="微軟正黑體" panose="020B0604030504040204" pitchFamily="34" charset="-120"/>
                <a:ea typeface="微軟正黑體" panose="020B0604030504040204" pitchFamily="34" charset="-120"/>
              </a:rPr>
              <a:t>產值</a:t>
            </a:r>
            <a:r>
              <a:rPr lang="en-US" altLang="zh-TW" sz="1600" b="1" spc="-130" dirty="0">
                <a:solidFill>
                  <a:srgbClr val="FF0000"/>
                </a:solidFill>
                <a:latin typeface="微軟正黑體" panose="020B0604030504040204" pitchFamily="34" charset="-120"/>
                <a:ea typeface="微軟正黑體" panose="020B0604030504040204" pitchFamily="34" charset="-120"/>
              </a:rPr>
              <a:t>10%</a:t>
            </a:r>
            <a:endParaRPr lang="en-US" altLang="zh-TW" sz="1600" b="1" spc="-130" dirty="0">
              <a:solidFill>
                <a:srgbClr val="0000FF"/>
              </a:solidFill>
              <a:latin typeface="微軟正黑體" panose="020B0604030504040204" pitchFamily="34" charset="-120"/>
              <a:ea typeface="微軟正黑體" panose="020B0604030504040204" pitchFamily="34" charset="-120"/>
            </a:endParaRPr>
          </a:p>
          <a:p>
            <a:pPr marL="638175" lvl="1" indent="-180975" algn="just">
              <a:spcBef>
                <a:spcPts val="300"/>
              </a:spcBef>
              <a:buFont typeface="Wingdings" panose="05000000000000000000" pitchFamily="2" charset="2"/>
              <a:buChar char="n"/>
            </a:pPr>
            <a:endParaRPr lang="en-US" altLang="zh-TW" sz="1600" b="1" dirty="0">
              <a:solidFill>
                <a:srgbClr val="0000FF"/>
              </a:solidFill>
              <a:latin typeface="微軟正黑體" panose="020B0604030504040204" pitchFamily="34" charset="-120"/>
              <a:ea typeface="微軟正黑體" panose="020B0604030504040204" pitchFamily="34" charset="-120"/>
            </a:endParaRPr>
          </a:p>
        </p:txBody>
      </p:sp>
      <p:sp>
        <p:nvSpPr>
          <p:cNvPr id="33" name="矩形 32"/>
          <p:cNvSpPr/>
          <p:nvPr/>
        </p:nvSpPr>
        <p:spPr>
          <a:xfrm>
            <a:off x="155575" y="945218"/>
            <a:ext cx="4464000" cy="288000"/>
          </a:xfrm>
          <a:prstGeom prst="rect">
            <a:avLst/>
          </a:prstGeom>
          <a:solidFill>
            <a:srgbClr val="B4DCFA">
              <a:lumMod val="50000"/>
            </a:srgbClr>
          </a:solidFill>
          <a:ln w="25400" cap="flat" cmpd="sng" algn="ctr">
            <a:noFill/>
            <a:prstDash val="solid"/>
          </a:ln>
          <a:effectLst/>
        </p:spPr>
        <p:txBody>
          <a:bodyPr rtlCol="0" anchor="ctr"/>
          <a:lstStyle/>
          <a:p>
            <a:pPr algn="ctr"/>
            <a:r>
              <a:rPr lang="zh-TW" altLang="en-US" sz="2000" dirty="0">
                <a:solidFill>
                  <a:prstClr val="white"/>
                </a:solidFill>
                <a:latin typeface="微軟正黑體" panose="020B0604030504040204" pitchFamily="34" charset="-120"/>
                <a:ea typeface="微軟正黑體" panose="020B0604030504040204" pitchFamily="34" charset="-120"/>
              </a:rPr>
              <a:t>水五金產業的痛點</a:t>
            </a:r>
          </a:p>
        </p:txBody>
      </p:sp>
      <p:sp>
        <p:nvSpPr>
          <p:cNvPr id="34" name="矩形 33"/>
          <p:cNvSpPr/>
          <p:nvPr/>
        </p:nvSpPr>
        <p:spPr>
          <a:xfrm>
            <a:off x="155575" y="3559665"/>
            <a:ext cx="4464000" cy="288000"/>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zh-TW" altLang="en-US" sz="2000" dirty="0">
                <a:solidFill>
                  <a:prstClr val="white"/>
                </a:solidFill>
                <a:latin typeface="微軟正黑體" panose="020B0604030504040204" pitchFamily="34" charset="-120"/>
                <a:ea typeface="微軟正黑體" panose="020B0604030504040204" pitchFamily="34" charset="-120"/>
              </a:rPr>
              <a:t>人工智慧怎麼做</a:t>
            </a:r>
          </a:p>
        </p:txBody>
      </p:sp>
      <p:sp>
        <p:nvSpPr>
          <p:cNvPr id="35" name="矩形 34"/>
          <p:cNvSpPr/>
          <p:nvPr/>
        </p:nvSpPr>
        <p:spPr>
          <a:xfrm>
            <a:off x="155575" y="4990145"/>
            <a:ext cx="4464000" cy="288000"/>
          </a:xfrm>
          <a:prstGeom prst="rect">
            <a:avLst/>
          </a:prstGeom>
          <a:solidFill>
            <a:srgbClr val="B4DCFA">
              <a:lumMod val="50000"/>
            </a:srgbClr>
          </a:solidFill>
          <a:ln w="25400" cap="flat" cmpd="sng" algn="ctr">
            <a:noFill/>
            <a:prstDash val="solid"/>
          </a:ln>
          <a:effectLst/>
        </p:spPr>
        <p:txBody>
          <a:bodyPr rtlCol="0" anchor="ctr"/>
          <a:lstStyle/>
          <a:p>
            <a:pPr algn="ctr" defTabSz="914400"/>
            <a:r>
              <a:rPr lang="zh-TW" altLang="en-US" sz="2000" dirty="0">
                <a:solidFill>
                  <a:prstClr val="white"/>
                </a:solidFill>
                <a:latin typeface="微軟正黑體" panose="020B0604030504040204" pitchFamily="34" charset="-120"/>
                <a:ea typeface="微軟正黑體" panose="020B0604030504040204" pitchFamily="34" charset="-120"/>
              </a:rPr>
              <a:t>人工智慧帶來之效益</a:t>
            </a:r>
          </a:p>
        </p:txBody>
      </p:sp>
    </p:spTree>
    <p:extLst>
      <p:ext uri="{BB962C8B-B14F-4D97-AF65-F5344CB8AC3E}">
        <p14:creationId xmlns:p14="http://schemas.microsoft.com/office/powerpoint/2010/main" val="3635214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11560" y="1340768"/>
            <a:ext cx="8085584" cy="4525963"/>
          </a:xfrm>
        </p:spPr>
        <p:txBody>
          <a:bodyPr>
            <a:normAutofit/>
          </a:bodyPr>
          <a:lstStyle/>
          <a:p>
            <a:pPr marL="456863" indent="-456863">
              <a:buFont typeface="+mj-lt"/>
              <a:buAutoNum type="arabicPeriod"/>
            </a:pP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58</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秒的競爭</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456863" indent="-456863">
              <a:buFont typeface="+mj-lt"/>
              <a:buAutoNum type="arabicPeriod"/>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工業</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4.0</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非大公司專利  中小企業團結打群架</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456863" indent="-456863">
              <a:buFont typeface="+mj-lt"/>
              <a:buAutoNum type="arabicPeriod"/>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生產線自我進化   </a:t>
            </a:r>
            <a:r>
              <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rPr>
              <a:t>30</a:t>
            </a: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年紡織老廠換腦</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456863" indent="-456863">
              <a:buFont typeface="+mj-lt"/>
              <a:buAutoNum type="arabicPeriod"/>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企業聯盟抗敵  打造台版西門子</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456863" indent="-456863" algn="just" hangingPunct="0">
              <a:spcBef>
                <a:spcPts val="600"/>
              </a:spcBef>
              <a:buFont typeface="+mj-lt"/>
              <a:buAutoNum type="arabicPeriod"/>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製造強權重洗牌</a:t>
            </a:r>
            <a:endParaRPr lang="en-US" altLang="zh-TW" sz="20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hangingPunct="0">
              <a:spcBef>
                <a:spcPts val="600"/>
              </a:spcBef>
              <a:buNone/>
            </a:pPr>
            <a:r>
              <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rPr>
              <a:t>     ～當美國用軟體吞全球，工業德國如何反擊？台灣</a:t>
            </a:r>
          </a:p>
        </p:txBody>
      </p:sp>
      <p:sp>
        <p:nvSpPr>
          <p:cNvPr id="5" name="矩形 4"/>
          <p:cNvSpPr/>
          <p:nvPr/>
        </p:nvSpPr>
        <p:spPr>
          <a:xfrm>
            <a:off x="2248406" y="425426"/>
            <a:ext cx="4392488" cy="584775"/>
          </a:xfrm>
          <a:prstGeom prst="rect">
            <a:avLst/>
          </a:prstGeom>
        </p:spPr>
        <p:txBody>
          <a:bodyPr wrap="square" lIns="91374" tIns="45683" rIns="91374" bIns="45683">
            <a:spAutoFit/>
          </a:bodyPr>
          <a:lstStyle/>
          <a:p>
            <a:pPr algn="ctr"/>
            <a:r>
              <a:rPr lang="zh-TW" altLang="en-US" sz="3200" b="1" dirty="0">
                <a:solidFill>
                  <a:prstClr val="black"/>
                </a:solidFill>
                <a:latin typeface="微軟正黑體" panose="020B0604030504040204" pitchFamily="34" charset="-120"/>
                <a:ea typeface="微軟正黑體" panose="020B0604030504040204" pitchFamily="34" charset="-120"/>
              </a:rPr>
              <a:t>雜誌專題報導</a:t>
            </a:r>
            <a:endParaRPr lang="zh-TW" altLang="en-US" sz="3200" dirty="0">
              <a:solidFill>
                <a:prstClr val="black"/>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43</a:t>
            </a:fld>
            <a:endParaRPr lang="zh-TW" altLang="en-US" dirty="0"/>
          </a:p>
        </p:txBody>
      </p:sp>
    </p:spTree>
    <p:extLst>
      <p:ext uri="{BB962C8B-B14F-4D97-AF65-F5344CB8AC3E}">
        <p14:creationId xmlns:p14="http://schemas.microsoft.com/office/powerpoint/2010/main" val="1697003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物件 4"/>
          <p:cNvGraphicFramePr>
            <a:graphicFrameLocks noChangeAspect="1"/>
          </p:cNvGraphicFramePr>
          <p:nvPr>
            <p:extLst>
              <p:ext uri="{D42A27DB-BD31-4B8C-83A1-F6EECF244321}">
                <p14:modId xmlns:p14="http://schemas.microsoft.com/office/powerpoint/2010/main" val="1565866842"/>
              </p:ext>
            </p:extLst>
          </p:nvPr>
        </p:nvGraphicFramePr>
        <p:xfrm>
          <a:off x="539552" y="692696"/>
          <a:ext cx="8363272" cy="5718126"/>
        </p:xfrm>
        <a:graphic>
          <a:graphicData uri="http://schemas.openxmlformats.org/presentationml/2006/ole">
            <mc:AlternateContent xmlns:mc="http://schemas.openxmlformats.org/markup-compatibility/2006">
              <mc:Choice xmlns:v="urn:schemas-microsoft-com:vml" Requires="v">
                <p:oleObj spid="_x0000_s1362" name="文件" r:id="rId4" imgW="9968516" imgH="6309609" progId="Word.Document.12">
                  <p:embed/>
                </p:oleObj>
              </mc:Choice>
              <mc:Fallback>
                <p:oleObj name="文件" r:id="rId4" imgW="9968516" imgH="6309609" progId="Word.Document.12">
                  <p:embed/>
                  <p:pic>
                    <p:nvPicPr>
                      <p:cNvPr id="5" name="物件 4"/>
                      <p:cNvPicPr/>
                      <p:nvPr/>
                    </p:nvPicPr>
                    <p:blipFill>
                      <a:blip r:embed="rId5"/>
                      <a:stretch>
                        <a:fillRect/>
                      </a:stretch>
                    </p:blipFill>
                    <p:spPr>
                      <a:xfrm>
                        <a:off x="539552" y="692696"/>
                        <a:ext cx="8363272" cy="5718126"/>
                      </a:xfrm>
                      <a:prstGeom prst="rect">
                        <a:avLst/>
                      </a:prstGeom>
                    </p:spPr>
                  </p:pic>
                </p:oleObj>
              </mc:Fallback>
            </mc:AlternateContent>
          </a:graphicData>
        </a:graphic>
      </p:graphicFrame>
      <p:sp>
        <p:nvSpPr>
          <p:cNvPr id="3" name="投影片編號版面配置區 3"/>
          <p:cNvSpPr>
            <a:spLocks noGrp="1"/>
          </p:cNvSpPr>
          <p:nvPr>
            <p:ph type="sldNum" sz="quarter" idx="12"/>
          </p:nvPr>
        </p:nvSpPr>
        <p:spPr>
          <a:xfrm>
            <a:off x="7010400" y="6492875"/>
            <a:ext cx="2133600" cy="365125"/>
          </a:xfrm>
        </p:spPr>
        <p:txBody>
          <a:bodyPr/>
          <a:lstStyle/>
          <a:p>
            <a:fld id="{73DA0BB7-265A-403C-9275-D587AB510EDC}" type="slidenum">
              <a:rPr lang="zh-TW" altLang="en-US" smtClean="0"/>
              <a:t>44</a:t>
            </a:fld>
            <a:endParaRPr lang="zh-TW" altLang="en-US" dirty="0"/>
          </a:p>
        </p:txBody>
      </p:sp>
    </p:spTree>
    <p:extLst>
      <p:ext uri="{BB962C8B-B14F-4D97-AF65-F5344CB8AC3E}">
        <p14:creationId xmlns:p14="http://schemas.microsoft.com/office/powerpoint/2010/main" val="1284882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物件 1"/>
          <p:cNvGraphicFramePr>
            <a:graphicFrameLocks noChangeAspect="1"/>
          </p:cNvGraphicFramePr>
          <p:nvPr>
            <p:extLst>
              <p:ext uri="{D42A27DB-BD31-4B8C-83A1-F6EECF244321}">
                <p14:modId xmlns:p14="http://schemas.microsoft.com/office/powerpoint/2010/main" val="349187276"/>
              </p:ext>
            </p:extLst>
          </p:nvPr>
        </p:nvGraphicFramePr>
        <p:xfrm>
          <a:off x="266823" y="584684"/>
          <a:ext cx="8735548" cy="5580620"/>
        </p:xfrm>
        <a:graphic>
          <a:graphicData uri="http://schemas.openxmlformats.org/presentationml/2006/ole">
            <mc:AlternateContent xmlns:mc="http://schemas.openxmlformats.org/markup-compatibility/2006">
              <mc:Choice xmlns:v="urn:schemas-microsoft-com:vml" Requires="v">
                <p:oleObj spid="_x0000_s2385" name="文件" r:id="rId4" imgW="9968516" imgH="6030906" progId="Word.Document.12">
                  <p:embed/>
                </p:oleObj>
              </mc:Choice>
              <mc:Fallback>
                <p:oleObj name="文件" r:id="rId4" imgW="9968516" imgH="6030906" progId="Word.Document.12">
                  <p:embed/>
                  <p:pic>
                    <p:nvPicPr>
                      <p:cNvPr id="2" name="物件 1"/>
                      <p:cNvPicPr/>
                      <p:nvPr/>
                    </p:nvPicPr>
                    <p:blipFill>
                      <a:blip r:embed="rId5"/>
                      <a:stretch>
                        <a:fillRect/>
                      </a:stretch>
                    </p:blipFill>
                    <p:spPr>
                      <a:xfrm>
                        <a:off x="266823" y="584684"/>
                        <a:ext cx="8735548" cy="5580620"/>
                      </a:xfrm>
                      <a:prstGeom prst="rect">
                        <a:avLst/>
                      </a:prstGeom>
                    </p:spPr>
                  </p:pic>
                </p:oleObj>
              </mc:Fallback>
            </mc:AlternateContent>
          </a:graphicData>
        </a:graphic>
      </p:graphicFrame>
      <p:sp>
        <p:nvSpPr>
          <p:cNvPr id="4" name="投影片編號版面配置區 3"/>
          <p:cNvSpPr>
            <a:spLocks noGrp="1"/>
          </p:cNvSpPr>
          <p:nvPr>
            <p:ph type="sldNum" sz="quarter" idx="12"/>
          </p:nvPr>
        </p:nvSpPr>
        <p:spPr/>
        <p:txBody>
          <a:bodyPr/>
          <a:lstStyle/>
          <a:p>
            <a:fld id="{73DA0BB7-265A-403C-9275-D587AB510EDC}" type="slidenum">
              <a:rPr lang="zh-TW" altLang="en-US" smtClean="0"/>
              <a:t>45</a:t>
            </a:fld>
            <a:endParaRPr lang="zh-TW" altLang="en-US"/>
          </a:p>
        </p:txBody>
      </p:sp>
    </p:spTree>
    <p:extLst>
      <p:ext uri="{BB962C8B-B14F-4D97-AF65-F5344CB8AC3E}">
        <p14:creationId xmlns:p14="http://schemas.microsoft.com/office/powerpoint/2010/main" val="3678332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3905757881"/>
              </p:ext>
            </p:extLst>
          </p:nvPr>
        </p:nvGraphicFramePr>
        <p:xfrm>
          <a:off x="539552" y="548684"/>
          <a:ext cx="8136904" cy="5760639"/>
        </p:xfrm>
        <a:graphic>
          <a:graphicData uri="http://schemas.openxmlformats.org/presentationml/2006/ole">
            <mc:AlternateContent xmlns:mc="http://schemas.openxmlformats.org/markup-compatibility/2006">
              <mc:Choice xmlns:v="urn:schemas-microsoft-com:vml" Requires="v">
                <p:oleObj spid="_x0000_s3409" name="文件" r:id="rId4" imgW="9968516" imgH="6461890" progId="Word.Document.12">
                  <p:embed/>
                </p:oleObj>
              </mc:Choice>
              <mc:Fallback>
                <p:oleObj name="文件" r:id="rId4" imgW="9968516" imgH="6461890" progId="Word.Document.12">
                  <p:embed/>
                  <p:pic>
                    <p:nvPicPr>
                      <p:cNvPr id="4" name="物件 3"/>
                      <p:cNvPicPr/>
                      <p:nvPr/>
                    </p:nvPicPr>
                    <p:blipFill>
                      <a:blip r:embed="rId5"/>
                      <a:stretch>
                        <a:fillRect/>
                      </a:stretch>
                    </p:blipFill>
                    <p:spPr>
                      <a:xfrm>
                        <a:off x="539552" y="548684"/>
                        <a:ext cx="8136904" cy="5760639"/>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46</a:t>
            </a:fld>
            <a:endParaRPr lang="zh-TW" altLang="en-US"/>
          </a:p>
        </p:txBody>
      </p:sp>
    </p:spTree>
    <p:extLst>
      <p:ext uri="{BB962C8B-B14F-4D97-AF65-F5344CB8AC3E}">
        <p14:creationId xmlns:p14="http://schemas.microsoft.com/office/powerpoint/2010/main" val="34800758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4078394984"/>
              </p:ext>
            </p:extLst>
          </p:nvPr>
        </p:nvGraphicFramePr>
        <p:xfrm>
          <a:off x="395536" y="476674"/>
          <a:ext cx="8424936" cy="5783219"/>
        </p:xfrm>
        <a:graphic>
          <a:graphicData uri="http://schemas.openxmlformats.org/presentationml/2006/ole">
            <mc:AlternateContent xmlns:mc="http://schemas.openxmlformats.org/markup-compatibility/2006">
              <mc:Choice xmlns:v="urn:schemas-microsoft-com:vml" Requires="v">
                <p:oleObj spid="_x0000_s4433" name="文件" r:id="rId4" imgW="9968516" imgH="6335109" progId="Word.Document.12">
                  <p:embed/>
                </p:oleObj>
              </mc:Choice>
              <mc:Fallback>
                <p:oleObj name="文件" r:id="rId4" imgW="9968516" imgH="6335109" progId="Word.Document.12">
                  <p:embed/>
                  <p:pic>
                    <p:nvPicPr>
                      <p:cNvPr id="4" name="物件 3"/>
                      <p:cNvPicPr/>
                      <p:nvPr/>
                    </p:nvPicPr>
                    <p:blipFill>
                      <a:blip r:embed="rId5"/>
                      <a:stretch>
                        <a:fillRect/>
                      </a:stretch>
                    </p:blipFill>
                    <p:spPr>
                      <a:xfrm>
                        <a:off x="395536" y="476674"/>
                        <a:ext cx="8424936" cy="5783219"/>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47</a:t>
            </a:fld>
            <a:endParaRPr lang="zh-TW" altLang="en-US"/>
          </a:p>
        </p:txBody>
      </p:sp>
    </p:spTree>
    <p:extLst>
      <p:ext uri="{BB962C8B-B14F-4D97-AF65-F5344CB8AC3E}">
        <p14:creationId xmlns:p14="http://schemas.microsoft.com/office/powerpoint/2010/main" val="1213043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944640158"/>
              </p:ext>
            </p:extLst>
          </p:nvPr>
        </p:nvGraphicFramePr>
        <p:xfrm>
          <a:off x="323528" y="548684"/>
          <a:ext cx="8568952" cy="5760639"/>
        </p:xfrm>
        <a:graphic>
          <a:graphicData uri="http://schemas.openxmlformats.org/presentationml/2006/ole">
            <mc:AlternateContent xmlns:mc="http://schemas.openxmlformats.org/markup-compatibility/2006">
              <mc:Choice xmlns:v="urn:schemas-microsoft-com:vml" Requires="v">
                <p:oleObj spid="_x0000_s5457" name="文件" r:id="rId4" imgW="9968516" imgH="6385749" progId="Word.Document.12">
                  <p:embed/>
                </p:oleObj>
              </mc:Choice>
              <mc:Fallback>
                <p:oleObj name="文件" r:id="rId4" imgW="9968516" imgH="6385749" progId="Word.Document.12">
                  <p:embed/>
                  <p:pic>
                    <p:nvPicPr>
                      <p:cNvPr id="4" name="物件 3"/>
                      <p:cNvPicPr/>
                      <p:nvPr/>
                    </p:nvPicPr>
                    <p:blipFill>
                      <a:blip r:embed="rId5"/>
                      <a:stretch>
                        <a:fillRect/>
                      </a:stretch>
                    </p:blipFill>
                    <p:spPr>
                      <a:xfrm>
                        <a:off x="323528" y="548684"/>
                        <a:ext cx="8568952" cy="5760639"/>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48</a:t>
            </a:fld>
            <a:endParaRPr lang="zh-TW" altLang="en-US"/>
          </a:p>
        </p:txBody>
      </p:sp>
    </p:spTree>
    <p:extLst>
      <p:ext uri="{BB962C8B-B14F-4D97-AF65-F5344CB8AC3E}">
        <p14:creationId xmlns:p14="http://schemas.microsoft.com/office/powerpoint/2010/main" val="82893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6827" y="2312847"/>
            <a:ext cx="1077729" cy="80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橢圓 3"/>
          <p:cNvSpPr/>
          <p:nvPr/>
        </p:nvSpPr>
        <p:spPr>
          <a:xfrm>
            <a:off x="366036" y="1714957"/>
            <a:ext cx="3124039" cy="39454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6" name="橢圓 5"/>
          <p:cNvSpPr/>
          <p:nvPr/>
        </p:nvSpPr>
        <p:spPr>
          <a:xfrm>
            <a:off x="712812" y="2482292"/>
            <a:ext cx="2430488" cy="317807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latin typeface="微軟正黑體" pitchFamily="34" charset="-120"/>
              <a:ea typeface="微軟正黑體" pitchFamily="34" charset="-120"/>
            </a:endParaRPr>
          </a:p>
        </p:txBody>
      </p:sp>
      <p:sp>
        <p:nvSpPr>
          <p:cNvPr id="7" name="橢圓 6"/>
          <p:cNvSpPr/>
          <p:nvPr/>
        </p:nvSpPr>
        <p:spPr>
          <a:xfrm>
            <a:off x="1073004" y="3534770"/>
            <a:ext cx="1725234" cy="212559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b="1" dirty="0">
                <a:latin typeface="微軟正黑體" pitchFamily="34" charset="-120"/>
                <a:ea typeface="微軟正黑體" pitchFamily="34" charset="-120"/>
              </a:rPr>
              <a:t>深度學習</a:t>
            </a:r>
          </a:p>
        </p:txBody>
      </p:sp>
      <p:sp>
        <p:nvSpPr>
          <p:cNvPr id="5" name="矩形 4"/>
          <p:cNvSpPr/>
          <p:nvPr/>
        </p:nvSpPr>
        <p:spPr>
          <a:xfrm>
            <a:off x="1365539" y="2732596"/>
            <a:ext cx="1107997" cy="369332"/>
          </a:xfrm>
          <a:prstGeom prst="rect">
            <a:avLst/>
          </a:prstGeom>
        </p:spPr>
        <p:txBody>
          <a:bodyPr wrap="none">
            <a:spAutoFit/>
          </a:bodyPr>
          <a:lstStyle/>
          <a:p>
            <a:pPr algn="ctr"/>
            <a:r>
              <a:rPr lang="zh-TW" altLang="en-US" b="1" dirty="0">
                <a:latin typeface="微軟正黑體" pitchFamily="34" charset="-120"/>
                <a:ea typeface="微軟正黑體" pitchFamily="34" charset="-120"/>
              </a:rPr>
              <a:t>機器學習</a:t>
            </a:r>
          </a:p>
        </p:txBody>
      </p:sp>
      <p:sp>
        <p:nvSpPr>
          <p:cNvPr id="9" name="矩形 8"/>
          <p:cNvSpPr/>
          <p:nvPr/>
        </p:nvSpPr>
        <p:spPr>
          <a:xfrm>
            <a:off x="1381623" y="1930983"/>
            <a:ext cx="1107997" cy="369332"/>
          </a:xfrm>
          <a:prstGeom prst="rect">
            <a:avLst/>
          </a:prstGeom>
        </p:spPr>
        <p:txBody>
          <a:bodyPr wrap="none">
            <a:spAutoFit/>
          </a:bodyPr>
          <a:lstStyle/>
          <a:p>
            <a:pPr algn="ctr"/>
            <a:r>
              <a:rPr lang="zh-TW" altLang="en-US" b="1" dirty="0">
                <a:latin typeface="微軟正黑體" pitchFamily="34" charset="-120"/>
                <a:ea typeface="微軟正黑體" pitchFamily="34" charset="-120"/>
              </a:rPr>
              <a:t>人工智慧</a:t>
            </a:r>
          </a:p>
        </p:txBody>
      </p:sp>
      <p:pic>
        <p:nvPicPr>
          <p:cNvPr id="1026"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967283" y="760103"/>
            <a:ext cx="866345" cy="974561"/>
          </a:xfrm>
          <a:prstGeom prst="rect">
            <a:avLst/>
          </a:prstGeom>
          <a:ln w="9525">
            <a:noFill/>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7" name="矩形 26"/>
          <p:cNvSpPr/>
          <p:nvPr/>
        </p:nvSpPr>
        <p:spPr>
          <a:xfrm>
            <a:off x="3400456" y="5678101"/>
            <a:ext cx="5668426" cy="646331"/>
          </a:xfrm>
          <a:prstGeom prst="rect">
            <a:avLst/>
          </a:prstGeom>
        </p:spPr>
        <p:txBody>
          <a:bodyPr wrap="square">
            <a:spAutoFit/>
          </a:bodyPr>
          <a:lstStyle/>
          <a:p>
            <a:pPr marL="273050" lvl="1" indent="-273050" eaLnBrk="0" hangingPunct="0">
              <a:spcBef>
                <a:spcPct val="20000"/>
              </a:spcBef>
              <a:buClr>
                <a:srgbClr val="FF3300"/>
              </a:buClr>
              <a:buFont typeface="Wingdings" pitchFamily="2" charset="2"/>
              <a:buChar char="v"/>
            </a:pPr>
            <a:r>
              <a:rPr lang="zh-TW" altLang="en-US" sz="1800" b="1" dirty="0">
                <a:solidFill>
                  <a:srgbClr val="0000FF"/>
                </a:solidFill>
                <a:latin typeface="微軟正黑體" pitchFamily="34" charset="-120"/>
                <a:ea typeface="微軟正黑體" pitchFamily="34" charset="-120"/>
                <a:cs typeface="標楷體" pitchFamily="65" charset="-120"/>
              </a:rPr>
              <a:t>深度學習為實踐人工智慧的一種</a:t>
            </a:r>
            <a:r>
              <a:rPr lang="zh-TW" altLang="en-US" sz="1800" b="1" dirty="0">
                <a:solidFill>
                  <a:srgbClr val="FF0000"/>
                </a:solidFill>
                <a:latin typeface="微軟正黑體" pitchFamily="34" charset="-120"/>
                <a:ea typeface="微軟正黑體" pitchFamily="34" charset="-120"/>
                <a:cs typeface="標楷體" pitchFamily="65" charset="-120"/>
              </a:rPr>
              <a:t>運算模型</a:t>
            </a:r>
            <a:r>
              <a:rPr lang="zh-TW" altLang="en-US" sz="1800" b="1" dirty="0">
                <a:solidFill>
                  <a:srgbClr val="0000FF"/>
                </a:solidFill>
                <a:latin typeface="微軟正黑體" pitchFamily="34" charset="-120"/>
                <a:ea typeface="微軟正黑體" pitchFamily="34" charset="-120"/>
                <a:cs typeface="標楷體" pitchFamily="65" charset="-120"/>
              </a:rPr>
              <a:t>，</a:t>
            </a:r>
            <a:r>
              <a:rPr lang="zh-TW" altLang="en-US" sz="1800" b="1" dirty="0">
                <a:solidFill>
                  <a:srgbClr val="FF0000"/>
                </a:solidFill>
                <a:latin typeface="微軟正黑體" pitchFamily="34" charset="-120"/>
                <a:ea typeface="微軟正黑體" pitchFamily="34" charset="-120"/>
                <a:cs typeface="標楷體" pitchFamily="65" charset="-120"/>
              </a:rPr>
              <a:t>模仿大腦</a:t>
            </a:r>
            <a:r>
              <a:rPr lang="zh-TW" altLang="en-US" sz="1800" b="1" dirty="0" smtClean="0">
                <a:solidFill>
                  <a:srgbClr val="FF0000"/>
                </a:solidFill>
                <a:latin typeface="微軟正黑體" pitchFamily="34" charset="-120"/>
                <a:ea typeface="微軟正黑體" pitchFamily="34" charset="-120"/>
                <a:cs typeface="標楷體" pitchFamily="65" charset="-120"/>
              </a:rPr>
              <a:t>神經</a:t>
            </a:r>
            <a:r>
              <a:rPr lang="zh-TW" altLang="en-US" sz="1800" b="1" dirty="0" smtClean="0">
                <a:solidFill>
                  <a:srgbClr val="0000FF"/>
                </a:solidFill>
                <a:latin typeface="微軟正黑體" pitchFamily="34" charset="-120"/>
                <a:ea typeface="微軟正黑體" pitchFamily="34" charset="-120"/>
                <a:cs typeface="標楷體" pitchFamily="65" charset="-120"/>
              </a:rPr>
              <a:t>的運作</a:t>
            </a:r>
            <a:r>
              <a:rPr lang="zh-TW" altLang="en-US" sz="1800" b="1" dirty="0">
                <a:solidFill>
                  <a:srgbClr val="0000FF"/>
                </a:solidFill>
                <a:latin typeface="微軟正黑體" pitchFamily="34" charset="-120"/>
                <a:ea typeface="微軟正黑體" pitchFamily="34" charset="-120"/>
                <a:cs typeface="標楷體" pitchFamily="65" charset="-120"/>
              </a:rPr>
              <a:t>方式去</a:t>
            </a:r>
            <a:r>
              <a:rPr lang="zh-TW" altLang="en-US" sz="1800" b="1" dirty="0">
                <a:solidFill>
                  <a:srgbClr val="FF0000"/>
                </a:solidFill>
                <a:latin typeface="微軟正黑體" pitchFamily="34" charset="-120"/>
                <a:ea typeface="微軟正黑體" pitchFamily="34" charset="-120"/>
                <a:cs typeface="標楷體" pitchFamily="65" charset="-120"/>
              </a:rPr>
              <a:t>認識資料</a:t>
            </a:r>
            <a:r>
              <a:rPr lang="zh-TW" altLang="en-US" b="1" dirty="0">
                <a:solidFill>
                  <a:srgbClr val="0000FF"/>
                </a:solidFill>
                <a:latin typeface="微軟正黑體" pitchFamily="34" charset="-120"/>
                <a:ea typeface="微軟正黑體" pitchFamily="34" charset="-120"/>
                <a:cs typeface="標楷體" pitchFamily="65" charset="-120"/>
              </a:rPr>
              <a:t>，</a:t>
            </a:r>
            <a:r>
              <a:rPr lang="zh-TW" altLang="en-US" b="1" dirty="0">
                <a:solidFill>
                  <a:srgbClr val="FF0000"/>
                </a:solidFill>
                <a:latin typeface="微軟正黑體" pitchFamily="34" charset="-120"/>
                <a:ea typeface="微軟正黑體" pitchFamily="34" charset="-120"/>
                <a:cs typeface="標楷體" pitchFamily="65" charset="-120"/>
              </a:rPr>
              <a:t>找到</a:t>
            </a:r>
            <a:r>
              <a:rPr lang="zh-TW" altLang="en-US" b="1" dirty="0">
                <a:solidFill>
                  <a:srgbClr val="0000FF"/>
                </a:solidFill>
                <a:latin typeface="微軟正黑體" pitchFamily="34" charset="-120"/>
                <a:ea typeface="微軟正黑體" pitchFamily="34" charset="-120"/>
                <a:cs typeface="標楷體" pitchFamily="65" charset="-120"/>
              </a:rPr>
              <a:t>資料裡的</a:t>
            </a:r>
            <a:r>
              <a:rPr lang="zh-TW" altLang="en-US" b="1" dirty="0">
                <a:solidFill>
                  <a:srgbClr val="FF0000"/>
                </a:solidFill>
                <a:latin typeface="微軟正黑體" pitchFamily="34" charset="-120"/>
                <a:ea typeface="微軟正黑體" pitchFamily="34" charset="-120"/>
                <a:cs typeface="標楷體" pitchFamily="65" charset="-120"/>
              </a:rPr>
              <a:t>規則</a:t>
            </a:r>
            <a:endParaRPr lang="zh-TW" altLang="en-US" sz="1800" b="1" dirty="0">
              <a:solidFill>
                <a:srgbClr val="FF0000"/>
              </a:solidFill>
              <a:latin typeface="微軟正黑體" pitchFamily="34" charset="-120"/>
              <a:ea typeface="微軟正黑體" pitchFamily="34" charset="-120"/>
              <a:cs typeface="標楷體" pitchFamily="65" charset="-120"/>
            </a:endParaRPr>
          </a:p>
        </p:txBody>
      </p:sp>
      <p:sp>
        <p:nvSpPr>
          <p:cNvPr id="29" name="矩形 28"/>
          <p:cNvSpPr>
            <a:spLocks noChangeArrowheads="1"/>
          </p:cNvSpPr>
          <p:nvPr/>
        </p:nvSpPr>
        <p:spPr bwMode="auto">
          <a:xfrm>
            <a:off x="240419" y="6151753"/>
            <a:ext cx="3581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a:lstStyle>
          <a:p>
            <a:pPr>
              <a:defRPr/>
            </a:pPr>
            <a:r>
              <a:rPr lang="zh-TW" altLang="en-US" sz="1200" dirty="0">
                <a:latin typeface="微軟正黑體" panose="020B0604030504040204" pitchFamily="34" charset="-120"/>
                <a:ea typeface="微軟正黑體" panose="020B0604030504040204" pitchFamily="34" charset="-120"/>
              </a:rPr>
              <a:t>資料來源：</a:t>
            </a:r>
            <a:r>
              <a:rPr lang="en-US" altLang="zh-TW" sz="1200" dirty="0">
                <a:latin typeface="微軟正黑體" panose="020B0604030504040204" pitchFamily="34" charset="-120"/>
                <a:ea typeface="微軟正黑體" panose="020B0604030504040204" pitchFamily="34" charset="-120"/>
              </a:rPr>
              <a:t>MIC</a:t>
            </a: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2019</a:t>
            </a:r>
            <a:r>
              <a:rPr lang="zh-TW" altLang="en-US" sz="1200" dirty="0" smtClean="0">
                <a:latin typeface="微軟正黑體" panose="020B0604030504040204" pitchFamily="34" charset="-120"/>
                <a:ea typeface="微軟正黑體" panose="020B0604030504040204" pitchFamily="34" charset="-120"/>
              </a:rPr>
              <a:t>年</a:t>
            </a:r>
            <a:r>
              <a:rPr lang="en-US" altLang="zh-TW" sz="1200" dirty="0" smtClean="0">
                <a:latin typeface="微軟正黑體" panose="020B0604030504040204" pitchFamily="34" charset="-120"/>
                <a:ea typeface="微軟正黑體" panose="020B0604030504040204" pitchFamily="34" charset="-120"/>
              </a:rPr>
              <a:t>3</a:t>
            </a:r>
            <a:r>
              <a:rPr lang="zh-TW" altLang="en-US" sz="1200" dirty="0" smtClean="0">
                <a:latin typeface="微軟正黑體" panose="020B0604030504040204" pitchFamily="34" charset="-120"/>
                <a:ea typeface="微軟正黑體" panose="020B0604030504040204" pitchFamily="34" charset="-120"/>
              </a:rPr>
              <a:t>月</a:t>
            </a:r>
            <a:endParaRPr lang="zh-TW" altLang="en-US" sz="1200" dirty="0">
              <a:latin typeface="微軟正黑體" panose="020B0604030504040204" pitchFamily="34" charset="-120"/>
              <a:ea typeface="微軟正黑體" panose="020B0604030504040204" pitchFamily="34" charset="-120"/>
            </a:endParaRPr>
          </a:p>
        </p:txBody>
      </p:sp>
      <p:sp>
        <p:nvSpPr>
          <p:cNvPr id="38" name="矩形 37"/>
          <p:cNvSpPr/>
          <p:nvPr/>
        </p:nvSpPr>
        <p:spPr>
          <a:xfrm>
            <a:off x="3638309" y="3751701"/>
            <a:ext cx="5238242" cy="646331"/>
          </a:xfrm>
          <a:prstGeom prst="rect">
            <a:avLst/>
          </a:prstGeom>
        </p:spPr>
        <p:txBody>
          <a:bodyPr wrap="square">
            <a:spAutoFit/>
          </a:bodyPr>
          <a:lstStyle/>
          <a:p>
            <a:pPr marL="342900" lvl="1" indent="-342900" eaLnBrk="0" hangingPunct="0">
              <a:spcBef>
                <a:spcPct val="20000"/>
              </a:spcBef>
              <a:buClr>
                <a:srgbClr val="FF3300"/>
              </a:buClr>
              <a:buFont typeface="Wingdings" pitchFamily="2" charset="2"/>
              <a:buChar char="v"/>
            </a:pPr>
            <a:r>
              <a:rPr lang="zh-TW" altLang="en-US" b="1" dirty="0">
                <a:solidFill>
                  <a:srgbClr val="0000FF"/>
                </a:solidFill>
                <a:latin typeface="微軟正黑體" pitchFamily="34" charset="-120"/>
                <a:ea typeface="微軟正黑體" pitchFamily="34" charset="-120"/>
                <a:cs typeface="標楷體" pitchFamily="65" charset="-120"/>
              </a:rPr>
              <a:t>透過統計學的概念，利用</a:t>
            </a:r>
            <a:r>
              <a:rPr lang="zh-TW" altLang="en-US" b="1" dirty="0">
                <a:solidFill>
                  <a:srgbClr val="FF0000"/>
                </a:solidFill>
                <a:latin typeface="微軟正黑體" pitchFamily="34" charset="-120"/>
                <a:ea typeface="微軟正黑體" pitchFamily="34" charset="-120"/>
                <a:cs typeface="標楷體" pitchFamily="65" charset="-120"/>
              </a:rPr>
              <a:t>大量資料訓練機器</a:t>
            </a:r>
            <a:r>
              <a:rPr lang="zh-TW" altLang="en-US" b="1" dirty="0">
                <a:solidFill>
                  <a:srgbClr val="0000FF"/>
                </a:solidFill>
                <a:latin typeface="微軟正黑體" pitchFamily="34" charset="-120"/>
                <a:ea typeface="微軟正黑體" pitchFamily="34" charset="-120"/>
                <a:cs typeface="標楷體" pitchFamily="65" charset="-120"/>
              </a:rPr>
              <a:t>，讓機器能如人一般的</a:t>
            </a:r>
            <a:r>
              <a:rPr lang="zh-TW" altLang="en-US" b="1" dirty="0">
                <a:solidFill>
                  <a:srgbClr val="FF0000"/>
                </a:solidFill>
                <a:latin typeface="微軟正黑體" pitchFamily="34" charset="-120"/>
                <a:ea typeface="微軟正黑體" pitchFamily="34" charset="-120"/>
                <a:cs typeface="標楷體" pitchFamily="65" charset="-120"/>
              </a:rPr>
              <a:t>預測</a:t>
            </a:r>
            <a:r>
              <a:rPr lang="zh-TW" altLang="en-US" b="1" dirty="0">
                <a:solidFill>
                  <a:srgbClr val="0000FF"/>
                </a:solidFill>
                <a:latin typeface="微軟正黑體" pitchFamily="34" charset="-120"/>
                <a:ea typeface="微軟正黑體" pitchFamily="34" charset="-120"/>
                <a:cs typeface="標楷體" pitchFamily="65" charset="-120"/>
              </a:rPr>
              <a:t>、</a:t>
            </a:r>
            <a:r>
              <a:rPr lang="zh-TW" altLang="en-US" b="1" dirty="0">
                <a:solidFill>
                  <a:srgbClr val="FF0000"/>
                </a:solidFill>
                <a:latin typeface="微軟正黑體" pitchFamily="34" charset="-120"/>
                <a:ea typeface="微軟正黑體" pitchFamily="34" charset="-120"/>
                <a:cs typeface="標楷體" pitchFamily="65" charset="-120"/>
              </a:rPr>
              <a:t>選擇</a:t>
            </a:r>
            <a:r>
              <a:rPr lang="zh-TW" altLang="en-US" b="1" dirty="0">
                <a:solidFill>
                  <a:srgbClr val="0000FF"/>
                </a:solidFill>
                <a:latin typeface="微軟正黑體" pitchFamily="34" charset="-120"/>
                <a:ea typeface="微軟正黑體" pitchFamily="34" charset="-120"/>
                <a:cs typeface="標楷體" pitchFamily="65" charset="-120"/>
              </a:rPr>
              <a:t>或是輔助決策</a:t>
            </a:r>
            <a:endParaRPr lang="zh-TW" altLang="en-US" sz="1800" b="1" dirty="0">
              <a:solidFill>
                <a:srgbClr val="0000FF"/>
              </a:solidFill>
              <a:latin typeface="微軟正黑體" pitchFamily="34" charset="-120"/>
              <a:ea typeface="微軟正黑體" pitchFamily="34" charset="-120"/>
              <a:cs typeface="標楷體" pitchFamily="65" charset="-120"/>
            </a:endParaRPr>
          </a:p>
        </p:txBody>
      </p:sp>
      <p:sp>
        <p:nvSpPr>
          <p:cNvPr id="8" name="圓角矩形 7"/>
          <p:cNvSpPr/>
          <p:nvPr/>
        </p:nvSpPr>
        <p:spPr>
          <a:xfrm>
            <a:off x="3926159" y="3273815"/>
            <a:ext cx="1284733" cy="4243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latin typeface="微軟正黑體" pitchFamily="34" charset="-120"/>
                <a:ea typeface="微軟正黑體" pitchFamily="34" charset="-120"/>
              </a:rPr>
              <a:t>資料輸入</a:t>
            </a:r>
          </a:p>
        </p:txBody>
      </p:sp>
      <p:sp>
        <p:nvSpPr>
          <p:cNvPr id="39" name="圓角矩形 38"/>
          <p:cNvSpPr/>
          <p:nvPr/>
        </p:nvSpPr>
        <p:spPr>
          <a:xfrm>
            <a:off x="7371553" y="3273815"/>
            <a:ext cx="1284733" cy="4243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latin typeface="微軟正黑體" pitchFamily="34" charset="-120"/>
                <a:ea typeface="微軟正黑體" pitchFamily="34" charset="-120"/>
              </a:rPr>
              <a:t>預測</a:t>
            </a:r>
          </a:p>
        </p:txBody>
      </p:sp>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44798" y="2393094"/>
            <a:ext cx="926218" cy="83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圓角矩形 39"/>
          <p:cNvSpPr/>
          <p:nvPr/>
        </p:nvSpPr>
        <p:spPr>
          <a:xfrm>
            <a:off x="5633326" y="3262997"/>
            <a:ext cx="1284733" cy="4243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latin typeface="微軟正黑體" pitchFamily="34" charset="-120"/>
                <a:ea typeface="微軟正黑體" pitchFamily="34" charset="-120"/>
              </a:rPr>
              <a:t>機器學習</a:t>
            </a:r>
          </a:p>
        </p:txBody>
      </p:sp>
      <p:sp>
        <p:nvSpPr>
          <p:cNvPr id="41" name="向右箭號 40"/>
          <p:cNvSpPr/>
          <p:nvPr/>
        </p:nvSpPr>
        <p:spPr>
          <a:xfrm>
            <a:off x="6855889" y="2581767"/>
            <a:ext cx="617421" cy="436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向右箭號 41"/>
          <p:cNvSpPr/>
          <p:nvPr/>
        </p:nvSpPr>
        <p:spPr>
          <a:xfrm>
            <a:off x="5146657" y="2642153"/>
            <a:ext cx="617421" cy="436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9" name="Picture 5"/>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foregroundMark x1="32955" y1="35514" x2="32955" y2="35514"/>
                        <a14:foregroundMark x1="52273" y1="50467" x2="52273" y2="50467"/>
                        <a14:foregroundMark x1="52273" y1="59813" x2="52273" y2="59813"/>
                        <a14:foregroundMark x1="67045" y1="52336" x2="67045" y2="52336"/>
                        <a14:foregroundMark x1="53409" y1="43925" x2="53409" y2="43925"/>
                        <a14:foregroundMark x1="50000" y1="38318" x2="50000" y2="38318"/>
                        <a14:foregroundMark x1="38636" y1="18692" x2="38636" y2="18692"/>
                        <a14:foregroundMark x1="37500" y1="29907" x2="37500" y2="29907"/>
                        <a14:foregroundMark x1="32955" y1="37383" x2="32955" y2="42056"/>
                        <a14:foregroundMark x1="30682" y1="49533" x2="29545" y2="53271"/>
                        <a14:foregroundMark x1="28409" y1="68224" x2="28409" y2="75701"/>
                        <a14:foregroundMark x1="28409" y1="78505" x2="30682" y2="80374"/>
                        <a14:foregroundMark x1="46591" y1="80374" x2="56818" y2="82243"/>
                        <a14:foregroundMark x1="68182" y1="81308" x2="75000" y2="83178"/>
                        <a14:foregroundMark x1="88636" y1="81308" x2="87500" y2="67290"/>
                        <a14:foregroundMark x1="85227" y1="57009" x2="82955" y2="55140"/>
                        <a14:foregroundMark x1="80682" y1="51402" x2="76136" y2="37383"/>
                        <a14:foregroundMark x1="75000" y1="30841" x2="75000" y2="30841"/>
                        <a14:foregroundMark x1="69318" y1="26168" x2="64773" y2="19626"/>
                        <a14:foregroundMark x1="61364" y1="14953" x2="57955" y2="14019"/>
                        <a14:foregroundMark x1="47727" y1="5607" x2="45455" y2="7477"/>
                        <a14:foregroundMark x1="34091" y1="9346" x2="28409" y2="14019"/>
                        <a14:foregroundMark x1="25000" y1="14953" x2="21591" y2="16822"/>
                        <a14:foregroundMark x1="19318" y1="22430" x2="18182" y2="34579"/>
                        <a14:foregroundMark x1="18182" y1="35514" x2="19318" y2="42991"/>
                        <a14:foregroundMark x1="19318" y1="46729" x2="20455" y2="56075"/>
                        <a14:foregroundMark x1="20455" y1="60748" x2="20455" y2="65421"/>
                        <a14:foregroundMark x1="53409" y1="57944" x2="53409" y2="57944"/>
                        <a14:foregroundMark x1="48864" y1="63551" x2="52273" y2="67290"/>
                        <a14:foregroundMark x1="57955" y1="71963" x2="57955" y2="71963"/>
                        <a14:foregroundMark x1="72727" y1="71028" x2="72727" y2="71028"/>
                        <a14:foregroundMark x1="70455" y1="62617" x2="70455" y2="62617"/>
                        <a14:foregroundMark x1="38636" y1="68224" x2="38636" y2="68224"/>
                        <a14:foregroundMark x1="38636" y1="62617" x2="38636" y2="62617"/>
                        <a14:foregroundMark x1="38636" y1="53271" x2="38636" y2="53271"/>
                        <a14:foregroundMark x1="38636" y1="45794" x2="38636" y2="45794"/>
                        <a14:foregroundMark x1="70455" y1="48598" x2="70455" y2="48598"/>
                        <a14:foregroundMark x1="53409" y1="54206" x2="53409" y2="54206"/>
                      </a14:backgroundRemoval>
                    </a14:imgEffect>
                  </a14:imgLayer>
                </a14:imgProps>
              </a:ext>
              <a:ext uri="{28A0092B-C50C-407E-A947-70E740481C1C}">
                <a14:useLocalDpi xmlns:a14="http://schemas.microsoft.com/office/drawing/2010/main"/>
              </a:ext>
            </a:extLst>
          </a:blip>
          <a:srcRect/>
          <a:stretch>
            <a:fillRect/>
          </a:stretch>
        </p:blipFill>
        <p:spPr bwMode="auto">
          <a:xfrm>
            <a:off x="3955158" y="2409830"/>
            <a:ext cx="579970" cy="70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foregroundMark x1="32955" y1="35514" x2="32955" y2="35514"/>
                        <a14:foregroundMark x1="52273" y1="50467" x2="52273" y2="50467"/>
                        <a14:foregroundMark x1="52273" y1="59813" x2="52273" y2="59813"/>
                        <a14:foregroundMark x1="67045" y1="52336" x2="67045" y2="52336"/>
                        <a14:foregroundMark x1="53409" y1="43925" x2="53409" y2="43925"/>
                        <a14:foregroundMark x1="50000" y1="38318" x2="50000" y2="38318"/>
                        <a14:foregroundMark x1="38636" y1="18692" x2="38636" y2="18692"/>
                        <a14:foregroundMark x1="37500" y1="29907" x2="37500" y2="29907"/>
                        <a14:foregroundMark x1="32955" y1="37383" x2="32955" y2="42056"/>
                        <a14:foregroundMark x1="30682" y1="49533" x2="29545" y2="53271"/>
                        <a14:foregroundMark x1="28409" y1="68224" x2="28409" y2="75701"/>
                        <a14:foregroundMark x1="28409" y1="78505" x2="30682" y2="80374"/>
                        <a14:foregroundMark x1="46591" y1="80374" x2="56818" y2="82243"/>
                        <a14:foregroundMark x1="68182" y1="81308" x2="75000" y2="83178"/>
                        <a14:foregroundMark x1="88636" y1="81308" x2="87500" y2="67290"/>
                        <a14:foregroundMark x1="85227" y1="57009" x2="82955" y2="55140"/>
                        <a14:foregroundMark x1="80682" y1="51402" x2="76136" y2="37383"/>
                        <a14:foregroundMark x1="75000" y1="30841" x2="75000" y2="30841"/>
                        <a14:foregroundMark x1="69318" y1="26168" x2="64773" y2="19626"/>
                        <a14:foregroundMark x1="61364" y1="14953" x2="57955" y2="14019"/>
                        <a14:foregroundMark x1="47727" y1="5607" x2="45455" y2="7477"/>
                        <a14:foregroundMark x1="34091" y1="9346" x2="28409" y2="14019"/>
                        <a14:foregroundMark x1="25000" y1="14953" x2="21591" y2="16822"/>
                        <a14:foregroundMark x1="19318" y1="22430" x2="18182" y2="34579"/>
                        <a14:foregroundMark x1="18182" y1="35514" x2="19318" y2="42991"/>
                        <a14:foregroundMark x1="19318" y1="46729" x2="20455" y2="56075"/>
                        <a14:foregroundMark x1="20455" y1="60748" x2="20455" y2="65421"/>
                        <a14:foregroundMark x1="53409" y1="57944" x2="53409" y2="57944"/>
                        <a14:foregroundMark x1="48864" y1="63551" x2="52273" y2="67290"/>
                        <a14:foregroundMark x1="57955" y1="71963" x2="57955" y2="71963"/>
                        <a14:foregroundMark x1="72727" y1="71028" x2="72727" y2="71028"/>
                        <a14:foregroundMark x1="70455" y1="62617" x2="70455" y2="62617"/>
                        <a14:foregroundMark x1="38636" y1="68224" x2="38636" y2="68224"/>
                        <a14:foregroundMark x1="38636" y1="62617" x2="38636" y2="62617"/>
                        <a14:foregroundMark x1="38636" y1="53271" x2="38636" y2="53271"/>
                        <a14:foregroundMark x1="38636" y1="45794" x2="38636" y2="45794"/>
                        <a14:foregroundMark x1="70455" y1="48598" x2="70455" y2="48598"/>
                        <a14:foregroundMark x1="53409" y1="54206" x2="53409" y2="54206"/>
                      </a14:backgroundRemoval>
                    </a14:imgEffect>
                  </a14:imgLayer>
                </a14:imgProps>
              </a:ext>
              <a:ext uri="{28A0092B-C50C-407E-A947-70E740481C1C}">
                <a14:useLocalDpi xmlns:a14="http://schemas.microsoft.com/office/drawing/2010/main"/>
              </a:ext>
            </a:extLst>
          </a:blip>
          <a:srcRect/>
          <a:stretch>
            <a:fillRect/>
          </a:stretch>
        </p:blipFill>
        <p:spPr bwMode="auto">
          <a:xfrm>
            <a:off x="4231240" y="2594656"/>
            <a:ext cx="579970" cy="70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foregroundMark x1="32955" y1="35514" x2="32955" y2="35514"/>
                        <a14:foregroundMark x1="52273" y1="50467" x2="52273" y2="50467"/>
                        <a14:foregroundMark x1="52273" y1="59813" x2="52273" y2="59813"/>
                        <a14:foregroundMark x1="67045" y1="52336" x2="67045" y2="52336"/>
                        <a14:foregroundMark x1="53409" y1="43925" x2="53409" y2="43925"/>
                        <a14:foregroundMark x1="50000" y1="38318" x2="50000" y2="38318"/>
                        <a14:foregroundMark x1="38636" y1="18692" x2="38636" y2="18692"/>
                        <a14:foregroundMark x1="37500" y1="29907" x2="37500" y2="29907"/>
                        <a14:foregroundMark x1="32955" y1="37383" x2="32955" y2="42056"/>
                        <a14:foregroundMark x1="30682" y1="49533" x2="29545" y2="53271"/>
                        <a14:foregroundMark x1="28409" y1="68224" x2="28409" y2="75701"/>
                        <a14:foregroundMark x1="28409" y1="78505" x2="30682" y2="80374"/>
                        <a14:foregroundMark x1="46591" y1="80374" x2="56818" y2="82243"/>
                        <a14:foregroundMark x1="68182" y1="81308" x2="75000" y2="83178"/>
                        <a14:foregroundMark x1="88636" y1="81308" x2="87500" y2="67290"/>
                        <a14:foregroundMark x1="85227" y1="57009" x2="82955" y2="55140"/>
                        <a14:foregroundMark x1="80682" y1="51402" x2="76136" y2="37383"/>
                        <a14:foregroundMark x1="75000" y1="30841" x2="75000" y2="30841"/>
                        <a14:foregroundMark x1="69318" y1="26168" x2="64773" y2="19626"/>
                        <a14:foregroundMark x1="61364" y1="14953" x2="57955" y2="14019"/>
                        <a14:foregroundMark x1="47727" y1="5607" x2="45455" y2="7477"/>
                        <a14:foregroundMark x1="34091" y1="9346" x2="28409" y2="14019"/>
                        <a14:foregroundMark x1="25000" y1="14953" x2="21591" y2="16822"/>
                        <a14:foregroundMark x1="19318" y1="22430" x2="18182" y2="34579"/>
                        <a14:foregroundMark x1="18182" y1="35514" x2="19318" y2="42991"/>
                        <a14:foregroundMark x1="19318" y1="46729" x2="20455" y2="56075"/>
                        <a14:foregroundMark x1="20455" y1="60748" x2="20455" y2="65421"/>
                        <a14:foregroundMark x1="53409" y1="57944" x2="53409" y2="57944"/>
                        <a14:foregroundMark x1="48864" y1="63551" x2="52273" y2="67290"/>
                        <a14:foregroundMark x1="57955" y1="71963" x2="57955" y2="71963"/>
                        <a14:foregroundMark x1="72727" y1="71028" x2="72727" y2="71028"/>
                        <a14:foregroundMark x1="70455" y1="62617" x2="70455" y2="62617"/>
                        <a14:foregroundMark x1="38636" y1="68224" x2="38636" y2="68224"/>
                        <a14:foregroundMark x1="38636" y1="62617" x2="38636" y2="62617"/>
                        <a14:foregroundMark x1="38636" y1="53271" x2="38636" y2="53271"/>
                        <a14:foregroundMark x1="38636" y1="45794" x2="38636" y2="45794"/>
                        <a14:foregroundMark x1="70455" y1="48598" x2="70455" y2="48598"/>
                        <a14:foregroundMark x1="53409" y1="54206" x2="53409" y2="54206"/>
                      </a14:backgroundRemoval>
                    </a14:imgEffect>
                  </a14:imgLayer>
                </a14:imgProps>
              </a:ext>
              <a:ext uri="{28A0092B-C50C-407E-A947-70E740481C1C}">
                <a14:useLocalDpi xmlns:a14="http://schemas.microsoft.com/office/drawing/2010/main"/>
              </a:ext>
            </a:extLst>
          </a:blip>
          <a:srcRect/>
          <a:stretch>
            <a:fillRect/>
          </a:stretch>
        </p:blipFill>
        <p:spPr bwMode="auto">
          <a:xfrm>
            <a:off x="4592703" y="2447172"/>
            <a:ext cx="579970" cy="70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矩形 49"/>
          <p:cNvSpPr/>
          <p:nvPr/>
        </p:nvSpPr>
        <p:spPr>
          <a:xfrm>
            <a:off x="4075736" y="1369360"/>
            <a:ext cx="4786915" cy="646331"/>
          </a:xfrm>
          <a:prstGeom prst="rect">
            <a:avLst/>
          </a:prstGeom>
        </p:spPr>
        <p:txBody>
          <a:bodyPr wrap="square">
            <a:spAutoFit/>
          </a:bodyPr>
          <a:lstStyle/>
          <a:p>
            <a:pPr marL="273050" lvl="1" indent="-273050" eaLnBrk="0" hangingPunct="0">
              <a:spcBef>
                <a:spcPct val="20000"/>
              </a:spcBef>
              <a:buClr>
                <a:srgbClr val="FF3300"/>
              </a:buClr>
              <a:buFont typeface="Wingdings" pitchFamily="2" charset="2"/>
              <a:buChar char="v"/>
            </a:pPr>
            <a:r>
              <a:rPr lang="zh-TW" altLang="en-US" sz="1800" b="1" dirty="0">
                <a:solidFill>
                  <a:srgbClr val="0000FF"/>
                </a:solidFill>
                <a:latin typeface="微軟正黑體" pitchFamily="34" charset="-120"/>
                <a:ea typeface="微軟正黑體" pitchFamily="34" charset="-120"/>
                <a:cs typeface="標楷體" pitchFamily="65" charset="-120"/>
              </a:rPr>
              <a:t>運用</a:t>
            </a:r>
            <a:r>
              <a:rPr lang="zh-TW" altLang="en-US" sz="1800" b="1" dirty="0">
                <a:solidFill>
                  <a:srgbClr val="FF0000"/>
                </a:solidFill>
                <a:latin typeface="微軟正黑體" pitchFamily="34" charset="-120"/>
                <a:ea typeface="微軟正黑體" pitchFamily="34" charset="-120"/>
                <a:cs typeface="標楷體" pitchFamily="65" charset="-120"/>
              </a:rPr>
              <a:t>資訊系統模擬</a:t>
            </a:r>
            <a:r>
              <a:rPr lang="zh-TW" altLang="en-US" sz="1800" b="1" dirty="0">
                <a:solidFill>
                  <a:srgbClr val="0000FF"/>
                </a:solidFill>
                <a:latin typeface="微軟正黑體" pitchFamily="34" charset="-120"/>
                <a:ea typeface="微軟正黑體" pitchFamily="34" charset="-120"/>
                <a:cs typeface="標楷體" pitchFamily="65" charset="-120"/>
              </a:rPr>
              <a:t>或超越</a:t>
            </a:r>
            <a:r>
              <a:rPr lang="zh-TW" altLang="en-US" sz="1800" b="1" dirty="0">
                <a:solidFill>
                  <a:srgbClr val="FF0000"/>
                </a:solidFill>
                <a:latin typeface="微軟正黑體" pitchFamily="34" charset="-120"/>
                <a:ea typeface="微軟正黑體" pitchFamily="34" charset="-120"/>
                <a:cs typeface="標楷體" pitchFamily="65" charset="-120"/>
              </a:rPr>
              <a:t>人</a:t>
            </a:r>
            <a:r>
              <a:rPr lang="zh-TW" altLang="en-US" sz="1800" b="1" dirty="0">
                <a:solidFill>
                  <a:srgbClr val="0000FF"/>
                </a:solidFill>
                <a:latin typeface="微軟正黑體" pitchFamily="34" charset="-120"/>
                <a:ea typeface="微軟正黑體" pitchFamily="34" charset="-120"/>
                <a:cs typeface="標楷體" pitchFamily="65" charset="-120"/>
              </a:rPr>
              <a:t>的思考、行動、</a:t>
            </a:r>
            <a:r>
              <a:rPr lang="zh-TW" altLang="en-US" sz="1800" b="1" dirty="0">
                <a:solidFill>
                  <a:srgbClr val="FF0000"/>
                </a:solidFill>
                <a:latin typeface="微軟正黑體" pitchFamily="34" charset="-120"/>
                <a:ea typeface="微軟正黑體" pitchFamily="34" charset="-120"/>
                <a:cs typeface="標楷體" pitchFamily="65" charset="-120"/>
              </a:rPr>
              <a:t>聽覺</a:t>
            </a:r>
            <a:r>
              <a:rPr lang="zh-TW" altLang="en-US" sz="1800" b="1" dirty="0">
                <a:solidFill>
                  <a:srgbClr val="0000FF"/>
                </a:solidFill>
                <a:latin typeface="微軟正黑體" pitchFamily="34" charset="-120"/>
                <a:ea typeface="微軟正黑體" pitchFamily="34" charset="-120"/>
                <a:cs typeface="標楷體" pitchFamily="65" charset="-120"/>
              </a:rPr>
              <a:t>、</a:t>
            </a:r>
            <a:r>
              <a:rPr lang="zh-TW" altLang="en-US" sz="1800" b="1" dirty="0">
                <a:solidFill>
                  <a:srgbClr val="FF0000"/>
                </a:solidFill>
                <a:latin typeface="微軟正黑體" pitchFamily="34" charset="-120"/>
                <a:ea typeface="微軟正黑體" pitchFamily="34" charset="-120"/>
                <a:cs typeface="標楷體" pitchFamily="65" charset="-120"/>
              </a:rPr>
              <a:t>視覺</a:t>
            </a:r>
            <a:r>
              <a:rPr lang="zh-TW" altLang="en-US" sz="1800" b="1" dirty="0">
                <a:solidFill>
                  <a:srgbClr val="0000FF"/>
                </a:solidFill>
                <a:latin typeface="微軟正黑體" pitchFamily="34" charset="-120"/>
                <a:ea typeface="微軟正黑體" pitchFamily="34" charset="-120"/>
                <a:cs typeface="標楷體" pitchFamily="65" charset="-120"/>
              </a:rPr>
              <a:t>等能力</a:t>
            </a:r>
          </a:p>
        </p:txBody>
      </p:sp>
      <p:sp>
        <p:nvSpPr>
          <p:cNvPr id="54" name="矩形 53"/>
          <p:cNvSpPr/>
          <p:nvPr/>
        </p:nvSpPr>
        <p:spPr>
          <a:xfrm>
            <a:off x="3545140" y="1226646"/>
            <a:ext cx="553358" cy="523220"/>
          </a:xfrm>
          <a:prstGeom prst="rect">
            <a:avLst/>
          </a:prstGeom>
        </p:spPr>
        <p:txBody>
          <a:bodyPr wrap="none">
            <a:spAutoFit/>
          </a:bodyPr>
          <a:lstStyle/>
          <a:p>
            <a:pPr algn="ctr"/>
            <a:r>
              <a:rPr lang="en-US" altLang="zh-TW" sz="2800" b="1" dirty="0">
                <a:latin typeface="微軟正黑體" pitchFamily="34" charset="-120"/>
                <a:ea typeface="微軟正黑體" pitchFamily="34" charset="-120"/>
              </a:rPr>
              <a:t>AI</a:t>
            </a:r>
            <a:endParaRPr lang="zh-TW" altLang="en-US" sz="2800" b="1" dirty="0">
              <a:latin typeface="微軟正黑體" pitchFamily="34" charset="-120"/>
              <a:ea typeface="微軟正黑體" pitchFamily="34" charset="-120"/>
            </a:endParaRPr>
          </a:p>
        </p:txBody>
      </p:sp>
      <p:sp>
        <p:nvSpPr>
          <p:cNvPr id="57" name="矩形 56"/>
          <p:cNvSpPr/>
          <p:nvPr/>
        </p:nvSpPr>
        <p:spPr>
          <a:xfrm>
            <a:off x="4143211" y="969459"/>
            <a:ext cx="4753553" cy="306622"/>
          </a:xfrm>
          <a:prstGeom prst="rect">
            <a:avLst/>
          </a:prstGeom>
        </p:spPr>
        <p:txBody>
          <a:bodyPr wrap="square">
            <a:spAutoFit/>
          </a:bodyPr>
          <a:lstStyle/>
          <a:p>
            <a:pPr marL="176213" lvl="0" indent="-176213" defTabSz="914400">
              <a:lnSpc>
                <a:spcPts val="1800"/>
              </a:lnSpc>
              <a:buFont typeface="Arial" pitchFamily="34" charset="0"/>
              <a:buChar char="•"/>
              <a:defRPr/>
            </a:pPr>
            <a:r>
              <a:rPr lang="zh-TW" altLang="en-US" sz="1400" b="1" kern="0" dirty="0">
                <a:solidFill>
                  <a:schemeClr val="tx1">
                    <a:lumMod val="95000"/>
                    <a:lumOff val="5000"/>
                  </a:schemeClr>
                </a:solidFill>
                <a:latin typeface="微軟正黑體" panose="020B0604030504040204" pitchFamily="34" charset="-120"/>
                <a:ea typeface="微軟正黑體" panose="020B0604030504040204" pitchFamily="34" charset="-120"/>
              </a:rPr>
              <a:t>讓機器像人類一樣會看、會聽以及還會說，</a:t>
            </a:r>
            <a:r>
              <a:rPr lang="zh-TW" altLang="en-US" sz="1400" b="1" kern="0" dirty="0" smtClean="0">
                <a:solidFill>
                  <a:schemeClr val="tx1">
                    <a:lumMod val="95000"/>
                    <a:lumOff val="5000"/>
                  </a:schemeClr>
                </a:solidFill>
                <a:latin typeface="微軟正黑體" panose="020B0604030504040204" pitchFamily="34" charset="-120"/>
                <a:ea typeface="微軟正黑體" panose="020B0604030504040204" pitchFamily="34" charset="-120"/>
              </a:rPr>
              <a:t>甚至會</a:t>
            </a:r>
            <a:r>
              <a:rPr lang="zh-TW" altLang="en-US" sz="1400" b="1" kern="0" dirty="0">
                <a:solidFill>
                  <a:schemeClr val="tx1">
                    <a:lumMod val="95000"/>
                    <a:lumOff val="5000"/>
                  </a:schemeClr>
                </a:solidFill>
                <a:latin typeface="微軟正黑體" panose="020B0604030504040204" pitchFamily="34" charset="-120"/>
                <a:ea typeface="微軟正黑體" panose="020B0604030504040204" pitchFamily="34" charset="-120"/>
              </a:rPr>
              <a:t>思考</a:t>
            </a:r>
            <a:endParaRPr kumimoji="0" lang="zh-TW" altLang="en-US" sz="1400" b="1" kern="0" dirty="0">
              <a:solidFill>
                <a:schemeClr val="tx1">
                  <a:lumMod val="95000"/>
                  <a:lumOff val="5000"/>
                </a:schemeClr>
              </a:solidFill>
              <a:latin typeface="微軟正黑體" panose="020B0604030504040204" pitchFamily="34" charset="-120"/>
              <a:ea typeface="微軟正黑體" panose="020B0604030504040204" pitchFamily="34" charset="-120"/>
            </a:endParaRPr>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04779" y="4870335"/>
            <a:ext cx="2341826" cy="80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biLevel thresh="50000"/>
            <a:extLst>
              <a:ext uri="{28A0092B-C50C-407E-A947-70E740481C1C}">
                <a14:useLocalDpi xmlns:a14="http://schemas.microsoft.com/office/drawing/2010/main"/>
              </a:ext>
            </a:extLst>
          </a:blip>
          <a:srcRect/>
          <a:stretch>
            <a:fillRect/>
          </a:stretch>
        </p:blipFill>
        <p:spPr bwMode="auto">
          <a:xfrm>
            <a:off x="3463211" y="4881374"/>
            <a:ext cx="11525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向右箭號 66"/>
          <p:cNvSpPr/>
          <p:nvPr/>
        </p:nvSpPr>
        <p:spPr>
          <a:xfrm>
            <a:off x="4521046" y="5056217"/>
            <a:ext cx="617421" cy="436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圓角矩形 67"/>
          <p:cNvSpPr/>
          <p:nvPr/>
        </p:nvSpPr>
        <p:spPr>
          <a:xfrm>
            <a:off x="7658429" y="4841009"/>
            <a:ext cx="863703" cy="3109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latin typeface="微軟正黑體" pitchFamily="34" charset="-120"/>
                <a:ea typeface="微軟正黑體" pitchFamily="34" charset="-120"/>
              </a:rPr>
              <a:t>汽車</a:t>
            </a:r>
          </a:p>
        </p:txBody>
      </p:sp>
      <p:sp>
        <p:nvSpPr>
          <p:cNvPr id="69" name="圓角矩形 68"/>
          <p:cNvSpPr/>
          <p:nvPr/>
        </p:nvSpPr>
        <p:spPr>
          <a:xfrm>
            <a:off x="7658428" y="5291762"/>
            <a:ext cx="863703" cy="3109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b="1" dirty="0">
                <a:latin typeface="微軟正黑體" pitchFamily="34" charset="-120"/>
                <a:ea typeface="微軟正黑體" pitchFamily="34" charset="-120"/>
              </a:rPr>
              <a:t>機車</a:t>
            </a:r>
          </a:p>
        </p:txBody>
      </p:sp>
      <p:sp>
        <p:nvSpPr>
          <p:cNvPr id="45" name="矩形 44"/>
          <p:cNvSpPr/>
          <p:nvPr/>
        </p:nvSpPr>
        <p:spPr>
          <a:xfrm>
            <a:off x="7096828" y="4670574"/>
            <a:ext cx="1041314" cy="579597"/>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FF0000"/>
                </a:solidFill>
              </a:rPr>
              <a:t>√</a:t>
            </a:r>
          </a:p>
        </p:txBody>
      </p:sp>
      <p:sp>
        <p:nvSpPr>
          <p:cNvPr id="46" name="上彎箭號 45"/>
          <p:cNvSpPr/>
          <p:nvPr/>
        </p:nvSpPr>
        <p:spPr>
          <a:xfrm rot="16200000" flipH="1" flipV="1">
            <a:off x="2214236" y="4634864"/>
            <a:ext cx="550768" cy="1369335"/>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3" name="上彎箭號 72"/>
          <p:cNvSpPr/>
          <p:nvPr/>
        </p:nvSpPr>
        <p:spPr>
          <a:xfrm rot="16200000" flipV="1">
            <a:off x="2190131" y="838789"/>
            <a:ext cx="598977" cy="1369335"/>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4" name="向右箭號 73"/>
          <p:cNvSpPr/>
          <p:nvPr/>
        </p:nvSpPr>
        <p:spPr>
          <a:xfrm>
            <a:off x="2199705" y="3225772"/>
            <a:ext cx="1535155" cy="27476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47" name="標題 1"/>
          <p:cNvSpPr txBox="1">
            <a:spLocks/>
          </p:cNvSpPr>
          <p:nvPr/>
        </p:nvSpPr>
        <p:spPr>
          <a:xfrm>
            <a:off x="457203" y="0"/>
            <a:ext cx="8229600" cy="796950"/>
          </a:xfrm>
          <a:prstGeom prst="rect">
            <a:avLst/>
          </a:prstGeom>
        </p:spPr>
        <p:txBody>
          <a:bodyPr vert="horz" lIns="91374" tIns="45683" rIns="91374" bIns="45683" rtlCol="0" anchor="ctr">
            <a:norm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人工智慧小檔案</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4</a:t>
            </a:fld>
            <a:endParaRPr lang="zh-TW" altLang="en-US" dirty="0"/>
          </a:p>
        </p:txBody>
      </p:sp>
    </p:spTree>
    <p:extLst>
      <p:ext uri="{BB962C8B-B14F-4D97-AF65-F5344CB8AC3E}">
        <p14:creationId xmlns:p14="http://schemas.microsoft.com/office/powerpoint/2010/main" val="2986825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795412163"/>
              </p:ext>
            </p:extLst>
          </p:nvPr>
        </p:nvGraphicFramePr>
        <p:xfrm>
          <a:off x="323529" y="476672"/>
          <a:ext cx="8485553" cy="5904656"/>
        </p:xfrm>
        <a:graphic>
          <a:graphicData uri="http://schemas.openxmlformats.org/presentationml/2006/ole">
            <mc:AlternateContent xmlns:mc="http://schemas.openxmlformats.org/markup-compatibility/2006">
              <mc:Choice xmlns:v="urn:schemas-microsoft-com:vml" Requires="v">
                <p:oleObj spid="_x0000_s6481" name="文件" r:id="rId4" imgW="9968516" imgH="6284468" progId="Word.Document.12">
                  <p:embed/>
                </p:oleObj>
              </mc:Choice>
              <mc:Fallback>
                <p:oleObj name="文件" r:id="rId4" imgW="9968516" imgH="6284468" progId="Word.Document.12">
                  <p:embed/>
                  <p:pic>
                    <p:nvPicPr>
                      <p:cNvPr id="4" name="物件 3"/>
                      <p:cNvPicPr/>
                      <p:nvPr/>
                    </p:nvPicPr>
                    <p:blipFill>
                      <a:blip r:embed="rId5"/>
                      <a:stretch>
                        <a:fillRect/>
                      </a:stretch>
                    </p:blipFill>
                    <p:spPr>
                      <a:xfrm>
                        <a:off x="323529" y="476672"/>
                        <a:ext cx="8485553" cy="5904656"/>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49</a:t>
            </a:fld>
            <a:endParaRPr lang="zh-TW" altLang="en-US"/>
          </a:p>
        </p:txBody>
      </p:sp>
    </p:spTree>
    <p:extLst>
      <p:ext uri="{BB962C8B-B14F-4D97-AF65-F5344CB8AC3E}">
        <p14:creationId xmlns:p14="http://schemas.microsoft.com/office/powerpoint/2010/main" val="3906199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2943705162"/>
              </p:ext>
            </p:extLst>
          </p:nvPr>
        </p:nvGraphicFramePr>
        <p:xfrm>
          <a:off x="251520" y="404664"/>
          <a:ext cx="8663533" cy="5832648"/>
        </p:xfrm>
        <a:graphic>
          <a:graphicData uri="http://schemas.openxmlformats.org/presentationml/2006/ole">
            <mc:AlternateContent xmlns:mc="http://schemas.openxmlformats.org/markup-compatibility/2006">
              <mc:Choice xmlns:v="urn:schemas-microsoft-com:vml" Requires="v">
                <p:oleObj spid="_x0000_s7505" name="文件" r:id="rId4" imgW="9968516" imgH="6271898" progId="Word.Document.12">
                  <p:embed/>
                </p:oleObj>
              </mc:Choice>
              <mc:Fallback>
                <p:oleObj name="文件" r:id="rId4" imgW="9968516" imgH="6271898" progId="Word.Document.12">
                  <p:embed/>
                  <p:pic>
                    <p:nvPicPr>
                      <p:cNvPr id="4" name="物件 3"/>
                      <p:cNvPicPr/>
                      <p:nvPr/>
                    </p:nvPicPr>
                    <p:blipFill>
                      <a:blip r:embed="rId5"/>
                      <a:stretch>
                        <a:fillRect/>
                      </a:stretch>
                    </p:blipFill>
                    <p:spPr>
                      <a:xfrm>
                        <a:off x="251520" y="404664"/>
                        <a:ext cx="8663533" cy="5832648"/>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50</a:t>
            </a:fld>
            <a:endParaRPr lang="zh-TW" altLang="en-US"/>
          </a:p>
        </p:txBody>
      </p:sp>
    </p:spTree>
    <p:extLst>
      <p:ext uri="{BB962C8B-B14F-4D97-AF65-F5344CB8AC3E}">
        <p14:creationId xmlns:p14="http://schemas.microsoft.com/office/powerpoint/2010/main" val="1390384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2686066067"/>
              </p:ext>
            </p:extLst>
          </p:nvPr>
        </p:nvGraphicFramePr>
        <p:xfrm>
          <a:off x="395536" y="759618"/>
          <a:ext cx="8520719" cy="5549702"/>
        </p:xfrm>
        <a:graphic>
          <a:graphicData uri="http://schemas.openxmlformats.org/presentationml/2006/ole">
            <mc:AlternateContent xmlns:mc="http://schemas.openxmlformats.org/markup-compatibility/2006">
              <mc:Choice xmlns:v="urn:schemas-microsoft-com:vml" Requires="v">
                <p:oleObj spid="_x0000_s8529" name="文件" r:id="rId4" imgW="9968516" imgH="6246398" progId="Word.Document.12">
                  <p:embed/>
                </p:oleObj>
              </mc:Choice>
              <mc:Fallback>
                <p:oleObj name="文件" r:id="rId4" imgW="9968516" imgH="6246398" progId="Word.Document.12">
                  <p:embed/>
                  <p:pic>
                    <p:nvPicPr>
                      <p:cNvPr id="4" name="物件 3"/>
                      <p:cNvPicPr/>
                      <p:nvPr/>
                    </p:nvPicPr>
                    <p:blipFill>
                      <a:blip r:embed="rId5"/>
                      <a:stretch>
                        <a:fillRect/>
                      </a:stretch>
                    </p:blipFill>
                    <p:spPr>
                      <a:xfrm>
                        <a:off x="395536" y="759618"/>
                        <a:ext cx="8520719" cy="5549702"/>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51</a:t>
            </a:fld>
            <a:endParaRPr lang="zh-TW" altLang="en-US"/>
          </a:p>
        </p:txBody>
      </p:sp>
    </p:spTree>
    <p:extLst>
      <p:ext uri="{BB962C8B-B14F-4D97-AF65-F5344CB8AC3E}">
        <p14:creationId xmlns:p14="http://schemas.microsoft.com/office/powerpoint/2010/main" val="744641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265220021"/>
              </p:ext>
            </p:extLst>
          </p:nvPr>
        </p:nvGraphicFramePr>
        <p:xfrm>
          <a:off x="251520" y="836718"/>
          <a:ext cx="8712968" cy="5472607"/>
        </p:xfrm>
        <a:graphic>
          <a:graphicData uri="http://schemas.openxmlformats.org/presentationml/2006/ole">
            <mc:AlternateContent xmlns:mc="http://schemas.openxmlformats.org/markup-compatibility/2006">
              <mc:Choice xmlns:v="urn:schemas-microsoft-com:vml" Requires="v">
                <p:oleObj spid="_x0000_s9553" name="文件" r:id="rId4" imgW="9968516" imgH="5878984" progId="Word.Document.12">
                  <p:embed/>
                </p:oleObj>
              </mc:Choice>
              <mc:Fallback>
                <p:oleObj name="文件" r:id="rId4" imgW="9968516" imgH="5878984" progId="Word.Document.12">
                  <p:embed/>
                  <p:pic>
                    <p:nvPicPr>
                      <p:cNvPr id="4" name="物件 3"/>
                      <p:cNvPicPr/>
                      <p:nvPr/>
                    </p:nvPicPr>
                    <p:blipFill>
                      <a:blip r:embed="rId5"/>
                      <a:stretch>
                        <a:fillRect/>
                      </a:stretch>
                    </p:blipFill>
                    <p:spPr>
                      <a:xfrm>
                        <a:off x="251520" y="836718"/>
                        <a:ext cx="8712968" cy="5472607"/>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52</a:t>
            </a:fld>
            <a:endParaRPr lang="zh-TW" altLang="en-US"/>
          </a:p>
        </p:txBody>
      </p:sp>
    </p:spTree>
    <p:extLst>
      <p:ext uri="{BB962C8B-B14F-4D97-AF65-F5344CB8AC3E}">
        <p14:creationId xmlns:p14="http://schemas.microsoft.com/office/powerpoint/2010/main" val="1073348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99959862"/>
              </p:ext>
            </p:extLst>
          </p:nvPr>
        </p:nvGraphicFramePr>
        <p:xfrm>
          <a:off x="327025" y="620713"/>
          <a:ext cx="8489950" cy="5322887"/>
        </p:xfrm>
        <a:graphic>
          <a:graphicData uri="http://schemas.openxmlformats.org/presentationml/2006/ole">
            <mc:AlternateContent xmlns:mc="http://schemas.openxmlformats.org/markup-compatibility/2006">
              <mc:Choice xmlns:v="urn:schemas-microsoft-com:vml" Requires="v">
                <p:oleObj spid="_x0000_s10577" name="文件" r:id="rId4" imgW="9954805" imgH="6245829" progId="Word.Document.12">
                  <p:embed/>
                </p:oleObj>
              </mc:Choice>
              <mc:Fallback>
                <p:oleObj name="文件" r:id="rId4" imgW="9954805" imgH="6245829" progId="Word.Document.12">
                  <p:embed/>
                  <p:pic>
                    <p:nvPicPr>
                      <p:cNvPr id="4" name="物件 3"/>
                      <p:cNvPicPr/>
                      <p:nvPr/>
                    </p:nvPicPr>
                    <p:blipFill>
                      <a:blip r:embed="rId5"/>
                      <a:stretch>
                        <a:fillRect/>
                      </a:stretch>
                    </p:blipFill>
                    <p:spPr>
                      <a:xfrm>
                        <a:off x="327025" y="620713"/>
                        <a:ext cx="8489950" cy="5322887"/>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53</a:t>
            </a:fld>
            <a:endParaRPr lang="zh-TW" altLang="en-US"/>
          </a:p>
        </p:txBody>
      </p:sp>
    </p:spTree>
    <p:extLst>
      <p:ext uri="{BB962C8B-B14F-4D97-AF65-F5344CB8AC3E}">
        <p14:creationId xmlns:p14="http://schemas.microsoft.com/office/powerpoint/2010/main" val="4189325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802596147"/>
              </p:ext>
            </p:extLst>
          </p:nvPr>
        </p:nvGraphicFramePr>
        <p:xfrm>
          <a:off x="107504" y="332656"/>
          <a:ext cx="8737930" cy="6048672"/>
        </p:xfrm>
        <a:graphic>
          <a:graphicData uri="http://schemas.openxmlformats.org/presentationml/2006/ole">
            <mc:AlternateContent xmlns:mc="http://schemas.openxmlformats.org/markup-compatibility/2006">
              <mc:Choice xmlns:v="urn:schemas-microsoft-com:vml" Requires="v">
                <p:oleObj spid="_x0000_s11601" name="文件" r:id="rId4" imgW="9968516" imgH="6233827" progId="Word.Document.12">
                  <p:embed/>
                </p:oleObj>
              </mc:Choice>
              <mc:Fallback>
                <p:oleObj name="文件" r:id="rId4" imgW="9968516" imgH="6233827" progId="Word.Document.12">
                  <p:embed/>
                  <p:pic>
                    <p:nvPicPr>
                      <p:cNvPr id="4" name="物件 3"/>
                      <p:cNvPicPr/>
                      <p:nvPr/>
                    </p:nvPicPr>
                    <p:blipFill>
                      <a:blip r:embed="rId5"/>
                      <a:stretch>
                        <a:fillRect/>
                      </a:stretch>
                    </p:blipFill>
                    <p:spPr>
                      <a:xfrm>
                        <a:off x="107504" y="332656"/>
                        <a:ext cx="8737930" cy="6048672"/>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54</a:t>
            </a:fld>
            <a:endParaRPr lang="zh-TW" altLang="en-US"/>
          </a:p>
        </p:txBody>
      </p:sp>
    </p:spTree>
    <p:extLst>
      <p:ext uri="{BB962C8B-B14F-4D97-AF65-F5344CB8AC3E}">
        <p14:creationId xmlns:p14="http://schemas.microsoft.com/office/powerpoint/2010/main" val="3503910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1649123347"/>
              </p:ext>
            </p:extLst>
          </p:nvPr>
        </p:nvGraphicFramePr>
        <p:xfrm>
          <a:off x="179512" y="470296"/>
          <a:ext cx="8770390" cy="5767016"/>
        </p:xfrm>
        <a:graphic>
          <a:graphicData uri="http://schemas.openxmlformats.org/presentationml/2006/ole">
            <mc:AlternateContent xmlns:mc="http://schemas.openxmlformats.org/markup-compatibility/2006">
              <mc:Choice xmlns:v="urn:schemas-microsoft-com:vml" Requires="v">
                <p:oleObj spid="_x0000_s12625" name="文件" r:id="rId4" imgW="9968516" imgH="6157687" progId="Word.Document.12">
                  <p:embed/>
                </p:oleObj>
              </mc:Choice>
              <mc:Fallback>
                <p:oleObj name="文件" r:id="rId4" imgW="9968516" imgH="6157687" progId="Word.Document.12">
                  <p:embed/>
                  <p:pic>
                    <p:nvPicPr>
                      <p:cNvPr id="4" name="物件 3"/>
                      <p:cNvPicPr/>
                      <p:nvPr/>
                    </p:nvPicPr>
                    <p:blipFill>
                      <a:blip r:embed="rId5"/>
                      <a:stretch>
                        <a:fillRect/>
                      </a:stretch>
                    </p:blipFill>
                    <p:spPr>
                      <a:xfrm>
                        <a:off x="179512" y="470296"/>
                        <a:ext cx="8770390" cy="5767016"/>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55</a:t>
            </a:fld>
            <a:endParaRPr lang="zh-TW" altLang="en-US"/>
          </a:p>
        </p:txBody>
      </p:sp>
    </p:spTree>
    <p:extLst>
      <p:ext uri="{BB962C8B-B14F-4D97-AF65-F5344CB8AC3E}">
        <p14:creationId xmlns:p14="http://schemas.microsoft.com/office/powerpoint/2010/main" val="31472962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val="748846371"/>
              </p:ext>
            </p:extLst>
          </p:nvPr>
        </p:nvGraphicFramePr>
        <p:xfrm>
          <a:off x="179512" y="908720"/>
          <a:ext cx="8734868" cy="4968552"/>
        </p:xfrm>
        <a:graphic>
          <a:graphicData uri="http://schemas.openxmlformats.org/presentationml/2006/ole">
            <mc:AlternateContent xmlns:mc="http://schemas.openxmlformats.org/markup-compatibility/2006">
              <mc:Choice xmlns:v="urn:schemas-microsoft-com:vml" Requires="v">
                <p:oleObj spid="_x0000_s13649" name="文件" r:id="rId4" imgW="9968516" imgH="5017374" progId="Word.Document.12">
                  <p:embed/>
                </p:oleObj>
              </mc:Choice>
              <mc:Fallback>
                <p:oleObj name="文件" r:id="rId4" imgW="9968516" imgH="5017374" progId="Word.Document.12">
                  <p:embed/>
                  <p:pic>
                    <p:nvPicPr>
                      <p:cNvPr id="4" name="物件 3"/>
                      <p:cNvPicPr/>
                      <p:nvPr/>
                    </p:nvPicPr>
                    <p:blipFill>
                      <a:blip r:embed="rId5"/>
                      <a:stretch>
                        <a:fillRect/>
                      </a:stretch>
                    </p:blipFill>
                    <p:spPr>
                      <a:xfrm>
                        <a:off x="179512" y="908720"/>
                        <a:ext cx="8734868" cy="4968552"/>
                      </a:xfrm>
                      <a:prstGeom prst="rect">
                        <a:avLst/>
                      </a:prstGeom>
                    </p:spPr>
                  </p:pic>
                </p:oleObj>
              </mc:Fallback>
            </mc:AlternateContent>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t>56</a:t>
            </a:fld>
            <a:endParaRPr lang="zh-TW" altLang="en-US"/>
          </a:p>
        </p:txBody>
      </p:sp>
    </p:spTree>
    <p:extLst>
      <p:ext uri="{BB962C8B-B14F-4D97-AF65-F5344CB8AC3E}">
        <p14:creationId xmlns:p14="http://schemas.microsoft.com/office/powerpoint/2010/main" val="1303943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395537" y="2106828"/>
            <a:ext cx="8280920" cy="4274503"/>
          </a:xfrm>
        </p:spPr>
        <p:txBody>
          <a:bodyPr>
            <a:noAutofit/>
          </a:bodyPr>
          <a:lstStyle/>
          <a:p>
            <a:pPr marL="456863" indent="-456863" algn="just">
              <a:spcBef>
                <a:spcPts val="600"/>
              </a:spcBef>
              <a:buFont typeface="+mj-lt"/>
              <a:buAutoNum type="arabicPeriod"/>
            </a:pP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川普總統之呼籲，企業到美國投資</a:t>
            </a:r>
            <a:endPar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sz="2400" b="1" dirty="0">
                <a:latin typeface="標楷體" panose="03000509000000000000" pitchFamily="65" charset="-120"/>
                <a:ea typeface="標楷體" panose="03000509000000000000" pitchFamily="65" charset="-120"/>
              </a:rPr>
              <a:t>美國總統說服</a:t>
            </a:r>
            <a:r>
              <a:rPr lang="zh-TW" altLang="zh-TW" sz="2400" b="1" dirty="0">
                <a:solidFill>
                  <a:srgbClr val="FF0000"/>
                </a:solidFill>
                <a:latin typeface="標楷體" panose="03000509000000000000" pitchFamily="65" charset="-120"/>
                <a:ea typeface="標楷體" panose="03000509000000000000" pitchFamily="65" charset="-120"/>
              </a:rPr>
              <a:t>開利冷氣</a:t>
            </a:r>
            <a:r>
              <a:rPr lang="zh-TW" altLang="zh-TW" sz="2400" b="1" dirty="0">
                <a:latin typeface="標楷體" panose="03000509000000000000" pitchFamily="65" charset="-120"/>
                <a:ea typeface="標楷體" panose="03000509000000000000" pitchFamily="65" charset="-120"/>
              </a:rPr>
              <a:t>及</a:t>
            </a:r>
            <a:r>
              <a:rPr lang="zh-TW" altLang="zh-TW" sz="2400" b="1" dirty="0">
                <a:solidFill>
                  <a:srgbClr val="FF0000"/>
                </a:solidFill>
                <a:latin typeface="標楷體" panose="03000509000000000000" pitchFamily="65" charset="-120"/>
                <a:ea typeface="標楷體" panose="03000509000000000000" pitchFamily="65" charset="-120"/>
              </a:rPr>
              <a:t>福特汽車</a:t>
            </a:r>
            <a:r>
              <a:rPr lang="zh-TW" altLang="zh-TW" sz="2400" b="1" dirty="0">
                <a:latin typeface="標楷體" panose="03000509000000000000" pitchFamily="65" charset="-120"/>
                <a:ea typeface="標楷體" panose="03000509000000000000" pitchFamily="65" charset="-120"/>
              </a:rPr>
              <a:t>留在美國國內，同時利誘</a:t>
            </a:r>
            <a:r>
              <a:rPr lang="en-US" altLang="zh-TW" sz="2400" b="1" dirty="0">
                <a:solidFill>
                  <a:srgbClr val="FF0000"/>
                </a:solidFill>
                <a:latin typeface="標楷體" panose="03000509000000000000" pitchFamily="65" charset="-120"/>
                <a:ea typeface="標楷體" panose="03000509000000000000" pitchFamily="65" charset="-120"/>
              </a:rPr>
              <a:t>Apple</a:t>
            </a:r>
            <a:r>
              <a:rPr lang="zh-TW" altLang="zh-TW" sz="2400" b="1" dirty="0">
                <a:latin typeface="標楷體" panose="03000509000000000000" pitchFamily="65" charset="-120"/>
                <a:ea typeface="標楷體" panose="03000509000000000000" pitchFamily="65" charset="-120"/>
              </a:rPr>
              <a:t>，只要</a:t>
            </a:r>
            <a:r>
              <a:rPr lang="en-US" altLang="zh-TW" sz="2400" b="1" dirty="0">
                <a:latin typeface="標楷體" panose="03000509000000000000" pitchFamily="65" charset="-120"/>
                <a:ea typeface="標楷體" panose="03000509000000000000" pitchFamily="65" charset="-120"/>
              </a:rPr>
              <a:t>Apple</a:t>
            </a:r>
            <a:r>
              <a:rPr lang="zh-TW" altLang="zh-TW" sz="2400" b="1" dirty="0">
                <a:latin typeface="標楷體" panose="03000509000000000000" pitchFamily="65" charset="-120"/>
                <a:ea typeface="標楷體" panose="03000509000000000000" pitchFamily="65" charset="-120"/>
              </a:rPr>
              <a:t>回美國立即給予</a:t>
            </a:r>
            <a:r>
              <a:rPr lang="zh-TW" altLang="zh-TW" sz="2400" b="1" dirty="0">
                <a:solidFill>
                  <a:srgbClr val="FF0000"/>
                </a:solidFill>
                <a:latin typeface="標楷體" panose="03000509000000000000" pitchFamily="65" charset="-120"/>
                <a:ea typeface="標楷體" panose="03000509000000000000" pitchFamily="65" charset="-120"/>
              </a:rPr>
              <a:t>減稅優惠</a:t>
            </a:r>
            <a:r>
              <a:rPr lang="zh-TW" altLang="zh-TW" sz="2400" b="1" dirty="0">
                <a:latin typeface="標楷體" panose="03000509000000000000" pitchFamily="65" charset="-120"/>
                <a:ea typeface="標楷體" panose="03000509000000000000" pitchFamily="65" charset="-120"/>
              </a:rPr>
              <a:t>。</a:t>
            </a:r>
          </a:p>
          <a:p>
            <a:pPr lvl="1"/>
            <a:r>
              <a:rPr lang="zh-TW" altLang="zh-TW" sz="2400" b="1" dirty="0">
                <a:latin typeface="標楷體" panose="03000509000000000000" pitchFamily="65" charset="-120"/>
                <a:ea typeface="標楷體" panose="03000509000000000000" pitchFamily="65" charset="-120"/>
              </a:rPr>
              <a:t>單是</a:t>
            </a:r>
            <a:r>
              <a:rPr lang="en-US" altLang="zh-TW" sz="2400" b="1" dirty="0">
                <a:latin typeface="標楷體" panose="03000509000000000000" pitchFamily="65" charset="-120"/>
                <a:ea typeface="標楷體" panose="03000509000000000000" pitchFamily="65" charset="-120"/>
              </a:rPr>
              <a:t>Apple</a:t>
            </a:r>
            <a:r>
              <a:rPr lang="zh-TW" altLang="zh-TW" sz="2400" b="1" dirty="0">
                <a:latin typeface="標楷體" panose="03000509000000000000" pitchFamily="65" charset="-120"/>
                <a:ea typeface="標楷體" panose="03000509000000000000" pitchFamily="65" charset="-120"/>
              </a:rPr>
              <a:t>在台灣之</a:t>
            </a:r>
            <a:r>
              <a:rPr lang="zh-TW" altLang="zh-TW" sz="2400" b="1" dirty="0">
                <a:solidFill>
                  <a:srgbClr val="FF0000"/>
                </a:solidFill>
                <a:latin typeface="標楷體" panose="03000509000000000000" pitchFamily="65" charset="-120"/>
                <a:ea typeface="標楷體" panose="03000509000000000000" pitchFamily="65" charset="-120"/>
              </a:rPr>
              <a:t>供應鏈</a:t>
            </a:r>
            <a:r>
              <a:rPr lang="zh-TW" altLang="zh-TW" sz="2400" b="1" dirty="0">
                <a:latin typeface="標楷體" panose="03000509000000000000" pitchFamily="65" charset="-120"/>
                <a:ea typeface="標楷體" panose="03000509000000000000" pitchFamily="65" charset="-120"/>
              </a:rPr>
              <a:t>，</a:t>
            </a:r>
            <a:r>
              <a:rPr lang="zh-TW" altLang="zh-TW" sz="2400" b="1" dirty="0">
                <a:solidFill>
                  <a:srgbClr val="FF0000"/>
                </a:solidFill>
                <a:latin typeface="標楷體" panose="03000509000000000000" pitchFamily="65" charset="-120"/>
                <a:ea typeface="標楷體" panose="03000509000000000000" pitchFamily="65" charset="-120"/>
              </a:rPr>
              <a:t>超過</a:t>
            </a:r>
            <a:r>
              <a:rPr lang="zh-TW" altLang="zh-TW" sz="2400" b="1" dirty="0">
                <a:latin typeface="標楷體" panose="03000509000000000000" pitchFamily="65" charset="-120"/>
                <a:ea typeface="標楷體" panose="03000509000000000000" pitchFamily="65" charset="-120"/>
              </a:rPr>
              <a:t>市值的</a:t>
            </a:r>
            <a:r>
              <a:rPr lang="en-US" altLang="zh-TW" sz="2400" b="1" dirty="0">
                <a:solidFill>
                  <a:srgbClr val="FF0000"/>
                </a:solidFill>
                <a:latin typeface="標楷體" panose="03000509000000000000" pitchFamily="65" charset="-120"/>
                <a:ea typeface="標楷體" panose="03000509000000000000" pitchFamily="65" charset="-120"/>
              </a:rPr>
              <a:t>6</a:t>
            </a:r>
            <a:r>
              <a:rPr lang="zh-TW" altLang="zh-TW" sz="2400" b="1" dirty="0">
                <a:solidFill>
                  <a:srgbClr val="FF0000"/>
                </a:solidFill>
                <a:latin typeface="標楷體" panose="03000509000000000000" pitchFamily="65" charset="-120"/>
                <a:ea typeface="標楷體" panose="03000509000000000000" pitchFamily="65" charset="-120"/>
              </a:rPr>
              <a:t>兆</a:t>
            </a:r>
            <a:r>
              <a:rPr lang="en-US" altLang="zh-TW" sz="2400" b="1" dirty="0">
                <a:solidFill>
                  <a:srgbClr val="FF0000"/>
                </a:solidFill>
                <a:latin typeface="標楷體" panose="03000509000000000000" pitchFamily="65" charset="-120"/>
                <a:ea typeface="標楷體" panose="03000509000000000000" pitchFamily="65" charset="-120"/>
              </a:rPr>
              <a:t>6000</a:t>
            </a:r>
            <a:r>
              <a:rPr lang="zh-TW" altLang="zh-TW" sz="2400" b="1" dirty="0">
                <a:solidFill>
                  <a:srgbClr val="FF0000"/>
                </a:solidFill>
                <a:latin typeface="標楷體" panose="03000509000000000000" pitchFamily="65" charset="-120"/>
                <a:ea typeface="標楷體" panose="03000509000000000000" pitchFamily="65" charset="-120"/>
              </a:rPr>
              <a:t>億元</a:t>
            </a:r>
            <a:r>
              <a:rPr lang="zh-TW" altLang="zh-TW" sz="2400" b="1" dirty="0">
                <a:latin typeface="標楷體" panose="03000509000000000000" pitchFamily="65" charset="-120"/>
                <a:ea typeface="標楷體" panose="03000509000000000000" pitchFamily="65" charset="-120"/>
              </a:rPr>
              <a:t>；從台積電、鴻海、和碩、大立光，</a:t>
            </a:r>
            <a:r>
              <a:rPr lang="zh-TW" altLang="zh-TW" sz="2400" b="1" dirty="0">
                <a:solidFill>
                  <a:srgbClr val="FF0000"/>
                </a:solidFill>
                <a:latin typeface="標楷體" panose="03000509000000000000" pitchFamily="65" charset="-120"/>
                <a:ea typeface="標楷體" panose="03000509000000000000" pitchFamily="65" charset="-120"/>
              </a:rPr>
              <a:t>權值</a:t>
            </a:r>
            <a:r>
              <a:rPr lang="zh-TW" altLang="zh-TW" sz="2400" b="1" dirty="0">
                <a:latin typeface="標楷體" panose="03000509000000000000" pitchFamily="65" charset="-120"/>
                <a:ea typeface="標楷體" panose="03000509000000000000" pitchFamily="65" charset="-120"/>
              </a:rPr>
              <a:t>占台灣</a:t>
            </a:r>
            <a:r>
              <a:rPr lang="zh-TW" altLang="zh-TW" sz="2400" b="1" dirty="0">
                <a:solidFill>
                  <a:srgbClr val="FF0000"/>
                </a:solidFill>
                <a:latin typeface="標楷體" panose="03000509000000000000" pitchFamily="65" charset="-120"/>
                <a:ea typeface="標楷體" panose="03000509000000000000" pitchFamily="65" charset="-120"/>
              </a:rPr>
              <a:t>股市市值四分之一</a:t>
            </a:r>
            <a:r>
              <a:rPr lang="zh-TW" altLang="zh-TW" sz="2400" b="1" dirty="0">
                <a:latin typeface="標楷體" panose="03000509000000000000" pitchFamily="65" charset="-120"/>
                <a:ea typeface="標楷體" panose="03000509000000000000" pitchFamily="65" charset="-120"/>
              </a:rPr>
              <a:t>。</a:t>
            </a:r>
          </a:p>
          <a:p>
            <a:pPr lvl="1"/>
            <a:r>
              <a:rPr lang="zh-TW" altLang="zh-TW" sz="2400" b="1" dirty="0">
                <a:latin typeface="標楷體" panose="03000509000000000000" pitchFamily="65" charset="-120"/>
                <a:ea typeface="標楷體" panose="03000509000000000000" pitchFamily="65" charset="-120"/>
              </a:rPr>
              <a:t>若</a:t>
            </a:r>
            <a:r>
              <a:rPr lang="en-US" altLang="zh-TW" sz="2400" b="1" dirty="0">
                <a:latin typeface="標楷體" panose="03000509000000000000" pitchFamily="65" charset="-120"/>
                <a:ea typeface="標楷體" panose="03000509000000000000" pitchFamily="65" charset="-120"/>
              </a:rPr>
              <a:t>Apple</a:t>
            </a:r>
            <a:r>
              <a:rPr lang="zh-TW" altLang="zh-TW" sz="2400" b="1" dirty="0">
                <a:latin typeface="標楷體" panose="03000509000000000000" pitchFamily="65" charset="-120"/>
                <a:ea typeface="標楷體" panose="03000509000000000000" pitchFamily="65" charset="-120"/>
              </a:rPr>
              <a:t>搬家，不跟之企業則遭</a:t>
            </a:r>
            <a:r>
              <a:rPr lang="zh-TW" altLang="zh-TW" sz="2400" b="1" dirty="0">
                <a:solidFill>
                  <a:srgbClr val="FF0000"/>
                </a:solidFill>
                <a:latin typeface="標楷體" panose="03000509000000000000" pitchFamily="65" charset="-120"/>
                <a:ea typeface="標楷體" panose="03000509000000000000" pitchFamily="65" charset="-120"/>
              </a:rPr>
              <a:t>砍單</a:t>
            </a:r>
            <a:r>
              <a:rPr lang="zh-TW" altLang="zh-TW" sz="2400" b="1" dirty="0">
                <a:latin typeface="標楷體" panose="03000509000000000000" pitchFamily="65" charset="-120"/>
                <a:ea typeface="標楷體" panose="03000509000000000000" pitchFamily="65" charset="-120"/>
              </a:rPr>
              <a:t>。</a:t>
            </a:r>
          </a:p>
          <a:p>
            <a:pPr lvl="1"/>
            <a:r>
              <a:rPr lang="zh-TW" altLang="zh-TW" sz="2400" b="1" dirty="0">
                <a:latin typeface="標楷體" panose="03000509000000000000" pitchFamily="65" charset="-120"/>
                <a:ea typeface="標楷體" panose="03000509000000000000" pitchFamily="65" charset="-120"/>
              </a:rPr>
              <a:t>尤其若如冷氣之</a:t>
            </a:r>
            <a:r>
              <a:rPr lang="zh-TW" altLang="zh-TW" sz="2400" b="1" dirty="0">
                <a:solidFill>
                  <a:srgbClr val="FF0000"/>
                </a:solidFill>
                <a:latin typeface="標楷體" panose="03000509000000000000" pitchFamily="65" charset="-120"/>
                <a:ea typeface="標楷體" panose="03000509000000000000" pitchFamily="65" charset="-120"/>
              </a:rPr>
              <a:t>低毛利</a:t>
            </a:r>
            <a:r>
              <a:rPr lang="zh-TW" altLang="zh-TW" sz="2400" b="1" dirty="0">
                <a:latin typeface="標楷體" panose="03000509000000000000" pitchFamily="65" charset="-120"/>
                <a:ea typeface="標楷體" panose="03000509000000000000" pitchFamily="65" charset="-120"/>
              </a:rPr>
              <a:t>可留</a:t>
            </a:r>
            <a:r>
              <a:rPr lang="en-US" altLang="zh-TW" sz="2400" b="1" dirty="0">
                <a:latin typeface="標楷體" panose="03000509000000000000" pitchFamily="65" charset="-120"/>
                <a:ea typeface="標楷體" panose="03000509000000000000" pitchFamily="65" charset="-120"/>
              </a:rPr>
              <a:t>USA</a:t>
            </a:r>
            <a:r>
              <a:rPr lang="zh-TW" altLang="zh-TW" sz="2400" b="1" dirty="0">
                <a:latin typeface="標楷體" panose="03000509000000000000" pitchFamily="65" charset="-120"/>
                <a:ea typeface="標楷體" panose="03000509000000000000" pitchFamily="65" charset="-120"/>
              </a:rPr>
              <a:t>，要讓</a:t>
            </a:r>
            <a:r>
              <a:rPr lang="en-US" altLang="zh-TW" sz="2400" b="1" dirty="0">
                <a:latin typeface="標楷體" panose="03000509000000000000" pitchFamily="65" charset="-120"/>
                <a:ea typeface="標楷體" panose="03000509000000000000" pitchFamily="65" charset="-120"/>
              </a:rPr>
              <a:t>iPhone</a:t>
            </a:r>
            <a:r>
              <a:rPr lang="zh-TW" altLang="zh-TW" sz="2400" b="1" dirty="0">
                <a:latin typeface="標楷體" panose="03000509000000000000" pitchFamily="65" charset="-120"/>
                <a:ea typeface="標楷體" panose="03000509000000000000" pitchFamily="65" charset="-120"/>
              </a:rPr>
              <a:t>回美生產並非不可能。</a:t>
            </a:r>
          </a:p>
          <a:p>
            <a:pPr marL="0" indent="0" algn="just">
              <a:spcBef>
                <a:spcPts val="600"/>
              </a:spcBef>
              <a:buNone/>
            </a:pP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pPr marL="456863" indent="-456863" algn="just">
              <a:spcBef>
                <a:spcPts val="600"/>
              </a:spcBef>
              <a:buFont typeface="+mj-lt"/>
              <a:buAutoNum type="arabicPeriod"/>
            </a:pP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217615" y="476674"/>
            <a:ext cx="7306716" cy="921639"/>
          </a:xfrm>
          <a:prstGeom prst="rect">
            <a:avLst/>
          </a:prstGeom>
          <a:solidFill>
            <a:schemeClr val="bg1">
              <a:lumMod val="85000"/>
            </a:schemeClr>
          </a:solidFill>
        </p:spPr>
        <p:txBody>
          <a:bodyPr wrap="square" lIns="91374" tIns="45683" rIns="91374" bIns="45683">
            <a:spAutoFit/>
          </a:bodyPr>
          <a:lstStyle/>
          <a:p>
            <a:pPr algn="just" hangingPunct="0">
              <a:spcBef>
                <a:spcPts val="600"/>
              </a:spcBef>
            </a:pPr>
            <a:r>
              <a:rPr lang="zh-TW" altLang="en-US" sz="2400" b="1" u="sng" dirty="0">
                <a:solidFill>
                  <a:srgbClr val="002060"/>
                </a:solidFill>
                <a:latin typeface="Times New Roman" panose="02020603050405020304" pitchFamily="18" charset="0"/>
                <a:ea typeface="標楷體" panose="03000509000000000000" pitchFamily="65" charset="-120"/>
              </a:rPr>
              <a:t>製造強權重洗牌</a:t>
            </a:r>
            <a:endParaRPr lang="en-US" altLang="zh-TW" sz="2400" b="1" u="sng" dirty="0">
              <a:solidFill>
                <a:srgbClr val="002060"/>
              </a:solidFill>
              <a:latin typeface="Times New Roman" panose="02020603050405020304" pitchFamily="18" charset="0"/>
              <a:ea typeface="標楷體" panose="03000509000000000000" pitchFamily="65" charset="-120"/>
            </a:endParaRPr>
          </a:p>
          <a:p>
            <a:pPr algn="just" hangingPunct="0">
              <a:spcBef>
                <a:spcPts val="600"/>
              </a:spcBef>
            </a:pPr>
            <a:r>
              <a:rPr lang="zh-TW" altLang="en-US" sz="2400" b="1" dirty="0">
                <a:solidFill>
                  <a:srgbClr val="002060"/>
                </a:solidFill>
                <a:latin typeface="Times New Roman" panose="02020603050405020304" pitchFamily="18" charset="0"/>
                <a:ea typeface="標楷體" panose="03000509000000000000" pitchFamily="65" charset="-120"/>
              </a:rPr>
              <a:t>～當美國用軟體吞全球，工業德國如何反擊？台灣？</a:t>
            </a:r>
            <a:r>
              <a:rPr lang="en-US" altLang="zh-TW" sz="1600" b="1" dirty="0">
                <a:solidFill>
                  <a:srgbClr val="002060"/>
                </a:solidFill>
                <a:latin typeface="Times New Roman" panose="02020603050405020304" pitchFamily="18" charset="0"/>
                <a:ea typeface="標楷體" panose="03000509000000000000" pitchFamily="65" charset="-120"/>
              </a:rPr>
              <a:t>                                                                   </a:t>
            </a:r>
            <a:endParaRPr lang="en-US" altLang="zh-TW" b="1" dirty="0">
              <a:solidFill>
                <a:srgbClr val="002060"/>
              </a:solidFill>
              <a:latin typeface="Times New Roman" panose="02020603050405020304" pitchFamily="18" charset="0"/>
              <a:ea typeface="標楷體" panose="03000509000000000000" pitchFamily="65" charset="-120"/>
            </a:endParaRPr>
          </a:p>
        </p:txBody>
      </p:sp>
      <p:sp>
        <p:nvSpPr>
          <p:cNvPr id="5" name="矩形 4"/>
          <p:cNvSpPr/>
          <p:nvPr/>
        </p:nvSpPr>
        <p:spPr>
          <a:xfrm>
            <a:off x="403920" y="1547503"/>
            <a:ext cx="8651444" cy="375004"/>
          </a:xfrm>
          <a:prstGeom prst="rect">
            <a:avLst/>
          </a:prstGeom>
        </p:spPr>
        <p:txBody>
          <a:bodyPr wrap="square" lIns="91374" tIns="45683" rIns="91374" bIns="45683">
            <a:spAutoFit/>
          </a:bodyPr>
          <a:lstStyle/>
          <a:p>
            <a:pPr algn="r" hangingPunct="0">
              <a:spcBef>
                <a:spcPts val="600"/>
              </a:spcBef>
            </a:pPr>
            <a:r>
              <a:rPr lang="en-US" altLang="zh-TW" b="1" dirty="0">
                <a:solidFill>
                  <a:srgbClr val="002060"/>
                </a:solidFill>
                <a:latin typeface="Times New Roman" panose="02020603050405020304" pitchFamily="18" charset="0"/>
                <a:ea typeface="標楷體" panose="03000509000000000000" pitchFamily="65" charset="-120"/>
              </a:rPr>
              <a:t>【</a:t>
            </a:r>
            <a:r>
              <a:rPr lang="zh-TW" altLang="en-US" b="1" dirty="0">
                <a:solidFill>
                  <a:srgbClr val="002060"/>
                </a:solidFill>
                <a:latin typeface="Times New Roman" panose="02020603050405020304" pitchFamily="18" charset="0"/>
                <a:ea typeface="標楷體" panose="03000509000000000000" pitchFamily="65" charset="-120"/>
              </a:rPr>
              <a:t>資料來源：商業周刊</a:t>
            </a:r>
            <a:r>
              <a:rPr lang="en-US" altLang="zh-TW" b="1" dirty="0">
                <a:solidFill>
                  <a:srgbClr val="002060"/>
                </a:solidFill>
                <a:latin typeface="Times New Roman" panose="02020603050405020304" pitchFamily="18" charset="0"/>
                <a:ea typeface="標楷體" panose="03000509000000000000" pitchFamily="65" charset="-120"/>
              </a:rPr>
              <a:t>1517</a:t>
            </a:r>
            <a:r>
              <a:rPr lang="zh-TW" altLang="en-US" b="1" dirty="0">
                <a:solidFill>
                  <a:srgbClr val="002060"/>
                </a:solidFill>
                <a:latin typeface="Times New Roman" panose="02020603050405020304" pitchFamily="18" charset="0"/>
                <a:ea typeface="標楷體" panose="03000509000000000000" pitchFamily="65" charset="-120"/>
              </a:rPr>
              <a:t>期</a:t>
            </a:r>
            <a:r>
              <a:rPr lang="en-US" altLang="zh-TW" b="1" dirty="0">
                <a:solidFill>
                  <a:srgbClr val="002060"/>
                </a:solidFill>
                <a:latin typeface="Times New Roman" panose="02020603050405020304" pitchFamily="18" charset="0"/>
                <a:ea typeface="標楷體" panose="03000509000000000000" pitchFamily="65" charset="-120"/>
              </a:rPr>
              <a:t>】</a:t>
            </a: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57</a:t>
            </a:fld>
            <a:endParaRPr lang="zh-TW" altLang="en-US"/>
          </a:p>
        </p:txBody>
      </p:sp>
    </p:spTree>
    <p:extLst>
      <p:ext uri="{BB962C8B-B14F-4D97-AF65-F5344CB8AC3E}">
        <p14:creationId xmlns:p14="http://schemas.microsoft.com/office/powerpoint/2010/main" val="1958299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611560" y="1268763"/>
            <a:ext cx="8280920" cy="4274503"/>
          </a:xfrm>
        </p:spPr>
        <p:txBody>
          <a:bodyPr>
            <a:noAutofit/>
          </a:bodyPr>
          <a:lstStyle/>
          <a:p>
            <a:pPr marL="0" indent="0" algn="just">
              <a:spcBef>
                <a:spcPts val="600"/>
              </a:spcBef>
              <a:buNone/>
            </a:pP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網路</a:t>
            </a: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在破壞所有產業</a:t>
            </a:r>
            <a:endPar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sz="2400" b="1" dirty="0">
                <a:latin typeface="標楷體" panose="03000509000000000000" pitchFamily="65" charset="-120"/>
                <a:ea typeface="標楷體" panose="03000509000000000000" pitchFamily="65" charset="-120"/>
              </a:rPr>
              <a:t>網路正在</a:t>
            </a:r>
            <a:r>
              <a:rPr lang="zh-TW" altLang="zh-TW" sz="2400" b="1" dirty="0">
                <a:solidFill>
                  <a:srgbClr val="FF0000"/>
                </a:solidFill>
                <a:latin typeface="標楷體" panose="03000509000000000000" pitchFamily="65" charset="-120"/>
                <a:ea typeface="標楷體" panose="03000509000000000000" pitchFamily="65" charset="-120"/>
              </a:rPr>
              <a:t>破壞</a:t>
            </a:r>
            <a:r>
              <a:rPr lang="zh-TW" altLang="zh-TW" sz="2400" b="1" dirty="0">
                <a:latin typeface="標楷體" panose="03000509000000000000" pitchFamily="65" charset="-120"/>
                <a:ea typeface="標楷體" panose="03000509000000000000" pitchFamily="65" charset="-120"/>
              </a:rPr>
              <a:t>所有產業，德國之</a:t>
            </a:r>
            <a:r>
              <a:rPr lang="zh-TW" altLang="zh-TW" sz="2400" b="1" dirty="0">
                <a:solidFill>
                  <a:srgbClr val="FF0000"/>
                </a:solidFill>
                <a:latin typeface="標楷體" panose="03000509000000000000" pitchFamily="65" charset="-120"/>
                <a:ea typeface="標楷體" panose="03000509000000000000" pitchFamily="65" charset="-120"/>
              </a:rPr>
              <a:t>製造</a:t>
            </a:r>
            <a:r>
              <a:rPr lang="zh-TW" altLang="zh-TW" sz="2400" b="1" dirty="0">
                <a:latin typeface="標楷體" panose="03000509000000000000" pitchFamily="65" charset="-120"/>
                <a:ea typeface="標楷體" panose="03000509000000000000" pitchFamily="65" charset="-120"/>
              </a:rPr>
              <a:t>就算</a:t>
            </a:r>
            <a:r>
              <a:rPr lang="zh-TW" altLang="zh-TW" sz="2400" b="1" dirty="0">
                <a:solidFill>
                  <a:srgbClr val="FF0000"/>
                </a:solidFill>
                <a:latin typeface="標楷體" panose="03000509000000000000" pitchFamily="65" charset="-120"/>
                <a:ea typeface="標楷體" panose="03000509000000000000" pitchFamily="65" charset="-120"/>
              </a:rPr>
              <a:t>再強</a:t>
            </a:r>
            <a:r>
              <a:rPr lang="zh-TW" altLang="zh-TW" sz="2400" b="1" dirty="0">
                <a:latin typeface="標楷體" panose="03000509000000000000" pitchFamily="65" charset="-120"/>
                <a:ea typeface="標楷體" panose="03000509000000000000" pitchFamily="65" charset="-120"/>
              </a:rPr>
              <a:t>，沒有掌握</a:t>
            </a:r>
            <a:r>
              <a:rPr lang="zh-TW" altLang="zh-TW" sz="2400" b="1" dirty="0">
                <a:solidFill>
                  <a:srgbClr val="FF0000"/>
                </a:solidFill>
                <a:latin typeface="標楷體" panose="03000509000000000000" pitchFamily="65" charset="-120"/>
                <a:ea typeface="標楷體" panose="03000509000000000000" pitchFamily="65" charset="-120"/>
              </a:rPr>
              <a:t>客戶資訊</a:t>
            </a:r>
            <a:r>
              <a:rPr lang="zh-TW" altLang="zh-TW" sz="2400" b="1" dirty="0">
                <a:latin typeface="標楷體" panose="03000509000000000000" pitchFamily="65" charset="-120"/>
                <a:ea typeface="標楷體" panose="03000509000000000000" pitchFamily="65" charset="-120"/>
              </a:rPr>
              <a:t>，哪天從矽谷或中國冒出個大學還沒畢業之小伙子，就可能搶走了大多數獲利。</a:t>
            </a:r>
          </a:p>
          <a:p>
            <a:pPr lvl="1"/>
            <a:r>
              <a:rPr lang="en-US" altLang="zh-TW" sz="2400" b="1" dirty="0">
                <a:solidFill>
                  <a:srgbClr val="FF0000"/>
                </a:solidFill>
                <a:latin typeface="標楷體" panose="03000509000000000000" pitchFamily="65" charset="-120"/>
                <a:ea typeface="標楷體" panose="03000509000000000000" pitchFamily="65" charset="-120"/>
              </a:rPr>
              <a:t>Uber</a:t>
            </a:r>
            <a:r>
              <a:rPr lang="zh-TW" altLang="zh-TW" sz="2400" b="1" dirty="0">
                <a:latin typeface="標楷體" panose="03000509000000000000" pitchFamily="65" charset="-120"/>
                <a:ea typeface="標楷體" panose="03000509000000000000" pitchFamily="65" charset="-120"/>
              </a:rPr>
              <a:t>它沒有生產一輛車子，卻賺走</a:t>
            </a:r>
            <a:r>
              <a:rPr lang="zh-TW" altLang="zh-TW" sz="2400" b="1" dirty="0">
                <a:solidFill>
                  <a:srgbClr val="FF0000"/>
                </a:solidFill>
                <a:latin typeface="標楷體" panose="03000509000000000000" pitchFamily="65" charset="-120"/>
                <a:ea typeface="標楷體" panose="03000509000000000000" pitchFamily="65" charset="-120"/>
              </a:rPr>
              <a:t>最多利潤</a:t>
            </a:r>
            <a:r>
              <a:rPr lang="zh-TW" altLang="zh-TW" sz="2400" b="1" dirty="0">
                <a:latin typeface="標楷體" panose="03000509000000000000" pitchFamily="65" charset="-120"/>
                <a:ea typeface="標楷體" panose="03000509000000000000" pitchFamily="65" charset="-120"/>
              </a:rPr>
              <a:t>。</a:t>
            </a:r>
          </a:p>
          <a:p>
            <a:pPr lvl="1"/>
            <a:r>
              <a:rPr lang="zh-TW" altLang="zh-TW" sz="2400" b="1" dirty="0">
                <a:latin typeface="標楷體" panose="03000509000000000000" pitchFamily="65" charset="-120"/>
                <a:ea typeface="標楷體" panose="03000509000000000000" pitchFamily="65" charset="-120"/>
              </a:rPr>
              <a:t>中國</a:t>
            </a:r>
            <a:r>
              <a:rPr lang="zh-TW" altLang="zh-TW" sz="2400" b="1" dirty="0">
                <a:solidFill>
                  <a:srgbClr val="FF0000"/>
                </a:solidFill>
                <a:latin typeface="標楷體" panose="03000509000000000000" pitchFamily="65" charset="-120"/>
                <a:ea typeface="標楷體" panose="03000509000000000000" pitchFamily="65" charset="-120"/>
              </a:rPr>
              <a:t>滴滴出行</a:t>
            </a:r>
            <a:r>
              <a:rPr lang="zh-TW" altLang="zh-TW" sz="2400" b="1" dirty="0">
                <a:latin typeface="標楷體" panose="03000509000000000000" pitchFamily="65" charset="-120"/>
                <a:ea typeface="標楷體" panose="03000509000000000000" pitchFamily="65" charset="-120"/>
              </a:rPr>
              <a:t>，手上沒有一輛車，卻透過</a:t>
            </a:r>
            <a:r>
              <a:rPr lang="zh-TW" altLang="zh-TW" sz="2400" b="1" dirty="0">
                <a:solidFill>
                  <a:srgbClr val="FF0000"/>
                </a:solidFill>
                <a:latin typeface="標楷體" panose="03000509000000000000" pitchFamily="65" charset="-120"/>
                <a:ea typeface="標楷體" panose="03000509000000000000" pitchFamily="65" charset="-120"/>
              </a:rPr>
              <a:t>大數據</a:t>
            </a:r>
            <a:r>
              <a:rPr lang="zh-TW" altLang="zh-TW" sz="2400" b="1" dirty="0">
                <a:latin typeface="標楷體" panose="03000509000000000000" pitchFamily="65" charset="-120"/>
                <a:ea typeface="標楷體" panose="03000509000000000000" pitchFamily="65" charset="-120"/>
              </a:rPr>
              <a:t>與軟體就掌握了超過上億人之</a:t>
            </a:r>
            <a:r>
              <a:rPr lang="zh-TW" altLang="zh-TW" sz="2400" b="1" dirty="0">
                <a:solidFill>
                  <a:srgbClr val="FF0000"/>
                </a:solidFill>
                <a:latin typeface="標楷體" panose="03000509000000000000" pitchFamily="65" charset="-120"/>
                <a:ea typeface="標楷體" panose="03000509000000000000" pitchFamily="65" charset="-120"/>
              </a:rPr>
              <a:t>用車及通車習慣</a:t>
            </a:r>
            <a:r>
              <a:rPr lang="zh-TW" altLang="zh-TW"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當大家都習慣</a:t>
            </a:r>
            <a:r>
              <a:rPr lang="zh-TW" altLang="zh-TW" sz="2400" b="1" dirty="0">
                <a:solidFill>
                  <a:srgbClr val="FF0000"/>
                </a:solidFill>
                <a:latin typeface="標楷體" panose="03000509000000000000" pitchFamily="65" charset="-120"/>
                <a:ea typeface="標楷體" panose="03000509000000000000" pitchFamily="65" charset="-120"/>
              </a:rPr>
              <a:t>只租不買</a:t>
            </a:r>
            <a:r>
              <a:rPr lang="zh-TW" altLang="zh-TW" sz="2400" b="1" dirty="0">
                <a:latin typeface="標楷體" panose="03000509000000000000" pitchFamily="65" charset="-120"/>
                <a:ea typeface="標楷體" panose="03000509000000000000" pitchFamily="65" charset="-120"/>
              </a:rPr>
              <a:t>車後，德國汽車廠之獲利自然下降</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a:t>
            </a:r>
          </a:p>
          <a:p>
            <a:pPr marL="0" indent="0" algn="just">
              <a:spcBef>
                <a:spcPts val="600"/>
              </a:spcBef>
              <a:buNone/>
            </a:pP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pPr marL="456863" indent="-456863" algn="just">
              <a:spcBef>
                <a:spcPts val="600"/>
              </a:spcBef>
              <a:buFont typeface="+mj-lt"/>
              <a:buAutoNum type="arabicPeriod"/>
            </a:pP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58</a:t>
            </a:fld>
            <a:endParaRPr lang="zh-TW" altLang="en-US"/>
          </a:p>
        </p:txBody>
      </p:sp>
    </p:spTree>
    <p:extLst>
      <p:ext uri="{BB962C8B-B14F-4D97-AF65-F5344CB8AC3E}">
        <p14:creationId xmlns:p14="http://schemas.microsoft.com/office/powerpoint/2010/main" val="125335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800474" y="1411884"/>
            <a:ext cx="4114800" cy="4525963"/>
          </a:xfrm>
        </p:spPr>
        <p:txBody>
          <a:bodyPr>
            <a:noAutofit/>
          </a:bodyPr>
          <a:lstStyle/>
          <a:p>
            <a:pPr marL="457200" lvl="0" indent="-457200">
              <a:buFont typeface="+mj-lt"/>
              <a:buAutoNum type="arabicPeriod"/>
            </a:pPr>
            <a:r>
              <a:rPr lang="zh-TW" altLang="zh-TW" sz="2000" b="1" dirty="0">
                <a:solidFill>
                  <a:srgbClr val="FF0000"/>
                </a:solidFill>
              </a:rPr>
              <a:t>擁有大量資料：</a:t>
            </a:r>
            <a:r>
              <a:rPr lang="zh-TW" altLang="en-US" sz="2000" b="1" dirty="0"/>
              <a:t>如</a:t>
            </a:r>
            <a:r>
              <a:rPr lang="zh-TW" altLang="zh-TW" sz="2000" b="1" dirty="0"/>
              <a:t>搜尋引擎擁有的大量資料</a:t>
            </a:r>
            <a:r>
              <a:rPr lang="zh-TW" altLang="en-US" sz="2000" b="1" dirty="0"/>
              <a:t>，</a:t>
            </a:r>
            <a:r>
              <a:rPr lang="zh-TW" altLang="zh-TW" sz="2000" b="1" dirty="0"/>
              <a:t>可以用於各個項目，百度大腦</a:t>
            </a:r>
            <a:r>
              <a:rPr lang="zh-TW" altLang="en-US" sz="2000" b="1" dirty="0"/>
              <a:t>也是</a:t>
            </a:r>
            <a:endParaRPr lang="zh-TW" altLang="zh-TW" sz="2000" b="1" dirty="0"/>
          </a:p>
          <a:p>
            <a:pPr marL="457200" lvl="0" indent="-457200">
              <a:buFont typeface="+mj-lt"/>
              <a:buAutoNum type="arabicPeriod"/>
            </a:pPr>
            <a:r>
              <a:rPr lang="zh-TW" altLang="zh-TW" sz="2000" b="1" dirty="0">
                <a:solidFill>
                  <a:srgbClr val="FF0000"/>
                </a:solidFill>
              </a:rPr>
              <a:t>頂尖的</a:t>
            </a:r>
            <a:r>
              <a:rPr lang="en-US" altLang="zh-TW" sz="2000" b="1" dirty="0">
                <a:solidFill>
                  <a:srgbClr val="FF0000"/>
                </a:solidFill>
              </a:rPr>
              <a:t>AI</a:t>
            </a:r>
            <a:r>
              <a:rPr lang="zh-TW" altLang="zh-TW" sz="2000" b="1" dirty="0">
                <a:solidFill>
                  <a:srgbClr val="FF0000"/>
                </a:solidFill>
              </a:rPr>
              <a:t>科學家：</a:t>
            </a:r>
            <a:r>
              <a:rPr lang="zh-TW" altLang="en-US" sz="2000" b="1" dirty="0"/>
              <a:t>惟當</a:t>
            </a:r>
            <a:r>
              <a:rPr lang="en-US" altLang="zh-TW" sz="2000" b="1" dirty="0"/>
              <a:t>AI</a:t>
            </a:r>
            <a:r>
              <a:rPr lang="zh-TW" altLang="en-US" sz="2000" b="1" dirty="0"/>
              <a:t>發展進入應用階段時，資料的重要性遠高於科學家</a:t>
            </a:r>
            <a:endParaRPr lang="zh-TW" altLang="zh-TW" sz="2000" b="1" dirty="0"/>
          </a:p>
          <a:p>
            <a:pPr marL="457200" lvl="0" indent="-457200">
              <a:buFont typeface="+mj-lt"/>
              <a:buAutoNum type="arabicPeriod"/>
            </a:pPr>
            <a:r>
              <a:rPr lang="zh-TW" altLang="en-US" sz="2000" b="1" dirty="0">
                <a:solidFill>
                  <a:srgbClr val="FF0000"/>
                </a:solidFill>
              </a:rPr>
              <a:t>專注在特定領域：</a:t>
            </a:r>
            <a:r>
              <a:rPr lang="zh-TW" altLang="zh-TW" sz="2000" b="1" dirty="0"/>
              <a:t>必須要專注在垂直領域，</a:t>
            </a:r>
            <a:r>
              <a:rPr lang="zh-TW" altLang="en-US" sz="2000" b="1" dirty="0"/>
              <a:t>不要輕易</a:t>
            </a:r>
            <a:r>
              <a:rPr lang="zh-TW" altLang="zh-TW" sz="2000" b="1" dirty="0"/>
              <a:t>跨界</a:t>
            </a:r>
          </a:p>
          <a:p>
            <a:pPr marL="457200" lvl="0" indent="-457200">
              <a:buFont typeface="+mj-lt"/>
              <a:buAutoNum type="arabicPeriod"/>
            </a:pPr>
            <a:r>
              <a:rPr lang="zh-TW" altLang="zh-TW" sz="2000" b="1" dirty="0">
                <a:solidFill>
                  <a:srgbClr val="FF0000"/>
                </a:solidFill>
              </a:rPr>
              <a:t>自動的標註數據</a:t>
            </a:r>
            <a:r>
              <a:rPr lang="zh-TW" altLang="en-US" sz="2000" b="1" dirty="0">
                <a:solidFill>
                  <a:srgbClr val="FF0000"/>
                </a:solidFill>
              </a:rPr>
              <a:t>機制</a:t>
            </a:r>
            <a:r>
              <a:rPr lang="zh-TW" altLang="en-US" sz="2000" b="1" dirty="0">
                <a:solidFill>
                  <a:srgbClr val="FF3300"/>
                </a:solidFill>
              </a:rPr>
              <a:t>：</a:t>
            </a:r>
            <a:r>
              <a:rPr lang="zh-TW" altLang="en-US" sz="2000" b="1" dirty="0"/>
              <a:t>以修圖</a:t>
            </a:r>
            <a:r>
              <a:rPr lang="en-US" altLang="zh-TW" sz="2000" b="1" dirty="0"/>
              <a:t>APP</a:t>
            </a:r>
            <a:r>
              <a:rPr lang="zh-TW" altLang="zh-TW" sz="2000" b="1" dirty="0"/>
              <a:t>為例，當人們自拍修改後選擇「儲存」及「分享」，對軟體來說就可以視為肯定，反之「刪除」就表示調整得不好</a:t>
            </a:r>
            <a:endParaRPr lang="en-US" altLang="zh-TW" sz="2000" b="1" dirty="0"/>
          </a:p>
          <a:p>
            <a:pPr marL="457200" indent="-457200">
              <a:buFont typeface="+mj-lt"/>
              <a:buAutoNum type="arabicPeriod"/>
            </a:pPr>
            <a:r>
              <a:rPr lang="zh-TW" altLang="zh-TW" sz="2000" b="1" dirty="0"/>
              <a:t>要有</a:t>
            </a:r>
            <a:r>
              <a:rPr lang="zh-TW" altLang="zh-TW" sz="2000" b="1" dirty="0">
                <a:solidFill>
                  <a:srgbClr val="FF0000"/>
                </a:solidFill>
              </a:rPr>
              <a:t>非常多的</a:t>
            </a:r>
            <a:r>
              <a:rPr lang="zh-TW" altLang="en-US" sz="2000" b="1" dirty="0">
                <a:solidFill>
                  <a:srgbClr val="FF0000"/>
                </a:solidFill>
              </a:rPr>
              <a:t>運</a:t>
            </a:r>
            <a:r>
              <a:rPr lang="zh-TW" altLang="zh-TW" sz="2000" b="1" dirty="0">
                <a:solidFill>
                  <a:srgbClr val="FF0000"/>
                </a:solidFill>
              </a:rPr>
              <a:t>算能量</a:t>
            </a:r>
            <a:endParaRPr lang="zh-TW" altLang="zh-TW" sz="2000" b="1" dirty="0"/>
          </a:p>
          <a:p>
            <a:pPr marL="457200" indent="-457200">
              <a:buFont typeface="+mj-lt"/>
              <a:buAutoNum type="arabicPeriod"/>
            </a:pPr>
            <a:endParaRPr lang="zh-TW" altLang="en-US" sz="2000" b="1" dirty="0"/>
          </a:p>
        </p:txBody>
      </p:sp>
      <p:sp>
        <p:nvSpPr>
          <p:cNvPr id="8" name="文字方塊 7"/>
          <p:cNvSpPr txBox="1"/>
          <p:nvPr/>
        </p:nvSpPr>
        <p:spPr>
          <a:xfrm>
            <a:off x="0" y="6611779"/>
            <a:ext cx="5217842" cy="246221"/>
          </a:xfrm>
          <a:prstGeom prst="rect">
            <a:avLst/>
          </a:prstGeom>
          <a:noFill/>
        </p:spPr>
        <p:txBody>
          <a:bodyPr wrap="square" rtlCol="0">
            <a:spAutoFit/>
          </a:bodyPr>
          <a:lstStyle/>
          <a:p>
            <a:r>
              <a:rPr lang="zh-TW" altLang="en-US" sz="1000" dirty="0">
                <a:solidFill>
                  <a:prstClr val="black"/>
                </a:solidFill>
                <a:latin typeface="微軟正黑體" pitchFamily="34" charset="-120"/>
                <a:ea typeface="微軟正黑體" pitchFamily="34" charset="-120"/>
                <a:cs typeface="Times New Roman" pitchFamily="18" charset="0"/>
              </a:rPr>
              <a:t>資料來源：李開復</a:t>
            </a:r>
            <a:r>
              <a:rPr lang="en-US" altLang="zh-TW" sz="1000" dirty="0">
                <a:solidFill>
                  <a:prstClr val="black"/>
                </a:solidFill>
                <a:latin typeface="微軟正黑體" pitchFamily="34" charset="-120"/>
                <a:ea typeface="微軟正黑體" pitchFamily="34" charset="-120"/>
                <a:cs typeface="Times New Roman" pitchFamily="18" charset="0"/>
              </a:rPr>
              <a:t>《AI</a:t>
            </a:r>
            <a:r>
              <a:rPr lang="zh-TW" altLang="en-US" sz="1000" dirty="0">
                <a:solidFill>
                  <a:prstClr val="black"/>
                </a:solidFill>
                <a:latin typeface="微軟正黑體" pitchFamily="34" charset="-120"/>
                <a:ea typeface="微軟正黑體" pitchFamily="34" charset="-120"/>
                <a:cs typeface="Times New Roman" pitchFamily="18" charset="0"/>
              </a:rPr>
              <a:t>新世界</a:t>
            </a:r>
            <a:r>
              <a:rPr lang="en-US" altLang="zh-TW" sz="1000" dirty="0">
                <a:solidFill>
                  <a:prstClr val="black"/>
                </a:solidFill>
                <a:latin typeface="微軟正黑體" pitchFamily="34" charset="-120"/>
                <a:ea typeface="微軟正黑體" pitchFamily="34" charset="-120"/>
                <a:cs typeface="Times New Roman" pitchFamily="18" charset="0"/>
              </a:rPr>
              <a:t>》</a:t>
            </a:r>
            <a:r>
              <a:rPr lang="zh-TW" altLang="en-US" sz="1000" dirty="0">
                <a:solidFill>
                  <a:prstClr val="black"/>
                </a:solidFill>
                <a:latin typeface="微軟正黑體" pitchFamily="34" charset="-120"/>
                <a:ea typeface="微軟正黑體" pitchFamily="34" charset="-120"/>
                <a:cs typeface="Times New Roman" pitchFamily="18" charset="0"/>
              </a:rPr>
              <a:t>、工研院產科國際所、技術處</a:t>
            </a:r>
            <a:r>
              <a:rPr lang="zh-TW" altLang="en-US" sz="1000" dirty="0" smtClean="0">
                <a:solidFill>
                  <a:prstClr val="black"/>
                </a:solidFill>
                <a:latin typeface="微軟正黑體" pitchFamily="34" charset="-120"/>
                <a:ea typeface="微軟正黑體" pitchFamily="34" charset="-120"/>
                <a:cs typeface="Times New Roman" pitchFamily="18" charset="0"/>
              </a:rPr>
              <a:t>，</a:t>
            </a:r>
            <a:r>
              <a:rPr lang="en-US" altLang="zh-TW" sz="1000" dirty="0" smtClean="0">
                <a:solidFill>
                  <a:prstClr val="black"/>
                </a:solidFill>
                <a:latin typeface="微軟正黑體" pitchFamily="34" charset="-120"/>
                <a:ea typeface="微軟正黑體" pitchFamily="34" charset="-120"/>
                <a:cs typeface="Times New Roman" pitchFamily="18" charset="0"/>
              </a:rPr>
              <a:t>2019</a:t>
            </a:r>
            <a:r>
              <a:rPr lang="zh-TW" altLang="en-US" sz="1000" dirty="0" smtClean="0">
                <a:solidFill>
                  <a:prstClr val="black"/>
                </a:solidFill>
                <a:latin typeface="微軟正黑體" pitchFamily="34" charset="-120"/>
                <a:ea typeface="微軟正黑體" pitchFamily="34" charset="-120"/>
                <a:cs typeface="Times New Roman" pitchFamily="18" charset="0"/>
              </a:rPr>
              <a:t>年</a:t>
            </a:r>
            <a:r>
              <a:rPr lang="en-US" altLang="zh-TW" sz="1000" dirty="0" smtClean="0">
                <a:solidFill>
                  <a:prstClr val="black"/>
                </a:solidFill>
                <a:latin typeface="微軟正黑體" pitchFamily="34" charset="-120"/>
                <a:ea typeface="微軟正黑體" pitchFamily="34" charset="-120"/>
                <a:cs typeface="Times New Roman" pitchFamily="18" charset="0"/>
              </a:rPr>
              <a:t>3</a:t>
            </a:r>
            <a:r>
              <a:rPr lang="zh-TW" altLang="en-US" sz="1000" dirty="0" smtClean="0">
                <a:solidFill>
                  <a:prstClr val="black"/>
                </a:solidFill>
                <a:latin typeface="微軟正黑體" pitchFamily="34" charset="-120"/>
                <a:ea typeface="微軟正黑體" pitchFamily="34" charset="-120"/>
                <a:cs typeface="Times New Roman" pitchFamily="18" charset="0"/>
              </a:rPr>
              <a:t>月</a:t>
            </a:r>
            <a:endParaRPr lang="zh-TW" altLang="en-US" sz="1000" dirty="0">
              <a:solidFill>
                <a:prstClr val="black"/>
              </a:solidFill>
              <a:latin typeface="微軟正黑體" pitchFamily="34" charset="-120"/>
              <a:ea typeface="微軟正黑體" pitchFamily="34" charset="-120"/>
              <a:cs typeface="Times New Roman" pitchFamily="18" charset="0"/>
            </a:endParaRPr>
          </a:p>
        </p:txBody>
      </p:sp>
      <p:sp>
        <p:nvSpPr>
          <p:cNvPr id="14" name="標題 1"/>
          <p:cNvSpPr txBox="1">
            <a:spLocks/>
          </p:cNvSpPr>
          <p:nvPr/>
        </p:nvSpPr>
        <p:spPr bwMode="auto">
          <a:xfrm>
            <a:off x="0" y="0"/>
            <a:ext cx="9144000" cy="104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zh-TW" altLang="en-US" sz="3200" b="1" kern="1200" dirty="0" smtClean="0">
                <a:solidFill>
                  <a:srgbClr val="003399"/>
                </a:solidFill>
                <a:latin typeface="微軟正黑體" panose="020B0604030504040204" pitchFamily="34" charset="-120"/>
                <a:ea typeface="微軟正黑體" panose="020B0604030504040204" pitchFamily="34" charset="-120"/>
                <a:cs typeface="Times New Roman" pitchFamily="18" charset="0"/>
              </a:defRPr>
            </a:lvl1pPr>
            <a:lvl2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200">
                <a:solidFill>
                  <a:schemeClr val="tx1"/>
                </a:solidFill>
                <a:latin typeface="Times New Roman" pitchFamily="18" charset="0"/>
                <a:ea typeface="標楷體" pitchFamily="65" charset="-120"/>
                <a:cs typeface="Times New Roman" pitchFamily="18"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pPr lvl="0" defTabSz="912076"/>
            <a:r>
              <a:rPr lang="zh-TW" altLang="en-US" sz="2800" dirty="0">
                <a:solidFill>
                  <a:srgbClr val="0070C0"/>
                </a:solidFill>
                <a:latin typeface="華康粗圓體" panose="020F0709000000000000" pitchFamily="49" charset="-120"/>
                <a:ea typeface="華康粗圓體" panose="020F0709000000000000" pitchFamily="49" charset="-120"/>
              </a:rPr>
              <a:t>發展</a:t>
            </a:r>
            <a:r>
              <a:rPr lang="en-US" altLang="zh-TW" sz="2800" dirty="0">
                <a:solidFill>
                  <a:srgbClr val="0070C0"/>
                </a:solidFill>
                <a:latin typeface="華康粗圓體" panose="020F0709000000000000" pitchFamily="49" charset="-120"/>
                <a:ea typeface="華康粗圓體" panose="020F0709000000000000" pitchFamily="49" charset="-120"/>
              </a:rPr>
              <a:t>AI</a:t>
            </a:r>
            <a:r>
              <a:rPr lang="zh-TW" altLang="en-US" sz="2800" dirty="0">
                <a:solidFill>
                  <a:srgbClr val="0070C0"/>
                </a:solidFill>
                <a:latin typeface="華康粗圓體" panose="020F0709000000000000" pitchFamily="49" charset="-120"/>
                <a:ea typeface="華康粗圓體" panose="020F0709000000000000" pitchFamily="49" charset="-120"/>
              </a:rPr>
              <a:t>的關鍵條件（</a:t>
            </a:r>
            <a:r>
              <a:rPr lang="en-US" altLang="zh-TW" sz="2800" dirty="0">
                <a:solidFill>
                  <a:srgbClr val="0070C0"/>
                </a:solidFill>
                <a:latin typeface="華康粗圓體" panose="020F0709000000000000" pitchFamily="49" charset="-120"/>
                <a:ea typeface="華康粗圓體" panose="020F0709000000000000" pitchFamily="49" charset="-120"/>
              </a:rPr>
              <a:t>1/2</a:t>
            </a:r>
            <a:r>
              <a:rPr lang="zh-TW" altLang="en-US" sz="2800" dirty="0">
                <a:solidFill>
                  <a:schemeClr val="tx2">
                    <a:lumMod val="60000"/>
                    <a:lumOff val="40000"/>
                  </a:schemeClr>
                </a:solidFill>
                <a:latin typeface="華康粗圓體" panose="020F0709000000000000" pitchFamily="49" charset="-120"/>
                <a:ea typeface="華康粗圓體" panose="020F0709000000000000" pitchFamily="49" charset="-120"/>
              </a:rPr>
              <a:t>）</a:t>
            </a:r>
            <a:br>
              <a:rPr lang="zh-TW" altLang="en-US" sz="2800" dirty="0">
                <a:solidFill>
                  <a:schemeClr val="tx2">
                    <a:lumMod val="60000"/>
                    <a:lumOff val="40000"/>
                  </a:schemeClr>
                </a:solidFill>
                <a:latin typeface="華康粗圓體" panose="020F0709000000000000" pitchFamily="49" charset="-120"/>
                <a:ea typeface="華康粗圓體" panose="020F0709000000000000" pitchFamily="49" charset="-120"/>
              </a:rPr>
            </a:br>
            <a:r>
              <a:rPr lang="zh-TW" altLang="en-US" sz="2800" b="0" dirty="0">
                <a:solidFill>
                  <a:schemeClr val="tx2">
                    <a:lumMod val="60000"/>
                    <a:lumOff val="40000"/>
                  </a:schemeClr>
                </a:solidFill>
                <a:latin typeface="華康粗圓體" panose="020F0709000000000000" pitchFamily="49" charset="-120"/>
                <a:ea typeface="華康粗圓體" panose="020F0709000000000000" pitchFamily="49" charset="-120"/>
              </a:rPr>
              <a:t>「大量資料」為首</a:t>
            </a:r>
            <a:endParaRPr kumimoji="0" lang="zh-TW" altLang="en-US" sz="2800" b="0" i="0" u="none" strike="noStrike" kern="1200" cap="none" spc="0" normalizeH="0" baseline="0" noProof="0" dirty="0">
              <a:ln>
                <a:noFill/>
              </a:ln>
              <a:solidFill>
                <a:schemeClr val="tx2">
                  <a:lumMod val="60000"/>
                  <a:lumOff val="40000"/>
                </a:schemeClr>
              </a:solidFill>
              <a:effectLst/>
              <a:uLnTx/>
              <a:uFillTx/>
              <a:latin typeface="華康粗圓體" panose="020F0709000000000000" pitchFamily="49" charset="-120"/>
              <a:ea typeface="華康粗圓體" panose="020F0709000000000000" pitchFamily="49" charset="-120"/>
            </a:endParaRPr>
          </a:p>
        </p:txBody>
      </p:sp>
      <p:grpSp>
        <p:nvGrpSpPr>
          <p:cNvPr id="26" name="群組 25"/>
          <p:cNvGrpSpPr/>
          <p:nvPr/>
        </p:nvGrpSpPr>
        <p:grpSpPr>
          <a:xfrm>
            <a:off x="-234575" y="1448603"/>
            <a:ext cx="5328592" cy="4262874"/>
            <a:chOff x="-5599563" y="1258103"/>
            <a:chExt cx="5328592" cy="4262874"/>
          </a:xfrm>
        </p:grpSpPr>
        <p:graphicFrame>
          <p:nvGraphicFramePr>
            <p:cNvPr id="27" name="資料庫圖表 26"/>
            <p:cNvGraphicFramePr/>
            <p:nvPr>
              <p:extLst>
                <p:ext uri="{D42A27DB-BD31-4B8C-83A1-F6EECF244321}">
                  <p14:modId xmlns:p14="http://schemas.microsoft.com/office/powerpoint/2010/main" val="1966913545"/>
                </p:ext>
              </p:extLst>
            </p:nvPr>
          </p:nvGraphicFramePr>
          <p:xfrm>
            <a:off x="-5599563" y="1258103"/>
            <a:ext cx="5328592" cy="426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矩形 27"/>
            <p:cNvSpPr/>
            <p:nvPr/>
          </p:nvSpPr>
          <p:spPr>
            <a:xfrm>
              <a:off x="-1891806" y="2991744"/>
              <a:ext cx="120588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自動</a:t>
              </a:r>
              <a:endPar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標註</a:t>
              </a:r>
            </a:p>
          </p:txBody>
        </p:sp>
        <p:sp>
          <p:nvSpPr>
            <p:cNvPr id="29" name="矩形 28"/>
            <p:cNvSpPr/>
            <p:nvPr/>
          </p:nvSpPr>
          <p:spPr>
            <a:xfrm>
              <a:off x="-3321728" y="1367287"/>
              <a:ext cx="800219"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特定</a:t>
              </a:r>
              <a:endPar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領域</a:t>
              </a:r>
            </a:p>
          </p:txBody>
        </p:sp>
        <p:sp>
          <p:nvSpPr>
            <p:cNvPr id="30" name="矩形 29"/>
            <p:cNvSpPr/>
            <p:nvPr/>
          </p:nvSpPr>
          <p:spPr>
            <a:xfrm>
              <a:off x="-3732097" y="3127673"/>
              <a:ext cx="1620957"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大量資料</a:t>
              </a:r>
            </a:p>
          </p:txBody>
        </p:sp>
        <p:sp>
          <p:nvSpPr>
            <p:cNvPr id="31" name="矩形 30"/>
            <p:cNvSpPr/>
            <p:nvPr/>
          </p:nvSpPr>
          <p:spPr>
            <a:xfrm>
              <a:off x="-5094490" y="2930745"/>
              <a:ext cx="1107996"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科學家</a:t>
              </a:r>
            </a:p>
          </p:txBody>
        </p:sp>
        <p:sp>
          <p:nvSpPr>
            <p:cNvPr id="32" name="矩形 31"/>
            <p:cNvSpPr/>
            <p:nvPr/>
          </p:nvSpPr>
          <p:spPr>
            <a:xfrm>
              <a:off x="-3434673" y="4805335"/>
              <a:ext cx="11079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運算力</a:t>
              </a:r>
            </a:p>
          </p:txBody>
        </p:sp>
      </p:grpSp>
      <p:sp>
        <p:nvSpPr>
          <p:cNvPr id="4" name="投影片編號版面配置區 3"/>
          <p:cNvSpPr>
            <a:spLocks noGrp="1"/>
          </p:cNvSpPr>
          <p:nvPr>
            <p:ph type="sldNum" sz="quarter" idx="12"/>
          </p:nvPr>
        </p:nvSpPr>
        <p:spPr/>
        <p:txBody>
          <a:bodyPr/>
          <a:lstStyle/>
          <a:p>
            <a:fld id="{73DA0BB7-265A-403C-9275-D587AB510EDC}" type="slidenum">
              <a:rPr lang="zh-TW" altLang="en-US" smtClean="0"/>
              <a:t>5</a:t>
            </a:fld>
            <a:endParaRPr lang="zh-TW" altLang="en-US"/>
          </a:p>
        </p:txBody>
      </p:sp>
    </p:spTree>
    <p:extLst>
      <p:ext uri="{BB962C8B-B14F-4D97-AF65-F5344CB8AC3E}">
        <p14:creationId xmlns:p14="http://schemas.microsoft.com/office/powerpoint/2010/main" val="2373622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611560" y="1268763"/>
            <a:ext cx="8280920" cy="4274503"/>
          </a:xfrm>
        </p:spPr>
        <p:txBody>
          <a:bodyPr>
            <a:noAutofit/>
          </a:bodyPr>
          <a:lstStyle/>
          <a:p>
            <a:pPr marL="0" indent="0">
              <a:buNone/>
            </a:pP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網路公司</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人工智慧運用</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對企業影響</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以德國為例</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sz="2400" b="1" dirty="0">
                <a:latin typeface="標楷體" panose="03000509000000000000" pitchFamily="65" charset="-120"/>
                <a:ea typeface="標楷體" panose="03000509000000000000" pitchFamily="65" charset="-120"/>
              </a:rPr>
              <a:t>Google</a:t>
            </a:r>
            <a:r>
              <a:rPr lang="zh-TW" altLang="zh-TW" sz="2400" b="1" dirty="0">
                <a:latin typeface="標楷體" panose="03000509000000000000" pitchFamily="65" charset="-120"/>
                <a:ea typeface="標楷體" panose="03000509000000000000" pitchFamily="65" charset="-120"/>
              </a:rPr>
              <a:t>與</a:t>
            </a:r>
            <a:r>
              <a:rPr lang="en-US" altLang="zh-TW" sz="2400" b="1" dirty="0">
                <a:latin typeface="標楷體" panose="03000509000000000000" pitchFamily="65" charset="-120"/>
                <a:ea typeface="標楷體" panose="03000509000000000000" pitchFamily="65" charset="-120"/>
              </a:rPr>
              <a:t>Apple</a:t>
            </a:r>
            <a:r>
              <a:rPr lang="zh-TW" altLang="zh-TW" sz="2400" b="1" dirty="0">
                <a:latin typeface="標楷體" panose="03000509000000000000" pitchFamily="65" charset="-120"/>
                <a:ea typeface="標楷體" panose="03000509000000000000" pitchFamily="65" charset="-120"/>
              </a:rPr>
              <a:t>推出</a:t>
            </a:r>
            <a:r>
              <a:rPr lang="zh-TW" altLang="zh-TW" sz="2400" b="1" dirty="0">
                <a:solidFill>
                  <a:srgbClr val="FF0000"/>
                </a:solidFill>
                <a:latin typeface="標楷體" panose="03000509000000000000" pitchFamily="65" charset="-120"/>
                <a:ea typeface="標楷體" panose="03000509000000000000" pitchFamily="65" charset="-120"/>
              </a:rPr>
              <a:t>無人駕駛車</a:t>
            </a:r>
            <a:r>
              <a:rPr lang="zh-TW" altLang="zh-TW" sz="2400" b="1" dirty="0">
                <a:latin typeface="標楷體" panose="03000509000000000000" pitchFamily="65" charset="-120"/>
                <a:ea typeface="標楷體" panose="03000509000000000000" pitchFamily="65" charset="-120"/>
              </a:rPr>
              <a:t>，亞馬遜用</a:t>
            </a:r>
            <a:r>
              <a:rPr lang="zh-TW" altLang="zh-TW" sz="2400" b="1" dirty="0">
                <a:solidFill>
                  <a:srgbClr val="FF0000"/>
                </a:solidFill>
                <a:latin typeface="標楷體" panose="03000509000000000000" pitchFamily="65" charset="-120"/>
                <a:ea typeface="標楷體" panose="03000509000000000000" pitchFamily="65" charset="-120"/>
              </a:rPr>
              <a:t>無人飛機</a:t>
            </a:r>
            <a:r>
              <a:rPr lang="zh-TW" altLang="zh-TW" sz="2400" b="1" dirty="0">
                <a:latin typeface="標楷體" panose="03000509000000000000" pitchFamily="65" charset="-120"/>
                <a:ea typeface="標楷體" panose="03000509000000000000" pitchFamily="65" charset="-120"/>
              </a:rPr>
              <a:t>送快遞。</a:t>
            </a:r>
          </a:p>
          <a:p>
            <a:pPr lvl="1"/>
            <a:r>
              <a:rPr lang="zh-TW" altLang="zh-TW" sz="2400" b="1" dirty="0">
                <a:latin typeface="標楷體" panose="03000509000000000000" pitchFamily="65" charset="-120"/>
                <a:ea typeface="標楷體" panose="03000509000000000000" pitchFamily="65" charset="-120"/>
              </a:rPr>
              <a:t>他們用</a:t>
            </a:r>
            <a:r>
              <a:rPr lang="zh-TW" altLang="zh-TW" sz="2400" b="1" dirty="0">
                <a:solidFill>
                  <a:srgbClr val="FF0000"/>
                </a:solidFill>
                <a:latin typeface="標楷體" panose="03000509000000000000" pitchFamily="65" charset="-120"/>
                <a:ea typeface="標楷體" panose="03000509000000000000" pitchFamily="65" charset="-120"/>
              </a:rPr>
              <a:t>運算技術</a:t>
            </a:r>
            <a:r>
              <a:rPr lang="zh-TW" altLang="zh-TW" sz="2400" b="1" dirty="0">
                <a:latin typeface="標楷體" panose="03000509000000000000" pitchFamily="65" charset="-120"/>
                <a:ea typeface="標楷體" panose="03000509000000000000" pitchFamily="65" charset="-120"/>
              </a:rPr>
              <a:t>來指揮硬體，我們終將成為富士康之於</a:t>
            </a:r>
            <a:r>
              <a:rPr lang="en-US" altLang="zh-TW" sz="2400" b="1" dirty="0">
                <a:latin typeface="標楷體" panose="03000509000000000000" pitchFamily="65" charset="-120"/>
                <a:ea typeface="標楷體" panose="03000509000000000000" pitchFamily="65" charset="-120"/>
              </a:rPr>
              <a:t>Apple</a:t>
            </a:r>
            <a:r>
              <a:rPr lang="zh-TW" altLang="zh-TW" sz="2400" b="1" dirty="0">
                <a:latin typeface="標楷體" panose="03000509000000000000" pitchFamily="65" charset="-120"/>
                <a:ea typeface="標楷體" panose="03000509000000000000" pitchFamily="65" charset="-120"/>
              </a:rPr>
              <a:t>這樣的公司只為這些網路公司提供</a:t>
            </a:r>
            <a:r>
              <a:rPr lang="zh-TW" altLang="zh-TW" sz="2400" b="1" dirty="0">
                <a:solidFill>
                  <a:srgbClr val="FF0000"/>
                </a:solidFill>
                <a:latin typeface="標楷體" panose="03000509000000000000" pitchFamily="65" charset="-120"/>
                <a:ea typeface="標楷體" panose="03000509000000000000" pitchFamily="65" charset="-120"/>
              </a:rPr>
              <a:t>汽車的金屬框</a:t>
            </a:r>
            <a:r>
              <a:rPr lang="zh-TW" altLang="zh-TW" sz="2400" b="1" dirty="0">
                <a:latin typeface="標楷體" panose="03000509000000000000" pitchFamily="65" charset="-120"/>
                <a:ea typeface="標楷體" panose="03000509000000000000" pitchFamily="65" charset="-120"/>
              </a:rPr>
              <a:t>。</a:t>
            </a:r>
          </a:p>
          <a:p>
            <a:pPr lvl="1"/>
            <a:r>
              <a:rPr lang="zh-TW" altLang="zh-TW" sz="2400" b="1" dirty="0">
                <a:latin typeface="標楷體" panose="03000509000000000000" pitchFamily="65" charset="-120"/>
                <a:ea typeface="標楷體" panose="03000509000000000000" pitchFamily="65" charset="-120"/>
              </a:rPr>
              <a:t>現在德國兩大出口商都出現緊訊，</a:t>
            </a:r>
            <a:r>
              <a:rPr lang="zh-TW" altLang="zh-TW" sz="2400" b="1" dirty="0">
                <a:solidFill>
                  <a:srgbClr val="FF0000"/>
                </a:solidFill>
                <a:latin typeface="標楷體" panose="03000509000000000000" pitchFamily="65" charset="-120"/>
                <a:ea typeface="標楷體" panose="03000509000000000000" pitchFamily="65" charset="-120"/>
              </a:rPr>
              <a:t>工具機</a:t>
            </a:r>
            <a:r>
              <a:rPr lang="zh-TW" altLang="zh-TW" sz="2400" b="1" dirty="0">
                <a:latin typeface="標楷體" panose="03000509000000000000" pitchFamily="65" charset="-120"/>
                <a:ea typeface="標楷體" panose="03000509000000000000" pitchFamily="65" charset="-120"/>
              </a:rPr>
              <a:t>產值連續兩年</a:t>
            </a:r>
            <a:r>
              <a:rPr lang="zh-TW" altLang="zh-TW" sz="2400" b="1" dirty="0">
                <a:solidFill>
                  <a:srgbClr val="FF0000"/>
                </a:solidFill>
                <a:latin typeface="標楷體" panose="03000509000000000000" pitchFamily="65" charset="-120"/>
                <a:ea typeface="標楷體" panose="03000509000000000000" pitchFamily="65" charset="-120"/>
              </a:rPr>
              <a:t>下滑</a:t>
            </a:r>
            <a:r>
              <a:rPr lang="zh-TW" altLang="zh-TW" sz="2400" b="1" dirty="0">
                <a:latin typeface="標楷體" panose="03000509000000000000" pitchFamily="65" charset="-120"/>
                <a:ea typeface="標楷體" panose="03000509000000000000" pitchFamily="65" charset="-120"/>
              </a:rPr>
              <a:t>達</a:t>
            </a:r>
            <a:r>
              <a:rPr lang="en-US" altLang="zh-TW" sz="2400" b="1" dirty="0">
                <a:latin typeface="標楷體" panose="03000509000000000000" pitchFamily="65" charset="-120"/>
                <a:ea typeface="標楷體" panose="03000509000000000000" pitchFamily="65" charset="-120"/>
              </a:rPr>
              <a:t>15%</a:t>
            </a:r>
            <a:r>
              <a:rPr lang="zh-TW" altLang="zh-TW" sz="2400" b="1" dirty="0">
                <a:latin typeface="標楷體" panose="03000509000000000000" pitchFamily="65" charset="-120"/>
                <a:ea typeface="標楷體" panose="03000509000000000000" pitchFamily="65" charset="-120"/>
              </a:rPr>
              <a:t>，賓士及</a:t>
            </a:r>
            <a:r>
              <a:rPr lang="en-US" altLang="zh-TW" sz="2400" b="1" dirty="0">
                <a:latin typeface="標楷體" panose="03000509000000000000" pitchFamily="65" charset="-120"/>
                <a:ea typeface="標楷體" panose="03000509000000000000" pitchFamily="65" charset="-120"/>
              </a:rPr>
              <a:t>BMW</a:t>
            </a:r>
            <a:r>
              <a:rPr lang="zh-TW" altLang="zh-TW" sz="2400" b="1" dirty="0">
                <a:latin typeface="標楷體" panose="03000509000000000000" pitchFamily="65" charset="-120"/>
                <a:ea typeface="標楷體" panose="03000509000000000000" pitchFamily="65" charset="-120"/>
              </a:rPr>
              <a:t>也面臨</a:t>
            </a:r>
            <a:r>
              <a:rPr lang="zh-TW" altLang="zh-TW" sz="2400" b="1" dirty="0">
                <a:solidFill>
                  <a:srgbClr val="FF0000"/>
                </a:solidFill>
                <a:latin typeface="標楷體" panose="03000509000000000000" pitchFamily="65" charset="-120"/>
                <a:ea typeface="標楷體" panose="03000509000000000000" pitchFamily="65" charset="-120"/>
              </a:rPr>
              <a:t>自駕車</a:t>
            </a:r>
            <a:r>
              <a:rPr lang="zh-TW" altLang="zh-TW" sz="2400" b="1" dirty="0">
                <a:latin typeface="標楷體" panose="03000509000000000000" pitchFamily="65" charset="-120"/>
                <a:ea typeface="標楷體" panose="03000509000000000000" pitchFamily="65" charset="-120"/>
              </a:rPr>
              <a:t>威脅。</a:t>
            </a:r>
            <a:endParaRPr lang="en-US" altLang="zh-TW" sz="2400" b="1" dirty="0">
              <a:latin typeface="標楷體" panose="03000509000000000000" pitchFamily="65" charset="-120"/>
              <a:ea typeface="標楷體" panose="03000509000000000000" pitchFamily="65" charset="-120"/>
            </a:endParaRPr>
          </a:p>
          <a:p>
            <a:pPr lvl="1"/>
            <a:r>
              <a:rPr lang="zh-TW" altLang="zh-TW" sz="2400" b="1" dirty="0">
                <a:latin typeface="標楷體" panose="03000509000000000000" pitchFamily="65" charset="-120"/>
                <a:ea typeface="標楷體" panose="03000509000000000000" pitchFamily="65" charset="-120"/>
              </a:rPr>
              <a:t>蘋果</a:t>
            </a:r>
            <a:r>
              <a:rPr lang="en-US" altLang="zh-TW" sz="2400" b="1" dirty="0">
                <a:latin typeface="標楷體" panose="03000509000000000000" pitchFamily="65" charset="-120"/>
                <a:ea typeface="標楷體" panose="03000509000000000000" pitchFamily="65" charset="-120"/>
              </a:rPr>
              <a:t>(5805</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google(5134</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、微軟</a:t>
            </a:r>
            <a:r>
              <a:rPr lang="en-US" altLang="zh-TW" sz="2400" b="1" dirty="0">
                <a:latin typeface="標楷體" panose="03000509000000000000" pitchFamily="65" charset="-120"/>
                <a:ea typeface="標楷體" panose="03000509000000000000" pitchFamily="65" charset="-120"/>
              </a:rPr>
              <a:t>(4525</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、亞馬遜</a:t>
            </a:r>
            <a:r>
              <a:rPr lang="en-US" altLang="zh-TW" sz="2400" b="1" dirty="0">
                <a:latin typeface="標楷體" panose="03000509000000000000" pitchFamily="65" charset="-120"/>
                <a:ea typeface="標楷體" panose="03000509000000000000" pitchFamily="65" charset="-120"/>
              </a:rPr>
              <a:t>(3485</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、臉書</a:t>
            </a:r>
            <a:r>
              <a:rPr lang="en-US" altLang="zh-TW" sz="2400" b="1" dirty="0">
                <a:latin typeface="標楷體" panose="03000509000000000000" pitchFamily="65" charset="-120"/>
                <a:ea typeface="標楷體" panose="03000509000000000000" pitchFamily="65" charset="-120"/>
              </a:rPr>
              <a:t>(3232</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、西門子</a:t>
            </a:r>
            <a:r>
              <a:rPr lang="en-US" altLang="zh-TW" sz="2400" b="1" dirty="0">
                <a:latin typeface="標楷體" panose="03000509000000000000" pitchFamily="65" charset="-120"/>
                <a:ea typeface="標楷體" panose="03000509000000000000" pitchFamily="65" charset="-120"/>
              </a:rPr>
              <a:t>(955</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、賓士</a:t>
            </a:r>
            <a:r>
              <a:rPr lang="en-US" altLang="zh-TW" sz="2400" b="1" dirty="0">
                <a:latin typeface="標楷體" panose="03000509000000000000" pitchFamily="65" charset="-120"/>
                <a:ea typeface="標楷體" panose="03000509000000000000" pitchFamily="65" charset="-120"/>
              </a:rPr>
              <a:t>(718</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、福斯</a:t>
            </a:r>
            <a:r>
              <a:rPr lang="en-US" altLang="zh-TW" sz="2400" b="1" dirty="0">
                <a:latin typeface="標楷體" panose="03000509000000000000" pitchFamily="65" charset="-120"/>
                <a:ea typeface="標楷體" panose="03000509000000000000" pitchFamily="65" charset="-120"/>
              </a:rPr>
              <a:t>(665</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BMW(555</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、馬特輪胎</a:t>
            </a:r>
            <a:r>
              <a:rPr lang="en-US" altLang="zh-TW" sz="2400" b="1" dirty="0">
                <a:latin typeface="標楷體" panose="03000509000000000000" pitchFamily="65" charset="-120"/>
                <a:ea typeface="標楷體" panose="03000509000000000000" pitchFamily="65" charset="-120"/>
              </a:rPr>
              <a:t>(355</a:t>
            </a:r>
            <a:r>
              <a:rPr lang="zh-TW" altLang="zh-TW" sz="2400" b="1" dirty="0">
                <a:latin typeface="標楷體" panose="03000509000000000000" pitchFamily="65" charset="-120"/>
                <a:ea typeface="標楷體" panose="03000509000000000000" pitchFamily="65" charset="-120"/>
              </a:rPr>
              <a:t>億</a:t>
            </a:r>
            <a:r>
              <a:rPr lang="en-US" altLang="zh-TW"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cs typeface="Times New Roman" panose="02020603050405020304" pitchFamily="18" charset="0"/>
            </a:endParaRPr>
          </a:p>
          <a:p>
            <a:pPr marL="456863" indent="-456863" algn="just">
              <a:spcBef>
                <a:spcPts val="600"/>
              </a:spcBef>
              <a:buFont typeface="+mj-lt"/>
              <a:buAutoNum type="arabicPeriod"/>
            </a:pP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59</a:t>
            </a:fld>
            <a:endParaRPr lang="zh-TW" altLang="en-US"/>
          </a:p>
        </p:txBody>
      </p:sp>
    </p:spTree>
    <p:extLst>
      <p:ext uri="{BB962C8B-B14F-4D97-AF65-F5344CB8AC3E}">
        <p14:creationId xmlns:p14="http://schemas.microsoft.com/office/powerpoint/2010/main" val="513258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611560" y="836712"/>
            <a:ext cx="8280920" cy="5904656"/>
          </a:xfrm>
        </p:spPr>
        <p:txBody>
          <a:bodyPr>
            <a:noAutofit/>
          </a:bodyPr>
          <a:lstStyle/>
          <a:p>
            <a:pPr marL="0" indent="0">
              <a:buNone/>
            </a:pP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平台將吞噬產界了嗎？</a:t>
            </a:r>
            <a:r>
              <a:rPr lang="en-US"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用數據與服務賺錢</a:t>
            </a:r>
          </a:p>
          <a:p>
            <a:pPr lvl="1"/>
            <a:r>
              <a:rPr lang="zh-TW" altLang="zh-TW" sz="2400" b="1" dirty="0">
                <a:solidFill>
                  <a:srgbClr val="FF0000"/>
                </a:solidFill>
                <a:latin typeface="標楷體" panose="03000509000000000000" pitchFamily="65" charset="-120"/>
                <a:ea typeface="標楷體" panose="03000509000000000000" pitchFamily="65" charset="-120"/>
              </a:rPr>
              <a:t>物聯網</a:t>
            </a:r>
            <a:r>
              <a:rPr lang="zh-TW" altLang="zh-TW" sz="2400" b="1" dirty="0">
                <a:latin typeface="標楷體" panose="03000509000000000000" pitchFamily="65" charset="-120"/>
                <a:ea typeface="標楷體" panose="03000509000000000000" pitchFamily="65" charset="-120"/>
              </a:rPr>
              <a:t>時代消費者</a:t>
            </a:r>
            <a:r>
              <a:rPr lang="zh-TW" altLang="zh-TW" sz="2400" b="1" dirty="0">
                <a:solidFill>
                  <a:srgbClr val="FF0000"/>
                </a:solidFill>
                <a:latin typeface="標楷體" panose="03000509000000000000" pitchFamily="65" charset="-120"/>
                <a:ea typeface="標楷體" panose="03000509000000000000" pitchFamily="65" charset="-120"/>
              </a:rPr>
              <a:t>需求</a:t>
            </a:r>
            <a:r>
              <a:rPr lang="zh-TW" altLang="zh-TW" sz="2400" b="1" dirty="0">
                <a:latin typeface="標楷體" panose="03000509000000000000" pitchFamily="65" charset="-120"/>
                <a:ea typeface="標楷體" panose="03000509000000000000" pitchFamily="65" charset="-120"/>
              </a:rPr>
              <a:t>給工廠</a:t>
            </a:r>
          </a:p>
          <a:p>
            <a:pPr lvl="1"/>
            <a:r>
              <a:rPr lang="zh-TW" altLang="zh-TW" sz="2400" b="1" dirty="0">
                <a:latin typeface="標楷體" panose="03000509000000000000" pitchFamily="65" charset="-120"/>
                <a:ea typeface="標楷體" panose="03000509000000000000" pitchFamily="65" charset="-120"/>
              </a:rPr>
              <a:t>工廠依</a:t>
            </a:r>
            <a:r>
              <a:rPr lang="zh-TW" altLang="zh-TW" sz="2400" b="1" dirty="0">
                <a:solidFill>
                  <a:srgbClr val="FF0000"/>
                </a:solidFill>
                <a:latin typeface="標楷體" panose="03000509000000000000" pitchFamily="65" charset="-120"/>
                <a:ea typeface="標楷體" panose="03000509000000000000" pitchFamily="65" charset="-120"/>
              </a:rPr>
              <a:t>大數據分析</a:t>
            </a:r>
            <a:r>
              <a:rPr lang="zh-TW" altLang="zh-TW" sz="2400" b="1" dirty="0">
                <a:latin typeface="標楷體" panose="03000509000000000000" pitchFamily="65" charset="-120"/>
                <a:ea typeface="標楷體" panose="03000509000000000000" pitchFamily="65" charset="-120"/>
              </a:rPr>
              <a:t>進行</a:t>
            </a:r>
            <a:r>
              <a:rPr lang="zh-TW" altLang="zh-TW" sz="2400" b="1" dirty="0">
                <a:solidFill>
                  <a:srgbClr val="FF0000"/>
                </a:solidFill>
                <a:latin typeface="標楷體" panose="03000509000000000000" pitchFamily="65" charset="-120"/>
                <a:ea typeface="標楷體" panose="03000509000000000000" pitchFamily="65" charset="-120"/>
              </a:rPr>
              <a:t>排程</a:t>
            </a:r>
            <a:r>
              <a:rPr lang="zh-TW" altLang="zh-TW" sz="2400" b="1" dirty="0">
                <a:latin typeface="標楷體" panose="03000509000000000000" pitchFamily="65" charset="-120"/>
                <a:ea typeface="標楷體" panose="03000509000000000000" pitchFamily="65" charset="-120"/>
              </a:rPr>
              <a:t>及</a:t>
            </a:r>
            <a:r>
              <a:rPr lang="zh-TW" altLang="zh-TW" sz="2400" b="1" dirty="0">
                <a:solidFill>
                  <a:srgbClr val="FF0000"/>
                </a:solidFill>
                <a:latin typeface="標楷體" panose="03000509000000000000" pitchFamily="65" charset="-120"/>
                <a:ea typeface="標楷體" panose="03000509000000000000" pitchFamily="65" charset="-120"/>
              </a:rPr>
              <a:t>客製化</a:t>
            </a:r>
            <a:r>
              <a:rPr lang="zh-TW" altLang="zh-TW" sz="2400" b="1" dirty="0">
                <a:latin typeface="標楷體" panose="03000509000000000000" pitchFamily="65" charset="-120"/>
                <a:ea typeface="標楷體" panose="03000509000000000000" pitchFamily="65" charset="-120"/>
              </a:rPr>
              <a:t>生產</a:t>
            </a:r>
          </a:p>
          <a:p>
            <a:pPr lvl="1"/>
            <a:r>
              <a:rPr lang="zh-TW" altLang="zh-TW" sz="2400" b="1" dirty="0">
                <a:latin typeface="標楷體" panose="03000509000000000000" pitchFamily="65" charset="-120"/>
                <a:ea typeface="標楷體" panose="03000509000000000000" pitchFamily="65" charset="-120"/>
              </a:rPr>
              <a:t>消費者利用</a:t>
            </a:r>
            <a:r>
              <a:rPr lang="zh-TW" altLang="zh-TW" sz="2400" b="1" dirty="0">
                <a:solidFill>
                  <a:srgbClr val="FF0000"/>
                </a:solidFill>
                <a:latin typeface="標楷體" panose="03000509000000000000" pitchFamily="65" charset="-120"/>
                <a:ea typeface="標楷體" panose="03000509000000000000" pitchFamily="65" charset="-120"/>
              </a:rPr>
              <a:t>感測器</a:t>
            </a:r>
            <a:r>
              <a:rPr lang="zh-TW" altLang="zh-TW" sz="2400" b="1" dirty="0">
                <a:latin typeface="標楷體" panose="03000509000000000000" pitchFamily="65" charset="-120"/>
                <a:ea typeface="標楷體" panose="03000509000000000000" pitchFamily="65" charset="-120"/>
              </a:rPr>
              <a:t>，將</a:t>
            </a:r>
            <a:r>
              <a:rPr lang="zh-TW" altLang="zh-TW" sz="2400" b="1" dirty="0">
                <a:solidFill>
                  <a:srgbClr val="FF0000"/>
                </a:solidFill>
                <a:latin typeface="標楷體" panose="03000509000000000000" pitchFamily="65" charset="-120"/>
                <a:ea typeface="標楷體" panose="03000509000000000000" pitchFamily="65" charset="-120"/>
              </a:rPr>
              <a:t>使用紀錄</a:t>
            </a:r>
            <a:r>
              <a:rPr lang="zh-TW" altLang="zh-TW" sz="2400" b="1" dirty="0">
                <a:latin typeface="標楷體" panose="03000509000000000000" pitchFamily="65" charset="-120"/>
                <a:ea typeface="標楷體" panose="03000509000000000000" pitchFamily="65" charset="-120"/>
              </a:rPr>
              <a:t>傳回工廠</a:t>
            </a:r>
          </a:p>
          <a:p>
            <a:pPr lvl="1"/>
            <a:r>
              <a:rPr lang="zh-TW" altLang="zh-TW" sz="2400" b="1" dirty="0">
                <a:latin typeface="標楷體" panose="03000509000000000000" pitchFamily="65" charset="-120"/>
                <a:ea typeface="標楷體" panose="03000509000000000000" pitchFamily="65" charset="-120"/>
              </a:rPr>
              <a:t>在未來最成功的公司</a:t>
            </a:r>
            <a:r>
              <a:rPr lang="zh-TW" altLang="zh-TW" sz="2400" b="1" dirty="0">
                <a:solidFill>
                  <a:srgbClr val="FF0000"/>
                </a:solidFill>
                <a:latin typeface="標楷體" panose="03000509000000000000" pitchFamily="65" charset="-120"/>
                <a:ea typeface="標楷體" panose="03000509000000000000" pitchFamily="65" charset="-120"/>
              </a:rPr>
              <a:t>不再是</a:t>
            </a:r>
            <a:r>
              <a:rPr lang="zh-TW" altLang="zh-TW" sz="2400" b="1" dirty="0">
                <a:latin typeface="標楷體" panose="03000509000000000000" pitchFamily="65" charset="-120"/>
                <a:ea typeface="標楷體" panose="03000509000000000000" pitchFamily="65" charset="-120"/>
              </a:rPr>
              <a:t>做出</a:t>
            </a:r>
            <a:r>
              <a:rPr lang="zh-TW" altLang="zh-TW" sz="2400" b="1" dirty="0">
                <a:solidFill>
                  <a:srgbClr val="FF0000"/>
                </a:solidFill>
                <a:latin typeface="標楷體" panose="03000509000000000000" pitchFamily="65" charset="-120"/>
                <a:ea typeface="標楷體" panose="03000509000000000000" pitchFamily="65" charset="-120"/>
              </a:rPr>
              <a:t>最佳產品</a:t>
            </a:r>
            <a:r>
              <a:rPr lang="zh-TW" altLang="zh-TW" sz="2400" b="1" dirty="0">
                <a:latin typeface="標楷體" panose="03000509000000000000" pitchFamily="65" charset="-120"/>
                <a:ea typeface="標楷體" panose="03000509000000000000" pitchFamily="65" charset="-120"/>
              </a:rPr>
              <a:t>的公司，而是能夠</a:t>
            </a:r>
            <a:r>
              <a:rPr lang="zh-TW" altLang="zh-TW" sz="2400" b="1" dirty="0">
                <a:solidFill>
                  <a:srgbClr val="FF0000"/>
                </a:solidFill>
                <a:latin typeface="標楷體" panose="03000509000000000000" pitchFamily="65" charset="-120"/>
                <a:ea typeface="標楷體" panose="03000509000000000000" pitchFamily="65" charset="-120"/>
              </a:rPr>
              <a:t>收集數據</a:t>
            </a:r>
            <a:r>
              <a:rPr lang="zh-TW" altLang="zh-TW" sz="2400" b="1" dirty="0">
                <a:latin typeface="標楷體" panose="03000509000000000000" pitchFamily="65" charset="-120"/>
                <a:ea typeface="標楷體" panose="03000509000000000000" pitchFamily="65" charset="-120"/>
              </a:rPr>
              <a:t>並</a:t>
            </a:r>
            <a:r>
              <a:rPr lang="zh-TW" altLang="zh-TW" sz="2400" b="1" dirty="0">
                <a:solidFill>
                  <a:srgbClr val="FF0000"/>
                </a:solidFill>
                <a:latin typeface="標楷體" panose="03000509000000000000" pitchFamily="65" charset="-120"/>
                <a:ea typeface="標楷體" panose="03000509000000000000" pitchFamily="65" charset="-120"/>
              </a:rPr>
              <a:t>提供</a:t>
            </a:r>
            <a:r>
              <a:rPr lang="zh-TW" altLang="zh-TW" sz="2400" b="1" dirty="0">
                <a:latin typeface="標楷體" panose="03000509000000000000" pitchFamily="65" charset="-120"/>
                <a:ea typeface="標楷體" panose="03000509000000000000" pitchFamily="65" charset="-120"/>
              </a:rPr>
              <a:t>客戶</a:t>
            </a:r>
            <a:r>
              <a:rPr lang="zh-TW" altLang="zh-TW" sz="2400" b="1" dirty="0">
                <a:solidFill>
                  <a:srgbClr val="FF0000"/>
                </a:solidFill>
                <a:latin typeface="標楷體" panose="03000509000000000000" pitchFamily="65" charset="-120"/>
                <a:ea typeface="標楷體" panose="03000509000000000000" pitchFamily="65" charset="-120"/>
              </a:rPr>
              <a:t>感受到價值</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數位體驗</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之企業</a:t>
            </a:r>
          </a:p>
          <a:p>
            <a:pPr lvl="1"/>
            <a:r>
              <a:rPr lang="zh-TW" altLang="zh-TW" sz="2400" b="1" dirty="0">
                <a:latin typeface="標楷體" panose="03000509000000000000" pitchFamily="65" charset="-120"/>
                <a:ea typeface="標楷體" panose="03000509000000000000" pitchFamily="65" charset="-120"/>
              </a:rPr>
              <a:t>未來所有之製造業，都需要轉型為「</a:t>
            </a:r>
            <a:r>
              <a:rPr lang="zh-TW" altLang="zh-TW" sz="2400" b="1" dirty="0">
                <a:solidFill>
                  <a:srgbClr val="FF0000"/>
                </a:solidFill>
                <a:latin typeface="標楷體" panose="03000509000000000000" pitchFamily="65" charset="-120"/>
                <a:ea typeface="標楷體" panose="03000509000000000000" pitchFamily="65" charset="-120"/>
              </a:rPr>
              <a:t>製造服務業</a:t>
            </a:r>
            <a:r>
              <a:rPr lang="zh-TW" altLang="zh-TW" sz="2400" b="1" dirty="0">
                <a:latin typeface="標楷體" panose="03000509000000000000" pitchFamily="65" charset="-120"/>
                <a:ea typeface="標楷體" panose="03000509000000000000" pitchFamily="65" charset="-120"/>
              </a:rPr>
              <a:t>」，從德國到台灣，我們正以有史以來未有之</a:t>
            </a:r>
            <a:r>
              <a:rPr lang="zh-TW" altLang="zh-TW" sz="2400" b="1" dirty="0">
                <a:solidFill>
                  <a:srgbClr val="FF0000"/>
                </a:solidFill>
                <a:latin typeface="標楷體" panose="03000509000000000000" pitchFamily="65" charset="-120"/>
                <a:ea typeface="標楷體" panose="03000509000000000000" pitchFamily="65" charset="-120"/>
              </a:rPr>
              <a:t>零距離</a:t>
            </a:r>
            <a:r>
              <a:rPr lang="zh-TW" altLang="zh-TW" sz="2400" b="1" dirty="0">
                <a:latin typeface="標楷體" panose="03000509000000000000" pitchFamily="65" charset="-120"/>
                <a:ea typeface="標楷體" panose="03000509000000000000" pitchFamily="65" charset="-120"/>
              </a:rPr>
              <a:t>貼近消費者</a:t>
            </a:r>
          </a:p>
          <a:p>
            <a:pPr marL="1161194" lvl="1" indent="-761438">
              <a:buNone/>
            </a:pPr>
            <a:r>
              <a:rPr lang="zh-TW" altLang="en-US"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1</a:t>
            </a:r>
            <a:r>
              <a:rPr lang="zh-TW" altLang="en-US" sz="2400" b="1" dirty="0">
                <a:latin typeface="標楷體" panose="03000509000000000000" pitchFamily="65" charset="-120"/>
                <a:ea typeface="標楷體" panose="03000509000000000000" pitchFamily="65" charset="-120"/>
              </a:rPr>
              <a:t>）</a:t>
            </a:r>
            <a:r>
              <a:rPr lang="zh-TW" altLang="zh-TW" sz="2400" b="1" dirty="0">
                <a:solidFill>
                  <a:srgbClr val="FF0000"/>
                </a:solidFill>
                <a:latin typeface="標楷體" panose="03000509000000000000" pitchFamily="65" charset="-120"/>
                <a:ea typeface="標楷體" panose="03000509000000000000" pitchFamily="65" charset="-120"/>
              </a:rPr>
              <a:t>便宜客製化</a:t>
            </a:r>
            <a:r>
              <a:rPr lang="zh-TW" altLang="zh-TW" sz="2400" b="1" dirty="0">
                <a:latin typeface="標楷體" panose="03000509000000000000" pitchFamily="65" charset="-120"/>
                <a:ea typeface="標楷體" panose="03000509000000000000" pitchFamily="65" charset="-120"/>
              </a:rPr>
              <a:t>時代成真</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消費者用低廉價格可以享受客</a:t>
            </a:r>
            <a:r>
              <a:rPr lang="zh-TW" altLang="en-US" sz="2400" b="1" dirty="0">
                <a:latin typeface="標楷體" panose="03000509000000000000" pitchFamily="65" charset="-120"/>
                <a:ea typeface="標楷體" panose="03000509000000000000" pitchFamily="65" charset="-120"/>
              </a:rPr>
              <a:t> </a:t>
            </a:r>
            <a:r>
              <a:rPr lang="zh-TW" altLang="zh-TW" sz="2400" b="1" dirty="0">
                <a:latin typeface="標楷體" panose="03000509000000000000" pitchFamily="65" charset="-120"/>
                <a:ea typeface="標楷體" panose="03000509000000000000" pitchFamily="65" charset="-120"/>
              </a:rPr>
              <a:t>製化商品</a:t>
            </a:r>
            <a:r>
              <a:rPr lang="en-US" altLang="zh-TW" sz="2400" b="1" dirty="0">
                <a:latin typeface="標楷體" panose="03000509000000000000" pitchFamily="65" charset="-120"/>
                <a:ea typeface="標楷體" panose="03000509000000000000" pitchFamily="65" charset="-120"/>
              </a:rPr>
              <a:t>) </a:t>
            </a:r>
            <a:endParaRPr lang="zh-TW" altLang="zh-TW" sz="2400" b="1" dirty="0">
              <a:latin typeface="標楷體" panose="03000509000000000000" pitchFamily="65" charset="-120"/>
              <a:ea typeface="標楷體" panose="03000509000000000000" pitchFamily="65" charset="-120"/>
            </a:endParaRPr>
          </a:p>
          <a:p>
            <a:pPr marL="1161194" lvl="1" indent="-761438">
              <a:buNone/>
            </a:pPr>
            <a:r>
              <a:rPr lang="zh-TW" altLang="en-US"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廠商解決</a:t>
            </a:r>
            <a:r>
              <a:rPr lang="zh-TW" altLang="zh-TW" sz="2400" b="1" dirty="0">
                <a:solidFill>
                  <a:srgbClr val="FF0000"/>
                </a:solidFill>
                <a:latin typeface="標楷體" panose="03000509000000000000" pitchFamily="65" charset="-120"/>
                <a:ea typeface="標楷體" panose="03000509000000000000" pitchFamily="65" charset="-120"/>
              </a:rPr>
              <a:t>庫存</a:t>
            </a:r>
            <a:r>
              <a:rPr lang="zh-TW" altLang="zh-TW" sz="2400" b="1" dirty="0">
                <a:latin typeface="標楷體" panose="03000509000000000000" pitchFamily="65" charset="-120"/>
                <a:ea typeface="標楷體" panose="03000509000000000000" pitchFamily="65" charset="-120"/>
              </a:rPr>
              <a:t>問題</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原料商依需求送貨，降低食品廠庫存，可以降低成本</a:t>
            </a:r>
            <a:r>
              <a:rPr lang="en-US" altLang="zh-TW" sz="2400" b="1" dirty="0">
                <a:latin typeface="標楷體" panose="03000509000000000000" pitchFamily="65" charset="-120"/>
                <a:ea typeface="標楷體" panose="03000509000000000000" pitchFamily="65" charset="-120"/>
              </a:rPr>
              <a:t>)</a:t>
            </a:r>
            <a:endParaRPr lang="zh-TW" altLang="zh-TW" sz="2400" b="1" dirty="0">
              <a:latin typeface="標楷體" panose="03000509000000000000" pitchFamily="65" charset="-120"/>
              <a:ea typeface="標楷體" panose="03000509000000000000" pitchFamily="65" charset="-120"/>
            </a:endParaRPr>
          </a:p>
          <a:p>
            <a:pPr marL="399756" lvl="1" indent="0">
              <a:buNone/>
            </a:pPr>
            <a:r>
              <a:rPr lang="zh-TW" altLang="en-US"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3</a:t>
            </a:r>
            <a:r>
              <a:rPr lang="zh-TW" altLang="en-US" sz="2400" b="1" dirty="0">
                <a:latin typeface="標楷體" panose="03000509000000000000" pitchFamily="65" charset="-120"/>
                <a:ea typeface="標楷體" panose="03000509000000000000" pitchFamily="65" charset="-120"/>
              </a:rPr>
              <a:t>）</a:t>
            </a:r>
            <a:r>
              <a:rPr lang="zh-TW" altLang="zh-TW" sz="2400" b="1" dirty="0">
                <a:solidFill>
                  <a:srgbClr val="FF0000"/>
                </a:solidFill>
                <a:latin typeface="標楷體" panose="03000509000000000000" pitchFamily="65" charset="-120"/>
                <a:ea typeface="標楷體" panose="03000509000000000000" pitchFamily="65" charset="-120"/>
              </a:rPr>
              <a:t>通路商</a:t>
            </a:r>
            <a:r>
              <a:rPr lang="zh-TW" altLang="zh-TW" sz="2400" b="1" dirty="0">
                <a:latin typeface="標楷體" panose="03000509000000000000" pitchFamily="65" charset="-120"/>
                <a:ea typeface="標楷體" panose="03000509000000000000" pitchFamily="65" charset="-120"/>
              </a:rPr>
              <a:t>有</a:t>
            </a:r>
            <a:r>
              <a:rPr lang="zh-TW" altLang="zh-TW" sz="2400" b="1" dirty="0">
                <a:solidFill>
                  <a:srgbClr val="FF0000"/>
                </a:solidFill>
                <a:latin typeface="標楷體" panose="03000509000000000000" pitchFamily="65" charset="-120"/>
                <a:ea typeface="標楷體" panose="03000509000000000000" pitchFamily="65" charset="-120"/>
              </a:rPr>
              <a:t>消失</a:t>
            </a:r>
            <a:r>
              <a:rPr lang="zh-TW" altLang="zh-TW" sz="2400" b="1" dirty="0">
                <a:latin typeface="標楷體" panose="03000509000000000000" pitchFamily="65" charset="-120"/>
                <a:ea typeface="標楷體" panose="03000509000000000000" pitchFamily="65" charset="-120"/>
              </a:rPr>
              <a:t>危機。</a:t>
            </a:r>
            <a:endParaRPr lang="en-US" altLang="zh-TW" sz="24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60</a:t>
            </a:fld>
            <a:endParaRPr lang="zh-TW" altLang="en-US"/>
          </a:p>
        </p:txBody>
      </p:sp>
    </p:spTree>
    <p:extLst>
      <p:ext uri="{BB962C8B-B14F-4D97-AF65-F5344CB8AC3E}">
        <p14:creationId xmlns:p14="http://schemas.microsoft.com/office/powerpoint/2010/main" val="41133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611560" y="1124746"/>
            <a:ext cx="8280920" cy="3888432"/>
          </a:xfrm>
        </p:spPr>
        <p:txBody>
          <a:bodyPr>
            <a:noAutofit/>
          </a:bodyPr>
          <a:lstStyle/>
          <a:p>
            <a:pPr lvl="1"/>
            <a:r>
              <a:rPr lang="zh-TW" altLang="zh-TW" sz="2400" b="1" dirty="0">
                <a:latin typeface="標楷體" panose="03000509000000000000" pitchFamily="65" charset="-120"/>
                <a:ea typeface="標楷體" panose="03000509000000000000" pitchFamily="65" charset="-120"/>
              </a:rPr>
              <a:t>當每台機器都</a:t>
            </a:r>
            <a:r>
              <a:rPr lang="zh-TW" altLang="zh-TW" sz="2400" b="1" dirty="0">
                <a:solidFill>
                  <a:srgbClr val="FF0000"/>
                </a:solidFill>
                <a:latin typeface="標楷體" panose="03000509000000000000" pitchFamily="65" charset="-120"/>
                <a:ea typeface="標楷體" panose="03000509000000000000" pitchFamily="65" charset="-120"/>
              </a:rPr>
              <a:t>連網</a:t>
            </a:r>
            <a:r>
              <a:rPr lang="zh-TW" altLang="zh-TW" sz="2400" b="1" dirty="0">
                <a:latin typeface="標楷體" panose="03000509000000000000" pitchFamily="65" charset="-120"/>
                <a:ea typeface="標楷體" panose="03000509000000000000" pitchFamily="65" charset="-120"/>
              </a:rPr>
              <a:t>後，大家已發現消費者將需要訂製商品</a:t>
            </a:r>
            <a:r>
              <a:rPr lang="zh-TW" altLang="zh-TW" sz="2400" b="1" dirty="0">
                <a:solidFill>
                  <a:srgbClr val="FF0000"/>
                </a:solidFill>
                <a:latin typeface="標楷體" panose="03000509000000000000" pitchFamily="65" charset="-120"/>
                <a:ea typeface="標楷體" panose="03000509000000000000" pitchFamily="65" charset="-120"/>
              </a:rPr>
              <a:t>透過網路</a:t>
            </a:r>
            <a:r>
              <a:rPr lang="zh-TW" altLang="zh-TW" sz="2400" b="1" dirty="0">
                <a:latin typeface="標楷體" panose="03000509000000000000" pitchFamily="65" charset="-120"/>
                <a:ea typeface="標楷體" panose="03000509000000000000" pitchFamily="65" charset="-120"/>
              </a:rPr>
              <a:t>傳到工廠</a:t>
            </a:r>
          </a:p>
          <a:p>
            <a:pPr lvl="1"/>
            <a:r>
              <a:rPr lang="zh-TW" altLang="zh-TW" sz="2400" b="1" dirty="0">
                <a:latin typeface="標楷體" panose="03000509000000000000" pitchFamily="65" charset="-120"/>
                <a:ea typeface="標楷體" panose="03000509000000000000" pitchFamily="65" charset="-120"/>
              </a:rPr>
              <a:t>工廠透過</a:t>
            </a:r>
            <a:r>
              <a:rPr lang="zh-TW" altLang="zh-TW" sz="2400" b="1" dirty="0">
                <a:solidFill>
                  <a:srgbClr val="FF0000"/>
                </a:solidFill>
                <a:latin typeface="標楷體" panose="03000509000000000000" pitchFamily="65" charset="-120"/>
                <a:ea typeface="標楷體" panose="03000509000000000000" pitchFamily="65" charset="-120"/>
              </a:rPr>
              <a:t>大數據分析</a:t>
            </a:r>
            <a:r>
              <a:rPr lang="zh-TW" altLang="zh-TW" sz="2400" b="1" dirty="0">
                <a:latin typeface="標楷體" panose="03000509000000000000" pitchFamily="65" charset="-120"/>
                <a:ea typeface="標楷體" panose="03000509000000000000" pitchFamily="65" charset="-120"/>
              </a:rPr>
              <a:t>，</a:t>
            </a:r>
            <a:r>
              <a:rPr lang="zh-TW" altLang="zh-TW" sz="2400" b="1" dirty="0">
                <a:solidFill>
                  <a:srgbClr val="FF0000"/>
                </a:solidFill>
                <a:latin typeface="標楷體" panose="03000509000000000000" pitchFamily="65" charset="-120"/>
                <a:ea typeface="標楷體" panose="03000509000000000000" pitchFamily="65" charset="-120"/>
              </a:rPr>
              <a:t>自動</a:t>
            </a:r>
            <a:r>
              <a:rPr lang="zh-TW" altLang="zh-TW" sz="2400" b="1" dirty="0">
                <a:latin typeface="標楷體" panose="03000509000000000000" pitchFamily="65" charset="-120"/>
                <a:ea typeface="標楷體" panose="03000509000000000000" pitchFamily="65" charset="-120"/>
              </a:rPr>
              <a:t>排定生產製程，並生產出</a:t>
            </a:r>
            <a:r>
              <a:rPr lang="zh-TW" altLang="zh-TW" sz="2400" b="1" dirty="0">
                <a:solidFill>
                  <a:srgbClr val="FF0000"/>
                </a:solidFill>
                <a:latin typeface="標楷體" panose="03000509000000000000" pitchFamily="65" charset="-120"/>
                <a:ea typeface="標楷體" panose="03000509000000000000" pitchFamily="65" charset="-120"/>
              </a:rPr>
              <a:t>客製化</a:t>
            </a:r>
            <a:r>
              <a:rPr lang="zh-TW" altLang="zh-TW" sz="2400" b="1" dirty="0">
                <a:latin typeface="標楷體" panose="03000509000000000000" pitchFamily="65" charset="-120"/>
                <a:ea typeface="標楷體" panose="03000509000000000000" pitchFamily="65" charset="-120"/>
              </a:rPr>
              <a:t>商品</a:t>
            </a:r>
          </a:p>
          <a:p>
            <a:pPr lvl="1"/>
            <a:r>
              <a:rPr lang="zh-TW" altLang="zh-TW" sz="2400" b="1" dirty="0">
                <a:latin typeface="標楷體" panose="03000509000000000000" pitchFamily="65" charset="-120"/>
                <a:ea typeface="標楷體" panose="03000509000000000000" pitchFamily="65" charset="-120"/>
              </a:rPr>
              <a:t>消費者</a:t>
            </a:r>
            <a:r>
              <a:rPr lang="zh-TW" altLang="zh-TW" sz="2400" b="1" dirty="0">
                <a:solidFill>
                  <a:srgbClr val="FF0000"/>
                </a:solidFill>
                <a:latin typeface="標楷體" panose="03000509000000000000" pitchFamily="65" charset="-120"/>
                <a:ea typeface="標楷體" panose="03000509000000000000" pitchFamily="65" charset="-120"/>
              </a:rPr>
              <a:t>使用</a:t>
            </a:r>
            <a:r>
              <a:rPr lang="zh-TW" altLang="zh-TW" sz="2400" b="1" dirty="0">
                <a:latin typeface="標楷體" panose="03000509000000000000" pitchFamily="65" charset="-120"/>
                <a:ea typeface="標楷體" panose="03000509000000000000" pitchFamily="65" charset="-120"/>
              </a:rPr>
              <a:t>這些商品之</a:t>
            </a:r>
            <a:r>
              <a:rPr lang="zh-TW" altLang="zh-TW" sz="2400" b="1" dirty="0">
                <a:solidFill>
                  <a:srgbClr val="FF0000"/>
                </a:solidFill>
                <a:latin typeface="標楷體" panose="03000509000000000000" pitchFamily="65" charset="-120"/>
                <a:ea typeface="標楷體" panose="03000509000000000000" pitchFamily="65" charset="-120"/>
              </a:rPr>
              <a:t>記錄</a:t>
            </a:r>
            <a:r>
              <a:rPr lang="zh-TW" altLang="zh-TW" sz="2400" b="1" dirty="0">
                <a:latin typeface="標楷體" panose="03000509000000000000" pitchFamily="65" charset="-120"/>
                <a:ea typeface="標楷體" panose="03000509000000000000" pitchFamily="65" charset="-120"/>
              </a:rPr>
              <a:t>會透過商品上之感測器</a:t>
            </a:r>
            <a:r>
              <a:rPr lang="zh-TW" altLang="zh-TW" sz="2400" b="1" dirty="0">
                <a:solidFill>
                  <a:srgbClr val="FF0000"/>
                </a:solidFill>
                <a:latin typeface="標楷體" panose="03000509000000000000" pitchFamily="65" charset="-120"/>
                <a:ea typeface="標楷體" panose="03000509000000000000" pitchFamily="65" charset="-120"/>
              </a:rPr>
              <a:t>回饋</a:t>
            </a:r>
            <a:r>
              <a:rPr lang="zh-TW" altLang="zh-TW" sz="2400" b="1" dirty="0">
                <a:latin typeface="標楷體" panose="03000509000000000000" pitchFamily="65" charset="-120"/>
                <a:ea typeface="標楷體" panose="03000509000000000000" pitchFamily="65" charset="-120"/>
              </a:rPr>
              <a:t>給製造商</a:t>
            </a:r>
          </a:p>
          <a:p>
            <a:pPr lvl="1"/>
            <a:r>
              <a:rPr lang="zh-TW" altLang="zh-TW" sz="2400" b="1" dirty="0">
                <a:latin typeface="標楷體" panose="03000509000000000000" pitchFamily="65" charset="-120"/>
                <a:ea typeface="標楷體" panose="03000509000000000000" pitchFamily="65" charset="-120"/>
              </a:rPr>
              <a:t>製造商再藉由</a:t>
            </a:r>
            <a:r>
              <a:rPr lang="zh-TW" altLang="zh-TW" sz="2400" b="1" dirty="0">
                <a:solidFill>
                  <a:srgbClr val="FF0000"/>
                </a:solidFill>
                <a:latin typeface="標楷體" panose="03000509000000000000" pitchFamily="65" charset="-120"/>
                <a:ea typeface="標楷體" panose="03000509000000000000" pitchFamily="65" charset="-120"/>
              </a:rPr>
              <a:t>分析</a:t>
            </a:r>
            <a:r>
              <a:rPr lang="zh-TW" altLang="zh-TW" sz="2400" b="1" dirty="0">
                <a:latin typeface="標楷體" panose="03000509000000000000" pitchFamily="65" charset="-120"/>
                <a:ea typeface="標楷體" panose="03000509000000000000" pitchFamily="65" charset="-120"/>
              </a:rPr>
              <a:t>消費者使用後之回饋，把下一代商品做得更好，形成</a:t>
            </a:r>
            <a:r>
              <a:rPr lang="zh-TW" altLang="zh-TW" sz="2400" b="1" dirty="0">
                <a:solidFill>
                  <a:srgbClr val="FF0000"/>
                </a:solidFill>
                <a:latin typeface="標楷體" panose="03000509000000000000" pitchFamily="65" charset="-120"/>
                <a:ea typeface="標楷體" panose="03000509000000000000" pitchFamily="65" charset="-120"/>
              </a:rPr>
              <a:t>良性循環</a:t>
            </a:r>
          </a:p>
          <a:p>
            <a:pPr lvl="1"/>
            <a:endParaRPr lang="zh-TW" altLang="zh-TW" sz="2400" b="1"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61</a:t>
            </a:fld>
            <a:endParaRPr lang="zh-TW" altLang="en-US"/>
          </a:p>
        </p:txBody>
      </p:sp>
    </p:spTree>
    <p:extLst>
      <p:ext uri="{BB962C8B-B14F-4D97-AF65-F5344CB8AC3E}">
        <p14:creationId xmlns:p14="http://schemas.microsoft.com/office/powerpoint/2010/main" val="4162506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611560" y="692698"/>
            <a:ext cx="8280920" cy="5832648"/>
          </a:xfrm>
        </p:spPr>
        <p:txBody>
          <a:bodyPr>
            <a:noAutofit/>
          </a:bodyPr>
          <a:lstStyle/>
          <a:p>
            <a:pPr marL="456863" indent="-456863">
              <a:buAutoNum type="arabicPeriod" startAt="5"/>
            </a:pPr>
            <a:r>
              <a:rPr lang="zh-TW" altLang="zh-TW" sz="2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以食品產業為案例</a:t>
            </a:r>
            <a:endParaRPr lang="en-US" altLang="zh-TW" sz="22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180842">
              <a:buNone/>
            </a:pPr>
            <a:r>
              <a:rPr lang="zh-TW" altLang="en-US" sz="2200" b="1" dirty="0">
                <a:latin typeface="標楷體" panose="03000509000000000000" pitchFamily="65" charset="-120"/>
                <a:ea typeface="標楷體" panose="03000509000000000000" pitchFamily="65" charset="-120"/>
              </a:rPr>
              <a:t>（</a:t>
            </a:r>
            <a:r>
              <a:rPr lang="en-US" altLang="zh-TW" sz="2200" b="1" dirty="0">
                <a:latin typeface="標楷體" panose="03000509000000000000" pitchFamily="65" charset="-120"/>
                <a:ea typeface="標楷體" panose="03000509000000000000" pitchFamily="65" charset="-120"/>
              </a:rPr>
              <a:t>1</a:t>
            </a:r>
            <a:r>
              <a:rPr lang="zh-TW" altLang="en-US" sz="2200" b="1" dirty="0">
                <a:latin typeface="標楷體" panose="03000509000000000000" pitchFamily="65" charset="-120"/>
                <a:ea typeface="標楷體" panose="03000509000000000000" pitchFamily="65" charset="-120"/>
              </a:rPr>
              <a:t>）</a:t>
            </a:r>
            <a:r>
              <a:rPr lang="zh-TW" altLang="zh-TW" sz="2200" b="1" dirty="0">
                <a:latin typeface="標楷體" panose="03000509000000000000" pitchFamily="65" charset="-120"/>
                <a:ea typeface="標楷體" panose="03000509000000000000" pitchFamily="65" charset="-120"/>
              </a:rPr>
              <a:t>現在</a:t>
            </a:r>
          </a:p>
          <a:p>
            <a:pPr lvl="1"/>
            <a:r>
              <a:rPr lang="zh-TW" altLang="zh-TW" sz="2200" b="1" dirty="0">
                <a:latin typeface="標楷體" panose="03000509000000000000" pitchFamily="65" charset="-120"/>
                <a:ea typeface="標楷體" panose="03000509000000000000" pitchFamily="65" charset="-120"/>
              </a:rPr>
              <a:t>消費者</a:t>
            </a:r>
            <a:r>
              <a:rPr lang="zh-TW" altLang="zh-TW" sz="2200" b="1" dirty="0">
                <a:solidFill>
                  <a:srgbClr val="FF0000"/>
                </a:solidFill>
                <a:latin typeface="標楷體" panose="03000509000000000000" pitchFamily="65" charset="-120"/>
                <a:ea typeface="標楷體" panose="03000509000000000000" pitchFamily="65" charset="-120"/>
              </a:rPr>
              <a:t>被動</a:t>
            </a:r>
            <a:r>
              <a:rPr lang="zh-TW" altLang="zh-TW" sz="2200" b="1" dirty="0">
                <a:latin typeface="標楷體" panose="03000509000000000000" pitchFamily="65" charset="-120"/>
                <a:ea typeface="標楷體" panose="03000509000000000000" pitchFamily="65" charset="-120"/>
              </a:rPr>
              <a:t>選購商品</a:t>
            </a:r>
          </a:p>
          <a:p>
            <a:pPr marL="447347" indent="361684">
              <a:buNone/>
            </a:pPr>
            <a:r>
              <a:rPr lang="zh-TW" altLang="zh-TW" sz="2200" b="1" dirty="0">
                <a:latin typeface="標楷體" panose="03000509000000000000" pitchFamily="65" charset="-120"/>
                <a:ea typeface="標楷體" panose="03000509000000000000" pitchFamily="65" charset="-120"/>
              </a:rPr>
              <a:t>食品公司做泡麵→向原料商買原料→工廠製作→通路上架→消費者選購</a:t>
            </a:r>
          </a:p>
          <a:p>
            <a:pPr marL="447347" indent="361684">
              <a:buNone/>
            </a:pPr>
            <a:r>
              <a:rPr lang="zh-TW" altLang="zh-TW" sz="2200" b="1" dirty="0">
                <a:latin typeface="標楷體" panose="03000509000000000000" pitchFamily="65" charset="-120"/>
                <a:ea typeface="標楷體" panose="03000509000000000000" pitchFamily="65" charset="-120"/>
              </a:rPr>
              <a:t>廠商</a:t>
            </a:r>
            <a:r>
              <a:rPr lang="zh-TW" altLang="zh-TW" sz="2200" b="1" dirty="0">
                <a:solidFill>
                  <a:srgbClr val="FF0000"/>
                </a:solidFill>
                <a:latin typeface="標楷體" panose="03000509000000000000" pitchFamily="65" charset="-120"/>
                <a:ea typeface="標楷體" panose="03000509000000000000" pitchFamily="65" charset="-120"/>
              </a:rPr>
              <a:t>依經驗</a:t>
            </a:r>
            <a:r>
              <a:rPr lang="zh-TW" altLang="zh-TW" sz="2200" b="1" dirty="0">
                <a:latin typeface="標楷體" panose="03000509000000000000" pitchFamily="65" charset="-120"/>
                <a:ea typeface="標楷體" panose="03000509000000000000" pitchFamily="65" charset="-120"/>
              </a:rPr>
              <a:t>開發商品，可能造成</a:t>
            </a:r>
            <a:r>
              <a:rPr lang="zh-TW" altLang="zh-TW" sz="2200" b="1" dirty="0">
                <a:solidFill>
                  <a:srgbClr val="FF0000"/>
                </a:solidFill>
                <a:latin typeface="標楷體" panose="03000509000000000000" pitchFamily="65" charset="-120"/>
                <a:ea typeface="標楷體" panose="03000509000000000000" pitchFamily="65" charset="-120"/>
              </a:rPr>
              <a:t>庫存過多</a:t>
            </a:r>
            <a:r>
              <a:rPr lang="zh-TW" altLang="zh-TW" sz="2200" b="1" dirty="0">
                <a:latin typeface="標楷體" panose="03000509000000000000" pitchFamily="65" charset="-120"/>
                <a:ea typeface="標楷體" panose="03000509000000000000" pitchFamily="65" charset="-120"/>
              </a:rPr>
              <a:t>，消費者也只能</a:t>
            </a:r>
            <a:r>
              <a:rPr lang="zh-TW" altLang="zh-TW" sz="2200" b="1" dirty="0">
                <a:solidFill>
                  <a:srgbClr val="FF0000"/>
                </a:solidFill>
                <a:latin typeface="標楷體" panose="03000509000000000000" pitchFamily="65" charset="-120"/>
                <a:ea typeface="標楷體" panose="03000509000000000000" pitchFamily="65" charset="-120"/>
              </a:rPr>
              <a:t>被動選購</a:t>
            </a:r>
            <a:r>
              <a:rPr lang="zh-TW" altLang="zh-TW" sz="2200" b="1" dirty="0">
                <a:latin typeface="標楷體" panose="03000509000000000000" pitchFamily="65" charset="-120"/>
                <a:ea typeface="標楷體" panose="03000509000000000000" pitchFamily="65" charset="-120"/>
              </a:rPr>
              <a:t>，可能</a:t>
            </a:r>
            <a:r>
              <a:rPr lang="zh-TW" altLang="zh-TW" sz="2200" b="1" dirty="0">
                <a:solidFill>
                  <a:srgbClr val="FF0000"/>
                </a:solidFill>
                <a:latin typeface="標楷體" panose="03000509000000000000" pitchFamily="65" charset="-120"/>
                <a:ea typeface="標楷體" panose="03000509000000000000" pitchFamily="65" charset="-120"/>
              </a:rPr>
              <a:t>沒買到</a:t>
            </a:r>
            <a:r>
              <a:rPr lang="zh-TW" altLang="zh-TW" sz="2200" b="1" dirty="0">
                <a:latin typeface="標楷體" panose="03000509000000000000" pitchFamily="65" charset="-120"/>
                <a:ea typeface="標楷體" panose="03000509000000000000" pitchFamily="65" charset="-120"/>
              </a:rPr>
              <a:t>自己想要之泡麵。</a:t>
            </a:r>
          </a:p>
          <a:p>
            <a:pPr marL="0" indent="266503">
              <a:buNone/>
            </a:pPr>
            <a:r>
              <a:rPr lang="zh-TW" altLang="zh-TW" sz="2200" b="1" dirty="0">
                <a:latin typeface="標楷體" panose="03000509000000000000" pitchFamily="65" charset="-120"/>
                <a:ea typeface="標楷體" panose="03000509000000000000" pitchFamily="65" charset="-120"/>
              </a:rPr>
              <a:t>（</a:t>
            </a:r>
            <a:r>
              <a:rPr lang="en-US" altLang="zh-TW" sz="2200" b="1" dirty="0">
                <a:latin typeface="標楷體" panose="03000509000000000000" pitchFamily="65" charset="-120"/>
                <a:ea typeface="標楷體" panose="03000509000000000000" pitchFamily="65" charset="-120"/>
              </a:rPr>
              <a:t>2</a:t>
            </a:r>
            <a:r>
              <a:rPr lang="zh-TW" altLang="zh-TW" sz="2200" b="1" dirty="0">
                <a:latin typeface="標楷體" panose="03000509000000000000" pitchFamily="65" charset="-120"/>
                <a:ea typeface="標楷體" panose="03000509000000000000" pitchFamily="65" charset="-120"/>
              </a:rPr>
              <a:t>）未來</a:t>
            </a:r>
          </a:p>
          <a:p>
            <a:pPr lvl="1"/>
            <a:r>
              <a:rPr lang="zh-TW" altLang="zh-TW" sz="2200" b="1" dirty="0">
                <a:latin typeface="標楷體" panose="03000509000000000000" pitchFamily="65" charset="-120"/>
                <a:ea typeface="標楷體" panose="03000509000000000000" pitchFamily="65" charset="-120"/>
              </a:rPr>
              <a:t>消費者：我要咖哩味泡麵→使用手機</a:t>
            </a:r>
            <a:r>
              <a:rPr lang="en-US" altLang="zh-TW" sz="2200" b="1" dirty="0">
                <a:latin typeface="標楷體" panose="03000509000000000000" pitchFamily="65" charset="-120"/>
                <a:ea typeface="標楷體" panose="03000509000000000000" pitchFamily="65" charset="-120"/>
              </a:rPr>
              <a:t>APP</a:t>
            </a:r>
            <a:r>
              <a:rPr lang="zh-TW" altLang="zh-TW" sz="2200" b="1" dirty="0">
                <a:latin typeface="標楷體" panose="03000509000000000000" pitchFamily="65" charset="-120"/>
                <a:ea typeface="標楷體" panose="03000509000000000000" pitchFamily="65" charset="-120"/>
              </a:rPr>
              <a:t>發送資訊到食品廠→食品廠原料商同時收到訂單工廠製作→宅配消費者→消費者手機點評泡麵→製造商改進口味</a:t>
            </a:r>
          </a:p>
          <a:p>
            <a:pPr lvl="1"/>
            <a:r>
              <a:rPr lang="zh-TW" altLang="zh-TW" sz="2200" b="1" dirty="0">
                <a:latin typeface="標楷體" panose="03000509000000000000" pitchFamily="65" charset="-120"/>
                <a:ea typeface="標楷體" panose="03000509000000000000" pitchFamily="65" charset="-120"/>
              </a:rPr>
              <a:t>消費者把訂製商品訊息，透過網路傳到工廠</a:t>
            </a:r>
          </a:p>
          <a:p>
            <a:pPr lvl="1"/>
            <a:r>
              <a:rPr lang="zh-TW" altLang="zh-TW" sz="2200" b="1" dirty="0">
                <a:latin typeface="標楷體" panose="03000509000000000000" pitchFamily="65" charset="-120"/>
                <a:ea typeface="標楷體" panose="03000509000000000000" pitchFamily="65" charset="-120"/>
              </a:rPr>
              <a:t>工廠透過</a:t>
            </a:r>
            <a:r>
              <a:rPr lang="zh-TW" altLang="zh-TW" sz="2200" b="1" dirty="0">
                <a:solidFill>
                  <a:srgbClr val="FF0000"/>
                </a:solidFill>
                <a:latin typeface="標楷體" panose="03000509000000000000" pitchFamily="65" charset="-120"/>
                <a:ea typeface="標楷體" panose="03000509000000000000" pitchFamily="65" charset="-120"/>
              </a:rPr>
              <a:t>物聯網與大數據分析</a:t>
            </a:r>
            <a:r>
              <a:rPr lang="zh-TW" altLang="zh-TW" sz="2200" b="1" dirty="0">
                <a:latin typeface="標楷體" panose="03000509000000000000" pitchFamily="65" charset="-120"/>
                <a:ea typeface="標楷體" panose="03000509000000000000" pitchFamily="65" charset="-120"/>
              </a:rPr>
              <a:t>自動排定生產過程，並利用</a:t>
            </a:r>
            <a:r>
              <a:rPr lang="zh-TW" altLang="zh-TW" sz="2200" b="1" dirty="0">
                <a:solidFill>
                  <a:srgbClr val="FF0000"/>
                </a:solidFill>
                <a:latin typeface="標楷體" panose="03000509000000000000" pitchFamily="65" charset="-120"/>
                <a:ea typeface="標楷體" panose="03000509000000000000" pitchFamily="65" charset="-120"/>
              </a:rPr>
              <a:t>彈性</a:t>
            </a:r>
            <a:r>
              <a:rPr lang="zh-TW" altLang="zh-TW" sz="2200" b="1" dirty="0">
                <a:latin typeface="標楷體" panose="03000509000000000000" pitchFamily="65" charset="-120"/>
                <a:ea typeface="標楷體" panose="03000509000000000000" pitchFamily="65" charset="-120"/>
              </a:rPr>
              <a:t>自動化生產，生產出</a:t>
            </a:r>
            <a:r>
              <a:rPr lang="zh-TW" altLang="zh-TW" sz="2200" b="1" dirty="0">
                <a:solidFill>
                  <a:srgbClr val="FF0000"/>
                </a:solidFill>
                <a:latin typeface="標楷體" panose="03000509000000000000" pitchFamily="65" charset="-120"/>
                <a:ea typeface="標楷體" panose="03000509000000000000" pitchFamily="65" charset="-120"/>
              </a:rPr>
              <a:t>客製化</a:t>
            </a:r>
            <a:r>
              <a:rPr lang="zh-TW" altLang="zh-TW" sz="2200" b="1" dirty="0">
                <a:latin typeface="標楷體" panose="03000509000000000000" pitchFamily="65" charset="-120"/>
                <a:ea typeface="標楷體" panose="03000509000000000000" pitchFamily="65" charset="-120"/>
              </a:rPr>
              <a:t>商品</a:t>
            </a:r>
            <a:endParaRPr lang="en-US" altLang="zh-TW" sz="2200" b="1" dirty="0">
              <a:latin typeface="標楷體" panose="03000509000000000000" pitchFamily="65" charset="-120"/>
              <a:ea typeface="標楷體" panose="03000509000000000000" pitchFamily="65" charset="-120"/>
            </a:endParaRPr>
          </a:p>
          <a:p>
            <a:pPr lvl="1"/>
            <a:r>
              <a:rPr lang="zh-TW" altLang="zh-TW" sz="2200" b="1" dirty="0">
                <a:solidFill>
                  <a:srgbClr val="FF0000"/>
                </a:solidFill>
                <a:latin typeface="標楷體" panose="03000509000000000000" pitchFamily="65" charset="-120"/>
                <a:ea typeface="標楷體" panose="03000509000000000000" pitchFamily="65" charset="-120"/>
              </a:rPr>
              <a:t>顛覆</a:t>
            </a:r>
            <a:r>
              <a:rPr lang="zh-TW" altLang="zh-TW" sz="2200" b="1" dirty="0">
                <a:latin typeface="標楷體" panose="03000509000000000000" pitchFamily="65" charset="-120"/>
                <a:ea typeface="標楷體" panose="03000509000000000000" pitchFamily="65" charset="-120"/>
              </a:rPr>
              <a:t>過去只能</a:t>
            </a:r>
            <a:r>
              <a:rPr lang="zh-TW" altLang="zh-TW" sz="2200" b="1" dirty="0">
                <a:solidFill>
                  <a:srgbClr val="FF0000"/>
                </a:solidFill>
                <a:latin typeface="標楷體" panose="03000509000000000000" pitchFamily="65" charset="-120"/>
                <a:ea typeface="標楷體" panose="03000509000000000000" pitchFamily="65" charset="-120"/>
              </a:rPr>
              <a:t>大量生產之邏輯</a:t>
            </a:r>
            <a:endParaRPr lang="en-US" altLang="zh-TW" sz="2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62</a:t>
            </a:fld>
            <a:endParaRPr lang="zh-TW" altLang="en-US"/>
          </a:p>
        </p:txBody>
      </p:sp>
    </p:spTree>
    <p:extLst>
      <p:ext uri="{BB962C8B-B14F-4D97-AF65-F5344CB8AC3E}">
        <p14:creationId xmlns:p14="http://schemas.microsoft.com/office/powerpoint/2010/main" val="3802679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312" y="3087662"/>
            <a:ext cx="8137015" cy="682677"/>
          </a:xfrm>
        </p:spPr>
        <p:txBody>
          <a:bodyPr/>
          <a:lstStyle/>
          <a:p>
            <a:r>
              <a:rPr lang="zh-TW" altLang="en-US" dirty="0">
                <a:solidFill>
                  <a:srgbClr val="C00000"/>
                </a:solidFill>
                <a:latin typeface="微軟正黑體" panose="020B0604030504040204" pitchFamily="34" charset="-120"/>
                <a:ea typeface="微軟正黑體" panose="020B0604030504040204" pitchFamily="34" charset="-120"/>
              </a:rPr>
              <a:t>三、結論與建議</a:t>
            </a:r>
          </a:p>
        </p:txBody>
      </p:sp>
      <p:sp>
        <p:nvSpPr>
          <p:cNvPr id="3" name="投影片編號版面配置區 2"/>
          <p:cNvSpPr>
            <a:spLocks noGrp="1"/>
          </p:cNvSpPr>
          <p:nvPr>
            <p:ph type="sldNum" sz="quarter" idx="4"/>
          </p:nvPr>
        </p:nvSpPr>
        <p:spPr/>
        <p:txBody>
          <a:bodyPr/>
          <a:lstStyle/>
          <a:p>
            <a:fld id="{73DA0BB7-265A-403C-9275-D587AB510EDC}" type="slidenum">
              <a:rPr lang="zh-TW" altLang="en-US" smtClean="0"/>
              <a:t>63</a:t>
            </a:fld>
            <a:endParaRPr lang="zh-TW" altLang="en-US"/>
          </a:p>
        </p:txBody>
      </p:sp>
    </p:spTree>
    <p:extLst>
      <p:ext uri="{BB962C8B-B14F-4D97-AF65-F5344CB8AC3E}">
        <p14:creationId xmlns:p14="http://schemas.microsoft.com/office/powerpoint/2010/main" val="2158353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46171" y="2524316"/>
            <a:ext cx="8611230" cy="2228056"/>
            <a:chOff x="395536" y="1323827"/>
            <a:chExt cx="8611230" cy="2228056"/>
          </a:xfrm>
        </p:grpSpPr>
        <p:sp>
          <p:nvSpPr>
            <p:cNvPr id="5" name="矩形 4"/>
            <p:cNvSpPr/>
            <p:nvPr/>
          </p:nvSpPr>
          <p:spPr>
            <a:xfrm>
              <a:off x="1229926" y="1797557"/>
              <a:ext cx="7776840" cy="1754326"/>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3213"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Times New Roman" panose="02020603050405020304" pitchFamily="18" charset="0"/>
                </a:rPr>
                <a:t>人工智慧讓機器將更貼近人類，機器被賦予更高的價值，將跳脫現階段輔助的角色，而是走向</a:t>
              </a:r>
              <a:r>
                <a:rPr kumimoji="0" lang="zh-TW" altLang="en-US" sz="1800" b="0" i="0" u="none" strike="noStrike" kern="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人機協作</a:t>
              </a:r>
              <a:endParaRPr kumimoji="0" lang="en-US" altLang="zh-TW" sz="1800" b="0" i="0" u="none" strike="noStrike" kern="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endParaRPr>
            </a:p>
            <a:p>
              <a:pPr marL="303213"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Times New Roman" panose="02020603050405020304" pitchFamily="18" charset="0"/>
                </a:rPr>
                <a:t>人工智慧將幫助人類</a:t>
              </a:r>
              <a:r>
                <a:rPr kumimoji="0" lang="zh-TW" altLang="en-US" sz="1800" b="0" i="0" u="none" strike="noStrike" kern="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面對未來挑戰</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Times New Roman" panose="02020603050405020304" pitchFamily="18" charset="0"/>
                </a:rPr>
                <a:t>，如：人口老化或少子化所衍生的缺工問題</a:t>
              </a:r>
              <a:endParaRPr kumimoji="0" lang="en-US" altLang="zh-TW"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Times New Roman" panose="02020603050405020304" pitchFamily="18" charset="0"/>
              </a:endParaRPr>
            </a:p>
            <a:p>
              <a:pPr marL="303213"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Times New Roman" panose="02020603050405020304" pitchFamily="18" charset="0"/>
                </a:rPr>
                <a:t>取代人類部分工作為已知問題情境，應積極因應而非被動逃避，應思考因人工智慧新增的工作機會，著手</a:t>
              </a:r>
              <a:r>
                <a:rPr kumimoji="0" lang="zh-TW" altLang="en-US" sz="1800" b="0" i="0" u="none" strike="noStrike" kern="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人才培育</a:t>
              </a:r>
              <a:r>
                <a:rPr kumimoji="0" lang="zh-TW" altLang="en-US" sz="1800" b="0" i="0" u="none" strike="noStrike" kern="0" cap="none" spc="0" normalizeH="0" baseline="0" noProof="0" dirty="0">
                  <a:ln>
                    <a:noFill/>
                  </a:ln>
                  <a:solidFill>
                    <a:prstClr val="black"/>
                  </a:solidFill>
                  <a:effectLst/>
                  <a:uLnTx/>
                  <a:uFillTx/>
                  <a:latin typeface="微軟正黑體" pitchFamily="34" charset="-120"/>
                  <a:ea typeface="微軟正黑體" pitchFamily="34" charset="-120"/>
                  <a:cs typeface="Times New Roman" panose="02020603050405020304" pitchFamily="18" charset="0"/>
                </a:rPr>
                <a:t>的長遠佈局</a:t>
              </a:r>
            </a:p>
          </p:txBody>
        </p:sp>
        <p:sp>
          <p:nvSpPr>
            <p:cNvPr id="6" name="橢圓 5"/>
            <p:cNvSpPr/>
            <p:nvPr/>
          </p:nvSpPr>
          <p:spPr>
            <a:xfrm>
              <a:off x="395536" y="1514490"/>
              <a:ext cx="834390" cy="834390"/>
            </a:xfrm>
            <a:prstGeom prst="ellipse">
              <a:avLst/>
            </a:prstGeom>
            <a:solidFill>
              <a:srgbClr val="6BCBC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a:ea typeface="微軟正黑體"/>
              </a:endParaRPr>
            </a:p>
          </p:txBody>
        </p:sp>
        <p:cxnSp>
          <p:nvCxnSpPr>
            <p:cNvPr id="7" name="直線接點 6"/>
            <p:cNvCxnSpPr/>
            <p:nvPr/>
          </p:nvCxnSpPr>
          <p:spPr>
            <a:xfrm>
              <a:off x="818445" y="1787669"/>
              <a:ext cx="6408000" cy="0"/>
            </a:xfrm>
            <a:prstGeom prst="line">
              <a:avLst/>
            </a:prstGeom>
            <a:noFill/>
            <a:ln w="19050" cap="flat" cmpd="sng" algn="ctr">
              <a:solidFill>
                <a:sysClr val="window" lastClr="FFFFFF">
                  <a:lumMod val="50000"/>
                </a:sysClr>
              </a:solidFill>
              <a:prstDash val="solid"/>
              <a:headEnd type="oval" w="lg" len="lg"/>
              <a:tailEnd type="oval" w="lg" len="lg"/>
            </a:ln>
            <a:effectLst/>
          </p:spPr>
        </p:cxnSp>
        <p:sp>
          <p:nvSpPr>
            <p:cNvPr id="8" name="文字方塊 88"/>
            <p:cNvSpPr txBox="1"/>
            <p:nvPr/>
          </p:nvSpPr>
          <p:spPr>
            <a:xfrm>
              <a:off x="1229926" y="1323827"/>
              <a:ext cx="5934362" cy="461665"/>
            </a:xfrm>
            <a:prstGeom prst="rect">
              <a:avLst/>
            </a:prstGeom>
            <a:noFill/>
          </p:spPr>
          <p:txBody>
            <a:bodyPr wrap="square" rtlCol="0">
              <a:spAutoFit/>
            </a:bodyPr>
            <a:lstStyle>
              <a:defPPr>
                <a:defRPr lang="zh-TW"/>
              </a:defPPr>
              <a:lvl1pPr>
                <a:defRPr sz="2400" b="1">
                  <a:solidFill>
                    <a:schemeClr val="accent5">
                      <a:lumMod val="10000"/>
                    </a:schemeClr>
                  </a:solidFill>
                  <a:latin typeface="Arial"/>
                  <a:ea typeface="微軟正黑體"/>
                </a:defRPr>
              </a:lvl1pPr>
            </a:lstStyle>
            <a:p>
              <a:pPr marR="0" lvl="0" indent="0" defTabSz="914400" fontAlgn="auto">
                <a:lnSpc>
                  <a:spcPct val="100000"/>
                </a:lnSpc>
                <a:spcBef>
                  <a:spcPts val="0"/>
                </a:spcBef>
                <a:spcAft>
                  <a:spcPts val="0"/>
                </a:spcAft>
                <a:buClrTx/>
                <a:buSzTx/>
                <a:buFontTx/>
                <a:buNone/>
                <a:tabLst/>
                <a:defRPr/>
              </a:pPr>
              <a:r>
                <a:rPr lang="zh-TW" altLang="en-US" dirty="0">
                  <a:solidFill>
                    <a:srgbClr val="6BCBC5"/>
                  </a:solidFill>
                </a:rPr>
                <a:t>邁向人類與機器共存的新里程</a:t>
              </a:r>
            </a:p>
          </p:txBody>
        </p:sp>
      </p:grpSp>
      <p:grpSp>
        <p:nvGrpSpPr>
          <p:cNvPr id="9" name="群組 8"/>
          <p:cNvGrpSpPr/>
          <p:nvPr/>
        </p:nvGrpSpPr>
        <p:grpSpPr>
          <a:xfrm>
            <a:off x="266385" y="680873"/>
            <a:ext cx="8505716" cy="1673916"/>
            <a:chOff x="445447" y="3143227"/>
            <a:chExt cx="8505716" cy="1673916"/>
          </a:xfrm>
        </p:grpSpPr>
        <p:sp>
          <p:nvSpPr>
            <p:cNvPr id="10" name="矩形 9"/>
            <p:cNvSpPr/>
            <p:nvPr/>
          </p:nvSpPr>
          <p:spPr>
            <a:xfrm>
              <a:off x="1174320" y="3616814"/>
              <a:ext cx="7776843" cy="1200329"/>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lvl="1" indent="-342900" algn="just">
                <a:buFont typeface="Wingdings" panose="05000000000000000000" pitchFamily="2" charset="2"/>
                <a:buChar char="n"/>
              </a:pPr>
              <a:r>
                <a:rPr lang="zh-TW" altLang="en-US" kern="0" dirty="0">
                  <a:solidFill>
                    <a:srgbClr val="000000"/>
                  </a:solidFill>
                  <a:latin typeface="微軟正黑體" pitchFamily="34" charset="-120"/>
                  <a:ea typeface="微軟正黑體" pitchFamily="34" charset="-120"/>
                  <a:cs typeface="Times New Roman" panose="02020603050405020304" pitchFamily="18" charset="0"/>
                </a:rPr>
                <a:t>人們透過行動裝置以網路服務解決生活各面向問題，讓網路服務大廠取得</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寶貴用戶資料</a:t>
              </a:r>
              <a:r>
                <a:rPr lang="zh-TW" altLang="en-US" kern="0" dirty="0">
                  <a:solidFill>
                    <a:srgbClr val="000000"/>
                  </a:solidFill>
                  <a:latin typeface="微軟正黑體" pitchFamily="34" charset="-120"/>
                  <a:ea typeface="微軟正黑體" pitchFamily="34" charset="-120"/>
                  <a:cs typeface="Times New Roman" panose="02020603050405020304" pitchFamily="18" charset="0"/>
                </a:rPr>
                <a:t>之後，加上</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低運算成本</a:t>
              </a:r>
              <a:r>
                <a:rPr lang="zh-TW" altLang="en-US" kern="0" dirty="0">
                  <a:solidFill>
                    <a:srgbClr val="000000"/>
                  </a:solidFill>
                  <a:latin typeface="微軟正黑體" pitchFamily="34" charset="-120"/>
                  <a:ea typeface="微軟正黑體" pitchFamily="34" charset="-120"/>
                  <a:cs typeface="Times New Roman" panose="02020603050405020304" pitchFamily="18" charset="0"/>
                </a:rPr>
                <a:t>與</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演算法</a:t>
              </a:r>
              <a:r>
                <a:rPr lang="zh-TW" altLang="en-US" kern="0" dirty="0">
                  <a:solidFill>
                    <a:srgbClr val="000000"/>
                  </a:solidFill>
                  <a:latin typeface="微軟正黑體" pitchFamily="34" charset="-120"/>
                  <a:ea typeface="微軟正黑體" pitchFamily="34" charset="-120"/>
                  <a:cs typeface="Times New Roman" panose="02020603050405020304" pitchFamily="18" charset="0"/>
                </a:rPr>
                <a:t>，讓</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雲端伺服器</a:t>
              </a:r>
              <a:r>
                <a:rPr lang="zh-TW" altLang="en-US" kern="0" dirty="0">
                  <a:solidFill>
                    <a:srgbClr val="000000"/>
                  </a:solidFill>
                  <a:latin typeface="微軟正黑體" pitchFamily="34" charset="-120"/>
                  <a:ea typeface="微軟正黑體" pitchFamily="34" charset="-120"/>
                  <a:cs typeface="Times New Roman" panose="02020603050405020304" pitchFamily="18" charset="0"/>
                </a:rPr>
                <a:t>或</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個人行動裝置透過機器學習</a:t>
              </a:r>
              <a:r>
                <a:rPr lang="zh-TW" altLang="en-US" kern="0" dirty="0">
                  <a:solidFill>
                    <a:srgbClr val="000000"/>
                  </a:solidFill>
                  <a:latin typeface="微軟正黑體" pitchFamily="34" charset="-120"/>
                  <a:ea typeface="微軟正黑體" pitchFamily="34" charset="-120"/>
                  <a:cs typeface="Times New Roman" panose="02020603050405020304" pitchFamily="18" charset="0"/>
                </a:rPr>
                <a:t>，將更為理解大眾需求或是成為幫忙</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解決各生活面向</a:t>
              </a:r>
              <a:r>
                <a:rPr lang="zh-TW" altLang="en-US" kern="0" dirty="0">
                  <a:solidFill>
                    <a:srgbClr val="000000"/>
                  </a:solidFill>
                  <a:latin typeface="微軟正黑體" pitchFamily="34" charset="-120"/>
                  <a:ea typeface="微軟正黑體" pitchFamily="34" charset="-120"/>
                  <a:cs typeface="Times New Roman" panose="02020603050405020304" pitchFamily="18" charset="0"/>
                </a:rPr>
                <a:t>痛點之重要工具</a:t>
              </a:r>
              <a:endParaRPr lang="en-US" altLang="zh-TW" kern="0" dirty="0">
                <a:solidFill>
                  <a:srgbClr val="000000"/>
                </a:solidFill>
                <a:latin typeface="微軟正黑體" pitchFamily="34" charset="-120"/>
                <a:ea typeface="微軟正黑體" pitchFamily="34" charset="-120"/>
                <a:cs typeface="Times New Roman" panose="02020603050405020304" pitchFamily="18" charset="0"/>
              </a:endParaRPr>
            </a:p>
          </p:txBody>
        </p:sp>
        <p:sp>
          <p:nvSpPr>
            <p:cNvPr id="11" name="橢圓 10"/>
            <p:cNvSpPr/>
            <p:nvPr/>
          </p:nvSpPr>
          <p:spPr>
            <a:xfrm>
              <a:off x="445447" y="3187697"/>
              <a:ext cx="834390" cy="834390"/>
            </a:xfrm>
            <a:prstGeom prst="ellipse">
              <a:avLst/>
            </a:prstGeom>
            <a:solidFill>
              <a:srgbClr val="F5C636"/>
            </a:solidFill>
            <a:ln w="25400" cap="flat" cmpd="sng" algn="ctr">
              <a:noFill/>
              <a:prstDash val="solid"/>
            </a:ln>
            <a:effectLst/>
          </p:spPr>
          <p:txBody>
            <a:bodyPr rtlCol="0" anchor="ctr"/>
            <a:lstStyle/>
            <a:p>
              <a:pPr algn="ctr">
                <a:defRPr/>
              </a:pPr>
              <a:endParaRPr lang="zh-TW" altLang="en-US" kern="0">
                <a:solidFill>
                  <a:prstClr val="white"/>
                </a:solidFill>
                <a:latin typeface="Arial"/>
                <a:ea typeface="微軟正黑體"/>
              </a:endParaRPr>
            </a:p>
          </p:txBody>
        </p:sp>
        <p:cxnSp>
          <p:nvCxnSpPr>
            <p:cNvPr id="12" name="直線接點 11"/>
            <p:cNvCxnSpPr/>
            <p:nvPr/>
          </p:nvCxnSpPr>
          <p:spPr>
            <a:xfrm>
              <a:off x="868357" y="3604892"/>
              <a:ext cx="6408000" cy="0"/>
            </a:xfrm>
            <a:prstGeom prst="line">
              <a:avLst/>
            </a:prstGeom>
            <a:noFill/>
            <a:ln w="19050" cap="flat" cmpd="sng" algn="ctr">
              <a:solidFill>
                <a:sysClr val="window" lastClr="FFFFFF">
                  <a:lumMod val="50000"/>
                </a:sysClr>
              </a:solidFill>
              <a:prstDash val="solid"/>
              <a:headEnd type="oval" w="lg" len="lg"/>
              <a:tailEnd type="oval" w="lg" len="lg"/>
            </a:ln>
            <a:effectLst/>
          </p:spPr>
        </p:cxnSp>
        <p:sp>
          <p:nvSpPr>
            <p:cNvPr id="13" name="文字方塊 88"/>
            <p:cNvSpPr txBox="1"/>
            <p:nvPr/>
          </p:nvSpPr>
          <p:spPr>
            <a:xfrm>
              <a:off x="1279836" y="3143227"/>
              <a:ext cx="748616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srgbClr val="6BCBC5"/>
                  </a:solidFill>
                  <a:latin typeface="Arial"/>
                  <a:ea typeface="微軟正黑體"/>
                </a:rPr>
                <a:t>人工智慧將無所不在</a:t>
              </a:r>
            </a:p>
          </p:txBody>
        </p:sp>
      </p:grpSp>
      <p:grpSp>
        <p:nvGrpSpPr>
          <p:cNvPr id="2" name="群組 1"/>
          <p:cNvGrpSpPr/>
          <p:nvPr/>
        </p:nvGrpSpPr>
        <p:grpSpPr>
          <a:xfrm>
            <a:off x="208797" y="4921898"/>
            <a:ext cx="9167215" cy="1951312"/>
            <a:chOff x="208797" y="4712348"/>
            <a:chExt cx="9167215" cy="1951312"/>
          </a:xfrm>
        </p:grpSpPr>
        <p:grpSp>
          <p:nvGrpSpPr>
            <p:cNvPr id="14" name="群組 13"/>
            <p:cNvGrpSpPr/>
            <p:nvPr/>
          </p:nvGrpSpPr>
          <p:grpSpPr>
            <a:xfrm>
              <a:off x="208797" y="4712348"/>
              <a:ext cx="9167215" cy="909991"/>
              <a:chOff x="445447" y="4617697"/>
              <a:chExt cx="9167215" cy="909991"/>
            </a:xfrm>
          </p:grpSpPr>
          <p:sp>
            <p:nvSpPr>
              <p:cNvPr id="15" name="矩形 14"/>
              <p:cNvSpPr/>
              <p:nvPr/>
            </p:nvSpPr>
            <p:spPr>
              <a:xfrm>
                <a:off x="1279835" y="5158356"/>
                <a:ext cx="7776842" cy="369332"/>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endParaRPr kumimoji="0" lang="zh-TW" altLang="en-US" sz="1800" b="0" i="0" u="none" strike="noStrike" kern="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endParaRPr>
              </a:p>
            </p:txBody>
          </p:sp>
          <p:sp>
            <p:nvSpPr>
              <p:cNvPr id="16" name="橢圓 15"/>
              <p:cNvSpPr/>
              <p:nvPr/>
            </p:nvSpPr>
            <p:spPr>
              <a:xfrm>
                <a:off x="445447" y="4662167"/>
                <a:ext cx="834390" cy="834390"/>
              </a:xfrm>
              <a:prstGeom prst="ellipse">
                <a:avLst/>
              </a:prstGeom>
              <a:solidFill>
                <a:srgbClr val="FF614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Arial"/>
                  <a:ea typeface="微軟正黑體"/>
                </a:endParaRPr>
              </a:p>
            </p:txBody>
          </p:sp>
          <p:sp>
            <p:nvSpPr>
              <p:cNvPr id="17" name="文字方塊 88"/>
              <p:cNvSpPr txBox="1"/>
              <p:nvPr/>
            </p:nvSpPr>
            <p:spPr>
              <a:xfrm>
                <a:off x="1279836" y="4617697"/>
                <a:ext cx="8332826" cy="461665"/>
              </a:xfrm>
              <a:prstGeom prst="rect">
                <a:avLst/>
              </a:prstGeom>
              <a:noFill/>
            </p:spPr>
            <p:txBody>
              <a:bodyPr wrap="square" rtlCol="0">
                <a:spAutoFit/>
              </a:bodyPr>
              <a:lstStyle>
                <a:defPPr>
                  <a:defRPr lang="zh-TW"/>
                </a:defPPr>
                <a:lvl1pPr>
                  <a:defRPr sz="2400" b="1">
                    <a:solidFill>
                      <a:schemeClr val="accent5">
                        <a:lumMod val="10000"/>
                      </a:schemeClr>
                    </a:solidFill>
                    <a:latin typeface="Arial"/>
                    <a:ea typeface="微軟正黑體"/>
                  </a:defRPr>
                </a:lvl1pPr>
              </a:lstStyle>
              <a:p>
                <a:pPr marR="0" lvl="0" indent="0" defTabSz="914400" fontAlgn="auto">
                  <a:lnSpc>
                    <a:spcPct val="100000"/>
                  </a:lnSpc>
                  <a:spcBef>
                    <a:spcPts val="0"/>
                  </a:spcBef>
                  <a:spcAft>
                    <a:spcPts val="0"/>
                  </a:spcAft>
                  <a:buClrTx/>
                  <a:buSzTx/>
                  <a:buFontTx/>
                  <a:buNone/>
                  <a:tabLst/>
                  <a:defRPr/>
                </a:pPr>
                <a:r>
                  <a:rPr lang="zh-TW" altLang="en-US" dirty="0">
                    <a:solidFill>
                      <a:srgbClr val="6BCBC5"/>
                    </a:solidFill>
                  </a:rPr>
                  <a:t>從資訊科技到資料科技</a:t>
                </a:r>
                <a:endParaRPr lang="zh-TW" altLang="en-US" sz="1800" dirty="0">
                  <a:solidFill>
                    <a:srgbClr val="6BCBC5"/>
                  </a:solidFill>
                </a:endParaRPr>
              </a:p>
            </p:txBody>
          </p:sp>
          <p:cxnSp>
            <p:nvCxnSpPr>
              <p:cNvPr id="18" name="直線接點 17"/>
              <p:cNvCxnSpPr/>
              <p:nvPr/>
            </p:nvCxnSpPr>
            <p:spPr>
              <a:xfrm>
                <a:off x="868357" y="5079362"/>
                <a:ext cx="6408000" cy="0"/>
              </a:xfrm>
              <a:prstGeom prst="line">
                <a:avLst/>
              </a:prstGeom>
              <a:noFill/>
              <a:ln w="19050" cap="flat" cmpd="sng" algn="ctr">
                <a:solidFill>
                  <a:sysClr val="window" lastClr="FFFFFF">
                    <a:lumMod val="50000"/>
                  </a:sysClr>
                </a:solidFill>
                <a:prstDash val="solid"/>
                <a:headEnd type="oval" w="lg" len="lg"/>
                <a:tailEnd type="oval" w="lg" len="lg"/>
              </a:ln>
              <a:effectLst/>
            </p:spPr>
          </p:cxnSp>
        </p:grpSp>
        <p:sp>
          <p:nvSpPr>
            <p:cNvPr id="19" name="矩形 18"/>
            <p:cNvSpPr/>
            <p:nvPr/>
          </p:nvSpPr>
          <p:spPr>
            <a:xfrm>
              <a:off x="1043632" y="5186332"/>
              <a:ext cx="7776840" cy="1477328"/>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3213" lvl="1" indent="-285750" algn="just">
                <a:buFont typeface="Wingdings" panose="05000000000000000000" pitchFamily="2" charset="2"/>
                <a:buChar char="n"/>
              </a:pPr>
              <a:r>
                <a:rPr lang="zh-TW" altLang="en-US" kern="0" dirty="0">
                  <a:solidFill>
                    <a:prstClr val="black"/>
                  </a:solidFill>
                  <a:latin typeface="微軟正黑體" pitchFamily="34" charset="-120"/>
                  <a:ea typeface="微軟正黑體" pitchFamily="34" charset="-120"/>
                  <a:cs typeface="Times New Roman" panose="02020603050405020304" pitchFamily="18" charset="0"/>
                </a:rPr>
                <a:t>現階段硬體運作效率突破不易，皆須透過軟體</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優化效益</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，當中又以人工智慧所帶來的改變最為顯著</a:t>
              </a:r>
              <a:endParaRPr lang="en-US" altLang="zh-TW" kern="0" dirty="0">
                <a:solidFill>
                  <a:prstClr val="black"/>
                </a:solidFill>
                <a:latin typeface="微軟正黑體" pitchFamily="34" charset="-120"/>
                <a:ea typeface="微軟正黑體" pitchFamily="34" charset="-120"/>
                <a:cs typeface="Times New Roman" panose="02020603050405020304" pitchFamily="18" charset="0"/>
              </a:endParaRPr>
            </a:p>
            <a:p>
              <a:pPr marL="303213" lvl="1" indent="-285750" algn="just">
                <a:buFont typeface="Wingdings" panose="05000000000000000000" pitchFamily="2" charset="2"/>
                <a:buChar char="n"/>
              </a:pPr>
              <a:r>
                <a:rPr lang="zh-TW" altLang="en-US" kern="0" dirty="0">
                  <a:solidFill>
                    <a:prstClr val="black"/>
                  </a:solidFill>
                  <a:latin typeface="微軟正黑體" pitchFamily="34" charset="-120"/>
                  <a:ea typeface="微軟正黑體" pitchFamily="34" charset="-120"/>
                  <a:cs typeface="Times New Roman" panose="02020603050405020304" pitchFamily="18" charset="0"/>
                </a:rPr>
                <a:t>人工智慧技術的精進是來自於</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大量的資料</a:t>
              </a:r>
              <a:r>
                <a:rPr lang="zh-TW" altLang="en-US" kern="0" dirty="0">
                  <a:solidFill>
                    <a:srgbClr val="000000"/>
                  </a:solidFill>
                  <a:latin typeface="微軟正黑體" pitchFamily="34" charset="-120"/>
                  <a:ea typeface="微軟正黑體" pitchFamily="34" charset="-120"/>
                  <a:cs typeface="Times New Roman" panose="02020603050405020304" pitchFamily="18" charset="0"/>
                </a:rPr>
                <a:t>，然台灣受限於市場規模、法規限制，對於資料取得與運用不及美、中，未來應在資料得取得與運用尋求突破</a:t>
              </a:r>
              <a:endParaRPr lang="en-US" altLang="zh-TW" kern="0" dirty="0">
                <a:solidFill>
                  <a:srgbClr val="000000"/>
                </a:solidFill>
                <a:latin typeface="微軟正黑體" pitchFamily="34" charset="-120"/>
                <a:ea typeface="微軟正黑體" pitchFamily="34" charset="-120"/>
                <a:cs typeface="Times New Roman" panose="02020603050405020304" pitchFamily="18" charset="0"/>
              </a:endParaRPr>
            </a:p>
          </p:txBody>
        </p:sp>
      </p:grpSp>
      <p:sp>
        <p:nvSpPr>
          <p:cNvPr id="20" name="標題 1"/>
          <p:cNvSpPr txBox="1">
            <a:spLocks/>
          </p:cNvSpPr>
          <p:nvPr/>
        </p:nvSpPr>
        <p:spPr>
          <a:xfrm>
            <a:off x="457200" y="0"/>
            <a:ext cx="8229600" cy="792000"/>
          </a:xfrm>
          <a:prstGeom prst="rect">
            <a:avLst/>
          </a:prstGeom>
        </p:spPr>
        <p:txBody>
          <a:bodyPr vert="horz" wrap="none" lIns="91374" tIns="45683" rIns="91374" bIns="45683" rtlCol="0" anchor="ctr">
            <a:no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pPr defTabSz="914400">
              <a:defRPr/>
            </a:pPr>
            <a:r>
              <a:rPr lang="zh-TW" altLang="en-US" sz="2800" b="1" dirty="0">
                <a:solidFill>
                  <a:srgbClr val="0070C0"/>
                </a:solidFill>
                <a:latin typeface="華康粗圓體" panose="020F0709000000000000" pitchFamily="49" charset="-120"/>
                <a:ea typeface="華康粗圓體" panose="020F0709000000000000" pitchFamily="49" charset="-120"/>
                <a:cs typeface="+mn-cs"/>
              </a:rPr>
              <a:t>結論與建議</a:t>
            </a:r>
            <a:r>
              <a:rPr lang="en-US" altLang="zh-TW" sz="2800" b="1" dirty="0">
                <a:solidFill>
                  <a:srgbClr val="0070C0"/>
                </a:solidFill>
                <a:latin typeface="華康粗圓體" panose="020F0709000000000000" pitchFamily="49" charset="-120"/>
                <a:ea typeface="華康粗圓體" panose="020F0709000000000000" pitchFamily="49" charset="-120"/>
                <a:cs typeface="+mn-cs"/>
              </a:rPr>
              <a:t>(1/2)</a:t>
            </a:r>
            <a:endParaRPr lang="zh-TW" altLang="en-US" sz="2800" b="1" dirty="0">
              <a:solidFill>
                <a:srgbClr val="0070C0"/>
              </a:solidFill>
              <a:latin typeface="華康粗圓體" panose="020F0709000000000000" pitchFamily="49" charset="-120"/>
              <a:ea typeface="華康粗圓體" panose="020F0709000000000000" pitchFamily="49" charset="-120"/>
              <a:cs typeface="+mn-cs"/>
            </a:endParaRPr>
          </a:p>
        </p:txBody>
      </p:sp>
      <p:sp>
        <p:nvSpPr>
          <p:cNvPr id="21" name="投影片編號版面配置區 20"/>
          <p:cNvSpPr>
            <a:spLocks noGrp="1"/>
          </p:cNvSpPr>
          <p:nvPr>
            <p:ph type="sldNum" sz="quarter" idx="12"/>
          </p:nvPr>
        </p:nvSpPr>
        <p:spPr/>
        <p:txBody>
          <a:bodyPr/>
          <a:lstStyle/>
          <a:p>
            <a:fld id="{73DA0BB7-265A-403C-9275-D587AB510EDC}" type="slidenum">
              <a:rPr lang="zh-TW" altLang="en-US" smtClean="0"/>
              <a:t>64</a:t>
            </a:fld>
            <a:endParaRPr lang="zh-TW" altLang="en-US"/>
          </a:p>
        </p:txBody>
      </p:sp>
    </p:spTree>
    <p:extLst>
      <p:ext uri="{BB962C8B-B14F-4D97-AF65-F5344CB8AC3E}">
        <p14:creationId xmlns:p14="http://schemas.microsoft.com/office/powerpoint/2010/main" val="1069293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群組 32"/>
          <p:cNvGrpSpPr/>
          <p:nvPr/>
        </p:nvGrpSpPr>
        <p:grpSpPr>
          <a:xfrm>
            <a:off x="246166" y="869408"/>
            <a:ext cx="8611230" cy="1772147"/>
            <a:chOff x="395536" y="1467843"/>
            <a:chExt cx="8611230" cy="1772147"/>
          </a:xfrm>
        </p:grpSpPr>
        <p:sp>
          <p:nvSpPr>
            <p:cNvPr id="18" name="矩形 17"/>
            <p:cNvSpPr/>
            <p:nvPr/>
          </p:nvSpPr>
          <p:spPr>
            <a:xfrm>
              <a:off x="1229926" y="2039661"/>
              <a:ext cx="7776840" cy="1200329"/>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3213" lvl="1" indent="-285750" algn="just">
                <a:buFont typeface="Wingdings" panose="05000000000000000000" pitchFamily="2" charset="2"/>
                <a:buChar char="n"/>
              </a:pPr>
              <a:r>
                <a:rPr lang="zh-TW" altLang="en-US" kern="0" dirty="0">
                  <a:solidFill>
                    <a:prstClr val="black"/>
                  </a:solidFill>
                  <a:latin typeface="微軟正黑體" pitchFamily="34" charset="-120"/>
                  <a:ea typeface="微軟正黑體" pitchFamily="34" charset="-120"/>
                  <a:cs typeface="Times New Roman" panose="02020603050405020304" pitchFamily="18" charset="0"/>
                </a:rPr>
                <a:t>傳統企業須放下過往事業成功包袱，</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心態革新</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成必要，如：美國</a:t>
              </a:r>
              <a:r>
                <a:rPr lang="en-US" altLang="zh-TW" kern="0" dirty="0">
                  <a:solidFill>
                    <a:prstClr val="black"/>
                  </a:solidFill>
                  <a:latin typeface="微軟正黑體" pitchFamily="34" charset="-120"/>
                  <a:ea typeface="微軟正黑體" pitchFamily="34" charset="-120"/>
                  <a:cs typeface="Times New Roman" panose="02020603050405020304" pitchFamily="18" charset="0"/>
                </a:rPr>
                <a:t>GE</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企業轉型皆需經歷陣痛期</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，才得以具備面對新時代挑戰的競爭條件</a:t>
              </a:r>
            </a:p>
            <a:p>
              <a:pPr marL="303213" lvl="1" indent="-285750" algn="just">
                <a:buFont typeface="Wingdings" panose="05000000000000000000" pitchFamily="2" charset="2"/>
                <a:buChar char="n"/>
              </a:pPr>
              <a:r>
                <a:rPr lang="zh-TW" altLang="en-US" kern="0" dirty="0">
                  <a:solidFill>
                    <a:prstClr val="black"/>
                  </a:solidFill>
                  <a:latin typeface="微軟正黑體" pitchFamily="34" charset="-120"/>
                  <a:ea typeface="微軟正黑體" pitchFamily="34" charset="-120"/>
                  <a:cs typeface="Times New Roman" panose="02020603050405020304" pitchFamily="18" charset="0"/>
                </a:rPr>
                <a:t>政府積極健全新創企業發展環境；然新創事業並非一蹴可幾，建立</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打掉重練、周而復始</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的調適心態更為重要</a:t>
              </a:r>
            </a:p>
          </p:txBody>
        </p:sp>
        <p:sp>
          <p:nvSpPr>
            <p:cNvPr id="19" name="橢圓 18"/>
            <p:cNvSpPr/>
            <p:nvPr/>
          </p:nvSpPr>
          <p:spPr>
            <a:xfrm>
              <a:off x="395536" y="1514490"/>
              <a:ext cx="834390" cy="834390"/>
            </a:xfrm>
            <a:prstGeom prst="ellipse">
              <a:avLst/>
            </a:prstGeom>
            <a:solidFill>
              <a:srgbClr val="6BCBC5"/>
            </a:solidFill>
            <a:ln w="25400" cap="flat" cmpd="sng" algn="ctr">
              <a:noFill/>
              <a:prstDash val="solid"/>
            </a:ln>
            <a:effectLst/>
          </p:spPr>
          <p:txBody>
            <a:bodyPr rtlCol="0" anchor="ctr"/>
            <a:lstStyle/>
            <a:p>
              <a:pPr algn="ctr" defTabSz="914400">
                <a:defRPr/>
              </a:pPr>
              <a:endParaRPr lang="zh-TW" altLang="en-US" kern="0">
                <a:solidFill>
                  <a:prstClr val="white"/>
                </a:solidFill>
                <a:latin typeface="Arial"/>
                <a:ea typeface="微軟正黑體"/>
              </a:endParaRPr>
            </a:p>
          </p:txBody>
        </p:sp>
        <p:cxnSp>
          <p:nvCxnSpPr>
            <p:cNvPr id="20" name="直線接點 19"/>
            <p:cNvCxnSpPr/>
            <p:nvPr/>
          </p:nvCxnSpPr>
          <p:spPr>
            <a:xfrm>
              <a:off x="818445" y="1931685"/>
              <a:ext cx="6408000" cy="0"/>
            </a:xfrm>
            <a:prstGeom prst="line">
              <a:avLst/>
            </a:prstGeom>
            <a:noFill/>
            <a:ln w="19050" cap="flat" cmpd="sng" algn="ctr">
              <a:solidFill>
                <a:sysClr val="window" lastClr="FFFFFF">
                  <a:lumMod val="50000"/>
                </a:sysClr>
              </a:solidFill>
              <a:prstDash val="solid"/>
              <a:headEnd type="oval" w="lg" len="lg"/>
              <a:tailEnd type="oval" w="lg" len="lg"/>
            </a:ln>
            <a:effectLst/>
          </p:spPr>
        </p:cxnSp>
        <p:sp>
          <p:nvSpPr>
            <p:cNvPr id="21" name="文字方塊 88"/>
            <p:cNvSpPr txBox="1"/>
            <p:nvPr/>
          </p:nvSpPr>
          <p:spPr>
            <a:xfrm>
              <a:off x="1229926" y="1467843"/>
              <a:ext cx="5934362"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srgbClr val="6BCBC5"/>
                  </a:solidFill>
                  <a:latin typeface="Arial"/>
                  <a:ea typeface="微軟正黑體"/>
                </a:rPr>
                <a:t>打斷手骨，顛倒勇</a:t>
              </a:r>
            </a:p>
          </p:txBody>
        </p:sp>
      </p:grpSp>
      <p:grpSp>
        <p:nvGrpSpPr>
          <p:cNvPr id="34" name="群組 33"/>
          <p:cNvGrpSpPr/>
          <p:nvPr/>
        </p:nvGrpSpPr>
        <p:grpSpPr>
          <a:xfrm>
            <a:off x="246166" y="2658923"/>
            <a:ext cx="8611230" cy="2107363"/>
            <a:chOff x="445447" y="3143227"/>
            <a:chExt cx="8611230" cy="2107363"/>
          </a:xfrm>
        </p:grpSpPr>
        <p:sp>
          <p:nvSpPr>
            <p:cNvPr id="22" name="矩形 21"/>
            <p:cNvSpPr/>
            <p:nvPr/>
          </p:nvSpPr>
          <p:spPr>
            <a:xfrm>
              <a:off x="1279834" y="3773262"/>
              <a:ext cx="7776843" cy="1477328"/>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lvl="1" indent="-342900" algn="just">
                <a:buFont typeface="Wingdings" panose="05000000000000000000" pitchFamily="2" charset="2"/>
                <a:buChar char="n"/>
              </a:pPr>
              <a:r>
                <a:rPr lang="zh-TW" altLang="en-US" kern="0" dirty="0">
                  <a:solidFill>
                    <a:srgbClr val="FF0000"/>
                  </a:solidFill>
                  <a:latin typeface="微軟正黑體" pitchFamily="34" charset="-120"/>
                  <a:ea typeface="微軟正黑體" pitchFamily="34" charset="-120"/>
                  <a:cs typeface="Times New Roman" panose="02020603050405020304" pitchFamily="18" charset="0"/>
                </a:rPr>
                <a:t>零組件</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與</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硬體裝置</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技術精進為成就「智慧物聯」之關鍵，亦讓台灣擁有全球無可取代的競爭地位</a:t>
              </a:r>
            </a:p>
            <a:p>
              <a:pPr marL="360363" lvl="1" indent="-342900" algn="just">
                <a:buFont typeface="Wingdings" panose="05000000000000000000" pitchFamily="2" charset="2"/>
                <a:buChar char="n"/>
              </a:pPr>
              <a:r>
                <a:rPr lang="zh-TW" altLang="en-US" kern="0" dirty="0">
                  <a:solidFill>
                    <a:prstClr val="black"/>
                  </a:solidFill>
                  <a:latin typeface="微軟正黑體" pitchFamily="34" charset="-120"/>
                  <a:ea typeface="微軟正黑體" pitchFamily="34" charset="-120"/>
                  <a:cs typeface="Times New Roman" panose="02020603050405020304" pitchFamily="18" charset="0"/>
                </a:rPr>
                <a:t>數位經濟時代的必然趨勢即是</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跨業合作</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，台灣硬體業者更該與重要垂直應用領域進行合作，</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探索雙方合作空間</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，共同積極對應全球市場需求</a:t>
              </a:r>
            </a:p>
            <a:p>
              <a:pPr marL="360363" lvl="1" indent="-342900" algn="just">
                <a:buFont typeface="Wingdings" panose="05000000000000000000" pitchFamily="2" charset="2"/>
                <a:buChar char="n"/>
              </a:pPr>
              <a:r>
                <a:rPr lang="zh-TW" altLang="en-US" kern="0" dirty="0">
                  <a:solidFill>
                    <a:srgbClr val="FF0000"/>
                  </a:solidFill>
                  <a:latin typeface="微軟正黑體" pitchFamily="34" charset="-120"/>
                  <a:ea typeface="微軟正黑體" pitchFamily="34" charset="-120"/>
                  <a:cs typeface="Times New Roman" panose="02020603050405020304" pitchFamily="18" charset="0"/>
                </a:rPr>
                <a:t>贏者全拿不復存在</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，如何</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迎合在地客戶需求</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，才是未來競爭關鍵</a:t>
              </a:r>
            </a:p>
          </p:txBody>
        </p:sp>
        <p:sp>
          <p:nvSpPr>
            <p:cNvPr id="23" name="橢圓 22"/>
            <p:cNvSpPr/>
            <p:nvPr/>
          </p:nvSpPr>
          <p:spPr>
            <a:xfrm>
              <a:off x="445447" y="3187697"/>
              <a:ext cx="834390" cy="834390"/>
            </a:xfrm>
            <a:prstGeom prst="ellipse">
              <a:avLst/>
            </a:prstGeom>
            <a:solidFill>
              <a:srgbClr val="F5C636"/>
            </a:solidFill>
            <a:ln w="25400" cap="flat" cmpd="sng" algn="ctr">
              <a:noFill/>
              <a:prstDash val="solid"/>
            </a:ln>
            <a:effectLst/>
          </p:spPr>
          <p:txBody>
            <a:bodyPr rtlCol="0" anchor="ctr"/>
            <a:lstStyle/>
            <a:p>
              <a:pPr algn="ctr" defTabSz="914400">
                <a:defRPr/>
              </a:pPr>
              <a:endParaRPr lang="zh-TW" altLang="en-US" kern="0">
                <a:solidFill>
                  <a:prstClr val="white"/>
                </a:solidFill>
                <a:latin typeface="Arial"/>
                <a:ea typeface="微軟正黑體"/>
              </a:endParaRPr>
            </a:p>
          </p:txBody>
        </p:sp>
        <p:cxnSp>
          <p:nvCxnSpPr>
            <p:cNvPr id="24" name="直線接點 23"/>
            <p:cNvCxnSpPr/>
            <p:nvPr/>
          </p:nvCxnSpPr>
          <p:spPr>
            <a:xfrm>
              <a:off x="868357" y="3604892"/>
              <a:ext cx="6408000" cy="0"/>
            </a:xfrm>
            <a:prstGeom prst="line">
              <a:avLst/>
            </a:prstGeom>
            <a:noFill/>
            <a:ln w="19050" cap="flat" cmpd="sng" algn="ctr">
              <a:solidFill>
                <a:sysClr val="window" lastClr="FFFFFF">
                  <a:lumMod val="50000"/>
                </a:sysClr>
              </a:solidFill>
              <a:prstDash val="solid"/>
              <a:headEnd type="oval" w="lg" len="lg"/>
              <a:tailEnd type="oval" w="lg" len="lg"/>
            </a:ln>
            <a:effectLst/>
          </p:spPr>
        </p:cxnSp>
        <p:sp>
          <p:nvSpPr>
            <p:cNvPr id="25" name="文字方塊 88"/>
            <p:cNvSpPr txBox="1"/>
            <p:nvPr/>
          </p:nvSpPr>
          <p:spPr>
            <a:xfrm>
              <a:off x="1279836" y="3143227"/>
              <a:ext cx="7486169"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srgbClr val="6BCBC5"/>
                  </a:solidFill>
                  <a:latin typeface="Arial"/>
                  <a:ea typeface="微軟正黑體"/>
                </a:rPr>
                <a:t>兄弟若同心，黑土變黃金</a:t>
              </a:r>
            </a:p>
          </p:txBody>
        </p:sp>
      </p:grpSp>
      <p:grpSp>
        <p:nvGrpSpPr>
          <p:cNvPr id="35" name="群組 34"/>
          <p:cNvGrpSpPr/>
          <p:nvPr/>
        </p:nvGrpSpPr>
        <p:grpSpPr>
          <a:xfrm>
            <a:off x="246166" y="4783654"/>
            <a:ext cx="8611230" cy="1548771"/>
            <a:chOff x="445447" y="4617697"/>
            <a:chExt cx="8611230" cy="1548771"/>
          </a:xfrm>
        </p:grpSpPr>
        <p:sp>
          <p:nvSpPr>
            <p:cNvPr id="26" name="矩形 25"/>
            <p:cNvSpPr/>
            <p:nvPr/>
          </p:nvSpPr>
          <p:spPr>
            <a:xfrm>
              <a:off x="1279835" y="5243138"/>
              <a:ext cx="7776842" cy="923330"/>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just">
                <a:buClr>
                  <a:prstClr val="black"/>
                </a:buClr>
                <a:buFont typeface="Wingdings" panose="05000000000000000000" pitchFamily="2" charset="2"/>
                <a:buChar char="n"/>
              </a:pPr>
              <a:r>
                <a:rPr lang="zh-TW" altLang="en-US" kern="0" dirty="0">
                  <a:solidFill>
                    <a:prstClr val="black"/>
                  </a:solidFill>
                  <a:latin typeface="微軟正黑體" pitchFamily="34" charset="-120"/>
                  <a:ea typeface="微軟正黑體" pitchFamily="34" charset="-120"/>
                  <a:cs typeface="Times New Roman" panose="02020603050405020304" pitchFamily="18" charset="0"/>
                </a:rPr>
                <a:t>數位經濟時代驅動</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商務型態與模式多變又多樣</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，判斷成功與否並不容易，需受市場試煉，只能透過</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多嘗試、多觀察與多累積</a:t>
              </a:r>
            </a:p>
            <a:p>
              <a:pPr marL="342900" lvl="1" indent="-342900" algn="just">
                <a:buClr>
                  <a:prstClr val="black"/>
                </a:buClr>
                <a:buFont typeface="Wingdings" panose="05000000000000000000" pitchFamily="2" charset="2"/>
                <a:buChar char="n"/>
              </a:pPr>
              <a:r>
                <a:rPr lang="zh-TW" altLang="en-US" kern="0" dirty="0">
                  <a:solidFill>
                    <a:prstClr val="black"/>
                  </a:solidFill>
                  <a:latin typeface="微軟正黑體" pitchFamily="34" charset="-120"/>
                  <a:ea typeface="微軟正黑體" pitchFamily="34" charset="-120"/>
                  <a:cs typeface="Times New Roman" panose="02020603050405020304" pitchFamily="18" charset="0"/>
                </a:rPr>
                <a:t>成功新創案例不易複製，</a:t>
              </a:r>
              <a:r>
                <a:rPr lang="zh-TW" altLang="en-US" kern="0" dirty="0">
                  <a:solidFill>
                    <a:srgbClr val="FF0000"/>
                  </a:solidFill>
                  <a:latin typeface="微軟正黑體" pitchFamily="34" charset="-120"/>
                  <a:ea typeface="微軟正黑體" pitchFamily="34" charset="-120"/>
                  <a:cs typeface="Times New Roman" panose="02020603050405020304" pitchFamily="18" charset="0"/>
                </a:rPr>
                <a:t>因時因地</a:t>
              </a:r>
              <a:r>
                <a:rPr lang="zh-TW" altLang="en-US" kern="0" dirty="0">
                  <a:solidFill>
                    <a:prstClr val="black"/>
                  </a:solidFill>
                  <a:latin typeface="微軟正黑體" pitchFamily="34" charset="-120"/>
                  <a:ea typeface="微軟正黑體" pitchFamily="34" charset="-120"/>
                  <a:cs typeface="Times New Roman" panose="02020603050405020304" pitchFamily="18" charset="0"/>
                </a:rPr>
                <a:t>進行調整才能立於不敗之地</a:t>
              </a:r>
            </a:p>
          </p:txBody>
        </p:sp>
        <p:sp>
          <p:nvSpPr>
            <p:cNvPr id="27" name="橢圓 26"/>
            <p:cNvSpPr/>
            <p:nvPr/>
          </p:nvSpPr>
          <p:spPr>
            <a:xfrm>
              <a:off x="445447" y="4662167"/>
              <a:ext cx="834390" cy="834390"/>
            </a:xfrm>
            <a:prstGeom prst="ellipse">
              <a:avLst/>
            </a:prstGeom>
            <a:solidFill>
              <a:srgbClr val="FF614C"/>
            </a:solidFill>
            <a:ln w="25400" cap="flat" cmpd="sng" algn="ctr">
              <a:noFill/>
              <a:prstDash val="solid"/>
            </a:ln>
            <a:effectLst/>
          </p:spPr>
          <p:txBody>
            <a:bodyPr rtlCol="0" anchor="ctr"/>
            <a:lstStyle/>
            <a:p>
              <a:pPr algn="ctr" defTabSz="914400">
                <a:defRPr/>
              </a:pPr>
              <a:endParaRPr lang="zh-TW" altLang="en-US" kern="0">
                <a:solidFill>
                  <a:prstClr val="white"/>
                </a:solidFill>
                <a:latin typeface="Arial"/>
                <a:ea typeface="微軟正黑體"/>
              </a:endParaRPr>
            </a:p>
          </p:txBody>
        </p:sp>
        <p:sp>
          <p:nvSpPr>
            <p:cNvPr id="29" name="文字方塊 88"/>
            <p:cNvSpPr txBox="1"/>
            <p:nvPr/>
          </p:nvSpPr>
          <p:spPr>
            <a:xfrm>
              <a:off x="1279837" y="4617697"/>
              <a:ext cx="6870466" cy="461665"/>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2400" b="1" dirty="0">
                  <a:solidFill>
                    <a:srgbClr val="6BCBC5"/>
                  </a:solidFill>
                  <a:latin typeface="Arial"/>
                  <a:ea typeface="微軟正黑體"/>
                </a:rPr>
                <a:t>一枝草，一點露</a:t>
              </a:r>
            </a:p>
          </p:txBody>
        </p:sp>
        <p:cxnSp>
          <p:nvCxnSpPr>
            <p:cNvPr id="32" name="直線接點 31"/>
            <p:cNvCxnSpPr/>
            <p:nvPr/>
          </p:nvCxnSpPr>
          <p:spPr>
            <a:xfrm>
              <a:off x="868357" y="5079362"/>
              <a:ext cx="6408000" cy="0"/>
            </a:xfrm>
            <a:prstGeom prst="line">
              <a:avLst/>
            </a:prstGeom>
            <a:noFill/>
            <a:ln w="19050" cap="flat" cmpd="sng" algn="ctr">
              <a:solidFill>
                <a:sysClr val="window" lastClr="FFFFFF">
                  <a:lumMod val="50000"/>
                </a:sysClr>
              </a:solidFill>
              <a:prstDash val="solid"/>
              <a:headEnd type="oval" w="lg" len="lg"/>
              <a:tailEnd type="oval" w="lg" len="lg"/>
            </a:ln>
            <a:effectLst/>
          </p:spPr>
        </p:cxnSp>
      </p:grpSp>
      <p:sp>
        <p:nvSpPr>
          <p:cNvPr id="28" name="標題 1"/>
          <p:cNvSpPr txBox="1">
            <a:spLocks/>
          </p:cNvSpPr>
          <p:nvPr/>
        </p:nvSpPr>
        <p:spPr>
          <a:xfrm>
            <a:off x="457200" y="0"/>
            <a:ext cx="8229600" cy="792000"/>
          </a:xfrm>
          <a:prstGeom prst="rect">
            <a:avLst/>
          </a:prstGeom>
        </p:spPr>
        <p:txBody>
          <a:bodyPr vert="horz" wrap="none" lIns="91374" tIns="45683" rIns="91374" bIns="45683" rtlCol="0" anchor="ctr">
            <a:noAutofit/>
          </a:bodyPr>
          <a:lstStyle>
            <a:lvl1pPr algn="ctr" defTabSz="913728" rtl="0" eaLnBrk="1" latinLnBrk="0" hangingPunct="1">
              <a:spcBef>
                <a:spcPct val="0"/>
              </a:spcBef>
              <a:buNone/>
              <a:defRPr sz="4400" kern="1200">
                <a:solidFill>
                  <a:schemeClr val="tx1"/>
                </a:solidFill>
                <a:latin typeface="+mj-lt"/>
                <a:ea typeface="+mj-ea"/>
                <a:cs typeface="+mj-cs"/>
              </a:defRPr>
            </a:lvl1pPr>
          </a:lstStyle>
          <a:p>
            <a:pPr defTabSz="914400">
              <a:defRPr/>
            </a:pPr>
            <a:r>
              <a:rPr lang="zh-TW" altLang="en-US" sz="2800" b="1" dirty="0">
                <a:solidFill>
                  <a:srgbClr val="0070C0"/>
                </a:solidFill>
                <a:latin typeface="華康粗圓體" panose="020F0709000000000000" pitchFamily="49" charset="-120"/>
                <a:ea typeface="華康粗圓體" panose="020F0709000000000000" pitchFamily="49" charset="-120"/>
                <a:cs typeface="+mn-cs"/>
              </a:rPr>
              <a:t>結論與建議</a:t>
            </a:r>
            <a:r>
              <a:rPr lang="en-US" altLang="zh-TW" sz="2800" b="1" dirty="0">
                <a:solidFill>
                  <a:srgbClr val="0070C0"/>
                </a:solidFill>
                <a:latin typeface="華康粗圓體" panose="020F0709000000000000" pitchFamily="49" charset="-120"/>
                <a:ea typeface="華康粗圓體" panose="020F0709000000000000" pitchFamily="49" charset="-120"/>
                <a:cs typeface="+mn-cs"/>
              </a:rPr>
              <a:t>(2/2)</a:t>
            </a:r>
            <a:endParaRPr lang="zh-TW" altLang="en-US" sz="2800" b="1" dirty="0">
              <a:solidFill>
                <a:srgbClr val="0070C0"/>
              </a:solidFill>
              <a:latin typeface="華康粗圓體" panose="020F0709000000000000" pitchFamily="49" charset="-120"/>
              <a:ea typeface="華康粗圓體" panose="020F0709000000000000" pitchFamily="49" charset="-120"/>
              <a:cs typeface="+mn-cs"/>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t>65</a:t>
            </a:fld>
            <a:endParaRPr lang="zh-TW" altLang="en-US"/>
          </a:p>
        </p:txBody>
      </p:sp>
    </p:spTree>
    <p:extLst>
      <p:ext uri="{BB962C8B-B14F-4D97-AF65-F5344CB8AC3E}">
        <p14:creationId xmlns:p14="http://schemas.microsoft.com/office/powerpoint/2010/main" val="211534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1044000"/>
          </a:xfrm>
        </p:spPr>
        <p:txBody>
          <a:bodyPr>
            <a:normAutofit/>
          </a:bodyPr>
          <a:lstStyle/>
          <a:p>
            <a:r>
              <a:rPr lang="zh-TW" altLang="en-US" sz="2800" b="1" dirty="0">
                <a:solidFill>
                  <a:srgbClr val="0070C0"/>
                </a:solidFill>
                <a:latin typeface="華康粗圓體" panose="020F0709000000000000" pitchFamily="49" charset="-120"/>
                <a:ea typeface="華康粗圓體" panose="020F0709000000000000" pitchFamily="49" charset="-120"/>
                <a:cs typeface="+mn-cs"/>
              </a:rPr>
              <a:t>發展</a:t>
            </a:r>
            <a:r>
              <a:rPr lang="en-US" altLang="zh-TW" sz="2800" b="1" dirty="0">
                <a:solidFill>
                  <a:srgbClr val="0070C0"/>
                </a:solidFill>
                <a:latin typeface="華康粗圓體" panose="020F0709000000000000" pitchFamily="49" charset="-120"/>
                <a:ea typeface="華康粗圓體" panose="020F0709000000000000" pitchFamily="49" charset="-120"/>
                <a:cs typeface="+mn-cs"/>
              </a:rPr>
              <a:t>AI</a:t>
            </a:r>
            <a:r>
              <a:rPr lang="zh-TW" altLang="en-US" sz="2800" b="1" dirty="0">
                <a:solidFill>
                  <a:srgbClr val="0070C0"/>
                </a:solidFill>
                <a:latin typeface="華康粗圓體" panose="020F0709000000000000" pitchFamily="49" charset="-120"/>
                <a:ea typeface="華康粗圓體" panose="020F0709000000000000" pitchFamily="49" charset="-120"/>
                <a:cs typeface="+mn-cs"/>
              </a:rPr>
              <a:t>的關鍵條件（</a:t>
            </a:r>
            <a:r>
              <a:rPr lang="en-US" altLang="zh-TW" sz="2800" b="1" dirty="0">
                <a:solidFill>
                  <a:srgbClr val="0070C0"/>
                </a:solidFill>
                <a:latin typeface="華康粗圓體" panose="020F0709000000000000" pitchFamily="49" charset="-120"/>
                <a:ea typeface="華康粗圓體" panose="020F0709000000000000" pitchFamily="49" charset="-120"/>
                <a:cs typeface="+mn-cs"/>
              </a:rPr>
              <a:t>2/2</a:t>
            </a:r>
            <a:r>
              <a:rPr lang="zh-TW" altLang="en-US" sz="2800" b="1" dirty="0">
                <a:solidFill>
                  <a:srgbClr val="0070C0"/>
                </a:solidFill>
                <a:latin typeface="華康粗圓體" panose="020F0709000000000000" pitchFamily="49" charset="-120"/>
                <a:ea typeface="華康粗圓體" panose="020F0709000000000000" pitchFamily="49" charset="-120"/>
                <a:cs typeface="+mn-cs"/>
              </a:rPr>
              <a:t>）</a:t>
            </a:r>
            <a:br>
              <a:rPr lang="zh-TW" altLang="en-US" sz="2800" b="1" dirty="0">
                <a:solidFill>
                  <a:srgbClr val="0070C0"/>
                </a:solidFill>
                <a:latin typeface="華康粗圓體" panose="020F0709000000000000" pitchFamily="49" charset="-120"/>
                <a:ea typeface="華康粗圓體" panose="020F0709000000000000" pitchFamily="49" charset="-120"/>
                <a:cs typeface="+mn-cs"/>
              </a:rPr>
            </a:br>
            <a:r>
              <a:rPr lang="zh-TW" altLang="en-US" sz="2800" dirty="0">
                <a:solidFill>
                  <a:srgbClr val="B4DCFA">
                    <a:lumMod val="75000"/>
                  </a:srgbClr>
                </a:solidFill>
                <a:latin typeface="華康粗圓體" panose="020F0709000000000000" pitchFamily="49" charset="-120"/>
                <a:ea typeface="華康粗圓體" panose="020F0709000000000000" pitchFamily="49" charset="-120"/>
                <a:cs typeface="Times New Roman" pitchFamily="18" charset="0"/>
              </a:rPr>
              <a:t>何謂自動標記技術</a:t>
            </a:r>
            <a:r>
              <a:rPr lang="en-US" altLang="zh-TW" sz="2800" dirty="0">
                <a:solidFill>
                  <a:srgbClr val="B4DCFA">
                    <a:lumMod val="75000"/>
                  </a:srgbClr>
                </a:solidFill>
                <a:latin typeface="華康粗圓體" panose="020F0709000000000000" pitchFamily="49" charset="-120"/>
                <a:ea typeface="華康粗圓體" panose="020F0709000000000000" pitchFamily="49" charset="-120"/>
                <a:cs typeface="Times New Roman" pitchFamily="18" charset="0"/>
              </a:rPr>
              <a:t>?</a:t>
            </a:r>
            <a:r>
              <a:rPr lang="zh-TW" altLang="en-US" sz="2800" dirty="0">
                <a:solidFill>
                  <a:srgbClr val="B4DCFA">
                    <a:lumMod val="75000"/>
                  </a:srgbClr>
                </a:solidFill>
                <a:latin typeface="華康粗圓體" panose="020F0709000000000000" pitchFamily="49" charset="-120"/>
                <a:ea typeface="華康粗圓體" panose="020F0709000000000000" pitchFamily="49" charset="-120"/>
                <a:cs typeface="Times New Roman" pitchFamily="18" charset="0"/>
              </a:rPr>
              <a:t>手機自拍</a:t>
            </a:r>
            <a:r>
              <a:rPr lang="en-US" altLang="zh-TW" sz="2800" dirty="0">
                <a:solidFill>
                  <a:srgbClr val="B4DCFA">
                    <a:lumMod val="75000"/>
                  </a:srgbClr>
                </a:solidFill>
                <a:latin typeface="華康粗圓體" panose="020F0709000000000000" pitchFamily="49" charset="-120"/>
                <a:ea typeface="華康粗圓體" panose="020F0709000000000000" pitchFamily="49" charset="-120"/>
                <a:cs typeface="Times New Roman" pitchFamily="18" charset="0"/>
              </a:rPr>
              <a:t>app</a:t>
            </a:r>
            <a:r>
              <a:rPr lang="zh-TW" altLang="en-US" sz="2800" dirty="0">
                <a:solidFill>
                  <a:srgbClr val="B4DCFA">
                    <a:lumMod val="75000"/>
                  </a:srgbClr>
                </a:solidFill>
                <a:latin typeface="華康粗圓體" panose="020F0709000000000000" pitchFamily="49" charset="-120"/>
                <a:ea typeface="華康粗圓體" panose="020F0709000000000000" pitchFamily="49" charset="-120"/>
                <a:cs typeface="Times New Roman" pitchFamily="18" charset="0"/>
              </a:rPr>
              <a:t>「美圖秀秀」為例</a:t>
            </a: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7172" y="2765289"/>
            <a:ext cx="1645240" cy="1637928"/>
          </a:xfrm>
          <a:prstGeom prst="rect">
            <a:avLst/>
          </a:prstGeom>
        </p:spPr>
      </p:pic>
      <p:pic>
        <p:nvPicPr>
          <p:cNvPr id="6" name="圖片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4008" y="4529925"/>
            <a:ext cx="1660882" cy="1826687"/>
          </a:xfrm>
          <a:prstGeom prst="rect">
            <a:avLst/>
          </a:prstGeom>
        </p:spPr>
      </p:pic>
      <p:pic>
        <p:nvPicPr>
          <p:cNvPr id="7" name="圖片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11760" y="4547370"/>
            <a:ext cx="1584176" cy="1826687"/>
          </a:xfrm>
          <a:prstGeom prst="rect">
            <a:avLst/>
          </a:prstGeom>
        </p:spPr>
      </p:pic>
      <p:pic>
        <p:nvPicPr>
          <p:cNvPr id="8" name="圖片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31328" y="1210179"/>
            <a:ext cx="1335670" cy="1399273"/>
          </a:xfrm>
          <a:prstGeom prst="rect">
            <a:avLst/>
          </a:prstGeom>
        </p:spPr>
      </p:pic>
      <p:sp>
        <p:nvSpPr>
          <p:cNvPr id="10" name="向下箭號 9"/>
          <p:cNvSpPr/>
          <p:nvPr/>
        </p:nvSpPr>
        <p:spPr>
          <a:xfrm>
            <a:off x="3995936" y="2345838"/>
            <a:ext cx="648072" cy="72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11" name="文字方塊 10"/>
          <p:cNvSpPr txBox="1"/>
          <p:nvPr/>
        </p:nvSpPr>
        <p:spPr>
          <a:xfrm>
            <a:off x="4894990" y="2234227"/>
            <a:ext cx="2194626" cy="369332"/>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使用者拿手機自拍</a:t>
            </a:r>
          </a:p>
        </p:txBody>
      </p:sp>
      <p:sp>
        <p:nvSpPr>
          <p:cNvPr id="12" name="文字方塊 11"/>
          <p:cNvSpPr txBox="1"/>
          <p:nvPr/>
        </p:nvSpPr>
        <p:spPr>
          <a:xfrm>
            <a:off x="4893790" y="3025613"/>
            <a:ext cx="1656184" cy="923330"/>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美圖秀秀</a:t>
            </a:r>
            <a:r>
              <a:rPr lang="en-US" altLang="zh-TW" b="1" dirty="0">
                <a:solidFill>
                  <a:prstClr val="black"/>
                </a:solidFill>
                <a:latin typeface="微軟正黑體" panose="020B0604030504040204" pitchFamily="34" charset="-120"/>
                <a:ea typeface="微軟正黑體" panose="020B0604030504040204" pitchFamily="34" charset="-120"/>
              </a:rPr>
              <a:t>app</a:t>
            </a:r>
            <a:r>
              <a:rPr lang="zh-TW" altLang="en-US" b="1" dirty="0">
                <a:solidFill>
                  <a:prstClr val="black"/>
                </a:solidFill>
                <a:latin typeface="微軟正黑體" panose="020B0604030504040204" pitchFamily="34" charset="-120"/>
                <a:ea typeface="微軟正黑體" panose="020B0604030504040204" pitchFamily="34" charset="-120"/>
              </a:rPr>
              <a:t>開始利用</a:t>
            </a:r>
            <a:r>
              <a:rPr lang="en-US" altLang="zh-TW" b="1" dirty="0">
                <a:solidFill>
                  <a:prstClr val="black"/>
                </a:solidFill>
                <a:latin typeface="微軟正黑體" panose="020B0604030504040204" pitchFamily="34" charset="-120"/>
                <a:ea typeface="微軟正黑體" panose="020B0604030504040204" pitchFamily="34" charset="-120"/>
              </a:rPr>
              <a:t>AI</a:t>
            </a:r>
            <a:r>
              <a:rPr lang="zh-TW" altLang="en-US" b="1" dirty="0">
                <a:solidFill>
                  <a:prstClr val="black"/>
                </a:solidFill>
                <a:latin typeface="微軟正黑體" panose="020B0604030504040204" pitchFamily="34" charset="-120"/>
                <a:ea typeface="微軟正黑體" panose="020B0604030504040204" pitchFamily="34" charset="-120"/>
              </a:rPr>
              <a:t>進行修圖</a:t>
            </a:r>
          </a:p>
        </p:txBody>
      </p:sp>
      <p:sp>
        <p:nvSpPr>
          <p:cNvPr id="13" name="向下箭號 12"/>
          <p:cNvSpPr/>
          <p:nvPr/>
        </p:nvSpPr>
        <p:spPr>
          <a:xfrm rot="1741915">
            <a:off x="3178763" y="4089355"/>
            <a:ext cx="648072" cy="72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14" name="向下箭號 13"/>
          <p:cNvSpPr/>
          <p:nvPr/>
        </p:nvSpPr>
        <p:spPr>
          <a:xfrm rot="19532179">
            <a:off x="4607333" y="4097515"/>
            <a:ext cx="648072" cy="72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15" name="文字方塊 14"/>
          <p:cNvSpPr txBox="1"/>
          <p:nvPr/>
        </p:nvSpPr>
        <p:spPr>
          <a:xfrm>
            <a:off x="4644008" y="6265799"/>
            <a:ext cx="2967491" cy="369332"/>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修的好，使用者按下</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儲存</a:t>
            </a:r>
            <a:r>
              <a:rPr lang="en-US" altLang="zh-TW" b="1" dirty="0">
                <a:solidFill>
                  <a:prstClr val="black"/>
                </a:solidFill>
                <a:latin typeface="微軟正黑體" panose="020B0604030504040204" pitchFamily="34" charset="-120"/>
                <a:ea typeface="微軟正黑體" panose="020B0604030504040204" pitchFamily="34" charset="-120"/>
              </a:rPr>
              <a:t>”</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1004082" y="6263771"/>
            <a:ext cx="3456383" cy="369332"/>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修的不好，使用者</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刪除</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照片</a:t>
            </a:r>
          </a:p>
        </p:txBody>
      </p:sp>
      <p:sp>
        <p:nvSpPr>
          <p:cNvPr id="17" name="向下箭號 16"/>
          <p:cNvSpPr/>
          <p:nvPr/>
        </p:nvSpPr>
        <p:spPr>
          <a:xfrm rot="14345464">
            <a:off x="6427473" y="4883958"/>
            <a:ext cx="402904" cy="72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pic>
        <p:nvPicPr>
          <p:cNvPr id="18" name="圖片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19152" y="3948943"/>
            <a:ext cx="1019742" cy="1015210"/>
          </a:xfrm>
          <a:prstGeom prst="rect">
            <a:avLst/>
          </a:prstGeom>
        </p:spPr>
      </p:pic>
      <p:sp>
        <p:nvSpPr>
          <p:cNvPr id="20" name="文字方塊 19"/>
          <p:cNvSpPr txBox="1"/>
          <p:nvPr/>
        </p:nvSpPr>
        <p:spPr>
          <a:xfrm>
            <a:off x="7021917" y="4839979"/>
            <a:ext cx="1656184" cy="923330"/>
          </a:xfrm>
          <a:prstGeom prst="rect">
            <a:avLst/>
          </a:prstGeom>
          <a:noFill/>
        </p:spPr>
        <p:txBody>
          <a:bodyPr wrap="square" rtlCol="0">
            <a:spAutoFit/>
          </a:bodyPr>
          <a:lstStyle/>
          <a:p>
            <a:r>
              <a:rPr lang="en-US" altLang="zh-TW" b="1" dirty="0">
                <a:solidFill>
                  <a:prstClr val="black"/>
                </a:solidFill>
                <a:latin typeface="微軟正黑體" panose="020B0604030504040204" pitchFamily="34" charset="-120"/>
                <a:ea typeface="微軟正黑體" panose="020B0604030504040204" pitchFamily="34" charset="-120"/>
              </a:rPr>
              <a:t>App</a:t>
            </a:r>
            <a:r>
              <a:rPr lang="zh-TW" altLang="en-US" b="1" dirty="0">
                <a:solidFill>
                  <a:prstClr val="black"/>
                </a:solidFill>
                <a:latin typeface="微軟正黑體" panose="020B0604030504040204" pitchFamily="34" charset="-120"/>
                <a:ea typeface="微軟正黑體" panose="020B0604030504040204" pitchFamily="34" charset="-120"/>
              </a:rPr>
              <a:t>知道，這次</a:t>
            </a:r>
            <a:r>
              <a:rPr lang="en-US" altLang="zh-TW" b="1" dirty="0">
                <a:solidFill>
                  <a:prstClr val="black"/>
                </a:solidFill>
                <a:latin typeface="微軟正黑體" panose="020B0604030504040204" pitchFamily="34" charset="-120"/>
                <a:ea typeface="微軟正黑體" panose="020B0604030504040204" pitchFamily="34" charset="-120"/>
              </a:rPr>
              <a:t>AI</a:t>
            </a:r>
            <a:r>
              <a:rPr lang="zh-TW" altLang="en-US" b="1" dirty="0">
                <a:solidFill>
                  <a:prstClr val="black"/>
                </a:solidFill>
                <a:latin typeface="微軟正黑體" panose="020B0604030504040204" pitchFamily="34" charset="-120"/>
                <a:ea typeface="微軟正黑體" panose="020B0604030504040204" pitchFamily="34" charset="-120"/>
              </a:rPr>
              <a:t>修圖的結果是正確的</a:t>
            </a:r>
          </a:p>
        </p:txBody>
      </p:sp>
      <p:sp>
        <p:nvSpPr>
          <p:cNvPr id="21" name="向下箭號 20"/>
          <p:cNvSpPr/>
          <p:nvPr/>
        </p:nvSpPr>
        <p:spPr>
          <a:xfrm rot="10800000">
            <a:off x="7427571" y="3592856"/>
            <a:ext cx="402904" cy="39823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22" name="文字方塊 21"/>
          <p:cNvSpPr txBox="1"/>
          <p:nvPr/>
        </p:nvSpPr>
        <p:spPr>
          <a:xfrm>
            <a:off x="7025254" y="3223524"/>
            <a:ext cx="1484118" cy="369332"/>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標記為正確</a:t>
            </a:r>
          </a:p>
        </p:txBody>
      </p:sp>
      <p:sp>
        <p:nvSpPr>
          <p:cNvPr id="23" name="向下箭號 22"/>
          <p:cNvSpPr/>
          <p:nvPr/>
        </p:nvSpPr>
        <p:spPr>
          <a:xfrm rot="8123793">
            <a:off x="2048290" y="5001914"/>
            <a:ext cx="402904" cy="72008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pic>
        <p:nvPicPr>
          <p:cNvPr id="24" name="圖片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8030" y="4250086"/>
            <a:ext cx="1019742" cy="1015210"/>
          </a:xfrm>
          <a:prstGeom prst="rect">
            <a:avLst/>
          </a:prstGeom>
        </p:spPr>
      </p:pic>
      <p:sp>
        <p:nvSpPr>
          <p:cNvPr id="25" name="文字方塊 24"/>
          <p:cNvSpPr txBox="1"/>
          <p:nvPr/>
        </p:nvSpPr>
        <p:spPr>
          <a:xfrm>
            <a:off x="285871" y="5163183"/>
            <a:ext cx="1656184" cy="923330"/>
          </a:xfrm>
          <a:prstGeom prst="rect">
            <a:avLst/>
          </a:prstGeom>
          <a:noFill/>
        </p:spPr>
        <p:txBody>
          <a:bodyPr wrap="square" rtlCol="0">
            <a:spAutoFit/>
          </a:bodyPr>
          <a:lstStyle/>
          <a:p>
            <a:r>
              <a:rPr lang="en-US" altLang="zh-TW" b="1" dirty="0">
                <a:solidFill>
                  <a:prstClr val="black"/>
                </a:solidFill>
                <a:latin typeface="微軟正黑體" panose="020B0604030504040204" pitchFamily="34" charset="-120"/>
                <a:ea typeface="微軟正黑體" panose="020B0604030504040204" pitchFamily="34" charset="-120"/>
              </a:rPr>
              <a:t>App</a:t>
            </a:r>
            <a:r>
              <a:rPr lang="zh-TW" altLang="en-US" b="1" dirty="0">
                <a:solidFill>
                  <a:prstClr val="black"/>
                </a:solidFill>
                <a:latin typeface="微軟正黑體" panose="020B0604030504040204" pitchFamily="34" charset="-120"/>
                <a:ea typeface="微軟正黑體" panose="020B0604030504040204" pitchFamily="34" charset="-120"/>
              </a:rPr>
              <a:t>知道，這次</a:t>
            </a:r>
            <a:r>
              <a:rPr lang="en-US" altLang="zh-TW" b="1" dirty="0">
                <a:solidFill>
                  <a:prstClr val="black"/>
                </a:solidFill>
                <a:latin typeface="微軟正黑體" panose="020B0604030504040204" pitchFamily="34" charset="-120"/>
                <a:ea typeface="微軟正黑體" panose="020B0604030504040204" pitchFamily="34" charset="-120"/>
              </a:rPr>
              <a:t>AI</a:t>
            </a:r>
            <a:r>
              <a:rPr lang="zh-TW" altLang="en-US" b="1" dirty="0">
                <a:solidFill>
                  <a:prstClr val="black"/>
                </a:solidFill>
                <a:latin typeface="微軟正黑體" panose="020B0604030504040204" pitchFamily="34" charset="-120"/>
                <a:ea typeface="微軟正黑體" panose="020B0604030504040204" pitchFamily="34" charset="-120"/>
              </a:rPr>
              <a:t>修圖的結果是錯誤的</a:t>
            </a:r>
          </a:p>
        </p:txBody>
      </p:sp>
      <p:sp>
        <p:nvSpPr>
          <p:cNvPr id="26" name="向下箭號 25"/>
          <p:cNvSpPr/>
          <p:nvPr/>
        </p:nvSpPr>
        <p:spPr>
          <a:xfrm rot="10800000">
            <a:off x="834599" y="3934400"/>
            <a:ext cx="402904" cy="398236"/>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prstClr val="black"/>
              </a:solidFill>
            </a:endParaRPr>
          </a:p>
        </p:txBody>
      </p:sp>
      <p:sp>
        <p:nvSpPr>
          <p:cNvPr id="27" name="文字方塊 26"/>
          <p:cNvSpPr txBox="1"/>
          <p:nvPr/>
        </p:nvSpPr>
        <p:spPr>
          <a:xfrm>
            <a:off x="371904" y="3553997"/>
            <a:ext cx="1484118" cy="369332"/>
          </a:xfrm>
          <a:prstGeom prst="rect">
            <a:avLst/>
          </a:prstGeom>
          <a:noFill/>
        </p:spPr>
        <p:txBody>
          <a:bodyPr wrap="square" rtlCol="0">
            <a:spAutoFit/>
          </a:bodyPr>
          <a:lstStyle/>
          <a:p>
            <a:r>
              <a:rPr lang="zh-TW" altLang="en-US" b="1" dirty="0">
                <a:solidFill>
                  <a:prstClr val="black"/>
                </a:solidFill>
                <a:latin typeface="微軟正黑體" panose="020B0604030504040204" pitchFamily="34" charset="-120"/>
                <a:ea typeface="微軟正黑體" panose="020B0604030504040204" pitchFamily="34" charset="-120"/>
              </a:rPr>
              <a:t>標記為錯誤</a:t>
            </a:r>
          </a:p>
        </p:txBody>
      </p:sp>
      <p:sp>
        <p:nvSpPr>
          <p:cNvPr id="28" name="圓角矩形 27"/>
          <p:cNvSpPr/>
          <p:nvPr/>
        </p:nvSpPr>
        <p:spPr>
          <a:xfrm>
            <a:off x="1517772" y="1628800"/>
            <a:ext cx="1823832" cy="980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prstClr val="white"/>
                </a:solidFill>
                <a:latin typeface="微軟正黑體" panose="020B0604030504040204" pitchFamily="34" charset="-120"/>
                <a:ea typeface="微軟正黑體" panose="020B0604030504040204" pitchFamily="34" charset="-120"/>
              </a:rPr>
              <a:t>全自動標記</a:t>
            </a:r>
            <a:endParaRPr lang="en-US" altLang="zh-TW" b="1" dirty="0">
              <a:solidFill>
                <a:prstClr val="white"/>
              </a:solidFill>
              <a:latin typeface="微軟正黑體" panose="020B0604030504040204" pitchFamily="34" charset="-120"/>
              <a:ea typeface="微軟正黑體" panose="020B0604030504040204" pitchFamily="34" charset="-120"/>
            </a:endParaRPr>
          </a:p>
          <a:p>
            <a:r>
              <a:rPr lang="zh-TW" altLang="en-US" b="1" dirty="0">
                <a:solidFill>
                  <a:prstClr val="white"/>
                </a:solidFill>
                <a:latin typeface="微軟正黑體" panose="020B0604030504040204" pitchFamily="34" charset="-120"/>
                <a:ea typeface="微軟正黑體" panose="020B0604030504040204" pitchFamily="34" charset="-120"/>
              </a:rPr>
              <a:t>可不斷提升修圖品質</a:t>
            </a:r>
          </a:p>
        </p:txBody>
      </p:sp>
      <p:sp>
        <p:nvSpPr>
          <p:cNvPr id="29" name="文字方塊 28"/>
          <p:cNvSpPr txBox="1"/>
          <p:nvPr/>
        </p:nvSpPr>
        <p:spPr>
          <a:xfrm>
            <a:off x="0" y="6611779"/>
            <a:ext cx="5217842" cy="246221"/>
          </a:xfrm>
          <a:prstGeom prst="rect">
            <a:avLst/>
          </a:prstGeom>
          <a:noFill/>
        </p:spPr>
        <p:txBody>
          <a:bodyPr wrap="square" rtlCol="0">
            <a:spAutoFit/>
          </a:bodyPr>
          <a:lstStyle/>
          <a:p>
            <a:r>
              <a:rPr lang="zh-TW" altLang="en-US" sz="1000" dirty="0">
                <a:solidFill>
                  <a:prstClr val="black"/>
                </a:solidFill>
                <a:latin typeface="微軟正黑體" pitchFamily="34" charset="-120"/>
                <a:ea typeface="微軟正黑體" pitchFamily="34" charset="-120"/>
                <a:cs typeface="Times New Roman" pitchFamily="18" charset="0"/>
              </a:rPr>
              <a:t>資料來源：李開復</a:t>
            </a:r>
            <a:r>
              <a:rPr lang="en-US" altLang="zh-TW" sz="1000" dirty="0">
                <a:solidFill>
                  <a:prstClr val="black"/>
                </a:solidFill>
                <a:latin typeface="微軟正黑體" pitchFamily="34" charset="-120"/>
                <a:ea typeface="微軟正黑體" pitchFamily="34" charset="-120"/>
                <a:cs typeface="Times New Roman" pitchFamily="18" charset="0"/>
              </a:rPr>
              <a:t>《AI</a:t>
            </a:r>
            <a:r>
              <a:rPr lang="zh-TW" altLang="en-US" sz="1000" dirty="0">
                <a:solidFill>
                  <a:prstClr val="black"/>
                </a:solidFill>
                <a:latin typeface="微軟正黑體" pitchFamily="34" charset="-120"/>
                <a:ea typeface="微軟正黑體" pitchFamily="34" charset="-120"/>
                <a:cs typeface="Times New Roman" pitchFamily="18" charset="0"/>
              </a:rPr>
              <a:t>新世界</a:t>
            </a:r>
            <a:r>
              <a:rPr lang="en-US" altLang="zh-TW" sz="1000" dirty="0">
                <a:solidFill>
                  <a:prstClr val="black"/>
                </a:solidFill>
                <a:latin typeface="微軟正黑體" pitchFamily="34" charset="-120"/>
                <a:ea typeface="微軟正黑體" pitchFamily="34" charset="-120"/>
                <a:cs typeface="Times New Roman" pitchFamily="18" charset="0"/>
              </a:rPr>
              <a:t>》</a:t>
            </a:r>
            <a:r>
              <a:rPr lang="zh-TW" altLang="en-US" sz="1000" dirty="0">
                <a:solidFill>
                  <a:prstClr val="black"/>
                </a:solidFill>
                <a:latin typeface="微軟正黑體" pitchFamily="34" charset="-120"/>
                <a:ea typeface="微軟正黑體" pitchFamily="34" charset="-120"/>
                <a:cs typeface="Times New Roman" pitchFamily="18" charset="0"/>
              </a:rPr>
              <a:t>、工研院產科國際所、技術處</a:t>
            </a:r>
            <a:r>
              <a:rPr lang="zh-TW" altLang="en-US" sz="1000" dirty="0" smtClean="0">
                <a:solidFill>
                  <a:prstClr val="black"/>
                </a:solidFill>
                <a:latin typeface="微軟正黑體" pitchFamily="34" charset="-120"/>
                <a:ea typeface="微軟正黑體" pitchFamily="34" charset="-120"/>
                <a:cs typeface="Times New Roman" pitchFamily="18" charset="0"/>
              </a:rPr>
              <a:t>，</a:t>
            </a:r>
            <a:r>
              <a:rPr lang="en-US" altLang="zh-TW" sz="1000" dirty="0" smtClean="0">
                <a:solidFill>
                  <a:prstClr val="black"/>
                </a:solidFill>
                <a:latin typeface="微軟正黑體" pitchFamily="34" charset="-120"/>
                <a:ea typeface="微軟正黑體" pitchFamily="34" charset="-120"/>
                <a:cs typeface="Times New Roman" pitchFamily="18" charset="0"/>
              </a:rPr>
              <a:t>2019</a:t>
            </a:r>
            <a:r>
              <a:rPr lang="zh-TW" altLang="en-US" sz="1000" dirty="0" smtClean="0">
                <a:solidFill>
                  <a:prstClr val="black"/>
                </a:solidFill>
                <a:latin typeface="微軟正黑體" pitchFamily="34" charset="-120"/>
                <a:ea typeface="微軟正黑體" pitchFamily="34" charset="-120"/>
                <a:cs typeface="Times New Roman" pitchFamily="18" charset="0"/>
              </a:rPr>
              <a:t>年</a:t>
            </a:r>
            <a:r>
              <a:rPr lang="en-US" altLang="zh-TW" sz="1000" dirty="0" smtClean="0">
                <a:solidFill>
                  <a:prstClr val="black"/>
                </a:solidFill>
                <a:latin typeface="微軟正黑體" pitchFamily="34" charset="-120"/>
                <a:ea typeface="微軟正黑體" pitchFamily="34" charset="-120"/>
                <a:cs typeface="Times New Roman" pitchFamily="18" charset="0"/>
              </a:rPr>
              <a:t>3</a:t>
            </a:r>
            <a:r>
              <a:rPr lang="zh-TW" altLang="en-US" sz="1000" dirty="0" smtClean="0">
                <a:solidFill>
                  <a:prstClr val="black"/>
                </a:solidFill>
                <a:latin typeface="微軟正黑體" pitchFamily="34" charset="-120"/>
                <a:ea typeface="微軟正黑體" pitchFamily="34" charset="-120"/>
                <a:cs typeface="Times New Roman" pitchFamily="18" charset="0"/>
              </a:rPr>
              <a:t>月</a:t>
            </a:r>
            <a:endParaRPr lang="zh-TW" altLang="en-US" sz="1000" dirty="0">
              <a:solidFill>
                <a:prstClr val="black"/>
              </a:solidFill>
              <a:latin typeface="微軟正黑體" pitchFamily="34" charset="-120"/>
              <a:ea typeface="微軟正黑體" pitchFamily="34" charset="-12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6</a:t>
            </a:fld>
            <a:endParaRPr lang="zh-TW" altLang="en-US"/>
          </a:p>
        </p:txBody>
      </p:sp>
    </p:spTree>
    <p:extLst>
      <p:ext uri="{BB962C8B-B14F-4D97-AF65-F5344CB8AC3E}">
        <p14:creationId xmlns:p14="http://schemas.microsoft.com/office/powerpoint/2010/main" val="36644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5536" y="5371964"/>
            <a:ext cx="2062827" cy="1181898"/>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392" y="1777197"/>
            <a:ext cx="1826146" cy="1215332"/>
          </a:xfrm>
          <a:prstGeom prst="rect">
            <a:avLst/>
          </a:prstGeom>
        </p:spPr>
      </p:pic>
      <p:sp>
        <p:nvSpPr>
          <p:cNvPr id="2" name="標題 1"/>
          <p:cNvSpPr>
            <a:spLocks noGrp="1"/>
          </p:cNvSpPr>
          <p:nvPr>
            <p:ph type="title"/>
          </p:nvPr>
        </p:nvSpPr>
        <p:spPr>
          <a:xfrm>
            <a:off x="-4012" y="0"/>
            <a:ext cx="9148012" cy="612000"/>
          </a:xfrm>
        </p:spPr>
        <p:txBody>
          <a:bodyPr>
            <a:noAutofit/>
          </a:body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人工智慧四波浪潮（</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1/2</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831003005"/>
              </p:ext>
            </p:extLst>
          </p:nvPr>
        </p:nvGraphicFramePr>
        <p:xfrm>
          <a:off x="457200" y="699312"/>
          <a:ext cx="8229600" cy="501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文字版面配置區 3"/>
          <p:cNvSpPr txBox="1">
            <a:spLocks/>
          </p:cNvSpPr>
          <p:nvPr/>
        </p:nvSpPr>
        <p:spPr>
          <a:xfrm>
            <a:off x="0" y="6627416"/>
            <a:ext cx="6376212" cy="230584"/>
          </a:xfrm>
          <a:prstGeom prst="rect">
            <a:avLst/>
          </a:prstGeom>
        </p:spPr>
        <p:txBody>
          <a:bodyPr/>
          <a:lstStyle>
            <a:lvl1pPr marL="342030" indent="-342030" algn="l" defTabSz="912076"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1050" indent="-285020" algn="l" defTabSz="912076"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0092" indent="-228020" algn="l" defTabSz="912076"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596133" indent="-228020" algn="l" defTabSz="912076"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2171" indent="-228020" algn="l" defTabSz="912076"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08209"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246"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260"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320"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1000" dirty="0">
                <a:solidFill>
                  <a:prstClr val="black"/>
                </a:solidFill>
              </a:rPr>
              <a:t>資料來源：</a:t>
            </a:r>
            <a:r>
              <a:rPr lang="zh-TW" altLang="en-US" sz="1000" dirty="0">
                <a:solidFill>
                  <a:prstClr val="black"/>
                </a:solidFill>
                <a:cs typeface="Times New Roman" pitchFamily="18" charset="0"/>
              </a:rPr>
              <a:t>李開復</a:t>
            </a:r>
            <a:r>
              <a:rPr lang="en-US" altLang="zh-TW" sz="1000" dirty="0">
                <a:solidFill>
                  <a:prstClr val="black"/>
                </a:solidFill>
                <a:cs typeface="Times New Roman" pitchFamily="18" charset="0"/>
              </a:rPr>
              <a:t>《AI</a:t>
            </a:r>
            <a:r>
              <a:rPr lang="zh-TW" altLang="en-US" sz="1000" dirty="0">
                <a:solidFill>
                  <a:prstClr val="black"/>
                </a:solidFill>
                <a:cs typeface="Times New Roman" pitchFamily="18" charset="0"/>
              </a:rPr>
              <a:t>新世界</a:t>
            </a:r>
            <a:r>
              <a:rPr lang="en-US" altLang="zh-TW" sz="1000" dirty="0">
                <a:solidFill>
                  <a:prstClr val="black"/>
                </a:solidFill>
                <a:cs typeface="Times New Roman" pitchFamily="18" charset="0"/>
              </a:rPr>
              <a:t>》</a:t>
            </a:r>
            <a:r>
              <a:rPr lang="zh-TW" altLang="en-US" sz="1000" dirty="0">
                <a:solidFill>
                  <a:prstClr val="black"/>
                </a:solidFill>
              </a:rPr>
              <a:t>、工研院產科國際所</a:t>
            </a:r>
            <a:r>
              <a:rPr lang="zh-TW" altLang="en-US" sz="1000" dirty="0">
                <a:solidFill>
                  <a:prstClr val="black"/>
                </a:solidFill>
                <a:cs typeface="Times New Roman" pitchFamily="18" charset="0"/>
              </a:rPr>
              <a:t>、</a:t>
            </a:r>
            <a:r>
              <a:rPr lang="en-US" altLang="zh-TW" sz="1000" dirty="0">
                <a:solidFill>
                  <a:prstClr val="black"/>
                </a:solidFill>
                <a:cs typeface="Times New Roman" pitchFamily="18" charset="0"/>
              </a:rPr>
              <a:t>MIC</a:t>
            </a:r>
            <a:r>
              <a:rPr lang="zh-TW" altLang="en-US" sz="1000" dirty="0">
                <a:solidFill>
                  <a:prstClr val="black"/>
                </a:solidFill>
                <a:cs typeface="Times New Roman" pitchFamily="18" charset="0"/>
              </a:rPr>
              <a:t>、技術處</a:t>
            </a:r>
            <a:r>
              <a:rPr lang="zh-TW" altLang="en-US" sz="1000" dirty="0" smtClean="0">
                <a:solidFill>
                  <a:prstClr val="black"/>
                </a:solidFill>
              </a:rPr>
              <a:t>，</a:t>
            </a:r>
            <a:r>
              <a:rPr lang="en-US" altLang="zh-TW" sz="1000" dirty="0" smtClean="0">
                <a:solidFill>
                  <a:prstClr val="black"/>
                </a:solidFill>
              </a:rPr>
              <a:t>2019</a:t>
            </a:r>
            <a:r>
              <a:rPr lang="zh-TW" altLang="en-US" sz="1000" dirty="0" smtClean="0">
                <a:solidFill>
                  <a:prstClr val="black"/>
                </a:solidFill>
              </a:rPr>
              <a:t>年</a:t>
            </a:r>
            <a:r>
              <a:rPr lang="en-US" altLang="zh-TW" sz="1000" dirty="0" smtClean="0">
                <a:solidFill>
                  <a:prstClr val="black"/>
                </a:solidFill>
              </a:rPr>
              <a:t>3</a:t>
            </a:r>
            <a:r>
              <a:rPr lang="zh-TW" altLang="en-US" sz="1000" dirty="0" smtClean="0">
                <a:solidFill>
                  <a:prstClr val="black"/>
                </a:solidFill>
              </a:rPr>
              <a:t>月</a:t>
            </a:r>
            <a:endParaRPr lang="zh-TW" altLang="en-US" sz="1000" dirty="0">
              <a:solidFill>
                <a:prstClr val="black"/>
              </a:solidFill>
              <a:cs typeface="Times New Roman" pitchFamily="18" charset="0"/>
            </a:endParaRPr>
          </a:p>
          <a:p>
            <a:pPr marL="0" indent="0">
              <a:buNone/>
            </a:pPr>
            <a:endParaRPr lang="zh-TW" altLang="en-US" sz="1000" dirty="0">
              <a:solidFill>
                <a:prstClr val="black"/>
              </a:solidFill>
            </a:endParaRPr>
          </a:p>
          <a:p>
            <a:pPr marL="0" indent="0">
              <a:buFont typeface="Arial" pitchFamily="34" charset="0"/>
              <a:buNone/>
            </a:pPr>
            <a:endParaRPr lang="zh-TW" altLang="en-US" sz="1000" dirty="0">
              <a:solidFill>
                <a:prstClr val="black"/>
              </a:solidFill>
            </a:endParaRPr>
          </a:p>
        </p:txBody>
      </p:sp>
      <p:sp>
        <p:nvSpPr>
          <p:cNvPr id="10" name="文字方塊 9"/>
          <p:cNvSpPr txBox="1"/>
          <p:nvPr/>
        </p:nvSpPr>
        <p:spPr>
          <a:xfrm>
            <a:off x="395536" y="4311890"/>
            <a:ext cx="8660555" cy="369332"/>
          </a:xfrm>
          <a:prstGeom prst="rect">
            <a:avLst/>
          </a:prstGeom>
          <a:noFill/>
        </p:spPr>
        <p:txBody>
          <a:bodyPr wrap="square" rtlCol="0">
            <a:spAutoFit/>
          </a:bodyPr>
          <a:lstStyle/>
          <a:p>
            <a:pPr defTabSz="912076"/>
            <a:r>
              <a:rPr lang="zh-TW" altLang="en-US" b="1" dirty="0">
                <a:solidFill>
                  <a:srgbClr val="0070C0"/>
                </a:solidFill>
                <a:latin typeface="微軟正黑體" panose="020B0604030504040204" pitchFamily="34" charset="-120"/>
                <a:ea typeface="微軟正黑體" panose="020B0604030504040204" pitchFamily="34" charset="-120"/>
              </a:rPr>
              <a:t>    網路資料                      網路資料                    網路資料                      網路資料</a:t>
            </a:r>
          </a:p>
        </p:txBody>
      </p:sp>
      <p:sp>
        <p:nvSpPr>
          <p:cNvPr id="12" name="文字方塊 11"/>
          <p:cNvSpPr txBox="1"/>
          <p:nvPr/>
        </p:nvSpPr>
        <p:spPr>
          <a:xfrm>
            <a:off x="2566121" y="3974878"/>
            <a:ext cx="5760640" cy="369332"/>
          </a:xfrm>
          <a:prstGeom prst="rect">
            <a:avLst/>
          </a:prstGeom>
          <a:noFill/>
        </p:spPr>
        <p:txBody>
          <a:bodyPr wrap="square" rtlCol="0">
            <a:spAutoFit/>
          </a:bodyPr>
          <a:lstStyle/>
          <a:p>
            <a:pPr defTabSz="912076"/>
            <a:r>
              <a:rPr lang="zh-TW" altLang="en-US" b="1" dirty="0">
                <a:solidFill>
                  <a:srgbClr val="0070C0"/>
                </a:solidFill>
                <a:latin typeface="微軟正黑體" panose="020B0604030504040204" pitchFamily="34" charset="-120"/>
                <a:ea typeface="微軟正黑體" panose="020B0604030504040204" pitchFamily="34" charset="-120"/>
              </a:rPr>
              <a:t>    企業資料                    企業資料                      企業資料</a:t>
            </a:r>
          </a:p>
        </p:txBody>
      </p:sp>
      <p:sp>
        <p:nvSpPr>
          <p:cNvPr id="13" name="文字方塊 12"/>
          <p:cNvSpPr txBox="1"/>
          <p:nvPr/>
        </p:nvSpPr>
        <p:spPr>
          <a:xfrm>
            <a:off x="4759904" y="3658018"/>
            <a:ext cx="3947120" cy="369332"/>
          </a:xfrm>
          <a:prstGeom prst="rect">
            <a:avLst/>
          </a:prstGeom>
          <a:noFill/>
        </p:spPr>
        <p:txBody>
          <a:bodyPr wrap="square" rtlCol="0">
            <a:spAutoFit/>
          </a:bodyPr>
          <a:lstStyle/>
          <a:p>
            <a:pPr defTabSz="912076"/>
            <a:r>
              <a:rPr lang="zh-TW" altLang="en-US" b="1" dirty="0">
                <a:solidFill>
                  <a:srgbClr val="0070C0"/>
                </a:solidFill>
                <a:latin typeface="微軟正黑體" panose="020B0604030504040204" pitchFamily="34" charset="-120"/>
                <a:ea typeface="微軟正黑體" panose="020B0604030504040204" pitchFamily="34" charset="-120"/>
              </a:rPr>
              <a:t>  感測器資料                  感測器資料 </a:t>
            </a:r>
          </a:p>
        </p:txBody>
      </p:sp>
      <p:sp>
        <p:nvSpPr>
          <p:cNvPr id="14" name="文字方塊 13"/>
          <p:cNvSpPr txBox="1"/>
          <p:nvPr/>
        </p:nvSpPr>
        <p:spPr>
          <a:xfrm>
            <a:off x="6938261" y="3318064"/>
            <a:ext cx="1656184" cy="369332"/>
          </a:xfrm>
          <a:prstGeom prst="rect">
            <a:avLst/>
          </a:prstGeom>
          <a:noFill/>
        </p:spPr>
        <p:txBody>
          <a:bodyPr wrap="square" rtlCol="0">
            <a:spAutoFit/>
          </a:bodyPr>
          <a:lstStyle/>
          <a:p>
            <a:pPr defTabSz="912076"/>
            <a:r>
              <a:rPr lang="zh-TW" altLang="en-US" b="1" dirty="0">
                <a:solidFill>
                  <a:srgbClr val="0070C0"/>
                </a:solidFill>
                <a:latin typeface="微軟正黑體" panose="020B0604030504040204" pitchFamily="34" charset="-120"/>
                <a:ea typeface="微軟正黑體" panose="020B0604030504040204" pitchFamily="34" charset="-120"/>
              </a:rPr>
              <a:t>  自主決策</a:t>
            </a:r>
          </a:p>
        </p:txBody>
      </p:sp>
      <p:sp>
        <p:nvSpPr>
          <p:cNvPr id="15" name="文字方塊 14"/>
          <p:cNvSpPr txBox="1"/>
          <p:nvPr/>
        </p:nvSpPr>
        <p:spPr>
          <a:xfrm>
            <a:off x="621440" y="4671041"/>
            <a:ext cx="1739986" cy="646331"/>
          </a:xfrm>
          <a:prstGeom prst="rect">
            <a:avLst/>
          </a:prstGeom>
          <a:noFill/>
        </p:spPr>
        <p:txBody>
          <a:bodyPr wrap="square" rtlCol="0">
            <a:spAutoFit/>
          </a:bodyPr>
          <a:lstStyle/>
          <a:p>
            <a:pPr defTabSz="912076"/>
            <a:r>
              <a:rPr lang="zh-TW" altLang="en-US" b="1" dirty="0">
                <a:solidFill>
                  <a:srgbClr val="FF3300"/>
                </a:solidFill>
                <a:latin typeface="微軟正黑體" panose="020B0604030504040204" pitchFamily="34" charset="-120"/>
                <a:ea typeface="微軟正黑體" panose="020B0604030504040204" pitchFamily="34" charset="-120"/>
              </a:rPr>
              <a:t>新聞、社群</a:t>
            </a:r>
            <a:endParaRPr lang="en-US" altLang="zh-TW" b="1" dirty="0">
              <a:solidFill>
                <a:srgbClr val="FF3300"/>
              </a:solidFill>
              <a:latin typeface="微軟正黑體" panose="020B0604030504040204" pitchFamily="34" charset="-120"/>
              <a:ea typeface="微軟正黑體" panose="020B0604030504040204" pitchFamily="34" charset="-120"/>
            </a:endParaRPr>
          </a:p>
          <a:p>
            <a:pPr defTabSz="912076"/>
            <a:r>
              <a:rPr lang="zh-TW" altLang="en-US" b="1" dirty="0">
                <a:solidFill>
                  <a:srgbClr val="FF3300"/>
                </a:solidFill>
                <a:latin typeface="微軟正黑體" panose="020B0604030504040204" pitchFamily="34" charset="-120"/>
                <a:ea typeface="微軟正黑體" panose="020B0604030504040204" pitchFamily="34" charset="-120"/>
              </a:rPr>
              <a:t>影音、電商</a:t>
            </a:r>
          </a:p>
        </p:txBody>
      </p:sp>
      <p:sp>
        <p:nvSpPr>
          <p:cNvPr id="16" name="文字方塊 15"/>
          <p:cNvSpPr txBox="1"/>
          <p:nvPr/>
        </p:nvSpPr>
        <p:spPr>
          <a:xfrm>
            <a:off x="2793473" y="4671041"/>
            <a:ext cx="1739986" cy="646331"/>
          </a:xfrm>
          <a:prstGeom prst="rect">
            <a:avLst/>
          </a:prstGeom>
          <a:noFill/>
        </p:spPr>
        <p:txBody>
          <a:bodyPr wrap="square" rtlCol="0">
            <a:spAutoFit/>
          </a:bodyPr>
          <a:lstStyle/>
          <a:p>
            <a:pPr defTabSz="912076"/>
            <a:r>
              <a:rPr lang="zh-TW" altLang="en-US" b="1" dirty="0">
                <a:solidFill>
                  <a:srgbClr val="FF3300"/>
                </a:solidFill>
                <a:latin typeface="微軟正黑體" panose="020B0604030504040204" pitchFamily="34" charset="-120"/>
                <a:ea typeface="微軟正黑體" panose="020B0604030504040204" pitchFamily="34" charset="-120"/>
              </a:rPr>
              <a:t>金融、保險</a:t>
            </a:r>
            <a:endParaRPr lang="en-US" altLang="zh-TW" b="1" dirty="0">
              <a:solidFill>
                <a:srgbClr val="FF3300"/>
              </a:solidFill>
              <a:latin typeface="微軟正黑體" panose="020B0604030504040204" pitchFamily="34" charset="-120"/>
              <a:ea typeface="微軟正黑體" panose="020B0604030504040204" pitchFamily="34" charset="-120"/>
            </a:endParaRPr>
          </a:p>
          <a:p>
            <a:pPr defTabSz="912076"/>
            <a:r>
              <a:rPr lang="zh-TW" altLang="en-US" b="1" dirty="0">
                <a:solidFill>
                  <a:srgbClr val="FF3300"/>
                </a:solidFill>
                <a:latin typeface="微軟正黑體" panose="020B0604030504040204" pitchFamily="34" charset="-120"/>
                <a:ea typeface="微軟正黑體" panose="020B0604030504040204" pitchFamily="34" charset="-120"/>
              </a:rPr>
              <a:t>醫療、零售</a:t>
            </a:r>
          </a:p>
        </p:txBody>
      </p:sp>
      <p:sp>
        <p:nvSpPr>
          <p:cNvPr id="17" name="文字方塊 16"/>
          <p:cNvSpPr txBox="1"/>
          <p:nvPr/>
        </p:nvSpPr>
        <p:spPr>
          <a:xfrm>
            <a:off x="4893247" y="4684689"/>
            <a:ext cx="1739986" cy="646331"/>
          </a:xfrm>
          <a:prstGeom prst="rect">
            <a:avLst/>
          </a:prstGeom>
          <a:noFill/>
        </p:spPr>
        <p:txBody>
          <a:bodyPr wrap="square" rtlCol="0">
            <a:spAutoFit/>
          </a:bodyPr>
          <a:lstStyle/>
          <a:p>
            <a:pPr defTabSz="912076"/>
            <a:r>
              <a:rPr lang="zh-TW" altLang="en-US" b="1" dirty="0">
                <a:solidFill>
                  <a:srgbClr val="FF3300"/>
                </a:solidFill>
                <a:latin typeface="微軟正黑體" panose="020B0604030504040204" pitchFamily="34" charset="-120"/>
                <a:ea typeface="微軟正黑體" panose="020B0604030504040204" pitchFamily="34" charset="-120"/>
              </a:rPr>
              <a:t>商場、家庭</a:t>
            </a:r>
            <a:endParaRPr lang="en-US" altLang="zh-TW" b="1" dirty="0">
              <a:solidFill>
                <a:srgbClr val="FF3300"/>
              </a:solidFill>
              <a:latin typeface="微軟正黑體" panose="020B0604030504040204" pitchFamily="34" charset="-120"/>
              <a:ea typeface="微軟正黑體" panose="020B0604030504040204" pitchFamily="34" charset="-120"/>
            </a:endParaRPr>
          </a:p>
          <a:p>
            <a:pPr defTabSz="912076"/>
            <a:r>
              <a:rPr lang="zh-TW" altLang="en-US" b="1" dirty="0">
                <a:solidFill>
                  <a:srgbClr val="FF3300"/>
                </a:solidFill>
                <a:latin typeface="微軟正黑體" panose="020B0604030504040204" pitchFamily="34" charset="-120"/>
                <a:ea typeface="微軟正黑體" panose="020B0604030504040204" pitchFamily="34" charset="-120"/>
              </a:rPr>
              <a:t>城市、工廠</a:t>
            </a:r>
          </a:p>
        </p:txBody>
      </p:sp>
      <p:pic>
        <p:nvPicPr>
          <p:cNvPr id="1026" name="Picture 2" descr="ãsurveillance iconãçåçæå°çµæ"/>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48519" y="1138544"/>
            <a:ext cx="904751" cy="904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ãself-driving car iconãçåçæå°çµæ"/>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04300" y="578917"/>
            <a:ext cx="925351" cy="925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ãdroid iconãçåçæå°çµæ"/>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13652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ãdroid iconãçåçæå°çµæ"/>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45715" y="559955"/>
            <a:ext cx="867197" cy="8964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ãbank iconãçåçæå°çµæ"/>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987824" y="1520123"/>
            <a:ext cx="841552" cy="841552"/>
          </a:xfrm>
          <a:prstGeom prst="rect">
            <a:avLst/>
          </a:prstGeom>
          <a:noFill/>
          <a:extLst>
            <a:ext uri="{909E8E84-426E-40DD-AFC4-6F175D3DCCD1}">
              <a14:hiddenFill xmlns:a14="http://schemas.microsoft.com/office/drawing/2010/main">
                <a:solidFill>
                  <a:srgbClr val="FFFFFF"/>
                </a:solidFill>
              </a14:hiddenFill>
            </a:ext>
          </a:extLst>
        </p:spPr>
      </p:pic>
      <p:sp>
        <p:nvSpPr>
          <p:cNvPr id="24" name="文字方塊 23"/>
          <p:cNvSpPr txBox="1"/>
          <p:nvPr/>
        </p:nvSpPr>
        <p:spPr>
          <a:xfrm>
            <a:off x="6963655" y="4739281"/>
            <a:ext cx="1891809" cy="646331"/>
          </a:xfrm>
          <a:prstGeom prst="rect">
            <a:avLst/>
          </a:prstGeom>
          <a:noFill/>
        </p:spPr>
        <p:txBody>
          <a:bodyPr wrap="square" rtlCol="0">
            <a:spAutoFit/>
          </a:bodyPr>
          <a:lstStyle/>
          <a:p>
            <a:pPr defTabSz="912076"/>
            <a:r>
              <a:rPr lang="zh-TW" altLang="en-US" b="1" dirty="0">
                <a:solidFill>
                  <a:srgbClr val="FF3300"/>
                </a:solidFill>
                <a:latin typeface="微軟正黑體" panose="020B0604030504040204" pitchFamily="34" charset="-120"/>
                <a:ea typeface="微軟正黑體" panose="020B0604030504040204" pitchFamily="34" charset="-120"/>
              </a:rPr>
              <a:t>自駕車、機器人、無人機</a:t>
            </a:r>
            <a:endParaRPr lang="en-US" altLang="zh-TW" b="1" dirty="0">
              <a:solidFill>
                <a:srgbClr val="FF3300"/>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07577" y="5328911"/>
            <a:ext cx="2565940" cy="1224951"/>
          </a:xfrm>
          <a:prstGeom prst="rect">
            <a:avLst/>
          </a:prstGeom>
        </p:spPr>
        <p:txBody>
          <a:bodyPr wrap="square">
            <a:spAutoFit/>
          </a:bodyPr>
          <a:lstStyle/>
          <a:p>
            <a:pPr marL="627063" lvl="1" indent="-171450" defTabSz="912076">
              <a:spcBef>
                <a:spcPct val="20000"/>
              </a:spcBef>
              <a:buFont typeface="Wingdings" pitchFamily="2" charset="2"/>
              <a:buChar char="l"/>
            </a:pPr>
            <a:r>
              <a:rPr lang="en-US" altLang="zh-TW" sz="1600" b="1" dirty="0">
                <a:solidFill>
                  <a:schemeClr val="accent3">
                    <a:lumMod val="75000"/>
                  </a:schemeClr>
                </a:solidFill>
                <a:ea typeface="微軟正黑體" panose="020B0604030504040204" pitchFamily="34" charset="-120"/>
              </a:rPr>
              <a:t>Google</a:t>
            </a:r>
          </a:p>
          <a:p>
            <a:pPr marL="627063" lvl="1" indent="-171450" defTabSz="912076">
              <a:spcBef>
                <a:spcPct val="20000"/>
              </a:spcBef>
              <a:buFont typeface="Wingdings" pitchFamily="2" charset="2"/>
              <a:buChar char="l"/>
            </a:pPr>
            <a:r>
              <a:rPr lang="en-US" altLang="zh-TW" sz="1600" b="1" dirty="0">
                <a:solidFill>
                  <a:schemeClr val="accent3">
                    <a:lumMod val="75000"/>
                  </a:schemeClr>
                </a:solidFill>
                <a:ea typeface="微軟正黑體" panose="020B0604030504040204" pitchFamily="34" charset="-120"/>
              </a:rPr>
              <a:t>Facebook</a:t>
            </a:r>
          </a:p>
          <a:p>
            <a:pPr marL="627063" lvl="1" indent="-171450" defTabSz="912076">
              <a:spcBef>
                <a:spcPct val="20000"/>
              </a:spcBef>
              <a:buFont typeface="Wingdings" pitchFamily="2" charset="2"/>
              <a:buChar char="l"/>
            </a:pPr>
            <a:r>
              <a:rPr lang="en-US" altLang="zh-TW" sz="1600" b="1" dirty="0" err="1">
                <a:solidFill>
                  <a:schemeClr val="accent3">
                    <a:lumMod val="75000"/>
                  </a:schemeClr>
                </a:solidFill>
                <a:ea typeface="微軟正黑體" panose="020B0604030504040204" pitchFamily="34" charset="-120"/>
              </a:rPr>
              <a:t>Youtube</a:t>
            </a:r>
            <a:endParaRPr lang="en-US" altLang="zh-TW" sz="1600" b="1" dirty="0">
              <a:solidFill>
                <a:schemeClr val="accent3">
                  <a:lumMod val="75000"/>
                </a:schemeClr>
              </a:solidFill>
              <a:ea typeface="微軟正黑體" panose="020B0604030504040204" pitchFamily="34" charset="-120"/>
            </a:endParaRPr>
          </a:p>
          <a:p>
            <a:pPr marL="627063" lvl="1" indent="-171450" defTabSz="912076">
              <a:spcBef>
                <a:spcPct val="20000"/>
              </a:spcBef>
              <a:buFont typeface="Wingdings" pitchFamily="2" charset="2"/>
              <a:buChar char="l"/>
            </a:pPr>
            <a:r>
              <a:rPr lang="en-US" altLang="zh-TW" sz="1600" b="1" dirty="0">
                <a:solidFill>
                  <a:schemeClr val="accent3">
                    <a:lumMod val="75000"/>
                  </a:schemeClr>
                </a:solidFill>
                <a:ea typeface="微軟正黑體" panose="020B0604030504040204" pitchFamily="34" charset="-120"/>
              </a:rPr>
              <a:t>Amazon</a:t>
            </a:r>
          </a:p>
        </p:txBody>
      </p:sp>
      <p:sp>
        <p:nvSpPr>
          <p:cNvPr id="7" name="矩形 6"/>
          <p:cNvSpPr/>
          <p:nvPr/>
        </p:nvSpPr>
        <p:spPr>
          <a:xfrm>
            <a:off x="4241808" y="5383906"/>
            <a:ext cx="2707675" cy="1224951"/>
          </a:xfrm>
          <a:prstGeom prst="rect">
            <a:avLst/>
          </a:prstGeom>
        </p:spPr>
        <p:txBody>
          <a:bodyPr wrap="square">
            <a:spAutoFit/>
          </a:bodyPr>
          <a:lstStyle/>
          <a:p>
            <a:pPr marL="627063" lvl="1" indent="-171450" defTabSz="912076">
              <a:spcBef>
                <a:spcPct val="20000"/>
              </a:spcBef>
              <a:buFont typeface="Wingdings" pitchFamily="2" charset="2"/>
              <a:buChar char="l"/>
            </a:pPr>
            <a:r>
              <a:rPr lang="en-US" altLang="zh-TW" sz="1600" b="1" dirty="0">
                <a:solidFill>
                  <a:schemeClr val="accent3">
                    <a:lumMod val="75000"/>
                  </a:schemeClr>
                </a:solidFill>
                <a:ea typeface="微軟正黑體" panose="020B0604030504040204" pitchFamily="34" charset="-120"/>
              </a:rPr>
              <a:t>Amazon( Echo</a:t>
            </a:r>
            <a:r>
              <a:rPr lang="zh-TW" altLang="en-US" sz="1600" b="1" dirty="0">
                <a:solidFill>
                  <a:schemeClr val="accent3">
                    <a:lumMod val="75000"/>
                  </a:schemeClr>
                </a:solidFill>
                <a:ea typeface="微軟正黑體" panose="020B0604030504040204" pitchFamily="34" charset="-120"/>
              </a:rPr>
              <a:t>、</a:t>
            </a:r>
            <a:r>
              <a:rPr lang="en-US" altLang="zh-TW" sz="1600" b="1" dirty="0">
                <a:solidFill>
                  <a:schemeClr val="accent3">
                    <a:lumMod val="75000"/>
                  </a:schemeClr>
                </a:solidFill>
                <a:ea typeface="微軟正黑體" panose="020B0604030504040204" pitchFamily="34" charset="-120"/>
              </a:rPr>
              <a:t>Go)</a:t>
            </a:r>
          </a:p>
          <a:p>
            <a:pPr marL="627063" lvl="1" indent="-171450" defTabSz="912076">
              <a:spcBef>
                <a:spcPct val="20000"/>
              </a:spcBef>
              <a:buFont typeface="Wingdings" pitchFamily="2" charset="2"/>
              <a:buChar char="l"/>
            </a:pPr>
            <a:r>
              <a:rPr lang="zh-TW" altLang="en-US" sz="1600" b="1" dirty="0">
                <a:solidFill>
                  <a:schemeClr val="accent3">
                    <a:lumMod val="75000"/>
                  </a:schemeClr>
                </a:solidFill>
                <a:ea typeface="微軟正黑體" panose="020B0604030504040204" pitchFamily="34" charset="-120"/>
              </a:rPr>
              <a:t>曠視科技</a:t>
            </a:r>
            <a:r>
              <a:rPr lang="en-US" altLang="zh-TW" sz="1600" b="1" dirty="0">
                <a:solidFill>
                  <a:schemeClr val="accent3">
                    <a:lumMod val="75000"/>
                  </a:schemeClr>
                </a:solidFill>
                <a:ea typeface="微軟正黑體" panose="020B0604030504040204" pitchFamily="34" charset="-120"/>
              </a:rPr>
              <a:t>(</a:t>
            </a:r>
            <a:r>
              <a:rPr lang="zh-TW" altLang="en-US" sz="1600" b="1" dirty="0">
                <a:solidFill>
                  <a:schemeClr val="accent3">
                    <a:lumMod val="75000"/>
                  </a:schemeClr>
                </a:solidFill>
                <a:ea typeface="微軟正黑體" panose="020B0604030504040204" pitchFamily="34" charset="-120"/>
              </a:rPr>
              <a:t>人臉數位化</a:t>
            </a:r>
            <a:r>
              <a:rPr lang="en-US" altLang="zh-TW" sz="1600" b="1" dirty="0">
                <a:solidFill>
                  <a:schemeClr val="accent3">
                    <a:lumMod val="75000"/>
                  </a:schemeClr>
                </a:solidFill>
                <a:ea typeface="微軟正黑體" panose="020B0604030504040204" pitchFamily="34" charset="-120"/>
              </a:rPr>
              <a:t>)</a:t>
            </a:r>
          </a:p>
          <a:p>
            <a:pPr marL="627063" lvl="1" indent="-171450" defTabSz="912076">
              <a:spcBef>
                <a:spcPct val="20000"/>
              </a:spcBef>
              <a:buFont typeface="Wingdings" pitchFamily="2" charset="2"/>
              <a:buChar char="l"/>
            </a:pPr>
            <a:r>
              <a:rPr lang="zh-TW" altLang="en-US" sz="1600" b="1" dirty="0">
                <a:solidFill>
                  <a:schemeClr val="accent3">
                    <a:lumMod val="75000"/>
                  </a:schemeClr>
                </a:solidFill>
                <a:ea typeface="微軟正黑體" panose="020B0604030504040204" pitchFamily="34" charset="-120"/>
              </a:rPr>
              <a:t>小米科技 </a:t>
            </a:r>
            <a:r>
              <a:rPr lang="en-US" altLang="zh-TW" sz="1600" b="1" dirty="0">
                <a:solidFill>
                  <a:schemeClr val="accent3">
                    <a:lumMod val="75000"/>
                  </a:schemeClr>
                </a:solidFill>
                <a:ea typeface="微軟正黑體" panose="020B0604030504040204" pitchFamily="34" charset="-120"/>
              </a:rPr>
              <a:t>(</a:t>
            </a:r>
            <a:r>
              <a:rPr lang="zh-TW" altLang="en-US" sz="1600" b="1" dirty="0">
                <a:solidFill>
                  <a:schemeClr val="accent3">
                    <a:lumMod val="75000"/>
                  </a:schemeClr>
                </a:solidFill>
                <a:ea typeface="微軟正黑體" panose="020B0604030504040204" pitchFamily="34" charset="-120"/>
              </a:rPr>
              <a:t>物聯網</a:t>
            </a:r>
            <a:r>
              <a:rPr lang="en-US" altLang="zh-TW" sz="1600" b="1" dirty="0">
                <a:solidFill>
                  <a:schemeClr val="accent3">
                    <a:lumMod val="75000"/>
                  </a:schemeClr>
                </a:solidFill>
                <a:ea typeface="微軟正黑體" panose="020B0604030504040204" pitchFamily="34" charset="-120"/>
              </a:rPr>
              <a:t>)</a:t>
            </a:r>
          </a:p>
          <a:p>
            <a:pPr marL="627063" lvl="1" indent="-171450" defTabSz="912076">
              <a:spcBef>
                <a:spcPct val="20000"/>
              </a:spcBef>
              <a:buFont typeface="Wingdings" pitchFamily="2" charset="2"/>
              <a:buChar char="l"/>
            </a:pPr>
            <a:r>
              <a:rPr lang="zh-TW" altLang="en-US" sz="1600" b="1" dirty="0">
                <a:solidFill>
                  <a:schemeClr val="accent3">
                    <a:lumMod val="75000"/>
                  </a:schemeClr>
                </a:solidFill>
                <a:ea typeface="微軟正黑體" panose="020B0604030504040204" pitchFamily="34" charset="-120"/>
              </a:rPr>
              <a:t>支付寶 </a:t>
            </a:r>
            <a:r>
              <a:rPr lang="en-US" altLang="zh-TW" sz="1600" b="1" dirty="0">
                <a:solidFill>
                  <a:schemeClr val="accent3">
                    <a:lumMod val="75000"/>
                  </a:schemeClr>
                </a:solidFill>
                <a:ea typeface="微軟正黑體" panose="020B0604030504040204" pitchFamily="34" charset="-120"/>
              </a:rPr>
              <a:t>(</a:t>
            </a:r>
            <a:r>
              <a:rPr lang="zh-TW" altLang="en-US" sz="1600" b="1" dirty="0">
                <a:solidFill>
                  <a:schemeClr val="accent3">
                    <a:lumMod val="75000"/>
                  </a:schemeClr>
                </a:solidFill>
                <a:ea typeface="微軟正黑體" panose="020B0604030504040204" pitchFamily="34" charset="-120"/>
              </a:rPr>
              <a:t>刷臉科技</a:t>
            </a:r>
            <a:r>
              <a:rPr lang="en-US" altLang="zh-TW" sz="1600" b="1" dirty="0">
                <a:solidFill>
                  <a:schemeClr val="accent3">
                    <a:lumMod val="75000"/>
                  </a:schemeClr>
                </a:solidFill>
                <a:ea typeface="微軟正黑體" panose="020B0604030504040204" pitchFamily="34" charset="-120"/>
              </a:rPr>
              <a:t>) </a:t>
            </a:r>
          </a:p>
        </p:txBody>
      </p:sp>
      <p:sp>
        <p:nvSpPr>
          <p:cNvPr id="8" name="矩形 7"/>
          <p:cNvSpPr/>
          <p:nvPr/>
        </p:nvSpPr>
        <p:spPr>
          <a:xfrm>
            <a:off x="6499198" y="5371964"/>
            <a:ext cx="1902214" cy="929485"/>
          </a:xfrm>
          <a:prstGeom prst="rect">
            <a:avLst/>
          </a:prstGeom>
        </p:spPr>
        <p:txBody>
          <a:bodyPr wrap="square">
            <a:spAutoFit/>
          </a:bodyPr>
          <a:lstStyle/>
          <a:p>
            <a:pPr marL="627063" lvl="1" indent="-171450" defTabSz="912076">
              <a:spcBef>
                <a:spcPct val="20000"/>
              </a:spcBef>
              <a:buFont typeface="Wingdings" pitchFamily="2" charset="2"/>
              <a:buChar char="l"/>
            </a:pPr>
            <a:r>
              <a:rPr lang="en-US" altLang="zh-TW" sz="1600" b="1" dirty="0">
                <a:solidFill>
                  <a:schemeClr val="accent3">
                    <a:lumMod val="75000"/>
                  </a:schemeClr>
                </a:solidFill>
                <a:ea typeface="微軟正黑體" panose="020B0604030504040204" pitchFamily="34" charset="-120"/>
              </a:rPr>
              <a:t>Google</a:t>
            </a:r>
          </a:p>
          <a:p>
            <a:pPr marL="627063" lvl="1" indent="-171450" defTabSz="912076">
              <a:spcBef>
                <a:spcPct val="20000"/>
              </a:spcBef>
              <a:buFont typeface="Wingdings" pitchFamily="2" charset="2"/>
              <a:buChar char="l"/>
            </a:pPr>
            <a:r>
              <a:rPr lang="en-US" altLang="zh-TW" sz="1600" b="1" dirty="0">
                <a:solidFill>
                  <a:schemeClr val="accent3">
                    <a:lumMod val="75000"/>
                  </a:schemeClr>
                </a:solidFill>
                <a:ea typeface="微軟正黑體" panose="020B0604030504040204" pitchFamily="34" charset="-120"/>
              </a:rPr>
              <a:t>Tesla</a:t>
            </a:r>
          </a:p>
          <a:p>
            <a:pPr marL="627063" lvl="1" indent="-171450" defTabSz="912076">
              <a:spcBef>
                <a:spcPct val="20000"/>
              </a:spcBef>
              <a:buFont typeface="Wingdings" pitchFamily="2" charset="2"/>
              <a:buChar char="l"/>
            </a:pPr>
            <a:r>
              <a:rPr lang="en-US" altLang="zh-TW" sz="1600" b="1" dirty="0" err="1">
                <a:solidFill>
                  <a:schemeClr val="accent3">
                    <a:lumMod val="75000"/>
                  </a:schemeClr>
                </a:solidFill>
                <a:ea typeface="微軟正黑體" panose="020B0604030504040204" pitchFamily="34" charset="-120"/>
              </a:rPr>
              <a:t>Uber</a:t>
            </a:r>
            <a:endParaRPr lang="en-US" altLang="zh-TW" sz="1600" b="1" dirty="0">
              <a:solidFill>
                <a:schemeClr val="accent3">
                  <a:lumMod val="75000"/>
                </a:schemeClr>
              </a:solidFill>
              <a:ea typeface="微軟正黑體" panose="020B0604030504040204" pitchFamily="34" charset="-120"/>
            </a:endParaRPr>
          </a:p>
        </p:txBody>
      </p:sp>
      <p:sp>
        <p:nvSpPr>
          <p:cNvPr id="9" name="矩形 8"/>
          <p:cNvSpPr/>
          <p:nvPr/>
        </p:nvSpPr>
        <p:spPr>
          <a:xfrm>
            <a:off x="904683" y="5372278"/>
            <a:ext cx="1640035" cy="966418"/>
          </a:xfrm>
          <a:prstGeom prst="rect">
            <a:avLst/>
          </a:prstGeom>
        </p:spPr>
        <p:txBody>
          <a:bodyPr wrap="square">
            <a:spAutoFit/>
          </a:bodyPr>
          <a:lstStyle/>
          <a:p>
            <a:pPr marL="627063" lvl="1" indent="-171450" defTabSz="912076">
              <a:spcBef>
                <a:spcPct val="20000"/>
              </a:spcBef>
              <a:buFont typeface="Wingdings" pitchFamily="2" charset="2"/>
              <a:buChar char="l"/>
            </a:pPr>
            <a:r>
              <a:rPr lang="zh-TW" altLang="en-US" sz="1600" b="1" dirty="0">
                <a:solidFill>
                  <a:srgbClr val="9BBB59">
                    <a:lumMod val="75000"/>
                  </a:srgbClr>
                </a:solidFill>
                <a:ea typeface="微軟正黑體" panose="020B0604030504040204" pitchFamily="34" charset="-120"/>
              </a:rPr>
              <a:t>百度</a:t>
            </a:r>
            <a:endParaRPr lang="en-US" altLang="zh-TW" sz="1600" b="1" dirty="0">
              <a:solidFill>
                <a:srgbClr val="9BBB59">
                  <a:lumMod val="75000"/>
                </a:srgbClr>
              </a:solidFill>
              <a:ea typeface="微軟正黑體" panose="020B0604030504040204" pitchFamily="34" charset="-120"/>
            </a:endParaRPr>
          </a:p>
          <a:p>
            <a:pPr marL="627063" lvl="1" indent="-171450" defTabSz="912076">
              <a:spcBef>
                <a:spcPct val="20000"/>
              </a:spcBef>
              <a:buFont typeface="Wingdings" pitchFamily="2" charset="2"/>
              <a:buChar char="l"/>
            </a:pPr>
            <a:r>
              <a:rPr lang="zh-TW" altLang="en-US" sz="1600" b="1" dirty="0">
                <a:solidFill>
                  <a:srgbClr val="9BBB59">
                    <a:lumMod val="75000"/>
                  </a:srgbClr>
                </a:solidFill>
                <a:ea typeface="微軟正黑體" panose="020B0604030504040204" pitchFamily="34" charset="-120"/>
              </a:rPr>
              <a:t>阿里巴巴</a:t>
            </a:r>
            <a:endParaRPr lang="en-US" altLang="zh-TW" sz="1600" b="1" dirty="0">
              <a:solidFill>
                <a:srgbClr val="9BBB59">
                  <a:lumMod val="75000"/>
                </a:srgbClr>
              </a:solidFill>
              <a:ea typeface="微軟正黑體" panose="020B0604030504040204" pitchFamily="34" charset="-120"/>
            </a:endParaRPr>
          </a:p>
          <a:p>
            <a:pPr marL="627063" lvl="1" indent="-171450" defTabSz="912076">
              <a:spcBef>
                <a:spcPct val="20000"/>
              </a:spcBef>
              <a:buFont typeface="Wingdings" pitchFamily="2" charset="2"/>
              <a:buChar char="l"/>
            </a:pPr>
            <a:r>
              <a:rPr lang="zh-TW" altLang="en-US" sz="1600" b="1" dirty="0">
                <a:solidFill>
                  <a:srgbClr val="9BBB59">
                    <a:lumMod val="75000"/>
                  </a:srgbClr>
                </a:solidFill>
                <a:ea typeface="微軟正黑體" panose="020B0604030504040204" pitchFamily="34" charset="-120"/>
              </a:rPr>
              <a:t>騰訊</a:t>
            </a:r>
            <a:endParaRPr lang="en-US" altLang="zh-TW" sz="1600" b="1" dirty="0">
              <a:solidFill>
                <a:srgbClr val="9BBB59">
                  <a:lumMod val="75000"/>
                </a:srgbClr>
              </a:solidFill>
              <a:ea typeface="微軟正黑體" panose="020B0604030504040204" pitchFamily="34" charset="-120"/>
            </a:endParaRPr>
          </a:p>
        </p:txBody>
      </p:sp>
      <p:sp>
        <p:nvSpPr>
          <p:cNvPr id="19" name="矩形 18"/>
          <p:cNvSpPr/>
          <p:nvPr/>
        </p:nvSpPr>
        <p:spPr>
          <a:xfrm>
            <a:off x="7603223" y="5389554"/>
            <a:ext cx="1252242" cy="634020"/>
          </a:xfrm>
          <a:prstGeom prst="rect">
            <a:avLst/>
          </a:prstGeom>
        </p:spPr>
        <p:txBody>
          <a:bodyPr wrap="square">
            <a:spAutoFit/>
          </a:bodyPr>
          <a:lstStyle/>
          <a:p>
            <a:pPr marL="627063" lvl="1" indent="-171450" defTabSz="912076">
              <a:spcBef>
                <a:spcPct val="20000"/>
              </a:spcBef>
              <a:buFont typeface="Wingdings" pitchFamily="2" charset="2"/>
              <a:buChar char="l"/>
            </a:pPr>
            <a:r>
              <a:rPr lang="zh-TW" altLang="en-US" sz="1600" b="1" dirty="0">
                <a:solidFill>
                  <a:srgbClr val="9BBB59">
                    <a:lumMod val="75000"/>
                  </a:srgbClr>
                </a:solidFill>
                <a:ea typeface="微軟正黑體" panose="020B0604030504040204" pitchFamily="34" charset="-120"/>
              </a:rPr>
              <a:t>百度</a:t>
            </a:r>
            <a:endParaRPr lang="en-US" altLang="zh-TW" sz="1600" b="1" dirty="0">
              <a:solidFill>
                <a:srgbClr val="9BBB59">
                  <a:lumMod val="75000"/>
                </a:srgbClr>
              </a:solidFill>
              <a:ea typeface="微軟正黑體" panose="020B0604030504040204" pitchFamily="34" charset="-120"/>
            </a:endParaRPr>
          </a:p>
          <a:p>
            <a:pPr marL="627063" lvl="1" indent="-171450" defTabSz="912076">
              <a:spcBef>
                <a:spcPct val="20000"/>
              </a:spcBef>
              <a:buFont typeface="Wingdings" pitchFamily="2" charset="2"/>
              <a:buChar char="l"/>
            </a:pPr>
            <a:r>
              <a:rPr lang="zh-TW" altLang="en-US" sz="1600" b="1" dirty="0">
                <a:solidFill>
                  <a:srgbClr val="9BBB59">
                    <a:lumMod val="75000"/>
                  </a:srgbClr>
                </a:solidFill>
                <a:ea typeface="微軟正黑體" panose="020B0604030504040204" pitchFamily="34" charset="-120"/>
              </a:rPr>
              <a:t>大疆</a:t>
            </a:r>
            <a:endParaRPr lang="en-US" altLang="zh-TW" sz="1600" b="1" dirty="0">
              <a:solidFill>
                <a:srgbClr val="9BBB59">
                  <a:lumMod val="75000"/>
                </a:srgbClr>
              </a:solidFill>
              <a:ea typeface="微軟正黑體" panose="020B0604030504040204" pitchFamily="34" charset="-120"/>
            </a:endParaRPr>
          </a:p>
        </p:txBody>
      </p:sp>
      <p:sp>
        <p:nvSpPr>
          <p:cNvPr id="20" name="矩形 19"/>
          <p:cNvSpPr/>
          <p:nvPr/>
        </p:nvSpPr>
        <p:spPr>
          <a:xfrm>
            <a:off x="2588753" y="5388833"/>
            <a:ext cx="1893467" cy="800219"/>
          </a:xfrm>
          <a:prstGeom prst="rect">
            <a:avLst/>
          </a:prstGeom>
        </p:spPr>
        <p:txBody>
          <a:bodyPr wrap="none">
            <a:spAutoFit/>
          </a:bodyPr>
          <a:lstStyle/>
          <a:p>
            <a:pPr marL="177800" indent="-177800">
              <a:buFont typeface="Wingdings" pitchFamily="2" charset="2"/>
              <a:buChar char="l"/>
            </a:pPr>
            <a:r>
              <a:rPr lang="en-US" altLang="zh-TW" sz="1600" b="1" dirty="0">
                <a:solidFill>
                  <a:schemeClr val="accent3">
                    <a:lumMod val="75000"/>
                  </a:schemeClr>
                </a:solidFill>
                <a:ea typeface="微軟正黑體" panose="020B0604030504040204" pitchFamily="34" charset="-120"/>
              </a:rPr>
              <a:t>IBM Watson</a:t>
            </a:r>
          </a:p>
          <a:p>
            <a:pPr marL="177800" indent="-177800">
              <a:buFont typeface="Wingdings" pitchFamily="2" charset="2"/>
              <a:buChar char="l"/>
            </a:pPr>
            <a:r>
              <a:rPr lang="zh-TW" altLang="en-US" sz="1600" b="1" dirty="0">
                <a:solidFill>
                  <a:schemeClr val="accent3">
                    <a:lumMod val="75000"/>
                  </a:schemeClr>
                </a:solidFill>
                <a:ea typeface="微軟正黑體" panose="020B0604030504040204" pitchFamily="34" charset="-120"/>
              </a:rPr>
              <a:t>智融集團</a:t>
            </a:r>
            <a:endParaRPr lang="en-US" altLang="zh-TW" sz="1600" b="1" dirty="0">
              <a:solidFill>
                <a:schemeClr val="accent3">
                  <a:lumMod val="75000"/>
                </a:schemeClr>
              </a:solidFill>
              <a:ea typeface="微軟正黑體" panose="020B0604030504040204" pitchFamily="34" charset="-120"/>
            </a:endParaRPr>
          </a:p>
          <a:p>
            <a:r>
              <a:rPr lang="zh-TW" altLang="en-US" sz="1400" b="1" dirty="0">
                <a:solidFill>
                  <a:schemeClr val="accent3">
                    <a:lumMod val="75000"/>
                  </a:schemeClr>
                </a:solidFill>
                <a:ea typeface="微軟正黑體" panose="020B0604030504040204" pitchFamily="34" charset="-120"/>
              </a:rPr>
              <a:t>    </a:t>
            </a:r>
            <a:r>
              <a:rPr lang="en-US" altLang="zh-TW" sz="1400" b="1" dirty="0">
                <a:solidFill>
                  <a:schemeClr val="accent3">
                    <a:lumMod val="75000"/>
                  </a:schemeClr>
                </a:solidFill>
                <a:ea typeface="微軟正黑體" panose="020B0604030504040204" pitchFamily="34" charset="-120"/>
              </a:rPr>
              <a:t>(</a:t>
            </a:r>
            <a:r>
              <a:rPr lang="zh-TW" altLang="en-US" sz="1400" b="1" dirty="0">
                <a:solidFill>
                  <a:schemeClr val="accent3">
                    <a:lumMod val="75000"/>
                  </a:schemeClr>
                </a:solidFill>
                <a:ea typeface="微軟正黑體" panose="020B0604030504040204" pitchFamily="34" charset="-120"/>
              </a:rPr>
              <a:t>中國大陸小額信貸</a:t>
            </a:r>
            <a:r>
              <a:rPr lang="en-US" altLang="zh-TW" sz="1400" b="1" dirty="0">
                <a:solidFill>
                  <a:schemeClr val="accent3">
                    <a:lumMod val="75000"/>
                  </a:schemeClr>
                </a:solidFill>
                <a:ea typeface="微軟正黑體" panose="020B0604030504040204" pitchFamily="34" charset="-120"/>
              </a:rPr>
              <a:t>)</a:t>
            </a:r>
          </a:p>
        </p:txBody>
      </p:sp>
      <p:sp>
        <p:nvSpPr>
          <p:cNvPr id="28" name="矩形 27"/>
          <p:cNvSpPr/>
          <p:nvPr/>
        </p:nvSpPr>
        <p:spPr>
          <a:xfrm>
            <a:off x="2588753" y="5385612"/>
            <a:ext cx="2062827" cy="1181898"/>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4771246" y="5391784"/>
            <a:ext cx="2153367" cy="1181898"/>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7007913" y="5391784"/>
            <a:ext cx="2062827" cy="1181898"/>
          </a:xfrm>
          <a:prstGeom prst="rect">
            <a:avLst/>
          </a:prstGeom>
          <a:no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7"/>
          <p:cNvSpPr>
            <a:spLocks noGrp="1"/>
          </p:cNvSpPr>
          <p:nvPr>
            <p:ph type="sldNum" sz="quarter" idx="12"/>
          </p:nvPr>
        </p:nvSpPr>
        <p:spPr/>
        <p:txBody>
          <a:bodyPr/>
          <a:lstStyle/>
          <a:p>
            <a:fld id="{73DA0BB7-265A-403C-9275-D587AB510EDC}" type="slidenum">
              <a:rPr lang="zh-TW" altLang="en-US" smtClean="0"/>
              <a:t>7</a:t>
            </a:fld>
            <a:endParaRPr lang="zh-TW" altLang="en-US"/>
          </a:p>
        </p:txBody>
      </p:sp>
    </p:spTree>
    <p:extLst>
      <p:ext uri="{BB962C8B-B14F-4D97-AF65-F5344CB8AC3E}">
        <p14:creationId xmlns:p14="http://schemas.microsoft.com/office/powerpoint/2010/main" val="195401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圓角矩形 12"/>
          <p:cNvSpPr/>
          <p:nvPr/>
        </p:nvSpPr>
        <p:spPr>
          <a:xfrm>
            <a:off x="2724583" y="2453376"/>
            <a:ext cx="2024838" cy="368896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7"/>
          <p:cNvSpPr/>
          <p:nvPr/>
        </p:nvSpPr>
        <p:spPr>
          <a:xfrm>
            <a:off x="755025" y="2741408"/>
            <a:ext cx="1902951" cy="337253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012" y="0"/>
            <a:ext cx="9148012" cy="612000"/>
          </a:xfrm>
        </p:spPr>
        <p:txBody>
          <a:bodyPr>
            <a:normAutofit/>
          </a:bodyPr>
          <a:lstStyle/>
          <a:p>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人工智慧四波浪潮（</a:t>
            </a:r>
            <a:r>
              <a:rPr lang="en-US" altLang="zh-TW"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2/2</a:t>
            </a:r>
            <a:r>
              <a:rPr lang="zh-TW" altLang="en-US" sz="2800" b="1" dirty="0">
                <a:solidFill>
                  <a:srgbClr val="0070C0"/>
                </a:solidFill>
                <a:latin typeface="華康粗圓體" panose="020F0709000000000000" pitchFamily="49" charset="-120"/>
                <a:ea typeface="華康粗圓體" panose="020F0709000000000000" pitchFamily="49" charset="-120"/>
                <a:cs typeface="Times New Roman" pitchFamily="18" charset="0"/>
              </a:rPr>
              <a:t>）</a:t>
            </a:r>
          </a:p>
        </p:txBody>
      </p:sp>
      <p:sp>
        <p:nvSpPr>
          <p:cNvPr id="3" name="內容版面配置區 2"/>
          <p:cNvSpPr>
            <a:spLocks noGrp="1"/>
          </p:cNvSpPr>
          <p:nvPr>
            <p:ph idx="1"/>
          </p:nvPr>
        </p:nvSpPr>
        <p:spPr>
          <a:xfrm>
            <a:off x="817704" y="3027096"/>
            <a:ext cx="1741840" cy="2365723"/>
          </a:xfrm>
        </p:spPr>
        <p:txBody>
          <a:bodyPr>
            <a:noAutofit/>
          </a:bodyPr>
          <a:lstStyle/>
          <a:p>
            <a:pPr marL="0" indent="0">
              <a:buNone/>
            </a:pPr>
            <a:r>
              <a:rPr lang="zh-TW" altLang="en-US" sz="2000" b="1" dirty="0"/>
              <a:t>利用</a:t>
            </a:r>
            <a:r>
              <a:rPr lang="en-US" altLang="zh-TW" sz="2000" b="1" dirty="0"/>
              <a:t>AI</a:t>
            </a:r>
            <a:r>
              <a:rPr lang="zh-TW" altLang="en-US" sz="2000" b="1" dirty="0"/>
              <a:t>對</a:t>
            </a:r>
            <a:r>
              <a:rPr lang="zh-TW" altLang="en-US" sz="2000" b="1" dirty="0">
                <a:solidFill>
                  <a:srgbClr val="FF0000"/>
                </a:solidFill>
              </a:rPr>
              <a:t>網際網路上的資料</a:t>
            </a:r>
            <a:r>
              <a:rPr lang="zh-TW" altLang="en-US" sz="2000" b="1" dirty="0"/>
              <a:t>進行分析進而獲利的模式</a:t>
            </a:r>
          </a:p>
          <a:p>
            <a:pPr marL="0" indent="0">
              <a:buNone/>
            </a:pPr>
            <a:endParaRPr lang="en-US" altLang="zh-TW" sz="2000" b="1" dirty="0"/>
          </a:p>
          <a:p>
            <a:pPr marL="0" indent="0">
              <a:buNone/>
            </a:pPr>
            <a:endParaRPr lang="en-US" altLang="zh-TW" sz="2000" b="1" dirty="0"/>
          </a:p>
          <a:p>
            <a:pPr marL="0" indent="0">
              <a:buNone/>
            </a:pPr>
            <a:r>
              <a:rPr lang="zh-TW" altLang="en-US" sz="2000" b="1" dirty="0"/>
              <a:t>網際網路企業</a:t>
            </a:r>
            <a:endParaRPr lang="en-US" altLang="zh-TW" sz="2000" b="1" dirty="0"/>
          </a:p>
        </p:txBody>
      </p:sp>
      <p:sp>
        <p:nvSpPr>
          <p:cNvPr id="7" name="文字版面配置區 3"/>
          <p:cNvSpPr txBox="1">
            <a:spLocks/>
          </p:cNvSpPr>
          <p:nvPr/>
        </p:nvSpPr>
        <p:spPr>
          <a:xfrm>
            <a:off x="0" y="6627416"/>
            <a:ext cx="6057282" cy="230584"/>
          </a:xfrm>
          <a:prstGeom prst="rect">
            <a:avLst/>
          </a:prstGeom>
        </p:spPr>
        <p:txBody>
          <a:bodyPr/>
          <a:lstStyle>
            <a:lvl1pPr marL="342030" indent="-342030" algn="l" defTabSz="912076" rtl="0" eaLnBrk="1" latinLnBrk="0" hangingPunct="1">
              <a:spcBef>
                <a:spcPct val="20000"/>
              </a:spcBef>
              <a:buFont typeface="Arial"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1050" indent="-285020" algn="l" defTabSz="912076"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0092" indent="-228020" algn="l" defTabSz="912076" rtl="0" eaLnBrk="1" latinLnBrk="0" hangingPunct="1">
              <a:spcBef>
                <a:spcPct val="20000"/>
              </a:spcBef>
              <a:buFont typeface="Arial"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596133" indent="-228020" algn="l" defTabSz="912076"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2171" indent="-228020" algn="l" defTabSz="912076"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08209"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246"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260"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320" indent="-228020" algn="l" defTabSz="9120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1000" dirty="0">
                <a:solidFill>
                  <a:prstClr val="black"/>
                </a:solidFill>
              </a:rPr>
              <a:t>資料來源：</a:t>
            </a:r>
            <a:r>
              <a:rPr lang="zh-TW" altLang="en-US" sz="1000" dirty="0">
                <a:solidFill>
                  <a:prstClr val="black"/>
                </a:solidFill>
                <a:cs typeface="Times New Roman" pitchFamily="18" charset="0"/>
              </a:rPr>
              <a:t>李開復</a:t>
            </a:r>
            <a:r>
              <a:rPr lang="en-US" altLang="zh-TW" sz="1000" dirty="0">
                <a:solidFill>
                  <a:prstClr val="black"/>
                </a:solidFill>
                <a:cs typeface="Times New Roman" pitchFamily="18" charset="0"/>
              </a:rPr>
              <a:t>《AI</a:t>
            </a:r>
            <a:r>
              <a:rPr lang="zh-TW" altLang="en-US" sz="1000" dirty="0">
                <a:solidFill>
                  <a:prstClr val="black"/>
                </a:solidFill>
                <a:cs typeface="Times New Roman" pitchFamily="18" charset="0"/>
              </a:rPr>
              <a:t>新世界</a:t>
            </a:r>
            <a:r>
              <a:rPr lang="en-US" altLang="zh-TW" sz="1000" dirty="0">
                <a:solidFill>
                  <a:prstClr val="black"/>
                </a:solidFill>
                <a:cs typeface="Times New Roman" pitchFamily="18" charset="0"/>
              </a:rPr>
              <a:t>》</a:t>
            </a:r>
            <a:r>
              <a:rPr lang="zh-TW" altLang="en-US" sz="1000" dirty="0">
                <a:solidFill>
                  <a:prstClr val="black"/>
                </a:solidFill>
              </a:rPr>
              <a:t>、工研院產科國際所、</a:t>
            </a:r>
            <a:r>
              <a:rPr lang="en-US" altLang="zh-TW" sz="1000" dirty="0">
                <a:solidFill>
                  <a:prstClr val="black"/>
                </a:solidFill>
              </a:rPr>
              <a:t>MIC</a:t>
            </a:r>
            <a:r>
              <a:rPr lang="zh-TW" altLang="en-US" sz="1000" dirty="0">
                <a:solidFill>
                  <a:prstClr val="black"/>
                </a:solidFill>
              </a:rPr>
              <a:t>、技術處</a:t>
            </a:r>
            <a:r>
              <a:rPr lang="zh-TW" altLang="en-US" sz="1000" dirty="0" smtClean="0">
                <a:solidFill>
                  <a:prstClr val="black"/>
                </a:solidFill>
              </a:rPr>
              <a:t>，</a:t>
            </a:r>
            <a:r>
              <a:rPr lang="en-US" altLang="zh-TW" sz="1000" dirty="0" smtClean="0">
                <a:solidFill>
                  <a:prstClr val="black"/>
                </a:solidFill>
              </a:rPr>
              <a:t>2019</a:t>
            </a:r>
            <a:r>
              <a:rPr lang="zh-TW" altLang="en-US" sz="1000" dirty="0" smtClean="0">
                <a:solidFill>
                  <a:prstClr val="black"/>
                </a:solidFill>
              </a:rPr>
              <a:t>年</a:t>
            </a:r>
            <a:r>
              <a:rPr lang="en-US" altLang="zh-TW" sz="1000" dirty="0" smtClean="0">
                <a:solidFill>
                  <a:prstClr val="black"/>
                </a:solidFill>
              </a:rPr>
              <a:t>3</a:t>
            </a:r>
            <a:r>
              <a:rPr lang="zh-TW" altLang="en-US" sz="1000" dirty="0" smtClean="0">
                <a:solidFill>
                  <a:prstClr val="black"/>
                </a:solidFill>
              </a:rPr>
              <a:t>月</a:t>
            </a:r>
            <a:endParaRPr lang="zh-TW" altLang="en-US" sz="1000" dirty="0">
              <a:solidFill>
                <a:prstClr val="black"/>
              </a:solidFill>
              <a:cs typeface="Times New Roman" pitchFamily="18" charset="0"/>
            </a:endParaRPr>
          </a:p>
          <a:p>
            <a:pPr marL="0" indent="0">
              <a:buNone/>
            </a:pPr>
            <a:endParaRPr lang="zh-TW" altLang="en-US" sz="1000" dirty="0">
              <a:solidFill>
                <a:prstClr val="black"/>
              </a:solidFill>
            </a:endParaRPr>
          </a:p>
          <a:p>
            <a:pPr marL="0" indent="0">
              <a:buFont typeface="Arial" pitchFamily="34" charset="0"/>
              <a:buNone/>
            </a:pPr>
            <a:endParaRPr lang="zh-TW" altLang="en-US" sz="1000" dirty="0">
              <a:solidFill>
                <a:prstClr val="black"/>
              </a:solidFill>
            </a:endParaRPr>
          </a:p>
        </p:txBody>
      </p:sp>
      <p:sp>
        <p:nvSpPr>
          <p:cNvPr id="5" name="矩形 4"/>
          <p:cNvSpPr/>
          <p:nvPr/>
        </p:nvSpPr>
        <p:spPr>
          <a:xfrm>
            <a:off x="2835147" y="3010750"/>
            <a:ext cx="1933941" cy="2985433"/>
          </a:xfrm>
          <a:prstGeom prst="rect">
            <a:avLst/>
          </a:prstGeom>
        </p:spPr>
        <p:txBody>
          <a:bodyPr wrap="square">
            <a:spAutoFit/>
          </a:bodyPr>
          <a:lstStyle/>
          <a:p>
            <a:pPr lvl="0" defTabSz="912076">
              <a:spcBef>
                <a:spcPct val="20000"/>
              </a:spcBef>
            </a:pPr>
            <a:r>
              <a:rPr lang="zh-TW" altLang="en-US" sz="2000" b="1" dirty="0">
                <a:solidFill>
                  <a:prstClr val="black"/>
                </a:solidFill>
                <a:latin typeface="微軟正黑體" panose="020B0604030504040204" pitchFamily="34" charset="-120"/>
                <a:ea typeface="微軟正黑體" panose="020B0604030504040204" pitchFamily="34" charset="-120"/>
              </a:rPr>
              <a:t>利用</a:t>
            </a:r>
            <a:r>
              <a:rPr lang="en-US" altLang="zh-TW" sz="2000" b="1" dirty="0">
                <a:solidFill>
                  <a:prstClr val="black"/>
                </a:solidFill>
                <a:latin typeface="微軟正黑體" panose="020B0604030504040204" pitchFamily="34" charset="-120"/>
                <a:ea typeface="微軟正黑體" panose="020B0604030504040204" pitchFamily="34" charset="-120"/>
              </a:rPr>
              <a:t>AI</a:t>
            </a:r>
            <a:r>
              <a:rPr lang="zh-TW" altLang="en-US" sz="2000" b="1" dirty="0">
                <a:solidFill>
                  <a:prstClr val="black"/>
                </a:solidFill>
                <a:latin typeface="微軟正黑體" panose="020B0604030504040204" pitchFamily="34" charset="-120"/>
                <a:ea typeface="微軟正黑體" panose="020B0604030504040204" pitchFamily="34" charset="-120"/>
              </a:rPr>
              <a:t>對</a:t>
            </a:r>
            <a:r>
              <a:rPr lang="zh-TW" altLang="en-US" sz="2000" b="1" dirty="0">
                <a:solidFill>
                  <a:srgbClr val="FF0000"/>
                </a:solidFill>
                <a:latin typeface="微軟正黑體" panose="020B0604030504040204" pitchFamily="34" charset="-120"/>
                <a:ea typeface="微軟正黑體" panose="020B0604030504040204" pitchFamily="34" charset="-120"/>
              </a:rPr>
              <a:t>企業內部產生之資料</a:t>
            </a:r>
            <a:r>
              <a:rPr lang="zh-TW" altLang="en-US" sz="2000" b="1" dirty="0">
                <a:solidFill>
                  <a:prstClr val="black"/>
                </a:solidFill>
                <a:latin typeface="微軟正黑體" panose="020B0604030504040204" pitchFamily="34" charset="-120"/>
                <a:ea typeface="微軟正黑體" panose="020B0604030504040204" pitchFamily="34" charset="-120"/>
              </a:rPr>
              <a:t>進行分析進而獲利的模式</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lvl="0" defTabSz="912076">
              <a:spcBef>
                <a:spcPct val="20000"/>
              </a:spcBef>
            </a:pPr>
            <a:endParaRPr lang="en-US" altLang="zh-TW" sz="2000" b="1" dirty="0">
              <a:solidFill>
                <a:prstClr val="black"/>
              </a:solidFill>
              <a:latin typeface="微軟正黑體" panose="020B0604030504040204" pitchFamily="34" charset="-120"/>
              <a:ea typeface="微軟正黑體" panose="020B0604030504040204" pitchFamily="34" charset="-120"/>
            </a:endParaRPr>
          </a:p>
          <a:p>
            <a:pPr lvl="0" defTabSz="912076">
              <a:spcBef>
                <a:spcPct val="20000"/>
              </a:spcBef>
            </a:pPr>
            <a:r>
              <a:rPr lang="zh-TW" altLang="en-US" sz="2000" b="1" dirty="0">
                <a:solidFill>
                  <a:prstClr val="black"/>
                </a:solidFill>
                <a:latin typeface="微軟正黑體" panose="020B0604030504040204" pitchFamily="34" charset="-120"/>
                <a:ea typeface="微軟正黑體" panose="020B0604030504040204" pitchFamily="34" charset="-120"/>
              </a:rPr>
              <a:t>一般企業，特別是金融、保險、醫院、零售等</a:t>
            </a:r>
            <a:endParaRPr lang="en-US" altLang="zh-TW" sz="2000" b="1" dirty="0">
              <a:solidFill>
                <a:prstClr val="black"/>
              </a:solidFill>
              <a:latin typeface="微軟正黑體" panose="020B0604030504040204" pitchFamily="34" charset="-120"/>
              <a:ea typeface="微軟正黑體" panose="020B0604030504040204" pitchFamily="34" charset="-120"/>
            </a:endParaRPr>
          </a:p>
        </p:txBody>
      </p:sp>
      <p:sp>
        <p:nvSpPr>
          <p:cNvPr id="14" name="圓角矩形 13"/>
          <p:cNvSpPr/>
          <p:nvPr/>
        </p:nvSpPr>
        <p:spPr>
          <a:xfrm>
            <a:off x="4831312" y="2258138"/>
            <a:ext cx="2077929" cy="394768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21186" y="3411424"/>
            <a:ext cx="697627" cy="400110"/>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定義</a:t>
            </a:r>
          </a:p>
        </p:txBody>
      </p:sp>
      <p:sp>
        <p:nvSpPr>
          <p:cNvPr id="16" name="矩形 15"/>
          <p:cNvSpPr/>
          <p:nvPr/>
        </p:nvSpPr>
        <p:spPr>
          <a:xfrm>
            <a:off x="33162" y="4840122"/>
            <a:ext cx="697627" cy="707886"/>
          </a:xfrm>
          <a:prstGeom prst="rect">
            <a:avLst/>
          </a:prstGeom>
        </p:spPr>
        <p:txBody>
          <a:bodyPr wrap="none">
            <a:spAutoFit/>
          </a:bodyPr>
          <a:lstStyle/>
          <a:p>
            <a:r>
              <a:rPr lang="zh-TW" altLang="en-US" sz="2000" b="1" dirty="0">
                <a:latin typeface="微軟正黑體" panose="020B0604030504040204" pitchFamily="34" charset="-120"/>
                <a:ea typeface="微軟正黑體" panose="020B0604030504040204" pitchFamily="34" charset="-120"/>
              </a:rPr>
              <a:t>業者</a:t>
            </a:r>
            <a:endParaRPr lang="en-US" altLang="zh-TW" sz="2000" b="1" dirty="0">
              <a:latin typeface="微軟正黑體" panose="020B0604030504040204" pitchFamily="34" charset="-120"/>
              <a:ea typeface="微軟正黑體" panose="020B0604030504040204" pitchFamily="34" charset="-120"/>
            </a:endParaRPr>
          </a:p>
          <a:p>
            <a:r>
              <a:rPr lang="zh-TW" altLang="en-US" sz="2000" b="1" dirty="0">
                <a:latin typeface="微軟正黑體" panose="020B0604030504040204" pitchFamily="34" charset="-120"/>
                <a:ea typeface="微軟正黑體" panose="020B0604030504040204" pitchFamily="34" charset="-120"/>
              </a:rPr>
              <a:t>類型</a:t>
            </a:r>
          </a:p>
        </p:txBody>
      </p:sp>
      <p:sp>
        <p:nvSpPr>
          <p:cNvPr id="17" name="圓角矩形 16"/>
          <p:cNvSpPr/>
          <p:nvPr/>
        </p:nvSpPr>
        <p:spPr>
          <a:xfrm>
            <a:off x="6964256" y="2042565"/>
            <a:ext cx="2077929" cy="414335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899592" y="1885459"/>
            <a:ext cx="1656184" cy="830997"/>
          </a:xfrm>
          <a:prstGeom prst="rect">
            <a:avLst/>
          </a:prstGeom>
        </p:spPr>
        <p:txBody>
          <a:bodyPr wrap="square">
            <a:spAutoFit/>
          </a:bodyPr>
          <a:lstStyle/>
          <a:p>
            <a:pPr lvl="0" algn="ctr"/>
            <a:r>
              <a:rPr lang="zh-TW" altLang="en-US" sz="2400" b="1" dirty="0">
                <a:solidFill>
                  <a:srgbClr val="C00000"/>
                </a:solidFill>
                <a:latin typeface="微軟正黑體" panose="020B0604030504040204" pitchFamily="34" charset="-120"/>
                <a:ea typeface="微軟正黑體" panose="020B0604030504040204" pitchFamily="34" charset="-120"/>
              </a:rPr>
              <a:t>第一波</a:t>
            </a:r>
            <a:r>
              <a:rPr lang="en-US" altLang="zh-TW" sz="2400" b="1" dirty="0">
                <a:solidFill>
                  <a:srgbClr val="C00000"/>
                </a:solidFill>
                <a:latin typeface="微軟正黑體" panose="020B0604030504040204" pitchFamily="34" charset="-120"/>
                <a:ea typeface="微軟正黑體" panose="020B0604030504040204" pitchFamily="34" charset="-120"/>
              </a:rPr>
              <a:t/>
            </a:r>
            <a:br>
              <a:rPr lang="en-US" altLang="zh-TW" sz="2400" b="1" dirty="0">
                <a:solidFill>
                  <a:srgbClr val="C00000"/>
                </a:solidFill>
                <a:latin typeface="微軟正黑體" panose="020B0604030504040204" pitchFamily="34" charset="-120"/>
                <a:ea typeface="微軟正黑體" panose="020B0604030504040204" pitchFamily="34" charset="-120"/>
              </a:rPr>
            </a:br>
            <a:r>
              <a:rPr lang="zh-TW" altLang="en-US" sz="2400" b="1" dirty="0">
                <a:solidFill>
                  <a:srgbClr val="C00000"/>
                </a:solidFill>
                <a:latin typeface="微軟正黑體" panose="020B0604030504040204" pitchFamily="34" charset="-120"/>
                <a:ea typeface="微軟正黑體" panose="020B0604030504040204" pitchFamily="34" charset="-120"/>
              </a:rPr>
              <a:t>互聯網</a:t>
            </a:r>
            <a:r>
              <a:rPr lang="en-US" altLang="zh-TW" sz="2400" b="1" dirty="0">
                <a:solidFill>
                  <a:srgbClr val="C00000"/>
                </a:solidFill>
                <a:latin typeface="微軟正黑體" panose="020B0604030504040204" pitchFamily="34" charset="-120"/>
                <a:ea typeface="微軟正黑體" panose="020B0604030504040204" pitchFamily="34" charset="-120"/>
              </a:rPr>
              <a:t>AI</a:t>
            </a:r>
            <a:endParaRPr lang="zh-TW" altLang="en-US" sz="2400" b="1" dirty="0">
              <a:solidFill>
                <a:srgbClr val="C00000"/>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3146738" y="1627068"/>
            <a:ext cx="1217092" cy="830997"/>
          </a:xfrm>
          <a:prstGeom prst="rect">
            <a:avLst/>
          </a:prstGeom>
        </p:spPr>
        <p:txBody>
          <a:bodyPr wrap="square">
            <a:spAutoFit/>
          </a:bodyPr>
          <a:lstStyle/>
          <a:p>
            <a:pPr lvl="0"/>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第二波</a:t>
            </a: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rPr>
              <a:t/>
            </a:r>
            <a:b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rPr>
            </a:b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商用</a:t>
            </a: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rPr>
              <a:t>AI</a:t>
            </a:r>
            <a:endParaRPr lang="zh-TW" altLang="en-US" sz="24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4831308" y="2692356"/>
            <a:ext cx="2108579" cy="1938992"/>
          </a:xfrm>
          <a:prstGeom prst="rect">
            <a:avLst/>
          </a:prstGeom>
        </p:spPr>
        <p:txBody>
          <a:bodyPr wrap="square">
            <a:spAutoFit/>
          </a:bodyPr>
          <a:lstStyle/>
          <a:p>
            <a:r>
              <a:rPr lang="zh-TW" altLang="en-US" sz="2000" b="1" dirty="0">
                <a:solidFill>
                  <a:prstClr val="black"/>
                </a:solidFill>
                <a:latin typeface="微軟正黑體" panose="020B0604030504040204" pitchFamily="34" charset="-120"/>
                <a:ea typeface="微軟正黑體" panose="020B0604030504040204" pitchFamily="34" charset="-120"/>
              </a:rPr>
              <a:t>利用</a:t>
            </a:r>
            <a:r>
              <a:rPr lang="en-US" altLang="zh-TW" sz="2000" b="1" dirty="0">
                <a:solidFill>
                  <a:prstClr val="black"/>
                </a:solidFill>
                <a:latin typeface="微軟正黑體" panose="020B0604030504040204" pitchFamily="34" charset="-120"/>
                <a:ea typeface="微軟正黑體" panose="020B0604030504040204" pitchFamily="34" charset="-120"/>
              </a:rPr>
              <a:t>AI</a:t>
            </a:r>
            <a:r>
              <a:rPr lang="zh-TW" altLang="en-US" sz="2000" b="1" dirty="0">
                <a:solidFill>
                  <a:prstClr val="black"/>
                </a:solidFill>
                <a:latin typeface="微軟正黑體" panose="020B0604030504040204" pitchFamily="34" charset="-120"/>
                <a:ea typeface="微軟正黑體" panose="020B0604030504040204" pitchFamily="34" charset="-120"/>
              </a:rPr>
              <a:t>對</a:t>
            </a:r>
            <a:r>
              <a:rPr lang="zh-TW" altLang="en-US" sz="2000" b="1" dirty="0">
                <a:solidFill>
                  <a:srgbClr val="FF0000"/>
                </a:solidFill>
                <a:latin typeface="微軟正黑體" panose="020B0604030504040204" pitchFamily="34" charset="-120"/>
                <a:ea typeface="微軟正黑體" panose="020B0604030504040204" pitchFamily="34" charset="-120"/>
              </a:rPr>
              <a:t>感測器所蒐集之資料</a:t>
            </a:r>
            <a:r>
              <a:rPr lang="zh-TW" altLang="en-US" sz="2000" b="1" dirty="0">
                <a:solidFill>
                  <a:prstClr val="black"/>
                </a:solidFill>
                <a:latin typeface="微軟正黑體" panose="020B0604030504040204" pitchFamily="34" charset="-120"/>
                <a:ea typeface="微軟正黑體" panose="020B0604030504040204" pitchFamily="34" charset="-120"/>
              </a:rPr>
              <a:t>進行分析，而獲利的模式，包含影像、語音、機台數據等</a:t>
            </a:r>
            <a:endParaRPr lang="zh-TW" altLang="en-US" sz="1600" dirty="0"/>
          </a:p>
        </p:txBody>
      </p:sp>
      <p:sp>
        <p:nvSpPr>
          <p:cNvPr id="21" name="矩形 20"/>
          <p:cNvSpPr/>
          <p:nvPr/>
        </p:nvSpPr>
        <p:spPr>
          <a:xfrm>
            <a:off x="4990399" y="4874938"/>
            <a:ext cx="1816537" cy="707886"/>
          </a:xfrm>
          <a:prstGeom prst="rect">
            <a:avLst/>
          </a:prstGeom>
        </p:spPr>
        <p:txBody>
          <a:bodyPr wrap="square">
            <a:spAutoFit/>
          </a:bodyPr>
          <a:lstStyle/>
          <a:p>
            <a:pPr lvl="0" defTabSz="912076">
              <a:spcBef>
                <a:spcPct val="20000"/>
              </a:spcBef>
            </a:pPr>
            <a:r>
              <a:rPr lang="zh-TW" altLang="en-US" sz="2000" b="1" dirty="0">
                <a:latin typeface="微軟正黑體" panose="020B0604030504040204" pitchFamily="34" charset="-120"/>
                <a:ea typeface="微軟正黑體" panose="020B0604030504040204" pitchFamily="34" charset="-120"/>
              </a:rPr>
              <a:t>各種企業均有機會</a:t>
            </a:r>
          </a:p>
        </p:txBody>
      </p:sp>
      <p:sp>
        <p:nvSpPr>
          <p:cNvPr id="22" name="矩形 21"/>
          <p:cNvSpPr/>
          <p:nvPr/>
        </p:nvSpPr>
        <p:spPr>
          <a:xfrm>
            <a:off x="5250233" y="1419225"/>
            <a:ext cx="1217092" cy="830997"/>
          </a:xfrm>
          <a:prstGeom prst="rect">
            <a:avLst/>
          </a:prstGeom>
        </p:spPr>
        <p:txBody>
          <a:bodyPr wrap="square">
            <a:spAutoFit/>
          </a:bodyPr>
          <a:lstStyle/>
          <a:p>
            <a:pPr lvl="0"/>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第三波</a:t>
            </a:r>
            <a: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t/>
            </a:r>
            <a:b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b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感知</a:t>
            </a:r>
            <a: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t>AI</a:t>
            </a:r>
            <a:endParaRPr lang="zh-TW" altLang="en-US" sz="24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7421970" y="1231886"/>
            <a:ext cx="1217092" cy="830997"/>
          </a:xfrm>
          <a:prstGeom prst="rect">
            <a:avLst/>
          </a:prstGeom>
        </p:spPr>
        <p:txBody>
          <a:bodyPr wrap="square">
            <a:spAutoFit/>
          </a:bodyPr>
          <a:lstStyle/>
          <a:p>
            <a:pPr lvl="0"/>
            <a:r>
              <a:rPr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第四波</a:t>
            </a:r>
            <a:r>
              <a:rPr lang="en-US" altLang="zh-TW" sz="2400" b="1" dirty="0">
                <a:solidFill>
                  <a:schemeClr val="accent3">
                    <a:lumMod val="50000"/>
                  </a:schemeClr>
                </a:solidFill>
                <a:latin typeface="微軟正黑體" panose="020B0604030504040204" pitchFamily="34" charset="-120"/>
                <a:ea typeface="微軟正黑體" panose="020B0604030504040204" pitchFamily="34" charset="-120"/>
              </a:rPr>
              <a:t/>
            </a:r>
            <a:br>
              <a:rPr lang="en-US" altLang="zh-TW" sz="2400" b="1" dirty="0">
                <a:solidFill>
                  <a:schemeClr val="accent3">
                    <a:lumMod val="50000"/>
                  </a:schemeClr>
                </a:solidFill>
                <a:latin typeface="微軟正黑體" panose="020B0604030504040204" pitchFamily="34" charset="-120"/>
                <a:ea typeface="微軟正黑體" panose="020B0604030504040204" pitchFamily="34" charset="-120"/>
              </a:rPr>
            </a:br>
            <a:r>
              <a:rPr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自主</a:t>
            </a:r>
            <a:r>
              <a:rPr lang="en-US" altLang="zh-TW" sz="2400" b="1" dirty="0">
                <a:solidFill>
                  <a:schemeClr val="accent3">
                    <a:lumMod val="50000"/>
                  </a:schemeClr>
                </a:solidFill>
                <a:latin typeface="微軟正黑體" panose="020B0604030504040204" pitchFamily="34" charset="-120"/>
                <a:ea typeface="微軟正黑體" panose="020B0604030504040204" pitchFamily="34" charset="-120"/>
              </a:rPr>
              <a:t>AI</a:t>
            </a:r>
            <a:endParaRPr lang="zh-TW" altLang="en-US" sz="2400" b="1"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7013673" y="3162061"/>
            <a:ext cx="2001216" cy="707886"/>
          </a:xfrm>
          <a:prstGeom prst="rect">
            <a:avLst/>
          </a:prstGeom>
        </p:spPr>
        <p:txBody>
          <a:bodyPr wrap="square">
            <a:spAutoFit/>
          </a:bodyPr>
          <a:lstStyle/>
          <a:p>
            <a:r>
              <a:rPr lang="en-US" altLang="zh-TW" sz="2000" b="1" dirty="0">
                <a:solidFill>
                  <a:prstClr val="black"/>
                </a:solidFill>
                <a:latin typeface="微軟正黑體" panose="020B0604030504040204" pitchFamily="34" charset="-120"/>
                <a:ea typeface="微軟正黑體" panose="020B0604030504040204" pitchFamily="34" charset="-120"/>
              </a:rPr>
              <a:t>AI</a:t>
            </a:r>
            <a:r>
              <a:rPr lang="zh-TW" altLang="en-US" sz="2000" b="1" dirty="0">
                <a:solidFill>
                  <a:prstClr val="black"/>
                </a:solidFill>
                <a:latin typeface="微軟正黑體" panose="020B0604030504040204" pitchFamily="34" charset="-120"/>
                <a:ea typeface="微軟正黑體" panose="020B0604030504040204" pitchFamily="34" charset="-120"/>
              </a:rPr>
              <a:t>能</a:t>
            </a:r>
            <a:r>
              <a:rPr lang="zh-TW" altLang="en-US" sz="2000" b="1" dirty="0">
                <a:solidFill>
                  <a:srgbClr val="FF0000"/>
                </a:solidFill>
                <a:latin typeface="微軟正黑體" panose="020B0604030504040204" pitchFamily="34" charset="-120"/>
                <a:ea typeface="微軟正黑體" panose="020B0604030504040204" pitchFamily="34" charset="-120"/>
              </a:rPr>
              <a:t>自主分析</a:t>
            </a:r>
            <a:r>
              <a:rPr lang="zh-TW" altLang="en-US" sz="2000" b="1" dirty="0">
                <a:solidFill>
                  <a:prstClr val="black"/>
                </a:solidFill>
                <a:latin typeface="微軟正黑體" panose="020B0604030504040204" pitchFamily="34" charset="-120"/>
                <a:ea typeface="微軟正黑體" panose="020B0604030504040204" pitchFamily="34" charset="-120"/>
              </a:rPr>
              <a:t>資料，並</a:t>
            </a:r>
            <a:r>
              <a:rPr lang="zh-TW" altLang="en-US" sz="2000" b="1" dirty="0">
                <a:solidFill>
                  <a:srgbClr val="FF0000"/>
                </a:solidFill>
                <a:latin typeface="微軟正黑體" panose="020B0604030504040204" pitchFamily="34" charset="-120"/>
                <a:ea typeface="微軟正黑體" panose="020B0604030504040204" pitchFamily="34" charset="-120"/>
              </a:rPr>
              <a:t>自主決策</a:t>
            </a:r>
            <a:endParaRPr lang="zh-TW" altLang="en-US" sz="1600" dirty="0">
              <a:solidFill>
                <a:srgbClr val="FF0000"/>
              </a:solidFill>
            </a:endParaRPr>
          </a:p>
        </p:txBody>
      </p:sp>
      <p:sp>
        <p:nvSpPr>
          <p:cNvPr id="25" name="矩形 24"/>
          <p:cNvSpPr/>
          <p:nvPr/>
        </p:nvSpPr>
        <p:spPr>
          <a:xfrm>
            <a:off x="7048721" y="4840122"/>
            <a:ext cx="1966168" cy="707886"/>
          </a:xfrm>
          <a:prstGeom prst="rect">
            <a:avLst/>
          </a:prstGeom>
        </p:spPr>
        <p:txBody>
          <a:bodyPr wrap="square">
            <a:spAutoFit/>
          </a:bodyPr>
          <a:lstStyle/>
          <a:p>
            <a:pPr lvl="0" defTabSz="912076">
              <a:spcBef>
                <a:spcPct val="20000"/>
              </a:spcBef>
            </a:pPr>
            <a:r>
              <a:rPr lang="zh-TW" altLang="en-US" sz="2000" b="1" dirty="0">
                <a:latin typeface="微軟正黑體" panose="020B0604030504040204" pitchFamily="34" charset="-120"/>
                <a:ea typeface="微軟正黑體" panose="020B0604030504040204" pitchFamily="34" charset="-120"/>
              </a:rPr>
              <a:t>機器人或自駕車業者等</a:t>
            </a:r>
            <a:endParaRPr lang="en-US" altLang="zh-TW" sz="2000" b="1"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8</a:t>
            </a:fld>
            <a:endParaRPr lang="zh-TW" altLang="en-US"/>
          </a:p>
        </p:txBody>
      </p:sp>
    </p:spTree>
    <p:extLst>
      <p:ext uri="{BB962C8B-B14F-4D97-AF65-F5344CB8AC3E}">
        <p14:creationId xmlns:p14="http://schemas.microsoft.com/office/powerpoint/2010/main" val="253884565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政策科)103年度法人科專指委會簡報-1021223 v1">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17914</TotalTime>
  <Words>10824</Words>
  <Application>Microsoft Office PowerPoint</Application>
  <PresentationFormat>如螢幕大小 (4:3)</PresentationFormat>
  <Paragraphs>741</Paragraphs>
  <Slides>66</Slides>
  <Notes>16</Notes>
  <HiddenSlides>0</HiddenSlides>
  <MMClips>0</MMClips>
  <ScaleCrop>false</ScaleCrop>
  <HeadingPairs>
    <vt:vector size="6" baseType="variant">
      <vt:variant>
        <vt:lpstr>佈景主題</vt:lpstr>
      </vt:variant>
      <vt:variant>
        <vt:i4>4</vt:i4>
      </vt:variant>
      <vt:variant>
        <vt:lpstr>內嵌 OLE 伺服程式</vt:lpstr>
      </vt:variant>
      <vt:variant>
        <vt:i4>1</vt:i4>
      </vt:variant>
      <vt:variant>
        <vt:lpstr>投影片標題</vt:lpstr>
      </vt:variant>
      <vt:variant>
        <vt:i4>66</vt:i4>
      </vt:variant>
    </vt:vector>
  </HeadingPairs>
  <TitlesOfParts>
    <vt:vector size="71" baseType="lpstr">
      <vt:lpstr>Office 佈景主題</vt:lpstr>
      <vt:lpstr>TEMPLATE_(政策科)103年度法人科專指委會簡報-1021223 v1</vt:lpstr>
      <vt:lpstr>4_Office 佈景主題</vt:lpstr>
      <vt:lpstr>7_Office 佈景主題</vt:lpstr>
      <vt:lpstr>文件</vt:lpstr>
      <vt:lpstr>人工智慧浪潮下產業創新之路</vt:lpstr>
      <vt:lpstr>PowerPoint 簡報</vt:lpstr>
      <vt:lpstr>一、數位經濟與人工智慧發展趨勢</vt:lpstr>
      <vt:lpstr>PowerPoint 簡報</vt:lpstr>
      <vt:lpstr>PowerPoint 簡報</vt:lpstr>
      <vt:lpstr>PowerPoint 簡報</vt:lpstr>
      <vt:lpstr>發展AI的關鍵條件（2/2） 何謂自動標記技術?手機自拍app「美圖秀秀」為例</vt:lpstr>
      <vt:lpstr>人工智慧四波浪潮（1/2）</vt:lpstr>
      <vt:lpstr>人工智慧四波浪潮（2/2）</vt:lpstr>
      <vt:lpstr>PowerPoint 簡報</vt:lpstr>
      <vt:lpstr>PowerPoint 簡報</vt:lpstr>
      <vt:lpstr>PowerPoint 簡報</vt:lpstr>
      <vt:lpstr>PowerPoint 簡報</vt:lpstr>
      <vt:lpstr>臺灣AI行動計畫蓄積AI發展能量</vt:lpstr>
      <vt:lpstr>AI人才衝刺：臺灣人工智慧學校</vt:lpstr>
      <vt:lpstr>臺灣AI學校：以AI解決產業共通挑戰</vt:lpstr>
      <vt:lpstr>PowerPoint 簡報</vt:lpstr>
      <vt:lpstr>PowerPoint 簡報</vt:lpstr>
      <vt:lpstr>PowerPoint 簡報</vt:lpstr>
      <vt:lpstr>PowerPoint 簡報</vt:lpstr>
      <vt:lpstr>二、國內外創新應用案例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三、結論與建議</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經濟部簡報標題-待確認</dc:title>
  <dc:creator>詹朝豐</dc:creator>
  <cp:lastModifiedBy>林佩燕</cp:lastModifiedBy>
  <cp:revision>3066</cp:revision>
  <cp:lastPrinted>2019-06-17T04:07:56Z</cp:lastPrinted>
  <dcterms:created xsi:type="dcterms:W3CDTF">2016-02-24T01:31:49Z</dcterms:created>
  <dcterms:modified xsi:type="dcterms:W3CDTF">2019-06-17T04:08:50Z</dcterms:modified>
</cp:coreProperties>
</file>