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0" r:id="rId1"/>
    <p:sldMasterId id="2147484192" r:id="rId2"/>
  </p:sldMasterIdLst>
  <p:notesMasterIdLst>
    <p:notesMasterId r:id="rId40"/>
  </p:notesMasterIdLst>
  <p:handoutMasterIdLst>
    <p:handoutMasterId r:id="rId41"/>
  </p:handoutMasterIdLst>
  <p:sldIdLst>
    <p:sldId id="2418" r:id="rId3"/>
    <p:sldId id="2417" r:id="rId4"/>
    <p:sldId id="2482" r:id="rId5"/>
    <p:sldId id="2504" r:id="rId6"/>
    <p:sldId id="2505" r:id="rId7"/>
    <p:sldId id="2484" r:id="rId8"/>
    <p:sldId id="2486" r:id="rId9"/>
    <p:sldId id="2487" r:id="rId10"/>
    <p:sldId id="2503" r:id="rId11"/>
    <p:sldId id="2501" r:id="rId12"/>
    <p:sldId id="2422" r:id="rId13"/>
    <p:sldId id="2477" r:id="rId14"/>
    <p:sldId id="2478" r:id="rId15"/>
    <p:sldId id="2508" r:id="rId16"/>
    <p:sldId id="2475" r:id="rId17"/>
    <p:sldId id="2476" r:id="rId18"/>
    <p:sldId id="2460" r:id="rId19"/>
    <p:sldId id="2459" r:id="rId20"/>
    <p:sldId id="2506" r:id="rId21"/>
    <p:sldId id="2490" r:id="rId22"/>
    <p:sldId id="2491" r:id="rId23"/>
    <p:sldId id="2492" r:id="rId24"/>
    <p:sldId id="2469" r:id="rId25"/>
    <p:sldId id="2494" r:id="rId26"/>
    <p:sldId id="2495" r:id="rId27"/>
    <p:sldId id="2498" r:id="rId28"/>
    <p:sldId id="2496" r:id="rId29"/>
    <p:sldId id="2497" r:id="rId30"/>
    <p:sldId id="2499" r:id="rId31"/>
    <p:sldId id="2500" r:id="rId32"/>
    <p:sldId id="2507" r:id="rId33"/>
    <p:sldId id="2433" r:id="rId34"/>
    <p:sldId id="2479" r:id="rId35"/>
    <p:sldId id="2467" r:id="rId36"/>
    <p:sldId id="2468" r:id="rId37"/>
    <p:sldId id="2425" r:id="rId38"/>
    <p:sldId id="2426" r:id="rId39"/>
  </p:sldIdLst>
  <p:sldSz cx="9906000" cy="6858000" type="A4"/>
  <p:notesSz cx="6735763" cy="9869488"/>
  <p:defaultTextStyle>
    <a:defPPr>
      <a:defRPr lang="zh-TW"/>
    </a:defPPr>
    <a:lvl1pPr algn="l" rtl="0" fontAlgn="base">
      <a:spcBef>
        <a:spcPct val="0"/>
      </a:spcBef>
      <a:spcAft>
        <a:spcPct val="0"/>
      </a:spcAft>
      <a:defRPr kumimoji="1" sz="1600"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1600"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1600"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1600"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16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16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16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16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1600"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3861"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221" userDrawn="1">
          <p15:clr>
            <a:srgbClr val="A4A3A4"/>
          </p15:clr>
        </p15:guide>
        <p15:guide id="2" pos="2234" userDrawn="1">
          <p15:clr>
            <a:srgbClr val="A4A3A4"/>
          </p15:clr>
        </p15:guide>
        <p15:guide id="3" orient="horz" pos="3217" userDrawn="1">
          <p15:clr>
            <a:srgbClr val="A4A3A4"/>
          </p15:clr>
        </p15:guide>
        <p15:guide id="4" pos="2231" userDrawn="1">
          <p15:clr>
            <a:srgbClr val="A4A3A4"/>
          </p15:clr>
        </p15:guide>
        <p15:guide id="5" orient="horz" pos="3225" userDrawn="1">
          <p15:clr>
            <a:srgbClr val="A4A3A4"/>
          </p15:clr>
        </p15:guide>
        <p15:guide id="6" pos="2237" userDrawn="1">
          <p15:clr>
            <a:srgbClr val="A4A3A4"/>
          </p15:clr>
        </p15:guide>
        <p15:guide id="7" orient="horz" pos="3128" userDrawn="1">
          <p15:clr>
            <a:srgbClr val="A4A3A4"/>
          </p15:clr>
        </p15:guide>
        <p15:guide id="8" orient="horz" pos="3125" userDrawn="1">
          <p15:clr>
            <a:srgbClr val="A4A3A4"/>
          </p15:clr>
        </p15:guide>
        <p15:guide id="9" orient="horz" pos="3132" userDrawn="1">
          <p15:clr>
            <a:srgbClr val="A4A3A4"/>
          </p15:clr>
        </p15:guide>
        <p15:guide id="10" pos="2142" userDrawn="1">
          <p15:clr>
            <a:srgbClr val="A4A3A4"/>
          </p15:clr>
        </p15:guide>
        <p15:guide id="11" pos="2139" userDrawn="1">
          <p15:clr>
            <a:srgbClr val="A4A3A4"/>
          </p15:clr>
        </p15:guide>
        <p15:guide id="12" pos="2145" userDrawn="1">
          <p15:clr>
            <a:srgbClr val="A4A3A4"/>
          </p15:clr>
        </p15:guide>
        <p15:guide id="13" orient="horz" pos="3218" userDrawn="1">
          <p15:clr>
            <a:srgbClr val="A4A3A4"/>
          </p15:clr>
        </p15:guide>
        <p15:guide id="14" orient="horz" pos="3214" userDrawn="1">
          <p15:clr>
            <a:srgbClr val="A4A3A4"/>
          </p15:clr>
        </p15:guide>
        <p15:guide id="15" orient="horz" pos="3222" userDrawn="1">
          <p15:clr>
            <a:srgbClr val="A4A3A4"/>
          </p15:clr>
        </p15:guide>
        <p15:guide id="16" orient="horz" pos="3126" userDrawn="1">
          <p15:clr>
            <a:srgbClr val="A4A3A4"/>
          </p15:clr>
        </p15:guide>
        <p15:guide id="17" orient="horz" pos="3122" userDrawn="1">
          <p15:clr>
            <a:srgbClr val="A4A3A4"/>
          </p15:clr>
        </p15:guide>
        <p15:guide id="18" orient="horz" pos="3129" userDrawn="1">
          <p15:clr>
            <a:srgbClr val="A4A3A4"/>
          </p15:clr>
        </p15:guide>
        <p15:guide id="19" pos="2228" userDrawn="1">
          <p15:clr>
            <a:srgbClr val="A4A3A4"/>
          </p15:clr>
        </p15:guide>
        <p15:guide id="20" pos="2136" userDrawn="1">
          <p15:clr>
            <a:srgbClr val="A4A3A4"/>
          </p15:clr>
        </p15:guide>
        <p15:guide id="21" orient="horz" pos="3220" userDrawn="1">
          <p15:clr>
            <a:srgbClr val="A4A3A4"/>
          </p15:clr>
        </p15:guide>
        <p15:guide id="22" orient="horz" pos="3216" userDrawn="1">
          <p15:clr>
            <a:srgbClr val="A4A3A4"/>
          </p15:clr>
        </p15:guide>
        <p15:guide id="23" orient="horz" pos="3224" userDrawn="1">
          <p15:clr>
            <a:srgbClr val="A4A3A4"/>
          </p15:clr>
        </p15:guide>
        <p15:guide id="24" orient="horz" pos="3127" userDrawn="1">
          <p15:clr>
            <a:srgbClr val="A4A3A4"/>
          </p15:clr>
        </p15:guide>
        <p15:guide id="25" orient="horz" pos="3131" userDrawn="1">
          <p15:clr>
            <a:srgbClr val="A4A3A4"/>
          </p15:clr>
        </p15:guide>
        <p15:guide id="26" orient="horz" pos="3213" userDrawn="1">
          <p15:clr>
            <a:srgbClr val="A4A3A4"/>
          </p15:clr>
        </p15:guide>
        <p15:guide id="27" orient="horz" pos="3124" userDrawn="1">
          <p15:clr>
            <a:srgbClr val="A4A3A4"/>
          </p15:clr>
        </p15:guide>
        <p15:guide id="28" orient="horz" pos="3121" userDrawn="1">
          <p15:clr>
            <a:srgbClr val="A4A3A4"/>
          </p15:clr>
        </p15:guide>
        <p15:guide id="29" orient="horz" pos="3219" userDrawn="1">
          <p15:clr>
            <a:srgbClr val="A4A3A4"/>
          </p15:clr>
        </p15:guide>
        <p15:guide id="30" orient="horz" pos="3215" userDrawn="1">
          <p15:clr>
            <a:srgbClr val="A4A3A4"/>
          </p15:clr>
        </p15:guide>
        <p15:guide id="31" orient="horz" pos="3223" userDrawn="1">
          <p15:clr>
            <a:srgbClr val="A4A3A4"/>
          </p15:clr>
        </p15:guide>
        <p15:guide id="33" orient="horz" pos="3130" userDrawn="1">
          <p15:clr>
            <a:srgbClr val="A4A3A4"/>
          </p15:clr>
        </p15:guide>
        <p15:guide id="34" orient="horz" pos="3212" userDrawn="1">
          <p15:clr>
            <a:srgbClr val="A4A3A4"/>
          </p15:clr>
        </p15:guide>
        <p15:guide id="35" orient="horz" pos="3229" userDrawn="1">
          <p15:clr>
            <a:srgbClr val="A4A3A4"/>
          </p15:clr>
        </p15:guide>
        <p15:guide id="36" orient="horz" pos="3136" userDrawn="1">
          <p15:clr>
            <a:srgbClr val="A4A3A4"/>
          </p15:clr>
        </p15:guide>
        <p15:guide id="37" orient="horz" pos="3226" userDrawn="1">
          <p15:clr>
            <a:srgbClr val="A4A3A4"/>
          </p15:clr>
        </p15:guide>
        <p15:guide id="38" orient="horz" pos="3133" userDrawn="1">
          <p15:clr>
            <a:srgbClr val="A4A3A4"/>
          </p15:clr>
        </p15:guide>
        <p15:guide id="39" orient="horz" pos="3228" userDrawn="1">
          <p15:clr>
            <a:srgbClr val="A4A3A4"/>
          </p15:clr>
        </p15:guide>
        <p15:guide id="40" orient="horz" pos="3135" userDrawn="1">
          <p15:clr>
            <a:srgbClr val="A4A3A4"/>
          </p15:clr>
        </p15:guide>
        <p15:guide id="41" orient="horz" pos="3227" userDrawn="1">
          <p15:clr>
            <a:srgbClr val="A4A3A4"/>
          </p15:clr>
        </p15:guide>
        <p15:guide id="42" orient="horz" pos="3134" userDrawn="1">
          <p15:clr>
            <a:srgbClr val="A4A3A4"/>
          </p15:clr>
        </p15:guide>
        <p15:guide id="43" pos="2240" userDrawn="1">
          <p15:clr>
            <a:srgbClr val="A4A3A4"/>
          </p15:clr>
        </p15:guide>
        <p15:guide id="44" pos="2148" userDrawn="1">
          <p15:clr>
            <a:srgbClr val="A4A3A4"/>
          </p15:clr>
        </p15:guide>
        <p15:guide id="45" orient="horz" pos="3202">
          <p15:clr>
            <a:srgbClr val="A4A3A4"/>
          </p15:clr>
        </p15:guide>
        <p15:guide id="46" orient="horz" pos="3198">
          <p15:clr>
            <a:srgbClr val="A4A3A4"/>
          </p15:clr>
        </p15:guide>
        <p15:guide id="47" orient="horz" pos="3206">
          <p15:clr>
            <a:srgbClr val="A4A3A4"/>
          </p15:clr>
        </p15:guide>
        <p15:guide id="48" orient="horz" pos="3109">
          <p15:clr>
            <a:srgbClr val="A4A3A4"/>
          </p15:clr>
        </p15:guide>
        <p15:guide id="49" orient="horz" pos="3107">
          <p15:clr>
            <a:srgbClr val="A4A3A4"/>
          </p15:clr>
        </p15:guide>
        <p15:guide id="50" orient="horz" pos="3113">
          <p15:clr>
            <a:srgbClr val="A4A3A4"/>
          </p15:clr>
        </p15:guide>
        <p15:guide id="51" orient="horz" pos="3199">
          <p15:clr>
            <a:srgbClr val="A4A3A4"/>
          </p15:clr>
        </p15:guide>
        <p15:guide id="52" orient="horz" pos="3195">
          <p15:clr>
            <a:srgbClr val="A4A3A4"/>
          </p15:clr>
        </p15:guide>
        <p15:guide id="53" orient="horz" pos="3203">
          <p15:clr>
            <a:srgbClr val="A4A3A4"/>
          </p15:clr>
        </p15:guide>
        <p15:guide id="54" orient="horz" pos="3108">
          <p15:clr>
            <a:srgbClr val="A4A3A4"/>
          </p15:clr>
        </p15:guide>
        <p15:guide id="55" orient="horz" pos="3104">
          <p15:clr>
            <a:srgbClr val="A4A3A4"/>
          </p15:clr>
        </p15:guide>
        <p15:guide id="56" orient="horz" pos="3110">
          <p15:clr>
            <a:srgbClr val="A4A3A4"/>
          </p15:clr>
        </p15:guide>
        <p15:guide id="57" orient="horz" pos="3201">
          <p15:clr>
            <a:srgbClr val="A4A3A4"/>
          </p15:clr>
        </p15:guide>
        <p15:guide id="58" orient="horz" pos="3197">
          <p15:clr>
            <a:srgbClr val="A4A3A4"/>
          </p15:clr>
        </p15:guide>
        <p15:guide id="59" orient="horz" pos="3205">
          <p15:clr>
            <a:srgbClr val="A4A3A4"/>
          </p15:clr>
        </p15:guide>
        <p15:guide id="60" orient="horz" pos="3112">
          <p15:clr>
            <a:srgbClr val="A4A3A4"/>
          </p15:clr>
        </p15:guide>
        <p15:guide id="61" orient="horz" pos="3194">
          <p15:clr>
            <a:srgbClr val="A4A3A4"/>
          </p15:clr>
        </p15:guide>
        <p15:guide id="62" orient="horz" pos="3106">
          <p15:clr>
            <a:srgbClr val="A4A3A4"/>
          </p15:clr>
        </p15:guide>
        <p15:guide id="63" orient="horz" pos="3103">
          <p15:clr>
            <a:srgbClr val="A4A3A4"/>
          </p15:clr>
        </p15:guide>
        <p15:guide id="64" orient="horz" pos="3200">
          <p15:clr>
            <a:srgbClr val="A4A3A4"/>
          </p15:clr>
        </p15:guide>
        <p15:guide id="65" orient="horz" pos="3196">
          <p15:clr>
            <a:srgbClr val="A4A3A4"/>
          </p15:clr>
        </p15:guide>
        <p15:guide id="66" orient="horz" pos="3204">
          <p15:clr>
            <a:srgbClr val="A4A3A4"/>
          </p15:clr>
        </p15:guide>
        <p15:guide id="67" orient="horz" pos="3111">
          <p15:clr>
            <a:srgbClr val="A4A3A4"/>
          </p15:clr>
        </p15:guide>
        <p15:guide id="68" orient="horz" pos="3193">
          <p15:clr>
            <a:srgbClr val="A4A3A4"/>
          </p15:clr>
        </p15:guide>
        <p15:guide id="69" orient="horz" pos="3210">
          <p15:clr>
            <a:srgbClr val="A4A3A4"/>
          </p15:clr>
        </p15:guide>
        <p15:guide id="70" orient="horz" pos="3117">
          <p15:clr>
            <a:srgbClr val="A4A3A4"/>
          </p15:clr>
        </p15:guide>
        <p15:guide id="71" orient="horz" pos="3207">
          <p15:clr>
            <a:srgbClr val="A4A3A4"/>
          </p15:clr>
        </p15:guide>
        <p15:guide id="72" orient="horz" pos="3114">
          <p15:clr>
            <a:srgbClr val="A4A3A4"/>
          </p15:clr>
        </p15:guide>
        <p15:guide id="73" orient="horz" pos="3209">
          <p15:clr>
            <a:srgbClr val="A4A3A4"/>
          </p15:clr>
        </p15:guide>
        <p15:guide id="74" orient="horz" pos="3116">
          <p15:clr>
            <a:srgbClr val="A4A3A4"/>
          </p15:clr>
        </p15:guide>
        <p15:guide id="75" orient="horz" pos="3208">
          <p15:clr>
            <a:srgbClr val="A4A3A4"/>
          </p15:clr>
        </p15:guide>
        <p15:guide id="76" orient="horz" pos="3115">
          <p15:clr>
            <a:srgbClr val="A4A3A4"/>
          </p15:clr>
        </p15:guide>
        <p15:guide id="77" pos="2214">
          <p15:clr>
            <a:srgbClr val="A4A3A4"/>
          </p15:clr>
        </p15:guide>
        <p15:guide id="78" pos="2211">
          <p15:clr>
            <a:srgbClr val="A4A3A4"/>
          </p15:clr>
        </p15:guide>
        <p15:guide id="79" pos="2217">
          <p15:clr>
            <a:srgbClr val="A4A3A4"/>
          </p15:clr>
        </p15:guide>
        <p15:guide id="80" pos="2122">
          <p15:clr>
            <a:srgbClr val="A4A3A4"/>
          </p15:clr>
        </p15:guide>
        <p15:guide id="81" pos="2120">
          <p15:clr>
            <a:srgbClr val="A4A3A4"/>
          </p15:clr>
        </p15:guide>
        <p15:guide id="82" pos="2125">
          <p15:clr>
            <a:srgbClr val="A4A3A4"/>
          </p15:clr>
        </p15:guide>
        <p15:guide id="83" pos="2208">
          <p15:clr>
            <a:srgbClr val="A4A3A4"/>
          </p15:clr>
        </p15:guide>
        <p15:guide id="84" pos="2117">
          <p15:clr>
            <a:srgbClr val="A4A3A4"/>
          </p15:clr>
        </p15:guide>
        <p15:guide id="85" pos="2220">
          <p15:clr>
            <a:srgbClr val="A4A3A4"/>
          </p15:clr>
        </p15:guide>
        <p15:guide id="86" pos="2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FFCC"/>
    <a:srgbClr val="FF9900"/>
    <a:srgbClr val="FF7C80"/>
    <a:srgbClr val="FF6600"/>
    <a:srgbClr val="3333FF"/>
    <a:srgbClr val="6699FF"/>
    <a:srgbClr val="974807"/>
    <a:srgbClr val="0064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2" autoAdjust="0"/>
    <p:restoredTop sz="95673" autoAdjust="0"/>
  </p:normalViewPr>
  <p:slideViewPr>
    <p:cSldViewPr snapToGrid="0">
      <p:cViewPr varScale="1">
        <p:scale>
          <a:sx n="113" d="100"/>
          <a:sy n="113" d="100"/>
        </p:scale>
        <p:origin x="1206" y="84"/>
      </p:cViewPr>
      <p:guideLst>
        <p:guide orient="horz" pos="38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2346" y="426"/>
      </p:cViewPr>
      <p:guideLst>
        <p:guide orient="horz" pos="3221"/>
        <p:guide pos="2234"/>
        <p:guide orient="horz" pos="3217"/>
        <p:guide pos="2231"/>
        <p:guide orient="horz" pos="3225"/>
        <p:guide pos="2237"/>
        <p:guide orient="horz" pos="3128"/>
        <p:guide orient="horz" pos="3125"/>
        <p:guide orient="horz" pos="3132"/>
        <p:guide pos="2142"/>
        <p:guide pos="2139"/>
        <p:guide pos="2145"/>
        <p:guide orient="horz" pos="3218"/>
        <p:guide orient="horz" pos="3214"/>
        <p:guide orient="horz" pos="3222"/>
        <p:guide orient="horz" pos="3126"/>
        <p:guide orient="horz" pos="3122"/>
        <p:guide orient="horz" pos="3129"/>
        <p:guide pos="2228"/>
        <p:guide pos="2136"/>
        <p:guide orient="horz" pos="3220"/>
        <p:guide orient="horz" pos="3216"/>
        <p:guide orient="horz" pos="3224"/>
        <p:guide orient="horz" pos="3127"/>
        <p:guide orient="horz" pos="3131"/>
        <p:guide orient="horz" pos="3213"/>
        <p:guide orient="horz" pos="3124"/>
        <p:guide orient="horz" pos="3121"/>
        <p:guide orient="horz" pos="3219"/>
        <p:guide orient="horz" pos="3215"/>
        <p:guide orient="horz" pos="3223"/>
        <p:guide orient="horz" pos="3130"/>
        <p:guide orient="horz" pos="3212"/>
        <p:guide orient="horz" pos="3229"/>
        <p:guide orient="horz" pos="3136"/>
        <p:guide orient="horz" pos="3226"/>
        <p:guide orient="horz" pos="3133"/>
        <p:guide orient="horz" pos="3228"/>
        <p:guide orient="horz" pos="3135"/>
        <p:guide orient="horz" pos="3227"/>
        <p:guide orient="horz" pos="3134"/>
        <p:guide pos="2240"/>
        <p:guide pos="2148"/>
        <p:guide orient="horz" pos="3202"/>
        <p:guide orient="horz" pos="3198"/>
        <p:guide orient="horz" pos="3206"/>
        <p:guide orient="horz" pos="3109"/>
        <p:guide orient="horz" pos="3107"/>
        <p:guide orient="horz" pos="3113"/>
        <p:guide orient="horz" pos="3199"/>
        <p:guide orient="horz" pos="3195"/>
        <p:guide orient="horz" pos="3203"/>
        <p:guide orient="horz" pos="3108"/>
        <p:guide orient="horz" pos="3104"/>
        <p:guide orient="horz" pos="3110"/>
        <p:guide orient="horz" pos="3201"/>
        <p:guide orient="horz" pos="3197"/>
        <p:guide orient="horz" pos="3205"/>
        <p:guide orient="horz" pos="3112"/>
        <p:guide orient="horz" pos="3194"/>
        <p:guide orient="horz" pos="3106"/>
        <p:guide orient="horz" pos="3103"/>
        <p:guide orient="horz" pos="3200"/>
        <p:guide orient="horz" pos="3196"/>
        <p:guide orient="horz" pos="3204"/>
        <p:guide orient="horz" pos="3111"/>
        <p:guide orient="horz" pos="3193"/>
        <p:guide orient="horz" pos="3210"/>
        <p:guide orient="horz" pos="3117"/>
        <p:guide orient="horz" pos="3207"/>
        <p:guide orient="horz" pos="3114"/>
        <p:guide orient="horz" pos="3209"/>
        <p:guide orient="horz" pos="3116"/>
        <p:guide orient="horz" pos="3208"/>
        <p:guide orient="horz" pos="3115"/>
        <p:guide pos="2214"/>
        <p:guide pos="2211"/>
        <p:guide pos="2217"/>
        <p:guide pos="2122"/>
        <p:guide pos="2120"/>
        <p:guide pos="2125"/>
        <p:guide pos="2208"/>
        <p:guide pos="2117"/>
        <p:guide pos="2220"/>
        <p:guide pos="2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6"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工作表1!$A$1:$A$4</c:f>
              <c:strCache>
                <c:ptCount val="4"/>
                <c:pt idx="0">
                  <c:v>103年</c:v>
                </c:pt>
                <c:pt idx="1">
                  <c:v>104年</c:v>
                </c:pt>
                <c:pt idx="2">
                  <c:v>105年</c:v>
                </c:pt>
                <c:pt idx="3">
                  <c:v>106年</c:v>
                </c:pt>
              </c:strCache>
            </c:strRef>
          </c:cat>
          <c:val>
            <c:numRef>
              <c:f>工作表1!$B$1:$B$4</c:f>
              <c:numCache>
                <c:formatCode>General</c:formatCode>
                <c:ptCount val="4"/>
                <c:pt idx="0">
                  <c:v>3</c:v>
                </c:pt>
                <c:pt idx="1">
                  <c:v>2</c:v>
                </c:pt>
                <c:pt idx="2">
                  <c:v>4</c:v>
                </c:pt>
                <c:pt idx="3">
                  <c:v>1</c:v>
                </c:pt>
              </c:numCache>
            </c:numRef>
          </c:val>
        </c:ser>
        <c:dLbls>
          <c:showLegendKey val="0"/>
          <c:showVal val="0"/>
          <c:showCatName val="0"/>
          <c:showSerName val="0"/>
          <c:showPercent val="0"/>
          <c:showBubbleSize val="0"/>
        </c:dLbls>
        <c:gapWidth val="219"/>
        <c:overlap val="-27"/>
        <c:axId val="-1030772752"/>
        <c:axId val="-1030774384"/>
      </c:barChart>
      <c:catAx>
        <c:axId val="-103077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030774384"/>
        <c:crosses val="autoZero"/>
        <c:auto val="1"/>
        <c:lblAlgn val="ctr"/>
        <c:lblOffset val="100"/>
        <c:noMultiLvlLbl val="0"/>
      </c:catAx>
      <c:valAx>
        <c:axId val="-1030774384"/>
        <c:scaling>
          <c:orientation val="minMax"/>
          <c:max val="6"/>
          <c:min val="0"/>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030772752"/>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3E80A-8928-4AB7-B61B-C4E9FCA7246B}" type="doc">
      <dgm:prSet loTypeId="urn:microsoft.com/office/officeart/2005/8/layout/cycle2" loCatId="cycle" qsTypeId="urn:microsoft.com/office/officeart/2005/8/quickstyle/3d2" qsCatId="3D" csTypeId="urn:microsoft.com/office/officeart/2005/8/colors/colorful3" csCatId="colorful" phldr="1"/>
      <dgm:spPr/>
      <dgm:t>
        <a:bodyPr/>
        <a:lstStyle/>
        <a:p>
          <a:endParaRPr lang="zh-TW" altLang="en-US"/>
        </a:p>
      </dgm:t>
    </dgm:pt>
    <dgm:pt modelId="{3225FBF7-AA9A-41E4-AEE2-B45DB8D31533}">
      <dgm:prSet custT="1"/>
      <dgm:spPr/>
      <dgm:t>
        <a:bodyPr/>
        <a:lstStyle/>
        <a:p>
          <a:pPr>
            <a:lnSpc>
              <a:spcPct val="100000"/>
            </a:lnSpc>
            <a:spcAft>
              <a:spcPts val="0"/>
            </a:spcAft>
          </a:pPr>
          <a:r>
            <a:rPr kumimoji="1" lang="zh-TW" sz="1800" dirty="0" smtClean="0">
              <a:solidFill>
                <a:schemeClr val="tx1"/>
              </a:solidFill>
            </a:rPr>
            <a:t>因應</a:t>
          </a:r>
          <a:endParaRPr kumimoji="1" lang="en-US" altLang="zh-TW" sz="1800" dirty="0" smtClean="0">
            <a:solidFill>
              <a:schemeClr val="tx1"/>
            </a:solidFill>
          </a:endParaRPr>
        </a:p>
        <a:p>
          <a:pPr>
            <a:lnSpc>
              <a:spcPct val="100000"/>
            </a:lnSpc>
            <a:spcAft>
              <a:spcPts val="0"/>
            </a:spcAft>
          </a:pPr>
          <a:r>
            <a:rPr kumimoji="1" lang="zh-TW" altLang="en-US" sz="1800" dirty="0" smtClean="0">
              <a:solidFill>
                <a:schemeClr val="tx1"/>
              </a:solidFill>
            </a:rPr>
            <a:t>參考</a:t>
          </a:r>
          <a:endParaRPr kumimoji="1" lang="zh-TW" sz="1800" dirty="0">
            <a:solidFill>
              <a:schemeClr val="tx1"/>
            </a:solidFill>
          </a:endParaRPr>
        </a:p>
        <a:p>
          <a:pPr>
            <a:lnSpc>
              <a:spcPct val="100000"/>
            </a:lnSpc>
            <a:spcAft>
              <a:spcPts val="0"/>
            </a:spcAft>
          </a:pPr>
          <a:r>
            <a:rPr lang="zh-TW" altLang="en-US" sz="1800" dirty="0">
              <a:solidFill>
                <a:schemeClr val="tx1"/>
              </a:solidFill>
            </a:rPr>
            <a:t>方向</a:t>
          </a:r>
          <a:endParaRPr lang="zh-TW" sz="1800" dirty="0">
            <a:solidFill>
              <a:schemeClr val="tx1"/>
            </a:solidFill>
          </a:endParaRPr>
        </a:p>
      </dgm:t>
    </dgm:pt>
    <dgm:pt modelId="{586329D2-DBF3-4732-9213-C7F7628EDDF8}" type="parTrans" cxnId="{658815C7-2C8B-43AC-A1B8-DDDCA64E01DE}">
      <dgm:prSet/>
      <dgm:spPr/>
      <dgm:t>
        <a:bodyPr/>
        <a:lstStyle/>
        <a:p>
          <a:endParaRPr lang="zh-TW" altLang="en-US"/>
        </a:p>
      </dgm:t>
    </dgm:pt>
    <dgm:pt modelId="{73DB6D4A-DBED-409D-8895-24312D936C39}" type="sibTrans" cxnId="{658815C7-2C8B-43AC-A1B8-DDDCA64E01DE}">
      <dgm:prSet/>
      <dgm:spPr/>
      <dgm:t>
        <a:bodyPr/>
        <a:lstStyle/>
        <a:p>
          <a:endParaRPr lang="zh-TW" altLang="en-US"/>
        </a:p>
      </dgm:t>
    </dgm:pt>
    <dgm:pt modelId="{E8A75499-24E3-4B4C-980C-1B70E780FF4E}" type="pres">
      <dgm:prSet presAssocID="{47F3E80A-8928-4AB7-B61B-C4E9FCA7246B}" presName="cycle" presStyleCnt="0">
        <dgm:presLayoutVars>
          <dgm:dir/>
          <dgm:resizeHandles val="exact"/>
        </dgm:presLayoutVars>
      </dgm:prSet>
      <dgm:spPr/>
      <dgm:t>
        <a:bodyPr/>
        <a:lstStyle/>
        <a:p>
          <a:endParaRPr lang="zh-TW" altLang="en-US"/>
        </a:p>
      </dgm:t>
    </dgm:pt>
    <dgm:pt modelId="{9FB29886-BCD2-43BA-ADF8-F86F251835F1}" type="pres">
      <dgm:prSet presAssocID="{3225FBF7-AA9A-41E4-AEE2-B45DB8D31533}" presName="node" presStyleLbl="node1" presStyleIdx="0" presStyleCnt="1" custScaleX="100000" custScaleY="144175" custRadScaleRad="106560" custRadScaleInc="-58">
        <dgm:presLayoutVars>
          <dgm:bulletEnabled val="1"/>
        </dgm:presLayoutVars>
      </dgm:prSet>
      <dgm:spPr/>
      <dgm:t>
        <a:bodyPr/>
        <a:lstStyle/>
        <a:p>
          <a:endParaRPr lang="zh-TW" altLang="en-US"/>
        </a:p>
      </dgm:t>
    </dgm:pt>
  </dgm:ptLst>
  <dgm:cxnLst>
    <dgm:cxn modelId="{CF9370F3-3FBC-4695-8917-601B86D68751}" type="presOf" srcId="{47F3E80A-8928-4AB7-B61B-C4E9FCA7246B}" destId="{E8A75499-24E3-4B4C-980C-1B70E780FF4E}" srcOrd="0" destOrd="0" presId="urn:microsoft.com/office/officeart/2005/8/layout/cycle2"/>
    <dgm:cxn modelId="{3CD0FE5E-606C-495A-A0D4-A745A8AD1D86}" type="presOf" srcId="{3225FBF7-AA9A-41E4-AEE2-B45DB8D31533}" destId="{9FB29886-BCD2-43BA-ADF8-F86F251835F1}" srcOrd="0" destOrd="0" presId="urn:microsoft.com/office/officeart/2005/8/layout/cycle2"/>
    <dgm:cxn modelId="{658815C7-2C8B-43AC-A1B8-DDDCA64E01DE}" srcId="{47F3E80A-8928-4AB7-B61B-C4E9FCA7246B}" destId="{3225FBF7-AA9A-41E4-AEE2-B45DB8D31533}" srcOrd="0" destOrd="0" parTransId="{586329D2-DBF3-4732-9213-C7F7628EDDF8}" sibTransId="{73DB6D4A-DBED-409D-8895-24312D936C39}"/>
    <dgm:cxn modelId="{492CB03B-C671-42BE-A496-CAA6CE810C68}" type="presParOf" srcId="{E8A75499-24E3-4B4C-980C-1B70E780FF4E}" destId="{9FB29886-BCD2-43BA-ADF8-F86F251835F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29886-BCD2-43BA-ADF8-F86F251835F1}">
      <dsp:nvSpPr>
        <dsp:cNvPr id="0" name=""/>
        <dsp:cNvSpPr/>
      </dsp:nvSpPr>
      <dsp:spPr>
        <a:xfrm>
          <a:off x="27893" y="426"/>
          <a:ext cx="770322" cy="11106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kumimoji="1" lang="zh-TW" sz="1800" kern="1200" dirty="0" smtClean="0">
              <a:solidFill>
                <a:schemeClr val="tx1"/>
              </a:solidFill>
            </a:rPr>
            <a:t>因應</a:t>
          </a:r>
          <a:endParaRPr kumimoji="1" lang="en-US" altLang="zh-TW" sz="1800" kern="1200" dirty="0" smtClean="0">
            <a:solidFill>
              <a:schemeClr val="tx1"/>
            </a:solidFill>
          </a:endParaRPr>
        </a:p>
        <a:p>
          <a:pPr lvl="0" algn="ctr" defTabSz="800100">
            <a:lnSpc>
              <a:spcPct val="100000"/>
            </a:lnSpc>
            <a:spcBef>
              <a:spcPct val="0"/>
            </a:spcBef>
            <a:spcAft>
              <a:spcPts val="0"/>
            </a:spcAft>
          </a:pPr>
          <a:r>
            <a:rPr kumimoji="1" lang="zh-TW" altLang="en-US" sz="1800" kern="1200" dirty="0" smtClean="0">
              <a:solidFill>
                <a:schemeClr val="tx1"/>
              </a:solidFill>
            </a:rPr>
            <a:t>參考</a:t>
          </a:r>
          <a:endParaRPr kumimoji="1" lang="zh-TW" sz="1800" kern="1200" dirty="0">
            <a:solidFill>
              <a:schemeClr val="tx1"/>
            </a:solidFill>
          </a:endParaRPr>
        </a:p>
        <a:p>
          <a:pPr lvl="0" algn="ctr" defTabSz="800100">
            <a:lnSpc>
              <a:spcPct val="100000"/>
            </a:lnSpc>
            <a:spcBef>
              <a:spcPct val="0"/>
            </a:spcBef>
            <a:spcAft>
              <a:spcPts val="0"/>
            </a:spcAft>
          </a:pPr>
          <a:r>
            <a:rPr lang="zh-TW" altLang="en-US" sz="1800" kern="1200" dirty="0">
              <a:solidFill>
                <a:schemeClr val="tx1"/>
              </a:solidFill>
            </a:rPr>
            <a:t>方向</a:t>
          </a:r>
          <a:endParaRPr lang="zh-TW" sz="1800" kern="1200" dirty="0">
            <a:solidFill>
              <a:schemeClr val="tx1"/>
            </a:solidFill>
          </a:endParaRPr>
        </a:p>
      </dsp:txBody>
      <dsp:txXfrm>
        <a:off x="140704" y="163071"/>
        <a:ext cx="544700" cy="78532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9" y="17"/>
            <a:ext cx="2919566" cy="495526"/>
          </a:xfrm>
          <a:prstGeom prst="rect">
            <a:avLst/>
          </a:prstGeom>
        </p:spPr>
        <p:txBody>
          <a:bodyPr vert="horz" lIns="91334" tIns="45666" rIns="91334" bIns="45666" rtlCol="0"/>
          <a:lstStyle>
            <a:lvl1pPr algn="l" eaLnBrk="0" hangingPunct="0">
              <a:defRPr sz="1200"/>
            </a:lvl1pPr>
          </a:lstStyle>
          <a:p>
            <a:pPr>
              <a:defRPr/>
            </a:pPr>
            <a:endParaRPr lang="zh-TW" altLang="en-US"/>
          </a:p>
        </p:txBody>
      </p:sp>
      <p:sp>
        <p:nvSpPr>
          <p:cNvPr id="3" name="日期版面配置區 2"/>
          <p:cNvSpPr>
            <a:spLocks noGrp="1"/>
          </p:cNvSpPr>
          <p:nvPr>
            <p:ph type="dt" sz="quarter" idx="1"/>
          </p:nvPr>
        </p:nvSpPr>
        <p:spPr>
          <a:xfrm>
            <a:off x="3814637" y="17"/>
            <a:ext cx="2919566" cy="495526"/>
          </a:xfrm>
          <a:prstGeom prst="rect">
            <a:avLst/>
          </a:prstGeom>
        </p:spPr>
        <p:txBody>
          <a:bodyPr vert="horz" lIns="91334" tIns="45666" rIns="91334" bIns="45666" rtlCol="0"/>
          <a:lstStyle>
            <a:lvl1pPr algn="r" eaLnBrk="0" hangingPunct="0">
              <a:defRPr sz="1200" smtClean="0"/>
            </a:lvl1pPr>
          </a:lstStyle>
          <a:p>
            <a:pPr>
              <a:defRPr/>
            </a:pPr>
            <a:fld id="{354168D9-650C-4BA1-8C83-991031D03D5D}" type="datetimeFigureOut">
              <a:rPr lang="zh-TW" altLang="en-US"/>
              <a:pPr>
                <a:defRPr/>
              </a:pPr>
              <a:t>2018/12/12</a:t>
            </a:fld>
            <a:endParaRPr lang="zh-TW" altLang="en-US"/>
          </a:p>
        </p:txBody>
      </p:sp>
      <p:sp>
        <p:nvSpPr>
          <p:cNvPr id="4" name="頁尾版面配置區 3"/>
          <p:cNvSpPr>
            <a:spLocks noGrp="1"/>
          </p:cNvSpPr>
          <p:nvPr>
            <p:ph type="ftr" sz="quarter" idx="2"/>
          </p:nvPr>
        </p:nvSpPr>
        <p:spPr>
          <a:xfrm>
            <a:off x="9" y="9373976"/>
            <a:ext cx="2919566" cy="495526"/>
          </a:xfrm>
          <a:prstGeom prst="rect">
            <a:avLst/>
          </a:prstGeom>
        </p:spPr>
        <p:txBody>
          <a:bodyPr vert="horz" lIns="91334" tIns="45666" rIns="91334" bIns="45666" rtlCol="0" anchor="b"/>
          <a:lstStyle>
            <a:lvl1pPr algn="l" eaLnBrk="0" hangingPunct="0">
              <a:defRPr sz="1200"/>
            </a:lvl1pPr>
          </a:lstStyle>
          <a:p>
            <a:pPr>
              <a:defRPr/>
            </a:pPr>
            <a:endParaRPr lang="zh-TW" altLang="en-US"/>
          </a:p>
        </p:txBody>
      </p:sp>
      <p:sp>
        <p:nvSpPr>
          <p:cNvPr id="5" name="投影片編號版面配置區 4"/>
          <p:cNvSpPr>
            <a:spLocks noGrp="1"/>
          </p:cNvSpPr>
          <p:nvPr>
            <p:ph type="sldNum" sz="quarter" idx="3"/>
          </p:nvPr>
        </p:nvSpPr>
        <p:spPr>
          <a:xfrm>
            <a:off x="3814637" y="9373976"/>
            <a:ext cx="2919566" cy="495526"/>
          </a:xfrm>
          <a:prstGeom prst="rect">
            <a:avLst/>
          </a:prstGeom>
        </p:spPr>
        <p:txBody>
          <a:bodyPr vert="horz" lIns="91334" tIns="45666" rIns="91334" bIns="45666" rtlCol="0" anchor="b"/>
          <a:lstStyle>
            <a:lvl1pPr algn="r" eaLnBrk="0" hangingPunct="0">
              <a:defRPr sz="1200" smtClean="0"/>
            </a:lvl1pPr>
          </a:lstStyle>
          <a:p>
            <a:pPr>
              <a:defRPr/>
            </a:pPr>
            <a:fld id="{2EC6B336-B23A-494E-98C3-3C22A662F8CB}" type="slidenum">
              <a:rPr lang="zh-TW" altLang="en-US"/>
              <a:pPr>
                <a:defRPr/>
              </a:pPr>
              <a:t>‹#›</a:t>
            </a:fld>
            <a:endParaRPr lang="zh-TW" altLang="en-US"/>
          </a:p>
        </p:txBody>
      </p:sp>
    </p:spTree>
    <p:extLst>
      <p:ext uri="{BB962C8B-B14F-4D97-AF65-F5344CB8AC3E}">
        <p14:creationId xmlns:p14="http://schemas.microsoft.com/office/powerpoint/2010/main" val="228425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9" y="3"/>
            <a:ext cx="2919566" cy="493948"/>
          </a:xfrm>
          <a:prstGeom prst="rect">
            <a:avLst/>
          </a:prstGeom>
          <a:noFill/>
          <a:ln>
            <a:noFill/>
          </a:ln>
          <a:extLst/>
        </p:spPr>
        <p:txBody>
          <a:bodyPr vert="horz" wrap="square" lIns="91270" tIns="45638" rIns="91270" bIns="45638" numCol="1" anchor="t" anchorCtr="0" compatLnSpc="1">
            <a:prstTxWarp prst="textNoShape">
              <a:avLst/>
            </a:prstTxWarp>
          </a:bodyPr>
          <a:lstStyle>
            <a:lvl1pPr algn="l" defTabSz="914637" eaLnBrk="1" hangingPunct="1">
              <a:defRPr sz="1200">
                <a:ea typeface="新細明體" panose="02020500000000000000" pitchFamily="18" charset="-120"/>
              </a:defRPr>
            </a:lvl1pPr>
          </a:lstStyle>
          <a:p>
            <a:pPr>
              <a:defRPr/>
            </a:pPr>
            <a:endParaRPr lang="en-US" altLang="zh-TW"/>
          </a:p>
        </p:txBody>
      </p:sp>
      <p:sp>
        <p:nvSpPr>
          <p:cNvPr id="16387" name="Rectangle 3"/>
          <p:cNvSpPr>
            <a:spLocks noGrp="1" noChangeArrowheads="1"/>
          </p:cNvSpPr>
          <p:nvPr>
            <p:ph type="dt" idx="1"/>
          </p:nvPr>
        </p:nvSpPr>
        <p:spPr bwMode="auto">
          <a:xfrm>
            <a:off x="3814637" y="3"/>
            <a:ext cx="2919566" cy="493948"/>
          </a:xfrm>
          <a:prstGeom prst="rect">
            <a:avLst/>
          </a:prstGeom>
          <a:noFill/>
          <a:ln>
            <a:noFill/>
          </a:ln>
          <a:extLst/>
        </p:spPr>
        <p:txBody>
          <a:bodyPr vert="horz" wrap="square" lIns="91270" tIns="45638" rIns="91270" bIns="45638" numCol="1" anchor="t" anchorCtr="0" compatLnSpc="1">
            <a:prstTxWarp prst="textNoShape">
              <a:avLst/>
            </a:prstTxWarp>
          </a:bodyPr>
          <a:lstStyle>
            <a:lvl1pPr algn="r" defTabSz="914637" eaLnBrk="1" hangingPunct="1">
              <a:defRPr sz="1200">
                <a:ea typeface="新細明體" panose="02020500000000000000" pitchFamily="18" charset="-120"/>
              </a:defRPr>
            </a:lvl1pPr>
          </a:lstStyle>
          <a:p>
            <a:pPr>
              <a:defRPr/>
            </a:pPr>
            <a:endParaRPr lang="en-US" altLang="zh-TW"/>
          </a:p>
        </p:txBody>
      </p:sp>
      <p:sp>
        <p:nvSpPr>
          <p:cNvPr id="105476" name="Rectangle 4"/>
          <p:cNvSpPr>
            <a:spLocks noGrp="1" noRot="1" noChangeAspect="1" noChangeArrowheads="1" noTextEdit="1"/>
          </p:cNvSpPr>
          <p:nvPr>
            <p:ph type="sldImg" idx="2"/>
          </p:nvPr>
        </p:nvSpPr>
        <p:spPr bwMode="auto">
          <a:xfrm>
            <a:off x="700088" y="742950"/>
            <a:ext cx="53419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4836" y="4685418"/>
            <a:ext cx="5386094" cy="4443951"/>
          </a:xfrm>
          <a:prstGeom prst="rect">
            <a:avLst/>
          </a:prstGeom>
          <a:noFill/>
          <a:ln>
            <a:noFill/>
          </a:ln>
          <a:extLst/>
        </p:spPr>
        <p:txBody>
          <a:bodyPr vert="horz" wrap="square" lIns="91270" tIns="45638" rIns="91270" bIns="45638"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6390" name="Rectangle 6"/>
          <p:cNvSpPr>
            <a:spLocks noGrp="1" noChangeArrowheads="1"/>
          </p:cNvSpPr>
          <p:nvPr>
            <p:ph type="ftr" sz="quarter" idx="4"/>
          </p:nvPr>
        </p:nvSpPr>
        <p:spPr bwMode="auto">
          <a:xfrm>
            <a:off x="9" y="9373965"/>
            <a:ext cx="2919566" cy="493948"/>
          </a:xfrm>
          <a:prstGeom prst="rect">
            <a:avLst/>
          </a:prstGeom>
          <a:noFill/>
          <a:ln>
            <a:noFill/>
          </a:ln>
          <a:extLst/>
        </p:spPr>
        <p:txBody>
          <a:bodyPr vert="horz" wrap="square" lIns="91270" tIns="45638" rIns="91270" bIns="45638" numCol="1" anchor="b" anchorCtr="0" compatLnSpc="1">
            <a:prstTxWarp prst="textNoShape">
              <a:avLst/>
            </a:prstTxWarp>
          </a:bodyPr>
          <a:lstStyle>
            <a:lvl1pPr algn="l" defTabSz="914637" eaLnBrk="1" hangingPunct="1">
              <a:defRPr sz="1200">
                <a:ea typeface="新細明體" panose="02020500000000000000" pitchFamily="18" charset="-120"/>
              </a:defRPr>
            </a:lvl1pPr>
          </a:lstStyle>
          <a:p>
            <a:pPr>
              <a:defRPr/>
            </a:pPr>
            <a:endParaRPr lang="en-US" altLang="zh-TW"/>
          </a:p>
        </p:txBody>
      </p:sp>
      <p:sp>
        <p:nvSpPr>
          <p:cNvPr id="16391" name="Rectangle 7"/>
          <p:cNvSpPr>
            <a:spLocks noGrp="1" noChangeArrowheads="1"/>
          </p:cNvSpPr>
          <p:nvPr>
            <p:ph type="sldNum" sz="quarter" idx="5"/>
          </p:nvPr>
        </p:nvSpPr>
        <p:spPr bwMode="auto">
          <a:xfrm>
            <a:off x="3814637" y="9373965"/>
            <a:ext cx="2919566" cy="493948"/>
          </a:xfrm>
          <a:prstGeom prst="rect">
            <a:avLst/>
          </a:prstGeom>
          <a:noFill/>
          <a:ln>
            <a:noFill/>
          </a:ln>
          <a:extLst/>
        </p:spPr>
        <p:txBody>
          <a:bodyPr vert="horz" wrap="square" lIns="91270" tIns="45638" rIns="91270" bIns="45638" numCol="1" anchor="b" anchorCtr="0" compatLnSpc="1">
            <a:prstTxWarp prst="textNoShape">
              <a:avLst/>
            </a:prstTxWarp>
          </a:bodyPr>
          <a:lstStyle>
            <a:lvl1pPr algn="r" defTabSz="914637" eaLnBrk="1" hangingPunct="1">
              <a:defRPr sz="1200"/>
            </a:lvl1pPr>
          </a:lstStyle>
          <a:p>
            <a:pPr>
              <a:defRPr/>
            </a:pPr>
            <a:fld id="{654C2136-D11E-4E40-B9BC-5055113B295A}" type="slidenum">
              <a:rPr lang="en-US" altLang="zh-TW"/>
              <a:pPr>
                <a:defRPr/>
              </a:pPr>
              <a:t>‹#›</a:t>
            </a:fld>
            <a:endParaRPr lang="en-US" altLang="zh-TW"/>
          </a:p>
        </p:txBody>
      </p:sp>
    </p:spTree>
    <p:extLst>
      <p:ext uri="{BB962C8B-B14F-4D97-AF65-F5344CB8AC3E}">
        <p14:creationId xmlns:p14="http://schemas.microsoft.com/office/powerpoint/2010/main" val="134205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00088" y="742950"/>
            <a:ext cx="5341937" cy="3698875"/>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54C2136-D11E-4E40-B9BC-5055113B295A}" type="slidenum">
              <a:rPr lang="en-US" altLang="zh-TW" smtClean="0"/>
              <a:pPr>
                <a:defRPr/>
              </a:pPr>
              <a:t>1</a:t>
            </a:fld>
            <a:endParaRPr lang="en-US" altLang="zh-TW"/>
          </a:p>
        </p:txBody>
      </p:sp>
    </p:spTree>
    <p:extLst>
      <p:ext uri="{BB962C8B-B14F-4D97-AF65-F5344CB8AC3E}">
        <p14:creationId xmlns:p14="http://schemas.microsoft.com/office/powerpoint/2010/main" val="4142607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17</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85889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609" indent="-287804">
              <a:defRPr>
                <a:solidFill>
                  <a:schemeClr val="tx1"/>
                </a:solidFill>
                <a:latin typeface="Calibri" panose="020F0502020204030204" pitchFamily="34" charset="0"/>
                <a:ea typeface="新細明體" panose="02020500000000000000" pitchFamily="18" charset="-120"/>
              </a:defRPr>
            </a:lvl2pPr>
            <a:lvl3pPr marL="1152822" indent="-229594">
              <a:defRPr>
                <a:solidFill>
                  <a:schemeClr val="tx1"/>
                </a:solidFill>
                <a:latin typeface="Calibri" panose="020F0502020204030204" pitchFamily="34" charset="0"/>
                <a:ea typeface="新細明體" panose="02020500000000000000" pitchFamily="18" charset="-120"/>
              </a:defRPr>
            </a:lvl3pPr>
            <a:lvl4pPr marL="1613629" indent="-229594">
              <a:defRPr>
                <a:solidFill>
                  <a:schemeClr val="tx1"/>
                </a:solidFill>
                <a:latin typeface="Calibri" panose="020F0502020204030204" pitchFamily="34" charset="0"/>
                <a:ea typeface="新細明體" panose="02020500000000000000" pitchFamily="18" charset="-120"/>
              </a:defRPr>
            </a:lvl4pPr>
            <a:lvl5pPr marL="2074436" indent="-229594">
              <a:defRPr>
                <a:solidFill>
                  <a:schemeClr val="tx1"/>
                </a:solidFill>
                <a:latin typeface="Calibri" panose="020F0502020204030204" pitchFamily="34" charset="0"/>
                <a:ea typeface="新細明體" panose="02020500000000000000" pitchFamily="18" charset="-120"/>
              </a:defRPr>
            </a:lvl5pPr>
            <a:lvl6pPr marL="2540093"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005751"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71403"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37061"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defTabSz="903065" fontAlgn="auto">
              <a:spcBef>
                <a:spcPts val="0"/>
              </a:spcBef>
              <a:spcAft>
                <a:spcPts val="0"/>
              </a:spcAft>
              <a:defRPr/>
            </a:pPr>
            <a:fld id="{5D1EE799-894B-4DCD-A9F4-66F959816435}" type="slidenum">
              <a:rPr kumimoji="0" lang="zh-TW" altLang="en-US">
                <a:solidFill>
                  <a:srgbClr val="000000"/>
                </a:solidFill>
              </a:rPr>
              <a:pPr defTabSz="903065" fontAlgn="auto">
                <a:spcBef>
                  <a:spcPts val="0"/>
                </a:spcBef>
                <a:spcAft>
                  <a:spcPts val="0"/>
                </a:spcAft>
                <a:defRPr/>
              </a:pPr>
              <a:t>18</a:t>
            </a:fld>
            <a:endParaRPr kumimoji="0" lang="zh-TW" altLang="en-US">
              <a:solidFill>
                <a:srgbClr val="000000"/>
              </a:solidFill>
            </a:endParaRPr>
          </a:p>
        </p:txBody>
      </p:sp>
    </p:spTree>
    <p:extLst>
      <p:ext uri="{BB962C8B-B14F-4D97-AF65-F5344CB8AC3E}">
        <p14:creationId xmlns:p14="http://schemas.microsoft.com/office/powerpoint/2010/main" val="340121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609" indent="-287804">
              <a:defRPr>
                <a:solidFill>
                  <a:schemeClr val="tx1"/>
                </a:solidFill>
                <a:latin typeface="Calibri" panose="020F0502020204030204" pitchFamily="34" charset="0"/>
                <a:ea typeface="新細明體" panose="02020500000000000000" pitchFamily="18" charset="-120"/>
              </a:defRPr>
            </a:lvl2pPr>
            <a:lvl3pPr marL="1152822" indent="-229594">
              <a:defRPr>
                <a:solidFill>
                  <a:schemeClr val="tx1"/>
                </a:solidFill>
                <a:latin typeface="Calibri" panose="020F0502020204030204" pitchFamily="34" charset="0"/>
                <a:ea typeface="新細明體" panose="02020500000000000000" pitchFamily="18" charset="-120"/>
              </a:defRPr>
            </a:lvl3pPr>
            <a:lvl4pPr marL="1613629" indent="-229594">
              <a:defRPr>
                <a:solidFill>
                  <a:schemeClr val="tx1"/>
                </a:solidFill>
                <a:latin typeface="Calibri" panose="020F0502020204030204" pitchFamily="34" charset="0"/>
                <a:ea typeface="新細明體" panose="02020500000000000000" pitchFamily="18" charset="-120"/>
              </a:defRPr>
            </a:lvl4pPr>
            <a:lvl5pPr marL="2074436" indent="-229594">
              <a:defRPr>
                <a:solidFill>
                  <a:schemeClr val="tx1"/>
                </a:solidFill>
                <a:latin typeface="Calibri" panose="020F0502020204030204" pitchFamily="34" charset="0"/>
                <a:ea typeface="新細明體" panose="02020500000000000000" pitchFamily="18" charset="-120"/>
              </a:defRPr>
            </a:lvl5pPr>
            <a:lvl6pPr marL="2540093"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3005751"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71403"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37061" indent="-229594" defTabSz="92807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defTabSz="903065" fontAlgn="auto">
              <a:spcBef>
                <a:spcPts val="0"/>
              </a:spcBef>
              <a:spcAft>
                <a:spcPts val="0"/>
              </a:spcAft>
              <a:defRPr/>
            </a:pPr>
            <a:fld id="{5D1EE799-894B-4DCD-A9F4-66F959816435}" type="slidenum">
              <a:rPr kumimoji="0" lang="zh-TW" altLang="en-US">
                <a:solidFill>
                  <a:srgbClr val="000000"/>
                </a:solidFill>
              </a:rPr>
              <a:pPr defTabSz="903065" fontAlgn="auto">
                <a:spcBef>
                  <a:spcPts val="0"/>
                </a:spcBef>
                <a:spcAft>
                  <a:spcPts val="0"/>
                </a:spcAft>
                <a:defRPr/>
              </a:pPr>
              <a:t>19</a:t>
            </a:fld>
            <a:endParaRPr kumimoji="0" lang="zh-TW" altLang="en-US">
              <a:solidFill>
                <a:srgbClr val="000000"/>
              </a:solidFill>
            </a:endParaRPr>
          </a:p>
        </p:txBody>
      </p:sp>
    </p:spTree>
    <p:extLst>
      <p:ext uri="{BB962C8B-B14F-4D97-AF65-F5344CB8AC3E}">
        <p14:creationId xmlns:p14="http://schemas.microsoft.com/office/powerpoint/2010/main" val="411643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07" eaLnBrk="0" hangingPunct="0">
              <a:defRPr kumimoji="1" sz="1600">
                <a:solidFill>
                  <a:schemeClr val="tx1"/>
                </a:solidFill>
                <a:latin typeface="Arial" pitchFamily="34" charset="0"/>
                <a:ea typeface="新細明體" pitchFamily="18" charset="-120"/>
              </a:defRPr>
            </a:lvl1pPr>
            <a:lvl2pPr marL="737568" indent="-283681" defTabSz="912507" eaLnBrk="0" hangingPunct="0">
              <a:defRPr kumimoji="1" sz="1600">
                <a:solidFill>
                  <a:schemeClr val="tx1"/>
                </a:solidFill>
                <a:latin typeface="Arial" pitchFamily="34" charset="0"/>
                <a:ea typeface="新細明體" pitchFamily="18" charset="-120"/>
              </a:defRPr>
            </a:lvl2pPr>
            <a:lvl3pPr marL="1134719" indent="-226944" defTabSz="912507" eaLnBrk="0" hangingPunct="0">
              <a:defRPr kumimoji="1" sz="1600">
                <a:solidFill>
                  <a:schemeClr val="tx1"/>
                </a:solidFill>
                <a:latin typeface="Arial" pitchFamily="34" charset="0"/>
                <a:ea typeface="新細明體" pitchFamily="18" charset="-120"/>
              </a:defRPr>
            </a:lvl3pPr>
            <a:lvl4pPr marL="1588604" indent="-226944" defTabSz="912507" eaLnBrk="0" hangingPunct="0">
              <a:defRPr kumimoji="1" sz="1600">
                <a:solidFill>
                  <a:schemeClr val="tx1"/>
                </a:solidFill>
                <a:latin typeface="Arial" pitchFamily="34" charset="0"/>
                <a:ea typeface="新細明體" pitchFamily="18" charset="-120"/>
              </a:defRPr>
            </a:lvl4pPr>
            <a:lvl5pPr marL="2042494" indent="-226944" defTabSz="912507" eaLnBrk="0" hangingPunct="0">
              <a:defRPr kumimoji="1" sz="1600">
                <a:solidFill>
                  <a:schemeClr val="tx1"/>
                </a:solidFill>
                <a:latin typeface="Arial" pitchFamily="34" charset="0"/>
                <a:ea typeface="新細明體" pitchFamily="18" charset="-120"/>
              </a:defRPr>
            </a:lvl5pPr>
            <a:lvl6pPr marL="2496381" indent="-226944" defTabSz="912507"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50268" indent="-226944" defTabSz="912507"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04159" indent="-226944" defTabSz="912507"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8044" indent="-226944" defTabSz="912507"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21</a:t>
            </a:fld>
            <a:endParaRPr lang="en-US" altLang="zh-TW" sz="1200" dirty="0"/>
          </a:p>
        </p:txBody>
      </p:sp>
      <p:sp>
        <p:nvSpPr>
          <p:cNvPr id="106499" name="Rectangle 2"/>
          <p:cNvSpPr>
            <a:spLocks noGrp="1" noRot="1" noChangeAspect="1" noChangeArrowheads="1" noTextEdit="1"/>
          </p:cNvSpPr>
          <p:nvPr>
            <p:ph type="sldImg"/>
          </p:nvPr>
        </p:nvSpPr>
        <p:spPr>
          <a:xfrm>
            <a:off x="725488" y="766763"/>
            <a:ext cx="5368925" cy="3717925"/>
          </a:xfrm>
          <a:ln/>
        </p:spPr>
      </p:sp>
      <p:sp>
        <p:nvSpPr>
          <p:cNvPr id="106500" name="Rectangle 3"/>
          <p:cNvSpPr>
            <a:spLocks noGrp="1" noChangeArrowheads="1"/>
          </p:cNvSpPr>
          <p:nvPr>
            <p:ph type="body" idx="1"/>
          </p:nvPr>
        </p:nvSpPr>
        <p:spPr>
          <a:xfrm>
            <a:off x="926262" y="4714345"/>
            <a:ext cx="4957298" cy="44062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7132" indent="-227132" defTabSz="908145"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7132" indent="-227132" defTabSz="90814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7132" indent="-227132" defTabSz="90814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7132" indent="-227132" defTabSz="90814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7132" indent="-227132" defTabSz="90814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8145"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8145"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8145" eaLnBrk="1" hangingPunct="1">
              <a:defRPr/>
            </a:pPr>
            <a:r>
              <a:rPr lang="zh-TW" altLang="en-US" dirty="0"/>
              <a:t>修改</a:t>
            </a:r>
            <a:r>
              <a:rPr lang="en-US" altLang="zh-TW" dirty="0"/>
              <a:t>P.6</a:t>
            </a:r>
            <a:r>
              <a:rPr lang="zh-TW" altLang="en-US" dirty="0"/>
              <a:t>計畫架構</a:t>
            </a:r>
            <a:endParaRPr lang="en-US" altLang="zh-TW" dirty="0"/>
          </a:p>
          <a:p>
            <a:pPr defTabSz="908145" eaLnBrk="1" hangingPunct="1">
              <a:defRPr/>
            </a:pPr>
            <a:r>
              <a:rPr lang="zh-TW" altLang="en-US" dirty="0"/>
              <a:t>修改</a:t>
            </a:r>
            <a:r>
              <a:rPr lang="en-US" altLang="zh-TW" dirty="0"/>
              <a:t>P.7~P.40</a:t>
            </a:r>
            <a:r>
              <a:rPr lang="zh-TW" altLang="en-US" dirty="0"/>
              <a:t>之標題編號</a:t>
            </a:r>
            <a:endParaRPr lang="en-US" altLang="zh-TW" dirty="0"/>
          </a:p>
          <a:p>
            <a:pPr defTabSz="908145"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8145"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8145"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8145"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8145"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8145"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8145"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8145"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8145"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8145"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8145"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8145"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8145"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8145"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814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8145"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8145" eaLnBrk="1" hangingPunct="1">
              <a:defRPr/>
            </a:pPr>
            <a:endParaRPr lang="zh-TW" altLang="en-US" dirty="0"/>
          </a:p>
        </p:txBody>
      </p:sp>
    </p:spTree>
    <p:extLst>
      <p:ext uri="{BB962C8B-B14F-4D97-AF65-F5344CB8AC3E}">
        <p14:creationId xmlns:p14="http://schemas.microsoft.com/office/powerpoint/2010/main" val="226708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 在福特與杜邦的傳統商業模式裡，採取以量計價，也就是杜邦塗料賣愈多，利潤愈高；但經統計約有</a:t>
            </a:r>
            <a:r>
              <a:rPr lang="en-US" altLang="zh-TW" dirty="0" smtClean="0"/>
              <a:t>30</a:t>
            </a:r>
            <a:r>
              <a:rPr lang="zh-TW" altLang="en-US" dirty="0" smtClean="0"/>
              <a:t>％的塗料沒有使用 在汽車上，而是形成浪費倒在廢水中。 杜邦與福特分析此問題後，發現福特所需要的其實不是塗料這項產品；而是塗料烤漆這個服務。因此雙方改採</a:t>
            </a:r>
            <a:r>
              <a:rPr lang="en-US" altLang="zh-TW" dirty="0" smtClean="0"/>
              <a:t>Cost per Unit</a:t>
            </a:r>
            <a:r>
              <a:rPr lang="zh-TW" altLang="en-US" dirty="0" smtClean="0"/>
              <a:t>（產品單位計價，簡稱</a:t>
            </a:r>
            <a:r>
              <a:rPr lang="en-US" altLang="zh-TW" dirty="0" smtClean="0"/>
              <a:t>CPU</a:t>
            </a:r>
            <a:r>
              <a:rPr lang="zh-TW" altLang="en-US" dirty="0" smtClean="0"/>
              <a:t>）商業模式，依據塗料表面處理的汽車數量而非只是塗料使用量來收費，儘可能提升塗料的效率與降低廢棄物的產生。以福特來說，</a:t>
            </a:r>
            <a:r>
              <a:rPr lang="en-US" altLang="zh-TW" dirty="0" smtClean="0"/>
              <a:t>CPU </a:t>
            </a:r>
            <a:r>
              <a:rPr lang="zh-TW" altLang="en-US" dirty="0" smtClean="0"/>
              <a:t>計畫從</a:t>
            </a:r>
            <a:r>
              <a:rPr lang="en-US" altLang="zh-TW" dirty="0" smtClean="0"/>
              <a:t>1996</a:t>
            </a:r>
            <a:r>
              <a:rPr lang="zh-TW" altLang="en-US" dirty="0" smtClean="0"/>
              <a:t>年實施以來，福特已降低至少</a:t>
            </a:r>
            <a:r>
              <a:rPr lang="en-US" altLang="zh-TW" dirty="0" smtClean="0"/>
              <a:t>35%</a:t>
            </a:r>
            <a:r>
              <a:rPr lang="zh-TW" altLang="en-US" dirty="0" smtClean="0"/>
              <a:t>的汽車表面處理成本，揮發性有機化合物排放量也減少</a:t>
            </a:r>
            <a:r>
              <a:rPr lang="en-US" altLang="zh-TW" dirty="0" smtClean="0"/>
              <a:t>50</a:t>
            </a:r>
            <a:r>
              <a:rPr lang="zh-TW" altLang="en-US" dirty="0" smtClean="0"/>
              <a:t>％；整體來說，提升塗料使用效率，並進而減少廢氣與廢水排放。至於在杜邦方面，由於協助福特降低成本，每加侖塗料之成本在前兩年均減少</a:t>
            </a:r>
            <a:r>
              <a:rPr lang="en-US" altLang="zh-TW" dirty="0" smtClean="0"/>
              <a:t>8</a:t>
            </a:r>
            <a:r>
              <a:rPr lang="zh-TW" altLang="en-US" dirty="0" smtClean="0"/>
              <a:t>％，而在第三年減少 </a:t>
            </a:r>
            <a:r>
              <a:rPr lang="en-US" altLang="zh-TW" dirty="0" smtClean="0"/>
              <a:t>4.5</a:t>
            </a:r>
            <a:r>
              <a:rPr lang="zh-TW" altLang="en-US" dirty="0" smtClean="0"/>
              <a:t>％，因此順勢成為福特優先選擇的塗料供應商。 </a:t>
            </a:r>
            <a:endParaRPr lang="en-US" altLang="zh-TW" dirty="0" smtClean="0"/>
          </a:p>
          <a:p>
            <a:endParaRPr lang="en-US" altLang="zh-TW" dirty="0" smtClean="0"/>
          </a:p>
          <a:p>
            <a:r>
              <a:rPr lang="en-US" altLang="zh-TW" dirty="0" smtClean="0"/>
              <a:t>2.</a:t>
            </a:r>
            <a:r>
              <a:rPr lang="zh-TW" altLang="en-US" dirty="0" smtClean="0"/>
              <a:t>埃及最大的電氣設備製造商之一</a:t>
            </a:r>
            <a:r>
              <a:rPr lang="en-US" altLang="zh-TW" dirty="0" smtClean="0"/>
              <a:t>ABB ARAB</a:t>
            </a:r>
            <a:r>
              <a:rPr lang="zh-TW" altLang="en-US" dirty="0" smtClean="0"/>
              <a:t>在噴漆作業中面臨高成本。原因在於大量的粉末浪費，需要大量的設備維護以及由於塗漆質量差而導致的大量廢品。為解決這些問題，該公司開始尋求粉末塗料供應商</a:t>
            </a:r>
            <a:r>
              <a:rPr lang="en-US" altLang="zh-TW" dirty="0" err="1" smtClean="0"/>
              <a:t>Akzo</a:t>
            </a:r>
            <a:r>
              <a:rPr lang="en-US" altLang="zh-TW" dirty="0" smtClean="0"/>
              <a:t> Nobel Powder Coatings SAE</a:t>
            </a:r>
            <a:r>
              <a:rPr lang="zh-TW" altLang="en-US" dirty="0" smtClean="0"/>
              <a:t>的解決方案，該公司是該領域的跨國和全球領導者。為更有效地使用化學品和資源，於</a:t>
            </a:r>
            <a:r>
              <a:rPr lang="en-US" altLang="zh-TW" dirty="0" smtClean="0"/>
              <a:t>2008</a:t>
            </a:r>
            <a:r>
              <a:rPr lang="zh-TW" altLang="en-US" dirty="0" smtClean="0"/>
              <a:t>年簽署化學品租賃契約，促使每個產品面積的粉末塗料消耗量減少</a:t>
            </a:r>
            <a:r>
              <a:rPr lang="en-US" altLang="zh-TW" dirty="0" smtClean="0"/>
              <a:t>20</a:t>
            </a:r>
            <a:r>
              <a:rPr lang="zh-TW" altLang="en-US" dirty="0" smtClean="0"/>
              <a:t>％，並使粉末廢料回收再循環（實現零浪費），減少能源消耗，減少一半的維護頻率，每年直接節省約</a:t>
            </a:r>
            <a:r>
              <a:rPr lang="en-US" altLang="zh-TW" dirty="0" smtClean="0"/>
              <a:t>68,000</a:t>
            </a:r>
            <a:r>
              <a:rPr lang="zh-TW" altLang="en-US" dirty="0" smtClean="0"/>
              <a:t>美元。</a:t>
            </a:r>
            <a:endParaRPr lang="en-US" altLang="zh-TW" dirty="0" smtClean="0"/>
          </a:p>
          <a:p>
            <a:endParaRPr lang="en-US" altLang="zh-TW" dirty="0" smtClean="0"/>
          </a:p>
          <a:p>
            <a:r>
              <a:rPr lang="en-US" altLang="zh-TW" dirty="0" smtClean="0"/>
              <a:t>3.</a:t>
            </a:r>
            <a:r>
              <a:rPr lang="zh-TW" altLang="en-US" dirty="0" smtClean="0"/>
              <a:t> </a:t>
            </a:r>
            <a:r>
              <a:rPr lang="en-US" altLang="zh-TW" dirty="0" smtClean="0"/>
              <a:t>Crown Beverages Limited</a:t>
            </a:r>
            <a:r>
              <a:rPr lang="zh-TW" altLang="en-US" dirty="0" smtClean="0"/>
              <a:t>（</a:t>
            </a:r>
            <a:r>
              <a:rPr lang="en-US" altLang="zh-TW" dirty="0" smtClean="0"/>
              <a:t>CBL</a:t>
            </a:r>
            <a:r>
              <a:rPr lang="zh-TW" altLang="en-US" dirty="0" smtClean="0"/>
              <a:t>）是一家烏干達飲料公司，為烏干達當地市場的客戶以及非洲地區的出口市場生產多種軟飲料品牌。該公司決定將化學租賃業務整合到其業務中，與其主要供應商之一，美國化學品生產商</a:t>
            </a:r>
            <a:r>
              <a:rPr lang="en-US" altLang="zh-TW" dirty="0" err="1" smtClean="0"/>
              <a:t>Diversey</a:t>
            </a:r>
            <a:r>
              <a:rPr lang="en-US" altLang="zh-TW" dirty="0" smtClean="0"/>
              <a:t> Eastern and Central Africa</a:t>
            </a:r>
            <a:r>
              <a:rPr lang="zh-TW" altLang="en-US" dirty="0" smtClean="0"/>
              <a:t>（</a:t>
            </a:r>
            <a:r>
              <a:rPr lang="en-US" altLang="zh-TW" dirty="0" smtClean="0"/>
              <a:t>U</a:t>
            </a:r>
            <a:r>
              <a:rPr lang="zh-TW" altLang="en-US" dirty="0" smtClean="0"/>
              <a:t>）</a:t>
            </a:r>
            <a:r>
              <a:rPr lang="en-US" altLang="zh-TW" dirty="0" smtClean="0"/>
              <a:t>Ltd</a:t>
            </a:r>
            <a:r>
              <a:rPr lang="zh-TW" altLang="en-US" dirty="0" smtClean="0"/>
              <a:t>密切合作。化學租賃的商業模式引入下列兩種方案：（</a:t>
            </a:r>
            <a:r>
              <a:rPr lang="en-US" altLang="zh-TW" dirty="0" smtClean="0"/>
              <a:t>1</a:t>
            </a:r>
            <a:r>
              <a:rPr lang="zh-TW" altLang="en-US" dirty="0" smtClean="0"/>
              <a:t>）玻璃瓶生產線的傳送帶潤滑油回收（</a:t>
            </a:r>
            <a:r>
              <a:rPr lang="en-US" altLang="zh-TW" dirty="0" smtClean="0"/>
              <a:t>2</a:t>
            </a:r>
            <a:r>
              <a:rPr lang="zh-TW" altLang="en-US" dirty="0" smtClean="0"/>
              <a:t>）可回收玻璃瓶和箱子之清洗製程。在六個月內，</a:t>
            </a:r>
            <a:r>
              <a:rPr lang="en-US" altLang="zh-TW" dirty="0" smtClean="0"/>
              <a:t>CBL</a:t>
            </a:r>
            <a:r>
              <a:rPr lang="zh-TW" altLang="en-US" dirty="0" smtClean="0"/>
              <a:t>節省了</a:t>
            </a:r>
            <a:r>
              <a:rPr lang="en-US" altLang="zh-TW" dirty="0" smtClean="0"/>
              <a:t>175,000</a:t>
            </a:r>
            <a:r>
              <a:rPr lang="zh-TW" altLang="en-US" dirty="0" smtClean="0"/>
              <a:t>美元的直接費用及與污水處理相關之間接費用。</a:t>
            </a:r>
            <a:endParaRPr lang="zh-TW" altLang="en-US" dirty="0"/>
          </a:p>
        </p:txBody>
      </p:sp>
      <p:sp>
        <p:nvSpPr>
          <p:cNvPr id="4" name="投影片編號版面配置區 3"/>
          <p:cNvSpPr>
            <a:spLocks noGrp="1"/>
          </p:cNvSpPr>
          <p:nvPr>
            <p:ph type="sldNum" sz="quarter" idx="10"/>
          </p:nvPr>
        </p:nvSpPr>
        <p:spPr/>
        <p:txBody>
          <a:bodyPr/>
          <a:lstStyle/>
          <a:p>
            <a:pPr>
              <a:defRPr/>
            </a:pPr>
            <a:fld id="{654C2136-D11E-4E40-B9BC-5055113B295A}" type="slidenum">
              <a:rPr lang="en-US" altLang="zh-TW" smtClean="0"/>
              <a:pPr>
                <a:defRPr/>
              </a:pPr>
              <a:t>22</a:t>
            </a:fld>
            <a:endParaRPr lang="en-US" altLang="zh-TW"/>
          </a:p>
        </p:txBody>
      </p:sp>
    </p:spTree>
    <p:extLst>
      <p:ext uri="{BB962C8B-B14F-4D97-AF65-F5344CB8AC3E}">
        <p14:creationId xmlns:p14="http://schemas.microsoft.com/office/powerpoint/2010/main" val="14255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B2DB4E5-FAAE-4CB8-8682-C8A62C84FB6A}" type="slidenum">
              <a:rPr lang="zh-TW" altLang="en-US" smtClean="0"/>
              <a:t>26</a:t>
            </a:fld>
            <a:endParaRPr lang="zh-TW" altLang="en-US"/>
          </a:p>
        </p:txBody>
      </p:sp>
    </p:spTree>
    <p:extLst>
      <p:ext uri="{BB962C8B-B14F-4D97-AF65-F5344CB8AC3E}">
        <p14:creationId xmlns:p14="http://schemas.microsoft.com/office/powerpoint/2010/main" val="337240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31</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105070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32</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768892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136" eaLnBrk="0" hangingPunct="0">
              <a:defRPr kumimoji="1" sz="1600">
                <a:solidFill>
                  <a:schemeClr val="tx1"/>
                </a:solidFill>
                <a:latin typeface="Arial" pitchFamily="34" charset="0"/>
                <a:ea typeface="新細明體" pitchFamily="18" charset="-120"/>
              </a:defRPr>
            </a:lvl1pPr>
            <a:lvl2pPr marL="735651" indent="-282944" defTabSz="910136" eaLnBrk="0" hangingPunct="0">
              <a:defRPr kumimoji="1" sz="1600">
                <a:solidFill>
                  <a:schemeClr val="tx1"/>
                </a:solidFill>
                <a:latin typeface="Arial" pitchFamily="34" charset="0"/>
                <a:ea typeface="新細明體" pitchFamily="18" charset="-120"/>
              </a:defRPr>
            </a:lvl2pPr>
            <a:lvl3pPr marL="1131770" indent="-226354" defTabSz="910136" eaLnBrk="0" hangingPunct="0">
              <a:defRPr kumimoji="1" sz="1600">
                <a:solidFill>
                  <a:schemeClr val="tx1"/>
                </a:solidFill>
                <a:latin typeface="Arial" pitchFamily="34" charset="0"/>
                <a:ea typeface="新細明體" pitchFamily="18" charset="-120"/>
              </a:defRPr>
            </a:lvl3pPr>
            <a:lvl4pPr marL="1584476" indent="-226354" defTabSz="910136" eaLnBrk="0" hangingPunct="0">
              <a:defRPr kumimoji="1" sz="1600">
                <a:solidFill>
                  <a:schemeClr val="tx1"/>
                </a:solidFill>
                <a:latin typeface="Arial" pitchFamily="34" charset="0"/>
                <a:ea typeface="新細明體" pitchFamily="18" charset="-120"/>
              </a:defRPr>
            </a:lvl4pPr>
            <a:lvl5pPr marL="2037187" indent="-226354" defTabSz="910136" eaLnBrk="0" hangingPunct="0">
              <a:defRPr kumimoji="1" sz="1600">
                <a:solidFill>
                  <a:schemeClr val="tx1"/>
                </a:solidFill>
                <a:latin typeface="Arial" pitchFamily="34" charset="0"/>
                <a:ea typeface="新細明體" pitchFamily="18" charset="-120"/>
              </a:defRPr>
            </a:lvl5pPr>
            <a:lvl6pPr marL="2489895" indent="-226354" defTabSz="910136"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2601" indent="-226354" defTabSz="910136"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5314" indent="-226354" defTabSz="910136"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48020" indent="-226354" defTabSz="910136"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34</a:t>
            </a:fld>
            <a:endParaRPr lang="en-US" altLang="zh-TW" sz="1200" dirty="0"/>
          </a:p>
        </p:txBody>
      </p:sp>
      <p:sp>
        <p:nvSpPr>
          <p:cNvPr id="106499" name="Rectangle 2"/>
          <p:cNvSpPr>
            <a:spLocks noGrp="1" noRot="1" noChangeAspect="1" noChangeArrowheads="1" noTextEdit="1"/>
          </p:cNvSpPr>
          <p:nvPr>
            <p:ph type="sldImg"/>
          </p:nvPr>
        </p:nvSpPr>
        <p:spPr>
          <a:xfrm>
            <a:off x="720725" y="763588"/>
            <a:ext cx="5359400" cy="3711575"/>
          </a:xfrm>
          <a:ln/>
        </p:spPr>
      </p:sp>
      <p:sp>
        <p:nvSpPr>
          <p:cNvPr id="106500" name="Rectangle 3"/>
          <p:cNvSpPr>
            <a:spLocks noGrp="1" noChangeArrowheads="1"/>
          </p:cNvSpPr>
          <p:nvPr>
            <p:ph type="body" idx="1"/>
          </p:nvPr>
        </p:nvSpPr>
        <p:spPr>
          <a:xfrm>
            <a:off x="923672" y="4703809"/>
            <a:ext cx="4943435" cy="43964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542" indent="-226542" defTabSz="905785"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542" indent="-226542" defTabSz="90578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542" indent="-226542" defTabSz="90578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542" indent="-226542" defTabSz="90578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542" indent="-226542" defTabSz="905785"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785"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785"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5785" eaLnBrk="1" hangingPunct="1">
              <a:defRPr/>
            </a:pPr>
            <a:r>
              <a:rPr lang="zh-TW" altLang="en-US" dirty="0"/>
              <a:t>修改</a:t>
            </a:r>
            <a:r>
              <a:rPr lang="en-US" altLang="zh-TW" dirty="0"/>
              <a:t>P.6</a:t>
            </a:r>
            <a:r>
              <a:rPr lang="zh-TW" altLang="en-US" dirty="0"/>
              <a:t>計畫架構</a:t>
            </a:r>
            <a:endParaRPr lang="en-US" altLang="zh-TW" dirty="0"/>
          </a:p>
          <a:p>
            <a:pPr defTabSz="905785" eaLnBrk="1" hangingPunct="1">
              <a:defRPr/>
            </a:pPr>
            <a:r>
              <a:rPr lang="zh-TW" altLang="en-US" dirty="0"/>
              <a:t>修改</a:t>
            </a:r>
            <a:r>
              <a:rPr lang="en-US" altLang="zh-TW" dirty="0"/>
              <a:t>P.7~P.40</a:t>
            </a:r>
            <a:r>
              <a:rPr lang="zh-TW" altLang="en-US" dirty="0"/>
              <a:t>之標題編號</a:t>
            </a:r>
            <a:endParaRPr lang="en-US" altLang="zh-TW" dirty="0"/>
          </a:p>
          <a:p>
            <a:pPr defTabSz="905785"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5785"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785"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5785"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5785"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5785"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5785"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5785"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785"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5785"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5785"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5785"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5785"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5785"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785"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5785"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5785" eaLnBrk="1" hangingPunct="1">
              <a:defRPr/>
            </a:pPr>
            <a:endParaRPr lang="zh-TW" altLang="en-US" dirty="0"/>
          </a:p>
        </p:txBody>
      </p:sp>
    </p:spTree>
    <p:extLst>
      <p:ext uri="{BB962C8B-B14F-4D97-AF65-F5344CB8AC3E}">
        <p14:creationId xmlns:p14="http://schemas.microsoft.com/office/powerpoint/2010/main" val="258279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5366">
              <a:defRPr/>
            </a:pPr>
            <a:endParaRPr lang="zh-TW" altLang="en-US" dirty="0">
              <a:latin typeface="+mn-ea"/>
            </a:endParaRPr>
          </a:p>
        </p:txBody>
      </p:sp>
      <p:sp>
        <p:nvSpPr>
          <p:cNvPr id="4" name="投影片編號版面配置區 3"/>
          <p:cNvSpPr>
            <a:spLocks noGrp="1"/>
          </p:cNvSpPr>
          <p:nvPr>
            <p:ph type="sldNum" sz="quarter" idx="10"/>
          </p:nvPr>
        </p:nvSpPr>
        <p:spPr/>
        <p:txBody>
          <a:bodyPr/>
          <a:lstStyle/>
          <a:p>
            <a:pPr>
              <a:defRPr/>
            </a:pPr>
            <a:fld id="{654C2136-D11E-4E40-B9BC-5055113B295A}" type="slidenum">
              <a:rPr lang="en-US" altLang="zh-TW" smtClean="0"/>
              <a:pPr>
                <a:defRPr/>
              </a:pPr>
              <a:t>35</a:t>
            </a:fld>
            <a:endParaRPr lang="en-US" altLang="zh-TW"/>
          </a:p>
        </p:txBody>
      </p:sp>
    </p:spTree>
    <p:extLst>
      <p:ext uri="{BB962C8B-B14F-4D97-AF65-F5344CB8AC3E}">
        <p14:creationId xmlns:p14="http://schemas.microsoft.com/office/powerpoint/2010/main" val="403948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2</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3024635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36</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133838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45" eaLnBrk="0" hangingPunct="0">
              <a:defRPr kumimoji="1" sz="1600">
                <a:solidFill>
                  <a:schemeClr val="tx1"/>
                </a:solidFill>
                <a:latin typeface="Arial" pitchFamily="34" charset="0"/>
                <a:ea typeface="新細明體" pitchFamily="18" charset="-120"/>
              </a:defRPr>
            </a:lvl1pPr>
            <a:lvl2pPr marL="735578" indent="-282916" defTabSz="910045" eaLnBrk="0" hangingPunct="0">
              <a:defRPr kumimoji="1" sz="1600">
                <a:solidFill>
                  <a:schemeClr val="tx1"/>
                </a:solidFill>
                <a:latin typeface="Arial" pitchFamily="34" charset="0"/>
                <a:ea typeface="新細明體" pitchFamily="18" charset="-120"/>
              </a:defRPr>
            </a:lvl2pPr>
            <a:lvl3pPr marL="1131657" indent="-226332" defTabSz="910045" eaLnBrk="0" hangingPunct="0">
              <a:defRPr kumimoji="1" sz="1600">
                <a:solidFill>
                  <a:schemeClr val="tx1"/>
                </a:solidFill>
                <a:latin typeface="Arial" pitchFamily="34" charset="0"/>
                <a:ea typeface="新細明體" pitchFamily="18" charset="-120"/>
              </a:defRPr>
            </a:lvl3pPr>
            <a:lvl4pPr marL="1584318" indent="-226332" defTabSz="910045" eaLnBrk="0" hangingPunct="0">
              <a:defRPr kumimoji="1" sz="1600">
                <a:solidFill>
                  <a:schemeClr val="tx1"/>
                </a:solidFill>
                <a:latin typeface="Arial" pitchFamily="34" charset="0"/>
                <a:ea typeface="新細明體" pitchFamily="18" charset="-120"/>
              </a:defRPr>
            </a:lvl4pPr>
            <a:lvl5pPr marL="2036983" indent="-226332" defTabSz="910045" eaLnBrk="0" hangingPunct="0">
              <a:defRPr kumimoji="1" sz="1600">
                <a:solidFill>
                  <a:schemeClr val="tx1"/>
                </a:solidFill>
                <a:latin typeface="Arial" pitchFamily="34" charset="0"/>
                <a:ea typeface="新細明體" pitchFamily="18" charset="-120"/>
              </a:defRPr>
            </a:lvl5pPr>
            <a:lvl6pPr marL="2489645"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2307"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4973"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47635"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5</a:t>
            </a:fld>
            <a:endParaRPr lang="en-US" altLang="zh-TW" sz="1200" dirty="0"/>
          </a:p>
        </p:txBody>
      </p:sp>
      <p:sp>
        <p:nvSpPr>
          <p:cNvPr id="106499" name="Rectangle 2"/>
          <p:cNvSpPr>
            <a:spLocks noGrp="1" noRot="1" noChangeAspect="1" noChangeArrowheads="1" noTextEdit="1"/>
          </p:cNvSpPr>
          <p:nvPr>
            <p:ph type="sldImg"/>
          </p:nvPr>
        </p:nvSpPr>
        <p:spPr>
          <a:xfrm>
            <a:off x="722313" y="763588"/>
            <a:ext cx="5356225" cy="3709987"/>
          </a:xfrm>
          <a:ln/>
        </p:spPr>
      </p:sp>
      <p:sp>
        <p:nvSpPr>
          <p:cNvPr id="106500" name="Rectangle 3"/>
          <p:cNvSpPr>
            <a:spLocks noGrp="1" noChangeArrowheads="1"/>
          </p:cNvSpPr>
          <p:nvPr>
            <p:ph type="body" idx="1"/>
          </p:nvPr>
        </p:nvSpPr>
        <p:spPr>
          <a:xfrm>
            <a:off x="923672" y="4703059"/>
            <a:ext cx="4943435" cy="439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519" indent="-226519" defTabSz="90569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5694" eaLnBrk="1" hangingPunct="1">
              <a:defRPr/>
            </a:pPr>
            <a:r>
              <a:rPr lang="zh-TW" altLang="en-US" dirty="0"/>
              <a:t>修改</a:t>
            </a:r>
            <a:r>
              <a:rPr lang="en-US" altLang="zh-TW" dirty="0"/>
              <a:t>P.6</a:t>
            </a:r>
            <a:r>
              <a:rPr lang="zh-TW" altLang="en-US" dirty="0"/>
              <a:t>計畫架構</a:t>
            </a:r>
            <a:endParaRPr lang="en-US" altLang="zh-TW" dirty="0"/>
          </a:p>
          <a:p>
            <a:pPr defTabSz="905694" eaLnBrk="1" hangingPunct="1">
              <a:defRPr/>
            </a:pPr>
            <a:r>
              <a:rPr lang="zh-TW" altLang="en-US" dirty="0"/>
              <a:t>修改</a:t>
            </a:r>
            <a:r>
              <a:rPr lang="en-US" altLang="zh-TW" dirty="0"/>
              <a:t>P.7~P.40</a:t>
            </a:r>
            <a:r>
              <a:rPr lang="zh-TW" altLang="en-US" dirty="0"/>
              <a:t>之標題編號</a:t>
            </a:r>
            <a:endParaRPr lang="en-US" altLang="zh-TW" dirty="0"/>
          </a:p>
          <a:p>
            <a:pPr defTabSz="90569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569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569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569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569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569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569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569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569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569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569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569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569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5694" eaLnBrk="1" hangingPunct="1">
              <a:defRPr/>
            </a:pPr>
            <a:endParaRPr lang="zh-TW" altLang="en-US" dirty="0"/>
          </a:p>
        </p:txBody>
      </p:sp>
    </p:spTree>
    <p:extLst>
      <p:ext uri="{BB962C8B-B14F-4D97-AF65-F5344CB8AC3E}">
        <p14:creationId xmlns:p14="http://schemas.microsoft.com/office/powerpoint/2010/main" val="254270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045" eaLnBrk="0" hangingPunct="0">
              <a:defRPr kumimoji="1" sz="1600">
                <a:solidFill>
                  <a:schemeClr val="tx1"/>
                </a:solidFill>
                <a:latin typeface="Arial" pitchFamily="34" charset="0"/>
                <a:ea typeface="新細明體" pitchFamily="18" charset="-120"/>
              </a:defRPr>
            </a:lvl1pPr>
            <a:lvl2pPr marL="735578" indent="-282916" defTabSz="910045" eaLnBrk="0" hangingPunct="0">
              <a:defRPr kumimoji="1" sz="1600">
                <a:solidFill>
                  <a:schemeClr val="tx1"/>
                </a:solidFill>
                <a:latin typeface="Arial" pitchFamily="34" charset="0"/>
                <a:ea typeface="新細明體" pitchFamily="18" charset="-120"/>
              </a:defRPr>
            </a:lvl2pPr>
            <a:lvl3pPr marL="1131657" indent="-226332" defTabSz="910045" eaLnBrk="0" hangingPunct="0">
              <a:defRPr kumimoji="1" sz="1600">
                <a:solidFill>
                  <a:schemeClr val="tx1"/>
                </a:solidFill>
                <a:latin typeface="Arial" pitchFamily="34" charset="0"/>
                <a:ea typeface="新細明體" pitchFamily="18" charset="-120"/>
              </a:defRPr>
            </a:lvl3pPr>
            <a:lvl4pPr marL="1584318" indent="-226332" defTabSz="910045" eaLnBrk="0" hangingPunct="0">
              <a:defRPr kumimoji="1" sz="1600">
                <a:solidFill>
                  <a:schemeClr val="tx1"/>
                </a:solidFill>
                <a:latin typeface="Arial" pitchFamily="34" charset="0"/>
                <a:ea typeface="新細明體" pitchFamily="18" charset="-120"/>
              </a:defRPr>
            </a:lvl4pPr>
            <a:lvl5pPr marL="2036983" indent="-226332" defTabSz="910045" eaLnBrk="0" hangingPunct="0">
              <a:defRPr kumimoji="1" sz="1600">
                <a:solidFill>
                  <a:schemeClr val="tx1"/>
                </a:solidFill>
                <a:latin typeface="Arial" pitchFamily="34" charset="0"/>
                <a:ea typeface="新細明體" pitchFamily="18" charset="-120"/>
              </a:defRPr>
            </a:lvl5pPr>
            <a:lvl6pPr marL="2489645"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2307"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4973"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47635" indent="-226332" defTabSz="910045"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6</a:t>
            </a:fld>
            <a:endParaRPr lang="en-US" altLang="zh-TW" sz="1200" dirty="0"/>
          </a:p>
        </p:txBody>
      </p:sp>
      <p:sp>
        <p:nvSpPr>
          <p:cNvPr id="106499" name="Rectangle 2"/>
          <p:cNvSpPr>
            <a:spLocks noGrp="1" noRot="1" noChangeAspect="1" noChangeArrowheads="1" noTextEdit="1"/>
          </p:cNvSpPr>
          <p:nvPr>
            <p:ph type="sldImg"/>
          </p:nvPr>
        </p:nvSpPr>
        <p:spPr>
          <a:xfrm>
            <a:off x="722313" y="763588"/>
            <a:ext cx="5356225" cy="3709987"/>
          </a:xfrm>
          <a:ln/>
        </p:spPr>
      </p:sp>
      <p:sp>
        <p:nvSpPr>
          <p:cNvPr id="106500" name="Rectangle 3"/>
          <p:cNvSpPr>
            <a:spLocks noGrp="1" noChangeArrowheads="1"/>
          </p:cNvSpPr>
          <p:nvPr>
            <p:ph type="body" idx="1"/>
          </p:nvPr>
        </p:nvSpPr>
        <p:spPr>
          <a:xfrm>
            <a:off x="923672" y="4703059"/>
            <a:ext cx="4943435" cy="439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519" indent="-226519" defTabSz="90569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519" indent="-226519" defTabSz="90569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5694" eaLnBrk="1" hangingPunct="1">
              <a:defRPr/>
            </a:pPr>
            <a:r>
              <a:rPr lang="zh-TW" altLang="en-US" dirty="0"/>
              <a:t>修改</a:t>
            </a:r>
            <a:r>
              <a:rPr lang="en-US" altLang="zh-TW" dirty="0"/>
              <a:t>P.6</a:t>
            </a:r>
            <a:r>
              <a:rPr lang="zh-TW" altLang="en-US" dirty="0"/>
              <a:t>計畫架構</a:t>
            </a:r>
            <a:endParaRPr lang="en-US" altLang="zh-TW" dirty="0"/>
          </a:p>
          <a:p>
            <a:pPr defTabSz="905694" eaLnBrk="1" hangingPunct="1">
              <a:defRPr/>
            </a:pPr>
            <a:r>
              <a:rPr lang="zh-TW" altLang="en-US" dirty="0"/>
              <a:t>修改</a:t>
            </a:r>
            <a:r>
              <a:rPr lang="en-US" altLang="zh-TW" dirty="0"/>
              <a:t>P.7~P.40</a:t>
            </a:r>
            <a:r>
              <a:rPr lang="zh-TW" altLang="en-US" dirty="0"/>
              <a:t>之標題編號</a:t>
            </a:r>
            <a:endParaRPr lang="en-US" altLang="zh-TW" dirty="0"/>
          </a:p>
          <a:p>
            <a:pPr defTabSz="90569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569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569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569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569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569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569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569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569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569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569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569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569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569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5694" eaLnBrk="1" hangingPunct="1">
              <a:defRPr/>
            </a:pPr>
            <a:endParaRPr lang="zh-TW" altLang="en-US" dirty="0"/>
          </a:p>
        </p:txBody>
      </p:sp>
    </p:spTree>
    <p:extLst>
      <p:ext uri="{BB962C8B-B14F-4D97-AF65-F5344CB8AC3E}">
        <p14:creationId xmlns:p14="http://schemas.microsoft.com/office/powerpoint/2010/main" val="58765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7</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26071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8</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90430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9</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6" y="4708322"/>
            <a:ext cx="4950362" cy="44006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67988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10</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69705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0" eaLnBrk="0" hangingPunct="0">
              <a:defRPr kumimoji="1" sz="1600">
                <a:solidFill>
                  <a:schemeClr val="tx1"/>
                </a:solidFill>
                <a:latin typeface="Arial" pitchFamily="34" charset="0"/>
                <a:ea typeface="新細明體" pitchFamily="18" charset="-120"/>
              </a:defRPr>
            </a:lvl1pPr>
            <a:lvl2pPr marL="736609" indent="-283313" defTabSz="911320" eaLnBrk="0" hangingPunct="0">
              <a:defRPr kumimoji="1" sz="1600">
                <a:solidFill>
                  <a:schemeClr val="tx1"/>
                </a:solidFill>
                <a:latin typeface="Arial" pitchFamily="34" charset="0"/>
                <a:ea typeface="新細明體" pitchFamily="18" charset="-120"/>
              </a:defRPr>
            </a:lvl2pPr>
            <a:lvl3pPr marL="1133243" indent="-226649" defTabSz="911320" eaLnBrk="0" hangingPunct="0">
              <a:defRPr kumimoji="1" sz="1600">
                <a:solidFill>
                  <a:schemeClr val="tx1"/>
                </a:solidFill>
                <a:latin typeface="Arial" pitchFamily="34" charset="0"/>
                <a:ea typeface="新細明體" pitchFamily="18" charset="-120"/>
              </a:defRPr>
            </a:lvl3pPr>
            <a:lvl4pPr marL="1586539" indent="-226649" defTabSz="911320" eaLnBrk="0" hangingPunct="0">
              <a:defRPr kumimoji="1" sz="1600">
                <a:solidFill>
                  <a:schemeClr val="tx1"/>
                </a:solidFill>
                <a:latin typeface="Arial" pitchFamily="34" charset="0"/>
                <a:ea typeface="新細明體" pitchFamily="18" charset="-120"/>
              </a:defRPr>
            </a:lvl4pPr>
            <a:lvl5pPr marL="2039839" indent="-226649" defTabSz="911320" eaLnBrk="0" hangingPunct="0">
              <a:defRPr kumimoji="1" sz="1600">
                <a:solidFill>
                  <a:schemeClr val="tx1"/>
                </a:solidFill>
                <a:latin typeface="Arial" pitchFamily="34" charset="0"/>
                <a:ea typeface="新細明體" pitchFamily="18" charset="-120"/>
              </a:defRPr>
            </a:lvl5pPr>
            <a:lvl6pPr marL="2493136"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46432"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399733"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53029" indent="-226649" defTabSz="91132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eaLnBrk="1" hangingPunct="1"/>
            <a:fld id="{9B2B3E4F-478B-4D11-A51F-D9FD8900416B}" type="slidenum">
              <a:rPr lang="en-US" altLang="zh-TW" sz="1200"/>
              <a:pPr eaLnBrk="1" hangingPunct="1"/>
              <a:t>11</a:t>
            </a:fld>
            <a:endParaRPr lang="en-US" altLang="zh-TW" sz="1200" dirty="0"/>
          </a:p>
        </p:txBody>
      </p:sp>
      <p:sp>
        <p:nvSpPr>
          <p:cNvPr id="106499" name="Rectangle 2"/>
          <p:cNvSpPr>
            <a:spLocks noGrp="1" noRot="1" noChangeAspect="1" noChangeArrowheads="1" noTextEdit="1"/>
          </p:cNvSpPr>
          <p:nvPr>
            <p:ph type="sldImg"/>
          </p:nvPr>
        </p:nvSpPr>
        <p:spPr>
          <a:xfrm>
            <a:off x="722313" y="765175"/>
            <a:ext cx="5365750" cy="3714750"/>
          </a:xfrm>
          <a:ln/>
        </p:spPr>
      </p:sp>
      <p:sp>
        <p:nvSpPr>
          <p:cNvPr id="106500" name="Rectangle 3"/>
          <p:cNvSpPr>
            <a:spLocks noGrp="1" noChangeArrowheads="1"/>
          </p:cNvSpPr>
          <p:nvPr>
            <p:ph type="body" idx="1"/>
          </p:nvPr>
        </p:nvSpPr>
        <p:spPr>
          <a:xfrm>
            <a:off x="924965" y="4709075"/>
            <a:ext cx="4950362" cy="4401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6</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 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版：依據局長指示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科長轉述</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調整計畫架構為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保留</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不變</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一</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打造智慧機械之都，架構不變，加入雲林地區</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推動製造業生產力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4.0</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智慧型機器人應用、</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國產控制系統深化與應用等三項，合併為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二</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產業智機化，其推動做法將</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4</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項合併</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五</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三</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拓展智慧機械航太領域應用</a:t>
            </a:r>
          </a:p>
          <a:p>
            <a:pPr marL="226837" indent="-226837" defTabSz="906964" eaLnBrk="1" hangingPunct="1">
              <a:buFont typeface="+mj-lt"/>
              <a:buAutoNum type="arabicPeriod"/>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六</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建構整廠輸出能量 改為 </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四</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推動國際鏈結</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lang="zh-TW" altLang="en-US" dirty="0">
                <a:latin typeface="Arial" pitchFamily="34" charset="0"/>
              </a:rPr>
              <a:t>更新智慧機械簡報，刪除</a:t>
            </a:r>
            <a:r>
              <a:rPr lang="en-US" altLang="zh-TW" dirty="0">
                <a:latin typeface="Arial" pitchFamily="34" charset="0"/>
              </a:rPr>
              <a:t>P41</a:t>
            </a:r>
            <a:r>
              <a:rPr lang="zh-TW" altLang="en-US" dirty="0">
                <a:latin typeface="Arial" pitchFamily="34" charset="0"/>
              </a:rPr>
              <a:t>～</a:t>
            </a:r>
            <a:r>
              <a:rPr lang="en-US" altLang="zh-TW" dirty="0">
                <a:latin typeface="Arial" pitchFamily="34" charset="0"/>
              </a:rPr>
              <a:t>43</a:t>
            </a:r>
            <a:r>
              <a:rPr lang="zh-TW" altLang="en-US" dirty="0">
                <a:latin typeface="Arial" pitchFamily="34" charset="0"/>
              </a:rPr>
              <a:t>中經費欄位</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zh-TW" altLang="en-US" dirty="0"/>
              <a:t>計畫分項六變成計畫分項一，原</a:t>
            </a:r>
            <a:r>
              <a:rPr lang="en-US" altLang="zh-TW" dirty="0"/>
              <a:t>P.36 ~ P.40 </a:t>
            </a:r>
            <a:r>
              <a:rPr lang="zh-TW" altLang="en-US" dirty="0"/>
              <a:t>全部往前移到 </a:t>
            </a:r>
            <a:r>
              <a:rPr lang="en-US" altLang="zh-TW" dirty="0"/>
              <a:t>P.6 </a:t>
            </a:r>
            <a:r>
              <a:rPr lang="zh-TW" altLang="en-US" dirty="0"/>
              <a:t>之後</a:t>
            </a:r>
            <a:endParaRPr lang="en-US" altLang="zh-TW" dirty="0"/>
          </a:p>
          <a:p>
            <a:pPr defTabSz="906964" eaLnBrk="1" hangingPunct="1">
              <a:defRPr/>
            </a:pPr>
            <a:r>
              <a:rPr lang="zh-TW" altLang="en-US" dirty="0"/>
              <a:t>修改</a:t>
            </a:r>
            <a:r>
              <a:rPr lang="en-US" altLang="zh-TW" dirty="0"/>
              <a:t>P.6</a:t>
            </a:r>
            <a:r>
              <a:rPr lang="zh-TW" altLang="en-US" dirty="0"/>
              <a:t>計畫架構</a:t>
            </a:r>
            <a:endParaRPr lang="en-US" altLang="zh-TW" dirty="0"/>
          </a:p>
          <a:p>
            <a:pPr defTabSz="906964" eaLnBrk="1" hangingPunct="1">
              <a:defRPr/>
            </a:pPr>
            <a:r>
              <a:rPr lang="zh-TW" altLang="en-US" dirty="0"/>
              <a:t>修改</a:t>
            </a:r>
            <a:r>
              <a:rPr lang="en-US" altLang="zh-TW" dirty="0"/>
              <a:t>P.7~P.40</a:t>
            </a:r>
            <a:r>
              <a:rPr lang="zh-TW" altLang="en-US" dirty="0"/>
              <a:t>之標題編號</a:t>
            </a:r>
            <a:endParaRPr lang="en-US" altLang="zh-TW" dirty="0"/>
          </a:p>
          <a:p>
            <a:pPr defTabSz="906964" eaLnBrk="1" hangingPunct="1">
              <a:defRPr/>
            </a:pPr>
            <a:r>
              <a:rPr lang="en-US" altLang="zh-TW" dirty="0"/>
              <a:t>P.43</a:t>
            </a:r>
            <a:r>
              <a:rPr lang="zh-TW" altLang="en-US" dirty="0"/>
              <a:t>打造智慧之都放到</a:t>
            </a:r>
            <a:r>
              <a:rPr lang="en-US" altLang="zh-TW" dirty="0"/>
              <a:t>P.41</a:t>
            </a:r>
            <a:r>
              <a:rPr lang="zh-TW" altLang="en-US" dirty="0"/>
              <a:t>第一項</a:t>
            </a:r>
            <a:endParaRPr lang="en-US" altLang="zh-TW" dirty="0"/>
          </a:p>
          <a:p>
            <a:pPr defTabSz="906964" eaLnBrk="1" hangingPunct="1">
              <a:defRPr/>
            </a:pPr>
            <a:r>
              <a:rPr lang="en-US" altLang="zh-TW" dirty="0"/>
              <a:t>P.44 </a:t>
            </a:r>
            <a:r>
              <a:rPr lang="zh-TW" altLang="en-US" dirty="0"/>
              <a:t>結語與建議 中，第五項</a:t>
            </a:r>
            <a:r>
              <a:rPr lang="en-US" altLang="zh-TW" dirty="0"/>
              <a:t>"</a:t>
            </a:r>
            <a:r>
              <a:rPr lang="zh-TW" altLang="en-US" dirty="0"/>
              <a:t>五、以產業專區建構「全球智慧機械之都」</a:t>
            </a:r>
            <a:r>
              <a:rPr lang="en-US" altLang="zh-TW" dirty="0"/>
              <a:t>"</a:t>
            </a:r>
            <a:r>
              <a:rPr lang="zh-TW" altLang="en-US" dirty="0"/>
              <a:t>移至該頁第一項</a:t>
            </a:r>
            <a:endParaRPr lang="en-US" altLang="zh-TW" dirty="0"/>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7</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P.5 - (</a:t>
            </a:r>
            <a:r>
              <a:rPr lang="zh-TW" altLang="en-US" dirty="0">
                <a:latin typeface="Arial" pitchFamily="34" charset="0"/>
              </a:rPr>
              <a:t>三</a:t>
            </a:r>
            <a:r>
              <a:rPr lang="en-US" altLang="zh-TW" dirty="0">
                <a:latin typeface="Arial" pitchFamily="34" charset="0"/>
              </a:rPr>
              <a:t>)</a:t>
            </a:r>
            <a:r>
              <a:rPr lang="zh-TW" altLang="en-US" dirty="0">
                <a:latin typeface="Arial" pitchFamily="34" charset="0"/>
              </a:rPr>
              <a:t>培養「跨」智慧機械跨領域之軟體、機械與電機人才，改為培養智慧機械跨領域之軟體、機械與電機人才</a:t>
            </a:r>
          </a:p>
          <a:p>
            <a:pPr defTabSz="906964" eaLnBrk="1" hangingPunct="1">
              <a:defRPr/>
            </a:pPr>
            <a:r>
              <a:rPr lang="en-US" altLang="zh-TW" dirty="0">
                <a:latin typeface="Arial" pitchFamily="34" charset="0"/>
              </a:rPr>
              <a:t>P.11 - </a:t>
            </a:r>
            <a:r>
              <a:rPr lang="zh-TW" altLang="en-US" dirty="0">
                <a:latin typeface="Arial" pitchFamily="34" charset="0"/>
              </a:rPr>
              <a:t>計畫分項一標題頁碼為「</a:t>
            </a:r>
            <a:r>
              <a:rPr lang="en-US" altLang="zh-TW" dirty="0">
                <a:latin typeface="Arial" pitchFamily="34" charset="0"/>
              </a:rPr>
              <a:t>5/6</a:t>
            </a:r>
            <a:r>
              <a:rPr lang="zh-TW" altLang="en-US" dirty="0">
                <a:latin typeface="Arial" pitchFamily="34" charset="0"/>
              </a:rPr>
              <a:t>」</a:t>
            </a:r>
            <a:endParaRPr lang="en-US" altLang="zh-TW" dirty="0">
              <a:latin typeface="Arial" pitchFamily="34" charset="0"/>
            </a:endParaRPr>
          </a:p>
          <a:p>
            <a:pPr defTabSz="906964" eaLnBrk="1" hangingPunct="1">
              <a:defRPr/>
            </a:pPr>
            <a:r>
              <a:rPr lang="en-US" altLang="zh-TW" dirty="0">
                <a:latin typeface="Arial" pitchFamily="34" charset="0"/>
              </a:rPr>
              <a:t>P.18 - </a:t>
            </a:r>
            <a:r>
              <a:rPr lang="zh-TW" altLang="en-US" dirty="0">
                <a:latin typeface="Arial" pitchFamily="34" charset="0"/>
              </a:rPr>
              <a:t>應用市場集中在電子資訊產業，占國內裝置量</a:t>
            </a:r>
            <a:r>
              <a:rPr lang="en-US" altLang="zh-TW" dirty="0">
                <a:latin typeface="Arial" pitchFamily="34" charset="0"/>
              </a:rPr>
              <a:t>70%</a:t>
            </a:r>
            <a:r>
              <a:rPr lang="zh-TW" altLang="en-US" dirty="0">
                <a:latin typeface="Arial" pitchFamily="34" charset="0"/>
              </a:rPr>
              <a:t>以上。</a:t>
            </a:r>
            <a:endParaRPr lang="en-US" altLang="zh-TW" dirty="0">
              <a:latin typeface="Arial" pitchFamily="34" charset="0"/>
            </a:endParaRPr>
          </a:p>
          <a:p>
            <a:pPr defTabSz="906964" eaLnBrk="1" hangingPunct="1">
              <a:defRPr/>
            </a:pPr>
            <a:r>
              <a:rPr lang="en-US" altLang="zh-TW" dirty="0">
                <a:latin typeface="Arial" pitchFamily="34" charset="0"/>
              </a:rPr>
              <a:t>P.19</a:t>
            </a:r>
            <a:r>
              <a:rPr lang="en-US" altLang="zh-TW" baseline="0" dirty="0">
                <a:latin typeface="Arial" pitchFamily="34" charset="0"/>
              </a:rPr>
              <a:t> - "</a:t>
            </a:r>
            <a:r>
              <a:rPr lang="zh-TW" altLang="en-US" baseline="0" dirty="0">
                <a:latin typeface="Arial" pitchFamily="34" charset="0"/>
              </a:rPr>
              <a:t>缺少結合製程技術之智慧組件，機器人附加價值提升不易</a:t>
            </a:r>
            <a:r>
              <a:rPr lang="en-US" altLang="zh-TW" baseline="0" dirty="0">
                <a:latin typeface="Arial" pitchFamily="34" charset="0"/>
              </a:rPr>
              <a:t>" -&gt; "</a:t>
            </a:r>
            <a:r>
              <a:rPr lang="zh-TW" altLang="en-US" baseline="0" dirty="0">
                <a:latin typeface="Arial" pitchFamily="34" charset="0"/>
              </a:rPr>
              <a:t>缺少結合雷射切割、拋光、組裝、焊接或檢測等製程技術之智慧組件，機器人附加價值提升不易</a:t>
            </a:r>
            <a:r>
              <a:rPr lang="en-US" altLang="zh-TW" baseline="0" dirty="0">
                <a:latin typeface="Arial" pitchFamily="34" charset="0"/>
              </a:rPr>
              <a:t>"</a:t>
            </a:r>
            <a:endParaRPr lang="zh-TW" altLang="en-US" dirty="0">
              <a:latin typeface="Arial" pitchFamily="34" charset="0"/>
            </a:endParaRPr>
          </a:p>
          <a:p>
            <a:pPr defTabSz="906964" eaLnBrk="1" hangingPunct="1">
              <a:defRPr/>
            </a:pPr>
            <a:r>
              <a:rPr lang="en-US" altLang="zh-TW" dirty="0">
                <a:latin typeface="Arial" pitchFamily="34" charset="0"/>
              </a:rPr>
              <a:t>P.30 ~ P.35 - </a:t>
            </a:r>
            <a:r>
              <a:rPr lang="zh-TW" altLang="en-US" dirty="0">
                <a:latin typeface="Arial" pitchFamily="34" charset="0"/>
              </a:rPr>
              <a:t>計畫分項五頁碼為「</a:t>
            </a:r>
            <a:r>
              <a:rPr lang="en-US" altLang="zh-TW" dirty="0">
                <a:latin typeface="Arial" pitchFamily="34" charset="0"/>
              </a:rPr>
              <a:t>1/6~6/6</a:t>
            </a:r>
            <a:r>
              <a:rPr lang="zh-TW" altLang="en-US" dirty="0">
                <a:latin typeface="Arial" pitchFamily="34" charset="0"/>
              </a:rPr>
              <a:t>」</a:t>
            </a:r>
          </a:p>
          <a:p>
            <a:pPr defTabSz="906964" eaLnBrk="1" hangingPunct="1">
              <a:defRPr/>
            </a:pPr>
            <a:r>
              <a:rPr lang="en-US" altLang="zh-TW" dirty="0">
                <a:latin typeface="Arial" pitchFamily="34" charset="0"/>
              </a:rPr>
              <a:t>P.23 ~ P.29 - </a:t>
            </a:r>
            <a:r>
              <a:rPr lang="zh-TW" altLang="en-US" dirty="0">
                <a:latin typeface="Arial" pitchFamily="34" charset="0"/>
              </a:rPr>
              <a:t>計畫分項四部分標題少掉「計畫」二字，已與予補正</a:t>
            </a:r>
            <a:endParaRPr lang="en-US" altLang="zh-TW" dirty="0">
              <a:latin typeface="Arial" pitchFamily="34"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lang="en-US" altLang="zh-TW" dirty="0">
                <a:latin typeface="Arial" pitchFamily="34" charset="0"/>
              </a:rPr>
              <a:t>P. 17  </a:t>
            </a:r>
            <a:r>
              <a:rPr lang="zh-TW" altLang="en-US" dirty="0">
                <a:latin typeface="Arial" pitchFamily="34" charset="0"/>
              </a:rPr>
              <a:t>更新</a:t>
            </a:r>
            <a:endParaRPr lang="en-US" altLang="zh-TW" dirty="0">
              <a:latin typeface="Arial" pitchFamily="34" charset="0"/>
            </a:endParaRPr>
          </a:p>
          <a:p>
            <a:pPr defTabSz="906964" eaLnBrk="1" hangingPunct="1">
              <a:defRPr/>
            </a:pPr>
            <a:r>
              <a:rPr lang="en-US" altLang="zh-TW" dirty="0">
                <a:latin typeface="Arial" pitchFamily="34" charset="0"/>
              </a:rPr>
              <a:t>P. 38</a:t>
            </a:r>
            <a:r>
              <a:rPr lang="en-US" altLang="zh-TW" baseline="0" dirty="0">
                <a:latin typeface="Arial" pitchFamily="34" charset="0"/>
              </a:rPr>
              <a:t> </a:t>
            </a:r>
            <a:r>
              <a:rPr lang="zh-TW" altLang="en-US" baseline="0" dirty="0">
                <a:latin typeface="Arial" pitchFamily="34" charset="0"/>
              </a:rPr>
              <a:t>新增「</a:t>
            </a:r>
            <a:r>
              <a:rPr lang="zh-TW" altLang="zh-TW" kern="0" dirty="0">
                <a:latin typeface="Times New Roman"/>
                <a:ea typeface="標楷體"/>
                <a:cs typeface="Times New Roman"/>
              </a:rPr>
              <a:t>註</a:t>
            </a:r>
            <a:r>
              <a:rPr lang="en-US" altLang="zh-TW" kern="0" dirty="0">
                <a:latin typeface="Times New Roman"/>
                <a:ea typeface="標楷體"/>
              </a:rPr>
              <a:t>1</a:t>
            </a:r>
            <a:r>
              <a:rPr lang="zh-TW" altLang="zh-TW" kern="0" dirty="0">
                <a:latin typeface="Times New Roman"/>
                <a:ea typeface="標楷體"/>
                <a:cs typeface="Times New Roman"/>
              </a:rPr>
              <a:t>：以中鼎沙烏地阿拉伯案為例</a:t>
            </a:r>
            <a:r>
              <a:rPr lang="zh-TW" altLang="en-US" kern="0" dirty="0">
                <a:latin typeface="Times New Roman"/>
                <a:ea typeface="標楷體"/>
                <a:cs typeface="Times New Roman"/>
              </a:rPr>
              <a:t>」</a:t>
            </a:r>
            <a:endParaRPr lang="en-US" altLang="zh-TW" kern="0" dirty="0">
              <a:latin typeface="Times New Roman"/>
              <a:ea typeface="標楷體"/>
              <a:cs typeface="Times New Roman"/>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9</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endParaRPr lang="en-US" altLang="zh-TW" kern="0" dirty="0">
              <a:latin typeface="Times New Roman"/>
              <a:ea typeface="標楷體"/>
              <a:cs typeface="Times New Roman"/>
            </a:endParaRPr>
          </a:p>
          <a:p>
            <a:pPr defTabSz="906964" eaLnBrk="1" hangingPunct="1">
              <a:defRPr/>
            </a:pPr>
            <a:r>
              <a:rPr lang="en-US" altLang="zh-TW" dirty="0"/>
              <a:t>P2</a:t>
            </a:r>
            <a:r>
              <a:rPr lang="zh-TW" altLang="en-US" dirty="0"/>
              <a:t>目錄改為</a:t>
            </a:r>
            <a:r>
              <a:rPr lang="en-US" altLang="zh-TW" dirty="0"/>
              <a:t>【</a:t>
            </a:r>
            <a:r>
              <a:rPr lang="zh-TW" altLang="en-US" dirty="0"/>
              <a:t>肆、計畫分工</a:t>
            </a:r>
            <a:r>
              <a:rPr lang="en-US" altLang="zh-TW" dirty="0"/>
              <a:t>】</a:t>
            </a:r>
          </a:p>
          <a:p>
            <a:pPr defTabSz="906964" eaLnBrk="1" hangingPunct="1">
              <a:defRPr/>
            </a:pPr>
            <a:r>
              <a:rPr lang="en-US" altLang="zh-TW" dirty="0"/>
              <a:t>P17(</a:t>
            </a:r>
            <a:r>
              <a:rPr lang="zh-TW" altLang="en-US" dirty="0"/>
              <a:t>二</a:t>
            </a:r>
            <a:r>
              <a:rPr lang="en-US" altLang="zh-TW" dirty="0"/>
              <a:t>)</a:t>
            </a:r>
            <a:r>
              <a:rPr lang="zh-TW" altLang="en-US" dirty="0"/>
              <a:t>帶動創新應用加入</a:t>
            </a:r>
            <a:r>
              <a:rPr lang="en-US" altLang="zh-TW" dirty="0"/>
              <a:t>【</a:t>
            </a:r>
            <a:r>
              <a:rPr lang="zh-TW" altLang="en-US" dirty="0"/>
              <a:t>服飾</a:t>
            </a:r>
            <a:r>
              <a:rPr lang="en-US" altLang="zh-TW" dirty="0"/>
              <a:t>】</a:t>
            </a:r>
          </a:p>
          <a:p>
            <a:pPr defTabSz="906964" eaLnBrk="1" hangingPunct="1">
              <a:defRPr/>
            </a:pPr>
            <a:r>
              <a:rPr lang="en-US" altLang="zh-TW" dirty="0"/>
              <a:t>P41~43</a:t>
            </a:r>
            <a:r>
              <a:rPr lang="zh-TW" altLang="en-US" dirty="0"/>
              <a:t>標題改為</a:t>
            </a:r>
            <a:r>
              <a:rPr lang="en-US" altLang="zh-TW" dirty="0"/>
              <a:t>【</a:t>
            </a:r>
            <a:r>
              <a:rPr lang="zh-TW" altLang="en-US" dirty="0"/>
              <a:t>肆、計畫分工</a:t>
            </a:r>
            <a:r>
              <a:rPr lang="en-US" altLang="zh-TW" dirty="0"/>
              <a:t>】</a:t>
            </a:r>
          </a:p>
          <a:p>
            <a:pPr defTabSz="906964" eaLnBrk="1" hangingPunct="1">
              <a:defRPr/>
            </a:pPr>
            <a:endParaRPr kumimoji="0" lang="en-US" altLang="zh-TW" dirty="0">
              <a:solidFill>
                <a:sysClr val="windowText" lastClr="000000">
                  <a:tint val="75000"/>
                </a:sysClr>
              </a:solidFill>
              <a:latin typeface="Times New Roman" pitchFamily="18" charset="0"/>
              <a:ea typeface="標楷體" pitchFamily="65" charset="-120"/>
              <a:cs typeface="Times New Roman" pitchFamily="18" charset="0"/>
            </a:endParaRPr>
          </a:p>
          <a:p>
            <a:pPr defTabSz="906964" eaLnBrk="1" hangingPunct="1">
              <a:defRPr/>
            </a:pP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105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年</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5</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12</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日第</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3</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版：</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r>
              <a:rPr kumimoji="0" lang="zh-TW" altLang="en-US" dirty="0">
                <a:solidFill>
                  <a:sysClr val="windowText" lastClr="000000">
                    <a:tint val="75000"/>
                  </a:sysClr>
                </a:solidFill>
                <a:latin typeface="Times New Roman" pitchFamily="18" charset="0"/>
                <a:ea typeface="標楷體" pitchFamily="65" charset="-120"/>
                <a:cs typeface="Times New Roman" pitchFamily="18" charset="0"/>
              </a:rPr>
              <a:t>未出</a:t>
            </a:r>
            <a:r>
              <a:rPr kumimoji="0" lang="en-US" altLang="zh-TW" dirty="0">
                <a:solidFill>
                  <a:sysClr val="windowText" lastClr="000000">
                    <a:tint val="75000"/>
                  </a:sysClr>
                </a:solidFill>
                <a:latin typeface="Times New Roman" pitchFamily="18" charset="0"/>
                <a:ea typeface="標楷體" pitchFamily="65" charset="-120"/>
                <a:cs typeface="Times New Roman" pitchFamily="18" charset="0"/>
              </a:rPr>
              <a:t>)</a:t>
            </a:r>
            <a:endParaRPr lang="en-US" altLang="zh-TW" dirty="0"/>
          </a:p>
          <a:p>
            <a:pPr defTabSz="906964" eaLnBrk="1" hangingPunct="1">
              <a:defRPr/>
            </a:pPr>
            <a:r>
              <a:rPr lang="en-US" altLang="zh-TW" dirty="0"/>
              <a:t>P41</a:t>
            </a:r>
            <a:r>
              <a:rPr lang="zh-TW" altLang="en-US" dirty="0"/>
              <a:t>推動生產力</a:t>
            </a:r>
            <a:r>
              <a:rPr lang="en-US" altLang="zh-TW" dirty="0"/>
              <a:t>4.0</a:t>
            </a:r>
            <a:r>
              <a:rPr lang="zh-TW" altLang="en-US" dirty="0"/>
              <a:t>亮點示範主協辦單位、</a:t>
            </a:r>
            <a:r>
              <a:rPr lang="zh-TW" altLang="en-US" dirty="0">
                <a:latin typeface="Times New Roman" pitchFamily="18" charset="0"/>
                <a:ea typeface="標楷體" pitchFamily="65" charset="-120"/>
                <a:cs typeface="Times New Roman" pitchFamily="18" charset="0"/>
              </a:rPr>
              <a:t>相關計畫</a:t>
            </a:r>
            <a:r>
              <a:rPr lang="zh-TW" altLang="en-US" dirty="0"/>
              <a:t>刪除能源局、</a:t>
            </a:r>
            <a:r>
              <a:rPr kumimoji="0" lang="zh-TW" altLang="en-US" dirty="0">
                <a:solidFill>
                  <a:prstClr val="black"/>
                </a:solidFill>
                <a:latin typeface="Times New Roman" pitchFamily="18" charset="0"/>
                <a:cs typeface="Times New Roman" pitchFamily="18" charset="0"/>
              </a:rPr>
              <a:t>商業司、農委會</a:t>
            </a:r>
            <a:endParaRPr lang="zh-TW" altLang="en-US" dirty="0"/>
          </a:p>
          <a:p>
            <a:pPr defTabSz="906964" eaLnBrk="1" hangingPunct="1">
              <a:defRPr/>
            </a:pPr>
            <a:endParaRPr lang="zh-TW" altLang="en-US" dirty="0"/>
          </a:p>
        </p:txBody>
      </p:sp>
    </p:spTree>
    <p:extLst>
      <p:ext uri="{BB962C8B-B14F-4D97-AF65-F5344CB8AC3E}">
        <p14:creationId xmlns:p14="http://schemas.microsoft.com/office/powerpoint/2010/main" val="3893939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grpSp>
        <p:nvGrpSpPr>
          <p:cNvPr id="6" name="Group 19"/>
          <p:cNvGrpSpPr>
            <a:grpSpLocks/>
          </p:cNvGrpSpPr>
          <p:nvPr userDrawn="1"/>
        </p:nvGrpSpPr>
        <p:grpSpPr bwMode="auto">
          <a:xfrm>
            <a:off x="1" y="0"/>
            <a:ext cx="2195146" cy="620713"/>
            <a:chOff x="0" y="0"/>
            <a:chExt cx="1392" cy="480"/>
          </a:xfrm>
        </p:grpSpPr>
        <p:sp>
          <p:nvSpPr>
            <p:cNvPr id="7" name="Freeform 20"/>
            <p:cNvSpPr>
              <a:spLocks/>
            </p:cNvSpPr>
            <p:nvPr/>
          </p:nvSpPr>
          <p:spPr bwMode="auto">
            <a:xfrm>
              <a:off x="0" y="0"/>
              <a:ext cx="1144" cy="480"/>
            </a:xfrm>
            <a:custGeom>
              <a:avLst/>
              <a:gdLst>
                <a:gd name="T0" fmla="*/ 0 w 1135"/>
                <a:gd name="T1" fmla="*/ 0 h 445"/>
                <a:gd name="T2" fmla="*/ 2724 w 1135"/>
                <a:gd name="T3" fmla="*/ 0 h 445"/>
                <a:gd name="T4" fmla="*/ 2071 w 1135"/>
                <a:gd name="T5" fmla="*/ 1988269 h 445"/>
                <a:gd name="T6" fmla="*/ 0 w 1135"/>
                <a:gd name="T7" fmla="*/ 1988269 h 445"/>
                <a:gd name="T8" fmla="*/ 0 w 1135"/>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445">
                  <a:moveTo>
                    <a:pt x="0" y="0"/>
                  </a:moveTo>
                  <a:lnTo>
                    <a:pt x="1135" y="0"/>
                  </a:lnTo>
                  <a:lnTo>
                    <a:pt x="862" y="445"/>
                  </a:lnTo>
                  <a:lnTo>
                    <a:pt x="0" y="445"/>
                  </a:lnTo>
                  <a:lnTo>
                    <a:pt x="0" y="0"/>
                  </a:lnTo>
                  <a:close/>
                </a:path>
              </a:pathLst>
            </a:custGeom>
            <a:solidFill>
              <a:srgbClr val="00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8" name="Freeform 21"/>
            <p:cNvSpPr>
              <a:spLocks noEditPoints="1"/>
            </p:cNvSpPr>
            <p:nvPr/>
          </p:nvSpPr>
          <p:spPr bwMode="auto">
            <a:xfrm>
              <a:off x="122" y="211"/>
              <a:ext cx="168" cy="151"/>
            </a:xfrm>
            <a:custGeom>
              <a:avLst/>
              <a:gdLst>
                <a:gd name="T0" fmla="*/ 60 w 168"/>
                <a:gd name="T1" fmla="*/ 87 h 151"/>
                <a:gd name="T2" fmla="*/ 73 w 168"/>
                <a:gd name="T3" fmla="*/ 75 h 151"/>
                <a:gd name="T4" fmla="*/ 66 w 168"/>
                <a:gd name="T5" fmla="*/ 62 h 151"/>
                <a:gd name="T6" fmla="*/ 50 w 168"/>
                <a:gd name="T7" fmla="*/ 60 h 151"/>
                <a:gd name="T8" fmla="*/ 42 w 168"/>
                <a:gd name="T9" fmla="*/ 60 h 151"/>
                <a:gd name="T10" fmla="*/ 50 w 168"/>
                <a:gd name="T11" fmla="*/ 47 h 151"/>
                <a:gd name="T12" fmla="*/ 58 w 168"/>
                <a:gd name="T13" fmla="*/ 34 h 151"/>
                <a:gd name="T14" fmla="*/ 46 w 168"/>
                <a:gd name="T15" fmla="*/ 19 h 151"/>
                <a:gd name="T16" fmla="*/ 42 w 168"/>
                <a:gd name="T17" fmla="*/ 32 h 151"/>
                <a:gd name="T18" fmla="*/ 33 w 168"/>
                <a:gd name="T19" fmla="*/ 38 h 151"/>
                <a:gd name="T20" fmla="*/ 31 w 168"/>
                <a:gd name="T21" fmla="*/ 30 h 151"/>
                <a:gd name="T22" fmla="*/ 37 w 168"/>
                <a:gd name="T23" fmla="*/ 20 h 151"/>
                <a:gd name="T24" fmla="*/ 44 w 168"/>
                <a:gd name="T25" fmla="*/ 9 h 151"/>
                <a:gd name="T26" fmla="*/ 25 w 168"/>
                <a:gd name="T27" fmla="*/ 9 h 151"/>
                <a:gd name="T28" fmla="*/ 19 w 168"/>
                <a:gd name="T29" fmla="*/ 20 h 151"/>
                <a:gd name="T30" fmla="*/ 11 w 168"/>
                <a:gd name="T31" fmla="*/ 24 h 151"/>
                <a:gd name="T32" fmla="*/ 8 w 168"/>
                <a:gd name="T33" fmla="*/ 41 h 151"/>
                <a:gd name="T34" fmla="*/ 19 w 168"/>
                <a:gd name="T35" fmla="*/ 47 h 151"/>
                <a:gd name="T36" fmla="*/ 25 w 168"/>
                <a:gd name="T37" fmla="*/ 58 h 151"/>
                <a:gd name="T38" fmla="*/ 17 w 168"/>
                <a:gd name="T39" fmla="*/ 68 h 151"/>
                <a:gd name="T40" fmla="*/ 2 w 168"/>
                <a:gd name="T41" fmla="*/ 77 h 151"/>
                <a:gd name="T42" fmla="*/ 13 w 168"/>
                <a:gd name="T43" fmla="*/ 93 h 151"/>
                <a:gd name="T44" fmla="*/ 11 w 168"/>
                <a:gd name="T45" fmla="*/ 108 h 151"/>
                <a:gd name="T46" fmla="*/ 6 w 168"/>
                <a:gd name="T47" fmla="*/ 123 h 151"/>
                <a:gd name="T48" fmla="*/ 2 w 168"/>
                <a:gd name="T49" fmla="*/ 138 h 151"/>
                <a:gd name="T50" fmla="*/ 19 w 168"/>
                <a:gd name="T51" fmla="*/ 134 h 151"/>
                <a:gd name="T52" fmla="*/ 23 w 168"/>
                <a:gd name="T53" fmla="*/ 119 h 151"/>
                <a:gd name="T54" fmla="*/ 25 w 168"/>
                <a:gd name="T55" fmla="*/ 104 h 151"/>
                <a:gd name="T56" fmla="*/ 50 w 168"/>
                <a:gd name="T57" fmla="*/ 96 h 151"/>
                <a:gd name="T58" fmla="*/ 69 w 168"/>
                <a:gd name="T59" fmla="*/ 5 h 151"/>
                <a:gd name="T60" fmla="*/ 79 w 168"/>
                <a:gd name="T61" fmla="*/ 32 h 151"/>
                <a:gd name="T62" fmla="*/ 73 w 168"/>
                <a:gd name="T63" fmla="*/ 43 h 151"/>
                <a:gd name="T64" fmla="*/ 66 w 168"/>
                <a:gd name="T65" fmla="*/ 53 h 151"/>
                <a:gd name="T66" fmla="*/ 73 w 168"/>
                <a:gd name="T67" fmla="*/ 64 h 151"/>
                <a:gd name="T68" fmla="*/ 81 w 168"/>
                <a:gd name="T69" fmla="*/ 77 h 151"/>
                <a:gd name="T70" fmla="*/ 100 w 168"/>
                <a:gd name="T71" fmla="*/ 74 h 151"/>
                <a:gd name="T72" fmla="*/ 91 w 168"/>
                <a:gd name="T73" fmla="*/ 62 h 151"/>
                <a:gd name="T74" fmla="*/ 83 w 168"/>
                <a:gd name="T75" fmla="*/ 53 h 151"/>
                <a:gd name="T76" fmla="*/ 91 w 168"/>
                <a:gd name="T77" fmla="*/ 43 h 151"/>
                <a:gd name="T78" fmla="*/ 98 w 168"/>
                <a:gd name="T79" fmla="*/ 32 h 151"/>
                <a:gd name="T80" fmla="*/ 116 w 168"/>
                <a:gd name="T81" fmla="*/ 26 h 151"/>
                <a:gd name="T82" fmla="*/ 110 w 168"/>
                <a:gd name="T83" fmla="*/ 38 h 151"/>
                <a:gd name="T84" fmla="*/ 100 w 168"/>
                <a:gd name="T85" fmla="*/ 49 h 151"/>
                <a:gd name="T86" fmla="*/ 102 w 168"/>
                <a:gd name="T87" fmla="*/ 58 h 151"/>
                <a:gd name="T88" fmla="*/ 110 w 168"/>
                <a:gd name="T89" fmla="*/ 66 h 151"/>
                <a:gd name="T90" fmla="*/ 118 w 168"/>
                <a:gd name="T91" fmla="*/ 81 h 151"/>
                <a:gd name="T92" fmla="*/ 133 w 168"/>
                <a:gd name="T93" fmla="*/ 72 h 151"/>
                <a:gd name="T94" fmla="*/ 124 w 168"/>
                <a:gd name="T95" fmla="*/ 60 h 151"/>
                <a:gd name="T96" fmla="*/ 118 w 168"/>
                <a:gd name="T97" fmla="*/ 51 h 151"/>
                <a:gd name="T98" fmla="*/ 127 w 168"/>
                <a:gd name="T99" fmla="*/ 41 h 151"/>
                <a:gd name="T100" fmla="*/ 133 w 168"/>
                <a:gd name="T101" fmla="*/ 30 h 151"/>
                <a:gd name="T102" fmla="*/ 145 w 168"/>
                <a:gd name="T103" fmla="*/ 30 h 151"/>
                <a:gd name="T104" fmla="*/ 139 w 168"/>
                <a:gd name="T105" fmla="*/ 43 h 151"/>
                <a:gd name="T106" fmla="*/ 135 w 168"/>
                <a:gd name="T107" fmla="*/ 55 h 151"/>
                <a:gd name="T108" fmla="*/ 143 w 168"/>
                <a:gd name="T109" fmla="*/ 64 h 151"/>
                <a:gd name="T110" fmla="*/ 151 w 168"/>
                <a:gd name="T111" fmla="*/ 77 h 151"/>
                <a:gd name="T112" fmla="*/ 166 w 168"/>
                <a:gd name="T113" fmla="*/ 74 h 151"/>
                <a:gd name="T114" fmla="*/ 158 w 168"/>
                <a:gd name="T115" fmla="*/ 60 h 151"/>
                <a:gd name="T116" fmla="*/ 151 w 168"/>
                <a:gd name="T117" fmla="*/ 51 h 151"/>
                <a:gd name="T118" fmla="*/ 160 w 168"/>
                <a:gd name="T119" fmla="*/ 38 h 151"/>
                <a:gd name="T120" fmla="*/ 166 w 168"/>
                <a:gd name="T121" fmla="*/ 28 h 151"/>
                <a:gd name="T122" fmla="*/ 129 w 168"/>
                <a:gd name="T123" fmla="*/ 102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9" name="Freeform 22"/>
            <p:cNvSpPr>
              <a:spLocks noEditPoints="1"/>
            </p:cNvSpPr>
            <p:nvPr/>
          </p:nvSpPr>
          <p:spPr bwMode="auto">
            <a:xfrm>
              <a:off x="389" y="212"/>
              <a:ext cx="172" cy="152"/>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18 h 152"/>
                <a:gd name="T20" fmla="*/ 9 w 172"/>
                <a:gd name="T21" fmla="*/ 129 h 152"/>
                <a:gd name="T22" fmla="*/ 2 w 172"/>
                <a:gd name="T23" fmla="*/ 141 h 152"/>
                <a:gd name="T24" fmla="*/ 25 w 172"/>
                <a:gd name="T25" fmla="*/ 139 h 152"/>
                <a:gd name="T26" fmla="*/ 31 w 172"/>
                <a:gd name="T27" fmla="*/ 124 h 152"/>
                <a:gd name="T28" fmla="*/ 36 w 172"/>
                <a:gd name="T29" fmla="*/ 107 h 152"/>
                <a:gd name="T30" fmla="*/ 42 w 172"/>
                <a:gd name="T31" fmla="*/ 88 h 152"/>
                <a:gd name="T32" fmla="*/ 23 w 172"/>
                <a:gd name="T33" fmla="*/ 95 h 152"/>
                <a:gd name="T34" fmla="*/ 19 w 172"/>
                <a:gd name="T35" fmla="*/ 109 h 152"/>
                <a:gd name="T36" fmla="*/ 143 w 172"/>
                <a:gd name="T37" fmla="*/ 46 h 152"/>
                <a:gd name="T38" fmla="*/ 149 w 172"/>
                <a:gd name="T39" fmla="*/ 59 h 152"/>
                <a:gd name="T40" fmla="*/ 156 w 172"/>
                <a:gd name="T41" fmla="*/ 71 h 152"/>
                <a:gd name="T42" fmla="*/ 170 w 172"/>
                <a:gd name="T43" fmla="*/ 67 h 152"/>
                <a:gd name="T44" fmla="*/ 162 w 172"/>
                <a:gd name="T45" fmla="*/ 55 h 152"/>
                <a:gd name="T46" fmla="*/ 156 w 172"/>
                <a:gd name="T47" fmla="*/ 40 h 152"/>
                <a:gd name="T48" fmla="*/ 156 w 172"/>
                <a:gd name="T49" fmla="*/ 27 h 152"/>
                <a:gd name="T50" fmla="*/ 139 w 172"/>
                <a:gd name="T51" fmla="*/ 31 h 152"/>
                <a:gd name="T52" fmla="*/ 116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78 h 152"/>
                <a:gd name="T74" fmla="*/ 79 w 172"/>
                <a:gd name="T75" fmla="*/ 76 h 152"/>
                <a:gd name="T76" fmla="*/ 85 w 172"/>
                <a:gd name="T77" fmla="*/ 65 h 152"/>
                <a:gd name="T78" fmla="*/ 85 w 172"/>
                <a:gd name="T79" fmla="*/ 50 h 152"/>
                <a:gd name="T80" fmla="*/ 87 w 172"/>
                <a:gd name="T81" fmla="*/ 37 h 152"/>
                <a:gd name="T82" fmla="*/ 94 w 172"/>
                <a:gd name="T83" fmla="*/ 46 h 152"/>
                <a:gd name="T84" fmla="*/ 116 w 172"/>
                <a:gd name="T85" fmla="*/ 38 h 152"/>
                <a:gd name="T86" fmla="*/ 118 w 172"/>
                <a:gd name="T87" fmla="*/ 67 h 152"/>
                <a:gd name="T88" fmla="*/ 127 w 172"/>
                <a:gd name="T89" fmla="*/ 78 h 152"/>
                <a:gd name="T90" fmla="*/ 139 w 172"/>
                <a:gd name="T91" fmla="*/ 74 h 152"/>
                <a:gd name="T92" fmla="*/ 143 w 172"/>
                <a:gd name="T93" fmla="*/ 59 h 152"/>
                <a:gd name="T94" fmla="*/ 141 w 172"/>
                <a:gd name="T95" fmla="*/ 42 h 152"/>
                <a:gd name="T96" fmla="*/ 102 w 172"/>
                <a:gd name="T97" fmla="*/ 33 h 152"/>
                <a:gd name="T98" fmla="*/ 94 w 172"/>
                <a:gd name="T99" fmla="*/ 25 h 152"/>
                <a:gd name="T100" fmla="*/ 108 w 172"/>
                <a:gd name="T101" fmla="*/ 29 h 152"/>
                <a:gd name="T102" fmla="*/ 67 w 172"/>
                <a:gd name="T103" fmla="*/ 88 h 152"/>
                <a:gd name="T104" fmla="*/ 48 w 172"/>
                <a:gd name="T105" fmla="*/ 112 h 152"/>
                <a:gd name="T106" fmla="*/ 46 w 172"/>
                <a:gd name="T107" fmla="*/ 128 h 152"/>
                <a:gd name="T108" fmla="*/ 38 w 172"/>
                <a:gd name="T109" fmla="*/ 139 h 152"/>
                <a:gd name="T110" fmla="*/ 50 w 172"/>
                <a:gd name="T111" fmla="*/ 150 h 152"/>
                <a:gd name="T112" fmla="*/ 58 w 172"/>
                <a:gd name="T113" fmla="*/ 141 h 152"/>
                <a:gd name="T114" fmla="*/ 62 w 172"/>
                <a:gd name="T115" fmla="*/ 128 h 152"/>
                <a:gd name="T116" fmla="*/ 67 w 172"/>
                <a:gd name="T117" fmla="*/ 10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10" name="Freeform 23"/>
            <p:cNvSpPr>
              <a:spLocks noEditPoints="1"/>
            </p:cNvSpPr>
            <p:nvPr/>
          </p:nvSpPr>
          <p:spPr bwMode="auto">
            <a:xfrm>
              <a:off x="661" y="212"/>
              <a:ext cx="164" cy="146"/>
            </a:xfrm>
            <a:custGeom>
              <a:avLst/>
              <a:gdLst>
                <a:gd name="T0" fmla="*/ 198 w 163"/>
                <a:gd name="T1" fmla="*/ 27 h 148"/>
                <a:gd name="T2" fmla="*/ 37 w 163"/>
                <a:gd name="T3" fmla="*/ 0 h 148"/>
                <a:gd name="T4" fmla="*/ 12 w 163"/>
                <a:gd name="T5" fmla="*/ 35 h 148"/>
                <a:gd name="T6" fmla="*/ 14 w 163"/>
                <a:gd name="T7" fmla="*/ 37 h 148"/>
                <a:gd name="T8" fmla="*/ 16 w 163"/>
                <a:gd name="T9" fmla="*/ 37 h 148"/>
                <a:gd name="T10" fmla="*/ 18 w 163"/>
                <a:gd name="T11" fmla="*/ 37 h 148"/>
                <a:gd name="T12" fmla="*/ 35 w 163"/>
                <a:gd name="T13" fmla="*/ 37 h 148"/>
                <a:gd name="T14" fmla="*/ 33 w 163"/>
                <a:gd name="T15" fmla="*/ 37 h 148"/>
                <a:gd name="T16" fmla="*/ 31 w 163"/>
                <a:gd name="T17" fmla="*/ 37 h 148"/>
                <a:gd name="T18" fmla="*/ 29 w 163"/>
                <a:gd name="T19" fmla="*/ 35 h 148"/>
                <a:gd name="T20" fmla="*/ 27 w 163"/>
                <a:gd name="T21" fmla="*/ 29 h 148"/>
                <a:gd name="T22" fmla="*/ 0 w 163"/>
                <a:gd name="T23" fmla="*/ 37 h 148"/>
                <a:gd name="T24" fmla="*/ 70 w 163"/>
                <a:gd name="T25" fmla="*/ 37 h 148"/>
                <a:gd name="T26" fmla="*/ 72 w 163"/>
                <a:gd name="T27" fmla="*/ 37 h 148"/>
                <a:gd name="T28" fmla="*/ 74 w 163"/>
                <a:gd name="T29" fmla="*/ 37 h 148"/>
                <a:gd name="T30" fmla="*/ 76 w 163"/>
                <a:gd name="T31" fmla="*/ 37 h 148"/>
                <a:gd name="T32" fmla="*/ 78 w 163"/>
                <a:gd name="T33" fmla="*/ 33 h 148"/>
                <a:gd name="T34" fmla="*/ 62 w 163"/>
                <a:gd name="T35" fmla="*/ 31 h 148"/>
                <a:gd name="T36" fmla="*/ 60 w 163"/>
                <a:gd name="T37" fmla="*/ 37 h 148"/>
                <a:gd name="T38" fmla="*/ 58 w 163"/>
                <a:gd name="T39" fmla="*/ 37 h 148"/>
                <a:gd name="T40" fmla="*/ 56 w 163"/>
                <a:gd name="T41" fmla="*/ 37 h 148"/>
                <a:gd name="T42" fmla="*/ 53 w 163"/>
                <a:gd name="T43" fmla="*/ 37 h 148"/>
                <a:gd name="T44" fmla="*/ 68 w 163"/>
                <a:gd name="T45" fmla="*/ 37 h 148"/>
                <a:gd name="T46" fmla="*/ 198 w 163"/>
                <a:gd name="T47" fmla="*/ 37 h 148"/>
                <a:gd name="T48" fmla="*/ 193 w 163"/>
                <a:gd name="T49" fmla="*/ 37 h 148"/>
                <a:gd name="T50" fmla="*/ 6 w 163"/>
                <a:gd name="T51" fmla="*/ 37 h 148"/>
                <a:gd name="T52" fmla="*/ 4 w 163"/>
                <a:gd name="T53" fmla="*/ 37 h 148"/>
                <a:gd name="T54" fmla="*/ 22 w 163"/>
                <a:gd name="T55" fmla="*/ 37 h 148"/>
                <a:gd name="T56" fmla="*/ 66 w 163"/>
                <a:gd name="T57" fmla="*/ 37 h 148"/>
                <a:gd name="T58" fmla="*/ 22 w 163"/>
                <a:gd name="T59" fmla="*/ 37 h 148"/>
                <a:gd name="T60" fmla="*/ 237 w 163"/>
                <a:gd name="T61" fmla="*/ 37 h 148"/>
                <a:gd name="T62" fmla="*/ 241 w 163"/>
                <a:gd name="T63" fmla="*/ 37 h 148"/>
                <a:gd name="T64" fmla="*/ 245 w 163"/>
                <a:gd name="T65" fmla="*/ 37 h 148"/>
                <a:gd name="T66" fmla="*/ 257 w 163"/>
                <a:gd name="T67" fmla="*/ 37 h 148"/>
                <a:gd name="T68" fmla="*/ 263 w 163"/>
                <a:gd name="T69" fmla="*/ 37 h 148"/>
                <a:gd name="T70" fmla="*/ 267 w 163"/>
                <a:gd name="T71" fmla="*/ 37 h 148"/>
                <a:gd name="T72" fmla="*/ 271 w 163"/>
                <a:gd name="T73" fmla="*/ 37 h 148"/>
                <a:gd name="T74" fmla="*/ 271 w 163"/>
                <a:gd name="T75" fmla="*/ 37 h 148"/>
                <a:gd name="T76" fmla="*/ 267 w 163"/>
                <a:gd name="T77" fmla="*/ 37 h 148"/>
                <a:gd name="T78" fmla="*/ 257 w 163"/>
                <a:gd name="T79" fmla="*/ 37 h 148"/>
                <a:gd name="T80" fmla="*/ 243 w 163"/>
                <a:gd name="T81" fmla="*/ 37 h 148"/>
                <a:gd name="T82" fmla="*/ 235 w 163"/>
                <a:gd name="T83" fmla="*/ 37 h 148"/>
                <a:gd name="T84" fmla="*/ 229 w 163"/>
                <a:gd name="T85" fmla="*/ 37 h 148"/>
                <a:gd name="T86" fmla="*/ 231 w 163"/>
                <a:gd name="T87" fmla="*/ 37 h 148"/>
                <a:gd name="T88" fmla="*/ 239 w 163"/>
                <a:gd name="T89" fmla="*/ 37 h 148"/>
                <a:gd name="T90" fmla="*/ 249 w 163"/>
                <a:gd name="T91" fmla="*/ 37 h 148"/>
                <a:gd name="T92" fmla="*/ 267 w 163"/>
                <a:gd name="T93" fmla="*/ 37 h 148"/>
                <a:gd name="T94" fmla="*/ 279 w 163"/>
                <a:gd name="T95" fmla="*/ 37 h 148"/>
                <a:gd name="T96" fmla="*/ 287 w 163"/>
                <a:gd name="T97" fmla="*/ 37 h 148"/>
                <a:gd name="T98" fmla="*/ 295 w 163"/>
                <a:gd name="T99" fmla="*/ 37 h 148"/>
                <a:gd name="T100" fmla="*/ 303 w 163"/>
                <a:gd name="T101" fmla="*/ 37 h 148"/>
                <a:gd name="T102" fmla="*/ 303 w 163"/>
                <a:gd name="T103" fmla="*/ 37 h 148"/>
                <a:gd name="T104" fmla="*/ 303 w 163"/>
                <a:gd name="T105" fmla="*/ 37 h 148"/>
                <a:gd name="T106" fmla="*/ 299 w 163"/>
                <a:gd name="T107" fmla="*/ 37 h 148"/>
                <a:gd name="T108" fmla="*/ 295 w 163"/>
                <a:gd name="T109" fmla="*/ 37 h 148"/>
                <a:gd name="T110" fmla="*/ 291 w 163"/>
                <a:gd name="T111" fmla="*/ 37 h 148"/>
                <a:gd name="T112" fmla="*/ 283 w 163"/>
                <a:gd name="T113" fmla="*/ 37 h 148"/>
                <a:gd name="T114" fmla="*/ 275 w 163"/>
                <a:gd name="T115" fmla="*/ 37 h 148"/>
                <a:gd name="T116" fmla="*/ 267 w 163"/>
                <a:gd name="T117" fmla="*/ 37 h 148"/>
                <a:gd name="T118" fmla="*/ 267 w 163"/>
                <a:gd name="T119" fmla="*/ 37 h 148"/>
                <a:gd name="T120" fmla="*/ 206 w 163"/>
                <a:gd name="T121" fmla="*/ 4 h 148"/>
                <a:gd name="T122" fmla="*/ 222 w 163"/>
                <a:gd name="T123" fmla="*/ 21 h 148"/>
                <a:gd name="T124" fmla="*/ 257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pic>
          <p:nvPicPr>
            <p:cNvPr id="11" name="Picture 24" descr="MOEA_logo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 y="154"/>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7">
            <a:extLst>
              <a:ext uri="{FF2B5EF4-FFF2-40B4-BE49-F238E27FC236}">
                <a16:creationId xmlns:a16="http://schemas.microsoft.com/office/drawing/2014/main" xmlns="" id="{4CAD89FD-BF87-4C88-B26C-83FB27EA0022}"/>
              </a:ext>
            </a:extLst>
          </p:cNvPr>
          <p:cNvSpPr>
            <a:spLocks noChangeArrowheads="1"/>
          </p:cNvSpPr>
          <p:nvPr userDrawn="1"/>
        </p:nvSpPr>
        <p:spPr bwMode="auto">
          <a:xfrm>
            <a:off x="9343379" y="6593305"/>
            <a:ext cx="503885" cy="264694"/>
          </a:xfrm>
          <a:prstGeom prst="rect">
            <a:avLst/>
          </a:prstGeom>
          <a:noFill/>
          <a:ln>
            <a:noFill/>
          </a:ln>
          <a:extLst/>
        </p:spPr>
        <p:txBody>
          <a:bodyPr lIns="18000" tIns="10800" rIns="18000" bIns="10800" anchor="b"/>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algn="r" eaLnBrk="1" hangingPunct="1">
              <a:defRPr/>
            </a:pPr>
            <a:fld id="{248465FC-EA46-4D4C-8B31-97ED83C7BE06}" type="slidenum">
              <a:rPr kumimoji="0" lang="zh-TW" altLang="en-US" sz="1200" smtClean="0">
                <a:solidFill>
                  <a:srgbClr val="000000"/>
                </a:solidFill>
                <a:latin typeface="Times New Roman" panose="02020603050405020304" pitchFamily="18" charset="0"/>
                <a:cs typeface="Times New Roman" panose="02020603050405020304" pitchFamily="18" charset="0"/>
              </a:rPr>
              <a:pPr algn="r" eaLnBrk="1" hangingPunct="1">
                <a:defRPr/>
              </a:pPr>
              <a:t>‹#›</a:t>
            </a:fld>
            <a:endParaRPr kumimoji="0" lang="en-US" altLang="zh-TW" sz="1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878409"/>
      </p:ext>
    </p:extLst>
  </p:cSld>
  <p:clrMapOvr>
    <a:masterClrMapping/>
  </p:clrMapOv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2"/>
          </p:nvPr>
        </p:nvSpPr>
        <p:spPr/>
        <p:txBody>
          <a:bodyPr/>
          <a:lstStyle>
            <a:lvl1pPr>
              <a:defRPr/>
            </a:lvl1pPr>
          </a:lstStyle>
          <a:p>
            <a:fld id="{9CD4753D-F352-4294-8770-AA72DDA7AAD9}"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59634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82506" y="4406913"/>
            <a:ext cx="84201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6" name="投影片編號版面配置區 5"/>
          <p:cNvSpPr>
            <a:spLocks noGrp="1"/>
          </p:cNvSpPr>
          <p:nvPr>
            <p:ph type="sldNum" sz="quarter" idx="12"/>
          </p:nvPr>
        </p:nvSpPr>
        <p:spPr/>
        <p:txBody>
          <a:bodyPr/>
          <a:lstStyle>
            <a:lvl1pPr>
              <a:defRPr/>
            </a:lvl1pPr>
          </a:lstStyle>
          <a:p>
            <a:fld id="{BDC8FCD6-C411-44CC-84EC-F10B55DDA199}"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53927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5"/>
          <p:cNvSpPr>
            <a:spLocks noGrp="1"/>
          </p:cNvSpPr>
          <p:nvPr>
            <p:ph type="sldNum" sz="quarter" idx="12"/>
          </p:nvPr>
        </p:nvSpPr>
        <p:spPr/>
        <p:txBody>
          <a:bodyPr/>
          <a:lstStyle>
            <a:lvl1pPr>
              <a:defRPr/>
            </a:lvl1pPr>
          </a:lstStyle>
          <a:p>
            <a:fld id="{3771BEDD-F9F8-4393-8423-D194A0943323}"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3778348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3211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03211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版面配置區 5"/>
          <p:cNvSpPr>
            <a:spLocks noGrp="1"/>
          </p:cNvSpPr>
          <p:nvPr>
            <p:ph type="sldNum" sz="quarter" idx="12"/>
          </p:nvPr>
        </p:nvSpPr>
        <p:spPr/>
        <p:txBody>
          <a:bodyPr/>
          <a:lstStyle>
            <a:lvl1pPr>
              <a:defRPr/>
            </a:lvl1pPr>
          </a:lstStyle>
          <a:p>
            <a:fld id="{F4E18FAD-434E-42EB-8FC0-DB9DAD85C1F8}"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79398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投影片編號版面配置區 4"/>
          <p:cNvSpPr>
            <a:spLocks noGrp="1"/>
          </p:cNvSpPr>
          <p:nvPr>
            <p:ph type="sldNum" sz="quarter" idx="12"/>
          </p:nvPr>
        </p:nvSpPr>
        <p:spPr/>
        <p:txBody>
          <a:bodyPr/>
          <a:lstStyle>
            <a:lvl1pPr>
              <a:defRPr/>
            </a:lvl1pPr>
          </a:lstStyle>
          <a:p>
            <a:fld id="{E7552C16-DD09-4425-B032-5D3870C68AD9}"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1427029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lvl1pPr>
              <a:defRPr/>
            </a:lvl1pPr>
          </a:lstStyle>
          <a:p>
            <a:fld id="{3BB1E39C-851C-4187-BABA-3146FE58C401}"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85202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3" y="273050"/>
            <a:ext cx="325900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872973"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6"/>
          <p:cNvSpPr>
            <a:spLocks noGrp="1"/>
          </p:cNvSpPr>
          <p:nvPr>
            <p:ph type="sldNum" sz="quarter" idx="12"/>
          </p:nvPr>
        </p:nvSpPr>
        <p:spPr/>
        <p:txBody>
          <a:bodyPr/>
          <a:lstStyle>
            <a:lvl1pPr>
              <a:defRPr/>
            </a:lvl1pPr>
          </a:lstStyle>
          <a:p>
            <a:fld id="{369F3289-023A-4C92-ACB0-7B23BD4E63BD}"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347674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645" y="4800600"/>
            <a:ext cx="59436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投影片編號版面配置區 5"/>
          <p:cNvSpPr>
            <a:spLocks noGrp="1"/>
          </p:cNvSpPr>
          <p:nvPr>
            <p:ph type="sldNum" sz="quarter" idx="12"/>
          </p:nvPr>
        </p:nvSpPr>
        <p:spPr/>
        <p:txBody>
          <a:bodyPr/>
          <a:lstStyle>
            <a:lvl1pPr>
              <a:defRPr/>
            </a:lvl1pPr>
          </a:lstStyle>
          <a:p>
            <a:fld id="{DEBA236B-6E7A-4EC3-BF22-BD97618514A0}"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462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2"/>
          </p:nvPr>
        </p:nvSpPr>
        <p:spPr/>
        <p:txBody>
          <a:bodyPr/>
          <a:lstStyle>
            <a:lvl1pPr>
              <a:defRPr/>
            </a:lvl1pPr>
          </a:lstStyle>
          <a:p>
            <a:fld id="{44C68741-68C9-4F2A-81D4-2B04DBD7AC46}"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192143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81850" y="274640"/>
            <a:ext cx="222885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00" y="274640"/>
            <a:ext cx="652145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2"/>
          </p:nvPr>
        </p:nvSpPr>
        <p:spPr/>
        <p:txBody>
          <a:bodyPr/>
          <a:lstStyle>
            <a:lvl1pPr>
              <a:defRPr/>
            </a:lvl1pPr>
          </a:lstStyle>
          <a:p>
            <a:fld id="{B0AEEE75-350D-4CC3-AC0A-F0C4B929E0E1}"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42004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7627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594600" y="6488779"/>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1"/>
                </a:solidFill>
                <a:latin typeface="Calibri" panose="020F0502020204030204" pitchFamily="34" charset="0"/>
                <a:ea typeface="微軟正黑體" panose="020B0604030504040204" pitchFamily="34" charset="-120"/>
              </a:defRPr>
            </a:lvl1pPr>
          </a:lstStyle>
          <a:p>
            <a:fld id="{11025C9B-E0F8-4CA3-9E34-3ED4C3D327BB}" type="slidenum">
              <a:rPr lang="en-US" altLang="zh-TW" smtClean="0">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2803512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906000" cy="1008000"/>
          </a:xfrm>
        </p:spPr>
        <p:txBody>
          <a:bodyPr anchor="t">
            <a:noAutofit/>
          </a:bodyPr>
          <a:lstStyle>
            <a:lvl1pPr algn="ctr">
              <a:defRPr sz="2954"/>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8001" y="6650308"/>
            <a:ext cx="3587970" cy="188641"/>
          </a:xfrm>
        </p:spPr>
        <p:txBody>
          <a:bodyPr lIns="0" tIns="0" rIns="0" bIns="0" anchor="ctr">
            <a:normAutofit/>
          </a:bodyPr>
          <a:lstStyle>
            <a:lvl1pPr marL="0" indent="0">
              <a:buFontTx/>
              <a:buNone/>
              <a:defRPr sz="1108"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4"/>
          </p:nvPr>
        </p:nvSpPr>
        <p:spPr>
          <a:xfrm>
            <a:off x="7594600" y="6488779"/>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1"/>
                </a:solidFill>
                <a:latin typeface="Calibri" panose="020F0502020204030204" pitchFamily="34" charset="0"/>
                <a:ea typeface="微軟正黑體" panose="020B0604030504040204" pitchFamily="34" charset="-120"/>
              </a:defRPr>
            </a:lvl1pPr>
          </a:lstStyle>
          <a:p>
            <a:fld id="{11025C9B-E0F8-4CA3-9E34-3ED4C3D327BB}" type="slidenum">
              <a:rPr lang="en-US" altLang="zh-TW" smtClean="0">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265682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198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572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Group 19"/>
          <p:cNvGrpSpPr>
            <a:grpSpLocks/>
          </p:cNvGrpSpPr>
          <p:nvPr userDrawn="1"/>
        </p:nvGrpSpPr>
        <p:grpSpPr bwMode="auto">
          <a:xfrm>
            <a:off x="1" y="0"/>
            <a:ext cx="2195146" cy="620713"/>
            <a:chOff x="0" y="0"/>
            <a:chExt cx="1392" cy="480"/>
          </a:xfrm>
        </p:grpSpPr>
        <p:sp>
          <p:nvSpPr>
            <p:cNvPr id="3" name="Freeform 20"/>
            <p:cNvSpPr>
              <a:spLocks/>
            </p:cNvSpPr>
            <p:nvPr/>
          </p:nvSpPr>
          <p:spPr bwMode="auto">
            <a:xfrm>
              <a:off x="0" y="0"/>
              <a:ext cx="1144" cy="480"/>
            </a:xfrm>
            <a:custGeom>
              <a:avLst/>
              <a:gdLst>
                <a:gd name="T0" fmla="*/ 0 w 1135"/>
                <a:gd name="T1" fmla="*/ 0 h 445"/>
                <a:gd name="T2" fmla="*/ 2724 w 1135"/>
                <a:gd name="T3" fmla="*/ 0 h 445"/>
                <a:gd name="T4" fmla="*/ 2071 w 1135"/>
                <a:gd name="T5" fmla="*/ 1988269 h 445"/>
                <a:gd name="T6" fmla="*/ 0 w 1135"/>
                <a:gd name="T7" fmla="*/ 1988269 h 445"/>
                <a:gd name="T8" fmla="*/ 0 w 1135"/>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445">
                  <a:moveTo>
                    <a:pt x="0" y="0"/>
                  </a:moveTo>
                  <a:lnTo>
                    <a:pt x="1135" y="0"/>
                  </a:lnTo>
                  <a:lnTo>
                    <a:pt x="862" y="445"/>
                  </a:lnTo>
                  <a:lnTo>
                    <a:pt x="0" y="445"/>
                  </a:lnTo>
                  <a:lnTo>
                    <a:pt x="0" y="0"/>
                  </a:lnTo>
                  <a:close/>
                </a:path>
              </a:pathLst>
            </a:custGeom>
            <a:solidFill>
              <a:srgbClr val="00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4" name="Freeform 21"/>
            <p:cNvSpPr>
              <a:spLocks noEditPoints="1"/>
            </p:cNvSpPr>
            <p:nvPr/>
          </p:nvSpPr>
          <p:spPr bwMode="auto">
            <a:xfrm>
              <a:off x="122" y="211"/>
              <a:ext cx="168" cy="151"/>
            </a:xfrm>
            <a:custGeom>
              <a:avLst/>
              <a:gdLst>
                <a:gd name="T0" fmla="*/ 60 w 168"/>
                <a:gd name="T1" fmla="*/ 87 h 151"/>
                <a:gd name="T2" fmla="*/ 73 w 168"/>
                <a:gd name="T3" fmla="*/ 75 h 151"/>
                <a:gd name="T4" fmla="*/ 66 w 168"/>
                <a:gd name="T5" fmla="*/ 62 h 151"/>
                <a:gd name="T6" fmla="*/ 50 w 168"/>
                <a:gd name="T7" fmla="*/ 60 h 151"/>
                <a:gd name="T8" fmla="*/ 42 w 168"/>
                <a:gd name="T9" fmla="*/ 60 h 151"/>
                <a:gd name="T10" fmla="*/ 50 w 168"/>
                <a:gd name="T11" fmla="*/ 47 h 151"/>
                <a:gd name="T12" fmla="*/ 58 w 168"/>
                <a:gd name="T13" fmla="*/ 34 h 151"/>
                <a:gd name="T14" fmla="*/ 46 w 168"/>
                <a:gd name="T15" fmla="*/ 19 h 151"/>
                <a:gd name="T16" fmla="*/ 42 w 168"/>
                <a:gd name="T17" fmla="*/ 32 h 151"/>
                <a:gd name="T18" fmla="*/ 33 w 168"/>
                <a:gd name="T19" fmla="*/ 38 h 151"/>
                <a:gd name="T20" fmla="*/ 31 w 168"/>
                <a:gd name="T21" fmla="*/ 30 h 151"/>
                <a:gd name="T22" fmla="*/ 37 w 168"/>
                <a:gd name="T23" fmla="*/ 20 h 151"/>
                <a:gd name="T24" fmla="*/ 44 w 168"/>
                <a:gd name="T25" fmla="*/ 9 h 151"/>
                <a:gd name="T26" fmla="*/ 25 w 168"/>
                <a:gd name="T27" fmla="*/ 9 h 151"/>
                <a:gd name="T28" fmla="*/ 19 w 168"/>
                <a:gd name="T29" fmla="*/ 20 h 151"/>
                <a:gd name="T30" fmla="*/ 11 w 168"/>
                <a:gd name="T31" fmla="*/ 24 h 151"/>
                <a:gd name="T32" fmla="*/ 8 w 168"/>
                <a:gd name="T33" fmla="*/ 41 h 151"/>
                <a:gd name="T34" fmla="*/ 19 w 168"/>
                <a:gd name="T35" fmla="*/ 47 h 151"/>
                <a:gd name="T36" fmla="*/ 25 w 168"/>
                <a:gd name="T37" fmla="*/ 58 h 151"/>
                <a:gd name="T38" fmla="*/ 17 w 168"/>
                <a:gd name="T39" fmla="*/ 68 h 151"/>
                <a:gd name="T40" fmla="*/ 2 w 168"/>
                <a:gd name="T41" fmla="*/ 77 h 151"/>
                <a:gd name="T42" fmla="*/ 13 w 168"/>
                <a:gd name="T43" fmla="*/ 93 h 151"/>
                <a:gd name="T44" fmla="*/ 11 w 168"/>
                <a:gd name="T45" fmla="*/ 108 h 151"/>
                <a:gd name="T46" fmla="*/ 6 w 168"/>
                <a:gd name="T47" fmla="*/ 123 h 151"/>
                <a:gd name="T48" fmla="*/ 2 w 168"/>
                <a:gd name="T49" fmla="*/ 138 h 151"/>
                <a:gd name="T50" fmla="*/ 19 w 168"/>
                <a:gd name="T51" fmla="*/ 134 h 151"/>
                <a:gd name="T52" fmla="*/ 23 w 168"/>
                <a:gd name="T53" fmla="*/ 119 h 151"/>
                <a:gd name="T54" fmla="*/ 25 w 168"/>
                <a:gd name="T55" fmla="*/ 104 h 151"/>
                <a:gd name="T56" fmla="*/ 50 w 168"/>
                <a:gd name="T57" fmla="*/ 96 h 151"/>
                <a:gd name="T58" fmla="*/ 69 w 168"/>
                <a:gd name="T59" fmla="*/ 5 h 151"/>
                <a:gd name="T60" fmla="*/ 79 w 168"/>
                <a:gd name="T61" fmla="*/ 32 h 151"/>
                <a:gd name="T62" fmla="*/ 73 w 168"/>
                <a:gd name="T63" fmla="*/ 43 h 151"/>
                <a:gd name="T64" fmla="*/ 66 w 168"/>
                <a:gd name="T65" fmla="*/ 53 h 151"/>
                <a:gd name="T66" fmla="*/ 73 w 168"/>
                <a:gd name="T67" fmla="*/ 64 h 151"/>
                <a:gd name="T68" fmla="*/ 81 w 168"/>
                <a:gd name="T69" fmla="*/ 77 h 151"/>
                <a:gd name="T70" fmla="*/ 100 w 168"/>
                <a:gd name="T71" fmla="*/ 74 h 151"/>
                <a:gd name="T72" fmla="*/ 91 w 168"/>
                <a:gd name="T73" fmla="*/ 62 h 151"/>
                <a:gd name="T74" fmla="*/ 83 w 168"/>
                <a:gd name="T75" fmla="*/ 53 h 151"/>
                <a:gd name="T76" fmla="*/ 91 w 168"/>
                <a:gd name="T77" fmla="*/ 43 h 151"/>
                <a:gd name="T78" fmla="*/ 98 w 168"/>
                <a:gd name="T79" fmla="*/ 32 h 151"/>
                <a:gd name="T80" fmla="*/ 116 w 168"/>
                <a:gd name="T81" fmla="*/ 26 h 151"/>
                <a:gd name="T82" fmla="*/ 110 w 168"/>
                <a:gd name="T83" fmla="*/ 38 h 151"/>
                <a:gd name="T84" fmla="*/ 100 w 168"/>
                <a:gd name="T85" fmla="*/ 49 h 151"/>
                <a:gd name="T86" fmla="*/ 102 w 168"/>
                <a:gd name="T87" fmla="*/ 58 h 151"/>
                <a:gd name="T88" fmla="*/ 110 w 168"/>
                <a:gd name="T89" fmla="*/ 66 h 151"/>
                <a:gd name="T90" fmla="*/ 118 w 168"/>
                <a:gd name="T91" fmla="*/ 81 h 151"/>
                <a:gd name="T92" fmla="*/ 133 w 168"/>
                <a:gd name="T93" fmla="*/ 72 h 151"/>
                <a:gd name="T94" fmla="*/ 124 w 168"/>
                <a:gd name="T95" fmla="*/ 60 h 151"/>
                <a:gd name="T96" fmla="*/ 118 w 168"/>
                <a:gd name="T97" fmla="*/ 51 h 151"/>
                <a:gd name="T98" fmla="*/ 127 w 168"/>
                <a:gd name="T99" fmla="*/ 41 h 151"/>
                <a:gd name="T100" fmla="*/ 133 w 168"/>
                <a:gd name="T101" fmla="*/ 30 h 151"/>
                <a:gd name="T102" fmla="*/ 145 w 168"/>
                <a:gd name="T103" fmla="*/ 30 h 151"/>
                <a:gd name="T104" fmla="*/ 139 w 168"/>
                <a:gd name="T105" fmla="*/ 43 h 151"/>
                <a:gd name="T106" fmla="*/ 135 w 168"/>
                <a:gd name="T107" fmla="*/ 55 h 151"/>
                <a:gd name="T108" fmla="*/ 143 w 168"/>
                <a:gd name="T109" fmla="*/ 64 h 151"/>
                <a:gd name="T110" fmla="*/ 151 w 168"/>
                <a:gd name="T111" fmla="*/ 77 h 151"/>
                <a:gd name="T112" fmla="*/ 166 w 168"/>
                <a:gd name="T113" fmla="*/ 74 h 151"/>
                <a:gd name="T114" fmla="*/ 158 w 168"/>
                <a:gd name="T115" fmla="*/ 60 h 151"/>
                <a:gd name="T116" fmla="*/ 151 w 168"/>
                <a:gd name="T117" fmla="*/ 51 h 151"/>
                <a:gd name="T118" fmla="*/ 160 w 168"/>
                <a:gd name="T119" fmla="*/ 38 h 151"/>
                <a:gd name="T120" fmla="*/ 166 w 168"/>
                <a:gd name="T121" fmla="*/ 28 h 151"/>
                <a:gd name="T122" fmla="*/ 129 w 168"/>
                <a:gd name="T123" fmla="*/ 102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5" name="Freeform 22"/>
            <p:cNvSpPr>
              <a:spLocks noEditPoints="1"/>
            </p:cNvSpPr>
            <p:nvPr/>
          </p:nvSpPr>
          <p:spPr bwMode="auto">
            <a:xfrm>
              <a:off x="389" y="212"/>
              <a:ext cx="172" cy="152"/>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18 h 152"/>
                <a:gd name="T20" fmla="*/ 9 w 172"/>
                <a:gd name="T21" fmla="*/ 129 h 152"/>
                <a:gd name="T22" fmla="*/ 2 w 172"/>
                <a:gd name="T23" fmla="*/ 141 h 152"/>
                <a:gd name="T24" fmla="*/ 25 w 172"/>
                <a:gd name="T25" fmla="*/ 139 h 152"/>
                <a:gd name="T26" fmla="*/ 31 w 172"/>
                <a:gd name="T27" fmla="*/ 124 h 152"/>
                <a:gd name="T28" fmla="*/ 36 w 172"/>
                <a:gd name="T29" fmla="*/ 107 h 152"/>
                <a:gd name="T30" fmla="*/ 42 w 172"/>
                <a:gd name="T31" fmla="*/ 88 h 152"/>
                <a:gd name="T32" fmla="*/ 23 w 172"/>
                <a:gd name="T33" fmla="*/ 95 h 152"/>
                <a:gd name="T34" fmla="*/ 19 w 172"/>
                <a:gd name="T35" fmla="*/ 109 h 152"/>
                <a:gd name="T36" fmla="*/ 143 w 172"/>
                <a:gd name="T37" fmla="*/ 46 h 152"/>
                <a:gd name="T38" fmla="*/ 149 w 172"/>
                <a:gd name="T39" fmla="*/ 59 h 152"/>
                <a:gd name="T40" fmla="*/ 156 w 172"/>
                <a:gd name="T41" fmla="*/ 71 h 152"/>
                <a:gd name="T42" fmla="*/ 170 w 172"/>
                <a:gd name="T43" fmla="*/ 67 h 152"/>
                <a:gd name="T44" fmla="*/ 162 w 172"/>
                <a:gd name="T45" fmla="*/ 55 h 152"/>
                <a:gd name="T46" fmla="*/ 156 w 172"/>
                <a:gd name="T47" fmla="*/ 40 h 152"/>
                <a:gd name="T48" fmla="*/ 156 w 172"/>
                <a:gd name="T49" fmla="*/ 27 h 152"/>
                <a:gd name="T50" fmla="*/ 139 w 172"/>
                <a:gd name="T51" fmla="*/ 31 h 152"/>
                <a:gd name="T52" fmla="*/ 116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78 h 152"/>
                <a:gd name="T74" fmla="*/ 79 w 172"/>
                <a:gd name="T75" fmla="*/ 76 h 152"/>
                <a:gd name="T76" fmla="*/ 85 w 172"/>
                <a:gd name="T77" fmla="*/ 65 h 152"/>
                <a:gd name="T78" fmla="*/ 85 w 172"/>
                <a:gd name="T79" fmla="*/ 50 h 152"/>
                <a:gd name="T80" fmla="*/ 87 w 172"/>
                <a:gd name="T81" fmla="*/ 37 h 152"/>
                <a:gd name="T82" fmla="*/ 94 w 172"/>
                <a:gd name="T83" fmla="*/ 46 h 152"/>
                <a:gd name="T84" fmla="*/ 116 w 172"/>
                <a:gd name="T85" fmla="*/ 38 h 152"/>
                <a:gd name="T86" fmla="*/ 118 w 172"/>
                <a:gd name="T87" fmla="*/ 67 h 152"/>
                <a:gd name="T88" fmla="*/ 127 w 172"/>
                <a:gd name="T89" fmla="*/ 78 h 152"/>
                <a:gd name="T90" fmla="*/ 139 w 172"/>
                <a:gd name="T91" fmla="*/ 74 h 152"/>
                <a:gd name="T92" fmla="*/ 143 w 172"/>
                <a:gd name="T93" fmla="*/ 59 h 152"/>
                <a:gd name="T94" fmla="*/ 141 w 172"/>
                <a:gd name="T95" fmla="*/ 42 h 152"/>
                <a:gd name="T96" fmla="*/ 102 w 172"/>
                <a:gd name="T97" fmla="*/ 33 h 152"/>
                <a:gd name="T98" fmla="*/ 94 w 172"/>
                <a:gd name="T99" fmla="*/ 25 h 152"/>
                <a:gd name="T100" fmla="*/ 108 w 172"/>
                <a:gd name="T101" fmla="*/ 29 h 152"/>
                <a:gd name="T102" fmla="*/ 67 w 172"/>
                <a:gd name="T103" fmla="*/ 88 h 152"/>
                <a:gd name="T104" fmla="*/ 48 w 172"/>
                <a:gd name="T105" fmla="*/ 112 h 152"/>
                <a:gd name="T106" fmla="*/ 46 w 172"/>
                <a:gd name="T107" fmla="*/ 128 h 152"/>
                <a:gd name="T108" fmla="*/ 38 w 172"/>
                <a:gd name="T109" fmla="*/ 139 h 152"/>
                <a:gd name="T110" fmla="*/ 50 w 172"/>
                <a:gd name="T111" fmla="*/ 150 h 152"/>
                <a:gd name="T112" fmla="*/ 58 w 172"/>
                <a:gd name="T113" fmla="*/ 141 h 152"/>
                <a:gd name="T114" fmla="*/ 62 w 172"/>
                <a:gd name="T115" fmla="*/ 128 h 152"/>
                <a:gd name="T116" fmla="*/ 67 w 172"/>
                <a:gd name="T117" fmla="*/ 10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6" name="Freeform 23"/>
            <p:cNvSpPr>
              <a:spLocks noEditPoints="1"/>
            </p:cNvSpPr>
            <p:nvPr/>
          </p:nvSpPr>
          <p:spPr bwMode="auto">
            <a:xfrm>
              <a:off x="661" y="212"/>
              <a:ext cx="164" cy="146"/>
            </a:xfrm>
            <a:custGeom>
              <a:avLst/>
              <a:gdLst>
                <a:gd name="T0" fmla="*/ 198 w 163"/>
                <a:gd name="T1" fmla="*/ 27 h 148"/>
                <a:gd name="T2" fmla="*/ 37 w 163"/>
                <a:gd name="T3" fmla="*/ 0 h 148"/>
                <a:gd name="T4" fmla="*/ 12 w 163"/>
                <a:gd name="T5" fmla="*/ 35 h 148"/>
                <a:gd name="T6" fmla="*/ 14 w 163"/>
                <a:gd name="T7" fmla="*/ 37 h 148"/>
                <a:gd name="T8" fmla="*/ 16 w 163"/>
                <a:gd name="T9" fmla="*/ 37 h 148"/>
                <a:gd name="T10" fmla="*/ 18 w 163"/>
                <a:gd name="T11" fmla="*/ 37 h 148"/>
                <a:gd name="T12" fmla="*/ 35 w 163"/>
                <a:gd name="T13" fmla="*/ 37 h 148"/>
                <a:gd name="T14" fmla="*/ 33 w 163"/>
                <a:gd name="T15" fmla="*/ 37 h 148"/>
                <a:gd name="T16" fmla="*/ 31 w 163"/>
                <a:gd name="T17" fmla="*/ 37 h 148"/>
                <a:gd name="T18" fmla="*/ 29 w 163"/>
                <a:gd name="T19" fmla="*/ 35 h 148"/>
                <a:gd name="T20" fmla="*/ 27 w 163"/>
                <a:gd name="T21" fmla="*/ 29 h 148"/>
                <a:gd name="T22" fmla="*/ 0 w 163"/>
                <a:gd name="T23" fmla="*/ 37 h 148"/>
                <a:gd name="T24" fmla="*/ 70 w 163"/>
                <a:gd name="T25" fmla="*/ 37 h 148"/>
                <a:gd name="T26" fmla="*/ 72 w 163"/>
                <a:gd name="T27" fmla="*/ 37 h 148"/>
                <a:gd name="T28" fmla="*/ 74 w 163"/>
                <a:gd name="T29" fmla="*/ 37 h 148"/>
                <a:gd name="T30" fmla="*/ 76 w 163"/>
                <a:gd name="T31" fmla="*/ 37 h 148"/>
                <a:gd name="T32" fmla="*/ 78 w 163"/>
                <a:gd name="T33" fmla="*/ 33 h 148"/>
                <a:gd name="T34" fmla="*/ 62 w 163"/>
                <a:gd name="T35" fmla="*/ 31 h 148"/>
                <a:gd name="T36" fmla="*/ 60 w 163"/>
                <a:gd name="T37" fmla="*/ 37 h 148"/>
                <a:gd name="T38" fmla="*/ 58 w 163"/>
                <a:gd name="T39" fmla="*/ 37 h 148"/>
                <a:gd name="T40" fmla="*/ 56 w 163"/>
                <a:gd name="T41" fmla="*/ 37 h 148"/>
                <a:gd name="T42" fmla="*/ 53 w 163"/>
                <a:gd name="T43" fmla="*/ 37 h 148"/>
                <a:gd name="T44" fmla="*/ 68 w 163"/>
                <a:gd name="T45" fmla="*/ 37 h 148"/>
                <a:gd name="T46" fmla="*/ 198 w 163"/>
                <a:gd name="T47" fmla="*/ 37 h 148"/>
                <a:gd name="T48" fmla="*/ 193 w 163"/>
                <a:gd name="T49" fmla="*/ 37 h 148"/>
                <a:gd name="T50" fmla="*/ 6 w 163"/>
                <a:gd name="T51" fmla="*/ 37 h 148"/>
                <a:gd name="T52" fmla="*/ 4 w 163"/>
                <a:gd name="T53" fmla="*/ 37 h 148"/>
                <a:gd name="T54" fmla="*/ 22 w 163"/>
                <a:gd name="T55" fmla="*/ 37 h 148"/>
                <a:gd name="T56" fmla="*/ 66 w 163"/>
                <a:gd name="T57" fmla="*/ 37 h 148"/>
                <a:gd name="T58" fmla="*/ 22 w 163"/>
                <a:gd name="T59" fmla="*/ 37 h 148"/>
                <a:gd name="T60" fmla="*/ 237 w 163"/>
                <a:gd name="T61" fmla="*/ 37 h 148"/>
                <a:gd name="T62" fmla="*/ 241 w 163"/>
                <a:gd name="T63" fmla="*/ 37 h 148"/>
                <a:gd name="T64" fmla="*/ 245 w 163"/>
                <a:gd name="T65" fmla="*/ 37 h 148"/>
                <a:gd name="T66" fmla="*/ 257 w 163"/>
                <a:gd name="T67" fmla="*/ 37 h 148"/>
                <a:gd name="T68" fmla="*/ 263 w 163"/>
                <a:gd name="T69" fmla="*/ 37 h 148"/>
                <a:gd name="T70" fmla="*/ 267 w 163"/>
                <a:gd name="T71" fmla="*/ 37 h 148"/>
                <a:gd name="T72" fmla="*/ 271 w 163"/>
                <a:gd name="T73" fmla="*/ 37 h 148"/>
                <a:gd name="T74" fmla="*/ 271 w 163"/>
                <a:gd name="T75" fmla="*/ 37 h 148"/>
                <a:gd name="T76" fmla="*/ 267 w 163"/>
                <a:gd name="T77" fmla="*/ 37 h 148"/>
                <a:gd name="T78" fmla="*/ 257 w 163"/>
                <a:gd name="T79" fmla="*/ 37 h 148"/>
                <a:gd name="T80" fmla="*/ 243 w 163"/>
                <a:gd name="T81" fmla="*/ 37 h 148"/>
                <a:gd name="T82" fmla="*/ 235 w 163"/>
                <a:gd name="T83" fmla="*/ 37 h 148"/>
                <a:gd name="T84" fmla="*/ 229 w 163"/>
                <a:gd name="T85" fmla="*/ 37 h 148"/>
                <a:gd name="T86" fmla="*/ 231 w 163"/>
                <a:gd name="T87" fmla="*/ 37 h 148"/>
                <a:gd name="T88" fmla="*/ 239 w 163"/>
                <a:gd name="T89" fmla="*/ 37 h 148"/>
                <a:gd name="T90" fmla="*/ 249 w 163"/>
                <a:gd name="T91" fmla="*/ 37 h 148"/>
                <a:gd name="T92" fmla="*/ 267 w 163"/>
                <a:gd name="T93" fmla="*/ 37 h 148"/>
                <a:gd name="T94" fmla="*/ 279 w 163"/>
                <a:gd name="T95" fmla="*/ 37 h 148"/>
                <a:gd name="T96" fmla="*/ 287 w 163"/>
                <a:gd name="T97" fmla="*/ 37 h 148"/>
                <a:gd name="T98" fmla="*/ 295 w 163"/>
                <a:gd name="T99" fmla="*/ 37 h 148"/>
                <a:gd name="T100" fmla="*/ 303 w 163"/>
                <a:gd name="T101" fmla="*/ 37 h 148"/>
                <a:gd name="T102" fmla="*/ 303 w 163"/>
                <a:gd name="T103" fmla="*/ 37 h 148"/>
                <a:gd name="T104" fmla="*/ 303 w 163"/>
                <a:gd name="T105" fmla="*/ 37 h 148"/>
                <a:gd name="T106" fmla="*/ 299 w 163"/>
                <a:gd name="T107" fmla="*/ 37 h 148"/>
                <a:gd name="T108" fmla="*/ 295 w 163"/>
                <a:gd name="T109" fmla="*/ 37 h 148"/>
                <a:gd name="T110" fmla="*/ 291 w 163"/>
                <a:gd name="T111" fmla="*/ 37 h 148"/>
                <a:gd name="T112" fmla="*/ 283 w 163"/>
                <a:gd name="T113" fmla="*/ 37 h 148"/>
                <a:gd name="T114" fmla="*/ 275 w 163"/>
                <a:gd name="T115" fmla="*/ 37 h 148"/>
                <a:gd name="T116" fmla="*/ 267 w 163"/>
                <a:gd name="T117" fmla="*/ 37 h 148"/>
                <a:gd name="T118" fmla="*/ 267 w 163"/>
                <a:gd name="T119" fmla="*/ 37 h 148"/>
                <a:gd name="T120" fmla="*/ 206 w 163"/>
                <a:gd name="T121" fmla="*/ 4 h 148"/>
                <a:gd name="T122" fmla="*/ 222 w 163"/>
                <a:gd name="T123" fmla="*/ 21 h 148"/>
                <a:gd name="T124" fmla="*/ 257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pic>
          <p:nvPicPr>
            <p:cNvPr id="7" name="Picture 24" descr="MOEA_logo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0" y="154"/>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96688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5300" y="1600206"/>
            <a:ext cx="89154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95300" y="6356453"/>
            <a:ext cx="2311400" cy="365125"/>
          </a:xfrm>
          <a:prstGeom prst="rect">
            <a:avLst/>
          </a:prstGeom>
        </p:spPr>
        <p:txBody>
          <a:bodyPr/>
          <a:lstStyle>
            <a:lvl1pPr>
              <a:defRPr/>
            </a:lvl1pPr>
          </a:lstStyle>
          <a:p>
            <a:pPr>
              <a:defRPr/>
            </a:pPr>
            <a:fld id="{9E731BEE-35E6-45A3-A694-702CAA387B5F}" type="datetime1">
              <a:rPr lang="zh-TW" altLang="en-US" smtClean="0"/>
              <a:pPr>
                <a:defRPr/>
              </a:pPr>
              <a:t>2018/12/12</a:t>
            </a:fld>
            <a:endParaRPr lang="zh-TW" altLang="en-US"/>
          </a:p>
        </p:txBody>
      </p:sp>
      <p:sp>
        <p:nvSpPr>
          <p:cNvPr id="5" name="頁尾版面配置區 4"/>
          <p:cNvSpPr>
            <a:spLocks noGrp="1"/>
          </p:cNvSpPr>
          <p:nvPr>
            <p:ph type="ftr" sz="quarter" idx="11"/>
          </p:nvPr>
        </p:nvSpPr>
        <p:spPr>
          <a:xfrm>
            <a:off x="3384550" y="6356453"/>
            <a:ext cx="3136900" cy="365125"/>
          </a:xfrm>
          <a:prstGeom prst="rect">
            <a:avLst/>
          </a:prstGeo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7604919" y="6519966"/>
            <a:ext cx="2311400" cy="365125"/>
          </a:xfrm>
          <a:prstGeom prst="rect">
            <a:avLst/>
          </a:prstGeom>
        </p:spPr>
        <p:txBody>
          <a:bodyPr/>
          <a:lstStyle>
            <a:lvl1pPr>
              <a:defRPr/>
            </a:lvl1pPr>
          </a:lstStyle>
          <a:p>
            <a:pPr>
              <a:defRPr/>
            </a:pPr>
            <a:fld id="{FB334D5C-62AB-44F3-9680-F1A123ED569A}" type="slidenum">
              <a:rPr lang="zh-TW" altLang="en-US"/>
              <a:pPr>
                <a:defRPr/>
              </a:pPr>
              <a:t>‹#›</a:t>
            </a:fld>
            <a:endParaRPr lang="zh-TW" altLang="en-US"/>
          </a:p>
        </p:txBody>
      </p:sp>
    </p:spTree>
    <p:extLst>
      <p:ext uri="{BB962C8B-B14F-4D97-AF65-F5344CB8AC3E}">
        <p14:creationId xmlns:p14="http://schemas.microsoft.com/office/powerpoint/2010/main" val="270466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64953" y="3"/>
            <a:ext cx="8776097" cy="1015999"/>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38250BB-1D6D-447D-B5E1-9E42497202AC}"/>
              </a:ext>
            </a:extLst>
          </p:cNvPr>
          <p:cNvSpPr>
            <a:spLocks noGrp="1"/>
          </p:cNvSpPr>
          <p:nvPr>
            <p:ph type="dt" sz="half" idx="10"/>
          </p:nvPr>
        </p:nvSpPr>
        <p:spPr>
          <a:xfrm>
            <a:off x="4388907" y="6515102"/>
            <a:ext cx="1128186" cy="206381"/>
          </a:xfrm>
          <a:prstGeom prst="rect">
            <a:avLst/>
          </a:prstGeom>
        </p:spPr>
        <p:txBody>
          <a:bodyPr/>
          <a:lstStyle/>
          <a:p>
            <a:endParaRPr lang="zh-CN" altLang="en-US"/>
          </a:p>
        </p:txBody>
      </p:sp>
      <p:sp>
        <p:nvSpPr>
          <p:cNvPr id="4" name="页脚占位符 3">
            <a:extLst>
              <a:ext uri="{FF2B5EF4-FFF2-40B4-BE49-F238E27FC236}">
                <a16:creationId xmlns:a16="http://schemas.microsoft.com/office/drawing/2014/main" xmlns="" id="{DA870642-7830-4114-9402-47A0B83D8F6B}"/>
              </a:ext>
            </a:extLst>
          </p:cNvPr>
          <p:cNvSpPr>
            <a:spLocks noGrp="1"/>
          </p:cNvSpPr>
          <p:nvPr>
            <p:ph type="ftr" sz="quarter" idx="11"/>
          </p:nvPr>
        </p:nvSpPr>
        <p:spPr>
          <a:xfrm>
            <a:off x="564952" y="6515102"/>
            <a:ext cx="3343275" cy="206381"/>
          </a:xfrm>
          <a:prstGeom prst="rect">
            <a:avLst/>
          </a:prstGeom>
        </p:spPr>
        <p:txBody>
          <a:bodyPr/>
          <a:lstStyle/>
          <a:p>
            <a:r>
              <a:rPr lang="en-US" altLang="zh-CN"/>
              <a:t>www.islide.cc</a:t>
            </a:r>
            <a:endParaRPr lang="zh-CN" altLang="en-US" dirty="0"/>
          </a:p>
        </p:txBody>
      </p:sp>
      <p:sp>
        <p:nvSpPr>
          <p:cNvPr id="5" name="灯片编号占位符 4">
            <a:extLst>
              <a:ext uri="{FF2B5EF4-FFF2-40B4-BE49-F238E27FC236}">
                <a16:creationId xmlns:a16="http://schemas.microsoft.com/office/drawing/2014/main" xmlns="" id="{53AE5E50-44E8-4942-8947-0E3404ED4D64}"/>
              </a:ext>
            </a:extLst>
          </p:cNvPr>
          <p:cNvSpPr>
            <a:spLocks noGrp="1"/>
          </p:cNvSpPr>
          <p:nvPr>
            <p:ph type="sldNum" sz="quarter" idx="12"/>
          </p:nvPr>
        </p:nvSpPr>
        <p:spPr>
          <a:xfrm>
            <a:off x="6996112" y="6515102"/>
            <a:ext cx="2344936"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9977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12168" y="1412778"/>
            <a:ext cx="8420100" cy="1470025"/>
          </a:xfrm>
        </p:spPr>
        <p:txBody>
          <a:bodyPr>
            <a:normAutofit/>
          </a:bodyPr>
          <a:lstStyle>
            <a:lvl1pPr marL="0" indent="-895350" algn="ctr" defTabSz="914400" rtl="0" eaLnBrk="1" latinLnBrk="0" hangingPunct="1">
              <a:lnSpc>
                <a:spcPts val="4000"/>
              </a:lnSpc>
              <a:spcBef>
                <a:spcPts val="1800"/>
              </a:spcBef>
              <a:buFont typeface="Arial" panose="020B0604020202020204" pitchFamily="34" charset="0"/>
              <a:buNone/>
              <a:defRPr lang="zh-TW" altLang="en-US" sz="6000" b="1" kern="1200" dirty="0">
                <a:solidFill>
                  <a:srgbClr val="9BBB59">
                    <a:lumMod val="75000"/>
                  </a:srgbClr>
                </a:solidFill>
                <a:effectLst>
                  <a:glow rad="101600">
                    <a:srgbClr val="FFFFFF"/>
                  </a:glow>
                  <a:outerShdw blurRad="50800" dist="38100" dir="2700000" algn="tl" rotWithShape="0">
                    <a:prstClr val="black">
                      <a:alpha val="40000"/>
                    </a:prstClr>
                  </a:outerShdw>
                </a:effectLst>
                <a:latin typeface="微軟正黑體" pitchFamily="34" charset="-120"/>
                <a:ea typeface="微軟正黑體" panose="020B0604030504040204" pitchFamily="34" charset="-120"/>
                <a:cs typeface="+mj-cs"/>
              </a:defRPr>
            </a:lvl1pPr>
          </a:lstStyle>
          <a:p>
            <a:r>
              <a:rPr lang="zh-TW" altLang="en-US" dirty="0"/>
              <a:t>按一下以編輯母片標題樣式</a:t>
            </a:r>
          </a:p>
        </p:txBody>
      </p:sp>
      <p:sp>
        <p:nvSpPr>
          <p:cNvPr id="4" name="日期版面配置區 3"/>
          <p:cNvSpPr>
            <a:spLocks noGrp="1"/>
          </p:cNvSpPr>
          <p:nvPr>
            <p:ph type="dt" sz="half" idx="10"/>
          </p:nvPr>
        </p:nvSpPr>
        <p:spPr/>
        <p:txBody>
          <a:bodyPr/>
          <a:lstStyle/>
          <a:p>
            <a:fld id="{9D21D778-B565-4D7E-94D7-64010A445B68}" type="datetimeFigureOut">
              <a:rPr lang="en-US" smtClean="0">
                <a:solidFill>
                  <a:prstClr val="black">
                    <a:tint val="75000"/>
                  </a:prstClr>
                </a:solidFill>
              </a:rPr>
              <a:pPr/>
              <a:t>12/12/2018</a:t>
            </a:fld>
            <a:endParaRPr 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kumimoji="0" 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2C6B1FF6-39B9-40F5-8B67-33C6354A3D4F}" type="slidenum">
              <a:rPr kumimoji="0" lang="en-US" smtClean="0">
                <a:solidFill>
                  <a:prstClr val="black">
                    <a:tint val="75000"/>
                  </a:prstClr>
                </a:solidFill>
              </a:rPr>
              <a:pPr/>
              <a:t>‹#›</a:t>
            </a:fld>
            <a:endParaRPr kumimoji="0" lang="en-US" dirty="0">
              <a:solidFill>
                <a:srgbClr val="9BBB59">
                  <a:shade val="75000"/>
                </a:srgbClr>
              </a:solidFill>
            </a:endParaRPr>
          </a:p>
        </p:txBody>
      </p:sp>
    </p:spTree>
    <p:extLst>
      <p:ext uri="{BB962C8B-B14F-4D97-AF65-F5344CB8AC3E}">
        <p14:creationId xmlns:p14="http://schemas.microsoft.com/office/powerpoint/2010/main" val="237209782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38"/>
            <a:ext cx="8420100" cy="1470025"/>
          </a:xfrm>
        </p:spPr>
        <p:txBody>
          <a:bodyPr/>
          <a:lstStyle/>
          <a:p>
            <a:r>
              <a:rPr lang="zh-TW" altLang="en-US"/>
              <a:t>按一下以編輯母片標題樣式</a:t>
            </a:r>
          </a:p>
        </p:txBody>
      </p:sp>
      <p:sp>
        <p:nvSpPr>
          <p:cNvPr id="3" name="副標題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6" name="投影片編號版面配置區 5"/>
          <p:cNvSpPr>
            <a:spLocks noGrp="1"/>
          </p:cNvSpPr>
          <p:nvPr>
            <p:ph type="sldNum" sz="quarter" idx="12"/>
          </p:nvPr>
        </p:nvSpPr>
        <p:spPr/>
        <p:txBody>
          <a:bodyPr/>
          <a:lstStyle>
            <a:lvl1pPr>
              <a:defRPr/>
            </a:lvl1pPr>
          </a:lstStyle>
          <a:p>
            <a:fld id="{3A07889E-95FF-4636-BBA7-6A2E36B37E2E}" type="slidenum">
              <a:rPr lang="en-US" altLang="zh-TW">
                <a:solidFill>
                  <a:prstClr val="black"/>
                </a:solidFill>
              </a:rPr>
              <a:pPr/>
              <a:t>‹#›</a:t>
            </a:fld>
            <a:endParaRPr lang="en-US" altLang="zh-TW" dirty="0">
              <a:solidFill>
                <a:prstClr val="black"/>
              </a:solidFill>
            </a:endParaRPr>
          </a:p>
        </p:txBody>
      </p:sp>
    </p:spTree>
    <p:extLst>
      <p:ext uri="{BB962C8B-B14F-4D97-AF65-F5344CB8AC3E}">
        <p14:creationId xmlns:p14="http://schemas.microsoft.com/office/powerpoint/2010/main" val="235202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9343379" y="6593305"/>
            <a:ext cx="503885" cy="264694"/>
          </a:xfrm>
          <a:prstGeom prst="rect">
            <a:avLst/>
          </a:prstGeom>
          <a:noFill/>
          <a:ln>
            <a:noFill/>
          </a:ln>
          <a:extLst/>
        </p:spPr>
        <p:txBody>
          <a:bodyPr lIns="18000" tIns="10800" rIns="18000" bIns="10800" anchor="b"/>
          <a:lstStyle>
            <a:lvl1pPr eaLnBrk="0" hangingPunct="0">
              <a:defRPr kumimoji="1" sz="1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1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1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1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1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新細明體" panose="02020500000000000000" pitchFamily="18" charset="-120"/>
              </a:defRPr>
            </a:lvl9pPr>
          </a:lstStyle>
          <a:p>
            <a:pPr algn="r" eaLnBrk="1" hangingPunct="1">
              <a:defRPr/>
            </a:pPr>
            <a:fld id="{248465FC-EA46-4D4C-8B31-97ED83C7BE06}" type="slidenum">
              <a:rPr kumimoji="0" lang="zh-TW" altLang="en-US" sz="1200" smtClean="0">
                <a:solidFill>
                  <a:srgbClr val="000000"/>
                </a:solidFill>
                <a:latin typeface="Times New Roman" panose="02020603050405020304" pitchFamily="18" charset="0"/>
                <a:cs typeface="Times New Roman" panose="02020603050405020304" pitchFamily="18" charset="0"/>
              </a:rPr>
              <a:pPr algn="r" eaLnBrk="1" hangingPunct="1">
                <a:defRPr/>
              </a:pPr>
              <a:t>‹#›</a:t>
            </a:fld>
            <a:endParaRPr kumimoji="0" lang="en-US" altLang="zh-TW" sz="1200" dirty="0">
              <a:solidFill>
                <a:srgbClr val="000000"/>
              </a:solidFill>
              <a:latin typeface="Times New Roman" panose="02020603050405020304" pitchFamily="18" charset="0"/>
              <a:cs typeface="Times New Roman" panose="02020603050405020304" pitchFamily="18" charset="0"/>
            </a:endParaRPr>
          </a:p>
        </p:txBody>
      </p:sp>
      <p:grpSp>
        <p:nvGrpSpPr>
          <p:cNvPr id="5" name="Group 19"/>
          <p:cNvGrpSpPr>
            <a:grpSpLocks/>
          </p:cNvGrpSpPr>
          <p:nvPr userDrawn="1"/>
        </p:nvGrpSpPr>
        <p:grpSpPr bwMode="auto">
          <a:xfrm>
            <a:off x="1" y="0"/>
            <a:ext cx="2195146" cy="620713"/>
            <a:chOff x="0" y="0"/>
            <a:chExt cx="1392" cy="480"/>
          </a:xfrm>
        </p:grpSpPr>
        <p:sp>
          <p:nvSpPr>
            <p:cNvPr id="6" name="Freeform 20"/>
            <p:cNvSpPr>
              <a:spLocks/>
            </p:cNvSpPr>
            <p:nvPr/>
          </p:nvSpPr>
          <p:spPr bwMode="auto">
            <a:xfrm>
              <a:off x="0" y="0"/>
              <a:ext cx="1144" cy="480"/>
            </a:xfrm>
            <a:custGeom>
              <a:avLst/>
              <a:gdLst>
                <a:gd name="T0" fmla="*/ 0 w 1135"/>
                <a:gd name="T1" fmla="*/ 0 h 445"/>
                <a:gd name="T2" fmla="*/ 2724 w 1135"/>
                <a:gd name="T3" fmla="*/ 0 h 445"/>
                <a:gd name="T4" fmla="*/ 2071 w 1135"/>
                <a:gd name="T5" fmla="*/ 1988269 h 445"/>
                <a:gd name="T6" fmla="*/ 0 w 1135"/>
                <a:gd name="T7" fmla="*/ 1988269 h 445"/>
                <a:gd name="T8" fmla="*/ 0 w 1135"/>
                <a:gd name="T9" fmla="*/ 0 h 4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5" h="445">
                  <a:moveTo>
                    <a:pt x="0" y="0"/>
                  </a:moveTo>
                  <a:lnTo>
                    <a:pt x="1135" y="0"/>
                  </a:lnTo>
                  <a:lnTo>
                    <a:pt x="862" y="445"/>
                  </a:lnTo>
                  <a:lnTo>
                    <a:pt x="0" y="445"/>
                  </a:lnTo>
                  <a:lnTo>
                    <a:pt x="0" y="0"/>
                  </a:lnTo>
                  <a:close/>
                </a:path>
              </a:pathLst>
            </a:custGeom>
            <a:solidFill>
              <a:srgbClr val="00007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7" name="Freeform 21"/>
            <p:cNvSpPr>
              <a:spLocks noEditPoints="1"/>
            </p:cNvSpPr>
            <p:nvPr/>
          </p:nvSpPr>
          <p:spPr bwMode="auto">
            <a:xfrm>
              <a:off x="122" y="211"/>
              <a:ext cx="168" cy="151"/>
            </a:xfrm>
            <a:custGeom>
              <a:avLst/>
              <a:gdLst>
                <a:gd name="T0" fmla="*/ 60 w 168"/>
                <a:gd name="T1" fmla="*/ 87 h 151"/>
                <a:gd name="T2" fmla="*/ 73 w 168"/>
                <a:gd name="T3" fmla="*/ 75 h 151"/>
                <a:gd name="T4" fmla="*/ 66 w 168"/>
                <a:gd name="T5" fmla="*/ 62 h 151"/>
                <a:gd name="T6" fmla="*/ 50 w 168"/>
                <a:gd name="T7" fmla="*/ 60 h 151"/>
                <a:gd name="T8" fmla="*/ 42 w 168"/>
                <a:gd name="T9" fmla="*/ 60 h 151"/>
                <a:gd name="T10" fmla="*/ 50 w 168"/>
                <a:gd name="T11" fmla="*/ 47 h 151"/>
                <a:gd name="T12" fmla="*/ 58 w 168"/>
                <a:gd name="T13" fmla="*/ 34 h 151"/>
                <a:gd name="T14" fmla="*/ 46 w 168"/>
                <a:gd name="T15" fmla="*/ 19 h 151"/>
                <a:gd name="T16" fmla="*/ 42 w 168"/>
                <a:gd name="T17" fmla="*/ 32 h 151"/>
                <a:gd name="T18" fmla="*/ 33 w 168"/>
                <a:gd name="T19" fmla="*/ 38 h 151"/>
                <a:gd name="T20" fmla="*/ 31 w 168"/>
                <a:gd name="T21" fmla="*/ 30 h 151"/>
                <a:gd name="T22" fmla="*/ 37 w 168"/>
                <a:gd name="T23" fmla="*/ 20 h 151"/>
                <a:gd name="T24" fmla="*/ 44 w 168"/>
                <a:gd name="T25" fmla="*/ 9 h 151"/>
                <a:gd name="T26" fmla="*/ 25 w 168"/>
                <a:gd name="T27" fmla="*/ 9 h 151"/>
                <a:gd name="T28" fmla="*/ 19 w 168"/>
                <a:gd name="T29" fmla="*/ 20 h 151"/>
                <a:gd name="T30" fmla="*/ 11 w 168"/>
                <a:gd name="T31" fmla="*/ 24 h 151"/>
                <a:gd name="T32" fmla="*/ 8 w 168"/>
                <a:gd name="T33" fmla="*/ 41 h 151"/>
                <a:gd name="T34" fmla="*/ 19 w 168"/>
                <a:gd name="T35" fmla="*/ 47 h 151"/>
                <a:gd name="T36" fmla="*/ 25 w 168"/>
                <a:gd name="T37" fmla="*/ 58 h 151"/>
                <a:gd name="T38" fmla="*/ 17 w 168"/>
                <a:gd name="T39" fmla="*/ 68 h 151"/>
                <a:gd name="T40" fmla="*/ 2 w 168"/>
                <a:gd name="T41" fmla="*/ 77 h 151"/>
                <a:gd name="T42" fmla="*/ 13 w 168"/>
                <a:gd name="T43" fmla="*/ 93 h 151"/>
                <a:gd name="T44" fmla="*/ 11 w 168"/>
                <a:gd name="T45" fmla="*/ 108 h 151"/>
                <a:gd name="T46" fmla="*/ 6 w 168"/>
                <a:gd name="T47" fmla="*/ 123 h 151"/>
                <a:gd name="T48" fmla="*/ 2 w 168"/>
                <a:gd name="T49" fmla="*/ 138 h 151"/>
                <a:gd name="T50" fmla="*/ 19 w 168"/>
                <a:gd name="T51" fmla="*/ 134 h 151"/>
                <a:gd name="T52" fmla="*/ 23 w 168"/>
                <a:gd name="T53" fmla="*/ 119 h 151"/>
                <a:gd name="T54" fmla="*/ 25 w 168"/>
                <a:gd name="T55" fmla="*/ 104 h 151"/>
                <a:gd name="T56" fmla="*/ 50 w 168"/>
                <a:gd name="T57" fmla="*/ 96 h 151"/>
                <a:gd name="T58" fmla="*/ 69 w 168"/>
                <a:gd name="T59" fmla="*/ 5 h 151"/>
                <a:gd name="T60" fmla="*/ 79 w 168"/>
                <a:gd name="T61" fmla="*/ 32 h 151"/>
                <a:gd name="T62" fmla="*/ 73 w 168"/>
                <a:gd name="T63" fmla="*/ 43 h 151"/>
                <a:gd name="T64" fmla="*/ 66 w 168"/>
                <a:gd name="T65" fmla="*/ 53 h 151"/>
                <a:gd name="T66" fmla="*/ 73 w 168"/>
                <a:gd name="T67" fmla="*/ 64 h 151"/>
                <a:gd name="T68" fmla="*/ 81 w 168"/>
                <a:gd name="T69" fmla="*/ 77 h 151"/>
                <a:gd name="T70" fmla="*/ 100 w 168"/>
                <a:gd name="T71" fmla="*/ 74 h 151"/>
                <a:gd name="T72" fmla="*/ 91 w 168"/>
                <a:gd name="T73" fmla="*/ 62 h 151"/>
                <a:gd name="T74" fmla="*/ 83 w 168"/>
                <a:gd name="T75" fmla="*/ 53 h 151"/>
                <a:gd name="T76" fmla="*/ 91 w 168"/>
                <a:gd name="T77" fmla="*/ 43 h 151"/>
                <a:gd name="T78" fmla="*/ 98 w 168"/>
                <a:gd name="T79" fmla="*/ 32 h 151"/>
                <a:gd name="T80" fmla="*/ 116 w 168"/>
                <a:gd name="T81" fmla="*/ 26 h 151"/>
                <a:gd name="T82" fmla="*/ 110 w 168"/>
                <a:gd name="T83" fmla="*/ 38 h 151"/>
                <a:gd name="T84" fmla="*/ 100 w 168"/>
                <a:gd name="T85" fmla="*/ 49 h 151"/>
                <a:gd name="T86" fmla="*/ 102 w 168"/>
                <a:gd name="T87" fmla="*/ 58 h 151"/>
                <a:gd name="T88" fmla="*/ 110 w 168"/>
                <a:gd name="T89" fmla="*/ 66 h 151"/>
                <a:gd name="T90" fmla="*/ 118 w 168"/>
                <a:gd name="T91" fmla="*/ 81 h 151"/>
                <a:gd name="T92" fmla="*/ 133 w 168"/>
                <a:gd name="T93" fmla="*/ 72 h 151"/>
                <a:gd name="T94" fmla="*/ 124 w 168"/>
                <a:gd name="T95" fmla="*/ 60 h 151"/>
                <a:gd name="T96" fmla="*/ 118 w 168"/>
                <a:gd name="T97" fmla="*/ 51 h 151"/>
                <a:gd name="T98" fmla="*/ 127 w 168"/>
                <a:gd name="T99" fmla="*/ 41 h 151"/>
                <a:gd name="T100" fmla="*/ 133 w 168"/>
                <a:gd name="T101" fmla="*/ 30 h 151"/>
                <a:gd name="T102" fmla="*/ 145 w 168"/>
                <a:gd name="T103" fmla="*/ 30 h 151"/>
                <a:gd name="T104" fmla="*/ 139 w 168"/>
                <a:gd name="T105" fmla="*/ 43 h 151"/>
                <a:gd name="T106" fmla="*/ 135 w 168"/>
                <a:gd name="T107" fmla="*/ 55 h 151"/>
                <a:gd name="T108" fmla="*/ 143 w 168"/>
                <a:gd name="T109" fmla="*/ 64 h 151"/>
                <a:gd name="T110" fmla="*/ 151 w 168"/>
                <a:gd name="T111" fmla="*/ 77 h 151"/>
                <a:gd name="T112" fmla="*/ 166 w 168"/>
                <a:gd name="T113" fmla="*/ 74 h 151"/>
                <a:gd name="T114" fmla="*/ 158 w 168"/>
                <a:gd name="T115" fmla="*/ 60 h 151"/>
                <a:gd name="T116" fmla="*/ 151 w 168"/>
                <a:gd name="T117" fmla="*/ 51 h 151"/>
                <a:gd name="T118" fmla="*/ 160 w 168"/>
                <a:gd name="T119" fmla="*/ 38 h 151"/>
                <a:gd name="T120" fmla="*/ 166 w 168"/>
                <a:gd name="T121" fmla="*/ 28 h 151"/>
                <a:gd name="T122" fmla="*/ 129 w 168"/>
                <a:gd name="T123" fmla="*/ 102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8" name="Freeform 22"/>
            <p:cNvSpPr>
              <a:spLocks noEditPoints="1"/>
            </p:cNvSpPr>
            <p:nvPr/>
          </p:nvSpPr>
          <p:spPr bwMode="auto">
            <a:xfrm>
              <a:off x="389" y="212"/>
              <a:ext cx="172" cy="152"/>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18 h 152"/>
                <a:gd name="T20" fmla="*/ 9 w 172"/>
                <a:gd name="T21" fmla="*/ 129 h 152"/>
                <a:gd name="T22" fmla="*/ 2 w 172"/>
                <a:gd name="T23" fmla="*/ 141 h 152"/>
                <a:gd name="T24" fmla="*/ 25 w 172"/>
                <a:gd name="T25" fmla="*/ 139 h 152"/>
                <a:gd name="T26" fmla="*/ 31 w 172"/>
                <a:gd name="T27" fmla="*/ 124 h 152"/>
                <a:gd name="T28" fmla="*/ 36 w 172"/>
                <a:gd name="T29" fmla="*/ 107 h 152"/>
                <a:gd name="T30" fmla="*/ 42 w 172"/>
                <a:gd name="T31" fmla="*/ 88 h 152"/>
                <a:gd name="T32" fmla="*/ 23 w 172"/>
                <a:gd name="T33" fmla="*/ 95 h 152"/>
                <a:gd name="T34" fmla="*/ 19 w 172"/>
                <a:gd name="T35" fmla="*/ 109 h 152"/>
                <a:gd name="T36" fmla="*/ 143 w 172"/>
                <a:gd name="T37" fmla="*/ 46 h 152"/>
                <a:gd name="T38" fmla="*/ 149 w 172"/>
                <a:gd name="T39" fmla="*/ 59 h 152"/>
                <a:gd name="T40" fmla="*/ 156 w 172"/>
                <a:gd name="T41" fmla="*/ 71 h 152"/>
                <a:gd name="T42" fmla="*/ 170 w 172"/>
                <a:gd name="T43" fmla="*/ 67 h 152"/>
                <a:gd name="T44" fmla="*/ 162 w 172"/>
                <a:gd name="T45" fmla="*/ 55 h 152"/>
                <a:gd name="T46" fmla="*/ 156 w 172"/>
                <a:gd name="T47" fmla="*/ 40 h 152"/>
                <a:gd name="T48" fmla="*/ 156 w 172"/>
                <a:gd name="T49" fmla="*/ 27 h 152"/>
                <a:gd name="T50" fmla="*/ 139 w 172"/>
                <a:gd name="T51" fmla="*/ 31 h 152"/>
                <a:gd name="T52" fmla="*/ 116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78 h 152"/>
                <a:gd name="T74" fmla="*/ 79 w 172"/>
                <a:gd name="T75" fmla="*/ 76 h 152"/>
                <a:gd name="T76" fmla="*/ 85 w 172"/>
                <a:gd name="T77" fmla="*/ 65 h 152"/>
                <a:gd name="T78" fmla="*/ 85 w 172"/>
                <a:gd name="T79" fmla="*/ 50 h 152"/>
                <a:gd name="T80" fmla="*/ 87 w 172"/>
                <a:gd name="T81" fmla="*/ 37 h 152"/>
                <a:gd name="T82" fmla="*/ 94 w 172"/>
                <a:gd name="T83" fmla="*/ 46 h 152"/>
                <a:gd name="T84" fmla="*/ 116 w 172"/>
                <a:gd name="T85" fmla="*/ 38 h 152"/>
                <a:gd name="T86" fmla="*/ 118 w 172"/>
                <a:gd name="T87" fmla="*/ 67 h 152"/>
                <a:gd name="T88" fmla="*/ 127 w 172"/>
                <a:gd name="T89" fmla="*/ 78 h 152"/>
                <a:gd name="T90" fmla="*/ 139 w 172"/>
                <a:gd name="T91" fmla="*/ 74 h 152"/>
                <a:gd name="T92" fmla="*/ 143 w 172"/>
                <a:gd name="T93" fmla="*/ 59 h 152"/>
                <a:gd name="T94" fmla="*/ 141 w 172"/>
                <a:gd name="T95" fmla="*/ 42 h 152"/>
                <a:gd name="T96" fmla="*/ 102 w 172"/>
                <a:gd name="T97" fmla="*/ 33 h 152"/>
                <a:gd name="T98" fmla="*/ 94 w 172"/>
                <a:gd name="T99" fmla="*/ 25 h 152"/>
                <a:gd name="T100" fmla="*/ 108 w 172"/>
                <a:gd name="T101" fmla="*/ 29 h 152"/>
                <a:gd name="T102" fmla="*/ 67 w 172"/>
                <a:gd name="T103" fmla="*/ 88 h 152"/>
                <a:gd name="T104" fmla="*/ 48 w 172"/>
                <a:gd name="T105" fmla="*/ 112 h 152"/>
                <a:gd name="T106" fmla="*/ 46 w 172"/>
                <a:gd name="T107" fmla="*/ 128 h 152"/>
                <a:gd name="T108" fmla="*/ 38 w 172"/>
                <a:gd name="T109" fmla="*/ 139 h 152"/>
                <a:gd name="T110" fmla="*/ 50 w 172"/>
                <a:gd name="T111" fmla="*/ 150 h 152"/>
                <a:gd name="T112" fmla="*/ 58 w 172"/>
                <a:gd name="T113" fmla="*/ 141 h 152"/>
                <a:gd name="T114" fmla="*/ 62 w 172"/>
                <a:gd name="T115" fmla="*/ 128 h 152"/>
                <a:gd name="T116" fmla="*/ 67 w 172"/>
                <a:gd name="T117" fmla="*/ 10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sp>
          <p:nvSpPr>
            <p:cNvPr id="9" name="Freeform 23"/>
            <p:cNvSpPr>
              <a:spLocks noEditPoints="1"/>
            </p:cNvSpPr>
            <p:nvPr/>
          </p:nvSpPr>
          <p:spPr bwMode="auto">
            <a:xfrm>
              <a:off x="661" y="212"/>
              <a:ext cx="164" cy="146"/>
            </a:xfrm>
            <a:custGeom>
              <a:avLst/>
              <a:gdLst>
                <a:gd name="T0" fmla="*/ 198 w 163"/>
                <a:gd name="T1" fmla="*/ 27 h 148"/>
                <a:gd name="T2" fmla="*/ 37 w 163"/>
                <a:gd name="T3" fmla="*/ 0 h 148"/>
                <a:gd name="T4" fmla="*/ 12 w 163"/>
                <a:gd name="T5" fmla="*/ 35 h 148"/>
                <a:gd name="T6" fmla="*/ 14 w 163"/>
                <a:gd name="T7" fmla="*/ 37 h 148"/>
                <a:gd name="T8" fmla="*/ 16 w 163"/>
                <a:gd name="T9" fmla="*/ 37 h 148"/>
                <a:gd name="T10" fmla="*/ 18 w 163"/>
                <a:gd name="T11" fmla="*/ 37 h 148"/>
                <a:gd name="T12" fmla="*/ 35 w 163"/>
                <a:gd name="T13" fmla="*/ 37 h 148"/>
                <a:gd name="T14" fmla="*/ 33 w 163"/>
                <a:gd name="T15" fmla="*/ 37 h 148"/>
                <a:gd name="T16" fmla="*/ 31 w 163"/>
                <a:gd name="T17" fmla="*/ 37 h 148"/>
                <a:gd name="T18" fmla="*/ 29 w 163"/>
                <a:gd name="T19" fmla="*/ 35 h 148"/>
                <a:gd name="T20" fmla="*/ 27 w 163"/>
                <a:gd name="T21" fmla="*/ 29 h 148"/>
                <a:gd name="T22" fmla="*/ 0 w 163"/>
                <a:gd name="T23" fmla="*/ 37 h 148"/>
                <a:gd name="T24" fmla="*/ 70 w 163"/>
                <a:gd name="T25" fmla="*/ 37 h 148"/>
                <a:gd name="T26" fmla="*/ 72 w 163"/>
                <a:gd name="T27" fmla="*/ 37 h 148"/>
                <a:gd name="T28" fmla="*/ 74 w 163"/>
                <a:gd name="T29" fmla="*/ 37 h 148"/>
                <a:gd name="T30" fmla="*/ 76 w 163"/>
                <a:gd name="T31" fmla="*/ 37 h 148"/>
                <a:gd name="T32" fmla="*/ 78 w 163"/>
                <a:gd name="T33" fmla="*/ 33 h 148"/>
                <a:gd name="T34" fmla="*/ 62 w 163"/>
                <a:gd name="T35" fmla="*/ 31 h 148"/>
                <a:gd name="T36" fmla="*/ 60 w 163"/>
                <a:gd name="T37" fmla="*/ 37 h 148"/>
                <a:gd name="T38" fmla="*/ 58 w 163"/>
                <a:gd name="T39" fmla="*/ 37 h 148"/>
                <a:gd name="T40" fmla="*/ 56 w 163"/>
                <a:gd name="T41" fmla="*/ 37 h 148"/>
                <a:gd name="T42" fmla="*/ 53 w 163"/>
                <a:gd name="T43" fmla="*/ 37 h 148"/>
                <a:gd name="T44" fmla="*/ 68 w 163"/>
                <a:gd name="T45" fmla="*/ 37 h 148"/>
                <a:gd name="T46" fmla="*/ 198 w 163"/>
                <a:gd name="T47" fmla="*/ 37 h 148"/>
                <a:gd name="T48" fmla="*/ 193 w 163"/>
                <a:gd name="T49" fmla="*/ 37 h 148"/>
                <a:gd name="T50" fmla="*/ 6 w 163"/>
                <a:gd name="T51" fmla="*/ 37 h 148"/>
                <a:gd name="T52" fmla="*/ 4 w 163"/>
                <a:gd name="T53" fmla="*/ 37 h 148"/>
                <a:gd name="T54" fmla="*/ 22 w 163"/>
                <a:gd name="T55" fmla="*/ 37 h 148"/>
                <a:gd name="T56" fmla="*/ 66 w 163"/>
                <a:gd name="T57" fmla="*/ 37 h 148"/>
                <a:gd name="T58" fmla="*/ 22 w 163"/>
                <a:gd name="T59" fmla="*/ 37 h 148"/>
                <a:gd name="T60" fmla="*/ 237 w 163"/>
                <a:gd name="T61" fmla="*/ 37 h 148"/>
                <a:gd name="T62" fmla="*/ 241 w 163"/>
                <a:gd name="T63" fmla="*/ 37 h 148"/>
                <a:gd name="T64" fmla="*/ 245 w 163"/>
                <a:gd name="T65" fmla="*/ 37 h 148"/>
                <a:gd name="T66" fmla="*/ 257 w 163"/>
                <a:gd name="T67" fmla="*/ 37 h 148"/>
                <a:gd name="T68" fmla="*/ 263 w 163"/>
                <a:gd name="T69" fmla="*/ 37 h 148"/>
                <a:gd name="T70" fmla="*/ 267 w 163"/>
                <a:gd name="T71" fmla="*/ 37 h 148"/>
                <a:gd name="T72" fmla="*/ 271 w 163"/>
                <a:gd name="T73" fmla="*/ 37 h 148"/>
                <a:gd name="T74" fmla="*/ 271 w 163"/>
                <a:gd name="T75" fmla="*/ 37 h 148"/>
                <a:gd name="T76" fmla="*/ 267 w 163"/>
                <a:gd name="T77" fmla="*/ 37 h 148"/>
                <a:gd name="T78" fmla="*/ 257 w 163"/>
                <a:gd name="T79" fmla="*/ 37 h 148"/>
                <a:gd name="T80" fmla="*/ 243 w 163"/>
                <a:gd name="T81" fmla="*/ 37 h 148"/>
                <a:gd name="T82" fmla="*/ 235 w 163"/>
                <a:gd name="T83" fmla="*/ 37 h 148"/>
                <a:gd name="T84" fmla="*/ 229 w 163"/>
                <a:gd name="T85" fmla="*/ 37 h 148"/>
                <a:gd name="T86" fmla="*/ 231 w 163"/>
                <a:gd name="T87" fmla="*/ 37 h 148"/>
                <a:gd name="T88" fmla="*/ 239 w 163"/>
                <a:gd name="T89" fmla="*/ 37 h 148"/>
                <a:gd name="T90" fmla="*/ 249 w 163"/>
                <a:gd name="T91" fmla="*/ 37 h 148"/>
                <a:gd name="T92" fmla="*/ 267 w 163"/>
                <a:gd name="T93" fmla="*/ 37 h 148"/>
                <a:gd name="T94" fmla="*/ 279 w 163"/>
                <a:gd name="T95" fmla="*/ 37 h 148"/>
                <a:gd name="T96" fmla="*/ 287 w 163"/>
                <a:gd name="T97" fmla="*/ 37 h 148"/>
                <a:gd name="T98" fmla="*/ 295 w 163"/>
                <a:gd name="T99" fmla="*/ 37 h 148"/>
                <a:gd name="T100" fmla="*/ 303 w 163"/>
                <a:gd name="T101" fmla="*/ 37 h 148"/>
                <a:gd name="T102" fmla="*/ 303 w 163"/>
                <a:gd name="T103" fmla="*/ 37 h 148"/>
                <a:gd name="T104" fmla="*/ 303 w 163"/>
                <a:gd name="T105" fmla="*/ 37 h 148"/>
                <a:gd name="T106" fmla="*/ 299 w 163"/>
                <a:gd name="T107" fmla="*/ 37 h 148"/>
                <a:gd name="T108" fmla="*/ 295 w 163"/>
                <a:gd name="T109" fmla="*/ 37 h 148"/>
                <a:gd name="T110" fmla="*/ 291 w 163"/>
                <a:gd name="T111" fmla="*/ 37 h 148"/>
                <a:gd name="T112" fmla="*/ 283 w 163"/>
                <a:gd name="T113" fmla="*/ 37 h 148"/>
                <a:gd name="T114" fmla="*/ 275 w 163"/>
                <a:gd name="T115" fmla="*/ 37 h 148"/>
                <a:gd name="T116" fmla="*/ 267 w 163"/>
                <a:gd name="T117" fmla="*/ 37 h 148"/>
                <a:gd name="T118" fmla="*/ 267 w 163"/>
                <a:gd name="T119" fmla="*/ 37 h 148"/>
                <a:gd name="T120" fmla="*/ 206 w 163"/>
                <a:gd name="T121" fmla="*/ 4 h 148"/>
                <a:gd name="T122" fmla="*/ 222 w 163"/>
                <a:gd name="T123" fmla="*/ 21 h 148"/>
                <a:gd name="T124" fmla="*/ 257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kumimoji="1" lang="zh-TW" altLang="en-US" sz="3200">
                <a:solidFill>
                  <a:prstClr val="black"/>
                </a:solidFill>
                <a:latin typeface="Arial" pitchFamily="34" charset="0"/>
              </a:endParaRPr>
            </a:p>
          </p:txBody>
        </p:sp>
        <p:pic>
          <p:nvPicPr>
            <p:cNvPr id="10" name="Picture 24" descr="MOEA_logo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60" y="154"/>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90" r:id="rId1"/>
    <p:sldLayoutId id="2147484167" r:id="rId2"/>
    <p:sldLayoutId id="2147484166" r:id="rId3"/>
    <p:sldLayoutId id="2147484164" r:id="rId4"/>
    <p:sldLayoutId id="2147484163" r:id="rId5"/>
    <p:sldLayoutId id="2147484191" r:id="rId6"/>
    <p:sldLayoutId id="2147484206" r:id="rId7"/>
    <p:sldLayoutId id="2147484207" r:id="rId8"/>
  </p:sldLayoutIdLst>
  <p:transition/>
  <p:hf hdr="0" ftr="0" dt="0"/>
  <p:txStyles>
    <p:titleStyle>
      <a:lvl1pPr algn="l" rtl="0" eaLnBrk="0" fontAlgn="base" hangingPunct="0">
        <a:spcBef>
          <a:spcPct val="0"/>
        </a:spcBef>
        <a:spcAft>
          <a:spcPct val="0"/>
        </a:spcAft>
        <a:defRPr kumimoji="1" sz="36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2pPr>
      <a:lvl3pPr algn="l" rtl="0" eaLnBrk="0" fontAlgn="base" hangingPunct="0">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3pPr>
      <a:lvl4pPr algn="l" rtl="0" eaLnBrk="0" fontAlgn="base" hangingPunct="0">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4pPr>
      <a:lvl5pPr algn="l" rtl="0" eaLnBrk="0" fontAlgn="base" hangingPunct="0">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5pPr>
      <a:lvl6pPr marL="457200" algn="l" rtl="0" fontAlgn="base">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6pPr>
      <a:lvl7pPr marL="914400" algn="l" rtl="0" fontAlgn="base">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7pPr>
      <a:lvl8pPr marL="1371600" algn="l" rtl="0" fontAlgn="base">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8pPr>
      <a:lvl9pPr marL="1828800" algn="l" rtl="0" fontAlgn="base">
        <a:spcBef>
          <a:spcPct val="0"/>
        </a:spcBef>
        <a:spcAft>
          <a:spcPct val="0"/>
        </a:spcAft>
        <a:defRPr kumimoji="1" sz="3600" b="1">
          <a:solidFill>
            <a:schemeClr val="tx2"/>
          </a:solidFill>
          <a:effectLst>
            <a:outerShdw blurRad="38100" dist="38100" dir="2700000" algn="tl">
              <a:srgbClr val="C0C0C0"/>
            </a:outerShdw>
          </a:effectLst>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b="1">
          <a:solidFill>
            <a:schemeClr val="tx1"/>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solidFill>
          <a:latin typeface="+mn-lt"/>
          <a:ea typeface="+mn-ea"/>
        </a:defRPr>
      </a:lvl3pPr>
      <a:lvl4pPr marL="1600200" indent="-228600" algn="l" rtl="0" eaLnBrk="0" fontAlgn="base" hangingPunct="0">
        <a:spcBef>
          <a:spcPct val="20000"/>
        </a:spcBef>
        <a:spcAft>
          <a:spcPct val="0"/>
        </a:spcAft>
        <a:buChar char="–"/>
        <a:defRPr kumimoji="1" sz="2400" b="1">
          <a:solidFill>
            <a:schemeClr val="tx1"/>
          </a:solidFill>
          <a:latin typeface="+mn-lt"/>
          <a:ea typeface="+mn-ea"/>
        </a:defRPr>
      </a:lvl4pPr>
      <a:lvl5pPr marL="2057400" indent="-228600" algn="l" rtl="0" eaLnBrk="0" fontAlgn="base" hangingPunct="0">
        <a:spcBef>
          <a:spcPct val="20000"/>
        </a:spcBef>
        <a:spcAft>
          <a:spcPct val="0"/>
        </a:spcAft>
        <a:buChar char="»"/>
        <a:defRPr kumimoji="1" sz="2400" b="1">
          <a:solidFill>
            <a:schemeClr val="tx1"/>
          </a:solidFill>
          <a:latin typeface="+mn-lt"/>
          <a:ea typeface="+mn-ea"/>
        </a:defRPr>
      </a:lvl5pPr>
      <a:lvl6pPr marL="2514600" indent="-228600" algn="l" rtl="0" fontAlgn="base">
        <a:spcBef>
          <a:spcPct val="20000"/>
        </a:spcBef>
        <a:spcAft>
          <a:spcPct val="0"/>
        </a:spcAft>
        <a:buChar char="»"/>
        <a:defRPr kumimoji="1" sz="2400" b="1">
          <a:solidFill>
            <a:schemeClr val="tx1"/>
          </a:solidFill>
          <a:latin typeface="+mn-lt"/>
          <a:ea typeface="+mn-ea"/>
        </a:defRPr>
      </a:lvl6pPr>
      <a:lvl7pPr marL="2971800" indent="-228600" algn="l" rtl="0" fontAlgn="base">
        <a:spcBef>
          <a:spcPct val="20000"/>
        </a:spcBef>
        <a:spcAft>
          <a:spcPct val="0"/>
        </a:spcAft>
        <a:buChar char="»"/>
        <a:defRPr kumimoji="1" sz="2400" b="1">
          <a:solidFill>
            <a:schemeClr val="tx1"/>
          </a:solidFill>
          <a:latin typeface="+mn-lt"/>
          <a:ea typeface="+mn-ea"/>
        </a:defRPr>
      </a:lvl7pPr>
      <a:lvl8pPr marL="3429000" indent="-228600" algn="l" rtl="0" fontAlgn="base">
        <a:spcBef>
          <a:spcPct val="20000"/>
        </a:spcBef>
        <a:spcAft>
          <a:spcPct val="0"/>
        </a:spcAft>
        <a:buChar char="»"/>
        <a:defRPr kumimoji="1" sz="2400" b="1">
          <a:solidFill>
            <a:schemeClr val="tx1"/>
          </a:solidFill>
          <a:latin typeface="+mn-lt"/>
          <a:ea typeface="+mn-ea"/>
        </a:defRPr>
      </a:lvl8pPr>
      <a:lvl9pPr marL="3886200" indent="-228600" algn="l" rtl="0" fontAlgn="base">
        <a:spcBef>
          <a:spcPct val="20000"/>
        </a:spcBef>
        <a:spcAft>
          <a:spcPct val="0"/>
        </a:spcAft>
        <a:buChar char="»"/>
        <a:defRPr kumimoji="1" sz="24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0" y="260648"/>
            <a:ext cx="9906000" cy="70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95300" y="1600205"/>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7594600" y="6488779"/>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1"/>
                </a:solidFill>
                <a:latin typeface="+mn-lt"/>
                <a:ea typeface="+mn-ea"/>
              </a:defRPr>
            </a:lvl1pPr>
          </a:lstStyle>
          <a:p>
            <a:fld id="{11025C9B-E0F8-4CA3-9E34-3ED4C3D327BB}" type="slidenum">
              <a:rPr lang="en-US" altLang="zh-TW" smtClean="0">
                <a:solidFill>
                  <a:prstClr val="black"/>
                </a:solidFill>
              </a:rPr>
              <a:pPr/>
              <a:t>‹#›</a:t>
            </a:fld>
            <a:endParaRPr lang="en-US" altLang="zh-TW" dirty="0">
              <a:solidFill>
                <a:prstClr val="black"/>
              </a:solidFill>
            </a:endParaRPr>
          </a:p>
        </p:txBody>
      </p:sp>
      <p:grpSp>
        <p:nvGrpSpPr>
          <p:cNvPr id="7" name="Group 8"/>
          <p:cNvGrpSpPr>
            <a:grpSpLocks noChangeAspect="1"/>
          </p:cNvGrpSpPr>
          <p:nvPr userDrawn="1"/>
        </p:nvGrpSpPr>
        <p:grpSpPr bwMode="auto">
          <a:xfrm>
            <a:off x="1" y="1"/>
            <a:ext cx="2089547" cy="620713"/>
            <a:chOff x="0" y="0"/>
            <a:chExt cx="1392" cy="480"/>
          </a:xfrm>
        </p:grpSpPr>
        <p:sp>
          <p:nvSpPr>
            <p:cNvPr id="8" name="Freeform 9"/>
            <p:cNvSpPr>
              <a:spLocks noChangeAspect="1"/>
            </p:cNvSpPr>
            <p:nvPr/>
          </p:nvSpPr>
          <p:spPr bwMode="auto">
            <a:xfrm>
              <a:off x="0" y="0"/>
              <a:ext cx="1144" cy="480"/>
            </a:xfrm>
            <a:custGeom>
              <a:avLst/>
              <a:gdLst>
                <a:gd name="T0" fmla="*/ 0 w 1135"/>
                <a:gd name="T1" fmla="*/ 0 h 445"/>
                <a:gd name="T2" fmla="*/ 1426 w 1135"/>
                <a:gd name="T3" fmla="*/ 0 h 445"/>
                <a:gd name="T4" fmla="*/ 1083 w 1135"/>
                <a:gd name="T5" fmla="*/ 4001 h 445"/>
                <a:gd name="T6" fmla="*/ 0 w 1135"/>
                <a:gd name="T7" fmla="*/ 4001 h 445"/>
                <a:gd name="T8" fmla="*/ 0 w 1135"/>
                <a:gd name="T9" fmla="*/ 0 h 445"/>
                <a:gd name="T10" fmla="*/ 0 60000 65536"/>
                <a:gd name="T11" fmla="*/ 0 60000 65536"/>
                <a:gd name="T12" fmla="*/ 0 60000 65536"/>
                <a:gd name="T13" fmla="*/ 0 60000 65536"/>
                <a:gd name="T14" fmla="*/ 0 60000 65536"/>
                <a:gd name="T15" fmla="*/ 0 w 1135"/>
                <a:gd name="T16" fmla="*/ 0 h 445"/>
                <a:gd name="T17" fmla="*/ 1135 w 1135"/>
                <a:gd name="T18" fmla="*/ 445 h 445"/>
              </a:gdLst>
              <a:ahLst/>
              <a:cxnLst>
                <a:cxn ang="T10">
                  <a:pos x="T0" y="T1"/>
                </a:cxn>
                <a:cxn ang="T11">
                  <a:pos x="T2" y="T3"/>
                </a:cxn>
                <a:cxn ang="T12">
                  <a:pos x="T4" y="T5"/>
                </a:cxn>
                <a:cxn ang="T13">
                  <a:pos x="T6" y="T7"/>
                </a:cxn>
                <a:cxn ang="T14">
                  <a:pos x="T8" y="T9"/>
                </a:cxn>
              </a:cxnLst>
              <a:rect l="T15" t="T16" r="T17" b="T18"/>
              <a:pathLst>
                <a:path w="1135" h="445">
                  <a:moveTo>
                    <a:pt x="0" y="0"/>
                  </a:moveTo>
                  <a:lnTo>
                    <a:pt x="1135" y="0"/>
                  </a:lnTo>
                  <a:lnTo>
                    <a:pt x="862" y="445"/>
                  </a:lnTo>
                  <a:lnTo>
                    <a:pt x="0" y="445"/>
                  </a:lnTo>
                  <a:lnTo>
                    <a:pt x="0" y="0"/>
                  </a:lnTo>
                  <a:close/>
                </a:path>
              </a:pathLst>
            </a:custGeom>
            <a:solidFill>
              <a:srgbClr val="000078"/>
            </a:solidFill>
            <a:ln>
              <a:noFill/>
            </a:ln>
            <a:extLst>
              <a:ext uri="{91240B29-F687-4F45-9708-019B960494DF}">
                <a14:hiddenLine xmlns:a14="http://schemas.microsoft.com/office/drawing/2010/main" w="9525">
                  <a:solidFill>
                    <a:srgbClr val="000000"/>
                  </a:solidFill>
                  <a:round/>
                  <a:headEnd/>
                  <a:tailEnd/>
                </a14:hiddenLine>
              </a:ext>
            </a:extLst>
          </p:spPr>
          <p:txBody>
            <a:bodyPr lIns="95784" tIns="47892" rIns="95784" bIns="47892"/>
            <a:lstStyle/>
            <a:p>
              <a:endParaRPr lang="zh-TW" altLang="en-US">
                <a:solidFill>
                  <a:prstClr val="black"/>
                </a:solidFill>
              </a:endParaRPr>
            </a:p>
          </p:txBody>
        </p:sp>
        <p:sp>
          <p:nvSpPr>
            <p:cNvPr id="9" name="Freeform 10"/>
            <p:cNvSpPr>
              <a:spLocks noChangeAspect="1" noEditPoints="1"/>
            </p:cNvSpPr>
            <p:nvPr/>
          </p:nvSpPr>
          <p:spPr bwMode="auto">
            <a:xfrm>
              <a:off x="122" y="211"/>
              <a:ext cx="159" cy="153"/>
            </a:xfrm>
            <a:custGeom>
              <a:avLst/>
              <a:gdLst>
                <a:gd name="T0" fmla="*/ 12 w 168"/>
                <a:gd name="T1" fmla="*/ 118 h 151"/>
                <a:gd name="T2" fmla="*/ 16 w 168"/>
                <a:gd name="T3" fmla="*/ 104 h 151"/>
                <a:gd name="T4" fmla="*/ 14 w 168"/>
                <a:gd name="T5" fmla="*/ 91 h 151"/>
                <a:gd name="T6" fmla="*/ 9 w 168"/>
                <a:gd name="T7" fmla="*/ 89 h 151"/>
                <a:gd name="T8" fmla="*/ 9 w 168"/>
                <a:gd name="T9" fmla="*/ 89 h 151"/>
                <a:gd name="T10" fmla="*/ 9 w 168"/>
                <a:gd name="T11" fmla="*/ 76 h 151"/>
                <a:gd name="T12" fmla="*/ 12 w 168"/>
                <a:gd name="T13" fmla="*/ 34 h 151"/>
                <a:gd name="T14" fmla="*/ 9 w 168"/>
                <a:gd name="T15" fmla="*/ 19 h 151"/>
                <a:gd name="T16" fmla="*/ 9 w 168"/>
                <a:gd name="T17" fmla="*/ 32 h 151"/>
                <a:gd name="T18" fmla="*/ 9 w 168"/>
                <a:gd name="T19" fmla="*/ 67 h 151"/>
                <a:gd name="T20" fmla="*/ 9 w 168"/>
                <a:gd name="T21" fmla="*/ 30 h 151"/>
                <a:gd name="T22" fmla="*/ 9 w 168"/>
                <a:gd name="T23" fmla="*/ 20 h 151"/>
                <a:gd name="T24" fmla="*/ 9 w 168"/>
                <a:gd name="T25" fmla="*/ 9 h 151"/>
                <a:gd name="T26" fmla="*/ 9 w 168"/>
                <a:gd name="T27" fmla="*/ 9 h 151"/>
                <a:gd name="T28" fmla="*/ 9 w 168"/>
                <a:gd name="T29" fmla="*/ 20 h 151"/>
                <a:gd name="T30" fmla="*/ 9 w 168"/>
                <a:gd name="T31" fmla="*/ 24 h 151"/>
                <a:gd name="T32" fmla="*/ 8 w 168"/>
                <a:gd name="T33" fmla="*/ 70 h 151"/>
                <a:gd name="T34" fmla="*/ 9 w 168"/>
                <a:gd name="T35" fmla="*/ 76 h 151"/>
                <a:gd name="T36" fmla="*/ 9 w 168"/>
                <a:gd name="T37" fmla="*/ 87 h 151"/>
                <a:gd name="T38" fmla="*/ 9 w 168"/>
                <a:gd name="T39" fmla="*/ 97 h 151"/>
                <a:gd name="T40" fmla="*/ 2 w 168"/>
                <a:gd name="T41" fmla="*/ 106 h 151"/>
                <a:gd name="T42" fmla="*/ 9 w 168"/>
                <a:gd name="T43" fmla="*/ 130 h 151"/>
                <a:gd name="T44" fmla="*/ 9 w 168"/>
                <a:gd name="T45" fmla="*/ 160 h 151"/>
                <a:gd name="T46" fmla="*/ 6 w 168"/>
                <a:gd name="T47" fmla="*/ 181 h 151"/>
                <a:gd name="T48" fmla="*/ 2 w 168"/>
                <a:gd name="T49" fmla="*/ 199 h 151"/>
                <a:gd name="T50" fmla="*/ 9 w 168"/>
                <a:gd name="T51" fmla="*/ 193 h 151"/>
                <a:gd name="T52" fmla="*/ 9 w 168"/>
                <a:gd name="T53" fmla="*/ 177 h 151"/>
                <a:gd name="T54" fmla="*/ 9 w 168"/>
                <a:gd name="T55" fmla="*/ 152 h 151"/>
                <a:gd name="T56" fmla="*/ 9 w 168"/>
                <a:gd name="T57" fmla="*/ 136 h 151"/>
                <a:gd name="T58" fmla="*/ 15 w 168"/>
                <a:gd name="T59" fmla="*/ 5 h 151"/>
                <a:gd name="T60" fmla="*/ 17 w 168"/>
                <a:gd name="T61" fmla="*/ 32 h 151"/>
                <a:gd name="T62" fmla="*/ 16 w 168"/>
                <a:gd name="T63" fmla="*/ 72 h 151"/>
                <a:gd name="T64" fmla="*/ 14 w 168"/>
                <a:gd name="T65" fmla="*/ 82 h 151"/>
                <a:gd name="T66" fmla="*/ 16 w 168"/>
                <a:gd name="T67" fmla="*/ 93 h 151"/>
                <a:gd name="T68" fmla="*/ 18 w 168"/>
                <a:gd name="T69" fmla="*/ 106 h 151"/>
                <a:gd name="T70" fmla="*/ 22 w 168"/>
                <a:gd name="T71" fmla="*/ 103 h 151"/>
                <a:gd name="T72" fmla="*/ 20 w 168"/>
                <a:gd name="T73" fmla="*/ 91 h 151"/>
                <a:gd name="T74" fmla="*/ 18 w 168"/>
                <a:gd name="T75" fmla="*/ 82 h 151"/>
                <a:gd name="T76" fmla="*/ 20 w 168"/>
                <a:gd name="T77" fmla="*/ 72 h 151"/>
                <a:gd name="T78" fmla="*/ 21 w 168"/>
                <a:gd name="T79" fmla="*/ 32 h 151"/>
                <a:gd name="T80" fmla="*/ 24 w 168"/>
                <a:gd name="T81" fmla="*/ 26 h 151"/>
                <a:gd name="T82" fmla="*/ 23 w 168"/>
                <a:gd name="T83" fmla="*/ 67 h 151"/>
                <a:gd name="T84" fmla="*/ 22 w 168"/>
                <a:gd name="T85" fmla="*/ 78 h 151"/>
                <a:gd name="T86" fmla="*/ 22 w 168"/>
                <a:gd name="T87" fmla="*/ 87 h 151"/>
                <a:gd name="T88" fmla="*/ 23 w 168"/>
                <a:gd name="T89" fmla="*/ 95 h 151"/>
                <a:gd name="T90" fmla="*/ 25 w 168"/>
                <a:gd name="T91" fmla="*/ 110 h 151"/>
                <a:gd name="T92" fmla="*/ 27 w 168"/>
                <a:gd name="T93" fmla="*/ 101 h 151"/>
                <a:gd name="T94" fmla="*/ 26 w 168"/>
                <a:gd name="T95" fmla="*/ 89 h 151"/>
                <a:gd name="T96" fmla="*/ 25 w 168"/>
                <a:gd name="T97" fmla="*/ 80 h 151"/>
                <a:gd name="T98" fmla="*/ 26 w 168"/>
                <a:gd name="T99" fmla="*/ 70 h 151"/>
                <a:gd name="T100" fmla="*/ 27 w 168"/>
                <a:gd name="T101" fmla="*/ 30 h 151"/>
                <a:gd name="T102" fmla="*/ 29 w 168"/>
                <a:gd name="T103" fmla="*/ 30 h 151"/>
                <a:gd name="T104" fmla="*/ 28 w 168"/>
                <a:gd name="T105" fmla="*/ 72 h 151"/>
                <a:gd name="T106" fmla="*/ 27 w 168"/>
                <a:gd name="T107" fmla="*/ 84 h 151"/>
                <a:gd name="T108" fmla="*/ 28 w 168"/>
                <a:gd name="T109" fmla="*/ 93 h 151"/>
                <a:gd name="T110" fmla="*/ 30 w 168"/>
                <a:gd name="T111" fmla="*/ 106 h 151"/>
                <a:gd name="T112" fmla="*/ 34 w 168"/>
                <a:gd name="T113" fmla="*/ 103 h 151"/>
                <a:gd name="T114" fmla="*/ 32 w 168"/>
                <a:gd name="T115" fmla="*/ 89 h 151"/>
                <a:gd name="T116" fmla="*/ 30 w 168"/>
                <a:gd name="T117" fmla="*/ 80 h 151"/>
                <a:gd name="T118" fmla="*/ 32 w 168"/>
                <a:gd name="T119" fmla="*/ 67 h 151"/>
                <a:gd name="T120" fmla="*/ 34 w 168"/>
                <a:gd name="T121" fmla="*/ 28 h 151"/>
                <a:gd name="T122" fmla="*/ 26 w 168"/>
                <a:gd name="T123" fmla="*/ 148 h 1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8"/>
                <a:gd name="T187" fmla="*/ 0 h 151"/>
                <a:gd name="T188" fmla="*/ 168 w 168"/>
                <a:gd name="T189" fmla="*/ 151 h 1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8" h="151">
                  <a:moveTo>
                    <a:pt x="31" y="85"/>
                  </a:moveTo>
                  <a:lnTo>
                    <a:pt x="31" y="151"/>
                  </a:lnTo>
                  <a:lnTo>
                    <a:pt x="48" y="151"/>
                  </a:lnTo>
                  <a:lnTo>
                    <a:pt x="48" y="83"/>
                  </a:lnTo>
                  <a:lnTo>
                    <a:pt x="58" y="81"/>
                  </a:lnTo>
                  <a:lnTo>
                    <a:pt x="58" y="83"/>
                  </a:lnTo>
                  <a:lnTo>
                    <a:pt x="58" y="85"/>
                  </a:lnTo>
                  <a:lnTo>
                    <a:pt x="60" y="87"/>
                  </a:lnTo>
                  <a:lnTo>
                    <a:pt x="60" y="89"/>
                  </a:lnTo>
                  <a:lnTo>
                    <a:pt x="75" y="85"/>
                  </a:lnTo>
                  <a:lnTo>
                    <a:pt x="75" y="83"/>
                  </a:lnTo>
                  <a:lnTo>
                    <a:pt x="75" y="81"/>
                  </a:lnTo>
                  <a:lnTo>
                    <a:pt x="73" y="81"/>
                  </a:lnTo>
                  <a:lnTo>
                    <a:pt x="73" y="79"/>
                  </a:lnTo>
                  <a:lnTo>
                    <a:pt x="73" y="77"/>
                  </a:lnTo>
                  <a:lnTo>
                    <a:pt x="73" y="75"/>
                  </a:lnTo>
                  <a:lnTo>
                    <a:pt x="71" y="75"/>
                  </a:lnTo>
                  <a:lnTo>
                    <a:pt x="71" y="74"/>
                  </a:lnTo>
                  <a:lnTo>
                    <a:pt x="71" y="72"/>
                  </a:lnTo>
                  <a:lnTo>
                    <a:pt x="69" y="70"/>
                  </a:lnTo>
                  <a:lnTo>
                    <a:pt x="69" y="68"/>
                  </a:lnTo>
                  <a:lnTo>
                    <a:pt x="69" y="66"/>
                  </a:lnTo>
                  <a:lnTo>
                    <a:pt x="66" y="64"/>
                  </a:lnTo>
                  <a:lnTo>
                    <a:pt x="66" y="62"/>
                  </a:lnTo>
                  <a:lnTo>
                    <a:pt x="64" y="60"/>
                  </a:lnTo>
                  <a:lnTo>
                    <a:pt x="64" y="58"/>
                  </a:lnTo>
                  <a:lnTo>
                    <a:pt x="64" y="56"/>
                  </a:lnTo>
                  <a:lnTo>
                    <a:pt x="62" y="55"/>
                  </a:lnTo>
                  <a:lnTo>
                    <a:pt x="62" y="53"/>
                  </a:lnTo>
                  <a:lnTo>
                    <a:pt x="48" y="58"/>
                  </a:lnTo>
                  <a:lnTo>
                    <a:pt x="48" y="60"/>
                  </a:lnTo>
                  <a:lnTo>
                    <a:pt x="50" y="60"/>
                  </a:lnTo>
                  <a:lnTo>
                    <a:pt x="50" y="62"/>
                  </a:lnTo>
                  <a:lnTo>
                    <a:pt x="50" y="64"/>
                  </a:lnTo>
                  <a:lnTo>
                    <a:pt x="52" y="66"/>
                  </a:lnTo>
                  <a:lnTo>
                    <a:pt x="33" y="68"/>
                  </a:lnTo>
                  <a:lnTo>
                    <a:pt x="35" y="66"/>
                  </a:lnTo>
                  <a:lnTo>
                    <a:pt x="37" y="64"/>
                  </a:lnTo>
                  <a:lnTo>
                    <a:pt x="40" y="62"/>
                  </a:lnTo>
                  <a:lnTo>
                    <a:pt x="42" y="60"/>
                  </a:lnTo>
                  <a:lnTo>
                    <a:pt x="42" y="58"/>
                  </a:lnTo>
                  <a:lnTo>
                    <a:pt x="44" y="56"/>
                  </a:lnTo>
                  <a:lnTo>
                    <a:pt x="44" y="55"/>
                  </a:lnTo>
                  <a:lnTo>
                    <a:pt x="46" y="53"/>
                  </a:lnTo>
                  <a:lnTo>
                    <a:pt x="48" y="53"/>
                  </a:lnTo>
                  <a:lnTo>
                    <a:pt x="48" y="51"/>
                  </a:lnTo>
                  <a:lnTo>
                    <a:pt x="50" y="49"/>
                  </a:lnTo>
                  <a:lnTo>
                    <a:pt x="50" y="47"/>
                  </a:lnTo>
                  <a:lnTo>
                    <a:pt x="52" y="45"/>
                  </a:lnTo>
                  <a:lnTo>
                    <a:pt x="52" y="43"/>
                  </a:lnTo>
                  <a:lnTo>
                    <a:pt x="54" y="41"/>
                  </a:lnTo>
                  <a:lnTo>
                    <a:pt x="54" y="39"/>
                  </a:lnTo>
                  <a:lnTo>
                    <a:pt x="56" y="39"/>
                  </a:lnTo>
                  <a:lnTo>
                    <a:pt x="56" y="38"/>
                  </a:lnTo>
                  <a:lnTo>
                    <a:pt x="56" y="36"/>
                  </a:lnTo>
                  <a:lnTo>
                    <a:pt x="58" y="34"/>
                  </a:lnTo>
                  <a:lnTo>
                    <a:pt x="58" y="32"/>
                  </a:lnTo>
                  <a:lnTo>
                    <a:pt x="60" y="30"/>
                  </a:lnTo>
                  <a:lnTo>
                    <a:pt x="60" y="28"/>
                  </a:lnTo>
                  <a:lnTo>
                    <a:pt x="60" y="26"/>
                  </a:lnTo>
                  <a:lnTo>
                    <a:pt x="62" y="26"/>
                  </a:lnTo>
                  <a:lnTo>
                    <a:pt x="62" y="24"/>
                  </a:lnTo>
                  <a:lnTo>
                    <a:pt x="62" y="22"/>
                  </a:lnTo>
                  <a:lnTo>
                    <a:pt x="46" y="19"/>
                  </a:lnTo>
                  <a:lnTo>
                    <a:pt x="46" y="20"/>
                  </a:lnTo>
                  <a:lnTo>
                    <a:pt x="46" y="22"/>
                  </a:lnTo>
                  <a:lnTo>
                    <a:pt x="44" y="24"/>
                  </a:lnTo>
                  <a:lnTo>
                    <a:pt x="44" y="26"/>
                  </a:lnTo>
                  <a:lnTo>
                    <a:pt x="44" y="28"/>
                  </a:lnTo>
                  <a:lnTo>
                    <a:pt x="42" y="28"/>
                  </a:lnTo>
                  <a:lnTo>
                    <a:pt x="42" y="30"/>
                  </a:lnTo>
                  <a:lnTo>
                    <a:pt x="42" y="32"/>
                  </a:lnTo>
                  <a:lnTo>
                    <a:pt x="40" y="34"/>
                  </a:lnTo>
                  <a:lnTo>
                    <a:pt x="40" y="36"/>
                  </a:lnTo>
                  <a:lnTo>
                    <a:pt x="37" y="38"/>
                  </a:lnTo>
                  <a:lnTo>
                    <a:pt x="37" y="39"/>
                  </a:lnTo>
                  <a:lnTo>
                    <a:pt x="35" y="41"/>
                  </a:lnTo>
                  <a:lnTo>
                    <a:pt x="35" y="39"/>
                  </a:lnTo>
                  <a:lnTo>
                    <a:pt x="33" y="39"/>
                  </a:lnTo>
                  <a:lnTo>
                    <a:pt x="33" y="38"/>
                  </a:lnTo>
                  <a:lnTo>
                    <a:pt x="31" y="38"/>
                  </a:lnTo>
                  <a:lnTo>
                    <a:pt x="29" y="38"/>
                  </a:lnTo>
                  <a:lnTo>
                    <a:pt x="29" y="36"/>
                  </a:lnTo>
                  <a:lnTo>
                    <a:pt x="27" y="36"/>
                  </a:lnTo>
                  <a:lnTo>
                    <a:pt x="29" y="34"/>
                  </a:lnTo>
                  <a:lnTo>
                    <a:pt x="29" y="32"/>
                  </a:lnTo>
                  <a:lnTo>
                    <a:pt x="31" y="32"/>
                  </a:lnTo>
                  <a:lnTo>
                    <a:pt x="31" y="30"/>
                  </a:lnTo>
                  <a:lnTo>
                    <a:pt x="31" y="28"/>
                  </a:lnTo>
                  <a:lnTo>
                    <a:pt x="33" y="28"/>
                  </a:lnTo>
                  <a:lnTo>
                    <a:pt x="33" y="26"/>
                  </a:lnTo>
                  <a:lnTo>
                    <a:pt x="33" y="24"/>
                  </a:lnTo>
                  <a:lnTo>
                    <a:pt x="35" y="24"/>
                  </a:lnTo>
                  <a:lnTo>
                    <a:pt x="35" y="22"/>
                  </a:lnTo>
                  <a:lnTo>
                    <a:pt x="35" y="20"/>
                  </a:lnTo>
                  <a:lnTo>
                    <a:pt x="37" y="20"/>
                  </a:lnTo>
                  <a:lnTo>
                    <a:pt x="37" y="19"/>
                  </a:lnTo>
                  <a:lnTo>
                    <a:pt x="37" y="17"/>
                  </a:lnTo>
                  <a:lnTo>
                    <a:pt x="40" y="17"/>
                  </a:lnTo>
                  <a:lnTo>
                    <a:pt x="40" y="15"/>
                  </a:lnTo>
                  <a:lnTo>
                    <a:pt x="42" y="13"/>
                  </a:lnTo>
                  <a:lnTo>
                    <a:pt x="42" y="11"/>
                  </a:lnTo>
                  <a:lnTo>
                    <a:pt x="42" y="9"/>
                  </a:lnTo>
                  <a:lnTo>
                    <a:pt x="44" y="9"/>
                  </a:lnTo>
                  <a:lnTo>
                    <a:pt x="44" y="7"/>
                  </a:lnTo>
                  <a:lnTo>
                    <a:pt x="29" y="0"/>
                  </a:lnTo>
                  <a:lnTo>
                    <a:pt x="29" y="1"/>
                  </a:lnTo>
                  <a:lnTo>
                    <a:pt x="27" y="1"/>
                  </a:lnTo>
                  <a:lnTo>
                    <a:pt x="27" y="3"/>
                  </a:lnTo>
                  <a:lnTo>
                    <a:pt x="27" y="5"/>
                  </a:lnTo>
                  <a:lnTo>
                    <a:pt x="25" y="7"/>
                  </a:lnTo>
                  <a:lnTo>
                    <a:pt x="25" y="9"/>
                  </a:lnTo>
                  <a:lnTo>
                    <a:pt x="23" y="11"/>
                  </a:lnTo>
                  <a:lnTo>
                    <a:pt x="23" y="13"/>
                  </a:lnTo>
                  <a:lnTo>
                    <a:pt x="23" y="15"/>
                  </a:lnTo>
                  <a:lnTo>
                    <a:pt x="21" y="15"/>
                  </a:lnTo>
                  <a:lnTo>
                    <a:pt x="21" y="17"/>
                  </a:lnTo>
                  <a:lnTo>
                    <a:pt x="21" y="19"/>
                  </a:lnTo>
                  <a:lnTo>
                    <a:pt x="19" y="19"/>
                  </a:lnTo>
                  <a:lnTo>
                    <a:pt x="19" y="20"/>
                  </a:lnTo>
                  <a:lnTo>
                    <a:pt x="19" y="22"/>
                  </a:lnTo>
                  <a:lnTo>
                    <a:pt x="17" y="22"/>
                  </a:lnTo>
                  <a:lnTo>
                    <a:pt x="17" y="24"/>
                  </a:lnTo>
                  <a:lnTo>
                    <a:pt x="17" y="26"/>
                  </a:lnTo>
                  <a:lnTo>
                    <a:pt x="15" y="26"/>
                  </a:lnTo>
                  <a:lnTo>
                    <a:pt x="13" y="26"/>
                  </a:lnTo>
                  <a:lnTo>
                    <a:pt x="13" y="24"/>
                  </a:lnTo>
                  <a:lnTo>
                    <a:pt x="11" y="24"/>
                  </a:lnTo>
                  <a:lnTo>
                    <a:pt x="8" y="24"/>
                  </a:lnTo>
                  <a:lnTo>
                    <a:pt x="8" y="22"/>
                  </a:lnTo>
                  <a:lnTo>
                    <a:pt x="0" y="38"/>
                  </a:lnTo>
                  <a:lnTo>
                    <a:pt x="2" y="38"/>
                  </a:lnTo>
                  <a:lnTo>
                    <a:pt x="4" y="38"/>
                  </a:lnTo>
                  <a:lnTo>
                    <a:pt x="4" y="39"/>
                  </a:lnTo>
                  <a:lnTo>
                    <a:pt x="6" y="39"/>
                  </a:lnTo>
                  <a:lnTo>
                    <a:pt x="8" y="41"/>
                  </a:lnTo>
                  <a:lnTo>
                    <a:pt x="11" y="41"/>
                  </a:lnTo>
                  <a:lnTo>
                    <a:pt x="11" y="43"/>
                  </a:lnTo>
                  <a:lnTo>
                    <a:pt x="13" y="43"/>
                  </a:lnTo>
                  <a:lnTo>
                    <a:pt x="15" y="43"/>
                  </a:lnTo>
                  <a:lnTo>
                    <a:pt x="15" y="45"/>
                  </a:lnTo>
                  <a:lnTo>
                    <a:pt x="17" y="45"/>
                  </a:lnTo>
                  <a:lnTo>
                    <a:pt x="17" y="47"/>
                  </a:lnTo>
                  <a:lnTo>
                    <a:pt x="19" y="47"/>
                  </a:lnTo>
                  <a:lnTo>
                    <a:pt x="19" y="49"/>
                  </a:lnTo>
                  <a:lnTo>
                    <a:pt x="21" y="49"/>
                  </a:lnTo>
                  <a:lnTo>
                    <a:pt x="23" y="51"/>
                  </a:lnTo>
                  <a:lnTo>
                    <a:pt x="25" y="53"/>
                  </a:lnTo>
                  <a:lnTo>
                    <a:pt x="27" y="53"/>
                  </a:lnTo>
                  <a:lnTo>
                    <a:pt x="27" y="55"/>
                  </a:lnTo>
                  <a:lnTo>
                    <a:pt x="25" y="56"/>
                  </a:lnTo>
                  <a:lnTo>
                    <a:pt x="25" y="58"/>
                  </a:lnTo>
                  <a:lnTo>
                    <a:pt x="23" y="58"/>
                  </a:lnTo>
                  <a:lnTo>
                    <a:pt x="23" y="60"/>
                  </a:lnTo>
                  <a:lnTo>
                    <a:pt x="21" y="60"/>
                  </a:lnTo>
                  <a:lnTo>
                    <a:pt x="21" y="62"/>
                  </a:lnTo>
                  <a:lnTo>
                    <a:pt x="19" y="64"/>
                  </a:lnTo>
                  <a:lnTo>
                    <a:pt x="19" y="66"/>
                  </a:lnTo>
                  <a:lnTo>
                    <a:pt x="17" y="66"/>
                  </a:lnTo>
                  <a:lnTo>
                    <a:pt x="17" y="68"/>
                  </a:lnTo>
                  <a:lnTo>
                    <a:pt x="15" y="68"/>
                  </a:lnTo>
                  <a:lnTo>
                    <a:pt x="15" y="70"/>
                  </a:lnTo>
                  <a:lnTo>
                    <a:pt x="13" y="70"/>
                  </a:lnTo>
                  <a:lnTo>
                    <a:pt x="0" y="72"/>
                  </a:lnTo>
                  <a:lnTo>
                    <a:pt x="2" y="72"/>
                  </a:lnTo>
                  <a:lnTo>
                    <a:pt x="2" y="74"/>
                  </a:lnTo>
                  <a:lnTo>
                    <a:pt x="2" y="75"/>
                  </a:lnTo>
                  <a:lnTo>
                    <a:pt x="2" y="77"/>
                  </a:lnTo>
                  <a:lnTo>
                    <a:pt x="2" y="79"/>
                  </a:lnTo>
                  <a:lnTo>
                    <a:pt x="4" y="79"/>
                  </a:lnTo>
                  <a:lnTo>
                    <a:pt x="4" y="81"/>
                  </a:lnTo>
                  <a:lnTo>
                    <a:pt x="4" y="83"/>
                  </a:lnTo>
                  <a:lnTo>
                    <a:pt x="4" y="85"/>
                  </a:lnTo>
                  <a:lnTo>
                    <a:pt x="4" y="87"/>
                  </a:lnTo>
                  <a:lnTo>
                    <a:pt x="31" y="85"/>
                  </a:lnTo>
                  <a:close/>
                  <a:moveTo>
                    <a:pt x="13" y="93"/>
                  </a:moveTo>
                  <a:lnTo>
                    <a:pt x="11" y="94"/>
                  </a:lnTo>
                  <a:lnTo>
                    <a:pt x="11" y="96"/>
                  </a:lnTo>
                  <a:lnTo>
                    <a:pt x="11" y="98"/>
                  </a:lnTo>
                  <a:lnTo>
                    <a:pt x="11" y="100"/>
                  </a:lnTo>
                  <a:lnTo>
                    <a:pt x="11" y="102"/>
                  </a:lnTo>
                  <a:lnTo>
                    <a:pt x="11" y="104"/>
                  </a:lnTo>
                  <a:lnTo>
                    <a:pt x="11" y="106"/>
                  </a:lnTo>
                  <a:lnTo>
                    <a:pt x="11" y="108"/>
                  </a:lnTo>
                  <a:lnTo>
                    <a:pt x="8" y="110"/>
                  </a:lnTo>
                  <a:lnTo>
                    <a:pt x="8" y="112"/>
                  </a:lnTo>
                  <a:lnTo>
                    <a:pt x="8" y="113"/>
                  </a:lnTo>
                  <a:lnTo>
                    <a:pt x="8" y="115"/>
                  </a:lnTo>
                  <a:lnTo>
                    <a:pt x="8" y="117"/>
                  </a:lnTo>
                  <a:lnTo>
                    <a:pt x="6" y="119"/>
                  </a:lnTo>
                  <a:lnTo>
                    <a:pt x="6" y="121"/>
                  </a:lnTo>
                  <a:lnTo>
                    <a:pt x="6" y="123"/>
                  </a:lnTo>
                  <a:lnTo>
                    <a:pt x="6" y="125"/>
                  </a:lnTo>
                  <a:lnTo>
                    <a:pt x="4" y="127"/>
                  </a:lnTo>
                  <a:lnTo>
                    <a:pt x="4" y="129"/>
                  </a:lnTo>
                  <a:lnTo>
                    <a:pt x="4" y="130"/>
                  </a:lnTo>
                  <a:lnTo>
                    <a:pt x="4" y="132"/>
                  </a:lnTo>
                  <a:lnTo>
                    <a:pt x="2" y="134"/>
                  </a:lnTo>
                  <a:lnTo>
                    <a:pt x="2" y="136"/>
                  </a:lnTo>
                  <a:lnTo>
                    <a:pt x="2" y="138"/>
                  </a:lnTo>
                  <a:lnTo>
                    <a:pt x="0" y="140"/>
                  </a:lnTo>
                  <a:lnTo>
                    <a:pt x="17" y="144"/>
                  </a:lnTo>
                  <a:lnTo>
                    <a:pt x="17" y="142"/>
                  </a:lnTo>
                  <a:lnTo>
                    <a:pt x="17" y="140"/>
                  </a:lnTo>
                  <a:lnTo>
                    <a:pt x="17" y="138"/>
                  </a:lnTo>
                  <a:lnTo>
                    <a:pt x="19" y="138"/>
                  </a:lnTo>
                  <a:lnTo>
                    <a:pt x="19" y="136"/>
                  </a:lnTo>
                  <a:lnTo>
                    <a:pt x="19" y="134"/>
                  </a:lnTo>
                  <a:lnTo>
                    <a:pt x="19" y="132"/>
                  </a:lnTo>
                  <a:lnTo>
                    <a:pt x="21" y="130"/>
                  </a:lnTo>
                  <a:lnTo>
                    <a:pt x="21" y="129"/>
                  </a:lnTo>
                  <a:lnTo>
                    <a:pt x="21" y="127"/>
                  </a:lnTo>
                  <a:lnTo>
                    <a:pt x="21" y="125"/>
                  </a:lnTo>
                  <a:lnTo>
                    <a:pt x="23" y="123"/>
                  </a:lnTo>
                  <a:lnTo>
                    <a:pt x="23" y="121"/>
                  </a:lnTo>
                  <a:lnTo>
                    <a:pt x="23" y="119"/>
                  </a:lnTo>
                  <a:lnTo>
                    <a:pt x="23" y="117"/>
                  </a:lnTo>
                  <a:lnTo>
                    <a:pt x="23" y="115"/>
                  </a:lnTo>
                  <a:lnTo>
                    <a:pt x="25" y="113"/>
                  </a:lnTo>
                  <a:lnTo>
                    <a:pt x="25" y="112"/>
                  </a:lnTo>
                  <a:lnTo>
                    <a:pt x="25" y="110"/>
                  </a:lnTo>
                  <a:lnTo>
                    <a:pt x="25" y="108"/>
                  </a:lnTo>
                  <a:lnTo>
                    <a:pt x="25" y="106"/>
                  </a:lnTo>
                  <a:lnTo>
                    <a:pt x="25" y="104"/>
                  </a:lnTo>
                  <a:lnTo>
                    <a:pt x="25" y="102"/>
                  </a:lnTo>
                  <a:lnTo>
                    <a:pt x="27" y="102"/>
                  </a:lnTo>
                  <a:lnTo>
                    <a:pt x="27" y="100"/>
                  </a:lnTo>
                  <a:lnTo>
                    <a:pt x="27" y="98"/>
                  </a:lnTo>
                  <a:lnTo>
                    <a:pt x="27" y="96"/>
                  </a:lnTo>
                  <a:lnTo>
                    <a:pt x="13" y="93"/>
                  </a:lnTo>
                  <a:close/>
                  <a:moveTo>
                    <a:pt x="66" y="93"/>
                  </a:moveTo>
                  <a:lnTo>
                    <a:pt x="50" y="96"/>
                  </a:lnTo>
                  <a:lnTo>
                    <a:pt x="56" y="132"/>
                  </a:lnTo>
                  <a:lnTo>
                    <a:pt x="71" y="129"/>
                  </a:lnTo>
                  <a:lnTo>
                    <a:pt x="66" y="93"/>
                  </a:lnTo>
                  <a:close/>
                  <a:moveTo>
                    <a:pt x="69" y="5"/>
                  </a:moveTo>
                  <a:lnTo>
                    <a:pt x="69" y="20"/>
                  </a:lnTo>
                  <a:lnTo>
                    <a:pt x="166" y="20"/>
                  </a:lnTo>
                  <a:lnTo>
                    <a:pt x="166" y="5"/>
                  </a:lnTo>
                  <a:lnTo>
                    <a:pt x="69" y="5"/>
                  </a:lnTo>
                  <a:close/>
                  <a:moveTo>
                    <a:pt x="83" y="22"/>
                  </a:moveTo>
                  <a:lnTo>
                    <a:pt x="83" y="24"/>
                  </a:lnTo>
                  <a:lnTo>
                    <a:pt x="81" y="24"/>
                  </a:lnTo>
                  <a:lnTo>
                    <a:pt x="81" y="26"/>
                  </a:lnTo>
                  <a:lnTo>
                    <a:pt x="81" y="28"/>
                  </a:lnTo>
                  <a:lnTo>
                    <a:pt x="81" y="30"/>
                  </a:lnTo>
                  <a:lnTo>
                    <a:pt x="79" y="30"/>
                  </a:lnTo>
                  <a:lnTo>
                    <a:pt x="79" y="32"/>
                  </a:lnTo>
                  <a:lnTo>
                    <a:pt x="79" y="34"/>
                  </a:lnTo>
                  <a:lnTo>
                    <a:pt x="77" y="34"/>
                  </a:lnTo>
                  <a:lnTo>
                    <a:pt x="77" y="36"/>
                  </a:lnTo>
                  <a:lnTo>
                    <a:pt x="77" y="38"/>
                  </a:lnTo>
                  <a:lnTo>
                    <a:pt x="75" y="39"/>
                  </a:lnTo>
                  <a:lnTo>
                    <a:pt x="75" y="41"/>
                  </a:lnTo>
                  <a:lnTo>
                    <a:pt x="73" y="41"/>
                  </a:lnTo>
                  <a:lnTo>
                    <a:pt x="73" y="43"/>
                  </a:lnTo>
                  <a:lnTo>
                    <a:pt x="73" y="45"/>
                  </a:lnTo>
                  <a:lnTo>
                    <a:pt x="71" y="45"/>
                  </a:lnTo>
                  <a:lnTo>
                    <a:pt x="71" y="47"/>
                  </a:lnTo>
                  <a:lnTo>
                    <a:pt x="69" y="47"/>
                  </a:lnTo>
                  <a:lnTo>
                    <a:pt x="69" y="49"/>
                  </a:lnTo>
                  <a:lnTo>
                    <a:pt x="69" y="51"/>
                  </a:lnTo>
                  <a:lnTo>
                    <a:pt x="66" y="51"/>
                  </a:lnTo>
                  <a:lnTo>
                    <a:pt x="66" y="53"/>
                  </a:lnTo>
                  <a:lnTo>
                    <a:pt x="66" y="55"/>
                  </a:lnTo>
                  <a:lnTo>
                    <a:pt x="66" y="56"/>
                  </a:lnTo>
                  <a:lnTo>
                    <a:pt x="69" y="56"/>
                  </a:lnTo>
                  <a:lnTo>
                    <a:pt x="69" y="58"/>
                  </a:lnTo>
                  <a:lnTo>
                    <a:pt x="71" y="60"/>
                  </a:lnTo>
                  <a:lnTo>
                    <a:pt x="71" y="62"/>
                  </a:lnTo>
                  <a:lnTo>
                    <a:pt x="73" y="62"/>
                  </a:lnTo>
                  <a:lnTo>
                    <a:pt x="73" y="64"/>
                  </a:lnTo>
                  <a:lnTo>
                    <a:pt x="75" y="66"/>
                  </a:lnTo>
                  <a:lnTo>
                    <a:pt x="75" y="68"/>
                  </a:lnTo>
                  <a:lnTo>
                    <a:pt x="77" y="68"/>
                  </a:lnTo>
                  <a:lnTo>
                    <a:pt x="77" y="70"/>
                  </a:lnTo>
                  <a:lnTo>
                    <a:pt x="79" y="72"/>
                  </a:lnTo>
                  <a:lnTo>
                    <a:pt x="79" y="74"/>
                  </a:lnTo>
                  <a:lnTo>
                    <a:pt x="81" y="75"/>
                  </a:lnTo>
                  <a:lnTo>
                    <a:pt x="81" y="77"/>
                  </a:lnTo>
                  <a:lnTo>
                    <a:pt x="83" y="77"/>
                  </a:lnTo>
                  <a:lnTo>
                    <a:pt x="83" y="79"/>
                  </a:lnTo>
                  <a:lnTo>
                    <a:pt x="83" y="81"/>
                  </a:lnTo>
                  <a:lnTo>
                    <a:pt x="85" y="81"/>
                  </a:lnTo>
                  <a:lnTo>
                    <a:pt x="85" y="83"/>
                  </a:lnTo>
                  <a:lnTo>
                    <a:pt x="85" y="85"/>
                  </a:lnTo>
                  <a:lnTo>
                    <a:pt x="100" y="75"/>
                  </a:lnTo>
                  <a:lnTo>
                    <a:pt x="100" y="74"/>
                  </a:lnTo>
                  <a:lnTo>
                    <a:pt x="98" y="72"/>
                  </a:lnTo>
                  <a:lnTo>
                    <a:pt x="98" y="70"/>
                  </a:lnTo>
                  <a:lnTo>
                    <a:pt x="95" y="70"/>
                  </a:lnTo>
                  <a:lnTo>
                    <a:pt x="95" y="68"/>
                  </a:lnTo>
                  <a:lnTo>
                    <a:pt x="93" y="66"/>
                  </a:lnTo>
                  <a:lnTo>
                    <a:pt x="93" y="64"/>
                  </a:lnTo>
                  <a:lnTo>
                    <a:pt x="91" y="64"/>
                  </a:lnTo>
                  <a:lnTo>
                    <a:pt x="91" y="62"/>
                  </a:lnTo>
                  <a:lnTo>
                    <a:pt x="89" y="60"/>
                  </a:lnTo>
                  <a:lnTo>
                    <a:pt x="89" y="58"/>
                  </a:lnTo>
                  <a:lnTo>
                    <a:pt x="87" y="58"/>
                  </a:lnTo>
                  <a:lnTo>
                    <a:pt x="87" y="56"/>
                  </a:lnTo>
                  <a:lnTo>
                    <a:pt x="85" y="56"/>
                  </a:lnTo>
                  <a:lnTo>
                    <a:pt x="85" y="55"/>
                  </a:lnTo>
                  <a:lnTo>
                    <a:pt x="83" y="55"/>
                  </a:lnTo>
                  <a:lnTo>
                    <a:pt x="83" y="53"/>
                  </a:lnTo>
                  <a:lnTo>
                    <a:pt x="85" y="53"/>
                  </a:lnTo>
                  <a:lnTo>
                    <a:pt x="85" y="51"/>
                  </a:lnTo>
                  <a:lnTo>
                    <a:pt x="87" y="51"/>
                  </a:lnTo>
                  <a:lnTo>
                    <a:pt x="87" y="49"/>
                  </a:lnTo>
                  <a:lnTo>
                    <a:pt x="87" y="47"/>
                  </a:lnTo>
                  <a:lnTo>
                    <a:pt x="89" y="47"/>
                  </a:lnTo>
                  <a:lnTo>
                    <a:pt x="89" y="45"/>
                  </a:lnTo>
                  <a:lnTo>
                    <a:pt x="91" y="43"/>
                  </a:lnTo>
                  <a:lnTo>
                    <a:pt x="91" y="41"/>
                  </a:lnTo>
                  <a:lnTo>
                    <a:pt x="93" y="39"/>
                  </a:lnTo>
                  <a:lnTo>
                    <a:pt x="93" y="38"/>
                  </a:lnTo>
                  <a:lnTo>
                    <a:pt x="95" y="38"/>
                  </a:lnTo>
                  <a:lnTo>
                    <a:pt x="95" y="36"/>
                  </a:lnTo>
                  <a:lnTo>
                    <a:pt x="95" y="34"/>
                  </a:lnTo>
                  <a:lnTo>
                    <a:pt x="98" y="34"/>
                  </a:lnTo>
                  <a:lnTo>
                    <a:pt x="98" y="32"/>
                  </a:lnTo>
                  <a:lnTo>
                    <a:pt x="98" y="30"/>
                  </a:lnTo>
                  <a:lnTo>
                    <a:pt x="100" y="30"/>
                  </a:lnTo>
                  <a:lnTo>
                    <a:pt x="100" y="28"/>
                  </a:lnTo>
                  <a:lnTo>
                    <a:pt x="83" y="22"/>
                  </a:lnTo>
                  <a:close/>
                  <a:moveTo>
                    <a:pt x="118" y="20"/>
                  </a:moveTo>
                  <a:lnTo>
                    <a:pt x="118" y="22"/>
                  </a:lnTo>
                  <a:lnTo>
                    <a:pt x="118" y="24"/>
                  </a:lnTo>
                  <a:lnTo>
                    <a:pt x="116" y="26"/>
                  </a:lnTo>
                  <a:lnTo>
                    <a:pt x="116" y="28"/>
                  </a:lnTo>
                  <a:lnTo>
                    <a:pt x="114" y="30"/>
                  </a:lnTo>
                  <a:lnTo>
                    <a:pt x="114" y="32"/>
                  </a:lnTo>
                  <a:lnTo>
                    <a:pt x="112" y="32"/>
                  </a:lnTo>
                  <a:lnTo>
                    <a:pt x="112" y="34"/>
                  </a:lnTo>
                  <a:lnTo>
                    <a:pt x="112" y="36"/>
                  </a:lnTo>
                  <a:lnTo>
                    <a:pt x="110" y="36"/>
                  </a:lnTo>
                  <a:lnTo>
                    <a:pt x="110" y="38"/>
                  </a:lnTo>
                  <a:lnTo>
                    <a:pt x="108" y="39"/>
                  </a:lnTo>
                  <a:lnTo>
                    <a:pt x="108" y="41"/>
                  </a:lnTo>
                  <a:lnTo>
                    <a:pt x="106" y="41"/>
                  </a:lnTo>
                  <a:lnTo>
                    <a:pt x="106" y="43"/>
                  </a:lnTo>
                  <a:lnTo>
                    <a:pt x="104" y="43"/>
                  </a:lnTo>
                  <a:lnTo>
                    <a:pt x="104" y="45"/>
                  </a:lnTo>
                  <a:lnTo>
                    <a:pt x="102" y="47"/>
                  </a:lnTo>
                  <a:lnTo>
                    <a:pt x="100" y="49"/>
                  </a:lnTo>
                  <a:lnTo>
                    <a:pt x="100" y="51"/>
                  </a:lnTo>
                  <a:lnTo>
                    <a:pt x="98" y="51"/>
                  </a:lnTo>
                  <a:lnTo>
                    <a:pt x="98" y="53"/>
                  </a:lnTo>
                  <a:lnTo>
                    <a:pt x="100" y="53"/>
                  </a:lnTo>
                  <a:lnTo>
                    <a:pt x="100" y="55"/>
                  </a:lnTo>
                  <a:lnTo>
                    <a:pt x="100" y="56"/>
                  </a:lnTo>
                  <a:lnTo>
                    <a:pt x="102" y="56"/>
                  </a:lnTo>
                  <a:lnTo>
                    <a:pt x="102" y="58"/>
                  </a:lnTo>
                  <a:lnTo>
                    <a:pt x="104" y="58"/>
                  </a:lnTo>
                  <a:lnTo>
                    <a:pt x="104" y="60"/>
                  </a:lnTo>
                  <a:lnTo>
                    <a:pt x="106" y="60"/>
                  </a:lnTo>
                  <a:lnTo>
                    <a:pt x="106" y="62"/>
                  </a:lnTo>
                  <a:lnTo>
                    <a:pt x="106" y="64"/>
                  </a:lnTo>
                  <a:lnTo>
                    <a:pt x="108" y="64"/>
                  </a:lnTo>
                  <a:lnTo>
                    <a:pt x="108" y="66"/>
                  </a:lnTo>
                  <a:lnTo>
                    <a:pt x="110" y="66"/>
                  </a:lnTo>
                  <a:lnTo>
                    <a:pt x="110" y="68"/>
                  </a:lnTo>
                  <a:lnTo>
                    <a:pt x="112" y="70"/>
                  </a:lnTo>
                  <a:lnTo>
                    <a:pt x="112" y="72"/>
                  </a:lnTo>
                  <a:lnTo>
                    <a:pt x="114" y="74"/>
                  </a:lnTo>
                  <a:lnTo>
                    <a:pt x="116" y="75"/>
                  </a:lnTo>
                  <a:lnTo>
                    <a:pt x="116" y="77"/>
                  </a:lnTo>
                  <a:lnTo>
                    <a:pt x="118" y="79"/>
                  </a:lnTo>
                  <a:lnTo>
                    <a:pt x="118" y="81"/>
                  </a:lnTo>
                  <a:lnTo>
                    <a:pt x="120" y="81"/>
                  </a:lnTo>
                  <a:lnTo>
                    <a:pt x="120" y="83"/>
                  </a:lnTo>
                  <a:lnTo>
                    <a:pt x="120" y="85"/>
                  </a:lnTo>
                  <a:lnTo>
                    <a:pt x="122" y="85"/>
                  </a:lnTo>
                  <a:lnTo>
                    <a:pt x="135" y="75"/>
                  </a:lnTo>
                  <a:lnTo>
                    <a:pt x="135" y="74"/>
                  </a:lnTo>
                  <a:lnTo>
                    <a:pt x="133" y="74"/>
                  </a:lnTo>
                  <a:lnTo>
                    <a:pt x="133" y="72"/>
                  </a:lnTo>
                  <a:lnTo>
                    <a:pt x="131" y="70"/>
                  </a:lnTo>
                  <a:lnTo>
                    <a:pt x="131" y="68"/>
                  </a:lnTo>
                  <a:lnTo>
                    <a:pt x="129" y="68"/>
                  </a:lnTo>
                  <a:lnTo>
                    <a:pt x="129" y="66"/>
                  </a:lnTo>
                  <a:lnTo>
                    <a:pt x="127" y="64"/>
                  </a:lnTo>
                  <a:lnTo>
                    <a:pt x="127" y="62"/>
                  </a:lnTo>
                  <a:lnTo>
                    <a:pt x="124" y="62"/>
                  </a:lnTo>
                  <a:lnTo>
                    <a:pt x="124" y="60"/>
                  </a:lnTo>
                  <a:lnTo>
                    <a:pt x="122" y="60"/>
                  </a:lnTo>
                  <a:lnTo>
                    <a:pt x="122" y="58"/>
                  </a:lnTo>
                  <a:lnTo>
                    <a:pt x="120" y="56"/>
                  </a:lnTo>
                  <a:lnTo>
                    <a:pt x="118" y="55"/>
                  </a:lnTo>
                  <a:lnTo>
                    <a:pt x="118" y="53"/>
                  </a:lnTo>
                  <a:lnTo>
                    <a:pt x="116" y="53"/>
                  </a:lnTo>
                  <a:lnTo>
                    <a:pt x="116" y="51"/>
                  </a:lnTo>
                  <a:lnTo>
                    <a:pt x="118" y="51"/>
                  </a:lnTo>
                  <a:lnTo>
                    <a:pt x="118" y="49"/>
                  </a:lnTo>
                  <a:lnTo>
                    <a:pt x="120" y="49"/>
                  </a:lnTo>
                  <a:lnTo>
                    <a:pt x="120" y="47"/>
                  </a:lnTo>
                  <a:lnTo>
                    <a:pt x="122" y="47"/>
                  </a:lnTo>
                  <a:lnTo>
                    <a:pt x="122" y="45"/>
                  </a:lnTo>
                  <a:lnTo>
                    <a:pt x="124" y="43"/>
                  </a:lnTo>
                  <a:lnTo>
                    <a:pt x="124" y="41"/>
                  </a:lnTo>
                  <a:lnTo>
                    <a:pt x="127" y="41"/>
                  </a:lnTo>
                  <a:lnTo>
                    <a:pt x="127" y="39"/>
                  </a:lnTo>
                  <a:lnTo>
                    <a:pt x="129" y="39"/>
                  </a:lnTo>
                  <a:lnTo>
                    <a:pt x="129" y="38"/>
                  </a:lnTo>
                  <a:lnTo>
                    <a:pt x="129" y="36"/>
                  </a:lnTo>
                  <a:lnTo>
                    <a:pt x="131" y="36"/>
                  </a:lnTo>
                  <a:lnTo>
                    <a:pt x="131" y="34"/>
                  </a:lnTo>
                  <a:lnTo>
                    <a:pt x="133" y="32"/>
                  </a:lnTo>
                  <a:lnTo>
                    <a:pt x="133" y="30"/>
                  </a:lnTo>
                  <a:lnTo>
                    <a:pt x="135" y="30"/>
                  </a:lnTo>
                  <a:lnTo>
                    <a:pt x="118" y="20"/>
                  </a:lnTo>
                  <a:close/>
                  <a:moveTo>
                    <a:pt x="149" y="22"/>
                  </a:moveTo>
                  <a:lnTo>
                    <a:pt x="149" y="24"/>
                  </a:lnTo>
                  <a:lnTo>
                    <a:pt x="147" y="26"/>
                  </a:lnTo>
                  <a:lnTo>
                    <a:pt x="147" y="28"/>
                  </a:lnTo>
                  <a:lnTo>
                    <a:pt x="147" y="30"/>
                  </a:lnTo>
                  <a:lnTo>
                    <a:pt x="145" y="30"/>
                  </a:lnTo>
                  <a:lnTo>
                    <a:pt x="145" y="32"/>
                  </a:lnTo>
                  <a:lnTo>
                    <a:pt x="145" y="34"/>
                  </a:lnTo>
                  <a:lnTo>
                    <a:pt x="143" y="36"/>
                  </a:lnTo>
                  <a:lnTo>
                    <a:pt x="143" y="38"/>
                  </a:lnTo>
                  <a:lnTo>
                    <a:pt x="141" y="39"/>
                  </a:lnTo>
                  <a:lnTo>
                    <a:pt x="141" y="41"/>
                  </a:lnTo>
                  <a:lnTo>
                    <a:pt x="139" y="41"/>
                  </a:lnTo>
                  <a:lnTo>
                    <a:pt x="139" y="43"/>
                  </a:lnTo>
                  <a:lnTo>
                    <a:pt x="139" y="45"/>
                  </a:lnTo>
                  <a:lnTo>
                    <a:pt x="137" y="45"/>
                  </a:lnTo>
                  <a:lnTo>
                    <a:pt x="137" y="47"/>
                  </a:lnTo>
                  <a:lnTo>
                    <a:pt x="135" y="49"/>
                  </a:lnTo>
                  <a:lnTo>
                    <a:pt x="133" y="51"/>
                  </a:lnTo>
                  <a:lnTo>
                    <a:pt x="133" y="53"/>
                  </a:lnTo>
                  <a:lnTo>
                    <a:pt x="135" y="53"/>
                  </a:lnTo>
                  <a:lnTo>
                    <a:pt x="135" y="55"/>
                  </a:lnTo>
                  <a:lnTo>
                    <a:pt x="135" y="56"/>
                  </a:lnTo>
                  <a:lnTo>
                    <a:pt x="137" y="56"/>
                  </a:lnTo>
                  <a:lnTo>
                    <a:pt x="137" y="58"/>
                  </a:lnTo>
                  <a:lnTo>
                    <a:pt x="139" y="58"/>
                  </a:lnTo>
                  <a:lnTo>
                    <a:pt x="139" y="60"/>
                  </a:lnTo>
                  <a:lnTo>
                    <a:pt x="141" y="62"/>
                  </a:lnTo>
                  <a:lnTo>
                    <a:pt x="141" y="64"/>
                  </a:lnTo>
                  <a:lnTo>
                    <a:pt x="143" y="64"/>
                  </a:lnTo>
                  <a:lnTo>
                    <a:pt x="143" y="66"/>
                  </a:lnTo>
                  <a:lnTo>
                    <a:pt x="145" y="68"/>
                  </a:lnTo>
                  <a:lnTo>
                    <a:pt x="145" y="70"/>
                  </a:lnTo>
                  <a:lnTo>
                    <a:pt x="147" y="72"/>
                  </a:lnTo>
                  <a:lnTo>
                    <a:pt x="147" y="74"/>
                  </a:lnTo>
                  <a:lnTo>
                    <a:pt x="149" y="75"/>
                  </a:lnTo>
                  <a:lnTo>
                    <a:pt x="149" y="77"/>
                  </a:lnTo>
                  <a:lnTo>
                    <a:pt x="151" y="77"/>
                  </a:lnTo>
                  <a:lnTo>
                    <a:pt x="151" y="79"/>
                  </a:lnTo>
                  <a:lnTo>
                    <a:pt x="151" y="81"/>
                  </a:lnTo>
                  <a:lnTo>
                    <a:pt x="153" y="81"/>
                  </a:lnTo>
                  <a:lnTo>
                    <a:pt x="153" y="83"/>
                  </a:lnTo>
                  <a:lnTo>
                    <a:pt x="153" y="85"/>
                  </a:lnTo>
                  <a:lnTo>
                    <a:pt x="168" y="75"/>
                  </a:lnTo>
                  <a:lnTo>
                    <a:pt x="168" y="74"/>
                  </a:lnTo>
                  <a:lnTo>
                    <a:pt x="166" y="74"/>
                  </a:lnTo>
                  <a:lnTo>
                    <a:pt x="166" y="72"/>
                  </a:lnTo>
                  <a:lnTo>
                    <a:pt x="164" y="70"/>
                  </a:lnTo>
                  <a:lnTo>
                    <a:pt x="164" y="68"/>
                  </a:lnTo>
                  <a:lnTo>
                    <a:pt x="162" y="66"/>
                  </a:lnTo>
                  <a:lnTo>
                    <a:pt x="162" y="64"/>
                  </a:lnTo>
                  <a:lnTo>
                    <a:pt x="160" y="64"/>
                  </a:lnTo>
                  <a:lnTo>
                    <a:pt x="160" y="62"/>
                  </a:lnTo>
                  <a:lnTo>
                    <a:pt x="158" y="60"/>
                  </a:lnTo>
                  <a:lnTo>
                    <a:pt x="158" y="58"/>
                  </a:lnTo>
                  <a:lnTo>
                    <a:pt x="156" y="58"/>
                  </a:lnTo>
                  <a:lnTo>
                    <a:pt x="156" y="56"/>
                  </a:lnTo>
                  <a:lnTo>
                    <a:pt x="153" y="56"/>
                  </a:lnTo>
                  <a:lnTo>
                    <a:pt x="153" y="55"/>
                  </a:lnTo>
                  <a:lnTo>
                    <a:pt x="151" y="55"/>
                  </a:lnTo>
                  <a:lnTo>
                    <a:pt x="151" y="53"/>
                  </a:lnTo>
                  <a:lnTo>
                    <a:pt x="151" y="51"/>
                  </a:lnTo>
                  <a:lnTo>
                    <a:pt x="153" y="49"/>
                  </a:lnTo>
                  <a:lnTo>
                    <a:pt x="153" y="47"/>
                  </a:lnTo>
                  <a:lnTo>
                    <a:pt x="156" y="47"/>
                  </a:lnTo>
                  <a:lnTo>
                    <a:pt x="156" y="45"/>
                  </a:lnTo>
                  <a:lnTo>
                    <a:pt x="158" y="43"/>
                  </a:lnTo>
                  <a:lnTo>
                    <a:pt x="158" y="41"/>
                  </a:lnTo>
                  <a:lnTo>
                    <a:pt x="160" y="39"/>
                  </a:lnTo>
                  <a:lnTo>
                    <a:pt x="160" y="38"/>
                  </a:lnTo>
                  <a:lnTo>
                    <a:pt x="162" y="38"/>
                  </a:lnTo>
                  <a:lnTo>
                    <a:pt x="162" y="36"/>
                  </a:lnTo>
                  <a:lnTo>
                    <a:pt x="162" y="34"/>
                  </a:lnTo>
                  <a:lnTo>
                    <a:pt x="164" y="34"/>
                  </a:lnTo>
                  <a:lnTo>
                    <a:pt x="164" y="32"/>
                  </a:lnTo>
                  <a:lnTo>
                    <a:pt x="164" y="30"/>
                  </a:lnTo>
                  <a:lnTo>
                    <a:pt x="166" y="30"/>
                  </a:lnTo>
                  <a:lnTo>
                    <a:pt x="166" y="28"/>
                  </a:lnTo>
                  <a:lnTo>
                    <a:pt x="149" y="22"/>
                  </a:lnTo>
                  <a:close/>
                  <a:moveTo>
                    <a:pt x="110" y="134"/>
                  </a:moveTo>
                  <a:lnTo>
                    <a:pt x="66" y="134"/>
                  </a:lnTo>
                  <a:lnTo>
                    <a:pt x="66" y="149"/>
                  </a:lnTo>
                  <a:lnTo>
                    <a:pt x="168" y="149"/>
                  </a:lnTo>
                  <a:lnTo>
                    <a:pt x="168" y="134"/>
                  </a:lnTo>
                  <a:lnTo>
                    <a:pt x="129" y="134"/>
                  </a:lnTo>
                  <a:lnTo>
                    <a:pt x="129" y="102"/>
                  </a:lnTo>
                  <a:lnTo>
                    <a:pt x="166" y="102"/>
                  </a:lnTo>
                  <a:lnTo>
                    <a:pt x="166" y="87"/>
                  </a:lnTo>
                  <a:lnTo>
                    <a:pt x="75" y="87"/>
                  </a:lnTo>
                  <a:lnTo>
                    <a:pt x="75" y="102"/>
                  </a:lnTo>
                  <a:lnTo>
                    <a:pt x="110" y="102"/>
                  </a:lnTo>
                  <a:lnTo>
                    <a:pt x="11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5784" tIns="47892" rIns="95784" bIns="47892"/>
            <a:lstStyle/>
            <a:p>
              <a:endParaRPr lang="zh-TW" altLang="en-US">
                <a:solidFill>
                  <a:prstClr val="black"/>
                </a:solidFill>
              </a:endParaRPr>
            </a:p>
          </p:txBody>
        </p:sp>
        <p:sp>
          <p:nvSpPr>
            <p:cNvPr id="10" name="Freeform 11"/>
            <p:cNvSpPr>
              <a:spLocks noChangeAspect="1" noEditPoints="1"/>
            </p:cNvSpPr>
            <p:nvPr/>
          </p:nvSpPr>
          <p:spPr bwMode="auto">
            <a:xfrm>
              <a:off x="389" y="212"/>
              <a:ext cx="171" cy="152"/>
            </a:xfrm>
            <a:custGeom>
              <a:avLst/>
              <a:gdLst>
                <a:gd name="T0" fmla="*/ 33 w 172"/>
                <a:gd name="T1" fmla="*/ 14 h 152"/>
                <a:gd name="T2" fmla="*/ 23 w 172"/>
                <a:gd name="T3" fmla="*/ 4 h 152"/>
                <a:gd name="T4" fmla="*/ 9 w 172"/>
                <a:gd name="T5" fmla="*/ 18 h 152"/>
                <a:gd name="T6" fmla="*/ 19 w 172"/>
                <a:gd name="T7" fmla="*/ 25 h 152"/>
                <a:gd name="T8" fmla="*/ 27 w 172"/>
                <a:gd name="T9" fmla="*/ 33 h 152"/>
                <a:gd name="T10" fmla="*/ 29 w 172"/>
                <a:gd name="T11" fmla="*/ 54 h 152"/>
                <a:gd name="T12" fmla="*/ 19 w 172"/>
                <a:gd name="T13" fmla="*/ 44 h 152"/>
                <a:gd name="T14" fmla="*/ 7 w 172"/>
                <a:gd name="T15" fmla="*/ 57 h 152"/>
                <a:gd name="T16" fmla="*/ 17 w 172"/>
                <a:gd name="T17" fmla="*/ 65 h 152"/>
                <a:gd name="T18" fmla="*/ 15 w 172"/>
                <a:gd name="T19" fmla="*/ 118 h 152"/>
                <a:gd name="T20" fmla="*/ 9 w 172"/>
                <a:gd name="T21" fmla="*/ 129 h 152"/>
                <a:gd name="T22" fmla="*/ 2 w 172"/>
                <a:gd name="T23" fmla="*/ 141 h 152"/>
                <a:gd name="T24" fmla="*/ 25 w 172"/>
                <a:gd name="T25" fmla="*/ 139 h 152"/>
                <a:gd name="T26" fmla="*/ 31 w 172"/>
                <a:gd name="T27" fmla="*/ 124 h 152"/>
                <a:gd name="T28" fmla="*/ 36 w 172"/>
                <a:gd name="T29" fmla="*/ 107 h 152"/>
                <a:gd name="T30" fmla="*/ 42 w 172"/>
                <a:gd name="T31" fmla="*/ 88 h 152"/>
                <a:gd name="T32" fmla="*/ 23 w 172"/>
                <a:gd name="T33" fmla="*/ 95 h 152"/>
                <a:gd name="T34" fmla="*/ 19 w 172"/>
                <a:gd name="T35" fmla="*/ 109 h 152"/>
                <a:gd name="T36" fmla="*/ 114 w 172"/>
                <a:gd name="T37" fmla="*/ 46 h 152"/>
                <a:gd name="T38" fmla="*/ 120 w 172"/>
                <a:gd name="T39" fmla="*/ 59 h 152"/>
                <a:gd name="T40" fmla="*/ 127 w 172"/>
                <a:gd name="T41" fmla="*/ 71 h 152"/>
                <a:gd name="T42" fmla="*/ 141 w 172"/>
                <a:gd name="T43" fmla="*/ 67 h 152"/>
                <a:gd name="T44" fmla="*/ 133 w 172"/>
                <a:gd name="T45" fmla="*/ 55 h 152"/>
                <a:gd name="T46" fmla="*/ 127 w 172"/>
                <a:gd name="T47" fmla="*/ 40 h 152"/>
                <a:gd name="T48" fmla="*/ 127 w 172"/>
                <a:gd name="T49" fmla="*/ 27 h 152"/>
                <a:gd name="T50" fmla="*/ 110 w 172"/>
                <a:gd name="T51" fmla="*/ 31 h 152"/>
                <a:gd name="T52" fmla="*/ 87 w 172"/>
                <a:gd name="T53" fmla="*/ 23 h 152"/>
                <a:gd name="T54" fmla="*/ 44 w 172"/>
                <a:gd name="T55" fmla="*/ 23 h 152"/>
                <a:gd name="T56" fmla="*/ 38 w 172"/>
                <a:gd name="T57" fmla="*/ 33 h 152"/>
                <a:gd name="T58" fmla="*/ 44 w 172"/>
                <a:gd name="T59" fmla="*/ 54 h 152"/>
                <a:gd name="T60" fmla="*/ 38 w 172"/>
                <a:gd name="T61" fmla="*/ 67 h 152"/>
                <a:gd name="T62" fmla="*/ 52 w 172"/>
                <a:gd name="T63" fmla="*/ 71 h 152"/>
                <a:gd name="T64" fmla="*/ 56 w 172"/>
                <a:gd name="T65" fmla="*/ 59 h 152"/>
                <a:gd name="T66" fmla="*/ 62 w 172"/>
                <a:gd name="T67" fmla="*/ 46 h 152"/>
                <a:gd name="T68" fmla="*/ 71 w 172"/>
                <a:gd name="T69" fmla="*/ 57 h 152"/>
                <a:gd name="T70" fmla="*/ 65 w 172"/>
                <a:gd name="T71" fmla="*/ 63 h 152"/>
                <a:gd name="T72" fmla="*/ 65 w 172"/>
                <a:gd name="T73" fmla="*/ 78 h 152"/>
                <a:gd name="T74" fmla="*/ 79 w 172"/>
                <a:gd name="T75" fmla="*/ 76 h 152"/>
                <a:gd name="T76" fmla="*/ 85 w 172"/>
                <a:gd name="T77" fmla="*/ 65 h 152"/>
                <a:gd name="T78" fmla="*/ 85 w 172"/>
                <a:gd name="T79" fmla="*/ 50 h 152"/>
                <a:gd name="T80" fmla="*/ 86 w 172"/>
                <a:gd name="T81" fmla="*/ 37 h 152"/>
                <a:gd name="T82" fmla="*/ 86 w 172"/>
                <a:gd name="T83" fmla="*/ 46 h 152"/>
                <a:gd name="T84" fmla="*/ 87 w 172"/>
                <a:gd name="T85" fmla="*/ 38 h 152"/>
                <a:gd name="T86" fmla="*/ 89 w 172"/>
                <a:gd name="T87" fmla="*/ 67 h 152"/>
                <a:gd name="T88" fmla="*/ 98 w 172"/>
                <a:gd name="T89" fmla="*/ 78 h 152"/>
                <a:gd name="T90" fmla="*/ 110 w 172"/>
                <a:gd name="T91" fmla="*/ 74 h 152"/>
                <a:gd name="T92" fmla="*/ 114 w 172"/>
                <a:gd name="T93" fmla="*/ 59 h 152"/>
                <a:gd name="T94" fmla="*/ 112 w 172"/>
                <a:gd name="T95" fmla="*/ 42 h 152"/>
                <a:gd name="T96" fmla="*/ 86 w 172"/>
                <a:gd name="T97" fmla="*/ 33 h 152"/>
                <a:gd name="T98" fmla="*/ 86 w 172"/>
                <a:gd name="T99" fmla="*/ 25 h 152"/>
                <a:gd name="T100" fmla="*/ 86 w 172"/>
                <a:gd name="T101" fmla="*/ 29 h 152"/>
                <a:gd name="T102" fmla="*/ 67 w 172"/>
                <a:gd name="T103" fmla="*/ 88 h 152"/>
                <a:gd name="T104" fmla="*/ 48 w 172"/>
                <a:gd name="T105" fmla="*/ 112 h 152"/>
                <a:gd name="T106" fmla="*/ 46 w 172"/>
                <a:gd name="T107" fmla="*/ 128 h 152"/>
                <a:gd name="T108" fmla="*/ 38 w 172"/>
                <a:gd name="T109" fmla="*/ 139 h 152"/>
                <a:gd name="T110" fmla="*/ 50 w 172"/>
                <a:gd name="T111" fmla="*/ 150 h 152"/>
                <a:gd name="T112" fmla="*/ 58 w 172"/>
                <a:gd name="T113" fmla="*/ 141 h 152"/>
                <a:gd name="T114" fmla="*/ 62 w 172"/>
                <a:gd name="T115" fmla="*/ 128 h 152"/>
                <a:gd name="T116" fmla="*/ 67 w 172"/>
                <a:gd name="T117" fmla="*/ 107 h 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
                <a:gd name="T178" fmla="*/ 0 h 152"/>
                <a:gd name="T179" fmla="*/ 172 w 172"/>
                <a:gd name="T180" fmla="*/ 152 h 1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 h="152">
                  <a:moveTo>
                    <a:pt x="29" y="33"/>
                  </a:moveTo>
                  <a:lnTo>
                    <a:pt x="42" y="21"/>
                  </a:lnTo>
                  <a:lnTo>
                    <a:pt x="40" y="19"/>
                  </a:lnTo>
                  <a:lnTo>
                    <a:pt x="40" y="18"/>
                  </a:lnTo>
                  <a:lnTo>
                    <a:pt x="38" y="18"/>
                  </a:lnTo>
                  <a:lnTo>
                    <a:pt x="36" y="16"/>
                  </a:lnTo>
                  <a:lnTo>
                    <a:pt x="36" y="14"/>
                  </a:lnTo>
                  <a:lnTo>
                    <a:pt x="33" y="14"/>
                  </a:lnTo>
                  <a:lnTo>
                    <a:pt x="31" y="12"/>
                  </a:lnTo>
                  <a:lnTo>
                    <a:pt x="29" y="10"/>
                  </a:lnTo>
                  <a:lnTo>
                    <a:pt x="27" y="10"/>
                  </a:lnTo>
                  <a:lnTo>
                    <a:pt x="27" y="8"/>
                  </a:lnTo>
                  <a:lnTo>
                    <a:pt x="25" y="8"/>
                  </a:lnTo>
                  <a:lnTo>
                    <a:pt x="25" y="6"/>
                  </a:lnTo>
                  <a:lnTo>
                    <a:pt x="23" y="6"/>
                  </a:lnTo>
                  <a:lnTo>
                    <a:pt x="23" y="4"/>
                  </a:lnTo>
                  <a:lnTo>
                    <a:pt x="21" y="4"/>
                  </a:lnTo>
                  <a:lnTo>
                    <a:pt x="19" y="2"/>
                  </a:lnTo>
                  <a:lnTo>
                    <a:pt x="17" y="0"/>
                  </a:lnTo>
                  <a:lnTo>
                    <a:pt x="4" y="14"/>
                  </a:lnTo>
                  <a:lnTo>
                    <a:pt x="7" y="14"/>
                  </a:lnTo>
                  <a:lnTo>
                    <a:pt x="7" y="16"/>
                  </a:lnTo>
                  <a:lnTo>
                    <a:pt x="9" y="16"/>
                  </a:lnTo>
                  <a:lnTo>
                    <a:pt x="9" y="18"/>
                  </a:lnTo>
                  <a:lnTo>
                    <a:pt x="11" y="18"/>
                  </a:lnTo>
                  <a:lnTo>
                    <a:pt x="13" y="19"/>
                  </a:lnTo>
                  <a:lnTo>
                    <a:pt x="15" y="19"/>
                  </a:lnTo>
                  <a:lnTo>
                    <a:pt x="15" y="21"/>
                  </a:lnTo>
                  <a:lnTo>
                    <a:pt x="17" y="21"/>
                  </a:lnTo>
                  <a:lnTo>
                    <a:pt x="17" y="23"/>
                  </a:lnTo>
                  <a:lnTo>
                    <a:pt x="19" y="23"/>
                  </a:lnTo>
                  <a:lnTo>
                    <a:pt x="19" y="25"/>
                  </a:lnTo>
                  <a:lnTo>
                    <a:pt x="21" y="25"/>
                  </a:lnTo>
                  <a:lnTo>
                    <a:pt x="21" y="27"/>
                  </a:lnTo>
                  <a:lnTo>
                    <a:pt x="23" y="27"/>
                  </a:lnTo>
                  <a:lnTo>
                    <a:pt x="23" y="29"/>
                  </a:lnTo>
                  <a:lnTo>
                    <a:pt x="25" y="29"/>
                  </a:lnTo>
                  <a:lnTo>
                    <a:pt x="25" y="31"/>
                  </a:lnTo>
                  <a:lnTo>
                    <a:pt x="27" y="31"/>
                  </a:lnTo>
                  <a:lnTo>
                    <a:pt x="27" y="33"/>
                  </a:lnTo>
                  <a:lnTo>
                    <a:pt x="29" y="33"/>
                  </a:lnTo>
                  <a:close/>
                  <a:moveTo>
                    <a:pt x="23" y="73"/>
                  </a:moveTo>
                  <a:lnTo>
                    <a:pt x="36" y="59"/>
                  </a:lnTo>
                  <a:lnTo>
                    <a:pt x="36" y="57"/>
                  </a:lnTo>
                  <a:lnTo>
                    <a:pt x="33" y="57"/>
                  </a:lnTo>
                  <a:lnTo>
                    <a:pt x="33" y="55"/>
                  </a:lnTo>
                  <a:lnTo>
                    <a:pt x="31" y="55"/>
                  </a:lnTo>
                  <a:lnTo>
                    <a:pt x="29" y="54"/>
                  </a:lnTo>
                  <a:lnTo>
                    <a:pt x="29" y="52"/>
                  </a:lnTo>
                  <a:lnTo>
                    <a:pt x="27" y="52"/>
                  </a:lnTo>
                  <a:lnTo>
                    <a:pt x="25" y="50"/>
                  </a:lnTo>
                  <a:lnTo>
                    <a:pt x="23" y="48"/>
                  </a:lnTo>
                  <a:lnTo>
                    <a:pt x="21" y="48"/>
                  </a:lnTo>
                  <a:lnTo>
                    <a:pt x="21" y="46"/>
                  </a:lnTo>
                  <a:lnTo>
                    <a:pt x="19" y="46"/>
                  </a:lnTo>
                  <a:lnTo>
                    <a:pt x="19" y="44"/>
                  </a:lnTo>
                  <a:lnTo>
                    <a:pt x="17" y="44"/>
                  </a:lnTo>
                  <a:lnTo>
                    <a:pt x="15" y="42"/>
                  </a:lnTo>
                  <a:lnTo>
                    <a:pt x="13" y="42"/>
                  </a:lnTo>
                  <a:lnTo>
                    <a:pt x="0" y="54"/>
                  </a:lnTo>
                  <a:lnTo>
                    <a:pt x="2" y="55"/>
                  </a:lnTo>
                  <a:lnTo>
                    <a:pt x="4" y="55"/>
                  </a:lnTo>
                  <a:lnTo>
                    <a:pt x="4" y="57"/>
                  </a:lnTo>
                  <a:lnTo>
                    <a:pt x="7" y="57"/>
                  </a:lnTo>
                  <a:lnTo>
                    <a:pt x="7" y="59"/>
                  </a:lnTo>
                  <a:lnTo>
                    <a:pt x="9" y="59"/>
                  </a:lnTo>
                  <a:lnTo>
                    <a:pt x="11" y="61"/>
                  </a:lnTo>
                  <a:lnTo>
                    <a:pt x="13" y="61"/>
                  </a:lnTo>
                  <a:lnTo>
                    <a:pt x="13" y="63"/>
                  </a:lnTo>
                  <a:lnTo>
                    <a:pt x="15" y="63"/>
                  </a:lnTo>
                  <a:lnTo>
                    <a:pt x="15" y="65"/>
                  </a:lnTo>
                  <a:lnTo>
                    <a:pt x="17" y="65"/>
                  </a:lnTo>
                  <a:lnTo>
                    <a:pt x="17" y="67"/>
                  </a:lnTo>
                  <a:lnTo>
                    <a:pt x="19" y="67"/>
                  </a:lnTo>
                  <a:lnTo>
                    <a:pt x="21" y="69"/>
                  </a:lnTo>
                  <a:lnTo>
                    <a:pt x="21" y="71"/>
                  </a:lnTo>
                  <a:lnTo>
                    <a:pt x="23" y="71"/>
                  </a:lnTo>
                  <a:lnTo>
                    <a:pt x="23" y="73"/>
                  </a:lnTo>
                  <a:close/>
                  <a:moveTo>
                    <a:pt x="15" y="116"/>
                  </a:moveTo>
                  <a:lnTo>
                    <a:pt x="15" y="118"/>
                  </a:lnTo>
                  <a:lnTo>
                    <a:pt x="15" y="120"/>
                  </a:lnTo>
                  <a:lnTo>
                    <a:pt x="13" y="120"/>
                  </a:lnTo>
                  <a:lnTo>
                    <a:pt x="13" y="122"/>
                  </a:lnTo>
                  <a:lnTo>
                    <a:pt x="13" y="124"/>
                  </a:lnTo>
                  <a:lnTo>
                    <a:pt x="11" y="126"/>
                  </a:lnTo>
                  <a:lnTo>
                    <a:pt x="11" y="128"/>
                  </a:lnTo>
                  <a:lnTo>
                    <a:pt x="9" y="128"/>
                  </a:lnTo>
                  <a:lnTo>
                    <a:pt x="9" y="129"/>
                  </a:lnTo>
                  <a:lnTo>
                    <a:pt x="9" y="131"/>
                  </a:lnTo>
                  <a:lnTo>
                    <a:pt x="7" y="131"/>
                  </a:lnTo>
                  <a:lnTo>
                    <a:pt x="7" y="133"/>
                  </a:lnTo>
                  <a:lnTo>
                    <a:pt x="7" y="135"/>
                  </a:lnTo>
                  <a:lnTo>
                    <a:pt x="4" y="135"/>
                  </a:lnTo>
                  <a:lnTo>
                    <a:pt x="4" y="137"/>
                  </a:lnTo>
                  <a:lnTo>
                    <a:pt x="2" y="139"/>
                  </a:lnTo>
                  <a:lnTo>
                    <a:pt x="2" y="141"/>
                  </a:lnTo>
                  <a:lnTo>
                    <a:pt x="0" y="143"/>
                  </a:lnTo>
                  <a:lnTo>
                    <a:pt x="17" y="150"/>
                  </a:lnTo>
                  <a:lnTo>
                    <a:pt x="19" y="148"/>
                  </a:lnTo>
                  <a:lnTo>
                    <a:pt x="19" y="147"/>
                  </a:lnTo>
                  <a:lnTo>
                    <a:pt x="21" y="145"/>
                  </a:lnTo>
                  <a:lnTo>
                    <a:pt x="23" y="143"/>
                  </a:lnTo>
                  <a:lnTo>
                    <a:pt x="23" y="141"/>
                  </a:lnTo>
                  <a:lnTo>
                    <a:pt x="25" y="139"/>
                  </a:lnTo>
                  <a:lnTo>
                    <a:pt x="25" y="137"/>
                  </a:lnTo>
                  <a:lnTo>
                    <a:pt x="25" y="135"/>
                  </a:lnTo>
                  <a:lnTo>
                    <a:pt x="27" y="133"/>
                  </a:lnTo>
                  <a:lnTo>
                    <a:pt x="27" y="131"/>
                  </a:lnTo>
                  <a:lnTo>
                    <a:pt x="29" y="129"/>
                  </a:lnTo>
                  <a:lnTo>
                    <a:pt x="29" y="128"/>
                  </a:lnTo>
                  <a:lnTo>
                    <a:pt x="29" y="126"/>
                  </a:lnTo>
                  <a:lnTo>
                    <a:pt x="31" y="124"/>
                  </a:lnTo>
                  <a:lnTo>
                    <a:pt x="31" y="122"/>
                  </a:lnTo>
                  <a:lnTo>
                    <a:pt x="33" y="120"/>
                  </a:lnTo>
                  <a:lnTo>
                    <a:pt x="33" y="118"/>
                  </a:lnTo>
                  <a:lnTo>
                    <a:pt x="33" y="116"/>
                  </a:lnTo>
                  <a:lnTo>
                    <a:pt x="36" y="114"/>
                  </a:lnTo>
                  <a:lnTo>
                    <a:pt x="36" y="112"/>
                  </a:lnTo>
                  <a:lnTo>
                    <a:pt x="36" y="111"/>
                  </a:lnTo>
                  <a:lnTo>
                    <a:pt x="36" y="107"/>
                  </a:lnTo>
                  <a:lnTo>
                    <a:pt x="38" y="105"/>
                  </a:lnTo>
                  <a:lnTo>
                    <a:pt x="38" y="103"/>
                  </a:lnTo>
                  <a:lnTo>
                    <a:pt x="38" y="101"/>
                  </a:lnTo>
                  <a:lnTo>
                    <a:pt x="40" y="99"/>
                  </a:lnTo>
                  <a:lnTo>
                    <a:pt x="40" y="95"/>
                  </a:lnTo>
                  <a:lnTo>
                    <a:pt x="40" y="93"/>
                  </a:lnTo>
                  <a:lnTo>
                    <a:pt x="40" y="92"/>
                  </a:lnTo>
                  <a:lnTo>
                    <a:pt x="42" y="88"/>
                  </a:lnTo>
                  <a:lnTo>
                    <a:pt x="42" y="86"/>
                  </a:lnTo>
                  <a:lnTo>
                    <a:pt x="23" y="84"/>
                  </a:lnTo>
                  <a:lnTo>
                    <a:pt x="23" y="86"/>
                  </a:lnTo>
                  <a:lnTo>
                    <a:pt x="23" y="88"/>
                  </a:lnTo>
                  <a:lnTo>
                    <a:pt x="23" y="90"/>
                  </a:lnTo>
                  <a:lnTo>
                    <a:pt x="23" y="92"/>
                  </a:lnTo>
                  <a:lnTo>
                    <a:pt x="23" y="93"/>
                  </a:lnTo>
                  <a:lnTo>
                    <a:pt x="23" y="95"/>
                  </a:lnTo>
                  <a:lnTo>
                    <a:pt x="21" y="97"/>
                  </a:lnTo>
                  <a:lnTo>
                    <a:pt x="21" y="99"/>
                  </a:lnTo>
                  <a:lnTo>
                    <a:pt x="21" y="101"/>
                  </a:lnTo>
                  <a:lnTo>
                    <a:pt x="21" y="103"/>
                  </a:lnTo>
                  <a:lnTo>
                    <a:pt x="21" y="105"/>
                  </a:lnTo>
                  <a:lnTo>
                    <a:pt x="19" y="105"/>
                  </a:lnTo>
                  <a:lnTo>
                    <a:pt x="19" y="107"/>
                  </a:lnTo>
                  <a:lnTo>
                    <a:pt x="19" y="109"/>
                  </a:lnTo>
                  <a:lnTo>
                    <a:pt x="19" y="111"/>
                  </a:lnTo>
                  <a:lnTo>
                    <a:pt x="17" y="111"/>
                  </a:lnTo>
                  <a:lnTo>
                    <a:pt x="17" y="112"/>
                  </a:lnTo>
                  <a:lnTo>
                    <a:pt x="17" y="114"/>
                  </a:lnTo>
                  <a:lnTo>
                    <a:pt x="15" y="116"/>
                  </a:lnTo>
                  <a:close/>
                  <a:moveTo>
                    <a:pt x="143" y="42"/>
                  </a:moveTo>
                  <a:lnTo>
                    <a:pt x="143" y="44"/>
                  </a:lnTo>
                  <a:lnTo>
                    <a:pt x="143" y="46"/>
                  </a:lnTo>
                  <a:lnTo>
                    <a:pt x="143" y="48"/>
                  </a:lnTo>
                  <a:lnTo>
                    <a:pt x="145" y="50"/>
                  </a:lnTo>
                  <a:lnTo>
                    <a:pt x="145" y="52"/>
                  </a:lnTo>
                  <a:lnTo>
                    <a:pt x="145" y="54"/>
                  </a:lnTo>
                  <a:lnTo>
                    <a:pt x="147" y="55"/>
                  </a:lnTo>
                  <a:lnTo>
                    <a:pt x="147" y="57"/>
                  </a:lnTo>
                  <a:lnTo>
                    <a:pt x="147" y="59"/>
                  </a:lnTo>
                  <a:lnTo>
                    <a:pt x="149" y="59"/>
                  </a:lnTo>
                  <a:lnTo>
                    <a:pt x="149" y="61"/>
                  </a:lnTo>
                  <a:lnTo>
                    <a:pt x="149" y="63"/>
                  </a:lnTo>
                  <a:lnTo>
                    <a:pt x="152" y="65"/>
                  </a:lnTo>
                  <a:lnTo>
                    <a:pt x="152" y="67"/>
                  </a:lnTo>
                  <a:lnTo>
                    <a:pt x="154" y="67"/>
                  </a:lnTo>
                  <a:lnTo>
                    <a:pt x="154" y="69"/>
                  </a:lnTo>
                  <a:lnTo>
                    <a:pt x="154" y="71"/>
                  </a:lnTo>
                  <a:lnTo>
                    <a:pt x="156" y="71"/>
                  </a:lnTo>
                  <a:lnTo>
                    <a:pt x="156" y="73"/>
                  </a:lnTo>
                  <a:lnTo>
                    <a:pt x="158" y="74"/>
                  </a:lnTo>
                  <a:lnTo>
                    <a:pt x="158" y="76"/>
                  </a:lnTo>
                  <a:lnTo>
                    <a:pt x="160" y="76"/>
                  </a:lnTo>
                  <a:lnTo>
                    <a:pt x="172" y="73"/>
                  </a:lnTo>
                  <a:lnTo>
                    <a:pt x="172" y="71"/>
                  </a:lnTo>
                  <a:lnTo>
                    <a:pt x="170" y="69"/>
                  </a:lnTo>
                  <a:lnTo>
                    <a:pt x="170" y="67"/>
                  </a:lnTo>
                  <a:lnTo>
                    <a:pt x="168" y="67"/>
                  </a:lnTo>
                  <a:lnTo>
                    <a:pt x="168" y="65"/>
                  </a:lnTo>
                  <a:lnTo>
                    <a:pt x="166" y="63"/>
                  </a:lnTo>
                  <a:lnTo>
                    <a:pt x="166" y="61"/>
                  </a:lnTo>
                  <a:lnTo>
                    <a:pt x="164" y="61"/>
                  </a:lnTo>
                  <a:lnTo>
                    <a:pt x="164" y="59"/>
                  </a:lnTo>
                  <a:lnTo>
                    <a:pt x="162" y="57"/>
                  </a:lnTo>
                  <a:lnTo>
                    <a:pt x="162" y="55"/>
                  </a:lnTo>
                  <a:lnTo>
                    <a:pt x="160" y="54"/>
                  </a:lnTo>
                  <a:lnTo>
                    <a:pt x="160" y="52"/>
                  </a:lnTo>
                  <a:lnTo>
                    <a:pt x="160" y="50"/>
                  </a:lnTo>
                  <a:lnTo>
                    <a:pt x="158" y="48"/>
                  </a:lnTo>
                  <a:lnTo>
                    <a:pt x="158" y="46"/>
                  </a:lnTo>
                  <a:lnTo>
                    <a:pt x="158" y="44"/>
                  </a:lnTo>
                  <a:lnTo>
                    <a:pt x="156" y="42"/>
                  </a:lnTo>
                  <a:lnTo>
                    <a:pt x="156" y="40"/>
                  </a:lnTo>
                  <a:lnTo>
                    <a:pt x="158" y="40"/>
                  </a:lnTo>
                  <a:lnTo>
                    <a:pt x="160" y="40"/>
                  </a:lnTo>
                  <a:lnTo>
                    <a:pt x="162" y="38"/>
                  </a:lnTo>
                  <a:lnTo>
                    <a:pt x="164" y="38"/>
                  </a:lnTo>
                  <a:lnTo>
                    <a:pt x="166" y="38"/>
                  </a:lnTo>
                  <a:lnTo>
                    <a:pt x="158" y="25"/>
                  </a:lnTo>
                  <a:lnTo>
                    <a:pt x="158" y="27"/>
                  </a:lnTo>
                  <a:lnTo>
                    <a:pt x="156" y="27"/>
                  </a:lnTo>
                  <a:lnTo>
                    <a:pt x="154" y="27"/>
                  </a:lnTo>
                  <a:lnTo>
                    <a:pt x="152" y="27"/>
                  </a:lnTo>
                  <a:lnTo>
                    <a:pt x="149" y="29"/>
                  </a:lnTo>
                  <a:lnTo>
                    <a:pt x="147" y="29"/>
                  </a:lnTo>
                  <a:lnTo>
                    <a:pt x="145" y="29"/>
                  </a:lnTo>
                  <a:lnTo>
                    <a:pt x="143" y="29"/>
                  </a:lnTo>
                  <a:lnTo>
                    <a:pt x="141" y="29"/>
                  </a:lnTo>
                  <a:lnTo>
                    <a:pt x="139" y="31"/>
                  </a:lnTo>
                  <a:lnTo>
                    <a:pt x="137" y="31"/>
                  </a:lnTo>
                  <a:lnTo>
                    <a:pt x="135" y="31"/>
                  </a:lnTo>
                  <a:lnTo>
                    <a:pt x="133" y="31"/>
                  </a:lnTo>
                  <a:lnTo>
                    <a:pt x="131" y="31"/>
                  </a:lnTo>
                  <a:lnTo>
                    <a:pt x="129" y="31"/>
                  </a:lnTo>
                  <a:lnTo>
                    <a:pt x="127" y="31"/>
                  </a:lnTo>
                  <a:lnTo>
                    <a:pt x="125" y="31"/>
                  </a:lnTo>
                  <a:lnTo>
                    <a:pt x="116" y="23"/>
                  </a:lnTo>
                  <a:lnTo>
                    <a:pt x="166" y="23"/>
                  </a:lnTo>
                  <a:lnTo>
                    <a:pt x="166" y="8"/>
                  </a:lnTo>
                  <a:lnTo>
                    <a:pt x="112" y="8"/>
                  </a:lnTo>
                  <a:lnTo>
                    <a:pt x="112" y="2"/>
                  </a:lnTo>
                  <a:lnTo>
                    <a:pt x="94" y="2"/>
                  </a:lnTo>
                  <a:lnTo>
                    <a:pt x="94" y="8"/>
                  </a:lnTo>
                  <a:lnTo>
                    <a:pt x="44" y="8"/>
                  </a:lnTo>
                  <a:lnTo>
                    <a:pt x="44" y="23"/>
                  </a:lnTo>
                  <a:lnTo>
                    <a:pt x="89" y="23"/>
                  </a:lnTo>
                  <a:lnTo>
                    <a:pt x="79" y="29"/>
                  </a:lnTo>
                  <a:lnTo>
                    <a:pt x="79" y="31"/>
                  </a:lnTo>
                  <a:lnTo>
                    <a:pt x="81" y="31"/>
                  </a:lnTo>
                  <a:lnTo>
                    <a:pt x="81" y="33"/>
                  </a:lnTo>
                  <a:lnTo>
                    <a:pt x="83" y="33"/>
                  </a:lnTo>
                  <a:lnTo>
                    <a:pt x="81" y="33"/>
                  </a:lnTo>
                  <a:lnTo>
                    <a:pt x="38" y="33"/>
                  </a:lnTo>
                  <a:lnTo>
                    <a:pt x="38" y="46"/>
                  </a:lnTo>
                  <a:lnTo>
                    <a:pt x="48" y="46"/>
                  </a:lnTo>
                  <a:lnTo>
                    <a:pt x="48" y="48"/>
                  </a:lnTo>
                  <a:lnTo>
                    <a:pt x="46" y="48"/>
                  </a:lnTo>
                  <a:lnTo>
                    <a:pt x="46" y="50"/>
                  </a:lnTo>
                  <a:lnTo>
                    <a:pt x="46" y="52"/>
                  </a:lnTo>
                  <a:lnTo>
                    <a:pt x="44" y="52"/>
                  </a:lnTo>
                  <a:lnTo>
                    <a:pt x="44" y="54"/>
                  </a:lnTo>
                  <a:lnTo>
                    <a:pt x="44" y="55"/>
                  </a:lnTo>
                  <a:lnTo>
                    <a:pt x="44" y="57"/>
                  </a:lnTo>
                  <a:lnTo>
                    <a:pt x="42" y="57"/>
                  </a:lnTo>
                  <a:lnTo>
                    <a:pt x="42" y="59"/>
                  </a:lnTo>
                  <a:lnTo>
                    <a:pt x="40" y="61"/>
                  </a:lnTo>
                  <a:lnTo>
                    <a:pt x="40" y="63"/>
                  </a:lnTo>
                  <a:lnTo>
                    <a:pt x="38" y="65"/>
                  </a:lnTo>
                  <a:lnTo>
                    <a:pt x="38" y="67"/>
                  </a:lnTo>
                  <a:lnTo>
                    <a:pt x="36" y="67"/>
                  </a:lnTo>
                  <a:lnTo>
                    <a:pt x="36" y="69"/>
                  </a:lnTo>
                  <a:lnTo>
                    <a:pt x="33" y="71"/>
                  </a:lnTo>
                  <a:lnTo>
                    <a:pt x="48" y="76"/>
                  </a:lnTo>
                  <a:lnTo>
                    <a:pt x="48" y="74"/>
                  </a:lnTo>
                  <a:lnTo>
                    <a:pt x="50" y="73"/>
                  </a:lnTo>
                  <a:lnTo>
                    <a:pt x="50" y="71"/>
                  </a:lnTo>
                  <a:lnTo>
                    <a:pt x="52" y="71"/>
                  </a:lnTo>
                  <a:lnTo>
                    <a:pt x="52" y="69"/>
                  </a:lnTo>
                  <a:lnTo>
                    <a:pt x="52" y="67"/>
                  </a:lnTo>
                  <a:lnTo>
                    <a:pt x="54" y="67"/>
                  </a:lnTo>
                  <a:lnTo>
                    <a:pt x="54" y="65"/>
                  </a:lnTo>
                  <a:lnTo>
                    <a:pt x="54" y="63"/>
                  </a:lnTo>
                  <a:lnTo>
                    <a:pt x="56" y="63"/>
                  </a:lnTo>
                  <a:lnTo>
                    <a:pt x="56" y="61"/>
                  </a:lnTo>
                  <a:lnTo>
                    <a:pt x="56" y="59"/>
                  </a:lnTo>
                  <a:lnTo>
                    <a:pt x="58" y="59"/>
                  </a:lnTo>
                  <a:lnTo>
                    <a:pt x="58" y="57"/>
                  </a:lnTo>
                  <a:lnTo>
                    <a:pt x="58" y="55"/>
                  </a:lnTo>
                  <a:lnTo>
                    <a:pt x="60" y="54"/>
                  </a:lnTo>
                  <a:lnTo>
                    <a:pt x="60" y="52"/>
                  </a:lnTo>
                  <a:lnTo>
                    <a:pt x="60" y="50"/>
                  </a:lnTo>
                  <a:lnTo>
                    <a:pt x="62" y="48"/>
                  </a:lnTo>
                  <a:lnTo>
                    <a:pt x="62" y="46"/>
                  </a:lnTo>
                  <a:lnTo>
                    <a:pt x="69" y="46"/>
                  </a:lnTo>
                  <a:lnTo>
                    <a:pt x="71" y="46"/>
                  </a:lnTo>
                  <a:lnTo>
                    <a:pt x="71" y="48"/>
                  </a:lnTo>
                  <a:lnTo>
                    <a:pt x="71" y="50"/>
                  </a:lnTo>
                  <a:lnTo>
                    <a:pt x="71" y="52"/>
                  </a:lnTo>
                  <a:lnTo>
                    <a:pt x="71" y="54"/>
                  </a:lnTo>
                  <a:lnTo>
                    <a:pt x="71" y="55"/>
                  </a:lnTo>
                  <a:lnTo>
                    <a:pt x="71" y="57"/>
                  </a:lnTo>
                  <a:lnTo>
                    <a:pt x="71" y="59"/>
                  </a:lnTo>
                  <a:lnTo>
                    <a:pt x="71" y="61"/>
                  </a:lnTo>
                  <a:lnTo>
                    <a:pt x="71" y="63"/>
                  </a:lnTo>
                  <a:lnTo>
                    <a:pt x="69" y="63"/>
                  </a:lnTo>
                  <a:lnTo>
                    <a:pt x="69" y="65"/>
                  </a:lnTo>
                  <a:lnTo>
                    <a:pt x="67" y="65"/>
                  </a:lnTo>
                  <a:lnTo>
                    <a:pt x="65" y="65"/>
                  </a:lnTo>
                  <a:lnTo>
                    <a:pt x="65" y="63"/>
                  </a:lnTo>
                  <a:lnTo>
                    <a:pt x="62" y="63"/>
                  </a:lnTo>
                  <a:lnTo>
                    <a:pt x="60" y="63"/>
                  </a:lnTo>
                  <a:lnTo>
                    <a:pt x="58" y="63"/>
                  </a:lnTo>
                  <a:lnTo>
                    <a:pt x="56" y="61"/>
                  </a:lnTo>
                  <a:lnTo>
                    <a:pt x="58" y="78"/>
                  </a:lnTo>
                  <a:lnTo>
                    <a:pt x="60" y="78"/>
                  </a:lnTo>
                  <a:lnTo>
                    <a:pt x="62" y="78"/>
                  </a:lnTo>
                  <a:lnTo>
                    <a:pt x="65" y="78"/>
                  </a:lnTo>
                  <a:lnTo>
                    <a:pt x="67" y="78"/>
                  </a:lnTo>
                  <a:lnTo>
                    <a:pt x="69" y="78"/>
                  </a:lnTo>
                  <a:lnTo>
                    <a:pt x="71" y="78"/>
                  </a:lnTo>
                  <a:lnTo>
                    <a:pt x="73" y="78"/>
                  </a:lnTo>
                  <a:lnTo>
                    <a:pt x="75" y="78"/>
                  </a:lnTo>
                  <a:lnTo>
                    <a:pt x="77" y="78"/>
                  </a:lnTo>
                  <a:lnTo>
                    <a:pt x="77" y="76"/>
                  </a:lnTo>
                  <a:lnTo>
                    <a:pt x="79" y="76"/>
                  </a:lnTo>
                  <a:lnTo>
                    <a:pt x="81" y="76"/>
                  </a:lnTo>
                  <a:lnTo>
                    <a:pt x="81" y="74"/>
                  </a:lnTo>
                  <a:lnTo>
                    <a:pt x="83" y="73"/>
                  </a:lnTo>
                  <a:lnTo>
                    <a:pt x="83" y="71"/>
                  </a:lnTo>
                  <a:lnTo>
                    <a:pt x="83" y="69"/>
                  </a:lnTo>
                  <a:lnTo>
                    <a:pt x="85" y="69"/>
                  </a:lnTo>
                  <a:lnTo>
                    <a:pt x="85" y="67"/>
                  </a:lnTo>
                  <a:lnTo>
                    <a:pt x="85" y="65"/>
                  </a:lnTo>
                  <a:lnTo>
                    <a:pt x="85" y="63"/>
                  </a:lnTo>
                  <a:lnTo>
                    <a:pt x="85" y="61"/>
                  </a:lnTo>
                  <a:lnTo>
                    <a:pt x="85" y="59"/>
                  </a:lnTo>
                  <a:lnTo>
                    <a:pt x="85" y="57"/>
                  </a:lnTo>
                  <a:lnTo>
                    <a:pt x="85" y="55"/>
                  </a:lnTo>
                  <a:lnTo>
                    <a:pt x="85" y="54"/>
                  </a:lnTo>
                  <a:lnTo>
                    <a:pt x="85" y="52"/>
                  </a:lnTo>
                  <a:lnTo>
                    <a:pt x="85" y="50"/>
                  </a:lnTo>
                  <a:lnTo>
                    <a:pt x="85" y="48"/>
                  </a:lnTo>
                  <a:lnTo>
                    <a:pt x="85" y="46"/>
                  </a:lnTo>
                  <a:lnTo>
                    <a:pt x="85" y="44"/>
                  </a:lnTo>
                  <a:lnTo>
                    <a:pt x="85" y="42"/>
                  </a:lnTo>
                  <a:lnTo>
                    <a:pt x="85" y="40"/>
                  </a:lnTo>
                  <a:lnTo>
                    <a:pt x="85" y="38"/>
                  </a:lnTo>
                  <a:lnTo>
                    <a:pt x="85" y="37"/>
                  </a:lnTo>
                  <a:lnTo>
                    <a:pt x="87" y="37"/>
                  </a:lnTo>
                  <a:lnTo>
                    <a:pt x="87" y="38"/>
                  </a:lnTo>
                  <a:lnTo>
                    <a:pt x="89" y="38"/>
                  </a:lnTo>
                  <a:lnTo>
                    <a:pt x="89" y="40"/>
                  </a:lnTo>
                  <a:lnTo>
                    <a:pt x="89" y="42"/>
                  </a:lnTo>
                  <a:lnTo>
                    <a:pt x="91" y="42"/>
                  </a:lnTo>
                  <a:lnTo>
                    <a:pt x="91" y="44"/>
                  </a:lnTo>
                  <a:lnTo>
                    <a:pt x="94" y="44"/>
                  </a:lnTo>
                  <a:lnTo>
                    <a:pt x="94" y="46"/>
                  </a:lnTo>
                  <a:lnTo>
                    <a:pt x="94" y="80"/>
                  </a:lnTo>
                  <a:lnTo>
                    <a:pt x="110" y="80"/>
                  </a:lnTo>
                  <a:lnTo>
                    <a:pt x="110" y="46"/>
                  </a:lnTo>
                  <a:lnTo>
                    <a:pt x="110" y="44"/>
                  </a:lnTo>
                  <a:lnTo>
                    <a:pt x="112" y="44"/>
                  </a:lnTo>
                  <a:lnTo>
                    <a:pt x="112" y="42"/>
                  </a:lnTo>
                  <a:lnTo>
                    <a:pt x="114" y="40"/>
                  </a:lnTo>
                  <a:lnTo>
                    <a:pt x="116" y="38"/>
                  </a:lnTo>
                  <a:lnTo>
                    <a:pt x="118" y="38"/>
                  </a:lnTo>
                  <a:lnTo>
                    <a:pt x="118" y="37"/>
                  </a:lnTo>
                  <a:lnTo>
                    <a:pt x="120" y="35"/>
                  </a:lnTo>
                  <a:lnTo>
                    <a:pt x="123" y="33"/>
                  </a:lnTo>
                  <a:lnTo>
                    <a:pt x="123" y="35"/>
                  </a:lnTo>
                  <a:lnTo>
                    <a:pt x="123" y="67"/>
                  </a:lnTo>
                  <a:lnTo>
                    <a:pt x="120" y="67"/>
                  </a:lnTo>
                  <a:lnTo>
                    <a:pt x="118" y="67"/>
                  </a:lnTo>
                  <a:lnTo>
                    <a:pt x="116" y="67"/>
                  </a:lnTo>
                  <a:lnTo>
                    <a:pt x="116" y="69"/>
                  </a:lnTo>
                  <a:lnTo>
                    <a:pt x="114" y="69"/>
                  </a:lnTo>
                  <a:lnTo>
                    <a:pt x="118" y="80"/>
                  </a:lnTo>
                  <a:lnTo>
                    <a:pt x="120" y="80"/>
                  </a:lnTo>
                  <a:lnTo>
                    <a:pt x="123" y="80"/>
                  </a:lnTo>
                  <a:lnTo>
                    <a:pt x="125" y="80"/>
                  </a:lnTo>
                  <a:lnTo>
                    <a:pt x="127" y="78"/>
                  </a:lnTo>
                  <a:lnTo>
                    <a:pt x="129" y="78"/>
                  </a:lnTo>
                  <a:lnTo>
                    <a:pt x="131" y="78"/>
                  </a:lnTo>
                  <a:lnTo>
                    <a:pt x="133" y="78"/>
                  </a:lnTo>
                  <a:lnTo>
                    <a:pt x="133" y="76"/>
                  </a:lnTo>
                  <a:lnTo>
                    <a:pt x="135" y="76"/>
                  </a:lnTo>
                  <a:lnTo>
                    <a:pt x="137" y="76"/>
                  </a:lnTo>
                  <a:lnTo>
                    <a:pt x="139" y="76"/>
                  </a:lnTo>
                  <a:lnTo>
                    <a:pt x="139" y="74"/>
                  </a:lnTo>
                  <a:lnTo>
                    <a:pt x="141" y="74"/>
                  </a:lnTo>
                  <a:lnTo>
                    <a:pt x="143" y="74"/>
                  </a:lnTo>
                  <a:lnTo>
                    <a:pt x="145" y="73"/>
                  </a:lnTo>
                  <a:lnTo>
                    <a:pt x="147" y="73"/>
                  </a:lnTo>
                  <a:lnTo>
                    <a:pt x="149" y="73"/>
                  </a:lnTo>
                  <a:lnTo>
                    <a:pt x="149" y="71"/>
                  </a:lnTo>
                  <a:lnTo>
                    <a:pt x="145" y="59"/>
                  </a:lnTo>
                  <a:lnTo>
                    <a:pt x="143" y="59"/>
                  </a:lnTo>
                  <a:lnTo>
                    <a:pt x="141" y="61"/>
                  </a:lnTo>
                  <a:lnTo>
                    <a:pt x="139" y="61"/>
                  </a:lnTo>
                  <a:lnTo>
                    <a:pt x="137" y="61"/>
                  </a:lnTo>
                  <a:lnTo>
                    <a:pt x="137" y="63"/>
                  </a:lnTo>
                  <a:lnTo>
                    <a:pt x="137" y="44"/>
                  </a:lnTo>
                  <a:lnTo>
                    <a:pt x="137" y="42"/>
                  </a:lnTo>
                  <a:lnTo>
                    <a:pt x="139" y="42"/>
                  </a:lnTo>
                  <a:lnTo>
                    <a:pt x="141" y="42"/>
                  </a:lnTo>
                  <a:lnTo>
                    <a:pt x="143" y="42"/>
                  </a:lnTo>
                  <a:close/>
                  <a:moveTo>
                    <a:pt x="106" y="29"/>
                  </a:moveTo>
                  <a:lnTo>
                    <a:pt x="106" y="31"/>
                  </a:lnTo>
                  <a:lnTo>
                    <a:pt x="104" y="31"/>
                  </a:lnTo>
                  <a:lnTo>
                    <a:pt x="104" y="33"/>
                  </a:lnTo>
                  <a:lnTo>
                    <a:pt x="102" y="33"/>
                  </a:lnTo>
                  <a:lnTo>
                    <a:pt x="102" y="35"/>
                  </a:lnTo>
                  <a:lnTo>
                    <a:pt x="102" y="33"/>
                  </a:lnTo>
                  <a:lnTo>
                    <a:pt x="100" y="33"/>
                  </a:lnTo>
                  <a:lnTo>
                    <a:pt x="100" y="31"/>
                  </a:lnTo>
                  <a:lnTo>
                    <a:pt x="100" y="29"/>
                  </a:lnTo>
                  <a:lnTo>
                    <a:pt x="98" y="29"/>
                  </a:lnTo>
                  <a:lnTo>
                    <a:pt x="98" y="27"/>
                  </a:lnTo>
                  <a:lnTo>
                    <a:pt x="96" y="27"/>
                  </a:lnTo>
                  <a:lnTo>
                    <a:pt x="96" y="25"/>
                  </a:lnTo>
                  <a:lnTo>
                    <a:pt x="94" y="25"/>
                  </a:lnTo>
                  <a:lnTo>
                    <a:pt x="94" y="23"/>
                  </a:lnTo>
                  <a:lnTo>
                    <a:pt x="91" y="23"/>
                  </a:lnTo>
                  <a:lnTo>
                    <a:pt x="112" y="23"/>
                  </a:lnTo>
                  <a:lnTo>
                    <a:pt x="110" y="23"/>
                  </a:lnTo>
                  <a:lnTo>
                    <a:pt x="110" y="25"/>
                  </a:lnTo>
                  <a:lnTo>
                    <a:pt x="110" y="27"/>
                  </a:lnTo>
                  <a:lnTo>
                    <a:pt x="108" y="27"/>
                  </a:lnTo>
                  <a:lnTo>
                    <a:pt x="108" y="29"/>
                  </a:lnTo>
                  <a:lnTo>
                    <a:pt x="106" y="29"/>
                  </a:lnTo>
                  <a:close/>
                  <a:moveTo>
                    <a:pt x="139" y="126"/>
                  </a:moveTo>
                  <a:lnTo>
                    <a:pt x="139" y="150"/>
                  </a:lnTo>
                  <a:lnTo>
                    <a:pt x="156" y="150"/>
                  </a:lnTo>
                  <a:lnTo>
                    <a:pt x="156" y="78"/>
                  </a:lnTo>
                  <a:lnTo>
                    <a:pt x="139" y="78"/>
                  </a:lnTo>
                  <a:lnTo>
                    <a:pt x="139" y="88"/>
                  </a:lnTo>
                  <a:lnTo>
                    <a:pt x="67" y="88"/>
                  </a:lnTo>
                  <a:lnTo>
                    <a:pt x="67" y="82"/>
                  </a:lnTo>
                  <a:lnTo>
                    <a:pt x="50" y="82"/>
                  </a:lnTo>
                  <a:lnTo>
                    <a:pt x="50" y="103"/>
                  </a:lnTo>
                  <a:lnTo>
                    <a:pt x="50" y="105"/>
                  </a:lnTo>
                  <a:lnTo>
                    <a:pt x="50" y="107"/>
                  </a:lnTo>
                  <a:lnTo>
                    <a:pt x="50" y="109"/>
                  </a:lnTo>
                  <a:lnTo>
                    <a:pt x="50" y="111"/>
                  </a:lnTo>
                  <a:lnTo>
                    <a:pt x="48" y="112"/>
                  </a:lnTo>
                  <a:lnTo>
                    <a:pt x="48" y="114"/>
                  </a:lnTo>
                  <a:lnTo>
                    <a:pt x="48" y="116"/>
                  </a:lnTo>
                  <a:lnTo>
                    <a:pt x="48" y="118"/>
                  </a:lnTo>
                  <a:lnTo>
                    <a:pt x="48" y="120"/>
                  </a:lnTo>
                  <a:lnTo>
                    <a:pt x="48" y="122"/>
                  </a:lnTo>
                  <a:lnTo>
                    <a:pt x="46" y="124"/>
                  </a:lnTo>
                  <a:lnTo>
                    <a:pt x="46" y="126"/>
                  </a:lnTo>
                  <a:lnTo>
                    <a:pt x="46" y="128"/>
                  </a:lnTo>
                  <a:lnTo>
                    <a:pt x="44" y="128"/>
                  </a:lnTo>
                  <a:lnTo>
                    <a:pt x="44" y="129"/>
                  </a:lnTo>
                  <a:lnTo>
                    <a:pt x="44" y="131"/>
                  </a:lnTo>
                  <a:lnTo>
                    <a:pt x="42" y="133"/>
                  </a:lnTo>
                  <a:lnTo>
                    <a:pt x="40" y="135"/>
                  </a:lnTo>
                  <a:lnTo>
                    <a:pt x="40" y="137"/>
                  </a:lnTo>
                  <a:lnTo>
                    <a:pt x="38" y="137"/>
                  </a:lnTo>
                  <a:lnTo>
                    <a:pt x="38" y="139"/>
                  </a:lnTo>
                  <a:lnTo>
                    <a:pt x="36" y="139"/>
                  </a:lnTo>
                  <a:lnTo>
                    <a:pt x="36" y="141"/>
                  </a:lnTo>
                  <a:lnTo>
                    <a:pt x="33" y="141"/>
                  </a:lnTo>
                  <a:lnTo>
                    <a:pt x="31" y="143"/>
                  </a:lnTo>
                  <a:lnTo>
                    <a:pt x="46" y="152"/>
                  </a:lnTo>
                  <a:lnTo>
                    <a:pt x="48" y="152"/>
                  </a:lnTo>
                  <a:lnTo>
                    <a:pt x="48" y="150"/>
                  </a:lnTo>
                  <a:lnTo>
                    <a:pt x="50" y="150"/>
                  </a:lnTo>
                  <a:lnTo>
                    <a:pt x="50" y="148"/>
                  </a:lnTo>
                  <a:lnTo>
                    <a:pt x="52" y="148"/>
                  </a:lnTo>
                  <a:lnTo>
                    <a:pt x="52" y="147"/>
                  </a:lnTo>
                  <a:lnTo>
                    <a:pt x="54" y="147"/>
                  </a:lnTo>
                  <a:lnTo>
                    <a:pt x="54" y="145"/>
                  </a:lnTo>
                  <a:lnTo>
                    <a:pt x="56" y="143"/>
                  </a:lnTo>
                  <a:lnTo>
                    <a:pt x="56" y="141"/>
                  </a:lnTo>
                  <a:lnTo>
                    <a:pt x="58" y="141"/>
                  </a:lnTo>
                  <a:lnTo>
                    <a:pt x="58" y="139"/>
                  </a:lnTo>
                  <a:lnTo>
                    <a:pt x="58" y="137"/>
                  </a:lnTo>
                  <a:lnTo>
                    <a:pt x="60" y="137"/>
                  </a:lnTo>
                  <a:lnTo>
                    <a:pt x="60" y="135"/>
                  </a:lnTo>
                  <a:lnTo>
                    <a:pt x="60" y="133"/>
                  </a:lnTo>
                  <a:lnTo>
                    <a:pt x="62" y="131"/>
                  </a:lnTo>
                  <a:lnTo>
                    <a:pt x="62" y="129"/>
                  </a:lnTo>
                  <a:lnTo>
                    <a:pt x="62" y="128"/>
                  </a:lnTo>
                  <a:lnTo>
                    <a:pt x="65" y="128"/>
                  </a:lnTo>
                  <a:lnTo>
                    <a:pt x="65" y="126"/>
                  </a:lnTo>
                  <a:lnTo>
                    <a:pt x="139" y="126"/>
                  </a:lnTo>
                  <a:close/>
                  <a:moveTo>
                    <a:pt x="139" y="112"/>
                  </a:moveTo>
                  <a:lnTo>
                    <a:pt x="67" y="112"/>
                  </a:lnTo>
                  <a:lnTo>
                    <a:pt x="67" y="111"/>
                  </a:lnTo>
                  <a:lnTo>
                    <a:pt x="67" y="109"/>
                  </a:lnTo>
                  <a:lnTo>
                    <a:pt x="67" y="107"/>
                  </a:lnTo>
                  <a:lnTo>
                    <a:pt x="67" y="105"/>
                  </a:lnTo>
                  <a:lnTo>
                    <a:pt x="67" y="103"/>
                  </a:lnTo>
                  <a:lnTo>
                    <a:pt x="67" y="101"/>
                  </a:lnTo>
                  <a:lnTo>
                    <a:pt x="139" y="101"/>
                  </a:lnTo>
                  <a:lnTo>
                    <a:pt x="139"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5784" tIns="47892" rIns="95784" bIns="47892"/>
            <a:lstStyle/>
            <a:p>
              <a:endParaRPr lang="zh-TW" altLang="en-US">
                <a:solidFill>
                  <a:prstClr val="black"/>
                </a:solidFill>
              </a:endParaRPr>
            </a:p>
          </p:txBody>
        </p:sp>
        <p:sp>
          <p:nvSpPr>
            <p:cNvPr id="11" name="Freeform 12"/>
            <p:cNvSpPr>
              <a:spLocks noChangeAspect="1" noEditPoints="1"/>
            </p:cNvSpPr>
            <p:nvPr/>
          </p:nvSpPr>
          <p:spPr bwMode="auto">
            <a:xfrm>
              <a:off x="661" y="212"/>
              <a:ext cx="164" cy="148"/>
            </a:xfrm>
            <a:custGeom>
              <a:avLst/>
              <a:gdLst>
                <a:gd name="T0" fmla="*/ 116 w 163"/>
                <a:gd name="T1" fmla="*/ 27 h 148"/>
                <a:gd name="T2" fmla="*/ 37 w 163"/>
                <a:gd name="T3" fmla="*/ 0 h 148"/>
                <a:gd name="T4" fmla="*/ 12 w 163"/>
                <a:gd name="T5" fmla="*/ 35 h 148"/>
                <a:gd name="T6" fmla="*/ 14 w 163"/>
                <a:gd name="T7" fmla="*/ 40 h 148"/>
                <a:gd name="T8" fmla="*/ 16 w 163"/>
                <a:gd name="T9" fmla="*/ 48 h 148"/>
                <a:gd name="T10" fmla="*/ 18 w 163"/>
                <a:gd name="T11" fmla="*/ 55 h 148"/>
                <a:gd name="T12" fmla="*/ 35 w 163"/>
                <a:gd name="T13" fmla="*/ 54 h 148"/>
                <a:gd name="T14" fmla="*/ 33 w 163"/>
                <a:gd name="T15" fmla="*/ 46 h 148"/>
                <a:gd name="T16" fmla="*/ 31 w 163"/>
                <a:gd name="T17" fmla="*/ 40 h 148"/>
                <a:gd name="T18" fmla="*/ 29 w 163"/>
                <a:gd name="T19" fmla="*/ 35 h 148"/>
                <a:gd name="T20" fmla="*/ 27 w 163"/>
                <a:gd name="T21" fmla="*/ 29 h 148"/>
                <a:gd name="T22" fmla="*/ 0 w 163"/>
                <a:gd name="T23" fmla="*/ 76 h 148"/>
                <a:gd name="T24" fmla="*/ 70 w 163"/>
                <a:gd name="T25" fmla="*/ 59 h 148"/>
                <a:gd name="T26" fmla="*/ 72 w 163"/>
                <a:gd name="T27" fmla="*/ 52 h 148"/>
                <a:gd name="T28" fmla="*/ 74 w 163"/>
                <a:gd name="T29" fmla="*/ 44 h 148"/>
                <a:gd name="T30" fmla="*/ 76 w 163"/>
                <a:gd name="T31" fmla="*/ 38 h 148"/>
                <a:gd name="T32" fmla="*/ 78 w 163"/>
                <a:gd name="T33" fmla="*/ 33 h 148"/>
                <a:gd name="T34" fmla="*/ 62 w 163"/>
                <a:gd name="T35" fmla="*/ 31 h 148"/>
                <a:gd name="T36" fmla="*/ 60 w 163"/>
                <a:gd name="T37" fmla="*/ 37 h 148"/>
                <a:gd name="T38" fmla="*/ 58 w 163"/>
                <a:gd name="T39" fmla="*/ 44 h 148"/>
                <a:gd name="T40" fmla="*/ 56 w 163"/>
                <a:gd name="T41" fmla="*/ 52 h 148"/>
                <a:gd name="T42" fmla="*/ 53 w 163"/>
                <a:gd name="T43" fmla="*/ 59 h 148"/>
                <a:gd name="T44" fmla="*/ 68 w 163"/>
                <a:gd name="T45" fmla="*/ 141 h 148"/>
                <a:gd name="T46" fmla="*/ 116 w 163"/>
                <a:gd name="T47" fmla="*/ 88 h 148"/>
                <a:gd name="T48" fmla="*/ 111 w 163"/>
                <a:gd name="T49" fmla="*/ 84 h 148"/>
                <a:gd name="T50" fmla="*/ 6 w 163"/>
                <a:gd name="T51" fmla="*/ 84 h 148"/>
                <a:gd name="T52" fmla="*/ 4 w 163"/>
                <a:gd name="T53" fmla="*/ 90 h 148"/>
                <a:gd name="T54" fmla="*/ 22 w 163"/>
                <a:gd name="T55" fmla="*/ 126 h 148"/>
                <a:gd name="T56" fmla="*/ 66 w 163"/>
                <a:gd name="T57" fmla="*/ 99 h 148"/>
                <a:gd name="T58" fmla="*/ 22 w 163"/>
                <a:gd name="T59" fmla="*/ 126 h 148"/>
                <a:gd name="T60" fmla="*/ 155 w 163"/>
                <a:gd name="T61" fmla="*/ 63 h 148"/>
                <a:gd name="T62" fmla="*/ 159 w 163"/>
                <a:gd name="T63" fmla="*/ 71 h 148"/>
                <a:gd name="T64" fmla="*/ 163 w 163"/>
                <a:gd name="T65" fmla="*/ 78 h 148"/>
                <a:gd name="T66" fmla="*/ 169 w 163"/>
                <a:gd name="T67" fmla="*/ 86 h 148"/>
                <a:gd name="T68" fmla="*/ 172 w 163"/>
                <a:gd name="T69" fmla="*/ 92 h 148"/>
                <a:gd name="T70" fmla="*/ 174 w 163"/>
                <a:gd name="T71" fmla="*/ 97 h 148"/>
                <a:gd name="T72" fmla="*/ 176 w 163"/>
                <a:gd name="T73" fmla="*/ 103 h 148"/>
                <a:gd name="T74" fmla="*/ 176 w 163"/>
                <a:gd name="T75" fmla="*/ 111 h 148"/>
                <a:gd name="T76" fmla="*/ 174 w 163"/>
                <a:gd name="T77" fmla="*/ 116 h 148"/>
                <a:gd name="T78" fmla="*/ 169 w 163"/>
                <a:gd name="T79" fmla="*/ 120 h 148"/>
                <a:gd name="T80" fmla="*/ 161 w 163"/>
                <a:gd name="T81" fmla="*/ 120 h 148"/>
                <a:gd name="T82" fmla="*/ 153 w 163"/>
                <a:gd name="T83" fmla="*/ 118 h 148"/>
                <a:gd name="T84" fmla="*/ 147 w 163"/>
                <a:gd name="T85" fmla="*/ 116 h 148"/>
                <a:gd name="T86" fmla="*/ 149 w 163"/>
                <a:gd name="T87" fmla="*/ 135 h 148"/>
                <a:gd name="T88" fmla="*/ 157 w 163"/>
                <a:gd name="T89" fmla="*/ 137 h 148"/>
                <a:gd name="T90" fmla="*/ 165 w 163"/>
                <a:gd name="T91" fmla="*/ 137 h 148"/>
                <a:gd name="T92" fmla="*/ 174 w 163"/>
                <a:gd name="T93" fmla="*/ 137 h 148"/>
                <a:gd name="T94" fmla="*/ 180 w 163"/>
                <a:gd name="T95" fmla="*/ 135 h 148"/>
                <a:gd name="T96" fmla="*/ 184 w 163"/>
                <a:gd name="T97" fmla="*/ 129 h 148"/>
                <a:gd name="T98" fmla="*/ 188 w 163"/>
                <a:gd name="T99" fmla="*/ 124 h 148"/>
                <a:gd name="T100" fmla="*/ 192 w 163"/>
                <a:gd name="T101" fmla="*/ 118 h 148"/>
                <a:gd name="T102" fmla="*/ 192 w 163"/>
                <a:gd name="T103" fmla="*/ 111 h 148"/>
                <a:gd name="T104" fmla="*/ 192 w 163"/>
                <a:gd name="T105" fmla="*/ 103 h 148"/>
                <a:gd name="T106" fmla="*/ 190 w 163"/>
                <a:gd name="T107" fmla="*/ 95 h 148"/>
                <a:gd name="T108" fmla="*/ 188 w 163"/>
                <a:gd name="T109" fmla="*/ 90 h 148"/>
                <a:gd name="T110" fmla="*/ 186 w 163"/>
                <a:gd name="T111" fmla="*/ 82 h 148"/>
                <a:gd name="T112" fmla="*/ 182 w 163"/>
                <a:gd name="T113" fmla="*/ 76 h 148"/>
                <a:gd name="T114" fmla="*/ 178 w 163"/>
                <a:gd name="T115" fmla="*/ 71 h 148"/>
                <a:gd name="T116" fmla="*/ 174 w 163"/>
                <a:gd name="T117" fmla="*/ 65 h 148"/>
                <a:gd name="T118" fmla="*/ 174 w 163"/>
                <a:gd name="T119" fmla="*/ 57 h 148"/>
                <a:gd name="T120" fmla="*/ 124 w 163"/>
                <a:gd name="T121" fmla="*/ 4 h 148"/>
                <a:gd name="T122" fmla="*/ 140 w 163"/>
                <a:gd name="T123" fmla="*/ 21 h 148"/>
                <a:gd name="T124" fmla="*/ 169 w 163"/>
                <a:gd name="T125" fmla="*/ 19 h 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3"/>
                <a:gd name="T190" fmla="*/ 0 h 148"/>
                <a:gd name="T191" fmla="*/ 163 w 163"/>
                <a:gd name="T192" fmla="*/ 148 h 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3" h="148">
                  <a:moveTo>
                    <a:pt x="37" y="12"/>
                  </a:moveTo>
                  <a:lnTo>
                    <a:pt x="4" y="12"/>
                  </a:lnTo>
                  <a:lnTo>
                    <a:pt x="4" y="27"/>
                  </a:lnTo>
                  <a:lnTo>
                    <a:pt x="87" y="27"/>
                  </a:lnTo>
                  <a:lnTo>
                    <a:pt x="87" y="12"/>
                  </a:lnTo>
                  <a:lnTo>
                    <a:pt x="53" y="12"/>
                  </a:lnTo>
                  <a:lnTo>
                    <a:pt x="53" y="0"/>
                  </a:lnTo>
                  <a:lnTo>
                    <a:pt x="37" y="0"/>
                  </a:lnTo>
                  <a:lnTo>
                    <a:pt x="37" y="12"/>
                  </a:lnTo>
                  <a:close/>
                  <a:moveTo>
                    <a:pt x="10" y="33"/>
                  </a:moveTo>
                  <a:lnTo>
                    <a:pt x="10" y="35"/>
                  </a:lnTo>
                  <a:lnTo>
                    <a:pt x="12" y="35"/>
                  </a:lnTo>
                  <a:lnTo>
                    <a:pt x="12" y="37"/>
                  </a:lnTo>
                  <a:lnTo>
                    <a:pt x="12" y="38"/>
                  </a:lnTo>
                  <a:lnTo>
                    <a:pt x="12" y="40"/>
                  </a:lnTo>
                  <a:lnTo>
                    <a:pt x="14" y="40"/>
                  </a:lnTo>
                  <a:lnTo>
                    <a:pt x="14" y="42"/>
                  </a:lnTo>
                  <a:lnTo>
                    <a:pt x="14" y="44"/>
                  </a:lnTo>
                  <a:lnTo>
                    <a:pt x="14" y="46"/>
                  </a:lnTo>
                  <a:lnTo>
                    <a:pt x="16" y="48"/>
                  </a:lnTo>
                  <a:lnTo>
                    <a:pt x="16" y="50"/>
                  </a:lnTo>
                  <a:lnTo>
                    <a:pt x="16" y="52"/>
                  </a:lnTo>
                  <a:lnTo>
                    <a:pt x="18" y="54"/>
                  </a:lnTo>
                  <a:lnTo>
                    <a:pt x="18" y="55"/>
                  </a:lnTo>
                  <a:lnTo>
                    <a:pt x="18" y="57"/>
                  </a:lnTo>
                  <a:lnTo>
                    <a:pt x="18" y="59"/>
                  </a:lnTo>
                  <a:lnTo>
                    <a:pt x="35" y="55"/>
                  </a:lnTo>
                  <a:lnTo>
                    <a:pt x="35" y="54"/>
                  </a:lnTo>
                  <a:lnTo>
                    <a:pt x="35" y="52"/>
                  </a:lnTo>
                  <a:lnTo>
                    <a:pt x="33" y="50"/>
                  </a:lnTo>
                  <a:lnTo>
                    <a:pt x="33" y="48"/>
                  </a:lnTo>
                  <a:lnTo>
                    <a:pt x="33" y="46"/>
                  </a:lnTo>
                  <a:lnTo>
                    <a:pt x="33" y="44"/>
                  </a:lnTo>
                  <a:lnTo>
                    <a:pt x="31" y="44"/>
                  </a:lnTo>
                  <a:lnTo>
                    <a:pt x="31" y="42"/>
                  </a:lnTo>
                  <a:lnTo>
                    <a:pt x="31" y="40"/>
                  </a:lnTo>
                  <a:lnTo>
                    <a:pt x="31" y="38"/>
                  </a:lnTo>
                  <a:lnTo>
                    <a:pt x="29" y="38"/>
                  </a:lnTo>
                  <a:lnTo>
                    <a:pt x="29" y="37"/>
                  </a:lnTo>
                  <a:lnTo>
                    <a:pt x="29" y="35"/>
                  </a:lnTo>
                  <a:lnTo>
                    <a:pt x="29" y="33"/>
                  </a:lnTo>
                  <a:lnTo>
                    <a:pt x="27" y="33"/>
                  </a:lnTo>
                  <a:lnTo>
                    <a:pt x="27" y="31"/>
                  </a:lnTo>
                  <a:lnTo>
                    <a:pt x="27" y="29"/>
                  </a:lnTo>
                  <a:lnTo>
                    <a:pt x="10" y="33"/>
                  </a:lnTo>
                  <a:close/>
                  <a:moveTo>
                    <a:pt x="51" y="61"/>
                  </a:moveTo>
                  <a:lnTo>
                    <a:pt x="0" y="61"/>
                  </a:lnTo>
                  <a:lnTo>
                    <a:pt x="0" y="76"/>
                  </a:lnTo>
                  <a:lnTo>
                    <a:pt x="89" y="76"/>
                  </a:lnTo>
                  <a:lnTo>
                    <a:pt x="89" y="61"/>
                  </a:lnTo>
                  <a:lnTo>
                    <a:pt x="70" y="61"/>
                  </a:lnTo>
                  <a:lnTo>
                    <a:pt x="70" y="59"/>
                  </a:lnTo>
                  <a:lnTo>
                    <a:pt x="70" y="57"/>
                  </a:lnTo>
                  <a:lnTo>
                    <a:pt x="72" y="55"/>
                  </a:lnTo>
                  <a:lnTo>
                    <a:pt x="72" y="54"/>
                  </a:lnTo>
                  <a:lnTo>
                    <a:pt x="72" y="52"/>
                  </a:lnTo>
                  <a:lnTo>
                    <a:pt x="74" y="50"/>
                  </a:lnTo>
                  <a:lnTo>
                    <a:pt x="74" y="48"/>
                  </a:lnTo>
                  <a:lnTo>
                    <a:pt x="74" y="46"/>
                  </a:lnTo>
                  <a:lnTo>
                    <a:pt x="74" y="44"/>
                  </a:lnTo>
                  <a:lnTo>
                    <a:pt x="76" y="44"/>
                  </a:lnTo>
                  <a:lnTo>
                    <a:pt x="76" y="42"/>
                  </a:lnTo>
                  <a:lnTo>
                    <a:pt x="76" y="40"/>
                  </a:lnTo>
                  <a:lnTo>
                    <a:pt x="76" y="38"/>
                  </a:lnTo>
                  <a:lnTo>
                    <a:pt x="78" y="38"/>
                  </a:lnTo>
                  <a:lnTo>
                    <a:pt x="78" y="37"/>
                  </a:lnTo>
                  <a:lnTo>
                    <a:pt x="78" y="35"/>
                  </a:lnTo>
                  <a:lnTo>
                    <a:pt x="78" y="33"/>
                  </a:lnTo>
                  <a:lnTo>
                    <a:pt x="80" y="33"/>
                  </a:lnTo>
                  <a:lnTo>
                    <a:pt x="64" y="27"/>
                  </a:lnTo>
                  <a:lnTo>
                    <a:pt x="64" y="29"/>
                  </a:lnTo>
                  <a:lnTo>
                    <a:pt x="62" y="31"/>
                  </a:lnTo>
                  <a:lnTo>
                    <a:pt x="62" y="33"/>
                  </a:lnTo>
                  <a:lnTo>
                    <a:pt x="62" y="35"/>
                  </a:lnTo>
                  <a:lnTo>
                    <a:pt x="62" y="37"/>
                  </a:lnTo>
                  <a:lnTo>
                    <a:pt x="60" y="37"/>
                  </a:lnTo>
                  <a:lnTo>
                    <a:pt x="60" y="38"/>
                  </a:lnTo>
                  <a:lnTo>
                    <a:pt x="60" y="40"/>
                  </a:lnTo>
                  <a:lnTo>
                    <a:pt x="60" y="42"/>
                  </a:lnTo>
                  <a:lnTo>
                    <a:pt x="58" y="44"/>
                  </a:lnTo>
                  <a:lnTo>
                    <a:pt x="58" y="46"/>
                  </a:lnTo>
                  <a:lnTo>
                    <a:pt x="58" y="48"/>
                  </a:lnTo>
                  <a:lnTo>
                    <a:pt x="56" y="50"/>
                  </a:lnTo>
                  <a:lnTo>
                    <a:pt x="56" y="52"/>
                  </a:lnTo>
                  <a:lnTo>
                    <a:pt x="56" y="54"/>
                  </a:lnTo>
                  <a:lnTo>
                    <a:pt x="53" y="55"/>
                  </a:lnTo>
                  <a:lnTo>
                    <a:pt x="53" y="57"/>
                  </a:lnTo>
                  <a:lnTo>
                    <a:pt x="53" y="59"/>
                  </a:lnTo>
                  <a:lnTo>
                    <a:pt x="53" y="61"/>
                  </a:lnTo>
                  <a:lnTo>
                    <a:pt x="51" y="61"/>
                  </a:lnTo>
                  <a:close/>
                  <a:moveTo>
                    <a:pt x="22" y="141"/>
                  </a:moveTo>
                  <a:lnTo>
                    <a:pt x="68" y="141"/>
                  </a:lnTo>
                  <a:lnTo>
                    <a:pt x="68" y="148"/>
                  </a:lnTo>
                  <a:lnTo>
                    <a:pt x="87" y="148"/>
                  </a:lnTo>
                  <a:lnTo>
                    <a:pt x="87" y="90"/>
                  </a:lnTo>
                  <a:lnTo>
                    <a:pt x="87" y="88"/>
                  </a:lnTo>
                  <a:lnTo>
                    <a:pt x="87" y="86"/>
                  </a:lnTo>
                  <a:lnTo>
                    <a:pt x="85" y="86"/>
                  </a:lnTo>
                  <a:lnTo>
                    <a:pt x="85" y="84"/>
                  </a:lnTo>
                  <a:lnTo>
                    <a:pt x="82" y="84"/>
                  </a:lnTo>
                  <a:lnTo>
                    <a:pt x="80" y="84"/>
                  </a:lnTo>
                  <a:lnTo>
                    <a:pt x="10" y="84"/>
                  </a:lnTo>
                  <a:lnTo>
                    <a:pt x="8" y="84"/>
                  </a:lnTo>
                  <a:lnTo>
                    <a:pt x="6" y="84"/>
                  </a:lnTo>
                  <a:lnTo>
                    <a:pt x="6" y="86"/>
                  </a:lnTo>
                  <a:lnTo>
                    <a:pt x="4" y="86"/>
                  </a:lnTo>
                  <a:lnTo>
                    <a:pt x="4" y="88"/>
                  </a:lnTo>
                  <a:lnTo>
                    <a:pt x="4" y="90"/>
                  </a:lnTo>
                  <a:lnTo>
                    <a:pt x="4" y="148"/>
                  </a:lnTo>
                  <a:lnTo>
                    <a:pt x="22" y="148"/>
                  </a:lnTo>
                  <a:lnTo>
                    <a:pt x="22" y="141"/>
                  </a:lnTo>
                  <a:close/>
                  <a:moveTo>
                    <a:pt x="22" y="126"/>
                  </a:moveTo>
                  <a:lnTo>
                    <a:pt x="22" y="101"/>
                  </a:lnTo>
                  <a:lnTo>
                    <a:pt x="22" y="99"/>
                  </a:lnTo>
                  <a:lnTo>
                    <a:pt x="24" y="99"/>
                  </a:lnTo>
                  <a:lnTo>
                    <a:pt x="66" y="99"/>
                  </a:lnTo>
                  <a:lnTo>
                    <a:pt x="68" y="99"/>
                  </a:lnTo>
                  <a:lnTo>
                    <a:pt x="68" y="101"/>
                  </a:lnTo>
                  <a:lnTo>
                    <a:pt x="68" y="126"/>
                  </a:lnTo>
                  <a:lnTo>
                    <a:pt x="22" y="126"/>
                  </a:lnTo>
                  <a:close/>
                  <a:moveTo>
                    <a:pt x="140" y="19"/>
                  </a:moveTo>
                  <a:lnTo>
                    <a:pt x="126" y="59"/>
                  </a:lnTo>
                  <a:lnTo>
                    <a:pt x="126" y="61"/>
                  </a:lnTo>
                  <a:lnTo>
                    <a:pt x="126" y="63"/>
                  </a:lnTo>
                  <a:lnTo>
                    <a:pt x="126" y="65"/>
                  </a:lnTo>
                  <a:lnTo>
                    <a:pt x="126" y="67"/>
                  </a:lnTo>
                  <a:lnTo>
                    <a:pt x="128" y="69"/>
                  </a:lnTo>
                  <a:lnTo>
                    <a:pt x="130" y="71"/>
                  </a:lnTo>
                  <a:lnTo>
                    <a:pt x="130" y="73"/>
                  </a:lnTo>
                  <a:lnTo>
                    <a:pt x="132" y="74"/>
                  </a:lnTo>
                  <a:lnTo>
                    <a:pt x="134" y="76"/>
                  </a:lnTo>
                  <a:lnTo>
                    <a:pt x="134" y="78"/>
                  </a:lnTo>
                  <a:lnTo>
                    <a:pt x="136" y="80"/>
                  </a:lnTo>
                  <a:lnTo>
                    <a:pt x="138" y="82"/>
                  </a:lnTo>
                  <a:lnTo>
                    <a:pt x="138" y="84"/>
                  </a:lnTo>
                  <a:lnTo>
                    <a:pt x="140" y="86"/>
                  </a:lnTo>
                  <a:lnTo>
                    <a:pt x="140" y="88"/>
                  </a:lnTo>
                  <a:lnTo>
                    <a:pt x="140" y="90"/>
                  </a:lnTo>
                  <a:lnTo>
                    <a:pt x="143" y="90"/>
                  </a:lnTo>
                  <a:lnTo>
                    <a:pt x="143" y="92"/>
                  </a:lnTo>
                  <a:lnTo>
                    <a:pt x="143" y="93"/>
                  </a:lnTo>
                  <a:lnTo>
                    <a:pt x="145" y="93"/>
                  </a:lnTo>
                  <a:lnTo>
                    <a:pt x="145" y="95"/>
                  </a:lnTo>
                  <a:lnTo>
                    <a:pt x="145" y="97"/>
                  </a:lnTo>
                  <a:lnTo>
                    <a:pt x="145" y="99"/>
                  </a:lnTo>
                  <a:lnTo>
                    <a:pt x="147" y="99"/>
                  </a:lnTo>
                  <a:lnTo>
                    <a:pt x="147" y="101"/>
                  </a:lnTo>
                  <a:lnTo>
                    <a:pt x="147" y="103"/>
                  </a:lnTo>
                  <a:lnTo>
                    <a:pt x="147" y="105"/>
                  </a:lnTo>
                  <a:lnTo>
                    <a:pt x="147" y="107"/>
                  </a:lnTo>
                  <a:lnTo>
                    <a:pt x="147" y="109"/>
                  </a:lnTo>
                  <a:lnTo>
                    <a:pt x="147" y="111"/>
                  </a:lnTo>
                  <a:lnTo>
                    <a:pt x="147" y="112"/>
                  </a:lnTo>
                  <a:lnTo>
                    <a:pt x="147" y="114"/>
                  </a:lnTo>
                  <a:lnTo>
                    <a:pt x="145" y="114"/>
                  </a:lnTo>
                  <a:lnTo>
                    <a:pt x="145" y="116"/>
                  </a:lnTo>
                  <a:lnTo>
                    <a:pt x="145" y="118"/>
                  </a:lnTo>
                  <a:lnTo>
                    <a:pt x="143" y="118"/>
                  </a:lnTo>
                  <a:lnTo>
                    <a:pt x="143" y="120"/>
                  </a:lnTo>
                  <a:lnTo>
                    <a:pt x="140" y="120"/>
                  </a:lnTo>
                  <a:lnTo>
                    <a:pt x="138" y="120"/>
                  </a:lnTo>
                  <a:lnTo>
                    <a:pt x="136" y="120"/>
                  </a:lnTo>
                  <a:lnTo>
                    <a:pt x="134" y="120"/>
                  </a:lnTo>
                  <a:lnTo>
                    <a:pt x="132" y="120"/>
                  </a:lnTo>
                  <a:lnTo>
                    <a:pt x="130" y="120"/>
                  </a:lnTo>
                  <a:lnTo>
                    <a:pt x="128" y="120"/>
                  </a:lnTo>
                  <a:lnTo>
                    <a:pt x="126" y="118"/>
                  </a:lnTo>
                  <a:lnTo>
                    <a:pt x="124" y="118"/>
                  </a:lnTo>
                  <a:lnTo>
                    <a:pt x="122" y="118"/>
                  </a:lnTo>
                  <a:lnTo>
                    <a:pt x="122" y="116"/>
                  </a:lnTo>
                  <a:lnTo>
                    <a:pt x="120" y="116"/>
                  </a:lnTo>
                  <a:lnTo>
                    <a:pt x="118" y="116"/>
                  </a:lnTo>
                  <a:lnTo>
                    <a:pt x="118" y="114"/>
                  </a:lnTo>
                  <a:lnTo>
                    <a:pt x="116" y="133"/>
                  </a:lnTo>
                  <a:lnTo>
                    <a:pt x="118" y="133"/>
                  </a:lnTo>
                  <a:lnTo>
                    <a:pt x="120" y="135"/>
                  </a:lnTo>
                  <a:lnTo>
                    <a:pt x="122" y="135"/>
                  </a:lnTo>
                  <a:lnTo>
                    <a:pt x="124" y="135"/>
                  </a:lnTo>
                  <a:lnTo>
                    <a:pt x="126" y="135"/>
                  </a:lnTo>
                  <a:lnTo>
                    <a:pt x="128" y="137"/>
                  </a:lnTo>
                  <a:lnTo>
                    <a:pt x="130" y="137"/>
                  </a:lnTo>
                  <a:lnTo>
                    <a:pt x="132" y="137"/>
                  </a:lnTo>
                  <a:lnTo>
                    <a:pt x="134" y="137"/>
                  </a:lnTo>
                  <a:lnTo>
                    <a:pt x="136" y="137"/>
                  </a:lnTo>
                  <a:lnTo>
                    <a:pt x="138" y="137"/>
                  </a:lnTo>
                  <a:lnTo>
                    <a:pt x="140" y="137"/>
                  </a:lnTo>
                  <a:lnTo>
                    <a:pt x="143" y="137"/>
                  </a:lnTo>
                  <a:lnTo>
                    <a:pt x="145" y="137"/>
                  </a:lnTo>
                  <a:lnTo>
                    <a:pt x="147" y="137"/>
                  </a:lnTo>
                  <a:lnTo>
                    <a:pt x="147" y="135"/>
                  </a:lnTo>
                  <a:lnTo>
                    <a:pt x="149" y="135"/>
                  </a:lnTo>
                  <a:lnTo>
                    <a:pt x="151" y="135"/>
                  </a:lnTo>
                  <a:lnTo>
                    <a:pt x="151" y="133"/>
                  </a:lnTo>
                  <a:lnTo>
                    <a:pt x="153" y="133"/>
                  </a:lnTo>
                  <a:lnTo>
                    <a:pt x="155" y="131"/>
                  </a:lnTo>
                  <a:lnTo>
                    <a:pt x="155" y="129"/>
                  </a:lnTo>
                  <a:lnTo>
                    <a:pt x="157" y="129"/>
                  </a:lnTo>
                  <a:lnTo>
                    <a:pt x="157" y="128"/>
                  </a:lnTo>
                  <a:lnTo>
                    <a:pt x="159" y="126"/>
                  </a:lnTo>
                  <a:lnTo>
                    <a:pt x="159" y="124"/>
                  </a:lnTo>
                  <a:lnTo>
                    <a:pt x="161" y="124"/>
                  </a:lnTo>
                  <a:lnTo>
                    <a:pt x="161" y="122"/>
                  </a:lnTo>
                  <a:lnTo>
                    <a:pt x="161" y="120"/>
                  </a:lnTo>
                  <a:lnTo>
                    <a:pt x="163" y="118"/>
                  </a:lnTo>
                  <a:lnTo>
                    <a:pt x="163" y="116"/>
                  </a:lnTo>
                  <a:lnTo>
                    <a:pt x="163" y="114"/>
                  </a:lnTo>
                  <a:lnTo>
                    <a:pt x="163" y="112"/>
                  </a:lnTo>
                  <a:lnTo>
                    <a:pt x="163" y="111"/>
                  </a:lnTo>
                  <a:lnTo>
                    <a:pt x="163" y="109"/>
                  </a:lnTo>
                  <a:lnTo>
                    <a:pt x="163" y="107"/>
                  </a:lnTo>
                  <a:lnTo>
                    <a:pt x="163" y="105"/>
                  </a:lnTo>
                  <a:lnTo>
                    <a:pt x="163" y="103"/>
                  </a:lnTo>
                  <a:lnTo>
                    <a:pt x="163" y="101"/>
                  </a:lnTo>
                  <a:lnTo>
                    <a:pt x="163" y="99"/>
                  </a:lnTo>
                  <a:lnTo>
                    <a:pt x="163" y="97"/>
                  </a:lnTo>
                  <a:lnTo>
                    <a:pt x="161" y="95"/>
                  </a:lnTo>
                  <a:lnTo>
                    <a:pt x="161" y="93"/>
                  </a:lnTo>
                  <a:lnTo>
                    <a:pt x="161" y="92"/>
                  </a:lnTo>
                  <a:lnTo>
                    <a:pt x="161" y="90"/>
                  </a:lnTo>
                  <a:lnTo>
                    <a:pt x="159" y="90"/>
                  </a:lnTo>
                  <a:lnTo>
                    <a:pt x="159" y="88"/>
                  </a:lnTo>
                  <a:lnTo>
                    <a:pt x="159" y="86"/>
                  </a:lnTo>
                  <a:lnTo>
                    <a:pt x="157" y="84"/>
                  </a:lnTo>
                  <a:lnTo>
                    <a:pt x="157" y="82"/>
                  </a:lnTo>
                  <a:lnTo>
                    <a:pt x="157" y="80"/>
                  </a:lnTo>
                  <a:lnTo>
                    <a:pt x="155" y="80"/>
                  </a:lnTo>
                  <a:lnTo>
                    <a:pt x="155" y="78"/>
                  </a:lnTo>
                  <a:lnTo>
                    <a:pt x="153" y="76"/>
                  </a:lnTo>
                  <a:lnTo>
                    <a:pt x="153" y="74"/>
                  </a:lnTo>
                  <a:lnTo>
                    <a:pt x="151" y="74"/>
                  </a:lnTo>
                  <a:lnTo>
                    <a:pt x="151" y="73"/>
                  </a:lnTo>
                  <a:lnTo>
                    <a:pt x="149" y="71"/>
                  </a:lnTo>
                  <a:lnTo>
                    <a:pt x="149" y="69"/>
                  </a:lnTo>
                  <a:lnTo>
                    <a:pt x="147" y="69"/>
                  </a:lnTo>
                  <a:lnTo>
                    <a:pt x="147" y="67"/>
                  </a:lnTo>
                  <a:lnTo>
                    <a:pt x="145" y="65"/>
                  </a:lnTo>
                  <a:lnTo>
                    <a:pt x="145" y="63"/>
                  </a:lnTo>
                  <a:lnTo>
                    <a:pt x="145" y="61"/>
                  </a:lnTo>
                  <a:lnTo>
                    <a:pt x="145" y="59"/>
                  </a:lnTo>
                  <a:lnTo>
                    <a:pt x="145" y="57"/>
                  </a:lnTo>
                  <a:lnTo>
                    <a:pt x="161" y="12"/>
                  </a:lnTo>
                  <a:lnTo>
                    <a:pt x="149" y="4"/>
                  </a:lnTo>
                  <a:lnTo>
                    <a:pt x="97" y="4"/>
                  </a:lnTo>
                  <a:lnTo>
                    <a:pt x="95" y="4"/>
                  </a:lnTo>
                  <a:lnTo>
                    <a:pt x="93" y="6"/>
                  </a:lnTo>
                  <a:lnTo>
                    <a:pt x="93" y="148"/>
                  </a:lnTo>
                  <a:lnTo>
                    <a:pt x="111" y="148"/>
                  </a:lnTo>
                  <a:lnTo>
                    <a:pt x="111" y="21"/>
                  </a:lnTo>
                  <a:lnTo>
                    <a:pt x="114" y="21"/>
                  </a:lnTo>
                  <a:lnTo>
                    <a:pt x="114" y="19"/>
                  </a:lnTo>
                  <a:lnTo>
                    <a:pt x="116" y="19"/>
                  </a:lnTo>
                  <a:lnTo>
                    <a:pt x="1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5784" tIns="47892" rIns="95784" bIns="47892"/>
            <a:lstStyle/>
            <a:p>
              <a:endParaRPr lang="zh-TW" altLang="en-US">
                <a:solidFill>
                  <a:prstClr val="black"/>
                </a:solidFill>
              </a:endParaRPr>
            </a:p>
          </p:txBody>
        </p:sp>
        <p:pic>
          <p:nvPicPr>
            <p:cNvPr id="12" name="Picture 13" descr="MOEA_logo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0" y="154"/>
              <a:ext cx="4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5410783"/>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Lst>
  <p:hf hdr="0" dt="0"/>
  <p:txStyles>
    <p:titleStyle>
      <a:lvl1pPr algn="ctr" rtl="0" eaLnBrk="0" fontAlgn="base" hangingPunct="0">
        <a:spcBef>
          <a:spcPct val="0"/>
        </a:spcBef>
        <a:spcAft>
          <a:spcPct val="0"/>
        </a:spcAft>
        <a:defRPr sz="3600" b="1" kern="1200">
          <a:solidFill>
            <a:schemeClr val="tx1"/>
          </a:solidFill>
          <a:latin typeface="+mn-lt"/>
          <a:ea typeface="+mn-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lnSpc>
          <a:spcPct val="120000"/>
        </a:lnSpc>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lnSpc>
          <a:spcPct val="120000"/>
        </a:lnSpc>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12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120000"/>
        </a:lnSpc>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2.xml"/><Relationship Id="rId18" Type="http://schemas.openxmlformats.org/officeDocument/2006/relationships/image" Target="../media/image15.wmf"/><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0.xml"/><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2.jpe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chart" Target="../charts/chart1.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gray">
          <a:xfrm>
            <a:off x="0" y="2225040"/>
            <a:ext cx="9906000" cy="12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Aft>
                <a:spcPts val="1200"/>
              </a:spcAft>
            </a:pPr>
            <a:r>
              <a:rPr lang="zh-TW" altLang="en-US" sz="4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產業創新發展與化工業契機</a:t>
            </a:r>
            <a:endParaRPr lang="en-US" altLang="zh-TW" sz="4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a:extLst>
              <a:ext uri="{FF2B5EF4-FFF2-40B4-BE49-F238E27FC236}">
                <a16:creationId xmlns:a16="http://schemas.microsoft.com/office/drawing/2014/main" xmlns="" id="{67529077-16F6-4478-9FB4-45F6D27A6F0B}"/>
              </a:ext>
            </a:extLst>
          </p:cNvPr>
          <p:cNvSpPr/>
          <p:nvPr/>
        </p:nvSpPr>
        <p:spPr bwMode="gray">
          <a:xfrm>
            <a:off x="0" y="4085535"/>
            <a:ext cx="9906000" cy="1231106"/>
          </a:xfrm>
          <a:prstGeom prst="rect">
            <a:avLst/>
          </a:prstGeom>
        </p:spPr>
        <p:txBody>
          <a:bodyPr wrap="square">
            <a:spAutoFit/>
          </a:bodyPr>
          <a:lstStyle/>
          <a:p>
            <a:pPr algn="ctr">
              <a:spcAft>
                <a:spcPts val="1200"/>
              </a:spcAft>
            </a:pPr>
            <a:r>
              <a:rPr lang="zh-TW" altLang="en-US"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經濟部</a:t>
            </a:r>
            <a:endParaRPr lang="en-US" altLang="zh-TW"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1200"/>
              </a:spcAft>
            </a:pPr>
            <a:r>
              <a:rPr lang="en-US" altLang="zh-TW"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107</a:t>
            </a:r>
            <a:r>
              <a:rPr lang="zh-TW" altLang="en-US"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3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日</a:t>
            </a:r>
          </a:p>
        </p:txBody>
      </p:sp>
    </p:spTree>
    <p:extLst>
      <p:ext uri="{BB962C8B-B14F-4D97-AF65-F5344CB8AC3E}">
        <p14:creationId xmlns:p14="http://schemas.microsoft.com/office/powerpoint/2010/main" val="41519715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135466" y="11217"/>
            <a:ext cx="977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因應</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cxnSp>
        <p:nvCxnSpPr>
          <p:cNvPr id="8" name="直線接點 7">
            <a:extLst/>
          </p:cNvPr>
          <p:cNvCxnSpPr/>
          <p:nvPr/>
        </p:nvCxnSpPr>
        <p:spPr>
          <a:xfrm>
            <a:off x="335293" y="1722503"/>
            <a:ext cx="9314920" cy="0"/>
          </a:xfrm>
          <a:prstGeom prst="line">
            <a:avLst/>
          </a:prstGeom>
          <a:ln w="101600">
            <a:solidFill>
              <a:schemeClr val="accent5">
                <a:lumMod val="60000"/>
                <a:lumOff val="40000"/>
              </a:schemeClr>
            </a:solidFill>
          </a:ln>
        </p:spPr>
        <p:style>
          <a:lnRef idx="3">
            <a:schemeClr val="accent2"/>
          </a:lnRef>
          <a:fillRef idx="0">
            <a:schemeClr val="accent2"/>
          </a:fillRef>
          <a:effectRef idx="2">
            <a:schemeClr val="accent2"/>
          </a:effectRef>
          <a:fontRef idx="minor">
            <a:schemeClr val="tx1"/>
          </a:fontRef>
        </p:style>
      </p:cxnSp>
      <p:sp>
        <p:nvSpPr>
          <p:cNvPr id="9" name="文字方塊 8">
            <a:extLst/>
          </p:cNvPr>
          <p:cNvSpPr txBox="1"/>
          <p:nvPr/>
        </p:nvSpPr>
        <p:spPr>
          <a:xfrm>
            <a:off x="277506" y="1824977"/>
            <a:ext cx="9372707" cy="987578"/>
          </a:xfrm>
          <a:prstGeom prst="rect">
            <a:avLst/>
          </a:prstGeom>
          <a:noFill/>
        </p:spPr>
        <p:txBody>
          <a:bodyPr wrap="square">
            <a:spAutoFit/>
          </a:bodyPr>
          <a:lstStyle/>
          <a:p>
            <a:pPr marL="285750" indent="-285750" algn="just">
              <a:lnSpc>
                <a:spcPts val="2300"/>
              </a:lnSpc>
              <a:buClr>
                <a:srgbClr val="3333FF"/>
              </a:buClr>
              <a:buFont typeface="Wingdings" panose="05000000000000000000" pitchFamily="2" charset="2"/>
              <a:buChar char="u"/>
              <a:defRPr/>
            </a:pPr>
            <a:r>
              <a:rPr lang="zh-TW" altLang="en-US"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背景</a:t>
            </a:r>
            <a:r>
              <a:rPr lang="zh-TW" altLang="en-US"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rPr>
              <a:t>台朔重</a:t>
            </a:r>
            <a:r>
              <a:rPr lang="zh-TW" altLang="en-US" dirty="0" smtClean="0">
                <a:latin typeface="Times New Roman" panose="02020603050405020304" pitchFamily="18" charset="0"/>
                <a:ea typeface="標楷體" panose="03000509000000000000" pitchFamily="65" charset="-120"/>
              </a:rPr>
              <a:t>工與</a:t>
            </a:r>
            <a:r>
              <a:rPr lang="zh-TW" altLang="en-US" dirty="0" smtClean="0">
                <a:solidFill>
                  <a:srgbClr val="FF0000"/>
                </a:solidFill>
                <a:latin typeface="Times New Roman" panose="02020603050405020304" pitchFamily="18" charset="0"/>
                <a:ea typeface="標楷體" panose="03000509000000000000" pitchFamily="65" charset="-120"/>
              </a:rPr>
              <a:t>菲律賓</a:t>
            </a:r>
            <a:r>
              <a:rPr lang="zh-TW" altLang="en-US" dirty="0">
                <a:latin typeface="Times New Roman" panose="02020603050405020304" pitchFamily="18" charset="0"/>
                <a:ea typeface="標楷體" panose="03000509000000000000" pitchFamily="65" charset="-120"/>
              </a:rPr>
              <a:t>在地公司</a:t>
            </a:r>
            <a:r>
              <a:rPr lang="en-US" altLang="zh-TW" dirty="0">
                <a:latin typeface="Times New Roman" panose="02020603050405020304" pitchFamily="18" charset="0"/>
                <a:ea typeface="標楷體" panose="03000509000000000000" pitchFamily="65" charset="-120"/>
              </a:rPr>
              <a:t>MPGC</a:t>
            </a:r>
            <a:r>
              <a:rPr lang="zh-TW" altLang="en-US" dirty="0">
                <a:latin typeface="Times New Roman" panose="02020603050405020304" pitchFamily="18" charset="0"/>
                <a:ea typeface="標楷體" panose="03000509000000000000" pitchFamily="65" charset="-120"/>
              </a:rPr>
              <a:t>案</a:t>
            </a:r>
            <a:r>
              <a:rPr lang="zh-TW" altLang="en-US" dirty="0" smtClean="0">
                <a:latin typeface="Times New Roman" panose="02020603050405020304" pitchFamily="18" charset="0"/>
                <a:ea typeface="標楷體" panose="03000509000000000000" pitchFamily="65" charset="-120"/>
              </a:rPr>
              <a:t>合作</a:t>
            </a:r>
            <a:r>
              <a:rPr lang="zh-TW" altLang="en-US" dirty="0" smtClean="0">
                <a:solidFill>
                  <a:srgbClr val="FF0000"/>
                </a:solidFill>
                <a:latin typeface="Times New Roman" panose="02020603050405020304" pitchFamily="18" charset="0"/>
                <a:ea typeface="標楷體" panose="03000509000000000000" pitchFamily="65" charset="-120"/>
              </a:rPr>
              <a:t>汽</a:t>
            </a:r>
            <a:r>
              <a:rPr lang="zh-TW" altLang="en-US" dirty="0">
                <a:solidFill>
                  <a:srgbClr val="FF0000"/>
                </a:solidFill>
                <a:latin typeface="Times New Roman" panose="02020603050405020304" pitchFamily="18" charset="0"/>
                <a:ea typeface="標楷體" panose="03000509000000000000" pitchFamily="65" charset="-120"/>
              </a:rPr>
              <a:t>電共生</a:t>
            </a:r>
            <a:r>
              <a:rPr lang="zh-TW" altLang="en-US" dirty="0">
                <a:latin typeface="Times New Roman" panose="02020603050405020304" pitchFamily="18" charset="0"/>
                <a:ea typeface="標楷體" panose="03000509000000000000" pitchFamily="65" charset="-120"/>
              </a:rPr>
              <a:t>電廠建案。</a:t>
            </a:r>
          </a:p>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進展：</a:t>
            </a:r>
            <a:r>
              <a:rPr lang="zh-TW" altLang="en-US" dirty="0">
                <a:latin typeface="Times New Roman" panose="02020603050405020304" pitchFamily="18" charset="0"/>
                <a:ea typeface="標楷體" panose="03000509000000000000" pitchFamily="65" charset="-120"/>
              </a:rPr>
              <a:t>於</a:t>
            </a:r>
            <a:r>
              <a:rPr lang="en-US" altLang="zh-TW" dirty="0">
                <a:latin typeface="Times New Roman" panose="02020603050405020304" pitchFamily="18" charset="0"/>
                <a:ea typeface="標楷體" panose="03000509000000000000" pitchFamily="65" charset="-120"/>
              </a:rPr>
              <a:t>2016</a:t>
            </a:r>
            <a:r>
              <a:rPr lang="zh-TW" altLang="en-US" dirty="0" smtClean="0">
                <a:latin typeface="Times New Roman" panose="02020603050405020304" pitchFamily="18" charset="0"/>
                <a:ea typeface="標楷體" panose="03000509000000000000" pitchFamily="65" charset="-120"/>
              </a:rPr>
              <a:t>年底</a:t>
            </a:r>
            <a:r>
              <a:rPr lang="zh-TW" altLang="en-US" dirty="0">
                <a:latin typeface="Times New Roman" panose="02020603050405020304" pitchFamily="18" charset="0"/>
                <a:ea typeface="標楷體" panose="03000509000000000000" pitchFamily="65" charset="-120"/>
              </a:rPr>
              <a:t>取得</a:t>
            </a:r>
            <a:r>
              <a:rPr lang="zh-TW" altLang="en-US" dirty="0">
                <a:solidFill>
                  <a:srgbClr val="FF0000"/>
                </a:solidFill>
                <a:latin typeface="Times New Roman" panose="02020603050405020304" pitchFamily="18" charset="0"/>
                <a:ea typeface="標楷體" panose="03000509000000000000" pitchFamily="65" charset="-120"/>
              </a:rPr>
              <a:t>菲律賓</a:t>
            </a:r>
            <a:r>
              <a:rPr lang="zh-TW" altLang="en-US" dirty="0">
                <a:latin typeface="Times New Roman" panose="02020603050405020304" pitchFamily="18" charset="0"/>
                <a:ea typeface="標楷體" panose="03000509000000000000" pitchFamily="65" charset="-120"/>
              </a:rPr>
              <a:t>在地公司</a:t>
            </a:r>
            <a:r>
              <a:rPr lang="en-US" altLang="zh-TW" dirty="0">
                <a:latin typeface="Times New Roman" panose="02020603050405020304" pitchFamily="18" charset="0"/>
                <a:ea typeface="標楷體" panose="03000509000000000000" pitchFamily="65" charset="-120"/>
              </a:rPr>
              <a:t>MPGC</a:t>
            </a:r>
            <a:r>
              <a:rPr lang="zh-TW" altLang="en-US" dirty="0">
                <a:latin typeface="Times New Roman" panose="02020603050405020304" pitchFamily="18" charset="0"/>
                <a:ea typeface="標楷體" panose="03000509000000000000" pitchFamily="65" charset="-120"/>
              </a:rPr>
              <a:t>案合作之</a:t>
            </a:r>
            <a:r>
              <a:rPr lang="zh-TW" altLang="en-US" dirty="0">
                <a:solidFill>
                  <a:srgbClr val="FF0000"/>
                </a:solidFill>
                <a:latin typeface="Times New Roman" panose="02020603050405020304" pitchFamily="18" charset="0"/>
                <a:ea typeface="標楷體" panose="03000509000000000000" pitchFamily="65" charset="-120"/>
              </a:rPr>
              <a:t>汽電共生</a:t>
            </a:r>
            <a:r>
              <a:rPr lang="zh-TW" altLang="en-US" dirty="0">
                <a:latin typeface="Times New Roman" panose="02020603050405020304" pitchFamily="18" charset="0"/>
                <a:ea typeface="標楷體" panose="03000509000000000000" pitchFamily="65" charset="-120"/>
              </a:rPr>
              <a:t>電廠建</a:t>
            </a:r>
            <a:r>
              <a:rPr lang="zh-TW" altLang="en-US" dirty="0" smtClean="0">
                <a:latin typeface="Times New Roman" panose="02020603050405020304" pitchFamily="18" charset="0"/>
                <a:ea typeface="標楷體" panose="03000509000000000000" pitchFamily="65" charset="-120"/>
              </a:rPr>
              <a:t>案，</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rPr>
              <a:t>目前新建中</a:t>
            </a:r>
            <a:r>
              <a:rPr lang="en-US" altLang="zh-TW" dirty="0" smtClean="0">
                <a:solidFill>
                  <a:schemeClr val="tx1">
                    <a:lumMod val="85000"/>
                    <a:lumOff val="15000"/>
                  </a:schemeClr>
                </a:solidFill>
                <a:latin typeface="Times New Roman" panose="02020603050405020304" pitchFamily="18" charset="0"/>
                <a:ea typeface="標楷體" panose="03000509000000000000" pitchFamily="65" charset="-120"/>
              </a:rPr>
              <a:t>(</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rPr>
              <a:t>或試車中</a:t>
            </a:r>
            <a:r>
              <a:rPr lang="en-US" altLang="zh-TW" dirty="0" smtClean="0">
                <a:solidFill>
                  <a:schemeClr val="tx1">
                    <a:lumMod val="85000"/>
                    <a:lumOff val="15000"/>
                  </a:schemeClr>
                </a:solidFill>
                <a:latin typeface="Times New Roman" panose="02020603050405020304" pitchFamily="18" charset="0"/>
                <a:ea typeface="標楷體" panose="03000509000000000000" pitchFamily="65" charset="-120"/>
              </a:rPr>
              <a:t>5</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rPr>
              <a:t>套</a:t>
            </a:r>
            <a:r>
              <a:rPr lang="en-US" altLang="zh-TW" dirty="0" smtClean="0">
                <a:solidFill>
                  <a:schemeClr val="tx1">
                    <a:lumMod val="85000"/>
                    <a:lumOff val="15000"/>
                  </a:schemeClr>
                </a:solidFill>
                <a:latin typeface="Times New Roman" panose="02020603050405020304" pitchFamily="18" charset="0"/>
                <a:ea typeface="標楷體" panose="03000509000000000000" pitchFamily="65" charset="-120"/>
              </a:rPr>
              <a:t>)</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rPr>
              <a:t>，發電容量預計</a:t>
            </a:r>
            <a:r>
              <a:rPr lang="en-US" altLang="zh-TW" dirty="0" smtClean="0">
                <a:solidFill>
                  <a:schemeClr val="tx1">
                    <a:lumMod val="85000"/>
                    <a:lumOff val="15000"/>
                  </a:schemeClr>
                </a:solidFill>
                <a:latin typeface="Times New Roman" panose="02020603050405020304" pitchFamily="18" charset="0"/>
                <a:ea typeface="標楷體" panose="03000509000000000000" pitchFamily="65" charset="-120"/>
              </a:rPr>
              <a:t>750MW</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rPr>
              <a:t>，預計貢獻台塑重工營業額約</a:t>
            </a:r>
            <a:r>
              <a:rPr lang="en-US" altLang="zh-TW" dirty="0" smtClean="0">
                <a:solidFill>
                  <a:schemeClr val="tx1">
                    <a:lumMod val="85000"/>
                    <a:lumOff val="15000"/>
                  </a:schemeClr>
                </a:solidFill>
                <a:latin typeface="Times New Roman" panose="02020603050405020304" pitchFamily="18" charset="0"/>
                <a:ea typeface="標楷體" panose="03000509000000000000" pitchFamily="65" charset="-120"/>
              </a:rPr>
              <a:t>300</a:t>
            </a:r>
            <a:r>
              <a:rPr lang="zh-TW" altLang="en-US" dirty="0" smtClean="0">
                <a:solidFill>
                  <a:schemeClr val="tx1">
                    <a:lumMod val="85000"/>
                    <a:lumOff val="15000"/>
                  </a:schemeClr>
                </a:solidFill>
                <a:latin typeface="Times New Roman" panose="02020603050405020304" pitchFamily="18" charset="0"/>
                <a:ea typeface="標楷體" panose="03000509000000000000" pitchFamily="65" charset="-120"/>
              </a:rPr>
              <a:t>億元</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平行四邊形 9">
            <a:extLst/>
          </p:cNvPr>
          <p:cNvSpPr/>
          <p:nvPr/>
        </p:nvSpPr>
        <p:spPr>
          <a:xfrm>
            <a:off x="338921" y="1419007"/>
            <a:ext cx="3075856" cy="396000"/>
          </a:xfrm>
          <a:prstGeom prst="parallelogram">
            <a:avLst/>
          </a:prstGeom>
          <a:effectLst>
            <a:glow rad="101600">
              <a:schemeClr val="accent5">
                <a:satMod val="175000"/>
                <a:alpha val="40000"/>
              </a:schemeClr>
            </a:glow>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菲律賓台</a:t>
            </a:r>
            <a:r>
              <a:rPr lang="zh-TW" altLang="en-US" sz="1800" b="1" dirty="0">
                <a:latin typeface="Times New Roman" panose="02020603050405020304" pitchFamily="18" charset="0"/>
                <a:ea typeface="標楷體" panose="03000509000000000000" pitchFamily="65" charset="-120"/>
              </a:rPr>
              <a:t>朔重工</a:t>
            </a:r>
            <a:r>
              <a:rPr lang="zh-TW" altLang="en-US" sz="1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投資</a:t>
            </a:r>
            <a:endParaRPr lang="zh-TW" altLang="en-US" sz="1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2" name="直線接點 11">
            <a:extLst/>
          </p:cNvPr>
          <p:cNvCxnSpPr/>
          <p:nvPr/>
        </p:nvCxnSpPr>
        <p:spPr>
          <a:xfrm>
            <a:off x="307380" y="3340073"/>
            <a:ext cx="9049544" cy="0"/>
          </a:xfrm>
          <a:prstGeom prst="line">
            <a:avLst/>
          </a:prstGeom>
          <a:ln/>
        </p:spPr>
        <p:style>
          <a:lnRef idx="3">
            <a:schemeClr val="accent3"/>
          </a:lnRef>
          <a:fillRef idx="0">
            <a:schemeClr val="accent3"/>
          </a:fillRef>
          <a:effectRef idx="2">
            <a:schemeClr val="accent3"/>
          </a:effectRef>
          <a:fontRef idx="minor">
            <a:schemeClr val="tx1"/>
          </a:fontRef>
        </p:style>
      </p:cxnSp>
      <p:sp>
        <p:nvSpPr>
          <p:cNvPr id="13" name="平行四邊形 12">
            <a:extLst/>
          </p:cNvPr>
          <p:cNvSpPr/>
          <p:nvPr/>
        </p:nvSpPr>
        <p:spPr>
          <a:xfrm>
            <a:off x="306959" y="3011825"/>
            <a:ext cx="3042338" cy="396000"/>
          </a:xfrm>
          <a:prstGeom prst="parallelogram">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中橡印度投資</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p:cNvPr>
          <p:cNvSpPr txBox="1"/>
          <p:nvPr/>
        </p:nvSpPr>
        <p:spPr>
          <a:xfrm>
            <a:off x="277506" y="3467806"/>
            <a:ext cx="9306453" cy="1295355"/>
          </a:xfrm>
          <a:prstGeom prst="rect">
            <a:avLst/>
          </a:prstGeom>
          <a:noFill/>
        </p:spPr>
        <p:txBody>
          <a:bodyPr wrap="square">
            <a:spAutoFit/>
          </a:bodyPr>
          <a:lstStyle/>
          <a:p>
            <a:pPr marL="285750" indent="-285750" algn="just">
              <a:lnSpc>
                <a:spcPts val="2300"/>
              </a:lnSpc>
              <a:buClr>
                <a:srgbClr val="3333FF"/>
              </a:buClr>
              <a:buFont typeface="Wingdings" panose="05000000000000000000" pitchFamily="2" charset="2"/>
              <a:buChar char="u"/>
              <a:defRPr/>
            </a:pPr>
            <a:r>
              <a:rPr lang="zh-TW" altLang="en-US" sz="1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背景：</a:t>
            </a:r>
            <a:r>
              <a:rPr lang="zh-TW" altLang="en-US" dirty="0">
                <a:latin typeface="Times New Roman" panose="02020603050405020304" pitchFamily="18" charset="0"/>
                <a:ea typeface="標楷體" panose="03000509000000000000" pitchFamily="65" charset="-120"/>
              </a:rPr>
              <a:t>配合</a:t>
            </a:r>
            <a:r>
              <a:rPr lang="zh-TW" altLang="en-US" dirty="0">
                <a:solidFill>
                  <a:srgbClr val="FF0000"/>
                </a:solidFill>
                <a:latin typeface="Times New Roman" panose="02020603050405020304" pitchFamily="18" charset="0"/>
                <a:ea typeface="標楷體" panose="03000509000000000000" pitchFamily="65" charset="-120"/>
              </a:rPr>
              <a:t>正新</a:t>
            </a:r>
            <a:r>
              <a:rPr lang="zh-TW" altLang="en-US" dirty="0">
                <a:latin typeface="Times New Roman" panose="02020603050405020304" pitchFamily="18" charset="0"/>
                <a:ea typeface="標楷體" panose="03000509000000000000" pitchFamily="65" charset="-120"/>
              </a:rPr>
              <a:t>越南廠跨廠，中橡持續於</a:t>
            </a:r>
            <a:r>
              <a:rPr lang="zh-TW" altLang="en-US" dirty="0">
                <a:solidFill>
                  <a:srgbClr val="FF0000"/>
                </a:solidFill>
                <a:latin typeface="Times New Roman" panose="02020603050405020304" pitchFamily="18" charset="0"/>
                <a:ea typeface="標楷體" panose="03000509000000000000" pitchFamily="65" charset="-120"/>
              </a:rPr>
              <a:t>印度</a:t>
            </a:r>
            <a:r>
              <a:rPr lang="zh-TW" altLang="en-US" dirty="0">
                <a:latin typeface="Times New Roman" panose="02020603050405020304" pitchFamily="18" charset="0"/>
                <a:ea typeface="標楷體" panose="03000509000000000000" pitchFamily="65" charset="-120"/>
              </a:rPr>
              <a:t>進行擴</a:t>
            </a:r>
            <a:r>
              <a:rPr lang="zh-TW" altLang="en-US" dirty="0" smtClean="0">
                <a:latin typeface="Times New Roman" panose="02020603050405020304" pitchFamily="18" charset="0"/>
                <a:ea typeface="標楷體" panose="03000509000000000000" pitchFamily="65" charset="-120"/>
              </a:rPr>
              <a:t>廠。</a:t>
            </a:r>
            <a:endParaRPr lang="en-US" altLang="zh-TW" dirty="0">
              <a:latin typeface="Times New Roman" panose="02020603050405020304" pitchFamily="18" charset="0"/>
              <a:ea typeface="標楷體" panose="03000509000000000000" pitchFamily="65" charset="-120"/>
            </a:endParaRPr>
          </a:p>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進展：</a:t>
            </a:r>
            <a:r>
              <a:rPr lang="zh-TW" altLang="en-US" dirty="0" smtClean="0">
                <a:latin typeface="Times New Roman" panose="02020603050405020304" pitchFamily="18" charset="0"/>
                <a:ea typeface="標楷體" panose="03000509000000000000" pitchFamily="65" charset="-120"/>
              </a:rPr>
              <a:t>於</a:t>
            </a:r>
            <a:r>
              <a:rPr lang="en-US" altLang="zh-TW" dirty="0" smtClean="0">
                <a:latin typeface="Times New Roman" panose="02020603050405020304" pitchFamily="18" charset="0"/>
                <a:ea typeface="標楷體" panose="03000509000000000000" pitchFamily="65" charset="-120"/>
              </a:rPr>
              <a:t>2018</a:t>
            </a:r>
            <a:r>
              <a:rPr lang="zh-TW" altLang="en-US" dirty="0" smtClean="0">
                <a:latin typeface="Times New Roman" panose="02020603050405020304" pitchFamily="18" charset="0"/>
                <a:ea typeface="標楷體" panose="03000509000000000000" pitchFamily="65" charset="-120"/>
              </a:rPr>
              <a:t>年</a:t>
            </a:r>
            <a:r>
              <a:rPr lang="en-US" altLang="zh-TW" dirty="0" smtClean="0">
                <a:latin typeface="Times New Roman" panose="02020603050405020304" pitchFamily="18" charset="0"/>
                <a:ea typeface="標楷體" panose="03000509000000000000" pitchFamily="65" charset="-120"/>
              </a:rPr>
              <a:t>5</a:t>
            </a:r>
            <a:r>
              <a:rPr lang="zh-TW" altLang="en-US" dirty="0" smtClean="0">
                <a:latin typeface="Times New Roman" panose="02020603050405020304" pitchFamily="18" charset="0"/>
                <a:ea typeface="標楷體" panose="03000509000000000000" pitchFamily="65" charset="-120"/>
              </a:rPr>
              <a:t>月宣布於</a:t>
            </a:r>
            <a:r>
              <a:rPr lang="zh-TW" altLang="en-US" dirty="0">
                <a:solidFill>
                  <a:srgbClr val="FF0000"/>
                </a:solidFill>
                <a:latin typeface="Times New Roman" panose="02020603050405020304" pitchFamily="18" charset="0"/>
                <a:ea typeface="標楷體" panose="03000509000000000000" pitchFamily="65" charset="-120"/>
              </a:rPr>
              <a:t>印度西南方</a:t>
            </a:r>
            <a:r>
              <a:rPr lang="zh-TW" altLang="en-US" dirty="0" smtClean="0">
                <a:latin typeface="Times New Roman" panose="02020603050405020304" pitchFamily="18" charset="0"/>
                <a:ea typeface="標楷體" panose="03000509000000000000" pitchFamily="65" charset="-120"/>
              </a:rPr>
              <a:t>設立碳煙新廠，總投資</a:t>
            </a:r>
            <a:r>
              <a:rPr lang="en-US" altLang="zh-TW" dirty="0">
                <a:solidFill>
                  <a:srgbClr val="FF0000"/>
                </a:solidFill>
                <a:latin typeface="Times New Roman" panose="02020603050405020304" pitchFamily="18" charset="0"/>
                <a:ea typeface="標楷體" panose="03000509000000000000" pitchFamily="65" charset="-120"/>
              </a:rPr>
              <a:t>2</a:t>
            </a:r>
            <a:r>
              <a:rPr lang="zh-TW" altLang="en-US" dirty="0">
                <a:solidFill>
                  <a:srgbClr val="FF0000"/>
                </a:solidFill>
                <a:latin typeface="Times New Roman" panose="02020603050405020304" pitchFamily="18" charset="0"/>
                <a:ea typeface="標楷體" panose="03000509000000000000" pitchFamily="65" charset="-120"/>
              </a:rPr>
              <a:t>億美金</a:t>
            </a:r>
            <a:r>
              <a:rPr lang="zh-TW" altLang="en-US" dirty="0" smtClean="0">
                <a:latin typeface="Times New Roman" panose="02020603050405020304" pitchFamily="18" charset="0"/>
                <a:ea typeface="標楷體" panose="03000509000000000000" pitchFamily="65" charset="-120"/>
              </a:rPr>
              <a:t>，產能分三期開出，</a:t>
            </a:r>
            <a:r>
              <a:rPr lang="en-US" altLang="zh-TW" dirty="0" smtClean="0">
                <a:latin typeface="Times New Roman" panose="02020603050405020304" pitchFamily="18" charset="0"/>
                <a:ea typeface="標楷體" panose="03000509000000000000" pitchFamily="65" charset="-120"/>
              </a:rPr>
              <a:t>2021</a:t>
            </a:r>
            <a:r>
              <a:rPr lang="zh-TW" altLang="en-US" dirty="0" smtClean="0">
                <a:latin typeface="Times New Roman" panose="02020603050405020304" pitchFamily="18" charset="0"/>
                <a:ea typeface="標楷體" panose="03000509000000000000" pitchFamily="65" charset="-120"/>
              </a:rPr>
              <a:t>年完成第一期，總產能</a:t>
            </a:r>
            <a:r>
              <a:rPr lang="en-US" altLang="zh-TW" dirty="0" smtClean="0">
                <a:latin typeface="Times New Roman" panose="02020603050405020304" pitchFamily="18" charset="0"/>
                <a:ea typeface="標楷體" panose="03000509000000000000" pitchFamily="65" charset="-120"/>
              </a:rPr>
              <a:t>15</a:t>
            </a:r>
            <a:r>
              <a:rPr lang="zh-TW" altLang="en-US" dirty="0" smtClean="0">
                <a:latin typeface="Times New Roman" panose="02020603050405020304" pitchFamily="18" charset="0"/>
                <a:ea typeface="標楷體" panose="03000509000000000000" pitchFamily="65" charset="-120"/>
              </a:rPr>
              <a:t>萬噸，二三期年產能亦為</a:t>
            </a:r>
            <a:r>
              <a:rPr lang="en-US" altLang="zh-TW" dirty="0" smtClean="0">
                <a:latin typeface="Times New Roman" panose="02020603050405020304" pitchFamily="18" charset="0"/>
                <a:ea typeface="標楷體" panose="03000509000000000000" pitchFamily="65" charset="-120"/>
              </a:rPr>
              <a:t>15</a:t>
            </a:r>
            <a:r>
              <a:rPr lang="zh-TW" altLang="en-US" dirty="0" smtClean="0">
                <a:latin typeface="Times New Roman" panose="02020603050405020304" pitchFamily="18" charset="0"/>
                <a:ea typeface="標楷體" panose="03000509000000000000" pitchFamily="65" charset="-120"/>
              </a:rPr>
              <a:t>萬噸，全數投產將達</a:t>
            </a:r>
            <a:r>
              <a:rPr lang="en-US" altLang="zh-TW" dirty="0">
                <a:solidFill>
                  <a:srgbClr val="FF0000"/>
                </a:solidFill>
                <a:latin typeface="Times New Roman" panose="02020603050405020304" pitchFamily="18" charset="0"/>
                <a:ea typeface="標楷體" panose="03000509000000000000" pitchFamily="65" charset="-120"/>
              </a:rPr>
              <a:t>45</a:t>
            </a:r>
            <a:r>
              <a:rPr lang="zh-TW" altLang="en-US" dirty="0">
                <a:solidFill>
                  <a:srgbClr val="FF0000"/>
                </a:solidFill>
                <a:latin typeface="Times New Roman" panose="02020603050405020304" pitchFamily="18" charset="0"/>
                <a:ea typeface="標楷體" panose="03000509000000000000" pitchFamily="65" charset="-120"/>
              </a:rPr>
              <a:t>萬噸</a:t>
            </a:r>
            <a:r>
              <a:rPr lang="zh-TW" altLang="en-US" dirty="0" smtClean="0">
                <a:latin typeface="Times New Roman" panose="02020603050405020304" pitchFamily="18" charset="0"/>
                <a:ea typeface="標楷體" panose="03000509000000000000" pitchFamily="65" charset="-120"/>
              </a:rPr>
              <a:t>，將成為中橡全球最大之碳煙生產廠區。</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p:cNvSpPr/>
          <p:nvPr/>
        </p:nvSpPr>
        <p:spPr>
          <a:xfrm>
            <a:off x="3543404" y="666703"/>
            <a:ext cx="2339102"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、新南向進展</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5" name="直線接點 14">
            <a:extLst/>
          </p:cNvPr>
          <p:cNvCxnSpPr/>
          <p:nvPr/>
        </p:nvCxnSpPr>
        <p:spPr>
          <a:xfrm>
            <a:off x="241338" y="5245769"/>
            <a:ext cx="9216000" cy="0"/>
          </a:xfrm>
          <a:prstGeom prst="line">
            <a:avLst/>
          </a:prstGeom>
          <a:ln w="101600"/>
        </p:spPr>
        <p:style>
          <a:lnRef idx="3">
            <a:schemeClr val="accent2"/>
          </a:lnRef>
          <a:fillRef idx="0">
            <a:schemeClr val="accent2"/>
          </a:fillRef>
          <a:effectRef idx="2">
            <a:schemeClr val="accent2"/>
          </a:effectRef>
          <a:fontRef idx="minor">
            <a:schemeClr val="tx1"/>
          </a:fontRef>
        </p:style>
      </p:cxnSp>
      <p:sp>
        <p:nvSpPr>
          <p:cNvPr id="18" name="平行四邊形 17">
            <a:extLst/>
          </p:cNvPr>
          <p:cNvSpPr/>
          <p:nvPr/>
        </p:nvSpPr>
        <p:spPr>
          <a:xfrm>
            <a:off x="249230" y="4917521"/>
            <a:ext cx="3100068" cy="396000"/>
          </a:xfrm>
          <a:prstGeom prst="parallelogram">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36000" rIns="36000" anchor="ctr"/>
          <a:lstStyle/>
          <a:p>
            <a:pPr algn="ctr">
              <a:defRPr/>
            </a:pP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環拓泰國廠投資</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文字方塊 18">
            <a:extLst/>
          </p:cNvPr>
          <p:cNvSpPr txBox="1"/>
          <p:nvPr/>
        </p:nvSpPr>
        <p:spPr>
          <a:xfrm>
            <a:off x="249231" y="5404961"/>
            <a:ext cx="9208107" cy="987578"/>
          </a:xfrm>
          <a:prstGeom prst="rect">
            <a:avLst/>
          </a:prstGeom>
          <a:noFill/>
        </p:spPr>
        <p:txBody>
          <a:bodyPr wrap="square">
            <a:spAutoFit/>
          </a:bodyPr>
          <a:lstStyle/>
          <a:p>
            <a:pPr marL="285750" lvl="1" indent="-285750" algn="just">
              <a:lnSpc>
                <a:spcPts val="2300"/>
              </a:lnSpc>
              <a:buClr>
                <a:srgbClr val="3333FF"/>
              </a:buClr>
              <a:buFont typeface="Wingdings" panose="05000000000000000000" pitchFamily="2" charset="2"/>
              <a:buChar char="u"/>
              <a:defRPr/>
            </a:pPr>
            <a:r>
              <a:rPr lang="zh-TW" altLang="en-US" b="1" dirty="0">
                <a:solidFill>
                  <a:srgbClr val="0000FF"/>
                </a:solidFill>
                <a:latin typeface="Times New Roman" panose="02020603050405020304" pitchFamily="18" charset="0"/>
                <a:ea typeface="標楷體" panose="03000509000000000000" pitchFamily="65" charset="-120"/>
              </a:rPr>
              <a:t>背景</a:t>
            </a:r>
            <a:r>
              <a:rPr lang="zh-TW" altLang="en-US" b="1" dirty="0" smtClean="0">
                <a:solidFill>
                  <a:srgbClr val="0000FF"/>
                </a:solidFill>
                <a:latin typeface="Times New Roman" panose="02020603050405020304" pitchFamily="18" charset="0"/>
                <a:ea typeface="標楷體" panose="03000509000000000000" pitchFamily="65" charset="-120"/>
              </a:rPr>
              <a:t>：</a:t>
            </a:r>
            <a:r>
              <a:rPr lang="zh-TW" altLang="en-US" dirty="0" smtClean="0">
                <a:solidFill>
                  <a:srgbClr val="000000"/>
                </a:solidFill>
                <a:latin typeface="Times New Roman" panose="02020603050405020304" pitchFamily="18" charset="0"/>
                <a:ea typeface="標楷體" panose="03000509000000000000" pitchFamily="65" charset="-120"/>
              </a:rPr>
              <a:t>與薛長興合作於泰國設置</a:t>
            </a:r>
            <a:r>
              <a:rPr lang="zh-TW" altLang="en-US" dirty="0">
                <a:solidFill>
                  <a:srgbClr val="FF0000"/>
                </a:solidFill>
                <a:latin typeface="Times New Roman" panose="02020603050405020304" pitchFamily="18" charset="0"/>
                <a:ea typeface="標楷體" panose="03000509000000000000" pitchFamily="65" charset="-120"/>
              </a:rPr>
              <a:t>廢輪胎</a:t>
            </a:r>
            <a:r>
              <a:rPr lang="zh-TW" altLang="en-US" dirty="0" smtClean="0">
                <a:solidFill>
                  <a:srgbClr val="000000"/>
                </a:solidFill>
                <a:latin typeface="Times New Roman" panose="02020603050405020304" pitchFamily="18" charset="0"/>
                <a:ea typeface="標楷體" panose="03000509000000000000" pitchFamily="65" charset="-120"/>
              </a:rPr>
              <a:t>熱裂解工廠。</a:t>
            </a:r>
            <a:endParaRPr lang="en-US" altLang="zh-TW" dirty="0" smtClean="0">
              <a:solidFill>
                <a:srgbClr val="000000"/>
              </a:solidFill>
              <a:latin typeface="Times New Roman" panose="02020603050405020304" pitchFamily="18" charset="0"/>
              <a:ea typeface="標楷體" panose="03000509000000000000" pitchFamily="65" charset="-120"/>
            </a:endParaRPr>
          </a:p>
          <a:p>
            <a:pPr marL="285750" lvl="1"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進展：</a:t>
            </a:r>
            <a:r>
              <a:rPr lang="zh-TW" altLang="en-US" dirty="0">
                <a:solidFill>
                  <a:srgbClr val="000000"/>
                </a:solidFill>
                <a:latin typeface="Times New Roman" panose="02020603050405020304" pitchFamily="18" charset="0"/>
                <a:ea typeface="標楷體" panose="03000509000000000000" pitchFamily="65" charset="-120"/>
              </a:rPr>
              <a:t>於泰國</a:t>
            </a:r>
            <a:r>
              <a:rPr lang="zh-TW" altLang="en-US" dirty="0" smtClean="0">
                <a:solidFill>
                  <a:srgbClr val="000000"/>
                </a:solidFill>
                <a:latin typeface="Times New Roman" panose="02020603050405020304" pitchFamily="18" charset="0"/>
                <a:ea typeface="標楷體" panose="03000509000000000000" pitchFamily="65" charset="-120"/>
              </a:rPr>
              <a:t>設置年產能</a:t>
            </a:r>
            <a:r>
              <a:rPr lang="en-US" altLang="zh-TW" dirty="0" smtClean="0">
                <a:solidFill>
                  <a:srgbClr val="000000"/>
                </a:solidFill>
                <a:latin typeface="Times New Roman" panose="02020603050405020304" pitchFamily="18" charset="0"/>
                <a:ea typeface="標楷體" panose="03000509000000000000" pitchFamily="65" charset="-120"/>
              </a:rPr>
              <a:t>6.8</a:t>
            </a:r>
            <a:r>
              <a:rPr lang="zh-TW" altLang="en-US" dirty="0" smtClean="0">
                <a:solidFill>
                  <a:srgbClr val="000000"/>
                </a:solidFill>
                <a:latin typeface="Times New Roman" panose="02020603050405020304" pitchFamily="18" charset="0"/>
                <a:ea typeface="標楷體" panose="03000509000000000000" pitchFamily="65" charset="-120"/>
              </a:rPr>
              <a:t>萬噸之廢</a:t>
            </a:r>
            <a:r>
              <a:rPr lang="zh-TW" altLang="en-US" dirty="0">
                <a:solidFill>
                  <a:srgbClr val="000000"/>
                </a:solidFill>
                <a:latin typeface="Times New Roman" panose="02020603050405020304" pitchFamily="18" charset="0"/>
                <a:ea typeface="標楷體" panose="03000509000000000000" pitchFamily="65" charset="-120"/>
              </a:rPr>
              <a:t>輪胎熱裂解</a:t>
            </a:r>
            <a:r>
              <a:rPr lang="zh-TW" altLang="en-US" dirty="0" smtClean="0">
                <a:solidFill>
                  <a:srgbClr val="000000"/>
                </a:solidFill>
                <a:latin typeface="Times New Roman" panose="02020603050405020304" pitchFamily="18" charset="0"/>
                <a:ea typeface="標楷體" panose="03000509000000000000" pitchFamily="65" charset="-120"/>
              </a:rPr>
              <a:t>工廠，預計</a:t>
            </a:r>
            <a:r>
              <a:rPr lang="en-US" altLang="zh-TW" dirty="0" smtClean="0">
                <a:solidFill>
                  <a:srgbClr val="000000"/>
                </a:solidFill>
                <a:latin typeface="Times New Roman" panose="02020603050405020304" pitchFamily="18" charset="0"/>
                <a:ea typeface="標楷體" panose="03000509000000000000" pitchFamily="65" charset="-120"/>
              </a:rPr>
              <a:t>2019</a:t>
            </a:r>
            <a:r>
              <a:rPr lang="zh-TW" altLang="en-US" dirty="0" smtClean="0">
                <a:solidFill>
                  <a:srgbClr val="000000"/>
                </a:solidFill>
                <a:latin typeface="Times New Roman" panose="02020603050405020304" pitchFamily="18" charset="0"/>
                <a:ea typeface="標楷體" panose="03000509000000000000" pitchFamily="65" charset="-120"/>
              </a:rPr>
              <a:t>年投產，本案獲當地政府支持，並視為</a:t>
            </a:r>
            <a:r>
              <a:rPr lang="zh-TW" altLang="en-US" dirty="0">
                <a:solidFill>
                  <a:srgbClr val="FF0000"/>
                </a:solidFill>
                <a:latin typeface="Times New Roman" panose="02020603050405020304" pitchFamily="18" charset="0"/>
                <a:ea typeface="標楷體" panose="03000509000000000000" pitchFamily="65" charset="-120"/>
              </a:rPr>
              <a:t>循環經濟</a:t>
            </a:r>
            <a:r>
              <a:rPr lang="zh-TW" altLang="en-US" dirty="0" smtClean="0">
                <a:solidFill>
                  <a:srgbClr val="000000"/>
                </a:solidFill>
                <a:latin typeface="Times New Roman" panose="02020603050405020304" pitchFamily="18" charset="0"/>
                <a:ea typeface="標楷體" panose="03000509000000000000" pitchFamily="65" charset="-120"/>
              </a:rPr>
              <a:t>之示範項目。</a:t>
            </a:r>
            <a:endParaRPr lang="zh-TW" altLang="en-US" dirty="0">
              <a:solidFill>
                <a:srgbClr val="0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3573024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、解決五缺配套措施</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759670" y="2597300"/>
            <a:ext cx="1836000" cy="1096984"/>
          </a:xfrm>
          <a:prstGeom prst="rect">
            <a:avLst/>
          </a:prstGeom>
          <a:solidFill>
            <a:srgbClr val="95D1C5"/>
          </a:solidFill>
          <a:ln w="25400" cap="flat" cmpd="sng" algn="ctr">
            <a:solidFill>
              <a:srgbClr val="95D1C5">
                <a:shade val="50000"/>
              </a:srgbClr>
            </a:solidFill>
            <a:prstDash val="solid"/>
          </a:ln>
          <a:effectLst/>
        </p:spPr>
        <p:txBody>
          <a:bodyPr rtlCol="0" anchor="ct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土地取得</a:t>
            </a:r>
          </a:p>
        </p:txBody>
      </p:sp>
      <p:sp>
        <p:nvSpPr>
          <p:cNvPr id="5" name="矩形 4"/>
          <p:cNvSpPr/>
          <p:nvPr/>
        </p:nvSpPr>
        <p:spPr>
          <a:xfrm>
            <a:off x="759671" y="3790767"/>
            <a:ext cx="1836000" cy="612000"/>
          </a:xfrm>
          <a:prstGeom prst="rect">
            <a:avLst/>
          </a:prstGeom>
          <a:solidFill>
            <a:srgbClr val="95D1C5"/>
          </a:solidFill>
          <a:ln w="25400" cap="flat" cmpd="sng" algn="ctr">
            <a:solidFill>
              <a:srgbClr val="95D1C5">
                <a:shade val="50000"/>
              </a:srgbClr>
            </a:solidFill>
            <a:prstDash val="solid"/>
          </a:ln>
          <a:effectLst/>
        </p:spPr>
        <p:txBody>
          <a:bodyPr rtlCol="0" anchor="ct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確保供水</a:t>
            </a:r>
          </a:p>
        </p:txBody>
      </p:sp>
      <p:sp>
        <p:nvSpPr>
          <p:cNvPr id="6" name="矩形 5"/>
          <p:cNvSpPr/>
          <p:nvPr/>
        </p:nvSpPr>
        <p:spPr>
          <a:xfrm>
            <a:off x="759670" y="5922968"/>
            <a:ext cx="1836000" cy="612000"/>
          </a:xfrm>
          <a:prstGeom prst="rect">
            <a:avLst/>
          </a:prstGeom>
          <a:solidFill>
            <a:srgbClr val="95D1C5"/>
          </a:solidFill>
          <a:ln w="25400" cap="flat" cmpd="sng" algn="ctr">
            <a:solidFill>
              <a:srgbClr val="95D1C5">
                <a:shade val="50000"/>
              </a:srgbClr>
            </a:solidFill>
            <a:prstDash val="solid"/>
          </a:ln>
          <a:effectLst/>
        </p:spPr>
        <p:txBody>
          <a:bodyPr rtlCol="0" anchor="ct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補充人力</a:t>
            </a:r>
          </a:p>
        </p:txBody>
      </p:sp>
      <p:sp>
        <p:nvSpPr>
          <p:cNvPr id="7" name="矩形 6"/>
          <p:cNvSpPr/>
          <p:nvPr/>
        </p:nvSpPr>
        <p:spPr>
          <a:xfrm>
            <a:off x="2703890" y="2597300"/>
            <a:ext cx="6516000" cy="1096984"/>
          </a:xfrm>
          <a:prstGeom prst="rect">
            <a:avLst/>
          </a:prstGeom>
          <a:solidFill>
            <a:srgbClr val="EAEAEA"/>
          </a:solidFill>
          <a:ln w="25400" cap="flat" cmpd="sng" algn="ctr">
            <a:solidFill>
              <a:srgbClr val="EAEAEA">
                <a:shade val="50000"/>
              </a:srgbClr>
            </a:solidFill>
            <a:prstDash val="solid"/>
          </a:ln>
          <a:effectLst/>
        </p:spPr>
        <p:txBody>
          <a:bodyPr rtlCol="0" anchor="ctr"/>
          <a:lstStyle/>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公有土地優惠釋出</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出租優惠</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民間</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閒置土地</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輔導釋出</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強制拍賣及罰鍰</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運用前瞻補助地方設置在地型園區與改善公有設施</a:t>
            </a: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推動都市型工業區更新立體化獎勵</a:t>
            </a:r>
          </a:p>
        </p:txBody>
      </p:sp>
      <p:sp>
        <p:nvSpPr>
          <p:cNvPr id="8" name="矩形 7"/>
          <p:cNvSpPr/>
          <p:nvPr/>
        </p:nvSpPr>
        <p:spPr>
          <a:xfrm>
            <a:off x="2703889" y="3790767"/>
            <a:ext cx="6516000" cy="612000"/>
          </a:xfrm>
          <a:prstGeom prst="rect">
            <a:avLst/>
          </a:prstGeom>
          <a:solidFill>
            <a:srgbClr val="EAEAEA"/>
          </a:solidFill>
          <a:ln w="25400" cap="flat" cmpd="sng" algn="ctr">
            <a:solidFill>
              <a:srgbClr val="EAEAEA">
                <a:shade val="50000"/>
              </a:srgbClr>
            </a:solidFill>
            <a:prstDash val="solid"/>
          </a:ln>
          <a:effectLst/>
        </p:spPr>
        <p:txBody>
          <a:bodyPr rtlCol="0" anchor="ctr"/>
          <a:lstStyle/>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多元水源</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供應，增加供水能力</a:t>
            </a: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改善</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漏水率</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與提高</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回收</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利用率</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9" name="矩形 8"/>
          <p:cNvSpPr/>
          <p:nvPr/>
        </p:nvSpPr>
        <p:spPr>
          <a:xfrm>
            <a:off x="2703888" y="5922968"/>
            <a:ext cx="6516000" cy="612000"/>
          </a:xfrm>
          <a:prstGeom prst="rect">
            <a:avLst/>
          </a:prstGeom>
          <a:solidFill>
            <a:srgbClr val="EAEAEA"/>
          </a:solidFill>
          <a:ln w="25400" cap="flat" cmpd="sng" algn="ctr">
            <a:solidFill>
              <a:srgbClr val="EAEAEA">
                <a:shade val="50000"/>
              </a:srgbClr>
            </a:solidFill>
            <a:prstDash val="solid"/>
          </a:ln>
          <a:effectLst/>
        </p:spPr>
        <p:txBody>
          <a:bodyPr rtlCol="0" anchor="ctr"/>
          <a:lstStyle/>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與相關部會合作開設產學訓專班及辦理媒合活動</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規劃留用外籍中階技術人力</a:t>
            </a:r>
          </a:p>
        </p:txBody>
      </p:sp>
      <p:sp>
        <p:nvSpPr>
          <p:cNvPr id="10" name="圓角矩形 9"/>
          <p:cNvSpPr/>
          <p:nvPr/>
        </p:nvSpPr>
        <p:spPr bwMode="auto">
          <a:xfrm>
            <a:off x="759671" y="1906111"/>
            <a:ext cx="1836000" cy="574735"/>
          </a:xfrm>
          <a:prstGeom prst="roundRect">
            <a:avLst>
              <a:gd name="adj" fmla="val 0"/>
            </a:avLst>
          </a:prstGeom>
          <a:gradFill rotWithShape="1">
            <a:gsLst>
              <a:gs pos="0">
                <a:srgbClr val="3FB6E5"/>
              </a:gs>
              <a:gs pos="35000">
                <a:srgbClr val="3891A7">
                  <a:tint val="37000"/>
                  <a:satMod val="300000"/>
                </a:srgbClr>
              </a:gs>
              <a:gs pos="100000">
                <a:srgbClr val="40BCE8"/>
              </a:gs>
            </a:gsLst>
            <a:lin ang="16200000" scaled="1"/>
          </a:gra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1349375" indent="-1349375" algn="ctr" fontAlgn="auto">
              <a:spcBef>
                <a:spcPts val="0"/>
              </a:spcBef>
              <a:spcAft>
                <a:spcPts val="0"/>
              </a:spcAft>
              <a:defRPr/>
            </a:pPr>
            <a:r>
              <a:rPr kumimoji="0" lang="zh-TW" altLang="en-US" sz="2400" b="1" kern="0" dirty="0">
                <a:solidFill>
                  <a:prstClr val="black"/>
                </a:solidFill>
                <a:latin typeface="Times New Roman" panose="02020603050405020304" pitchFamily="18" charset="0"/>
                <a:ea typeface="+mj-ea"/>
                <a:cs typeface="Times New Roman" panose="02020603050405020304" pitchFamily="18" charset="0"/>
              </a:rPr>
              <a:t>策略作法</a:t>
            </a:r>
          </a:p>
        </p:txBody>
      </p:sp>
      <p:sp>
        <p:nvSpPr>
          <p:cNvPr id="11" name="圓角矩形 10"/>
          <p:cNvSpPr/>
          <p:nvPr/>
        </p:nvSpPr>
        <p:spPr bwMode="auto">
          <a:xfrm>
            <a:off x="2703891" y="1906111"/>
            <a:ext cx="6516000" cy="574735"/>
          </a:xfrm>
          <a:prstGeom prst="roundRect">
            <a:avLst>
              <a:gd name="adj" fmla="val 0"/>
            </a:avLst>
          </a:prstGeom>
          <a:gradFill rotWithShape="1">
            <a:gsLst>
              <a:gs pos="0">
                <a:srgbClr val="3FB6E5"/>
              </a:gs>
              <a:gs pos="35000">
                <a:srgbClr val="3891A7">
                  <a:tint val="37000"/>
                  <a:satMod val="300000"/>
                </a:srgbClr>
              </a:gs>
              <a:gs pos="100000">
                <a:srgbClr val="40BCE8"/>
              </a:gs>
            </a:gsLst>
            <a:lin ang="16200000" scaled="1"/>
          </a:gra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square" lIns="91440" tIns="45720" rIns="91440" bIns="45720" numCol="1" rtlCol="0" anchor="ctr" anchorCtr="0" compatLnSpc="1">
            <a:prstTxWarp prst="textNoShape">
              <a:avLst/>
            </a:prstTxWarp>
          </a:bodyPr>
          <a:lstStyle/>
          <a:p>
            <a:pPr marL="1349375" indent="-1349375" algn="ctr" fontAlgn="auto">
              <a:spcBef>
                <a:spcPts val="0"/>
              </a:spcBef>
              <a:spcAft>
                <a:spcPts val="0"/>
              </a:spcAft>
              <a:defRPr/>
            </a:pPr>
            <a:r>
              <a:rPr kumimoji="0" lang="zh-TW" altLang="en-US" sz="2400" b="1" kern="0" dirty="0">
                <a:solidFill>
                  <a:prstClr val="black"/>
                </a:solidFill>
                <a:latin typeface="Times New Roman" panose="02020603050405020304" pitchFamily="18" charset="0"/>
                <a:ea typeface="+mj-ea"/>
                <a:cs typeface="Times New Roman" panose="02020603050405020304" pitchFamily="18" charset="0"/>
              </a:rPr>
              <a:t>具體措施</a:t>
            </a:r>
          </a:p>
        </p:txBody>
      </p:sp>
      <p:sp>
        <p:nvSpPr>
          <p:cNvPr id="13" name="矩形 12"/>
          <p:cNvSpPr/>
          <p:nvPr/>
        </p:nvSpPr>
        <p:spPr>
          <a:xfrm>
            <a:off x="756793" y="4491149"/>
            <a:ext cx="1836000" cy="612000"/>
          </a:xfrm>
          <a:prstGeom prst="rect">
            <a:avLst/>
          </a:prstGeom>
          <a:solidFill>
            <a:srgbClr val="95D1C5"/>
          </a:solidFill>
          <a:ln w="25400" cap="flat" cmpd="sng" algn="ctr">
            <a:solidFill>
              <a:srgbClr val="95D1C5">
                <a:shade val="50000"/>
              </a:srgbClr>
            </a:solidFill>
            <a:prstDash val="solid"/>
          </a:ln>
          <a:effectLst/>
        </p:spPr>
        <p:txBody>
          <a:bodyPr rtlCol="0" anchor="ct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穩定供電</a:t>
            </a:r>
          </a:p>
        </p:txBody>
      </p:sp>
      <p:sp>
        <p:nvSpPr>
          <p:cNvPr id="14" name="矩形 13"/>
          <p:cNvSpPr/>
          <p:nvPr/>
        </p:nvSpPr>
        <p:spPr>
          <a:xfrm>
            <a:off x="2701011" y="4491149"/>
            <a:ext cx="6516000" cy="612000"/>
          </a:xfrm>
          <a:prstGeom prst="rect">
            <a:avLst/>
          </a:prstGeom>
          <a:solidFill>
            <a:srgbClr val="EAEAEA"/>
          </a:solidFill>
          <a:ln w="25400" cap="flat" cmpd="sng" algn="ctr">
            <a:solidFill>
              <a:srgbClr val="EAEAEA">
                <a:shade val="50000"/>
              </a:srgbClr>
            </a:solidFill>
            <a:prstDash val="solid"/>
          </a:ln>
          <a:effectLst/>
        </p:spPr>
        <p:txBody>
          <a:bodyPr rtlCol="0" anchor="ctr"/>
          <a:lstStyle/>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如期完成新發電機組興建計畫</a:t>
            </a: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擴大</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再生能源</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推廣</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太陽光電、離岸風電</a:t>
            </a:r>
            <a:r>
              <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p>
        </p:txBody>
      </p:sp>
      <p:sp>
        <p:nvSpPr>
          <p:cNvPr id="15" name="矩形 14"/>
          <p:cNvSpPr/>
          <p:nvPr/>
        </p:nvSpPr>
        <p:spPr>
          <a:xfrm>
            <a:off x="756794" y="5212447"/>
            <a:ext cx="1836000" cy="612000"/>
          </a:xfrm>
          <a:prstGeom prst="rect">
            <a:avLst/>
          </a:prstGeom>
          <a:solidFill>
            <a:srgbClr val="95D1C5"/>
          </a:solidFill>
          <a:ln w="25400" cap="flat" cmpd="sng" algn="ctr">
            <a:solidFill>
              <a:srgbClr val="95D1C5">
                <a:shade val="50000"/>
              </a:srgbClr>
            </a:solidFill>
            <a:prstDash val="solid"/>
          </a:ln>
          <a:effectLst/>
        </p:spPr>
        <p:txBody>
          <a:bodyPr rtlCol="0" anchor="ctr"/>
          <a:lstStyle/>
          <a:p>
            <a:pPr marL="0" marR="0" lvl="0" indent="0" algn="ctr" defTabSz="914400" eaLnBrk="1" fontAlgn="t"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rPr>
              <a:t>充裕人才</a:t>
            </a:r>
            <a:endParaRPr kumimoji="0" lang="en-US" altLang="zh-TW" sz="2000" b="0"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sp>
        <p:nvSpPr>
          <p:cNvPr id="16" name="矩形 15"/>
          <p:cNvSpPr/>
          <p:nvPr/>
        </p:nvSpPr>
        <p:spPr>
          <a:xfrm>
            <a:off x="2701012" y="5212447"/>
            <a:ext cx="6516000" cy="612000"/>
          </a:xfrm>
          <a:prstGeom prst="rect">
            <a:avLst/>
          </a:prstGeom>
          <a:solidFill>
            <a:srgbClr val="EAEAEA"/>
          </a:solidFill>
          <a:ln w="25400" cap="flat" cmpd="sng" algn="ctr">
            <a:solidFill>
              <a:srgbClr val="EAEAEA">
                <a:shade val="50000"/>
              </a:srgbClr>
            </a:solidFill>
            <a:prstDash val="solid"/>
          </a:ln>
          <a:effectLst/>
        </p:spPr>
        <p:txBody>
          <a:bodyPr rtlCol="0" anchor="ctr"/>
          <a:lstStyle/>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鬆綁延攬</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外國人才</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法規</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marL="144000" marR="0" lvl="0" indent="-144000" defTabSz="9144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培育</a:t>
            </a:r>
            <a:r>
              <a:rPr kumimoji="0" lang="en-US" altLang="zh-TW"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AI</a:t>
            </a:r>
            <a:r>
              <a:rPr kumimoji="0" lang="zh-TW" altLang="en-US" sz="1800" b="0"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產業</a:t>
            </a:r>
            <a:r>
              <a:rPr kumimoji="0" lang="zh-TW" altLang="en-US"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人才</a:t>
            </a:r>
            <a:endParaRPr kumimoji="0" lang="en-US" altLang="zh-TW" sz="1800" b="0" i="0"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3" name="矩形 2"/>
          <p:cNvSpPr/>
          <p:nvPr/>
        </p:nvSpPr>
        <p:spPr>
          <a:xfrm>
            <a:off x="756794" y="913387"/>
            <a:ext cx="8460218" cy="1015663"/>
          </a:xfrm>
          <a:prstGeom prst="rect">
            <a:avLst/>
          </a:prstGeom>
        </p:spPr>
        <p:txBody>
          <a:bodyPr wrap="square">
            <a:spAutoFit/>
          </a:bodyPr>
          <a:lstStyle/>
          <a:p>
            <a:pPr marL="176213" indent="-176213" defTabSz="912076" fontAlgn="auto">
              <a:lnSpc>
                <a:spcPts val="2400"/>
              </a:lnSpc>
              <a:spcBef>
                <a:spcPts val="0"/>
              </a:spcBef>
              <a:spcAft>
                <a:spcPts val="0"/>
              </a:spcAft>
              <a:buFont typeface="Wingdings" panose="05000000000000000000" pitchFamily="2" charset="2"/>
              <a:buChar char="Ø"/>
              <a:defRPr/>
            </a:pPr>
            <a:r>
              <a:rPr kumimoji="0" lang="zh-TW" altLang="en-US" sz="1800" dirty="0">
                <a:solidFill>
                  <a:prstClr val="black"/>
                </a:solidFill>
                <a:latin typeface="Times New Roman" panose="02020603050405020304" pitchFamily="18" charset="0"/>
                <a:ea typeface="+mj-ea"/>
                <a:cs typeface="Times New Roman" panose="02020603050405020304" pitchFamily="18" charset="0"/>
              </a:rPr>
              <a:t>針對產業投資五缺問題，本部秉持「</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誠實</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面對、</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務實</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擬定策略、</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踏實</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解決問題」之</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3</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實原則</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，逐項提出具體因應</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對策。</a:t>
            </a: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lnSpc>
                <a:spcPts val="2400"/>
              </a:lnSpc>
              <a:spcBef>
                <a:spcPts val="0"/>
              </a:spcBef>
              <a:spcAft>
                <a:spcPts val="0"/>
              </a:spcAft>
              <a:buFont typeface="Wingdings" panose="05000000000000000000" pitchFamily="2" charset="2"/>
              <a:buChar char="Ø"/>
              <a:defRPr/>
            </a:pP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納入</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「加速投資臺灣專案會議」，定期</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督導</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各項</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執行進度</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，落實推動。</a:t>
            </a: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635078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格 44"/>
          <p:cNvGraphicFramePr>
            <a:graphicFrameLocks noGrp="1"/>
          </p:cNvGraphicFramePr>
          <p:nvPr>
            <p:extLst>
              <p:ext uri="{D42A27DB-BD31-4B8C-83A1-F6EECF244321}">
                <p14:modId xmlns:p14="http://schemas.microsoft.com/office/powerpoint/2010/main" val="1325161615"/>
              </p:ext>
            </p:extLst>
          </p:nvPr>
        </p:nvGraphicFramePr>
        <p:xfrm>
          <a:off x="407290" y="1503762"/>
          <a:ext cx="9107907" cy="4363640"/>
        </p:xfrm>
        <a:graphic>
          <a:graphicData uri="http://schemas.openxmlformats.org/drawingml/2006/table">
            <a:tbl>
              <a:tblPr firstRow="1" firstCol="1" bandRow="1"/>
              <a:tblGrid>
                <a:gridCol w="1252176">
                  <a:extLst>
                    <a:ext uri="{9D8B030D-6E8A-4147-A177-3AD203B41FA5}">
                      <a16:colId xmlns="" xmlns:a16="http://schemas.microsoft.com/office/drawing/2014/main" val="4103417727"/>
                    </a:ext>
                  </a:extLst>
                </a:gridCol>
                <a:gridCol w="2421467">
                  <a:extLst>
                    <a:ext uri="{9D8B030D-6E8A-4147-A177-3AD203B41FA5}">
                      <a16:colId xmlns="" xmlns:a16="http://schemas.microsoft.com/office/drawing/2014/main" val="1259740643"/>
                    </a:ext>
                  </a:extLst>
                </a:gridCol>
                <a:gridCol w="2734733">
                  <a:extLst>
                    <a:ext uri="{9D8B030D-6E8A-4147-A177-3AD203B41FA5}">
                      <a16:colId xmlns="" xmlns:a16="http://schemas.microsoft.com/office/drawing/2014/main" val="2127797961"/>
                    </a:ext>
                  </a:extLst>
                </a:gridCol>
                <a:gridCol w="2699531">
                  <a:extLst>
                    <a:ext uri="{9D8B030D-6E8A-4147-A177-3AD203B41FA5}">
                      <a16:colId xmlns="" xmlns:a16="http://schemas.microsoft.com/office/drawing/2014/main" val="1581393924"/>
                    </a:ext>
                  </a:extLst>
                </a:gridCol>
              </a:tblGrid>
              <a:tr h="9685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rPr>
                        <a:t>目標策略</a:t>
                      </a:r>
                    </a:p>
                  </a:txBody>
                  <a:tcPr marL="63304" marR="63304"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indent="0" algn="ctr">
                        <a:lnSpc>
                          <a:spcPct val="100000"/>
                        </a:lnSpc>
                        <a:spcBef>
                          <a:spcPts val="0"/>
                        </a:spcBef>
                        <a:spcAft>
                          <a:spcPts val="0"/>
                        </a:spcAft>
                      </a:pPr>
                      <a:r>
                        <a:rPr lang="zh-TW" sz="2000" b="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多元</a:t>
                      </a:r>
                      <a:r>
                        <a:rPr lang="zh-TW" sz="2000" b="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創能</a:t>
                      </a:r>
                      <a:r>
                        <a:rPr lang="zh-TW" altLang="en-US" sz="2000" b="0" kern="1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b="0" kern="100" dirty="0">
                        <a:solidFill>
                          <a:schemeClr val="lt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lnSpc>
                          <a:spcPct val="100000"/>
                        </a:lnSpc>
                        <a:spcBef>
                          <a:spcPts val="0"/>
                        </a:spcBef>
                        <a:spcAft>
                          <a:spcPts val="0"/>
                        </a:spcAft>
                      </a:pPr>
                      <a:r>
                        <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rPr>
                        <a:t>增加供給</a:t>
                      </a:r>
                    </a:p>
                  </a:txBody>
                  <a:tcPr marL="63304" marR="63304"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sz="2000" b="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積極</a:t>
                      </a:r>
                      <a:r>
                        <a:rPr lang="zh-TW" sz="2000" b="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節能 </a:t>
                      </a:r>
                      <a:endParaRPr lang="en-US" altLang="zh-TW" sz="2000" b="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0"/>
                        </a:spcBef>
                        <a:spcAft>
                          <a:spcPts val="0"/>
                        </a:spcAft>
                      </a:pPr>
                      <a:r>
                        <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rPr>
                        <a:t>全民參與</a:t>
                      </a:r>
                    </a:p>
                  </a:txBody>
                  <a:tcPr marL="63304" marR="63304"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sz="2000" b="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靈活調度 </a:t>
                      </a:r>
                      <a:endParaRPr lang="en-US" altLang="zh-TW" sz="2000" b="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Bef>
                          <a:spcPts val="0"/>
                        </a:spcBef>
                        <a:spcAft>
                          <a:spcPts val="0"/>
                        </a:spcAft>
                      </a:pPr>
                      <a:r>
                        <a:rPr lang="zh-TW" sz="2000" b="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智慧</a:t>
                      </a:r>
                      <a:r>
                        <a:rPr lang="zh-TW" sz="2000" b="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儲能</a:t>
                      </a:r>
                    </a:p>
                  </a:txBody>
                  <a:tcPr marL="63304" marR="63304"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99FF"/>
                    </a:solidFill>
                  </a:tcPr>
                </a:tc>
                <a:extLst>
                  <a:ext uri="{0D108BD9-81ED-4DB2-BD59-A6C34878D82A}">
                    <a16:rowId xmlns="" xmlns:a16="http://schemas.microsoft.com/office/drawing/2014/main" val="2009705218"/>
                  </a:ext>
                </a:extLst>
              </a:tr>
              <a:tr h="339513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Bef>
                          <a:spcPts val="0"/>
                        </a:spcBef>
                        <a:spcAft>
                          <a:spcPts val="0"/>
                        </a:spcAft>
                      </a:pPr>
                      <a:r>
                        <a:rPr lang="zh-TW" altLang="en-US" sz="2000" b="0" kern="100" dirty="0">
                          <a:effectLst/>
                          <a:latin typeface="Times New Roman" panose="02020603050405020304" pitchFamily="18" charset="0"/>
                          <a:ea typeface="標楷體" panose="03000509000000000000" pitchFamily="65" charset="-120"/>
                          <a:cs typeface="Times New Roman" panose="02020603050405020304" pitchFamily="18" charset="0"/>
                        </a:rPr>
                        <a:t>穩定供電</a:t>
                      </a:r>
                      <a:r>
                        <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rPr>
                        <a:t>具體作法</a:t>
                      </a:r>
                    </a:p>
                  </a:txBody>
                  <a:tcPr marL="63304" marR="63304"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699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2900" lvl="0" indent="-162900" algn="just">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強化機組</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平時運轉維護</a:t>
                      </a:r>
                    </a:p>
                    <a:p>
                      <a:pPr marL="162900" lvl="0" indent="-162900" algn="just">
                        <a:lnSpc>
                          <a:spcPct val="100000"/>
                        </a:lnSpc>
                        <a:spcBef>
                          <a:spcPts val="0"/>
                        </a:spcBef>
                        <a:spcAft>
                          <a:spcPts val="0"/>
                        </a:spcAft>
                        <a:buFont typeface="Wingdings" charset="2"/>
                        <a:buChar char=""/>
                      </a:pPr>
                      <a:r>
                        <a:rPr lang="zh-TW" altLang="en-US"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妥善安排機組</a:t>
                      </a:r>
                      <a:r>
                        <a:rPr lang="zh-TW" altLang="en-US"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大修排程</a:t>
                      </a:r>
                      <a:endParaRPr lang="en-US" alt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62900" marR="0" lvl="0" indent="-162900" algn="just" defTabSz="914400" rtl="0" eaLnBrk="1" fontAlgn="auto" latinLnBrk="0" hangingPunct="1">
                        <a:lnSpc>
                          <a:spcPct val="100000"/>
                        </a:lnSpc>
                        <a:spcBef>
                          <a:spcPts val="0"/>
                        </a:spcBef>
                        <a:spcAft>
                          <a:spcPts val="0"/>
                        </a:spcAft>
                        <a:buClrTx/>
                        <a:buSzTx/>
                        <a:buFont typeface="Wingdings" charset="2"/>
                        <a:buChar char=""/>
                        <a:tabLst/>
                        <a:defRPr/>
                      </a:pPr>
                      <a:r>
                        <a:rPr lang="zh-TW" alt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如期如質</a:t>
                      </a:r>
                      <a:r>
                        <a:rPr lang="zh-TW" alt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完成新發電機組興建計畫</a:t>
                      </a:r>
                      <a:endParaRPr lang="en-US" alt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62900" lvl="0" indent="-162900" algn="just">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擴大</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再生能源</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推廣</a:t>
                      </a:r>
                    </a:p>
                  </a:txBody>
                  <a:tcPr marL="63304" marR="63304" marT="0" marB="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2900" lvl="0" indent="-162900" algn="just">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能源大用戶年均</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節電率</a:t>
                      </a:r>
                      <a:r>
                        <a:rPr 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應達</a:t>
                      </a:r>
                      <a:r>
                        <a:rPr lang="en-US"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 </a:t>
                      </a:r>
                      <a:endPar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62900" lvl="0" indent="-162900" algn="just" defTabSz="914400" rtl="0" eaLnBrk="1" latinLnBrk="0" hangingPunct="1">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住商部門用電器具</a:t>
                      </a:r>
                      <a:r>
                        <a:rPr 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強制性最低耗能</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基準</a:t>
                      </a:r>
                      <a:r>
                        <a:rPr lang="en-US"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(MEPS)</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能效分級</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標示、自願性</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節能標章</a:t>
                      </a:r>
                    </a:p>
                    <a:p>
                      <a:pPr marL="162900" lvl="0" indent="-162900" algn="just" defTabSz="914400" rtl="0" eaLnBrk="1" latinLnBrk="0" hangingPunct="1">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推動政府機關</a:t>
                      </a:r>
                      <a:r>
                        <a:rPr 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節能計畫</a:t>
                      </a:r>
                    </a:p>
                    <a:p>
                      <a:pPr marL="162900" lvl="0" indent="-162900" algn="just">
                        <a:lnSpc>
                          <a:spcPct val="100000"/>
                        </a:lnSpc>
                        <a:spcBef>
                          <a:spcPts val="0"/>
                        </a:spcBef>
                        <a:spcAft>
                          <a:spcPts val="0"/>
                        </a:spcAft>
                        <a:buFont typeface="Wingdings" charset="2"/>
                        <a:buChar char=""/>
                      </a:pPr>
                      <a:r>
                        <a:rPr 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推動動力與公用設備效率提升</a:t>
                      </a:r>
                      <a:endParaRPr lang="en-US" alt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62900" lvl="0" indent="-162900" algn="just" defTabSz="914400" rtl="0" eaLnBrk="1" latinLnBrk="0" hangingPunct="1">
                        <a:lnSpc>
                          <a:spcPct val="100000"/>
                        </a:lnSpc>
                        <a:spcBef>
                          <a:spcPts val="0"/>
                        </a:spcBef>
                        <a:spcAft>
                          <a:spcPts val="0"/>
                        </a:spcAft>
                        <a:buFont typeface="Wingdings" charset="2"/>
                        <a:buChar char=""/>
                      </a:pPr>
                      <a:r>
                        <a:rPr lang="zh-TW" altLang="en-US"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新增鼓勵節電措施</a:t>
                      </a:r>
                      <a:endParaRPr lang="zh-TW" sz="2000" b="0" u="none"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3304" marR="63304" marT="0" marB="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2900" lvl="0" indent="-162900" algn="just">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加強</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需求面管理</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措施</a:t>
                      </a:r>
                    </a:p>
                    <a:p>
                      <a:pPr marL="162900" lvl="0" indent="-162900" algn="just">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運用火力</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機組彈性</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，改善區域空污</a:t>
                      </a:r>
                    </a:p>
                    <a:p>
                      <a:pPr marL="162900" lvl="0" indent="-162900" algn="just">
                        <a:lnSpc>
                          <a:spcPct val="100000"/>
                        </a:lnSpc>
                        <a:spcBef>
                          <a:spcPts val="0"/>
                        </a:spcBef>
                        <a:spcAft>
                          <a:spcPts val="0"/>
                        </a:spcAft>
                        <a:buFont typeface="Wingdings" charset="2"/>
                        <a:buChar char=""/>
                      </a:pP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加速佈建</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智慧電表</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，結合</a:t>
                      </a:r>
                      <a:r>
                        <a:rPr lang="zh-TW" sz="2000" b="0" u="none" kern="1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儲能</a:t>
                      </a:r>
                      <a:r>
                        <a:rPr lang="zh-TW" sz="2000" b="0" u="none" kern="100" dirty="0">
                          <a:effectLst/>
                          <a:latin typeface="Times New Roman" panose="02020603050405020304" pitchFamily="18" charset="0"/>
                          <a:ea typeface="標楷體" panose="03000509000000000000" pitchFamily="65" charset="-120"/>
                          <a:cs typeface="Times New Roman" panose="02020603050405020304" pitchFamily="18" charset="0"/>
                        </a:rPr>
                        <a:t>，充份運用再生能源</a:t>
                      </a:r>
                    </a:p>
                  </a:txBody>
                  <a:tcPr marL="63304" marR="63304" marT="0" marB="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 xmlns:a16="http://schemas.microsoft.com/office/drawing/2014/main" val="3124970560"/>
                  </a:ext>
                </a:extLst>
              </a:tr>
            </a:tbl>
          </a:graphicData>
        </a:graphic>
      </p:graphicFrame>
      <p:sp>
        <p:nvSpPr>
          <p:cNvPr id="47" name="Text Box 2"/>
          <p:cNvSpPr txBox="1">
            <a:spLocks noChangeArrowheads="1"/>
          </p:cNvSpPr>
          <p:nvPr/>
        </p:nvSpPr>
        <p:spPr bwMode="gray">
          <a:xfrm>
            <a:off x="381002" y="3409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貳、解決五缺配套措施</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8" name="矩形 47"/>
          <p:cNvSpPr/>
          <p:nvPr/>
        </p:nvSpPr>
        <p:spPr>
          <a:xfrm>
            <a:off x="3654330" y="687765"/>
            <a:ext cx="2646878" cy="461665"/>
          </a:xfrm>
          <a:prstGeom prst="rect">
            <a:avLst/>
          </a:prstGeom>
        </p:spPr>
        <p:txBody>
          <a:bodyPr wrap="none">
            <a:spAutoFit/>
          </a:bodyPr>
          <a:lstStyle/>
          <a:p>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穩定電力供應</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34428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gray">
          <a:xfrm>
            <a:off x="381002" y="3409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貳、解決五缺配套措施</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 name="矩形 7"/>
          <p:cNvSpPr/>
          <p:nvPr/>
        </p:nvSpPr>
        <p:spPr>
          <a:xfrm>
            <a:off x="3654330" y="687765"/>
            <a:ext cx="2646878" cy="461665"/>
          </a:xfrm>
          <a:prstGeom prst="rect">
            <a:avLst/>
          </a:prstGeom>
        </p:spPr>
        <p:txBody>
          <a:bodyPr wrap="none">
            <a:spAutoFit/>
          </a:bodyPr>
          <a:lstStyle/>
          <a:p>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穩定電力供應</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矩形 18"/>
          <p:cNvSpPr/>
          <p:nvPr/>
        </p:nvSpPr>
        <p:spPr>
          <a:xfrm>
            <a:off x="675865" y="1225447"/>
            <a:ext cx="8170479" cy="707886"/>
          </a:xfrm>
          <a:prstGeom prst="rect">
            <a:avLst/>
          </a:prstGeom>
        </p:spPr>
        <p:txBody>
          <a:bodyPr wrap="square">
            <a:spAutoFit/>
          </a:bodyPr>
          <a:lstStyle/>
          <a:p>
            <a:pPr marL="285750" indent="-285750" defTabSz="912076" fontAlgn="auto">
              <a:lnSpc>
                <a:spcPts val="2400"/>
              </a:lnSpc>
              <a:spcBef>
                <a:spcPts val="0"/>
              </a:spcBef>
              <a:spcAft>
                <a:spcPts val="0"/>
              </a:spcAft>
              <a:buFont typeface="Wingdings" panose="05000000000000000000" pitchFamily="2" charset="2"/>
              <a:buChar char="Ø"/>
              <a:defRPr/>
            </a:pPr>
            <a:r>
              <a:rPr kumimoji="0" lang="zh-TW" altLang="en-US" sz="1800" dirty="0">
                <a:solidFill>
                  <a:prstClr val="black"/>
                </a:solidFill>
                <a:latin typeface="Times New Roman" panose="02020603050405020304" pitchFamily="18" charset="0"/>
                <a:ea typeface="+mj-ea"/>
                <a:cs typeface="Times New Roman" panose="02020603050405020304" pitchFamily="18" charset="0"/>
              </a:rPr>
              <a:t>積極推動林口、通霄、大潭及新增</a:t>
            </a:r>
            <a:r>
              <a:rPr kumimoji="0" lang="en-US" altLang="zh-TW" sz="1800" dirty="0">
                <a:solidFill>
                  <a:prstClr val="black"/>
                </a:solidFill>
                <a:latin typeface="Times New Roman" panose="02020603050405020304" pitchFamily="18" charset="0"/>
                <a:ea typeface="+mj-ea"/>
                <a:cs typeface="Times New Roman" panose="02020603050405020304" pitchFamily="18" charset="0"/>
              </a:rPr>
              <a:t>IPP</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機組，增加供電</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能力。</a:t>
            </a: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285750" indent="-285750" defTabSz="912076" fontAlgn="auto">
              <a:lnSpc>
                <a:spcPts val="2400"/>
              </a:lnSpc>
              <a:spcBef>
                <a:spcPts val="0"/>
              </a:spcBef>
              <a:spcAft>
                <a:spcPts val="0"/>
              </a:spcAft>
              <a:buFont typeface="Wingdings" panose="05000000000000000000" pitchFamily="2" charset="2"/>
              <a:buChar char="Ø"/>
              <a:defRPr/>
            </a:pP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確保</a:t>
            </a:r>
            <a:r>
              <a:rPr kumimoji="0" lang="en-US" altLang="zh-TW" sz="1800" dirty="0">
                <a:solidFill>
                  <a:prstClr val="black"/>
                </a:solidFill>
                <a:latin typeface="Times New Roman" panose="02020603050405020304" pitchFamily="18" charset="0"/>
                <a:ea typeface="+mj-ea"/>
                <a:cs typeface="Times New Roman" panose="02020603050405020304" pitchFamily="18" charset="0"/>
              </a:rPr>
              <a:t>108</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年起</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備用容量率</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達</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15%</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以上，</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備轉容量</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率達</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10%</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以上。</a:t>
            </a:r>
          </a:p>
        </p:txBody>
      </p:sp>
      <p:sp>
        <p:nvSpPr>
          <p:cNvPr id="20" name="文字方塊 19">
            <a:extLst>
              <a:ext uri="{FF2B5EF4-FFF2-40B4-BE49-F238E27FC236}">
                <a16:creationId xmlns="" xmlns:a16="http://schemas.microsoft.com/office/drawing/2014/main" id="{D066A7E7-94F2-41B6-BB4F-292618A5DF9E}"/>
              </a:ext>
            </a:extLst>
          </p:cNvPr>
          <p:cNvSpPr txBox="1"/>
          <p:nvPr/>
        </p:nvSpPr>
        <p:spPr>
          <a:xfrm>
            <a:off x="784920" y="6319896"/>
            <a:ext cx="8262210" cy="577081"/>
          </a:xfrm>
          <a:prstGeom prst="rect">
            <a:avLst/>
          </a:prstGeom>
          <a:noFill/>
        </p:spPr>
        <p:txBody>
          <a:bodyPr wrap="square" rtlCol="0">
            <a:spAutoFit/>
          </a:bodyPr>
          <a:lstStyle/>
          <a:p>
            <a:pPr marL="361950" indent="-361950" defTabSz="912076"/>
            <a:r>
              <a:rPr lang="zh-TW" altLang="en-US" sz="1050" dirty="0">
                <a:solidFill>
                  <a:prstClr val="black"/>
                </a:solidFill>
                <a:latin typeface="Times New Roman" panose="02020603050405020304" pitchFamily="18" charset="0"/>
                <a:ea typeface="+mj-ea"/>
                <a:cs typeface="Times New Roman" panose="02020603050405020304" pitchFamily="18" charset="0"/>
              </a:rPr>
              <a:t>備註：</a:t>
            </a:r>
            <a:r>
              <a:rPr lang="en-US" altLang="zh-TW" sz="1050" dirty="0">
                <a:solidFill>
                  <a:prstClr val="black"/>
                </a:solidFill>
                <a:latin typeface="Times New Roman" panose="02020603050405020304" pitchFamily="18" charset="0"/>
                <a:ea typeface="+mj-ea"/>
                <a:cs typeface="Times New Roman" panose="02020603050405020304" pitchFamily="18" charset="0"/>
              </a:rPr>
              <a:t>1.</a:t>
            </a:r>
            <a:r>
              <a:rPr lang="zh-TW" altLang="en-US" sz="1050" dirty="0">
                <a:solidFill>
                  <a:srgbClr val="3333CC"/>
                </a:solidFill>
                <a:latin typeface="Times New Roman" panose="02020603050405020304" pitchFamily="18" charset="0"/>
                <a:ea typeface="+mj-ea"/>
                <a:cs typeface="Times New Roman" panose="02020603050405020304" pitchFamily="18" charset="0"/>
              </a:rPr>
              <a:t>本案未考量核二</a:t>
            </a:r>
            <a:r>
              <a:rPr lang="en-US" altLang="zh-TW" sz="1050" dirty="0">
                <a:solidFill>
                  <a:srgbClr val="3333CC"/>
                </a:solidFill>
                <a:latin typeface="Times New Roman" panose="02020603050405020304" pitchFamily="18" charset="0"/>
                <a:ea typeface="+mj-ea"/>
                <a:cs typeface="Times New Roman" panose="02020603050405020304" pitchFamily="18" charset="0"/>
              </a:rPr>
              <a:t>2</a:t>
            </a:r>
            <a:r>
              <a:rPr lang="zh-TW" altLang="en-US" sz="1050" dirty="0">
                <a:solidFill>
                  <a:srgbClr val="3333CC"/>
                </a:solidFill>
                <a:latin typeface="Times New Roman" panose="02020603050405020304" pitchFamily="18" charset="0"/>
                <a:ea typeface="+mj-ea"/>
                <a:cs typeface="Times New Roman" panose="02020603050405020304" pitchFamily="18" charset="0"/>
              </a:rPr>
              <a:t>號機</a:t>
            </a:r>
            <a:r>
              <a:rPr lang="en-US" altLang="zh-TW" sz="1050" dirty="0">
                <a:solidFill>
                  <a:srgbClr val="3333CC"/>
                </a:solidFill>
                <a:latin typeface="Times New Roman" panose="02020603050405020304" pitchFamily="18" charset="0"/>
                <a:ea typeface="+mj-ea"/>
                <a:cs typeface="Times New Roman" panose="02020603050405020304" pitchFamily="18" charset="0"/>
              </a:rPr>
              <a:t>(98.5</a:t>
            </a:r>
            <a:r>
              <a:rPr lang="zh-TW" altLang="en-US" sz="1050" dirty="0">
                <a:solidFill>
                  <a:srgbClr val="3333CC"/>
                </a:solidFill>
                <a:latin typeface="Times New Roman" panose="02020603050405020304" pitchFamily="18" charset="0"/>
                <a:ea typeface="+mj-ea"/>
                <a:cs typeface="Times New Roman" panose="02020603050405020304" pitchFamily="18" charset="0"/>
              </a:rPr>
              <a:t>萬瓩</a:t>
            </a:r>
            <a:r>
              <a:rPr lang="en-US" altLang="zh-TW" sz="1050" dirty="0">
                <a:solidFill>
                  <a:srgbClr val="3333CC"/>
                </a:solidFill>
                <a:latin typeface="Times New Roman" panose="02020603050405020304" pitchFamily="18" charset="0"/>
                <a:ea typeface="+mj-ea"/>
                <a:cs typeface="Times New Roman" panose="02020603050405020304" pitchFamily="18" charset="0"/>
              </a:rPr>
              <a:t>)</a:t>
            </a:r>
            <a:r>
              <a:rPr lang="zh-TW" altLang="en-US" sz="1050" dirty="0">
                <a:solidFill>
                  <a:srgbClr val="3333CC"/>
                </a:solidFill>
                <a:latin typeface="Times New Roman" panose="02020603050405020304" pitchFamily="18" charset="0"/>
                <a:ea typeface="+mj-ea"/>
                <a:cs typeface="Times New Roman" panose="02020603050405020304" pitchFamily="18" charset="0"/>
              </a:rPr>
              <a:t>。</a:t>
            </a:r>
            <a:endParaRPr lang="en-US" altLang="zh-TW" sz="1050" dirty="0">
              <a:solidFill>
                <a:srgbClr val="3333CC"/>
              </a:solidFill>
              <a:latin typeface="Times New Roman" panose="02020603050405020304" pitchFamily="18" charset="0"/>
              <a:ea typeface="+mj-ea"/>
              <a:cs typeface="Times New Roman" panose="02020603050405020304" pitchFamily="18" charset="0"/>
            </a:endParaRPr>
          </a:p>
          <a:p>
            <a:pPr marL="361950" indent="-361950" defTabSz="912076"/>
            <a:r>
              <a:rPr lang="en-US" altLang="zh-TW" sz="1050" dirty="0">
                <a:solidFill>
                  <a:prstClr val="black"/>
                </a:solidFill>
                <a:latin typeface="Times New Roman" panose="02020603050405020304" pitchFamily="18" charset="0"/>
                <a:ea typeface="+mj-ea"/>
                <a:cs typeface="Times New Roman" panose="02020603050405020304" pitchFamily="18" charset="0"/>
              </a:rPr>
              <a:t>            2.</a:t>
            </a:r>
            <a:r>
              <a:rPr lang="zh-TW" altLang="en-US" sz="1050" b="1" dirty="0">
                <a:solidFill>
                  <a:srgbClr val="3333CC"/>
                </a:solidFill>
                <a:latin typeface="Times New Roman" panose="02020603050405020304" pitchFamily="18" charset="0"/>
                <a:ea typeface="+mj-ea"/>
                <a:cs typeface="Times New Roman" panose="02020603050405020304" pitchFamily="18" charset="0"/>
              </a:rPr>
              <a:t>本表之尖峰負載係為</a:t>
            </a:r>
            <a:r>
              <a:rPr lang="zh-TW" altLang="en-US" sz="1050" b="1" dirty="0">
                <a:solidFill>
                  <a:srgbClr val="FF0000"/>
                </a:solidFill>
                <a:latin typeface="Times New Roman" panose="02020603050405020304" pitchFamily="18" charset="0"/>
                <a:ea typeface="+mj-ea"/>
                <a:cs typeface="Times New Roman" panose="02020603050405020304" pitchFamily="18" charset="0"/>
              </a:rPr>
              <a:t>小時平均值</a:t>
            </a:r>
            <a:r>
              <a:rPr lang="zh-TW" altLang="en-US" sz="1050" b="1" dirty="0">
                <a:solidFill>
                  <a:srgbClr val="3333CC"/>
                </a:solidFill>
                <a:latin typeface="Times New Roman" panose="02020603050405020304" pitchFamily="18" charset="0"/>
                <a:ea typeface="+mj-ea"/>
                <a:cs typeface="Times New Roman" panose="02020603050405020304" pitchFamily="18" charset="0"/>
              </a:rPr>
              <a:t>，係作為長期電力供給規劃之用。</a:t>
            </a:r>
            <a:endParaRPr lang="en-US" altLang="zh-TW" sz="1050" b="1" dirty="0">
              <a:solidFill>
                <a:srgbClr val="3333CC"/>
              </a:solidFill>
              <a:latin typeface="Times New Roman" panose="02020603050405020304" pitchFamily="18" charset="0"/>
              <a:ea typeface="+mj-ea"/>
              <a:cs typeface="Times New Roman" panose="02020603050405020304" pitchFamily="18" charset="0"/>
            </a:endParaRPr>
          </a:p>
          <a:p>
            <a:pPr marL="361950" indent="-361950" defTabSz="912076"/>
            <a:r>
              <a:rPr lang="en-US" altLang="zh-TW" sz="1050" b="1" dirty="0">
                <a:solidFill>
                  <a:srgbClr val="3333CC"/>
                </a:solidFill>
                <a:latin typeface="Times New Roman" panose="02020603050405020304" pitchFamily="18" charset="0"/>
                <a:ea typeface="+mj-ea"/>
                <a:cs typeface="Times New Roman" panose="02020603050405020304" pitchFamily="18" charset="0"/>
              </a:rPr>
              <a:t>            3.</a:t>
            </a:r>
            <a:r>
              <a:rPr lang="zh-TW" altLang="en-US" sz="1050" b="1" dirty="0">
                <a:solidFill>
                  <a:srgbClr val="3333CC"/>
                </a:solidFill>
                <a:latin typeface="Times New Roman" panose="02020603050405020304" pitchFamily="18" charset="0"/>
                <a:ea typeface="+mj-ea"/>
                <a:cs typeface="Times New Roman" panose="02020603050405020304" pitchFamily="18" charset="0"/>
              </a:rPr>
              <a:t>深澳更新計畫停建後，現由台電公司就廠區面積、輸氣管線及輸電線路進行細部盤點，儘速提出最佳可行替代方案。</a:t>
            </a:r>
          </a:p>
        </p:txBody>
      </p:sp>
      <p:graphicFrame>
        <p:nvGraphicFramePr>
          <p:cNvPr id="21" name="表格 20">
            <a:extLst>
              <a:ext uri="{FF2B5EF4-FFF2-40B4-BE49-F238E27FC236}">
                <a16:creationId xmlns="" xmlns:a16="http://schemas.microsoft.com/office/drawing/2014/main" id="{28A43968-43A0-44A1-84A8-C406AC2EDD75}"/>
              </a:ext>
            </a:extLst>
          </p:cNvPr>
          <p:cNvGraphicFramePr>
            <a:graphicFrameLocks noGrp="1"/>
          </p:cNvGraphicFramePr>
          <p:nvPr>
            <p:extLst>
              <p:ext uri="{D42A27DB-BD31-4B8C-83A1-F6EECF244321}">
                <p14:modId xmlns:p14="http://schemas.microsoft.com/office/powerpoint/2010/main" val="3474087070"/>
              </p:ext>
            </p:extLst>
          </p:nvPr>
        </p:nvGraphicFramePr>
        <p:xfrm>
          <a:off x="828259" y="5204428"/>
          <a:ext cx="8165573" cy="1104892"/>
        </p:xfrm>
        <a:graphic>
          <a:graphicData uri="http://schemas.openxmlformats.org/drawingml/2006/table">
            <a:tbl>
              <a:tblPr>
                <a:tableStyleId>{5C22544A-7EE6-4342-B048-85BDC9FD1C3A}</a:tableStyleId>
              </a:tblPr>
              <a:tblGrid>
                <a:gridCol w="1518661">
                  <a:extLst>
                    <a:ext uri="{9D8B030D-6E8A-4147-A177-3AD203B41FA5}">
                      <a16:colId xmlns="" xmlns:a16="http://schemas.microsoft.com/office/drawing/2014/main" val="20000"/>
                    </a:ext>
                  </a:extLst>
                </a:gridCol>
                <a:gridCol w="830864">
                  <a:extLst>
                    <a:ext uri="{9D8B030D-6E8A-4147-A177-3AD203B41FA5}">
                      <a16:colId xmlns="" xmlns:a16="http://schemas.microsoft.com/office/drawing/2014/main" val="20001"/>
                    </a:ext>
                  </a:extLst>
                </a:gridCol>
                <a:gridCol w="830864">
                  <a:extLst>
                    <a:ext uri="{9D8B030D-6E8A-4147-A177-3AD203B41FA5}">
                      <a16:colId xmlns="" xmlns:a16="http://schemas.microsoft.com/office/drawing/2014/main" val="20002"/>
                    </a:ext>
                  </a:extLst>
                </a:gridCol>
                <a:gridCol w="830864">
                  <a:extLst>
                    <a:ext uri="{9D8B030D-6E8A-4147-A177-3AD203B41FA5}">
                      <a16:colId xmlns="" xmlns:a16="http://schemas.microsoft.com/office/drawing/2014/main" val="20003"/>
                    </a:ext>
                  </a:extLst>
                </a:gridCol>
                <a:gridCol w="830864">
                  <a:extLst>
                    <a:ext uri="{9D8B030D-6E8A-4147-A177-3AD203B41FA5}">
                      <a16:colId xmlns="" xmlns:a16="http://schemas.microsoft.com/office/drawing/2014/main" val="20004"/>
                    </a:ext>
                  </a:extLst>
                </a:gridCol>
                <a:gridCol w="830864">
                  <a:extLst>
                    <a:ext uri="{9D8B030D-6E8A-4147-A177-3AD203B41FA5}">
                      <a16:colId xmlns="" xmlns:a16="http://schemas.microsoft.com/office/drawing/2014/main" val="20005"/>
                    </a:ext>
                  </a:extLst>
                </a:gridCol>
                <a:gridCol w="830864">
                  <a:extLst>
                    <a:ext uri="{9D8B030D-6E8A-4147-A177-3AD203B41FA5}">
                      <a16:colId xmlns="" xmlns:a16="http://schemas.microsoft.com/office/drawing/2014/main" val="20006"/>
                    </a:ext>
                  </a:extLst>
                </a:gridCol>
                <a:gridCol w="830864">
                  <a:extLst>
                    <a:ext uri="{9D8B030D-6E8A-4147-A177-3AD203B41FA5}">
                      <a16:colId xmlns="" xmlns:a16="http://schemas.microsoft.com/office/drawing/2014/main" val="20007"/>
                    </a:ext>
                  </a:extLst>
                </a:gridCol>
                <a:gridCol w="830864">
                  <a:extLst>
                    <a:ext uri="{9D8B030D-6E8A-4147-A177-3AD203B41FA5}">
                      <a16:colId xmlns="" xmlns:a16="http://schemas.microsoft.com/office/drawing/2014/main" val="20008"/>
                    </a:ext>
                  </a:extLst>
                </a:gridCol>
              </a:tblGrid>
              <a:tr h="228279">
                <a:tc>
                  <a:txBody>
                    <a:bodyPr/>
                    <a:lstStyle/>
                    <a:p>
                      <a:pPr marL="0" algn="ctr" defTabSz="914400" rtl="0" eaLnBrk="1" fontAlgn="ctr" latinLnBrk="0" hangingPunct="1"/>
                      <a:endParaRPr lang="zh-TW" altLang="en-US" sz="1200" b="1" i="0" u="none" strike="noStrike" kern="1200" dirty="0">
                        <a:solidFill>
                          <a:srgbClr val="FFFFFF"/>
                        </a:solidFill>
                        <a:effectLst>
                          <a:outerShdw blurRad="50800" dist="38100" algn="tr" rotWithShape="0">
                            <a:prstClr val="black">
                              <a:alpha val="40000"/>
                            </a:prst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7985" marR="7985" marT="7985" marB="0"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dirty="0">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107</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dirty="0">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108</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dirty="0">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109</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dirty="0">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110</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dirty="0">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111</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112</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113</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tc>
                  <a:txBody>
                    <a:bodyPr/>
                    <a:lstStyle/>
                    <a:p>
                      <a:pPr algn="ctr" rtl="0" fontAlgn="ctr"/>
                      <a:r>
                        <a:rPr lang="en-US" altLang="zh-TW" sz="1200" b="1" i="0" u="none" strike="noStrike" dirty="0">
                          <a:solidFill>
                            <a:srgbClr val="FFFFFF"/>
                          </a:solidFill>
                          <a:effectLst/>
                          <a:latin typeface="Times New Roman" panose="02020603050405020304" pitchFamily="18" charset="0"/>
                          <a:ea typeface="Arial Unicode MS" panose="020B0604020202020204" pitchFamily="34" charset="-120"/>
                          <a:cs typeface="Times New Roman" panose="02020603050405020304" pitchFamily="18" charset="0"/>
                        </a:rPr>
                        <a:t>114</a:t>
                      </a:r>
                    </a:p>
                  </a:txBody>
                  <a:tcPr marL="0" marR="0" marT="0" marB="0" anchor="ctr">
                    <a:lnL w="19050" cap="flat" cmpd="sng" algn="ctr">
                      <a:solidFill>
                        <a:schemeClr val="bg1">
                          <a:lumMod val="8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28575" cap="flat" cmpd="sng" algn="ctr">
                      <a:solidFill>
                        <a:schemeClr val="tx1">
                          <a:lumMod val="75000"/>
                          <a:lumOff val="2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rgbClr val="70AD47"/>
                    </a:solidFill>
                  </a:tcPr>
                </a:tc>
                <a:extLst>
                  <a:ext uri="{0D108BD9-81ED-4DB2-BD59-A6C34878D82A}">
                    <a16:rowId xmlns="" xmlns:a16="http://schemas.microsoft.com/office/drawing/2014/main" val="10000"/>
                  </a:ext>
                </a:extLst>
              </a:tr>
              <a:tr h="268544">
                <a:tc>
                  <a:txBody>
                    <a:bodyPr/>
                    <a:lstStyle/>
                    <a:p>
                      <a:pPr marL="0" algn="ctr" defTabSz="914400" rtl="0" eaLnBrk="1" fontAlgn="ctr" latinLnBrk="0" hangingPunct="1"/>
                      <a:r>
                        <a:rPr lang="en-US" altLang="zh-TW"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t>10603</a:t>
                      </a:r>
                      <a:r>
                        <a:rPr lang="zh-TW" altLang="en-US"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t>案尖峰負載</a:t>
                      </a:r>
                      <a:r>
                        <a:rPr lang="en-US" altLang="zh-TW"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t/>
                      </a:r>
                      <a:br>
                        <a:rPr lang="en-US" altLang="zh-TW"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br>
                      <a:r>
                        <a:rPr lang="en-US" altLang="zh-TW"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t>(</a:t>
                      </a:r>
                      <a:r>
                        <a:rPr lang="zh-TW" altLang="en-US"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t>萬瓩</a:t>
                      </a:r>
                      <a:r>
                        <a:rPr lang="en-US" altLang="zh-TW" sz="1000" b="1" i="0" u="none" strike="noStrike" kern="1200" dirty="0">
                          <a:solidFill>
                            <a:srgbClr val="31869B"/>
                          </a:solidFill>
                          <a:effectLst/>
                          <a:latin typeface="Times New Roman" panose="02020603050405020304" pitchFamily="18" charset="0"/>
                          <a:ea typeface="Arial Unicode MS" panose="020B0604020202020204" pitchFamily="34" charset="-120"/>
                          <a:cs typeface="Times New Roman" panose="02020603050405020304" pitchFamily="18" charset="0"/>
                        </a:rPr>
                        <a:t>)</a:t>
                      </a:r>
                    </a:p>
                  </a:txBody>
                  <a:tcPr marL="7985" marR="7985" marT="7985" marB="0"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3,654.6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3,698.1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3,746.8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3,799.5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3,855.1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3,913.0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3,972.3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2">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4,032.3 </a:t>
                      </a:r>
                    </a:p>
                  </a:txBody>
                  <a:tcPr marL="0" marR="0" marT="0" marB="0" anchor="ctr">
                    <a:lnL w="19050" cap="flat" cmpd="sng" algn="ctr">
                      <a:solidFill>
                        <a:schemeClr val="bg1">
                          <a:lumMod val="8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1"/>
                  </a:ext>
                </a:extLst>
              </a:tr>
              <a:tr h="281020">
                <a:tc>
                  <a:txBody>
                    <a:bodyPr/>
                    <a:lstStyle/>
                    <a:p>
                      <a:pPr marL="0" algn="ctr" defTabSz="914400" rtl="0" eaLnBrk="1" fontAlgn="ctr" latinLnBrk="0" hangingPunct="1"/>
                      <a:r>
                        <a:rPr lang="zh-TW" altLang="en-US" sz="1050" b="1" i="0" u="none" strike="noStrike" kern="1200" dirty="0">
                          <a:solidFill>
                            <a:srgbClr val="006600"/>
                          </a:solidFill>
                          <a:effectLst/>
                          <a:latin typeface="Times New Roman" panose="02020603050405020304" pitchFamily="18" charset="0"/>
                          <a:ea typeface="Arial Unicode MS" panose="020B0604020202020204" pitchFamily="34" charset="-120"/>
                          <a:cs typeface="Times New Roman" panose="02020603050405020304" pitchFamily="18" charset="0"/>
                        </a:rPr>
                        <a:t>淨尖峰供電能力</a:t>
                      </a:r>
                      <a:r>
                        <a:rPr lang="en-US" altLang="zh-TW" sz="1050" b="1" i="0" u="none" strike="noStrike" kern="1200" dirty="0">
                          <a:solidFill>
                            <a:srgbClr val="006600"/>
                          </a:solidFill>
                          <a:effectLst/>
                          <a:latin typeface="Times New Roman" panose="02020603050405020304" pitchFamily="18" charset="0"/>
                          <a:ea typeface="Arial Unicode MS" panose="020B0604020202020204" pitchFamily="34" charset="-120"/>
                          <a:cs typeface="Times New Roman" panose="02020603050405020304" pitchFamily="18" charset="0"/>
                        </a:rPr>
                        <a:t/>
                      </a:r>
                      <a:br>
                        <a:rPr lang="en-US" altLang="zh-TW" sz="1050" b="1" i="0" u="none" strike="noStrike" kern="1200" dirty="0">
                          <a:solidFill>
                            <a:srgbClr val="006600"/>
                          </a:solidFill>
                          <a:effectLst/>
                          <a:latin typeface="Times New Roman" panose="02020603050405020304" pitchFamily="18" charset="0"/>
                          <a:ea typeface="Arial Unicode MS" panose="020B0604020202020204" pitchFamily="34" charset="-120"/>
                          <a:cs typeface="Times New Roman" panose="02020603050405020304" pitchFamily="18" charset="0"/>
                        </a:rPr>
                      </a:br>
                      <a:r>
                        <a:rPr lang="en-US" altLang="zh-TW" sz="1050" b="1" i="0" u="none" strike="noStrike" kern="1200" dirty="0">
                          <a:solidFill>
                            <a:srgbClr val="006600"/>
                          </a:solidFill>
                          <a:effectLst/>
                          <a:latin typeface="Times New Roman" panose="02020603050405020304" pitchFamily="18" charset="0"/>
                          <a:ea typeface="Arial Unicode MS" panose="020B0604020202020204" pitchFamily="34" charset="-120"/>
                          <a:cs typeface="Times New Roman" panose="02020603050405020304" pitchFamily="18" charset="0"/>
                        </a:rPr>
                        <a:t>(</a:t>
                      </a:r>
                      <a:r>
                        <a:rPr lang="zh-TW" altLang="en-US" sz="1050" b="1" i="0" u="none" strike="noStrike" kern="1200" dirty="0">
                          <a:solidFill>
                            <a:srgbClr val="006600"/>
                          </a:solidFill>
                          <a:effectLst/>
                          <a:latin typeface="Times New Roman" panose="02020603050405020304" pitchFamily="18" charset="0"/>
                          <a:ea typeface="Arial Unicode MS" panose="020B0604020202020204" pitchFamily="34" charset="-120"/>
                          <a:cs typeface="Times New Roman" panose="02020603050405020304" pitchFamily="18" charset="0"/>
                        </a:rPr>
                        <a:t>萬瓩</a:t>
                      </a:r>
                      <a:r>
                        <a:rPr lang="en-US" altLang="zh-TW" sz="1050" b="1" i="0" u="none" strike="noStrike" kern="1200" dirty="0">
                          <a:solidFill>
                            <a:srgbClr val="006600"/>
                          </a:solidFill>
                          <a:effectLst/>
                          <a:latin typeface="Times New Roman" panose="02020603050405020304" pitchFamily="18" charset="0"/>
                          <a:ea typeface="Arial Unicode MS" panose="020B0604020202020204" pitchFamily="34" charset="-120"/>
                          <a:cs typeface="Times New Roman" panose="02020603050405020304" pitchFamily="18" charset="0"/>
                        </a:rPr>
                        <a:t>)</a:t>
                      </a:r>
                    </a:p>
                  </a:txBody>
                  <a:tcPr marL="7985" marR="7985" marT="7985" marB="0"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4,087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4,261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4,328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4,391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4,438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4,607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4,649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algn="ctr" fontAlgn="ctr"/>
                      <a:r>
                        <a:rPr lang="en-US" altLang="zh-TW" sz="1200" b="1" i="0" u="none" strike="noStrike" dirty="0">
                          <a:solidFill>
                            <a:schemeClr val="accent1">
                              <a:lumMod val="50000"/>
                            </a:schemeClr>
                          </a:solidFill>
                          <a:effectLst/>
                          <a:latin typeface="Times New Roman" panose="02020603050405020304" pitchFamily="18" charset="0"/>
                          <a:ea typeface="Cambria Math" panose="02040503050406030204" pitchFamily="18" charset="0"/>
                          <a:cs typeface="Times New Roman" panose="02020603050405020304" pitchFamily="18" charset="0"/>
                        </a:rPr>
                        <a:t>4,691 </a:t>
                      </a:r>
                    </a:p>
                  </a:txBody>
                  <a:tcPr marL="0" marR="0" marT="0" marB="0" anchor="ctr">
                    <a:lnL w="19050" cap="flat" cmpd="sng" algn="ctr">
                      <a:solidFill>
                        <a:schemeClr val="bg1">
                          <a:lumMod val="8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2"/>
                  </a:ext>
                </a:extLst>
              </a:tr>
              <a:tr h="235803">
                <a:tc>
                  <a:txBody>
                    <a:bodyPr/>
                    <a:lstStyle/>
                    <a:p>
                      <a:pPr marL="0" algn="ctr" defTabSz="914400" rtl="0" eaLnBrk="1" fontAlgn="ctr" latinLnBrk="0" hangingPunct="1"/>
                      <a:r>
                        <a:rPr lang="zh-TW" altLang="en-US" sz="1050" b="1" i="0" u="none" strike="noStrike" kern="1200" dirty="0">
                          <a:solidFill>
                            <a:srgbClr val="0000CC"/>
                          </a:solidFill>
                          <a:effectLst/>
                          <a:latin typeface="Times New Roman" panose="02020603050405020304" pitchFamily="18" charset="0"/>
                          <a:ea typeface="Arial Unicode MS" panose="020B0604020202020204" pitchFamily="34" charset="-120"/>
                          <a:cs typeface="Times New Roman" panose="02020603050405020304" pitchFamily="18" charset="0"/>
                        </a:rPr>
                        <a:t>備用容量率</a:t>
                      </a:r>
                      <a:r>
                        <a:rPr lang="en-US" altLang="zh-TW" sz="1050" b="1" i="0" u="none" strike="noStrike" kern="1200" dirty="0">
                          <a:solidFill>
                            <a:srgbClr val="0000CC"/>
                          </a:solidFill>
                          <a:effectLst/>
                          <a:latin typeface="Times New Roman" panose="02020603050405020304" pitchFamily="18" charset="0"/>
                          <a:ea typeface="Arial Unicode MS" panose="020B0604020202020204" pitchFamily="34" charset="-120"/>
                          <a:cs typeface="Times New Roman" panose="02020603050405020304" pitchFamily="18" charset="0"/>
                        </a:rPr>
                        <a:t>(%)</a:t>
                      </a:r>
                    </a:p>
                  </a:txBody>
                  <a:tcPr marL="7985" marR="7985" marT="7985" marB="0" anchor="ctr">
                    <a:lnL w="28575" cap="flat" cmpd="sng" algn="ctr">
                      <a:solidFill>
                        <a:schemeClr val="tx1">
                          <a:lumMod val="75000"/>
                          <a:lumOff val="2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C00000"/>
                          </a:solidFill>
                          <a:effectLst/>
                          <a:latin typeface="Times New Roman" panose="02020603050405020304" pitchFamily="18" charset="0"/>
                          <a:ea typeface="Cambria Math" panose="02040503050406030204" pitchFamily="18" charset="0"/>
                          <a:cs typeface="Times New Roman" panose="02020603050405020304" pitchFamily="18" charset="0"/>
                        </a:rPr>
                        <a:t>11.8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15.2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15.5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15.6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15.1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17.7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17.0 </a:t>
                      </a:r>
                    </a:p>
                  </a:txBody>
                  <a:tcPr marL="0" marR="0" marT="0" marB="0" anchor="ctr">
                    <a:lnL w="19050" cap="flat" cmpd="sng" algn="ctr">
                      <a:solidFill>
                        <a:schemeClr val="bg1">
                          <a:lumMod val="85000"/>
                        </a:schemeClr>
                      </a:solidFill>
                      <a:prstDash val="solid"/>
                      <a:round/>
                      <a:headEnd type="none" w="med" len="med"/>
                      <a:tailEnd type="none" w="med" len="med"/>
                    </a:lnL>
                    <a:lnR w="19050" cap="flat" cmpd="sng" algn="ctr">
                      <a:solidFill>
                        <a:schemeClr val="bg1">
                          <a:lumMod val="8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altLang="zh-TW" sz="1200" b="1" i="0" u="none" strike="noStrike" dirty="0">
                          <a:solidFill>
                            <a:srgbClr val="0000CC"/>
                          </a:solidFill>
                          <a:effectLst/>
                          <a:latin typeface="Times New Roman" panose="02020603050405020304" pitchFamily="18" charset="0"/>
                          <a:ea typeface="Cambria Math" panose="02040503050406030204" pitchFamily="18" charset="0"/>
                          <a:cs typeface="Times New Roman" panose="02020603050405020304" pitchFamily="18" charset="0"/>
                        </a:rPr>
                        <a:t>16.3 </a:t>
                      </a:r>
                    </a:p>
                  </a:txBody>
                  <a:tcPr marL="0" marR="0" marT="0" marB="0" anchor="ctr">
                    <a:lnL w="19050" cap="flat" cmpd="sng" algn="ctr">
                      <a:solidFill>
                        <a:schemeClr val="bg1">
                          <a:lumMod val="85000"/>
                        </a:schemeClr>
                      </a:solidFill>
                      <a:prstDash val="solid"/>
                      <a:round/>
                      <a:headEnd type="none" w="med" len="med"/>
                      <a:tailEnd type="none" w="med" len="med"/>
                    </a:lnL>
                    <a:lnR w="28575" cap="flat" cmpd="sng" algn="ctr">
                      <a:solidFill>
                        <a:schemeClr val="tx1">
                          <a:lumMod val="75000"/>
                          <a:lumOff val="25000"/>
                        </a:schemeClr>
                      </a:solid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2" name="文字方塊 10">
            <a:extLst>
              <a:ext uri="{FF2B5EF4-FFF2-40B4-BE49-F238E27FC236}">
                <a16:creationId xmlns="" xmlns:a16="http://schemas.microsoft.com/office/drawing/2014/main" id="{DF862F85-9518-472F-AB43-AF11A8F609A4}"/>
              </a:ext>
            </a:extLst>
          </p:cNvPr>
          <p:cNvSpPr txBox="1">
            <a:spLocks noChangeArrowheads="1"/>
          </p:cNvSpPr>
          <p:nvPr/>
        </p:nvSpPr>
        <p:spPr bwMode="auto">
          <a:xfrm>
            <a:off x="1692866" y="2652298"/>
            <a:ext cx="595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9pPr>
          </a:lstStyle>
          <a:p>
            <a:pPr>
              <a:lnSpc>
                <a:spcPct val="100000"/>
              </a:lnSpc>
              <a:spcBef>
                <a:spcPct val="0"/>
              </a:spcBef>
              <a:buFont typeface="Arial" charset="0"/>
              <a:buNone/>
            </a:pPr>
            <a:r>
              <a:rPr lang="zh-TW" altLang="en-US" sz="1600" b="1" dirty="0">
                <a:solidFill>
                  <a:srgbClr val="0000FF"/>
                </a:solidFill>
                <a:latin typeface="Times New Roman" panose="02020603050405020304" pitchFamily="18" charset="0"/>
                <a:ea typeface="+mj-ea"/>
                <a:cs typeface="Times New Roman" panose="02020603050405020304" pitchFamily="18" charset="0"/>
              </a:rPr>
              <a:t>除役</a:t>
            </a:r>
          </a:p>
        </p:txBody>
      </p:sp>
      <p:sp>
        <p:nvSpPr>
          <p:cNvPr id="23" name="文字方塊 11">
            <a:extLst>
              <a:ext uri="{FF2B5EF4-FFF2-40B4-BE49-F238E27FC236}">
                <a16:creationId xmlns="" xmlns:a16="http://schemas.microsoft.com/office/drawing/2014/main" id="{9813A0C6-B18F-463A-894A-A67E93B3CE2D}"/>
              </a:ext>
            </a:extLst>
          </p:cNvPr>
          <p:cNvSpPr txBox="1">
            <a:spLocks noChangeArrowheads="1"/>
          </p:cNvSpPr>
          <p:nvPr/>
        </p:nvSpPr>
        <p:spPr bwMode="auto">
          <a:xfrm>
            <a:off x="1711400" y="3929906"/>
            <a:ext cx="595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ea typeface="新細明體" charset="-120"/>
              </a:defRPr>
            </a:lvl1pPr>
            <a:lvl2pPr marL="742950" indent="-285750">
              <a:lnSpc>
                <a:spcPct val="90000"/>
              </a:lnSpc>
              <a:spcBef>
                <a:spcPts val="500"/>
              </a:spcBef>
              <a:buFont typeface="Arial" charset="0"/>
              <a:buChar char="•"/>
              <a:defRPr sz="2400">
                <a:solidFill>
                  <a:schemeClr val="tx1"/>
                </a:solidFill>
                <a:latin typeface="Calibri" pitchFamily="34" charset="0"/>
                <a:ea typeface="新細明體" charset="-120"/>
              </a:defRPr>
            </a:lvl2pPr>
            <a:lvl3pPr marL="1143000" indent="-228600">
              <a:lnSpc>
                <a:spcPct val="90000"/>
              </a:lnSpc>
              <a:spcBef>
                <a:spcPts val="500"/>
              </a:spcBef>
              <a:buFont typeface="Arial" charset="0"/>
              <a:buChar char="•"/>
              <a:defRPr sz="2000">
                <a:solidFill>
                  <a:schemeClr val="tx1"/>
                </a:solidFill>
                <a:latin typeface="Calibri" pitchFamily="34" charset="0"/>
                <a:ea typeface="新細明體" charset="-120"/>
              </a:defRPr>
            </a:lvl3pPr>
            <a:lvl4pPr marL="1600200" indent="-228600">
              <a:lnSpc>
                <a:spcPct val="90000"/>
              </a:lnSpc>
              <a:spcBef>
                <a:spcPts val="500"/>
              </a:spcBef>
              <a:buFont typeface="Arial" charset="0"/>
              <a:buChar char="•"/>
              <a:defRPr>
                <a:solidFill>
                  <a:schemeClr val="tx1"/>
                </a:solidFill>
                <a:latin typeface="Calibri" pitchFamily="34" charset="0"/>
                <a:ea typeface="新細明體" charset="-120"/>
              </a:defRPr>
            </a:lvl4pPr>
            <a:lvl5pPr marL="2057400" indent="-228600">
              <a:lnSpc>
                <a:spcPct val="90000"/>
              </a:lnSpc>
              <a:spcBef>
                <a:spcPts val="500"/>
              </a:spcBef>
              <a:buFont typeface="Arial" charset="0"/>
              <a:buChar char="•"/>
              <a:defRPr>
                <a:solidFill>
                  <a:schemeClr val="tx1"/>
                </a:solidFill>
                <a:latin typeface="Calibri" pitchFamily="34" charset="0"/>
                <a:ea typeface="新細明體" charset="-12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新細明體" charset="-120"/>
              </a:defRPr>
            </a:lvl9pPr>
          </a:lstStyle>
          <a:p>
            <a:pPr>
              <a:lnSpc>
                <a:spcPct val="100000"/>
              </a:lnSpc>
              <a:spcBef>
                <a:spcPct val="0"/>
              </a:spcBef>
              <a:buFont typeface="Arial" charset="0"/>
              <a:buNone/>
            </a:pPr>
            <a:r>
              <a:rPr lang="zh-TW" altLang="en-US" sz="1600" b="1" dirty="0">
                <a:solidFill>
                  <a:srgbClr val="C00000"/>
                </a:solidFill>
                <a:latin typeface="Times New Roman" panose="02020603050405020304" pitchFamily="18" charset="0"/>
                <a:ea typeface="+mj-ea"/>
                <a:cs typeface="Times New Roman" panose="02020603050405020304" pitchFamily="18" charset="0"/>
              </a:rPr>
              <a:t>新增</a:t>
            </a:r>
          </a:p>
        </p:txBody>
      </p:sp>
      <p:pic>
        <p:nvPicPr>
          <p:cNvPr id="24" name="Picture 2">
            <a:extLst>
              <a:ext uri="{FF2B5EF4-FFF2-40B4-BE49-F238E27FC236}">
                <a16:creationId xmlns="" xmlns:a16="http://schemas.microsoft.com/office/drawing/2014/main" id="{CC1000D7-00B5-4479-B26A-84CDF655B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305" y="1694562"/>
            <a:ext cx="7318095" cy="346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179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74854" y="1154253"/>
            <a:ext cx="8424936" cy="5529719"/>
          </a:xfrm>
          <a:prstGeom prst="rect">
            <a:avLst/>
          </a:prstGeom>
        </p:spPr>
        <p:txBody>
          <a:bodyPr wrap="square">
            <a:spAutoFit/>
          </a:bodyPr>
          <a:lstStyle/>
          <a:p>
            <a:pPr defTabSz="912076" fontAlgn="auto">
              <a:lnSpc>
                <a:spcPts val="2800"/>
              </a:lnSpc>
              <a:spcBef>
                <a:spcPts val="0"/>
              </a:spcBef>
              <a:spcAft>
                <a:spcPts val="900"/>
              </a:spcAft>
              <a:defRPr/>
            </a:pPr>
            <a:r>
              <a:rPr kumimoji="0" lang="en-US" altLang="zh-TW" sz="2000" dirty="0" smtClean="0">
                <a:solidFill>
                  <a:srgbClr val="000000"/>
                </a:solidFill>
                <a:latin typeface="Times New Roman" panose="02020603050405020304" pitchFamily="18" charset="0"/>
                <a:ea typeface="+mj-ea"/>
                <a:cs typeface="Times New Roman" panose="02020603050405020304" pitchFamily="18" charset="0"/>
              </a:rPr>
              <a:t>(</a:t>
            </a:r>
            <a:r>
              <a:rPr kumimoji="0" lang="zh-TW" altLang="en-US" sz="2000" dirty="0" smtClean="0">
                <a:solidFill>
                  <a:srgbClr val="000000"/>
                </a:solidFill>
                <a:latin typeface="Times New Roman" panose="02020603050405020304" pitchFamily="18" charset="0"/>
                <a:ea typeface="+mj-ea"/>
                <a:cs typeface="Times New Roman" panose="02020603050405020304" pitchFamily="18" charset="0"/>
              </a:rPr>
              <a:t>一</a:t>
            </a:r>
            <a:r>
              <a:rPr kumimoji="0" lang="en-US" altLang="zh-TW" sz="2000" dirty="0" smtClean="0">
                <a:solidFill>
                  <a:srgbClr val="000000"/>
                </a:solidFill>
                <a:latin typeface="Times New Roman" panose="02020603050405020304" pitchFamily="18" charset="0"/>
                <a:ea typeface="+mj-ea"/>
                <a:cs typeface="Times New Roman" panose="02020603050405020304" pitchFamily="18" charset="0"/>
              </a:rPr>
              <a:t>)</a:t>
            </a:r>
            <a:r>
              <a:rPr kumimoji="0" lang="zh-TW" altLang="en-US" sz="2000" dirty="0">
                <a:solidFill>
                  <a:srgbClr val="000000"/>
                </a:solidFill>
                <a:latin typeface="Times New Roman" panose="02020603050405020304" pitchFamily="18" charset="0"/>
                <a:ea typeface="+mj-ea"/>
                <a:cs typeface="Times New Roman" panose="02020603050405020304" pitchFamily="18" charset="0"/>
              </a:rPr>
              <a:t>能源公投案影響</a:t>
            </a:r>
            <a:endParaRPr kumimoji="0" lang="en-US" altLang="zh-TW" sz="2000" dirty="0">
              <a:solidFill>
                <a:srgbClr val="000000"/>
              </a:solidFill>
              <a:latin typeface="Times New Roman" panose="02020603050405020304" pitchFamily="18" charset="0"/>
              <a:ea typeface="+mj-ea"/>
              <a:cs typeface="Times New Roman" panose="02020603050405020304" pitchFamily="18" charset="0"/>
            </a:endParaRPr>
          </a:p>
          <a:p>
            <a:pPr marL="534988" lvl="1" indent="-257175" defTabSz="912076" fontAlgn="auto">
              <a:lnSpc>
                <a:spcPts val="2400"/>
              </a:lnSpc>
              <a:spcBef>
                <a:spcPts val="0"/>
              </a:spcBef>
              <a:spcAft>
                <a:spcPts val="900"/>
              </a:spcAft>
              <a:defRPr/>
            </a:pPr>
            <a:r>
              <a:rPr kumimoji="0" lang="en-US" altLang="zh-TW" sz="2000" dirty="0">
                <a:solidFill>
                  <a:srgbClr val="000000"/>
                </a:solidFill>
                <a:latin typeface="Times New Roman" panose="02020603050405020304" pitchFamily="18" charset="0"/>
                <a:ea typeface="+mj-ea"/>
                <a:cs typeface="Times New Roman" panose="02020603050405020304" pitchFamily="18" charset="0"/>
              </a:rPr>
              <a:t>1.</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第</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7</a:t>
            </a:r>
            <a:r>
              <a:rPr kumimoji="0" lang="zh-TW" altLang="en-US" sz="2000" kern="0" dirty="0" smtClean="0">
                <a:solidFill>
                  <a:prstClr val="black"/>
                </a:solidFill>
                <a:latin typeface="Times New Roman" panose="02020603050405020304" pitchFamily="18" charset="0"/>
                <a:ea typeface="+mj-ea"/>
                <a:cs typeface="Times New Roman" panose="02020603050405020304" pitchFamily="18" charset="0"/>
              </a:rPr>
              <a:t>案</a:t>
            </a:r>
            <a:r>
              <a:rPr lang="en-US" altLang="zh-TW" sz="2000" kern="0" dirty="0">
                <a:latin typeface="Times New Roman" panose="02020603050405020304" pitchFamily="18" charset="0"/>
                <a:ea typeface="+mj-ea"/>
                <a:cs typeface="Times New Roman" panose="02020603050405020304" pitchFamily="18" charset="0"/>
              </a:rPr>
              <a:t>(</a:t>
            </a:r>
            <a:r>
              <a:rPr lang="zh-TW" altLang="en-US" sz="2000" kern="0" dirty="0">
                <a:latin typeface="Times New Roman" panose="02020603050405020304" pitchFamily="18" charset="0"/>
                <a:ea typeface="+mj-ea"/>
                <a:cs typeface="Times New Roman" panose="02020603050405020304" pitchFamily="18" charset="0"/>
              </a:rPr>
              <a:t>反空污</a:t>
            </a:r>
            <a:r>
              <a:rPr lang="en-US" altLang="zh-TW" sz="2000" kern="0" dirty="0">
                <a:latin typeface="Times New Roman" panose="02020603050405020304" pitchFamily="18" charset="0"/>
                <a:ea typeface="+mj-ea"/>
                <a:cs typeface="Times New Roman" panose="02020603050405020304" pitchFamily="18" charset="0"/>
              </a:rPr>
              <a:t>)</a:t>
            </a:r>
            <a:r>
              <a:rPr kumimoji="0" lang="zh-TW" altLang="en-US" sz="2000" kern="0" dirty="0" smtClean="0">
                <a:solidFill>
                  <a:prstClr val="black"/>
                </a:solidFill>
                <a:latin typeface="Times New Roman" panose="02020603050405020304" pitchFamily="18" charset="0"/>
                <a:ea typeface="+mj-ea"/>
                <a:cs typeface="Times New Roman" panose="02020603050405020304" pitchFamily="18" charset="0"/>
              </a:rPr>
              <a:t>：</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每年</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至少</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降低</a:t>
            </a:r>
            <a:r>
              <a:rPr kumimoji="0" lang="en-US" altLang="zh-TW" sz="2000" kern="0" dirty="0">
                <a:solidFill>
                  <a:srgbClr val="FF0000"/>
                </a:solidFill>
                <a:latin typeface="Times New Roman" panose="02020603050405020304" pitchFamily="18" charset="0"/>
                <a:ea typeface="+mj-ea"/>
                <a:cs typeface="Times New Roman" panose="02020603050405020304" pitchFamily="18" charset="0"/>
              </a:rPr>
              <a:t>1%</a:t>
            </a:r>
            <a:r>
              <a:rPr kumimoji="0" lang="zh-TW" altLang="en-US" sz="2000" kern="0" dirty="0">
                <a:latin typeface="Times New Roman" panose="02020603050405020304" pitchFamily="18" charset="0"/>
                <a:ea typeface="+mj-ea"/>
                <a:cs typeface="Times New Roman" panose="02020603050405020304" pitchFamily="18" charset="0"/>
              </a:rPr>
              <a:t>火力發電</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，與</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第</a:t>
            </a:r>
            <a:r>
              <a:rPr kumimoji="0" lang="en-US" altLang="zh-TW" sz="2000" kern="0" dirty="0">
                <a:solidFill>
                  <a:srgbClr val="FF0000"/>
                </a:solidFill>
                <a:latin typeface="Times New Roman" panose="02020603050405020304" pitchFamily="18" charset="0"/>
                <a:ea typeface="+mj-ea"/>
                <a:cs typeface="Times New Roman" panose="02020603050405020304" pitchFamily="18" charset="0"/>
              </a:rPr>
              <a:t>16</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案</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有</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連動</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關係，需</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整體評估</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包含</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綠能</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節能</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及</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核能</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a:t>
            </a: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endParaRPr>
          </a:p>
          <a:p>
            <a:pPr marL="534988" lvl="1" indent="-257175" defTabSz="912076" fontAlgn="auto">
              <a:lnSpc>
                <a:spcPts val="2400"/>
              </a:lnSpc>
              <a:spcBef>
                <a:spcPts val="0"/>
              </a:spcBef>
              <a:spcAft>
                <a:spcPts val="900"/>
              </a:spcAft>
              <a:defRPr/>
            </a:pPr>
            <a:r>
              <a:rPr kumimoji="0" lang="en-US" altLang="zh-TW" sz="2000" dirty="0">
                <a:solidFill>
                  <a:srgbClr val="000000"/>
                </a:solidFill>
                <a:latin typeface="Times New Roman" panose="02020603050405020304" pitchFamily="18" charset="0"/>
                <a:ea typeface="+mj-ea"/>
                <a:cs typeface="Times New Roman" panose="02020603050405020304" pitchFamily="18" charset="0"/>
              </a:rPr>
              <a:t>2.</a:t>
            </a:r>
            <a:r>
              <a:rPr kumimoji="0" lang="zh-TW" altLang="en-US" sz="2000" dirty="0">
                <a:solidFill>
                  <a:srgbClr val="000000"/>
                </a:solidFill>
                <a:latin typeface="Times New Roman" panose="02020603050405020304" pitchFamily="18" charset="0"/>
                <a:ea typeface="+mj-ea"/>
                <a:cs typeface="Times New Roman" panose="02020603050405020304" pitchFamily="18" charset="0"/>
              </a:rPr>
              <a:t>第</a:t>
            </a:r>
            <a:r>
              <a:rPr kumimoji="0" lang="en-US" altLang="zh-TW" sz="2000" dirty="0">
                <a:solidFill>
                  <a:srgbClr val="000000"/>
                </a:solidFill>
                <a:latin typeface="Times New Roman" panose="02020603050405020304" pitchFamily="18" charset="0"/>
                <a:ea typeface="+mj-ea"/>
                <a:cs typeface="Times New Roman" panose="02020603050405020304" pitchFamily="18" charset="0"/>
              </a:rPr>
              <a:t>8</a:t>
            </a:r>
            <a:r>
              <a:rPr kumimoji="0" lang="zh-TW" altLang="en-US" sz="2000" dirty="0" smtClean="0">
                <a:solidFill>
                  <a:srgbClr val="000000"/>
                </a:solidFill>
                <a:latin typeface="Times New Roman" panose="02020603050405020304" pitchFamily="18" charset="0"/>
                <a:ea typeface="+mj-ea"/>
                <a:cs typeface="Times New Roman" panose="02020603050405020304" pitchFamily="18" charset="0"/>
              </a:rPr>
              <a:t>案</a:t>
            </a:r>
            <a:r>
              <a:rPr lang="en-US" altLang="zh-TW" sz="2000" kern="0" dirty="0">
                <a:latin typeface="Times New Roman" panose="02020603050405020304" pitchFamily="18" charset="0"/>
                <a:ea typeface="+mj-ea"/>
                <a:cs typeface="Times New Roman" panose="02020603050405020304" pitchFamily="18" charset="0"/>
              </a:rPr>
              <a:t>(</a:t>
            </a:r>
            <a:r>
              <a:rPr lang="zh-TW" altLang="en-US" sz="2000" kern="0" dirty="0">
                <a:latin typeface="Times New Roman" panose="02020603050405020304" pitchFamily="18" charset="0"/>
                <a:ea typeface="+mj-ea"/>
                <a:cs typeface="Times New Roman" panose="02020603050405020304" pitchFamily="18" charset="0"/>
              </a:rPr>
              <a:t>反燃煤、反深澳</a:t>
            </a:r>
            <a:r>
              <a:rPr lang="en-US" altLang="zh-TW" sz="2000" kern="0" dirty="0">
                <a:latin typeface="Times New Roman" panose="02020603050405020304" pitchFamily="18" charset="0"/>
                <a:ea typeface="+mj-ea"/>
                <a:cs typeface="Times New Roman" panose="02020603050405020304" pitchFamily="18" charset="0"/>
              </a:rPr>
              <a:t>)</a:t>
            </a:r>
            <a:r>
              <a:rPr kumimoji="0" lang="zh-TW" altLang="en-US" sz="2000" dirty="0" smtClean="0">
                <a:solidFill>
                  <a:srgbClr val="000000"/>
                </a:solidFill>
                <a:latin typeface="Times New Roman" panose="02020603050405020304" pitchFamily="18" charset="0"/>
                <a:ea typeface="+mj-ea"/>
                <a:cs typeface="Times New Roman" panose="02020603050405020304" pitchFamily="18" charset="0"/>
              </a:rPr>
              <a:t>：</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與目前政策規劃</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sym typeface="Wingdings" panose="05000000000000000000" pitchFamily="2" charset="2"/>
              </a:rPr>
              <a:t>一致</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a:t>
            </a: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endParaRPr>
          </a:p>
          <a:p>
            <a:pPr marL="534988" lvl="1" indent="-257175" defTabSz="912076" fontAlgn="auto">
              <a:lnSpc>
                <a:spcPts val="2400"/>
              </a:lnSpc>
              <a:spcBef>
                <a:spcPts val="0"/>
              </a:spcBef>
              <a:spcAft>
                <a:spcPts val="900"/>
              </a:spcAft>
              <a:defRPr/>
            </a:pPr>
            <a:r>
              <a:rPr kumimoji="0" lang="en-US" altLang="zh-TW"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3.</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第</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16</a:t>
            </a:r>
            <a:r>
              <a:rPr lang="zh-TW" altLang="en-US" sz="2000" kern="0" dirty="0">
                <a:latin typeface="Times New Roman" panose="02020603050405020304" pitchFamily="18" charset="0"/>
                <a:ea typeface="+mj-ea"/>
                <a:cs typeface="Times New Roman" panose="02020603050405020304" pitchFamily="18" charset="0"/>
                <a:sym typeface="Wingdings" panose="05000000000000000000" pitchFamily="2" charset="2"/>
              </a:rPr>
              <a:t>案</a:t>
            </a:r>
            <a:r>
              <a:rPr lang="en-US" altLang="zh-TW" sz="2000" kern="0" dirty="0">
                <a:latin typeface="Times New Roman" panose="02020603050405020304" pitchFamily="18" charset="0"/>
                <a:ea typeface="+mj-ea"/>
                <a:cs typeface="Times New Roman" panose="02020603050405020304" pitchFamily="18" charset="0"/>
              </a:rPr>
              <a:t>(</a:t>
            </a:r>
            <a:r>
              <a:rPr lang="zh-TW" altLang="en-US" sz="2000" kern="0" dirty="0">
                <a:latin typeface="Times New Roman" panose="02020603050405020304" pitchFamily="18" charset="0"/>
                <a:ea typeface="+mj-ea"/>
                <a:cs typeface="Times New Roman" panose="02020603050405020304" pitchFamily="18" charset="0"/>
              </a:rPr>
              <a:t>以核養綠</a:t>
            </a:r>
            <a:r>
              <a:rPr lang="en-US" altLang="zh-TW" sz="2000" kern="0" dirty="0">
                <a:latin typeface="Times New Roman" panose="02020603050405020304" pitchFamily="18" charset="0"/>
                <a:ea typeface="+mj-ea"/>
                <a:cs typeface="Times New Roman" panose="02020603050405020304" pitchFamily="18" charset="0"/>
              </a:rPr>
              <a:t>)</a:t>
            </a:r>
            <a:r>
              <a:rPr kumimoji="0" lang="zh-TW" altLang="en-US" sz="2000" kern="0" dirty="0" smtClean="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電業法</a:t>
            </a:r>
            <a:r>
              <a:rPr kumimoji="0" lang="zh-TW" altLang="en-US" sz="2000" kern="0" dirty="0">
                <a:latin typeface="Times New Roman" panose="02020603050405020304" pitchFamily="18" charset="0"/>
                <a:ea typeface="+mj-ea"/>
                <a:cs typeface="Times New Roman" panose="02020603050405020304" pitchFamily="18" charset="0"/>
              </a:rPr>
              <a:t>第</a:t>
            </a:r>
            <a:r>
              <a:rPr kumimoji="0" lang="en-US" altLang="zh-TW" sz="2000" kern="0" dirty="0">
                <a:latin typeface="Times New Roman" panose="02020603050405020304" pitchFamily="18" charset="0"/>
                <a:ea typeface="+mj-ea"/>
                <a:cs typeface="Times New Roman" panose="02020603050405020304" pitchFamily="18" charset="0"/>
              </a:rPr>
              <a:t>95</a:t>
            </a:r>
            <a:r>
              <a:rPr kumimoji="0" lang="zh-TW" altLang="en-US" sz="2000" kern="0" dirty="0">
                <a:latin typeface="Times New Roman" panose="02020603050405020304" pitchFamily="18" charset="0"/>
                <a:ea typeface="+mj-ea"/>
                <a:cs typeface="Times New Roman" panose="02020603050405020304" pitchFamily="18" charset="0"/>
              </a:rPr>
              <a:t>條第</a:t>
            </a:r>
            <a:r>
              <a:rPr kumimoji="0" lang="en-US" altLang="zh-TW" sz="2000" kern="0" dirty="0">
                <a:latin typeface="Times New Roman" panose="02020603050405020304" pitchFamily="18" charset="0"/>
                <a:ea typeface="+mj-ea"/>
                <a:cs typeface="Times New Roman" panose="02020603050405020304" pitchFamily="18" charset="0"/>
              </a:rPr>
              <a:t>1</a:t>
            </a:r>
            <a:r>
              <a:rPr kumimoji="0" lang="zh-TW" altLang="en-US" sz="2000" kern="0" dirty="0">
                <a:latin typeface="Times New Roman" panose="02020603050405020304" pitchFamily="18" charset="0"/>
                <a:ea typeface="+mj-ea"/>
                <a:cs typeface="Times New Roman" panose="02020603050405020304" pitchFamily="18" charset="0"/>
              </a:rPr>
              <a:t>項</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自</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107</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年</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12</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月</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2</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日</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失其效力</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 </a:t>
            </a: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endParaRPr>
          </a:p>
          <a:p>
            <a:pPr marL="0" lvl="1" defTabSz="912076" fontAlgn="auto">
              <a:lnSpc>
                <a:spcPts val="2400"/>
              </a:lnSpc>
              <a:spcBef>
                <a:spcPts val="1200"/>
              </a:spcBef>
              <a:spcAft>
                <a:spcPts val="900"/>
              </a:spcAft>
              <a:defRPr/>
            </a:pPr>
            <a:r>
              <a:rPr kumimoji="0" lang="en-US" altLang="zh-TW" sz="2000" dirty="0" smtClean="0">
                <a:solidFill>
                  <a:srgbClr val="000000"/>
                </a:solidFill>
                <a:latin typeface="Times New Roman" panose="02020603050405020304" pitchFamily="18" charset="0"/>
                <a:ea typeface="+mj-ea"/>
                <a:cs typeface="Times New Roman" panose="02020603050405020304" pitchFamily="18" charset="0"/>
              </a:rPr>
              <a:t>(</a:t>
            </a:r>
            <a:r>
              <a:rPr kumimoji="0" lang="zh-TW" altLang="en-US" sz="2000" dirty="0" smtClean="0">
                <a:solidFill>
                  <a:srgbClr val="000000"/>
                </a:solidFill>
                <a:latin typeface="Times New Roman" panose="02020603050405020304" pitchFamily="18" charset="0"/>
                <a:ea typeface="+mj-ea"/>
                <a:cs typeface="Times New Roman" panose="02020603050405020304" pitchFamily="18" charset="0"/>
              </a:rPr>
              <a:t>二</a:t>
            </a:r>
            <a:r>
              <a:rPr kumimoji="0" lang="en-US" altLang="zh-TW" sz="2000" dirty="0" smtClean="0">
                <a:solidFill>
                  <a:srgbClr val="000000"/>
                </a:solidFill>
                <a:latin typeface="Times New Roman" panose="02020603050405020304" pitchFamily="18" charset="0"/>
                <a:ea typeface="+mj-ea"/>
                <a:cs typeface="Times New Roman" panose="02020603050405020304" pitchFamily="18" charset="0"/>
              </a:rPr>
              <a:t>)</a:t>
            </a:r>
            <a:r>
              <a:rPr kumimoji="0" lang="zh-TW" altLang="en-US" sz="2000" dirty="0">
                <a:solidFill>
                  <a:srgbClr val="000000"/>
                </a:solidFill>
                <a:latin typeface="Times New Roman" panose="02020603050405020304" pitchFamily="18" charset="0"/>
                <a:ea typeface="+mj-ea"/>
                <a:cs typeface="Times New Roman" panose="02020603050405020304" pitchFamily="18" charset="0"/>
              </a:rPr>
              <a:t>能源公投案後續因應</a:t>
            </a:r>
            <a:endParaRPr kumimoji="0" lang="en-US" altLang="zh-TW" sz="2000" dirty="0">
              <a:solidFill>
                <a:srgbClr val="000000"/>
              </a:solidFill>
              <a:latin typeface="Times New Roman" panose="02020603050405020304" pitchFamily="18" charset="0"/>
              <a:ea typeface="+mj-ea"/>
              <a:cs typeface="Times New Roman" panose="02020603050405020304" pitchFamily="18" charset="0"/>
            </a:endParaRPr>
          </a:p>
          <a:p>
            <a:pPr marL="534988" lvl="1" indent="-257175" defTabSz="912076" fontAlgn="auto">
              <a:lnSpc>
                <a:spcPts val="2400"/>
              </a:lnSpc>
              <a:spcBef>
                <a:spcPts val="0"/>
              </a:spcBef>
              <a:spcAft>
                <a:spcPts val="900"/>
              </a:spcAft>
              <a:defRPr/>
            </a:pPr>
            <a:r>
              <a:rPr kumimoji="0" lang="en-US" altLang="zh-TW" sz="2000" dirty="0">
                <a:solidFill>
                  <a:srgbClr val="000000"/>
                </a:solidFill>
                <a:latin typeface="Times New Roman" panose="02020603050405020304" pitchFamily="18" charset="0"/>
                <a:ea typeface="+mj-ea"/>
                <a:cs typeface="Times New Roman" panose="02020603050405020304" pitchFamily="18" charset="0"/>
              </a:rPr>
              <a:t>1.</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第</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7</a:t>
            </a:r>
            <a:r>
              <a:rPr kumimoji="0" lang="zh-TW" altLang="en-US" sz="2000" kern="0" dirty="0" smtClean="0">
                <a:solidFill>
                  <a:prstClr val="black"/>
                </a:solidFill>
                <a:latin typeface="Times New Roman" panose="02020603050405020304" pitchFamily="18" charset="0"/>
                <a:ea typeface="+mj-ea"/>
                <a:cs typeface="Times New Roman" panose="02020603050405020304" pitchFamily="18" charset="0"/>
              </a:rPr>
              <a:t>案</a:t>
            </a:r>
            <a:r>
              <a:rPr lang="en-US" altLang="zh-TW" sz="2000" kern="0" dirty="0">
                <a:latin typeface="Times New Roman" panose="02020603050405020304" pitchFamily="18" charset="0"/>
                <a:ea typeface="+mj-ea"/>
                <a:cs typeface="Times New Roman" panose="02020603050405020304" pitchFamily="18" charset="0"/>
              </a:rPr>
              <a:t>(</a:t>
            </a:r>
            <a:r>
              <a:rPr lang="zh-TW" altLang="en-US" sz="2000" kern="0" dirty="0">
                <a:latin typeface="Times New Roman" panose="02020603050405020304" pitchFamily="18" charset="0"/>
                <a:ea typeface="+mj-ea"/>
                <a:cs typeface="Times New Roman" panose="02020603050405020304" pitchFamily="18" charset="0"/>
              </a:rPr>
              <a:t>反空污</a:t>
            </a:r>
            <a:r>
              <a:rPr lang="en-US" altLang="zh-TW" sz="2000" kern="0" dirty="0">
                <a:latin typeface="Times New Roman" panose="02020603050405020304" pitchFamily="18" charset="0"/>
                <a:ea typeface="+mj-ea"/>
                <a:cs typeface="Times New Roman" panose="02020603050405020304" pitchFamily="18" charset="0"/>
              </a:rPr>
              <a:t>)</a:t>
            </a:r>
            <a:r>
              <a:rPr kumimoji="0" lang="zh-TW" altLang="en-US" sz="2000" kern="0" dirty="0" smtClean="0">
                <a:solidFill>
                  <a:prstClr val="black"/>
                </a:solidFill>
                <a:latin typeface="Times New Roman" panose="02020603050405020304" pitchFamily="18" charset="0"/>
                <a:ea typeface="+mj-ea"/>
                <a:cs typeface="Times New Roman" panose="02020603050405020304" pitchFamily="18" charset="0"/>
              </a:rPr>
              <a:t>：</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
            </a:r>
            <a:b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b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本公投結果涉及未來</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能源政策</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，本部將於</a:t>
            </a:r>
            <a:r>
              <a:rPr kumimoji="0" lang="en-US" altLang="zh-TW" sz="2000" kern="0" dirty="0">
                <a:solidFill>
                  <a:srgbClr val="FF0000"/>
                </a:solidFill>
                <a:latin typeface="Times New Roman" panose="02020603050405020304" pitchFamily="18" charset="0"/>
                <a:ea typeface="+mj-ea"/>
                <a:cs typeface="Times New Roman" panose="02020603050405020304" pitchFamily="18" charset="0"/>
              </a:rPr>
              <a:t>2</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個月</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內在</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穩定供電</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前提下進行檢討，待</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定案</a:t>
            </a:r>
            <a:r>
              <a:rPr kumimoji="0" lang="zh-TW" altLang="en-US" sz="2000" kern="0" dirty="0">
                <a:latin typeface="Times New Roman" panose="02020603050405020304" pitchFamily="18" charset="0"/>
                <a:ea typeface="+mj-ea"/>
                <a:cs typeface="Times New Roman" panose="02020603050405020304" pitchFamily="18" charset="0"/>
              </a:rPr>
              <a:t>後向社會説明</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sym typeface="Wingdings" panose="05000000000000000000" pitchFamily="2" charset="2"/>
              </a:rPr>
              <a:t>。</a:t>
            </a:r>
            <a:endParaRPr kumimoji="0" lang="en-US" altLang="zh-TW" sz="2000" kern="0" dirty="0">
              <a:solidFill>
                <a:srgbClr val="FF0000"/>
              </a:solidFill>
              <a:latin typeface="Times New Roman" panose="02020603050405020304" pitchFamily="18" charset="0"/>
              <a:ea typeface="+mj-ea"/>
              <a:cs typeface="Times New Roman" panose="02020603050405020304" pitchFamily="18" charset="0"/>
            </a:endParaRPr>
          </a:p>
          <a:p>
            <a:pPr marL="534988" lvl="1" indent="-257175" defTabSz="912076" fontAlgn="auto">
              <a:lnSpc>
                <a:spcPts val="2400"/>
              </a:lnSpc>
              <a:spcBef>
                <a:spcPts val="0"/>
              </a:spcBef>
              <a:spcAft>
                <a:spcPts val="900"/>
              </a:spcAft>
              <a:defRPr/>
            </a:pPr>
            <a:r>
              <a:rPr kumimoji="0" lang="en-US" altLang="zh-TW" sz="2000" dirty="0">
                <a:solidFill>
                  <a:srgbClr val="000000"/>
                </a:solidFill>
                <a:latin typeface="Times New Roman" panose="02020603050405020304" pitchFamily="18" charset="0"/>
                <a:ea typeface="+mj-ea"/>
                <a:cs typeface="Times New Roman" panose="02020603050405020304" pitchFamily="18" charset="0"/>
              </a:rPr>
              <a:t>2.</a:t>
            </a:r>
            <a:r>
              <a:rPr kumimoji="0" lang="zh-TW" altLang="en-US" sz="2000" dirty="0">
                <a:solidFill>
                  <a:srgbClr val="000000"/>
                </a:solidFill>
                <a:latin typeface="Times New Roman" panose="02020603050405020304" pitchFamily="18" charset="0"/>
                <a:ea typeface="+mj-ea"/>
                <a:cs typeface="Times New Roman" panose="02020603050405020304" pitchFamily="18" charset="0"/>
              </a:rPr>
              <a:t>第</a:t>
            </a:r>
            <a:r>
              <a:rPr kumimoji="0" lang="en-US" altLang="zh-TW" sz="2000" dirty="0">
                <a:solidFill>
                  <a:srgbClr val="000000"/>
                </a:solidFill>
                <a:latin typeface="Times New Roman" panose="02020603050405020304" pitchFamily="18" charset="0"/>
                <a:ea typeface="+mj-ea"/>
                <a:cs typeface="Times New Roman" panose="02020603050405020304" pitchFamily="18" charset="0"/>
              </a:rPr>
              <a:t>16</a:t>
            </a:r>
            <a:r>
              <a:rPr kumimoji="0" lang="zh-TW" altLang="en-US" sz="2000" dirty="0" smtClean="0">
                <a:solidFill>
                  <a:srgbClr val="000000"/>
                </a:solidFill>
                <a:latin typeface="Times New Roman" panose="02020603050405020304" pitchFamily="18" charset="0"/>
                <a:ea typeface="+mj-ea"/>
                <a:cs typeface="Times New Roman" panose="02020603050405020304" pitchFamily="18" charset="0"/>
              </a:rPr>
              <a:t>案</a:t>
            </a:r>
            <a:r>
              <a:rPr lang="en-US" altLang="zh-TW" sz="2000" kern="0" dirty="0">
                <a:latin typeface="Times New Roman" panose="02020603050405020304" pitchFamily="18" charset="0"/>
                <a:ea typeface="+mj-ea"/>
                <a:cs typeface="Times New Roman" panose="02020603050405020304" pitchFamily="18" charset="0"/>
              </a:rPr>
              <a:t>(</a:t>
            </a:r>
            <a:r>
              <a:rPr lang="zh-TW" altLang="en-US" sz="2000" kern="0" dirty="0">
                <a:latin typeface="Times New Roman" panose="02020603050405020304" pitchFamily="18" charset="0"/>
                <a:ea typeface="+mj-ea"/>
                <a:cs typeface="Times New Roman" panose="02020603050405020304" pitchFamily="18" charset="0"/>
              </a:rPr>
              <a:t>以核養綠</a:t>
            </a:r>
            <a:r>
              <a:rPr lang="en-US" altLang="zh-TW" sz="2000" kern="0" dirty="0">
                <a:latin typeface="Times New Roman" panose="02020603050405020304" pitchFamily="18" charset="0"/>
                <a:ea typeface="+mj-ea"/>
                <a:cs typeface="Times New Roman" panose="02020603050405020304" pitchFamily="18" charset="0"/>
              </a:rPr>
              <a:t>)</a:t>
            </a:r>
            <a:r>
              <a:rPr kumimoji="0" lang="zh-TW" altLang="en-US" sz="2000" dirty="0" smtClean="0">
                <a:solidFill>
                  <a:srgbClr val="000000"/>
                </a:solidFill>
                <a:latin typeface="Times New Roman" panose="02020603050405020304" pitchFamily="18" charset="0"/>
                <a:ea typeface="+mj-ea"/>
                <a:cs typeface="Times New Roman" panose="02020603050405020304" pitchFamily="18" charset="0"/>
              </a:rPr>
              <a:t>：</a:t>
            </a:r>
            <a:endParaRPr kumimoji="0" lang="en-US" altLang="zh-TW" sz="2000" dirty="0">
              <a:solidFill>
                <a:srgbClr val="000000"/>
              </a:solidFill>
              <a:latin typeface="Times New Roman" panose="02020603050405020304" pitchFamily="18" charset="0"/>
              <a:ea typeface="+mj-ea"/>
              <a:cs typeface="Times New Roman" panose="02020603050405020304" pitchFamily="18" charset="0"/>
            </a:endParaRPr>
          </a:p>
          <a:p>
            <a:pPr marL="712788" lvl="1" indent="-257175" defTabSz="912076" fontAlgn="auto">
              <a:lnSpc>
                <a:spcPts val="2400"/>
              </a:lnSpc>
              <a:spcBef>
                <a:spcPts val="0"/>
              </a:spcBef>
              <a:spcAft>
                <a:spcPts val="900"/>
              </a:spcAft>
              <a:defRPr/>
            </a:pP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本部</a:t>
            </a:r>
            <a:r>
              <a:rPr kumimoji="0" lang="zh-TW" altLang="en-US" sz="2000" kern="0" dirty="0">
                <a:latin typeface="Times New Roman" panose="02020603050405020304" pitchFamily="18" charset="0"/>
                <a:ea typeface="+mj-ea"/>
                <a:cs typeface="Times New Roman" panose="02020603050405020304" pitchFamily="18" charset="0"/>
              </a:rPr>
              <a:t>已依中選會</a:t>
            </a:r>
            <a:r>
              <a:rPr kumimoji="0" lang="en-US" altLang="zh-TW" sz="2000" kern="0" dirty="0">
                <a:latin typeface="Times New Roman" panose="02020603050405020304" pitchFamily="18" charset="0"/>
                <a:ea typeface="+mj-ea"/>
                <a:cs typeface="Times New Roman" panose="02020603050405020304" pitchFamily="18" charset="0"/>
              </a:rPr>
              <a:t>107</a:t>
            </a:r>
            <a:r>
              <a:rPr kumimoji="0" lang="zh-TW" altLang="en-US" sz="2000" kern="0" dirty="0">
                <a:latin typeface="Times New Roman" panose="02020603050405020304" pitchFamily="18" charset="0"/>
                <a:ea typeface="+mj-ea"/>
                <a:cs typeface="Times New Roman" panose="02020603050405020304" pitchFamily="18" charset="0"/>
              </a:rPr>
              <a:t>年</a:t>
            </a:r>
            <a:r>
              <a:rPr kumimoji="0" lang="en-US" altLang="zh-TW" sz="2000" kern="0" dirty="0">
                <a:latin typeface="Times New Roman" panose="02020603050405020304" pitchFamily="18" charset="0"/>
                <a:ea typeface="+mj-ea"/>
                <a:cs typeface="Times New Roman" panose="02020603050405020304" pitchFamily="18" charset="0"/>
              </a:rPr>
              <a:t>11</a:t>
            </a:r>
            <a:r>
              <a:rPr kumimoji="0" lang="zh-TW" altLang="en-US" sz="2000" kern="0" dirty="0">
                <a:latin typeface="Times New Roman" panose="02020603050405020304" pitchFamily="18" charset="0"/>
                <a:ea typeface="+mj-ea"/>
                <a:cs typeface="Times New Roman" panose="02020603050405020304" pitchFamily="18" charset="0"/>
              </a:rPr>
              <a:t>月</a:t>
            </a:r>
            <a:r>
              <a:rPr kumimoji="0" lang="en-US" altLang="zh-TW" sz="2000" kern="0" dirty="0">
                <a:latin typeface="Times New Roman" panose="02020603050405020304" pitchFamily="18" charset="0"/>
                <a:ea typeface="+mj-ea"/>
                <a:cs typeface="Times New Roman" panose="02020603050405020304" pitchFamily="18" charset="0"/>
              </a:rPr>
              <a:t>30</a:t>
            </a:r>
            <a:r>
              <a:rPr kumimoji="0" lang="zh-TW" altLang="en-US" sz="2000" kern="0" dirty="0">
                <a:latin typeface="Times New Roman" panose="02020603050405020304" pitchFamily="18" charset="0"/>
                <a:ea typeface="+mj-ea"/>
                <a:cs typeface="Times New Roman" panose="02020603050405020304" pitchFamily="18" charset="0"/>
              </a:rPr>
              <a:t>日公告結果，於</a:t>
            </a:r>
            <a:r>
              <a:rPr kumimoji="0" lang="en-US" altLang="zh-TW" sz="2000" kern="0" dirty="0">
                <a:latin typeface="Times New Roman" panose="02020603050405020304" pitchFamily="18" charset="0"/>
                <a:ea typeface="+mj-ea"/>
                <a:cs typeface="Times New Roman" panose="02020603050405020304" pitchFamily="18" charset="0"/>
              </a:rPr>
              <a:t>107</a:t>
            </a:r>
            <a:r>
              <a:rPr kumimoji="0" lang="zh-TW" altLang="en-US" sz="2000" kern="0" dirty="0">
                <a:latin typeface="Times New Roman" panose="02020603050405020304" pitchFamily="18" charset="0"/>
                <a:ea typeface="+mj-ea"/>
                <a:cs typeface="Times New Roman" panose="02020603050405020304" pitchFamily="18" charset="0"/>
              </a:rPr>
              <a:t>年</a:t>
            </a:r>
            <a:r>
              <a:rPr kumimoji="0" lang="en-US" altLang="zh-TW" sz="2000" kern="0" dirty="0">
                <a:latin typeface="Times New Roman" panose="02020603050405020304" pitchFamily="18" charset="0"/>
                <a:ea typeface="+mj-ea"/>
                <a:cs typeface="Times New Roman" panose="02020603050405020304" pitchFamily="18" charset="0"/>
              </a:rPr>
              <a:t>12</a:t>
            </a:r>
            <a:r>
              <a:rPr kumimoji="0" lang="zh-TW" altLang="en-US" sz="2000" kern="0" dirty="0">
                <a:latin typeface="Times New Roman" panose="02020603050405020304" pitchFamily="18" charset="0"/>
                <a:ea typeface="+mj-ea"/>
                <a:cs typeface="Times New Roman" panose="02020603050405020304" pitchFamily="18" charset="0"/>
              </a:rPr>
              <a:t>月</a:t>
            </a:r>
            <a:r>
              <a:rPr kumimoji="0" lang="en-US" altLang="zh-TW" sz="2000" kern="0" dirty="0">
                <a:latin typeface="Times New Roman" panose="02020603050405020304" pitchFamily="18" charset="0"/>
                <a:ea typeface="+mj-ea"/>
                <a:cs typeface="Times New Roman" panose="02020603050405020304" pitchFamily="18" charset="0"/>
              </a:rPr>
              <a:t>4</a:t>
            </a:r>
            <a:r>
              <a:rPr kumimoji="0" lang="zh-TW" altLang="en-US" sz="2000" kern="0" dirty="0">
                <a:latin typeface="Times New Roman" panose="02020603050405020304" pitchFamily="18" charset="0"/>
                <a:ea typeface="+mj-ea"/>
                <a:cs typeface="Times New Roman" panose="02020603050405020304" pitchFamily="18" charset="0"/>
              </a:rPr>
              <a:t>日公告</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電業法第</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95</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條第</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項自</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107</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年</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12</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月</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2</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日</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失其效力</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公告。 </a:t>
            </a:r>
          </a:p>
          <a:p>
            <a:pPr marL="712788" lvl="1" indent="-257175" defTabSz="912076" fontAlgn="auto">
              <a:lnSpc>
                <a:spcPts val="2400"/>
              </a:lnSpc>
              <a:spcBef>
                <a:spcPts val="0"/>
              </a:spcBef>
              <a:spcAft>
                <a:spcPts val="900"/>
              </a:spcAft>
              <a:defRPr/>
            </a:pP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(2)</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另為</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完備</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相關法律程序，</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行政院</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會業於</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107</a:t>
            </a:r>
            <a:r>
              <a:rPr kumimoji="0" lang="zh-TW" altLang="en-US" sz="2000" kern="0" dirty="0">
                <a:latin typeface="Times New Roman" panose="02020603050405020304" pitchFamily="18" charset="0"/>
                <a:ea typeface="+mj-ea"/>
                <a:cs typeface="Times New Roman" panose="02020603050405020304" pitchFamily="18" charset="0"/>
              </a:rPr>
              <a:t>年</a:t>
            </a:r>
            <a:r>
              <a:rPr kumimoji="0" lang="en-US" altLang="zh-TW" sz="2000" kern="0" dirty="0">
                <a:latin typeface="Times New Roman" panose="02020603050405020304" pitchFamily="18" charset="0"/>
                <a:ea typeface="+mj-ea"/>
                <a:cs typeface="Times New Roman" panose="02020603050405020304" pitchFamily="18" charset="0"/>
              </a:rPr>
              <a:t>12</a:t>
            </a:r>
            <a:r>
              <a:rPr kumimoji="0" lang="zh-TW" altLang="en-US" sz="2000" kern="0" dirty="0">
                <a:latin typeface="Times New Roman" panose="02020603050405020304" pitchFamily="18" charset="0"/>
                <a:ea typeface="+mj-ea"/>
                <a:cs typeface="Times New Roman" panose="02020603050405020304" pitchFamily="18" charset="0"/>
              </a:rPr>
              <a:t>月</a:t>
            </a:r>
            <a:r>
              <a:rPr kumimoji="0" lang="en-US" altLang="zh-TW" sz="2000" kern="0" dirty="0">
                <a:latin typeface="Times New Roman" panose="02020603050405020304" pitchFamily="18" charset="0"/>
                <a:ea typeface="+mj-ea"/>
                <a:cs typeface="Times New Roman" panose="02020603050405020304" pitchFamily="18" charset="0"/>
              </a:rPr>
              <a:t>6</a:t>
            </a:r>
            <a:r>
              <a:rPr kumimoji="0" lang="zh-TW" altLang="en-US" sz="2000" kern="0" dirty="0">
                <a:latin typeface="Times New Roman" panose="02020603050405020304" pitchFamily="18" charset="0"/>
                <a:ea typeface="+mj-ea"/>
                <a:cs typeface="Times New Roman" panose="02020603050405020304" pitchFamily="18" charset="0"/>
              </a:rPr>
              <a:t>日通過本部</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擬具的「電業法」第</a:t>
            </a:r>
            <a:r>
              <a:rPr kumimoji="0" lang="en-US" altLang="zh-TW" sz="2000" kern="0" dirty="0">
                <a:solidFill>
                  <a:prstClr val="black"/>
                </a:solidFill>
                <a:latin typeface="Times New Roman" panose="02020603050405020304" pitchFamily="18" charset="0"/>
                <a:ea typeface="+mj-ea"/>
                <a:cs typeface="Times New Roman" panose="02020603050405020304" pitchFamily="18" charset="0"/>
              </a:rPr>
              <a:t>95</a:t>
            </a:r>
            <a:r>
              <a:rPr kumimoji="0" lang="zh-TW" altLang="en-US" sz="2000" kern="0" dirty="0">
                <a:solidFill>
                  <a:prstClr val="black"/>
                </a:solidFill>
                <a:latin typeface="Times New Roman" panose="02020603050405020304" pitchFamily="18" charset="0"/>
                <a:ea typeface="+mj-ea"/>
                <a:cs typeface="Times New Roman" panose="02020603050405020304" pitchFamily="18" charset="0"/>
              </a:rPr>
              <a:t>條修正草案，將</a:t>
            </a:r>
            <a:r>
              <a:rPr kumimoji="0" lang="zh-TW" altLang="en-US" sz="2000" kern="0" dirty="0">
                <a:latin typeface="Times New Roman" panose="02020603050405020304" pitchFamily="18" charset="0"/>
                <a:ea typeface="+mj-ea"/>
                <a:cs typeface="Times New Roman" panose="02020603050405020304" pitchFamily="18" charset="0"/>
              </a:rPr>
              <a:t>送請</a:t>
            </a:r>
            <a:r>
              <a:rPr kumimoji="0" lang="zh-TW" altLang="en-US" sz="2000" kern="0" dirty="0">
                <a:solidFill>
                  <a:srgbClr val="FF0000"/>
                </a:solidFill>
                <a:latin typeface="Times New Roman" panose="02020603050405020304" pitchFamily="18" charset="0"/>
                <a:ea typeface="+mj-ea"/>
                <a:cs typeface="Times New Roman" panose="02020603050405020304" pitchFamily="18" charset="0"/>
              </a:rPr>
              <a:t>立法院</a:t>
            </a:r>
            <a:r>
              <a:rPr kumimoji="0" lang="zh-TW" altLang="en-US" sz="2000" kern="0" dirty="0">
                <a:latin typeface="Times New Roman" panose="02020603050405020304" pitchFamily="18" charset="0"/>
                <a:ea typeface="+mj-ea"/>
                <a:cs typeface="Times New Roman" panose="02020603050405020304" pitchFamily="18" charset="0"/>
              </a:rPr>
              <a:t>審議。</a:t>
            </a:r>
          </a:p>
        </p:txBody>
      </p:sp>
      <p:sp>
        <p:nvSpPr>
          <p:cNvPr id="11" name="Text Box 2"/>
          <p:cNvSpPr txBox="1">
            <a:spLocks noChangeArrowheads="1"/>
          </p:cNvSpPr>
          <p:nvPr/>
        </p:nvSpPr>
        <p:spPr bwMode="gray">
          <a:xfrm>
            <a:off x="381002" y="3409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貳、解決五缺配套措施</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2" name="矩形 11"/>
          <p:cNvSpPr/>
          <p:nvPr/>
        </p:nvSpPr>
        <p:spPr>
          <a:xfrm>
            <a:off x="3654330" y="687765"/>
            <a:ext cx="2646878" cy="461665"/>
          </a:xfrm>
          <a:prstGeom prst="rect">
            <a:avLst/>
          </a:prstGeom>
        </p:spPr>
        <p:txBody>
          <a:bodyPr wrap="none">
            <a:spAutoFit/>
          </a:bodyPr>
          <a:lstStyle/>
          <a:p>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穩定電力供應</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94252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1116393" y="1481873"/>
            <a:ext cx="4482357"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90" rIns="91374" bIns="45690" rtlCol="0" anchor="ctr"/>
          <a:lstStyle>
            <a:defPPr>
              <a:defRPr lang="zh-TW"/>
            </a:defPPr>
            <a:lvl1pPr algn="ctr">
              <a:defRPr sz="2800" b="1">
                <a:solidFill>
                  <a:schemeClr val="lt1"/>
                </a:solidFill>
                <a:latin typeface="微軟正黑體" panose="020B0604030504040204" pitchFamily="34" charset="-120"/>
                <a:ea typeface="微軟正黑體" panose="020B0604030504040204" pitchFamily="34" charset="-120"/>
              </a:defRPr>
            </a:lvl1pPr>
            <a:lvl2pPr>
              <a:defRPr>
                <a:solidFill>
                  <a:schemeClr val="lt1"/>
                </a:solidFill>
              </a:defRPr>
            </a:lvl2pPr>
            <a:lvl3pPr marL="0" lvl="2">
              <a:defRPr sz="2400" b="1">
                <a:solidFill>
                  <a:schemeClr val="lt1"/>
                </a:solidFill>
                <a:latin typeface="微軟正黑體" panose="020B0604030504040204" pitchFamily="34" charset="-120"/>
                <a:ea typeface="微軟正黑體" panose="020B0604030504040204" pitchFamily="34" charset="-12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2" algn="ctr"/>
            <a:r>
              <a:rPr lang="zh-TW" altLang="en-US" b="0" dirty="0">
                <a:solidFill>
                  <a:prstClr val="black"/>
                </a:solidFill>
                <a:latin typeface="標楷體"/>
                <a:ea typeface="標楷體"/>
              </a:rPr>
              <a:t>確保</a:t>
            </a:r>
            <a:r>
              <a:rPr lang="zh-TW" altLang="zh-TW" b="0" dirty="0">
                <a:solidFill>
                  <a:prstClr val="black"/>
                </a:solidFill>
                <a:latin typeface="標楷體"/>
                <a:ea typeface="標楷體"/>
              </a:rPr>
              <a:t>產業投資所需用水無虞</a:t>
            </a:r>
            <a:endParaRPr lang="zh-TW" altLang="en-US" b="0" dirty="0">
              <a:solidFill>
                <a:prstClr val="black"/>
              </a:solidFill>
              <a:latin typeface="標楷體"/>
              <a:ea typeface="標楷體"/>
            </a:endParaRPr>
          </a:p>
        </p:txBody>
      </p:sp>
      <p:sp>
        <p:nvSpPr>
          <p:cNvPr id="3" name="矩形 2"/>
          <p:cNvSpPr/>
          <p:nvPr/>
        </p:nvSpPr>
        <p:spPr>
          <a:xfrm>
            <a:off x="879052" y="2057937"/>
            <a:ext cx="8178404" cy="1528624"/>
          </a:xfrm>
          <a:prstGeom prst="rect">
            <a:avLst/>
          </a:prstGeom>
        </p:spPr>
        <p:txBody>
          <a:bodyPr wrap="square">
            <a:spAutoFit/>
          </a:bodyPr>
          <a:lstStyle/>
          <a:p>
            <a:pPr marL="342900" indent="-342900" algn="just">
              <a:lnSpc>
                <a:spcPts val="2800"/>
              </a:lnSpc>
              <a:buFont typeface="Wingdings" panose="05000000000000000000" pitchFamily="2" charset="2"/>
              <a:buChar char="Ø"/>
            </a:pPr>
            <a:r>
              <a:rPr lang="zh-TW" altLang="en-US" sz="1800" dirty="0">
                <a:solidFill>
                  <a:prstClr val="black"/>
                </a:solidFill>
                <a:latin typeface="Times New Roman" panose="02020603050405020304" pitchFamily="18" charset="0"/>
                <a:ea typeface="標楷體"/>
                <a:cs typeface="Times New Roman" panose="02020603050405020304" pitchFamily="18" charset="0"/>
              </a:rPr>
              <a:t>持續依行政院去年</a:t>
            </a:r>
            <a:r>
              <a:rPr lang="en-US" altLang="zh-TW" sz="1800" dirty="0">
                <a:solidFill>
                  <a:prstClr val="black"/>
                </a:solidFill>
                <a:latin typeface="Times New Roman" panose="02020603050405020304" pitchFamily="18" charset="0"/>
                <a:ea typeface="標楷體"/>
                <a:cs typeface="Times New Roman" panose="02020603050405020304" pitchFamily="18" charset="0"/>
              </a:rPr>
              <a:t>11</a:t>
            </a:r>
            <a:r>
              <a:rPr lang="zh-TW" altLang="en-US" sz="1800" dirty="0">
                <a:solidFill>
                  <a:prstClr val="black"/>
                </a:solidFill>
                <a:latin typeface="Times New Roman" panose="02020603050405020304" pitchFamily="18" charset="0"/>
                <a:ea typeface="標楷體"/>
                <a:cs typeface="Times New Roman" panose="02020603050405020304" pitchFamily="18" charset="0"/>
              </a:rPr>
              <a:t>月宣示之</a:t>
            </a:r>
            <a:r>
              <a:rPr lang="zh-TW" altLang="en-US" sz="1800" dirty="0">
                <a:solidFill>
                  <a:srgbClr val="FF0000"/>
                </a:solidFill>
                <a:latin typeface="Times New Roman" panose="02020603050405020304" pitchFamily="18" charset="0"/>
                <a:ea typeface="標楷體"/>
                <a:cs typeface="Times New Roman" panose="02020603050405020304" pitchFamily="18" charset="0"/>
              </a:rPr>
              <a:t>開源、節流、調度及備援</a:t>
            </a:r>
            <a:r>
              <a:rPr lang="zh-TW" altLang="en-US" sz="1800" dirty="0">
                <a:solidFill>
                  <a:prstClr val="black"/>
                </a:solidFill>
                <a:latin typeface="Times New Roman" panose="02020603050405020304" pitchFamily="18" charset="0"/>
                <a:ea typeface="標楷體"/>
                <a:cs typeface="Times New Roman" panose="02020603050405020304" pitchFamily="18" charset="0"/>
              </a:rPr>
              <a:t>四大穩定供水策略，</a:t>
            </a:r>
            <a:r>
              <a:rPr lang="zh-TW" altLang="zh-TW" sz="1800" dirty="0">
                <a:solidFill>
                  <a:prstClr val="black"/>
                </a:solidFill>
                <a:latin typeface="Times New Roman" panose="02020603050405020304" pitchFamily="18" charset="0"/>
                <a:ea typeface="標楷體"/>
                <a:cs typeface="Times New Roman" panose="02020603050405020304" pitchFamily="18" charset="0"/>
              </a:rPr>
              <a:t>積極辦理各項水資源建設管理工作</a:t>
            </a:r>
            <a:r>
              <a:rPr lang="zh-TW" altLang="en-US" sz="1800" dirty="0">
                <a:solidFill>
                  <a:prstClr val="black"/>
                </a:solidFill>
                <a:latin typeface="Times New Roman" panose="02020603050405020304" pitchFamily="18" charset="0"/>
                <a:ea typeface="標楷體"/>
                <a:cs typeface="Times New Roman" panose="02020603050405020304" pitchFamily="18" charset="0"/>
              </a:rPr>
              <a:t>。</a:t>
            </a:r>
            <a:endParaRPr lang="en-US" altLang="zh-TW" sz="1800" dirty="0">
              <a:solidFill>
                <a:prstClr val="black"/>
              </a:solidFill>
              <a:latin typeface="Times New Roman" panose="02020603050405020304" pitchFamily="18" charset="0"/>
              <a:ea typeface="標楷體"/>
              <a:cs typeface="Times New Roman" panose="02020603050405020304" pitchFamily="18" charset="0"/>
            </a:endParaRPr>
          </a:p>
          <a:p>
            <a:pPr marL="342900" indent="-342900" algn="just">
              <a:lnSpc>
                <a:spcPts val="2800"/>
              </a:lnSpc>
              <a:buFont typeface="Wingdings" panose="05000000000000000000" pitchFamily="2" charset="2"/>
              <a:buChar char="Ø"/>
            </a:pPr>
            <a:r>
              <a:rPr lang="en-US" altLang="zh-TW" sz="1800" dirty="0">
                <a:solidFill>
                  <a:srgbClr val="FF0000"/>
                </a:solidFill>
                <a:latin typeface="Times New Roman" panose="02020603050405020304" pitchFamily="18" charset="0"/>
                <a:ea typeface="標楷體"/>
                <a:cs typeface="Times New Roman" panose="02020603050405020304" pitchFamily="18" charset="0"/>
              </a:rPr>
              <a:t>107-108</a:t>
            </a:r>
            <a:r>
              <a:rPr lang="zh-TW" altLang="en-US" sz="1800" dirty="0">
                <a:solidFill>
                  <a:srgbClr val="FF0000"/>
                </a:solidFill>
                <a:latin typeface="Times New Roman" panose="02020603050405020304" pitchFamily="18" charset="0"/>
                <a:ea typeface="標楷體"/>
                <a:cs typeface="Times New Roman" panose="02020603050405020304" pitchFamily="18" charset="0"/>
              </a:rPr>
              <a:t>年</a:t>
            </a:r>
            <a:r>
              <a:rPr lang="zh-TW" altLang="en-US" sz="1800" dirty="0">
                <a:latin typeface="Times New Roman" panose="02020603050405020304" pitchFamily="18" charset="0"/>
                <a:ea typeface="標楷體"/>
                <a:cs typeface="Times New Roman" panose="02020603050405020304" pitchFamily="18" charset="0"/>
              </a:rPr>
              <a:t>陸續</a:t>
            </a:r>
            <a:r>
              <a:rPr lang="zh-TW" altLang="en-US" sz="1800" dirty="0" smtClean="0">
                <a:latin typeface="Times New Roman" panose="02020603050405020304" pitchFamily="18" charset="0"/>
                <a:ea typeface="標楷體"/>
                <a:cs typeface="Times New Roman" panose="02020603050405020304" pitchFamily="18" charset="0"/>
              </a:rPr>
              <a:t>完成可增加水源每日</a:t>
            </a:r>
            <a:r>
              <a:rPr lang="en-US" altLang="zh-TW" sz="1800" dirty="0" smtClean="0">
                <a:solidFill>
                  <a:srgbClr val="FF0000"/>
                </a:solidFill>
                <a:latin typeface="Times New Roman" panose="02020603050405020304" pitchFamily="18" charset="0"/>
                <a:ea typeface="標楷體"/>
                <a:cs typeface="Times New Roman" panose="02020603050405020304" pitchFamily="18" charset="0"/>
              </a:rPr>
              <a:t>100</a:t>
            </a:r>
            <a:r>
              <a:rPr lang="zh-TW" altLang="en-US" sz="1800" dirty="0">
                <a:solidFill>
                  <a:srgbClr val="FF0000"/>
                </a:solidFill>
                <a:latin typeface="Times New Roman" panose="02020603050405020304" pitchFamily="18" charset="0"/>
                <a:ea typeface="標楷體"/>
                <a:cs typeface="Times New Roman" panose="02020603050405020304" pitchFamily="18" charset="0"/>
              </a:rPr>
              <a:t>萬噸</a:t>
            </a:r>
            <a:r>
              <a:rPr lang="zh-TW" altLang="zh-TW" sz="1800" dirty="0">
                <a:solidFill>
                  <a:prstClr val="black"/>
                </a:solidFill>
                <a:latin typeface="Times New Roman" panose="02020603050405020304" pitchFamily="18" charset="0"/>
                <a:ea typeface="標楷體"/>
                <a:cs typeface="Times New Roman" panose="02020603050405020304" pitchFamily="18" charset="0"/>
              </a:rPr>
              <a:t>，</a:t>
            </a:r>
            <a:r>
              <a:rPr lang="en-US" altLang="zh-TW" sz="1800" dirty="0">
                <a:solidFill>
                  <a:srgbClr val="FF0000"/>
                </a:solidFill>
                <a:latin typeface="Times New Roman" panose="02020603050405020304" pitchFamily="18" charset="0"/>
                <a:ea typeface="標楷體"/>
                <a:cs typeface="Times New Roman" panose="02020603050405020304" pitchFamily="18" charset="0"/>
              </a:rPr>
              <a:t>120</a:t>
            </a:r>
            <a:r>
              <a:rPr lang="zh-TW" altLang="en-US" sz="1800" dirty="0">
                <a:solidFill>
                  <a:srgbClr val="FF0000"/>
                </a:solidFill>
                <a:latin typeface="Times New Roman" panose="02020603050405020304" pitchFamily="18" charset="0"/>
                <a:ea typeface="標楷體"/>
                <a:cs typeface="Times New Roman" panose="02020603050405020304" pitchFamily="18" charset="0"/>
              </a:rPr>
              <a:t>年</a:t>
            </a:r>
            <a:r>
              <a:rPr lang="zh-TW" altLang="en-US" sz="1800" dirty="0">
                <a:solidFill>
                  <a:prstClr val="black"/>
                </a:solidFill>
                <a:latin typeface="Times New Roman" panose="02020603050405020304" pitchFamily="18" charset="0"/>
                <a:ea typeface="標楷體"/>
                <a:cs typeface="Times New Roman" panose="02020603050405020304" pitchFamily="18" charset="0"/>
              </a:rPr>
              <a:t>底前總計可增加水源每日</a:t>
            </a:r>
            <a:r>
              <a:rPr lang="en-US" altLang="zh-TW" sz="1800" dirty="0">
                <a:solidFill>
                  <a:srgbClr val="FF0000"/>
                </a:solidFill>
                <a:latin typeface="Times New Roman" panose="02020603050405020304" pitchFamily="18" charset="0"/>
                <a:ea typeface="標楷體"/>
                <a:cs typeface="Times New Roman" panose="02020603050405020304" pitchFamily="18" charset="0"/>
              </a:rPr>
              <a:t>519</a:t>
            </a:r>
            <a:r>
              <a:rPr lang="zh-TW" altLang="en-US" sz="1800" dirty="0">
                <a:solidFill>
                  <a:srgbClr val="FF0000"/>
                </a:solidFill>
                <a:latin typeface="Times New Roman" panose="02020603050405020304" pitchFamily="18" charset="0"/>
                <a:ea typeface="標楷體"/>
                <a:cs typeface="Times New Roman" panose="02020603050405020304" pitchFamily="18" charset="0"/>
              </a:rPr>
              <a:t>萬噸</a:t>
            </a:r>
            <a:r>
              <a:rPr lang="zh-TW" altLang="en-US" sz="1800" dirty="0">
                <a:solidFill>
                  <a:prstClr val="black"/>
                </a:solidFill>
                <a:latin typeface="Times New Roman" panose="02020603050405020304" pitchFamily="18" charset="0"/>
                <a:ea typeface="標楷體"/>
                <a:cs typeface="Times New Roman" panose="02020603050405020304" pitchFamily="18" charset="0"/>
              </a:rPr>
              <a:t>，</a:t>
            </a:r>
            <a:r>
              <a:rPr lang="zh-TW" altLang="zh-TW" sz="1800" dirty="0">
                <a:solidFill>
                  <a:prstClr val="black"/>
                </a:solidFill>
                <a:latin typeface="Times New Roman" panose="02020603050405020304" pitchFamily="18" charset="0"/>
                <a:ea typeface="標楷體"/>
                <a:cs typeface="Times New Roman" panose="02020603050405020304" pitchFamily="18" charset="0"/>
              </a:rPr>
              <a:t>可確保全台各縣巿</a:t>
            </a:r>
            <a:r>
              <a:rPr lang="zh-TW" altLang="zh-TW" sz="1800" dirty="0" smtClean="0">
                <a:solidFill>
                  <a:prstClr val="black"/>
                </a:solidFill>
                <a:latin typeface="Times New Roman" panose="02020603050405020304" pitchFamily="18" charset="0"/>
                <a:ea typeface="標楷體"/>
                <a:cs typeface="Times New Roman" panose="02020603050405020304" pitchFamily="18" charset="0"/>
              </a:rPr>
              <a:t>產業</a:t>
            </a:r>
            <a:r>
              <a:rPr lang="zh-TW" altLang="zh-TW" sz="1800" dirty="0">
                <a:solidFill>
                  <a:prstClr val="black"/>
                </a:solidFill>
                <a:latin typeface="Times New Roman" panose="02020603050405020304" pitchFamily="18" charset="0"/>
                <a:ea typeface="標楷體"/>
                <a:cs typeface="Times New Roman" panose="02020603050405020304" pitchFamily="18" charset="0"/>
              </a:rPr>
              <a:t>用水</a:t>
            </a:r>
            <a:r>
              <a:rPr lang="zh-TW" altLang="en-US" sz="1800" dirty="0">
                <a:solidFill>
                  <a:prstClr val="black"/>
                </a:solidFill>
                <a:latin typeface="Times New Roman" panose="02020603050405020304" pitchFamily="18" charset="0"/>
                <a:ea typeface="標楷體"/>
                <a:cs typeface="Times New Roman" panose="02020603050405020304" pitchFamily="18" charset="0"/>
              </a:rPr>
              <a:t>，營造有利投資環境。</a:t>
            </a:r>
            <a:endParaRPr lang="zh-TW" altLang="en-US" sz="1800" dirty="0">
              <a:solidFill>
                <a:prstClr val="black">
                  <a:lumMod val="85000"/>
                  <a:lumOff val="15000"/>
                </a:prstClr>
              </a:solidFill>
              <a:latin typeface="Times New Roman" panose="02020603050405020304" pitchFamily="18" charset="0"/>
              <a:ea typeface="標楷體"/>
              <a:cs typeface="Times New Roman" panose="02020603050405020304" pitchFamily="18" charset="0"/>
            </a:endParaRPr>
          </a:p>
        </p:txBody>
      </p:sp>
      <p:pic>
        <p:nvPicPr>
          <p:cNvPr id="6" name="Picture 2" descr="D:\Users\aurelia\Desktop\water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513" y="1403197"/>
            <a:ext cx="689985" cy="726749"/>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1231021" y="3932703"/>
            <a:ext cx="4367729"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374" tIns="45690" rIns="91374" bIns="45690" rtlCol="0" anchor="ctr"/>
          <a:lstStyle>
            <a:defPPr>
              <a:defRPr lang="zh-TW"/>
            </a:defPPr>
            <a:lvl1pPr algn="ctr">
              <a:defRPr sz="2800" b="1">
                <a:solidFill>
                  <a:schemeClr val="lt1"/>
                </a:solidFill>
                <a:latin typeface="微軟正黑體" panose="020B0604030504040204" pitchFamily="34" charset="-120"/>
                <a:ea typeface="微軟正黑體" panose="020B0604030504040204" pitchFamily="34" charset="-120"/>
              </a:defRPr>
            </a:lvl1pPr>
            <a:lvl2pPr>
              <a:defRPr>
                <a:solidFill>
                  <a:schemeClr val="lt1"/>
                </a:solidFill>
              </a:defRPr>
            </a:lvl2pPr>
            <a:lvl3pPr marL="0" lvl="2">
              <a:defRPr sz="2400" b="1">
                <a:solidFill>
                  <a:schemeClr val="lt1"/>
                </a:solidFill>
                <a:latin typeface="微軟正黑體" panose="020B0604030504040204" pitchFamily="34" charset="-120"/>
                <a:ea typeface="微軟正黑體" panose="020B0604030504040204" pitchFamily="34" charset="-120"/>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2" algn="ctr"/>
            <a:r>
              <a:rPr lang="zh-TW" altLang="zh-TW" b="0" dirty="0">
                <a:solidFill>
                  <a:prstClr val="black"/>
                </a:solidFill>
                <a:latin typeface="標楷體"/>
                <a:ea typeface="標楷體"/>
              </a:rPr>
              <a:t>專人協助加速 用水計畫申請</a:t>
            </a:r>
            <a:endParaRPr lang="zh-TW" altLang="en-US" b="0" dirty="0">
              <a:solidFill>
                <a:prstClr val="black"/>
              </a:solidFill>
              <a:latin typeface="標楷體"/>
              <a:ea typeface="標楷體"/>
            </a:endParaRPr>
          </a:p>
        </p:txBody>
      </p:sp>
      <p:sp>
        <p:nvSpPr>
          <p:cNvPr id="18" name="矩形 17"/>
          <p:cNvSpPr/>
          <p:nvPr/>
        </p:nvSpPr>
        <p:spPr>
          <a:xfrm>
            <a:off x="972379" y="4509120"/>
            <a:ext cx="8250129" cy="1528624"/>
          </a:xfrm>
          <a:prstGeom prst="rect">
            <a:avLst/>
          </a:prstGeom>
        </p:spPr>
        <p:txBody>
          <a:bodyPr wrap="square">
            <a:spAutoFit/>
          </a:bodyPr>
          <a:lstStyle/>
          <a:p>
            <a:pPr marL="342900" indent="-342900" algn="just">
              <a:lnSpc>
                <a:spcPts val="2800"/>
              </a:lnSpc>
              <a:spcBef>
                <a:spcPts val="0"/>
              </a:spcBef>
              <a:buFont typeface="Wingdings" panose="05000000000000000000" pitchFamily="2" charset="2"/>
              <a:buChar char="Ø"/>
            </a:pPr>
            <a:r>
              <a:rPr lang="zh-TW" altLang="zh-TW" sz="1800" dirty="0">
                <a:solidFill>
                  <a:prstClr val="black"/>
                </a:solidFill>
                <a:latin typeface="Times New Roman" panose="02020603050405020304" pitchFamily="18" charset="0"/>
                <a:ea typeface="標楷體"/>
                <a:cs typeface="Times New Roman" panose="02020603050405020304" pitchFamily="18" charset="0"/>
              </a:rPr>
              <a:t>進駐</a:t>
            </a:r>
            <a:r>
              <a:rPr lang="zh-TW" altLang="zh-TW" sz="1800" dirty="0">
                <a:latin typeface="Times New Roman" panose="02020603050405020304" pitchFamily="18" charset="0"/>
                <a:ea typeface="標楷體"/>
                <a:cs typeface="Times New Roman" panose="02020603050405020304" pitchFamily="18" charset="0"/>
              </a:rPr>
              <a:t>已有</a:t>
            </a:r>
            <a:r>
              <a:rPr lang="zh-TW" altLang="zh-TW" sz="1800" dirty="0">
                <a:solidFill>
                  <a:srgbClr val="FF0000"/>
                </a:solidFill>
                <a:latin typeface="Times New Roman" panose="02020603050405020304" pitchFamily="18" charset="0"/>
                <a:ea typeface="標楷體"/>
                <a:cs typeface="Times New Roman" panose="02020603050405020304" pitchFamily="18" charset="0"/>
              </a:rPr>
              <a:t>用水計畫</a:t>
            </a:r>
            <a:r>
              <a:rPr lang="zh-TW" altLang="zh-TW" sz="1800" dirty="0">
                <a:solidFill>
                  <a:prstClr val="black"/>
                </a:solidFill>
                <a:latin typeface="Times New Roman" panose="02020603050405020304" pitchFamily="18" charset="0"/>
                <a:ea typeface="標楷體"/>
                <a:cs typeface="Times New Roman" panose="02020603050405020304" pitchFamily="18" charset="0"/>
              </a:rPr>
              <a:t>之</a:t>
            </a:r>
            <a:r>
              <a:rPr lang="zh-TW" altLang="zh-TW" sz="1800" dirty="0">
                <a:solidFill>
                  <a:srgbClr val="FF0000"/>
                </a:solidFill>
                <a:latin typeface="Times New Roman" panose="02020603050405020304" pitchFamily="18" charset="0"/>
                <a:ea typeface="標楷體"/>
                <a:cs typeface="Times New Roman" panose="02020603050405020304" pitchFamily="18" charset="0"/>
              </a:rPr>
              <a:t>科學園區</a:t>
            </a:r>
            <a:r>
              <a:rPr lang="zh-TW" altLang="zh-TW" sz="1800" dirty="0">
                <a:latin typeface="Times New Roman" panose="02020603050405020304" pitchFamily="18" charset="0"/>
                <a:ea typeface="標楷體"/>
                <a:cs typeface="Times New Roman" panose="02020603050405020304" pitchFamily="18" charset="0"/>
              </a:rPr>
              <a:t>或</a:t>
            </a:r>
            <a:r>
              <a:rPr lang="zh-TW" altLang="zh-TW" sz="1800" dirty="0">
                <a:solidFill>
                  <a:srgbClr val="FF0000"/>
                </a:solidFill>
                <a:latin typeface="Times New Roman" panose="02020603050405020304" pitchFamily="18" charset="0"/>
                <a:ea typeface="標楷體"/>
                <a:cs typeface="Times New Roman" panose="02020603050405020304" pitchFamily="18" charset="0"/>
              </a:rPr>
              <a:t>工業區</a:t>
            </a:r>
            <a:r>
              <a:rPr lang="zh-TW" altLang="en-US" sz="1800" dirty="0">
                <a:solidFill>
                  <a:prstClr val="black"/>
                </a:solidFill>
                <a:latin typeface="Times New Roman" panose="02020603050405020304" pitchFamily="18" charset="0"/>
                <a:ea typeface="標楷體"/>
                <a:cs typeface="Times New Roman" panose="02020603050405020304" pitchFamily="18" charset="0"/>
              </a:rPr>
              <a:t>等計</a:t>
            </a:r>
            <a:r>
              <a:rPr lang="en-US" altLang="zh-TW" sz="1800" dirty="0">
                <a:solidFill>
                  <a:srgbClr val="FF0000"/>
                </a:solidFill>
                <a:latin typeface="Times New Roman" panose="02020603050405020304" pitchFamily="18" charset="0"/>
                <a:ea typeface="標楷體"/>
                <a:cs typeface="Times New Roman" panose="02020603050405020304" pitchFamily="18" charset="0"/>
              </a:rPr>
              <a:t>76</a:t>
            </a:r>
            <a:r>
              <a:rPr lang="zh-TW" altLang="en-US" sz="1800" dirty="0">
                <a:solidFill>
                  <a:srgbClr val="FF0000"/>
                </a:solidFill>
                <a:latin typeface="Times New Roman" panose="02020603050405020304" pitchFamily="18" charset="0"/>
                <a:ea typeface="標楷體"/>
                <a:cs typeface="Times New Roman" panose="02020603050405020304" pitchFamily="18" charset="0"/>
              </a:rPr>
              <a:t>處</a:t>
            </a:r>
            <a:r>
              <a:rPr lang="zh-TW" altLang="zh-TW" sz="1800" dirty="0">
                <a:solidFill>
                  <a:prstClr val="black"/>
                </a:solidFill>
                <a:latin typeface="Times New Roman" panose="02020603050405020304" pitchFamily="18" charset="0"/>
                <a:ea typeface="標楷體"/>
                <a:cs typeface="Times New Roman" panose="02020603050405020304" pitchFamily="18" charset="0"/>
              </a:rPr>
              <a:t>投資</a:t>
            </a:r>
            <a:r>
              <a:rPr lang="en-US" altLang="zh-TW" sz="1800" dirty="0">
                <a:solidFill>
                  <a:prstClr val="black"/>
                </a:solidFill>
                <a:latin typeface="Times New Roman" panose="02020603050405020304" pitchFamily="18" charset="0"/>
                <a:ea typeface="標楷體"/>
                <a:cs typeface="Times New Roman" panose="02020603050405020304" pitchFamily="18" charset="0"/>
              </a:rPr>
              <a:t>(</a:t>
            </a:r>
            <a:r>
              <a:rPr lang="zh-TW" altLang="en-US" sz="1800" dirty="0">
                <a:solidFill>
                  <a:prstClr val="black"/>
                </a:solidFill>
                <a:latin typeface="Times New Roman" panose="02020603050405020304" pitchFamily="18" charset="0"/>
                <a:ea typeface="標楷體"/>
                <a:cs typeface="Times New Roman" panose="02020603050405020304" pitchFamily="18" charset="0"/>
              </a:rPr>
              <a:t>詳下頁</a:t>
            </a:r>
            <a:r>
              <a:rPr lang="en-US" altLang="zh-TW" sz="1800" dirty="0">
                <a:solidFill>
                  <a:prstClr val="black"/>
                </a:solidFill>
                <a:latin typeface="Times New Roman" panose="02020603050405020304" pitchFamily="18" charset="0"/>
                <a:ea typeface="標楷體"/>
                <a:cs typeface="Times New Roman" panose="02020603050405020304" pitchFamily="18" charset="0"/>
              </a:rPr>
              <a:t>)</a:t>
            </a:r>
            <a:r>
              <a:rPr lang="zh-TW" altLang="zh-TW" sz="1800" dirty="0">
                <a:solidFill>
                  <a:prstClr val="black"/>
                </a:solidFill>
                <a:latin typeface="Times New Roman" panose="02020603050405020304" pitchFamily="18" charset="0"/>
                <a:ea typeface="標楷體"/>
                <a:cs typeface="Times New Roman" panose="02020603050405020304" pitchFamily="18" charset="0"/>
              </a:rPr>
              <a:t>，</a:t>
            </a:r>
            <a:r>
              <a:rPr lang="zh-TW" altLang="zh-TW" sz="1800" dirty="0">
                <a:latin typeface="Times New Roman" panose="02020603050405020304" pitchFamily="18" charset="0"/>
                <a:ea typeface="標楷體"/>
                <a:cs typeface="Times New Roman" panose="02020603050405020304" pitchFamily="18" charset="0"/>
              </a:rPr>
              <a:t>水源可</a:t>
            </a:r>
            <a:r>
              <a:rPr lang="zh-TW" altLang="zh-TW" sz="1800" dirty="0">
                <a:solidFill>
                  <a:srgbClr val="FF0000"/>
                </a:solidFill>
                <a:latin typeface="Times New Roman" panose="02020603050405020304" pitchFamily="18" charset="0"/>
                <a:ea typeface="標楷體"/>
                <a:cs typeface="Times New Roman" panose="02020603050405020304" pitchFamily="18" charset="0"/>
              </a:rPr>
              <a:t>供應無虞</a:t>
            </a:r>
            <a:r>
              <a:rPr lang="zh-TW" altLang="zh-TW" sz="1800" dirty="0">
                <a:solidFill>
                  <a:prstClr val="black"/>
                </a:solidFill>
                <a:latin typeface="Times New Roman" panose="02020603050405020304" pitchFamily="18" charset="0"/>
                <a:ea typeface="標楷體"/>
                <a:cs typeface="Times New Roman" panose="02020603050405020304" pitchFamily="18" charset="0"/>
              </a:rPr>
              <a:t>，廠商</a:t>
            </a:r>
            <a:r>
              <a:rPr lang="zh-TW" altLang="zh-TW" sz="1800" dirty="0">
                <a:solidFill>
                  <a:srgbClr val="FF0000"/>
                </a:solidFill>
                <a:latin typeface="Times New Roman" panose="02020603050405020304" pitchFamily="18" charset="0"/>
                <a:ea typeface="標楷體"/>
                <a:cs typeface="Times New Roman" panose="02020603050405020304" pitchFamily="18" charset="0"/>
              </a:rPr>
              <a:t>無須</a:t>
            </a:r>
            <a:r>
              <a:rPr lang="zh-TW" altLang="zh-TW" sz="1800" dirty="0">
                <a:latin typeface="Times New Roman" panose="02020603050405020304" pitchFamily="18" charset="0"/>
                <a:ea typeface="標楷體"/>
                <a:cs typeface="Times New Roman" panose="02020603050405020304" pitchFamily="18" charset="0"/>
              </a:rPr>
              <a:t>再個別提送</a:t>
            </a:r>
            <a:r>
              <a:rPr lang="zh-TW" altLang="zh-TW" sz="1800" dirty="0">
                <a:solidFill>
                  <a:srgbClr val="FF0000"/>
                </a:solidFill>
                <a:latin typeface="Times New Roman" panose="02020603050405020304" pitchFamily="18" charset="0"/>
                <a:ea typeface="標楷體"/>
                <a:cs typeface="Times New Roman" panose="02020603050405020304" pitchFamily="18" charset="0"/>
              </a:rPr>
              <a:t>用水計畫</a:t>
            </a:r>
            <a:r>
              <a:rPr lang="zh-TW" altLang="zh-TW" sz="1800" dirty="0">
                <a:solidFill>
                  <a:prstClr val="black"/>
                </a:solidFill>
                <a:latin typeface="Times New Roman" panose="02020603050405020304" pitchFamily="18" charset="0"/>
                <a:ea typeface="標楷體"/>
                <a:cs typeface="Times New Roman" panose="02020603050405020304" pitchFamily="18" charset="0"/>
              </a:rPr>
              <a:t>，由園區管理單位核配用水</a:t>
            </a:r>
            <a:r>
              <a:rPr lang="zh-TW" altLang="en-US" sz="1800" dirty="0">
                <a:solidFill>
                  <a:prstClr val="black"/>
                </a:solidFill>
                <a:latin typeface="Times New Roman" panose="02020603050405020304" pitchFamily="18" charset="0"/>
                <a:ea typeface="標楷體"/>
                <a:cs typeface="Times New Roman" panose="02020603050405020304" pitchFamily="18" charset="0"/>
              </a:rPr>
              <a:t>。</a:t>
            </a:r>
            <a:endParaRPr lang="en-US" altLang="zh-TW" sz="1800" dirty="0">
              <a:solidFill>
                <a:prstClr val="black"/>
              </a:solidFill>
              <a:latin typeface="Times New Roman" panose="02020603050405020304" pitchFamily="18" charset="0"/>
              <a:ea typeface="標楷體"/>
              <a:cs typeface="Times New Roman" panose="02020603050405020304" pitchFamily="18" charset="0"/>
            </a:endParaRPr>
          </a:p>
          <a:p>
            <a:pPr marL="342900" indent="-342900" algn="just">
              <a:lnSpc>
                <a:spcPts val="2800"/>
              </a:lnSpc>
              <a:spcBef>
                <a:spcPts val="0"/>
              </a:spcBef>
              <a:buFont typeface="Wingdings" panose="05000000000000000000" pitchFamily="2" charset="2"/>
              <a:buChar char="Ø"/>
            </a:pPr>
            <a:r>
              <a:rPr lang="zh-TW" altLang="en-US" sz="1800" dirty="0">
                <a:solidFill>
                  <a:prstClr val="black"/>
                </a:solidFill>
                <a:latin typeface="Times New Roman" panose="02020603050405020304" pitchFamily="18" charset="0"/>
                <a:ea typeface="標楷體"/>
                <a:cs typeface="Times New Roman" panose="02020603050405020304" pitchFamily="18" charset="0"/>
              </a:rPr>
              <a:t>進駐</a:t>
            </a:r>
            <a:r>
              <a:rPr lang="zh-TW" altLang="zh-TW" sz="1800" dirty="0">
                <a:solidFill>
                  <a:prstClr val="black"/>
                </a:solidFill>
                <a:latin typeface="Times New Roman" panose="02020603050405020304" pitchFamily="18" charset="0"/>
                <a:ea typeface="標楷體"/>
                <a:cs typeface="Times New Roman" panose="02020603050405020304" pitchFamily="18" charset="0"/>
              </a:rPr>
              <a:t>非屬上述已有用水計畫之</a:t>
            </a:r>
            <a:r>
              <a:rPr lang="zh-TW" altLang="en-US" sz="1800" dirty="0">
                <a:solidFill>
                  <a:prstClr val="black"/>
                </a:solidFill>
                <a:latin typeface="Times New Roman" panose="02020603050405020304" pitchFamily="18" charset="0"/>
                <a:ea typeface="標楷體"/>
                <a:cs typeface="Times New Roman" panose="02020603050405020304" pitchFamily="18" charset="0"/>
              </a:rPr>
              <a:t>園區，且</a:t>
            </a:r>
            <a:r>
              <a:rPr lang="zh-TW" altLang="en-US" sz="1800" dirty="0">
                <a:latin typeface="Times New Roman" panose="02020603050405020304" pitchFamily="18" charset="0"/>
                <a:ea typeface="標楷體"/>
                <a:cs typeface="Times New Roman" panose="02020603050405020304" pitchFamily="18" charset="0"/>
              </a:rPr>
              <a:t>每日用水量</a:t>
            </a:r>
            <a:r>
              <a:rPr lang="en-US" altLang="zh-TW" sz="1800" dirty="0">
                <a:solidFill>
                  <a:srgbClr val="FF0000"/>
                </a:solidFill>
                <a:latin typeface="Times New Roman" panose="02020603050405020304" pitchFamily="18" charset="0"/>
                <a:ea typeface="標楷體"/>
                <a:cs typeface="Times New Roman" panose="02020603050405020304" pitchFamily="18" charset="0"/>
              </a:rPr>
              <a:t>300</a:t>
            </a:r>
            <a:r>
              <a:rPr lang="zh-TW" altLang="en-US" sz="1800" dirty="0">
                <a:solidFill>
                  <a:srgbClr val="FF0000"/>
                </a:solidFill>
                <a:latin typeface="Times New Roman" panose="02020603050405020304" pitchFamily="18" charset="0"/>
                <a:ea typeface="標楷體"/>
                <a:cs typeface="Times New Roman" panose="02020603050405020304" pitchFamily="18" charset="0"/>
              </a:rPr>
              <a:t>噸以上</a:t>
            </a:r>
            <a:r>
              <a:rPr lang="zh-TW" altLang="en-US" sz="1800" dirty="0">
                <a:latin typeface="Times New Roman" panose="02020603050405020304" pitchFamily="18" charset="0"/>
                <a:ea typeface="標楷體"/>
                <a:cs typeface="Times New Roman" panose="02020603050405020304" pitchFamily="18" charset="0"/>
              </a:rPr>
              <a:t>案件</a:t>
            </a:r>
            <a:r>
              <a:rPr lang="zh-TW" altLang="en-US" sz="1800" dirty="0">
                <a:solidFill>
                  <a:prstClr val="black"/>
                </a:solidFill>
                <a:latin typeface="Times New Roman" panose="02020603050405020304" pitchFamily="18" charset="0"/>
                <a:ea typeface="標楷體"/>
                <a:cs typeface="Times New Roman" panose="02020603050405020304" pitchFamily="18" charset="0"/>
              </a:rPr>
              <a:t>，由水利署專人主動協助，及</a:t>
            </a:r>
            <a:r>
              <a:rPr lang="zh-TW" altLang="en-US" sz="1800" dirty="0">
                <a:latin typeface="Times New Roman" panose="02020603050405020304" pitchFamily="18" charset="0"/>
                <a:ea typeface="標楷體"/>
                <a:cs typeface="Times New Roman" panose="02020603050405020304" pitchFamily="18" charset="0"/>
              </a:rPr>
              <a:t>以</a:t>
            </a:r>
            <a:r>
              <a:rPr lang="en-US" altLang="zh-TW" sz="1800" dirty="0">
                <a:solidFill>
                  <a:srgbClr val="FF0000"/>
                </a:solidFill>
                <a:latin typeface="Times New Roman" panose="02020603050405020304" pitchFamily="18" charset="0"/>
                <a:ea typeface="標楷體"/>
                <a:cs typeface="Times New Roman" panose="02020603050405020304" pitchFamily="18" charset="0"/>
              </a:rPr>
              <a:t>1</a:t>
            </a:r>
            <a:r>
              <a:rPr lang="zh-TW" altLang="en-US" sz="1800" dirty="0">
                <a:solidFill>
                  <a:srgbClr val="FF0000"/>
                </a:solidFill>
                <a:latin typeface="Times New Roman" panose="02020603050405020304" pitchFamily="18" charset="0"/>
                <a:ea typeface="標楷體"/>
                <a:cs typeface="Times New Roman" panose="02020603050405020304" pitchFamily="18" charset="0"/>
              </a:rPr>
              <a:t>個月內</a:t>
            </a:r>
            <a:r>
              <a:rPr lang="zh-TW" altLang="en-US" sz="1800" dirty="0">
                <a:latin typeface="Times New Roman" panose="02020603050405020304" pitchFamily="18" charset="0"/>
                <a:ea typeface="標楷體"/>
                <a:cs typeface="Times New Roman" panose="02020603050405020304" pitchFamily="18" charset="0"/>
              </a:rPr>
              <a:t>完成審查為原則。</a:t>
            </a:r>
          </a:p>
        </p:txBody>
      </p:sp>
      <p:pic>
        <p:nvPicPr>
          <p:cNvPr id="19" name="Picture 3" descr="C:\Users\ASUS\Desktop\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3788688"/>
            <a:ext cx="707801" cy="72043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群組 8"/>
          <p:cNvGrpSpPr/>
          <p:nvPr/>
        </p:nvGrpSpPr>
        <p:grpSpPr>
          <a:xfrm>
            <a:off x="488504" y="19147"/>
            <a:ext cx="9144000" cy="1056978"/>
            <a:chOff x="2" y="189454"/>
            <a:chExt cx="9144000" cy="1056978"/>
          </a:xfrm>
        </p:grpSpPr>
        <p:sp>
          <p:nvSpPr>
            <p:cNvPr id="10" name="Text Box 2"/>
            <p:cNvSpPr txBox="1">
              <a:spLocks noChangeArrowheads="1"/>
            </p:cNvSpPr>
            <p:nvPr/>
          </p:nvSpPr>
          <p:spPr bwMode="gray">
            <a:xfrm>
              <a:off x="2" y="18945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貳、解決五缺配套措施</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2" name="矩形 11"/>
            <p:cNvSpPr/>
            <p:nvPr/>
          </p:nvSpPr>
          <p:spPr>
            <a:xfrm>
              <a:off x="3273331" y="784767"/>
              <a:ext cx="2646878"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二、穩定用水供給</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Tree>
    <p:extLst>
      <p:ext uri="{BB962C8B-B14F-4D97-AF65-F5344CB8AC3E}">
        <p14:creationId xmlns:p14="http://schemas.microsoft.com/office/powerpoint/2010/main" val="546558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251829351"/>
              </p:ext>
            </p:extLst>
          </p:nvPr>
        </p:nvGraphicFramePr>
        <p:xfrm>
          <a:off x="752947" y="1262424"/>
          <a:ext cx="8651978" cy="5436974"/>
        </p:xfrm>
        <a:graphic>
          <a:graphicData uri="http://schemas.openxmlformats.org/drawingml/2006/table">
            <a:tbl>
              <a:tblPr firstRow="1" firstCol="1" bandRow="1">
                <a:tableStyleId>{F5AB1C69-6EDB-4FF4-983F-18BD219EF322}</a:tableStyleId>
              </a:tblPr>
              <a:tblGrid>
                <a:gridCol w="587081">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7056785">
                  <a:extLst>
                    <a:ext uri="{9D8B030D-6E8A-4147-A177-3AD203B41FA5}">
                      <a16:colId xmlns="" xmlns:a16="http://schemas.microsoft.com/office/drawing/2014/main" val="20002"/>
                    </a:ext>
                  </a:extLst>
                </a:gridCol>
              </a:tblGrid>
              <a:tr h="278506">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地區</a:t>
                      </a:r>
                    </a:p>
                  </a:txBody>
                  <a:tcPr marL="25421" marR="25421" marT="0" marB="0" anchor="ctr">
                    <a:solidFill>
                      <a:schemeClr val="accent3"/>
                    </a:solidFill>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所在縣市</a:t>
                      </a:r>
                    </a:p>
                  </a:txBody>
                  <a:tcPr marL="25421" marR="25421" marT="0" marB="0" anchor="ct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科學園區或工業區名稱</a:t>
                      </a:r>
                    </a:p>
                  </a:txBody>
                  <a:tcPr marL="25421" marR="25421" marT="0" marB="0" anchor="ctr"/>
                </a:tc>
                <a:extLst>
                  <a:ext uri="{0D108BD9-81ED-4DB2-BD59-A6C34878D82A}">
                    <a16:rowId xmlns="" xmlns:a16="http://schemas.microsoft.com/office/drawing/2014/main" val="10000"/>
                  </a:ext>
                </a:extLst>
              </a:tr>
              <a:tr h="264092">
                <a:tc rowSpan="4">
                  <a:txBody>
                    <a:bodyPr/>
                    <a:lstStyle/>
                    <a:p>
                      <a:pPr marL="452120" indent="-45212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北部</a:t>
                      </a:r>
                    </a:p>
                  </a:txBody>
                  <a:tcPr marL="25421" marR="25421" marT="0" marB="0" anchor="ctr">
                    <a:solidFill>
                      <a:schemeClr val="accent3"/>
                    </a:solidFill>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宜蘭縣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hangingPunct="0">
                        <a:lnSpc>
                          <a:spcPts val="1900"/>
                        </a:lnSpc>
                        <a:spcAft>
                          <a:spcPts val="0"/>
                        </a:spcAft>
                        <a:tabLst>
                          <a:tab pos="609600" algn="l"/>
                          <a:tab pos="1219200" algn="l"/>
                          <a:tab pos="1828800" algn="l"/>
                          <a:tab pos="2438400" algn="l"/>
                          <a:tab pos="3048000" algn="l"/>
                          <a:tab pos="3657600" algn="l"/>
                        </a:tabLst>
                      </a:pPr>
                      <a:r>
                        <a:rPr lang="zh-TW" sz="1400" spc="20" dirty="0">
                          <a:solidFill>
                            <a:srgbClr val="FF0000"/>
                          </a:solidFill>
                          <a:effectLst/>
                          <a:latin typeface="+mn-ea"/>
                          <a:ea typeface="+mn-ea"/>
                          <a:cs typeface="Times New Roman" panose="02020603050405020304" pitchFamily="18" charset="0"/>
                        </a:rPr>
                        <a:t>新竹科學工業園區宜蘭園區</a:t>
                      </a:r>
                      <a:r>
                        <a:rPr lang="zh-TW" sz="1400" spc="20" dirty="0">
                          <a:solidFill>
                            <a:schemeClr val="tx1"/>
                          </a:solidFill>
                          <a:effectLst/>
                          <a:latin typeface="+mn-ea"/>
                          <a:ea typeface="+mn-ea"/>
                          <a:cs typeface="Times New Roman" panose="02020603050405020304" pitchFamily="18" charset="0"/>
                        </a:rPr>
                        <a:t>、</a:t>
                      </a:r>
                      <a:r>
                        <a:rPr lang="zh-TW" sz="1400" spc="20" dirty="0">
                          <a:solidFill>
                            <a:srgbClr val="3333FF"/>
                          </a:solidFill>
                          <a:effectLst/>
                          <a:latin typeface="+mn-ea"/>
                          <a:ea typeface="+mn-ea"/>
                          <a:cs typeface="Times New Roman" panose="02020603050405020304" pitchFamily="18" charset="0"/>
                        </a:rPr>
                        <a:t>龍德工業區</a:t>
                      </a:r>
                      <a:endParaRPr lang="zh-TW" sz="1400" b="1" spc="20" dirty="0">
                        <a:solidFill>
                          <a:srgbClr val="3333FF"/>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1"/>
                  </a:ext>
                </a:extLst>
              </a:tr>
              <a:tr h="150774">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臺北市</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chemeClr val="tx1"/>
                          </a:solidFill>
                          <a:effectLst/>
                          <a:latin typeface="+mn-ea"/>
                          <a:ea typeface="+mn-ea"/>
                          <a:cs typeface="Times New Roman" panose="02020603050405020304" pitchFamily="18" charset="0"/>
                        </a:rPr>
                        <a:t>國家生技研究園區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2"/>
                  </a:ext>
                </a:extLst>
              </a:tr>
              <a:tr h="353974">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桃園市</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新竹科學工業園區龍潭園區</a:t>
                      </a:r>
                      <a:r>
                        <a:rPr lang="zh-TW" sz="1400" kern="1200" spc="20" dirty="0">
                          <a:solidFill>
                            <a:schemeClr val="tx1"/>
                          </a:solidFill>
                          <a:effectLst/>
                          <a:latin typeface="+mn-ea"/>
                          <a:ea typeface="+mn-ea"/>
                          <a:cs typeface="Times New Roman" panose="02020603050405020304" pitchFamily="18" charset="0"/>
                        </a:rPr>
                        <a:t>、林口工五</a:t>
                      </a:r>
                      <a:r>
                        <a:rPr lang="en-US" sz="1400" kern="1200" spc="20" dirty="0">
                          <a:solidFill>
                            <a:schemeClr val="tx1"/>
                          </a:solidFill>
                          <a:effectLst/>
                          <a:latin typeface="+mn-ea"/>
                          <a:ea typeface="+mn-ea"/>
                          <a:cs typeface="Times New Roman" panose="02020603050405020304" pitchFamily="18" charset="0"/>
                        </a:rPr>
                        <a:t>(</a:t>
                      </a:r>
                      <a:r>
                        <a:rPr lang="zh-TW" sz="1400" kern="1200" spc="20" dirty="0">
                          <a:solidFill>
                            <a:schemeClr val="tx1"/>
                          </a:solidFill>
                          <a:effectLst/>
                          <a:latin typeface="+mn-ea"/>
                          <a:ea typeface="+mn-ea"/>
                          <a:cs typeface="Times New Roman" panose="02020603050405020304" pitchFamily="18" charset="0"/>
                        </a:rPr>
                        <a:t>華亞科技</a:t>
                      </a:r>
                      <a:r>
                        <a:rPr lang="en-US" sz="1400" kern="1200" spc="20" dirty="0">
                          <a:solidFill>
                            <a:schemeClr val="tx1"/>
                          </a:solidFill>
                          <a:effectLst/>
                          <a:latin typeface="+mn-ea"/>
                          <a:ea typeface="+mn-ea"/>
                          <a:cs typeface="Times New Roman" panose="02020603050405020304" pitchFamily="18" charset="0"/>
                        </a:rPr>
                        <a:t>)</a:t>
                      </a:r>
                      <a:r>
                        <a:rPr lang="zh-TW" sz="1400" kern="1200" spc="20" dirty="0">
                          <a:solidFill>
                            <a:schemeClr val="tx1"/>
                          </a:solidFill>
                          <a:effectLst/>
                          <a:latin typeface="+mn-ea"/>
                          <a:ea typeface="+mn-ea"/>
                          <a:cs typeface="Times New Roman" panose="02020603050405020304" pitchFamily="18" charset="0"/>
                        </a:rPr>
                        <a:t>工業區、沙崙產業園區、龍潭渴望園區、桃園科技工業園區、大潭濱海工業區、龜山工業區、林口工三工業區、平鎮工業區、</a:t>
                      </a:r>
                      <a:r>
                        <a:rPr lang="zh-TW" sz="1400" kern="1200" spc="20" dirty="0">
                          <a:solidFill>
                            <a:srgbClr val="FF0000"/>
                          </a:solidFill>
                          <a:effectLst/>
                          <a:latin typeface="+mn-ea"/>
                          <a:ea typeface="+mn-ea"/>
                          <a:cs typeface="Times New Roman" panose="02020603050405020304" pitchFamily="18" charset="0"/>
                        </a:rPr>
                        <a:t>觀音工業區</a:t>
                      </a:r>
                      <a:r>
                        <a:rPr lang="zh-TW" sz="1400" kern="1200" spc="20" dirty="0">
                          <a:solidFill>
                            <a:schemeClr val="tx1"/>
                          </a:solidFill>
                          <a:effectLst/>
                          <a:latin typeface="+mn-ea"/>
                          <a:ea typeface="+mn-ea"/>
                          <a:cs typeface="Times New Roman" panose="02020603050405020304" pitchFamily="18" charset="0"/>
                        </a:rPr>
                        <a:t>、中壢工業區、龜山工業區、平鎮工業區、林口工三工業區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3"/>
                  </a:ext>
                </a:extLst>
              </a:tr>
              <a:tr h="91508">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新竹縣市</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新竹科學工業園區</a:t>
                      </a:r>
                      <a:r>
                        <a:rPr lang="zh-TW" sz="1400" kern="1200" spc="20" dirty="0">
                          <a:solidFill>
                            <a:schemeClr val="tx1"/>
                          </a:solidFill>
                          <a:effectLst/>
                          <a:latin typeface="+mn-ea"/>
                          <a:ea typeface="+mn-ea"/>
                          <a:cs typeface="Times New Roman" panose="02020603050405020304" pitchFamily="18" charset="0"/>
                        </a:rPr>
                        <a:t>、新竹科學工業園區生醫園區、鳳山工業區、新竹工業區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4"/>
                  </a:ext>
                </a:extLst>
              </a:tr>
              <a:tr h="264092">
                <a:tc rowSpan="5">
                  <a:txBody>
                    <a:bodyPr/>
                    <a:lstStyle/>
                    <a:p>
                      <a:pPr marL="452120" indent="-45212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中部</a:t>
                      </a:r>
                    </a:p>
                  </a:txBody>
                  <a:tcPr marL="25421" marR="25421" marT="0" marB="0" anchor="ctr">
                    <a:solidFill>
                      <a:schemeClr val="accent3"/>
                    </a:solidFill>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苗栗縣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新竹科學工業園區竹南園區</a:t>
                      </a:r>
                      <a:r>
                        <a:rPr lang="zh-TW" sz="1400" kern="1200" spc="20" dirty="0">
                          <a:solidFill>
                            <a:schemeClr val="tx1"/>
                          </a:solidFill>
                          <a:effectLst/>
                          <a:latin typeface="+mn-ea"/>
                          <a:ea typeface="+mn-ea"/>
                          <a:cs typeface="Times New Roman" panose="02020603050405020304" pitchFamily="18" charset="0"/>
                        </a:rPr>
                        <a:t>、</a:t>
                      </a:r>
                      <a:r>
                        <a:rPr lang="zh-TW" sz="1400" kern="1200" spc="20" dirty="0">
                          <a:solidFill>
                            <a:srgbClr val="FF0000"/>
                          </a:solidFill>
                          <a:effectLst/>
                          <a:latin typeface="+mn-ea"/>
                          <a:ea typeface="+mn-ea"/>
                          <a:cs typeface="Times New Roman" panose="02020603050405020304" pitchFamily="18" charset="0"/>
                        </a:rPr>
                        <a:t>新竹科學工業園區銅鑼園區</a:t>
                      </a:r>
                      <a:r>
                        <a:rPr lang="zh-TW" sz="1400" kern="1200" spc="20" dirty="0">
                          <a:solidFill>
                            <a:schemeClr val="tx1"/>
                          </a:solidFill>
                          <a:effectLst/>
                          <a:latin typeface="+mn-ea"/>
                          <a:ea typeface="+mn-ea"/>
                          <a:cs typeface="Times New Roman" panose="02020603050405020304" pitchFamily="18" charset="0"/>
                        </a:rPr>
                        <a:t>、</a:t>
                      </a:r>
                      <a:r>
                        <a:rPr lang="zh-TW" sz="1400" kern="1200" spc="20" dirty="0">
                          <a:solidFill>
                            <a:srgbClr val="3333FF"/>
                          </a:solidFill>
                          <a:effectLst/>
                          <a:latin typeface="+mn-ea"/>
                          <a:ea typeface="+mn-ea"/>
                          <a:cs typeface="Times New Roman" panose="02020603050405020304" pitchFamily="18" charset="0"/>
                        </a:rPr>
                        <a:t>頭份工業區</a:t>
                      </a:r>
                      <a:r>
                        <a:rPr lang="zh-TW" sz="1400" kern="1200" spc="20" dirty="0">
                          <a:solidFill>
                            <a:srgbClr val="FF0000"/>
                          </a:solidFill>
                          <a:effectLst/>
                          <a:latin typeface="+mn-ea"/>
                          <a:ea typeface="+mn-ea"/>
                          <a:cs typeface="Times New Roman" panose="02020603050405020304" pitchFamily="18" charset="0"/>
                        </a:rPr>
                        <a:t>、</a:t>
                      </a:r>
                      <a:r>
                        <a:rPr lang="zh-TW" sz="1400" kern="1200" spc="20" dirty="0">
                          <a:solidFill>
                            <a:schemeClr val="tx1"/>
                          </a:solidFill>
                          <a:effectLst/>
                          <a:latin typeface="+mn-ea"/>
                          <a:ea typeface="+mn-ea"/>
                          <a:cs typeface="Times New Roman" panose="02020603050405020304" pitchFamily="18" charset="0"/>
                        </a:rPr>
                        <a:t>竹南工業區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5"/>
                  </a:ext>
                </a:extLst>
              </a:tr>
              <a:tr h="225349">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臺中市</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中部科學園區臺中園區</a:t>
                      </a:r>
                      <a:r>
                        <a:rPr lang="zh-TW" sz="1400" kern="1200" spc="20" dirty="0">
                          <a:solidFill>
                            <a:schemeClr val="tx1"/>
                          </a:solidFill>
                          <a:effectLst/>
                          <a:latin typeface="+mn-ea"/>
                          <a:ea typeface="+mn-ea"/>
                          <a:cs typeface="Times New Roman" panose="02020603050405020304" pitchFamily="18" charset="0"/>
                        </a:rPr>
                        <a:t>、</a:t>
                      </a:r>
                      <a:r>
                        <a:rPr lang="zh-TW" sz="1400" kern="1200" spc="20" dirty="0">
                          <a:solidFill>
                            <a:srgbClr val="FF0000"/>
                          </a:solidFill>
                          <a:effectLst/>
                          <a:latin typeface="+mn-ea"/>
                          <a:ea typeface="+mn-ea"/>
                          <a:cs typeface="Times New Roman" panose="02020603050405020304" pitchFamily="18" charset="0"/>
                        </a:rPr>
                        <a:t>中部科學園區后里園區</a:t>
                      </a:r>
                      <a:r>
                        <a:rPr lang="zh-TW" sz="1400" kern="1200" spc="20" dirty="0">
                          <a:solidFill>
                            <a:schemeClr val="tx1"/>
                          </a:solidFill>
                          <a:effectLst/>
                          <a:latin typeface="+mn-ea"/>
                          <a:ea typeface="+mn-ea"/>
                          <a:cs typeface="Times New Roman" panose="02020603050405020304" pitchFamily="18" charset="0"/>
                        </a:rPr>
                        <a:t>、仁化工業區、太平產業園區、臺中市精密機械科技園區、神岡豐洲工業區、潭子聚興產業園區、大甲幼獅工業區、</a:t>
                      </a:r>
                      <a:r>
                        <a:rPr lang="zh-TW" sz="1400" kern="1200" spc="20" dirty="0">
                          <a:solidFill>
                            <a:srgbClr val="FF0000"/>
                          </a:solidFill>
                          <a:effectLst/>
                          <a:latin typeface="+mn-ea"/>
                          <a:ea typeface="+mn-ea"/>
                          <a:cs typeface="Times New Roman" panose="02020603050405020304" pitchFamily="18" charset="0"/>
                        </a:rPr>
                        <a:t>中港加工出口區、臺中加工出口區</a:t>
                      </a:r>
                      <a:r>
                        <a:rPr lang="zh-TW" sz="1400" kern="1200" spc="20" dirty="0">
                          <a:solidFill>
                            <a:schemeClr val="tx1"/>
                          </a:solidFill>
                          <a:effectLst/>
                          <a:latin typeface="+mn-ea"/>
                          <a:ea typeface="+mn-ea"/>
                          <a:cs typeface="Times New Roman" panose="02020603050405020304" pitchFamily="18" charset="0"/>
                        </a:rPr>
                        <a:t>、</a:t>
                      </a:r>
                      <a:r>
                        <a:rPr lang="zh-TW" sz="1400" kern="1200" spc="20" dirty="0">
                          <a:solidFill>
                            <a:srgbClr val="3333FF"/>
                          </a:solidFill>
                          <a:effectLst/>
                          <a:latin typeface="+mn-ea"/>
                          <a:ea typeface="+mn-ea"/>
                          <a:cs typeface="Times New Roman" panose="02020603050405020304" pitchFamily="18" charset="0"/>
                        </a:rPr>
                        <a:t>臺中港專業區</a:t>
                      </a:r>
                      <a:endParaRPr lang="zh-TW" sz="1400" b="1" kern="1200" spc="20" dirty="0">
                        <a:solidFill>
                          <a:srgbClr val="3333FF"/>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6"/>
                  </a:ext>
                </a:extLst>
              </a:tr>
              <a:tr h="0">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南投縣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chemeClr val="tx1"/>
                          </a:solidFill>
                          <a:effectLst/>
                          <a:latin typeface="+mn-ea"/>
                          <a:ea typeface="+mn-ea"/>
                          <a:cs typeface="Times New Roman" panose="02020603050405020304" pitchFamily="18" charset="0"/>
                        </a:rPr>
                        <a:t>高等研究園區、南投旺來產業園區、</a:t>
                      </a:r>
                      <a:r>
                        <a:rPr lang="zh-TW" sz="1400" kern="1200" spc="20" dirty="0">
                          <a:solidFill>
                            <a:srgbClr val="3333FF"/>
                          </a:solidFill>
                          <a:effectLst/>
                          <a:latin typeface="+mn-ea"/>
                          <a:ea typeface="+mn-ea"/>
                          <a:cs typeface="Times New Roman" panose="02020603050405020304" pitchFamily="18" charset="0"/>
                        </a:rPr>
                        <a:t>南崗工業區</a:t>
                      </a:r>
                      <a:endParaRPr lang="zh-TW" sz="1400" b="1" kern="1200" spc="20" dirty="0">
                        <a:solidFill>
                          <a:srgbClr val="3333FF"/>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7"/>
                  </a:ext>
                </a:extLst>
              </a:tr>
              <a:tr h="365053">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彰化縣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中部科學園區二林園區</a:t>
                      </a:r>
                      <a:r>
                        <a:rPr lang="zh-TW" sz="1400" kern="1200" spc="20" dirty="0">
                          <a:solidFill>
                            <a:schemeClr val="tx1"/>
                          </a:solidFill>
                          <a:effectLst/>
                          <a:latin typeface="+mn-ea"/>
                          <a:ea typeface="+mn-ea"/>
                          <a:cs typeface="Times New Roman" panose="02020603050405020304" pitchFamily="18" charset="0"/>
                        </a:rPr>
                        <a:t>、二林精密機械產業園區、</a:t>
                      </a:r>
                      <a:r>
                        <a:rPr lang="zh-TW" sz="1400" kern="1200" spc="20" dirty="0">
                          <a:solidFill>
                            <a:srgbClr val="3333FF"/>
                          </a:solidFill>
                          <a:effectLst/>
                          <a:latin typeface="+mn-ea"/>
                          <a:ea typeface="+mn-ea"/>
                          <a:cs typeface="Times New Roman" panose="02020603050405020304" pitchFamily="18" charset="0"/>
                        </a:rPr>
                        <a:t>彰濱工業區</a:t>
                      </a:r>
                      <a:r>
                        <a:rPr lang="zh-TW" sz="1400" kern="1200" spc="20" dirty="0">
                          <a:solidFill>
                            <a:schemeClr val="tx1"/>
                          </a:solidFill>
                          <a:effectLst/>
                          <a:latin typeface="+mn-ea"/>
                          <a:ea typeface="+mn-ea"/>
                          <a:cs typeface="Times New Roman" panose="02020603050405020304" pitchFamily="18" charset="0"/>
                        </a:rPr>
                        <a:t>、彰化大城產業園區、彰化社頭織襪產業園區、芳苑工業區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8"/>
                  </a:ext>
                </a:extLst>
              </a:tr>
              <a:tr h="264092">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雲林縣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中部科學園區虎尾園區</a:t>
                      </a:r>
                      <a:r>
                        <a:rPr lang="zh-TW" sz="1400" kern="1200" spc="20" dirty="0">
                          <a:solidFill>
                            <a:schemeClr val="tx1"/>
                          </a:solidFill>
                          <a:effectLst/>
                          <a:latin typeface="+mn-ea"/>
                          <a:ea typeface="+mn-ea"/>
                          <a:cs typeface="Times New Roman" panose="02020603050405020304" pitchFamily="18" charset="0"/>
                        </a:rPr>
                        <a:t>、雲林科技工業區、</a:t>
                      </a:r>
                      <a:r>
                        <a:rPr lang="zh-TW" sz="1400" kern="1200" spc="20" dirty="0">
                          <a:solidFill>
                            <a:srgbClr val="3333FF"/>
                          </a:solidFill>
                          <a:effectLst/>
                          <a:latin typeface="+mn-ea"/>
                          <a:ea typeface="+mn-ea"/>
                          <a:cs typeface="Times New Roman" panose="02020603050405020304" pitchFamily="18" charset="0"/>
                        </a:rPr>
                        <a:t>雲林離島式基礎工業區</a:t>
                      </a:r>
                      <a:r>
                        <a:rPr lang="zh-TW" sz="1400" kern="1200" spc="20" dirty="0">
                          <a:solidFill>
                            <a:schemeClr val="tx1"/>
                          </a:solidFill>
                          <a:effectLst/>
                          <a:latin typeface="+mn-ea"/>
                          <a:ea typeface="+mn-ea"/>
                          <a:cs typeface="Times New Roman" panose="02020603050405020304" pitchFamily="18" charset="0"/>
                        </a:rPr>
                        <a:t>、斗六工業區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09"/>
                  </a:ext>
                </a:extLst>
              </a:tr>
              <a:tr h="0">
                <a:tc rowSpan="4">
                  <a:txBody>
                    <a:bodyPr/>
                    <a:lstStyle/>
                    <a:p>
                      <a:pPr marL="452120" indent="-45212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南部</a:t>
                      </a:r>
                    </a:p>
                  </a:txBody>
                  <a:tcPr marL="25421" marR="25421" marT="0" marB="0" anchor="ctr">
                    <a:solidFill>
                      <a:schemeClr val="accent3"/>
                    </a:solidFill>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嘉義縣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marR="0" indent="0" algn="just" defTabSz="914400" rtl="0" eaLnBrk="1" fontAlgn="auto" latinLnBrk="0" hangingPunct="0">
                        <a:lnSpc>
                          <a:spcPts val="1900"/>
                        </a:lnSpc>
                        <a:spcBef>
                          <a:spcPts val="0"/>
                        </a:spcBef>
                        <a:spcAft>
                          <a:spcPts val="0"/>
                        </a:spcAft>
                        <a:buClrTx/>
                        <a:buSzTx/>
                        <a:buFontTx/>
                        <a:buNone/>
                        <a:tabLst>
                          <a:tab pos="609600" algn="l"/>
                          <a:tab pos="1219200" algn="l"/>
                          <a:tab pos="1828800" algn="l"/>
                          <a:tab pos="2438400" algn="l"/>
                          <a:tab pos="3048000" algn="l"/>
                          <a:tab pos="3657600" algn="l"/>
                        </a:tabLst>
                        <a:defRPr/>
                      </a:pPr>
                      <a:r>
                        <a:rPr lang="zh-TW" sz="1400" kern="1200" spc="20" dirty="0">
                          <a:solidFill>
                            <a:schemeClr val="tx1"/>
                          </a:solidFill>
                          <a:effectLst/>
                          <a:latin typeface="+mn-ea"/>
                          <a:ea typeface="+mn-ea"/>
                          <a:cs typeface="Times New Roman" panose="02020603050405020304" pitchFamily="18" charset="0"/>
                        </a:rPr>
                        <a:t>大埔美智慧型工業區、馬稠後工業區、頭橋工業區</a:t>
                      </a:r>
                      <a:r>
                        <a:rPr lang="zh-TW" altLang="zh-TW" sz="1400" kern="1200" spc="20" dirty="0">
                          <a:solidFill>
                            <a:schemeClr val="tx1"/>
                          </a:solidFill>
                          <a:effectLst/>
                          <a:latin typeface="+mn-ea"/>
                          <a:ea typeface="+mn-ea"/>
                          <a:cs typeface="Times New Roman" panose="02020603050405020304" pitchFamily="18" charset="0"/>
                        </a:rPr>
                        <a:t>、民雄工業區</a:t>
                      </a:r>
                      <a:endParaRPr lang="zh-TW" alt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10"/>
                  </a:ext>
                </a:extLst>
              </a:tr>
              <a:tr h="0">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臺南市</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南部科學工業園區臺南園區</a:t>
                      </a:r>
                      <a:r>
                        <a:rPr lang="zh-TW" sz="1400" kern="1200" spc="20" dirty="0">
                          <a:solidFill>
                            <a:schemeClr val="tx1"/>
                          </a:solidFill>
                          <a:effectLst/>
                          <a:latin typeface="+mn-ea"/>
                          <a:ea typeface="+mn-ea"/>
                          <a:cs typeface="Times New Roman" panose="02020603050405020304" pitchFamily="18" charset="0"/>
                        </a:rPr>
                        <a:t>、七股科技工業區、永康科技工業區、臺南科技工業區、新吉工業區、柳營科技暨環保園區、樹谷科技園區、官田工業區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11"/>
                  </a:ext>
                </a:extLst>
              </a:tr>
              <a:tr h="45924">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高雄市</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南部科學工業園區高雄園區</a:t>
                      </a:r>
                      <a:r>
                        <a:rPr lang="zh-TW" sz="1400" kern="1200" spc="20" dirty="0">
                          <a:solidFill>
                            <a:schemeClr val="tx1"/>
                          </a:solidFill>
                          <a:effectLst/>
                          <a:latin typeface="+mn-ea"/>
                          <a:ea typeface="+mn-ea"/>
                          <a:cs typeface="Times New Roman" panose="02020603050405020304" pitchFamily="18" charset="0"/>
                        </a:rPr>
                        <a:t>、岡山本州工業區、和發產業園區、臨海工業區、</a:t>
                      </a:r>
                      <a:r>
                        <a:rPr lang="zh-TW" sz="1400" kern="1200" spc="20" dirty="0">
                          <a:solidFill>
                            <a:srgbClr val="3333FF"/>
                          </a:solidFill>
                          <a:effectLst/>
                          <a:latin typeface="+mn-ea"/>
                          <a:ea typeface="+mn-ea"/>
                          <a:cs typeface="Times New Roman" panose="02020603050405020304" pitchFamily="18" charset="0"/>
                        </a:rPr>
                        <a:t>林園工業區、大社工業區</a:t>
                      </a:r>
                      <a:r>
                        <a:rPr lang="zh-TW" sz="1400" kern="1200" spc="20" dirty="0">
                          <a:solidFill>
                            <a:schemeClr val="tx1"/>
                          </a:solidFill>
                          <a:effectLst/>
                          <a:latin typeface="+mn-ea"/>
                          <a:ea typeface="+mn-ea"/>
                          <a:cs typeface="Times New Roman" panose="02020603050405020304" pitchFamily="18" charset="0"/>
                        </a:rPr>
                        <a:t>、大園工業區、</a:t>
                      </a:r>
                      <a:r>
                        <a:rPr lang="zh-TW" sz="1400" kern="1200" spc="20" dirty="0">
                          <a:solidFill>
                            <a:srgbClr val="3333FF"/>
                          </a:solidFill>
                          <a:effectLst/>
                          <a:latin typeface="+mn-ea"/>
                          <a:ea typeface="+mn-ea"/>
                          <a:cs typeface="Times New Roman" panose="02020603050405020304" pitchFamily="18" charset="0"/>
                        </a:rPr>
                        <a:t>大發工業區</a:t>
                      </a:r>
                      <a:r>
                        <a:rPr lang="zh-TW" sz="1400" kern="1200" spc="20" dirty="0">
                          <a:solidFill>
                            <a:schemeClr val="tx1"/>
                          </a:solidFill>
                          <a:effectLst/>
                          <a:latin typeface="+mn-ea"/>
                          <a:ea typeface="+mn-ea"/>
                          <a:cs typeface="Times New Roman" panose="02020603050405020304" pitchFamily="18" charset="0"/>
                        </a:rPr>
                        <a:t>、楠梓加工出口區、</a:t>
                      </a:r>
                      <a:r>
                        <a:rPr lang="zh-TW" sz="1400" kern="1200" spc="20" dirty="0">
                          <a:solidFill>
                            <a:srgbClr val="FF0000"/>
                          </a:solidFill>
                          <a:effectLst/>
                          <a:latin typeface="+mn-ea"/>
                          <a:ea typeface="+mn-ea"/>
                          <a:cs typeface="Times New Roman" panose="02020603050405020304" pitchFamily="18" charset="0"/>
                        </a:rPr>
                        <a:t>高雄加工出口區</a:t>
                      </a:r>
                      <a:endParaRPr lang="zh-TW" sz="1400" b="1" kern="1200" spc="20" dirty="0">
                        <a:solidFill>
                          <a:srgbClr val="FF0000"/>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12"/>
                  </a:ext>
                </a:extLst>
              </a:tr>
              <a:tr h="114507">
                <a:tc vMerge="1">
                  <a:txBody>
                    <a:bodyPr/>
                    <a:lstStyle/>
                    <a:p>
                      <a:endParaRPr lang="zh-TW" altLang="en-US"/>
                    </a:p>
                  </a:txBody>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屏東縣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rgbClr val="FF0000"/>
                          </a:solidFill>
                          <a:effectLst/>
                          <a:latin typeface="+mn-ea"/>
                          <a:ea typeface="+mn-ea"/>
                          <a:cs typeface="Times New Roman" panose="02020603050405020304" pitchFamily="18" charset="0"/>
                        </a:rPr>
                        <a:t>屏東加工出口區</a:t>
                      </a:r>
                      <a:r>
                        <a:rPr lang="zh-TW" sz="1400" kern="1200" spc="20" dirty="0">
                          <a:solidFill>
                            <a:schemeClr val="tx1"/>
                          </a:solidFill>
                          <a:effectLst/>
                          <a:latin typeface="+mn-ea"/>
                          <a:ea typeface="+mn-ea"/>
                          <a:cs typeface="Times New Roman" panose="02020603050405020304" pitchFamily="18" charset="0"/>
                        </a:rPr>
                        <a:t>、屏東農業生物科技園區、六塊厝綠能節能產業園區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13"/>
                  </a:ext>
                </a:extLst>
              </a:tr>
              <a:tr h="264092">
                <a:tc>
                  <a:txBody>
                    <a:bodyPr/>
                    <a:lstStyle/>
                    <a:p>
                      <a:pPr marL="452120" indent="-452120" algn="ctr" hangingPunct="0">
                        <a:lnSpc>
                          <a:spcPts val="1900"/>
                        </a:lnSpc>
                        <a:spcAft>
                          <a:spcPts val="0"/>
                        </a:spcAft>
                        <a:tabLst>
                          <a:tab pos="609600" algn="l"/>
                          <a:tab pos="1219200" algn="l"/>
                          <a:tab pos="1828800" algn="l"/>
                          <a:tab pos="2438400" algn="l"/>
                          <a:tab pos="3048000" algn="l"/>
                          <a:tab pos="3657600" algn="l"/>
                        </a:tabLst>
                      </a:pPr>
                      <a:r>
                        <a:rPr lang="zh-TW" sz="1600" spc="20" dirty="0">
                          <a:solidFill>
                            <a:schemeClr val="tx1"/>
                          </a:solidFill>
                          <a:effectLst/>
                          <a:latin typeface="+mn-ea"/>
                          <a:ea typeface="+mn-ea"/>
                          <a:cs typeface="Times New Roman" panose="02020603050405020304" pitchFamily="18" charset="0"/>
                        </a:rPr>
                        <a:t>東部</a:t>
                      </a:r>
                    </a:p>
                  </a:txBody>
                  <a:tcPr marL="25421" marR="25421" marT="0" marB="0" anchor="ctr">
                    <a:solidFill>
                      <a:schemeClr val="accent3"/>
                    </a:solidFill>
                  </a:tcPr>
                </a:tc>
                <a:tc>
                  <a:txBody>
                    <a:bodyPr/>
                    <a:lstStyle/>
                    <a:p>
                      <a:pPr marL="184150" indent="-127000" algn="ctr" hangingPunct="0">
                        <a:lnSpc>
                          <a:spcPts val="1900"/>
                        </a:lnSpc>
                        <a:spcAft>
                          <a:spcPts val="0"/>
                        </a:spcAft>
                        <a:tabLst>
                          <a:tab pos="609600" algn="l"/>
                          <a:tab pos="1219200" algn="l"/>
                          <a:tab pos="1828800" algn="l"/>
                          <a:tab pos="2438400" algn="l"/>
                          <a:tab pos="3048000" algn="l"/>
                          <a:tab pos="3657600" algn="l"/>
                        </a:tabLst>
                      </a:pPr>
                      <a:r>
                        <a:rPr lang="zh-TW" sz="1400" spc="20" dirty="0">
                          <a:solidFill>
                            <a:schemeClr val="tx1"/>
                          </a:solidFill>
                          <a:effectLst/>
                          <a:latin typeface="+mn-ea"/>
                          <a:ea typeface="+mn-ea"/>
                          <a:cs typeface="Times New Roman" panose="02020603050405020304" pitchFamily="18" charset="0"/>
                        </a:rPr>
                        <a:t>花蓮縣</a:t>
                      </a:r>
                      <a:endParaRPr lang="zh-TW" sz="1400" b="1" spc="20" dirty="0">
                        <a:solidFill>
                          <a:schemeClr val="tx1"/>
                        </a:solidFill>
                        <a:effectLst/>
                        <a:latin typeface="+mn-ea"/>
                        <a:ea typeface="+mn-ea"/>
                        <a:cs typeface="Times New Roman" panose="02020603050405020304" pitchFamily="18" charset="0"/>
                      </a:endParaRPr>
                    </a:p>
                  </a:txBody>
                  <a:tcPr marL="25421" marR="25421" marT="0" marB="0" anchor="ctr"/>
                </a:tc>
                <a:tc>
                  <a:txBody>
                    <a:bodyPr/>
                    <a:lstStyle/>
                    <a:p>
                      <a:pPr marL="108000" indent="0" algn="just" defTabSz="914400" rtl="0" eaLnBrk="1" latinLnBrk="0" hangingPunct="0">
                        <a:lnSpc>
                          <a:spcPts val="1900"/>
                        </a:lnSpc>
                        <a:spcAft>
                          <a:spcPts val="0"/>
                        </a:spcAft>
                        <a:tabLst>
                          <a:tab pos="609600" algn="l"/>
                          <a:tab pos="1219200" algn="l"/>
                          <a:tab pos="1828800" algn="l"/>
                          <a:tab pos="2438400" algn="l"/>
                          <a:tab pos="3048000" algn="l"/>
                          <a:tab pos="3657600" algn="l"/>
                        </a:tabLst>
                      </a:pPr>
                      <a:r>
                        <a:rPr lang="zh-TW" sz="1400" kern="1200" spc="20" dirty="0">
                          <a:solidFill>
                            <a:schemeClr val="tx1"/>
                          </a:solidFill>
                          <a:effectLst/>
                          <a:latin typeface="+mn-ea"/>
                          <a:ea typeface="+mn-ea"/>
                          <a:cs typeface="Times New Roman" panose="02020603050405020304" pitchFamily="18" charset="0"/>
                        </a:rPr>
                        <a:t>花蓮縣環保科技園區、和平工業區</a:t>
                      </a:r>
                      <a:endParaRPr lang="zh-TW" sz="1400" b="1" kern="1200" spc="20" dirty="0">
                        <a:solidFill>
                          <a:schemeClr val="tx1"/>
                        </a:solidFill>
                        <a:effectLst/>
                        <a:latin typeface="+mn-ea"/>
                        <a:ea typeface="+mn-ea"/>
                        <a:cs typeface="Times New Roman" panose="02020603050405020304" pitchFamily="18" charset="0"/>
                      </a:endParaRPr>
                    </a:p>
                  </a:txBody>
                  <a:tcPr marL="25421" marR="108000" marT="0" marB="0" anchor="ctr"/>
                </a:tc>
                <a:extLst>
                  <a:ext uri="{0D108BD9-81ED-4DB2-BD59-A6C34878D82A}">
                    <a16:rowId xmlns="" xmlns:a16="http://schemas.microsoft.com/office/drawing/2014/main" val="10014"/>
                  </a:ext>
                </a:extLst>
              </a:tr>
            </a:tbl>
          </a:graphicData>
        </a:graphic>
      </p:graphicFrame>
      <p:sp>
        <p:nvSpPr>
          <p:cNvPr id="8" name="矩形 7"/>
          <p:cNvSpPr/>
          <p:nvPr/>
        </p:nvSpPr>
        <p:spPr>
          <a:xfrm>
            <a:off x="761313" y="894878"/>
            <a:ext cx="8568952" cy="448328"/>
          </a:xfrm>
          <a:prstGeom prst="rect">
            <a:avLst/>
          </a:prstGeom>
        </p:spPr>
        <p:txBody>
          <a:bodyPr wrap="square">
            <a:spAutoFit/>
          </a:bodyPr>
          <a:lstStyle/>
          <a:p>
            <a:pPr marL="285750" indent="-285750" algn="just">
              <a:lnSpc>
                <a:spcPts val="3000"/>
              </a:lnSpc>
              <a:buFont typeface="Wingdings" panose="05000000000000000000" pitchFamily="2" charset="2"/>
              <a:buChar char="Ø"/>
            </a:pPr>
            <a:r>
              <a:rPr lang="zh-TW" altLang="zh-TW" sz="1800" dirty="0">
                <a:solidFill>
                  <a:prstClr val="black"/>
                </a:solidFill>
                <a:latin typeface="標楷體"/>
                <a:ea typeface="標楷體"/>
                <a:cs typeface="Times New Roman" panose="02020603050405020304" pitchFamily="18" charset="0"/>
              </a:rPr>
              <a:t>已有用水計畫科學園區、工業區及產業區</a:t>
            </a:r>
            <a:r>
              <a:rPr lang="en-US" altLang="zh-TW" sz="1800" dirty="0">
                <a:solidFill>
                  <a:prstClr val="black"/>
                </a:solidFill>
                <a:latin typeface="標楷體"/>
                <a:ea typeface="標楷體"/>
                <a:cs typeface="Times New Roman" panose="02020603050405020304" pitchFamily="18" charset="0"/>
              </a:rPr>
              <a:t>(</a:t>
            </a:r>
            <a:r>
              <a:rPr lang="zh-TW" altLang="zh-TW" sz="1800" dirty="0">
                <a:solidFill>
                  <a:prstClr val="black"/>
                </a:solidFill>
                <a:latin typeface="標楷體"/>
                <a:ea typeface="標楷體"/>
                <a:cs typeface="Times New Roman" panose="02020603050405020304" pitchFamily="18" charset="0"/>
              </a:rPr>
              <a:t>廠商免個別提送用水計畫</a:t>
            </a:r>
            <a:r>
              <a:rPr lang="en-US" altLang="zh-TW" sz="1800" dirty="0">
                <a:solidFill>
                  <a:prstClr val="black"/>
                </a:solidFill>
                <a:latin typeface="標楷體"/>
                <a:ea typeface="標楷體"/>
                <a:cs typeface="Times New Roman" panose="02020603050405020304" pitchFamily="18" charset="0"/>
              </a:rPr>
              <a:t>)</a:t>
            </a:r>
            <a:endParaRPr lang="zh-TW" altLang="en-US" sz="1800" dirty="0">
              <a:solidFill>
                <a:prstClr val="black"/>
              </a:solidFill>
              <a:latin typeface="標楷體"/>
              <a:ea typeface="標楷體"/>
              <a:cs typeface="Times New Roman" panose="02020603050405020304" pitchFamily="18" charset="0"/>
            </a:endParaRPr>
          </a:p>
        </p:txBody>
      </p:sp>
      <p:sp>
        <p:nvSpPr>
          <p:cNvPr id="4" name="Text Box 2"/>
          <p:cNvSpPr txBox="1">
            <a:spLocks noChangeArrowheads="1"/>
          </p:cNvSpPr>
          <p:nvPr/>
        </p:nvSpPr>
        <p:spPr bwMode="gray">
          <a:xfrm>
            <a:off x="488504" y="1914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貳、解決五缺配套措施</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5" name="矩形 4"/>
          <p:cNvSpPr/>
          <p:nvPr/>
        </p:nvSpPr>
        <p:spPr>
          <a:xfrm>
            <a:off x="3761833" y="614460"/>
            <a:ext cx="2646878"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二、穩定用水供給</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文字方塊 1"/>
          <p:cNvSpPr txBox="1"/>
          <p:nvPr/>
        </p:nvSpPr>
        <p:spPr>
          <a:xfrm>
            <a:off x="821267" y="6629400"/>
            <a:ext cx="6824133" cy="307777"/>
          </a:xfrm>
          <a:prstGeom prst="rect">
            <a:avLst/>
          </a:prstGeom>
          <a:noFill/>
        </p:spPr>
        <p:txBody>
          <a:bodyPr wrap="square" rtlCol="0">
            <a:spAutoFit/>
          </a:bodyPr>
          <a:lstStyle/>
          <a:p>
            <a:r>
              <a:rPr lang="zh-TW" altLang="en-US" sz="1400" spc="20" dirty="0">
                <a:latin typeface="+mn-ea"/>
                <a:ea typeface="+mn-ea"/>
                <a:cs typeface="Times New Roman" panose="02020603050405020304" pitchFamily="18" charset="0"/>
              </a:rPr>
              <a:t>註</a:t>
            </a:r>
            <a:r>
              <a:rPr lang="zh-TW" altLang="en-US" sz="1400" spc="20" dirty="0" smtClean="0">
                <a:latin typeface="+mn-ea"/>
                <a:ea typeface="+mn-ea"/>
                <a:cs typeface="Times New Roman" panose="02020603050405020304" pitchFamily="18" charset="0"/>
              </a:rPr>
              <a:t>：藍色代表石化業可進駐，紅</a:t>
            </a:r>
            <a:r>
              <a:rPr lang="zh-TW" altLang="en-US" sz="1400" spc="20" dirty="0">
                <a:latin typeface="+mn-ea"/>
                <a:ea typeface="+mn-ea"/>
                <a:cs typeface="Times New Roman" panose="02020603050405020304" pitchFamily="18" charset="0"/>
              </a:rPr>
              <a:t>字</a:t>
            </a:r>
            <a:r>
              <a:rPr lang="zh-TW" altLang="en-US" sz="1400" spc="20" dirty="0" smtClean="0">
                <a:latin typeface="+mn-ea"/>
                <a:ea typeface="+mn-ea"/>
                <a:cs typeface="Times New Roman" panose="02020603050405020304" pitchFamily="18" charset="0"/>
              </a:rPr>
              <a:t>代表石化業下游可進駐</a:t>
            </a:r>
            <a:endParaRPr lang="zh-TW" altLang="en-US" sz="1400" spc="20" dirty="0">
              <a:latin typeface="+mn-ea"/>
              <a:ea typeface="+mn-ea"/>
              <a:cs typeface="Times New Roman" panose="02020603050405020304" pitchFamily="18" charset="0"/>
            </a:endParaRPr>
          </a:p>
        </p:txBody>
      </p:sp>
    </p:spTree>
    <p:extLst>
      <p:ext uri="{BB962C8B-B14F-4D97-AF65-F5344CB8AC3E}">
        <p14:creationId xmlns:p14="http://schemas.microsoft.com/office/powerpoint/2010/main" val="378893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貳、解決</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五</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缺配套措施</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3850911" y="632150"/>
            <a:ext cx="2031325" cy="461665"/>
          </a:xfrm>
          <a:prstGeom prst="rect">
            <a:avLst/>
          </a:prstGeom>
        </p:spPr>
        <p:txBody>
          <a:bodyPr wrap="none">
            <a:spAutoFit/>
          </a:bodyPr>
          <a:lstStyle/>
          <a:p>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三、用地問題</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767987" y="1067036"/>
            <a:ext cx="8816280" cy="4247317"/>
          </a:xfrm>
          <a:prstGeom prst="rect">
            <a:avLst/>
          </a:prstGeom>
        </p:spPr>
        <p:txBody>
          <a:bodyPr wrap="square">
            <a:spAutoFit/>
          </a:bodyPr>
          <a:lstStyle/>
          <a:p>
            <a:pPr marL="176213" indent="-176213" defTabSz="912076" fontAlgn="auto">
              <a:spcBef>
                <a:spcPts val="0"/>
              </a:spcBef>
              <a:spcAft>
                <a:spcPts val="0"/>
              </a:spcAft>
              <a:buFont typeface="Wingdings" panose="05000000000000000000" pitchFamily="2" charset="2"/>
              <a:buChar char="Ø"/>
              <a:defRPr/>
            </a:pP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為解決</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缺地問題，行政院提出</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3</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大策略及</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12</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項</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具體作法，以「</a:t>
            </a:r>
            <a:r>
              <a:rPr kumimoji="0" lang="zh-TW" altLang="en-US" sz="1800" dirty="0">
                <a:latin typeface="Times New Roman" panose="02020603050405020304" pitchFamily="18" charset="0"/>
                <a:ea typeface="+mj-ea"/>
                <a:cs typeface="Times New Roman" panose="02020603050405020304" pitchFamily="18" charset="0"/>
              </a:rPr>
              <a:t>媒合、前瞻、修法、輔導」等四大面向</a:t>
            </a:r>
            <a:r>
              <a:rPr kumimoji="0" lang="zh-TW" altLang="en-US" sz="1800" dirty="0" smtClean="0">
                <a:latin typeface="Times New Roman" panose="02020603050405020304" pitchFamily="18" charset="0"/>
                <a:ea typeface="+mj-ea"/>
                <a:cs typeface="Times New Roman" panose="02020603050405020304" pitchFamily="18" charset="0"/>
              </a:rPr>
              <a:t>著</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手</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預期</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至</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111</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年</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釋出</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1,699</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公頃</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，以滿足廠商設廠</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需求。</a:t>
            </a: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defTabSz="912076" fontAlgn="auto">
              <a:spcBef>
                <a:spcPts val="0"/>
              </a:spcBef>
              <a:spcAft>
                <a:spcPts val="0"/>
              </a:spcAft>
              <a:defRPr/>
            </a:pPr>
            <a:endParaRPr kumimoji="0" lang="en-US" altLang="zh-TW" sz="1800" dirty="0" smtClean="0">
              <a:solidFill>
                <a:prstClr val="black"/>
              </a:solidFill>
              <a:latin typeface="Times New Roman" panose="02020603050405020304" pitchFamily="18" charset="0"/>
              <a:ea typeface="+mj-ea"/>
              <a:cs typeface="Times New Roman" panose="02020603050405020304" pitchFamily="18" charset="0"/>
            </a:endParaRPr>
          </a:p>
          <a:p>
            <a:pPr marL="176213" indent="-176213" defTabSz="912076" fontAlgn="auto">
              <a:spcBef>
                <a:spcPts val="0"/>
              </a:spcBef>
              <a:spcAft>
                <a:spcPts val="0"/>
              </a:spcAft>
              <a:buFont typeface="Wingdings" panose="05000000000000000000" pitchFamily="2" charset="2"/>
              <a:buChar char="Ø"/>
              <a:defRPr/>
            </a:pPr>
            <a:r>
              <a:rPr kumimoji="0" lang="zh-TW" altLang="en-US" sz="1800" dirty="0">
                <a:solidFill>
                  <a:prstClr val="black"/>
                </a:solidFill>
                <a:latin typeface="Times New Roman" panose="02020603050405020304" pitchFamily="18" charset="0"/>
                <a:ea typeface="+mj-ea"/>
                <a:cs typeface="Times New Roman" panose="02020603050405020304" pitchFamily="18" charset="0"/>
              </a:rPr>
              <a:t>本部</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正規劃</a:t>
            </a:r>
            <a:r>
              <a:rPr kumimoji="0" lang="zh-TW" altLang="en-US" sz="1800" dirty="0" smtClean="0">
                <a:solidFill>
                  <a:srgbClr val="FF0000"/>
                </a:solidFill>
                <a:latin typeface="Times New Roman" panose="02020603050405020304" pitchFamily="18" charset="0"/>
                <a:ea typeface="+mj-ea"/>
                <a:cs typeface="Times New Roman" panose="02020603050405020304" pitchFamily="18" charset="0"/>
              </a:rPr>
              <a:t>新</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材料</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循環產業</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園區，預計</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116</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年</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可新增</a:t>
            </a:r>
            <a:r>
              <a:rPr kumimoji="0" lang="en-US" altLang="zh-TW" sz="1800" dirty="0">
                <a:solidFill>
                  <a:srgbClr val="FF0000"/>
                </a:solidFill>
                <a:latin typeface="Times New Roman" panose="02020603050405020304" pitchFamily="18" charset="0"/>
                <a:ea typeface="+mj-ea"/>
                <a:cs typeface="Times New Roman" panose="02020603050405020304" pitchFamily="18" charset="0"/>
              </a:rPr>
              <a:t>210</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公頃</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產業</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用地，可提供</a:t>
            </a:r>
            <a:r>
              <a:rPr kumimoji="0" lang="zh-TW" altLang="en-US" sz="1800" dirty="0" smtClean="0">
                <a:solidFill>
                  <a:srgbClr val="FF0000"/>
                </a:solidFill>
                <a:latin typeface="Times New Roman" panose="02020603050405020304" pitchFamily="18" charset="0"/>
                <a:ea typeface="+mj-ea"/>
                <a:cs typeface="Times New Roman" panose="02020603050405020304" pitchFamily="18" charset="0"/>
              </a:rPr>
              <a:t>材料業者</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進駐。</a:t>
            </a:r>
            <a:endParaRPr kumimoji="0" lang="en-US" altLang="zh-TW" sz="1800" dirty="0">
              <a:solidFill>
                <a:prstClr val="black"/>
              </a:solidFill>
              <a:latin typeface="Times New Roman" panose="02020603050405020304" pitchFamily="18" charset="0"/>
              <a:ea typeface="+mj-ea"/>
              <a:cs typeface="Times New Roman" panose="02020603050405020304" pitchFamily="18"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1617580688"/>
              </p:ext>
            </p:extLst>
          </p:nvPr>
        </p:nvGraphicFramePr>
        <p:xfrm>
          <a:off x="1326870" y="1718076"/>
          <a:ext cx="7571598" cy="2209097"/>
        </p:xfrm>
        <a:graphic>
          <a:graphicData uri="http://schemas.openxmlformats.org/drawingml/2006/table">
            <a:tbl>
              <a:tblPr firstRow="1" firstCol="1" bandRow="1"/>
              <a:tblGrid>
                <a:gridCol w="610884">
                  <a:extLst>
                    <a:ext uri="{9D8B030D-6E8A-4147-A177-3AD203B41FA5}">
                      <a16:colId xmlns="" xmlns:a16="http://schemas.microsoft.com/office/drawing/2014/main" val="20000"/>
                    </a:ext>
                  </a:extLst>
                </a:gridCol>
                <a:gridCol w="2247881">
                  <a:extLst>
                    <a:ext uri="{9D8B030D-6E8A-4147-A177-3AD203B41FA5}">
                      <a16:colId xmlns="" xmlns:a16="http://schemas.microsoft.com/office/drawing/2014/main" val="20001"/>
                    </a:ext>
                  </a:extLst>
                </a:gridCol>
                <a:gridCol w="2499597">
                  <a:extLst>
                    <a:ext uri="{9D8B030D-6E8A-4147-A177-3AD203B41FA5}">
                      <a16:colId xmlns="" xmlns:a16="http://schemas.microsoft.com/office/drawing/2014/main" val="20002"/>
                    </a:ext>
                  </a:extLst>
                </a:gridCol>
                <a:gridCol w="2213236">
                  <a:extLst>
                    <a:ext uri="{9D8B030D-6E8A-4147-A177-3AD203B41FA5}">
                      <a16:colId xmlns="" xmlns:a16="http://schemas.microsoft.com/office/drawing/2014/main" val="20003"/>
                    </a:ext>
                  </a:extLst>
                </a:gridCol>
              </a:tblGrid>
              <a:tr h="472096">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目標</a:t>
                      </a:r>
                      <a:endParaRPr lang="en-US" altLang="zh-TW" sz="1600" b="0" kern="100" dirty="0">
                        <a:effectLst/>
                        <a:latin typeface="Times New Roman" panose="02020603050405020304" pitchFamily="18" charset="0"/>
                        <a:ea typeface="+mj-ea"/>
                        <a:cs typeface="Times New Roman" panose="02020603050405020304" pitchFamily="18" charset="0"/>
                      </a:endParaRPr>
                    </a:p>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策略</a:t>
                      </a: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公有土地</a:t>
                      </a:r>
                      <a:endParaRPr lang="en-US" altLang="zh-TW" sz="1600" b="0" kern="100" dirty="0">
                        <a:effectLst/>
                        <a:latin typeface="Times New Roman" panose="02020603050405020304" pitchFamily="18" charset="0"/>
                        <a:ea typeface="+mj-ea"/>
                        <a:cs typeface="Times New Roman" panose="02020603050405020304" pitchFamily="18" charset="0"/>
                      </a:endParaRPr>
                    </a:p>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優惠釋出</a:t>
                      </a: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民間閒置土地</a:t>
                      </a:r>
                      <a:endParaRPr lang="en-US" altLang="zh-TW" sz="1600" b="0" kern="100" dirty="0">
                        <a:effectLst/>
                        <a:latin typeface="Times New Roman" panose="02020603050405020304" pitchFamily="18" charset="0"/>
                        <a:ea typeface="+mj-ea"/>
                        <a:cs typeface="Times New Roman" panose="02020603050405020304" pitchFamily="18" charset="0"/>
                      </a:endParaRPr>
                    </a:p>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輔導釋出</a:t>
                      </a: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產業用地</a:t>
                      </a:r>
                      <a:endParaRPr lang="en-US" altLang="zh-TW" sz="1600" b="0" kern="100" dirty="0">
                        <a:effectLst/>
                        <a:latin typeface="Times New Roman" panose="02020603050405020304" pitchFamily="18" charset="0"/>
                        <a:ea typeface="+mj-ea"/>
                        <a:cs typeface="Times New Roman" panose="02020603050405020304" pitchFamily="18" charset="0"/>
                      </a:endParaRPr>
                    </a:p>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開發更新</a:t>
                      </a: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40000"/>
                      </a:srgbClr>
                    </a:solidFill>
                  </a:tcPr>
                </a:tc>
                <a:extLst>
                  <a:ext uri="{0D108BD9-81ED-4DB2-BD59-A6C34878D82A}">
                    <a16:rowId xmlns="" xmlns:a16="http://schemas.microsoft.com/office/drawing/2014/main" val="10000"/>
                  </a:ext>
                </a:extLst>
              </a:tr>
              <a:tr h="1721417">
                <a:tc>
                  <a:txBody>
                    <a:bodyPr/>
                    <a:lstStyle>
                      <a:defPPr>
                        <a:defRPr lang="zh-TW"/>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具體</a:t>
                      </a:r>
                      <a:endParaRPr lang="en-US" altLang="zh-TW" sz="1600" b="0" kern="100" dirty="0">
                        <a:effectLst/>
                        <a:latin typeface="Times New Roman" panose="02020603050405020304" pitchFamily="18" charset="0"/>
                        <a:ea typeface="+mj-ea"/>
                        <a:cs typeface="Times New Roman" panose="02020603050405020304" pitchFamily="18" charset="0"/>
                      </a:endParaRPr>
                    </a:p>
                    <a:p>
                      <a:pPr algn="ctr">
                        <a:spcBef>
                          <a:spcPts val="0"/>
                        </a:spcBef>
                        <a:spcAft>
                          <a:spcPts val="0"/>
                        </a:spcAft>
                      </a:pPr>
                      <a:r>
                        <a:rPr lang="zh-TW" sz="1600" b="0" kern="100" dirty="0">
                          <a:effectLst/>
                          <a:latin typeface="Times New Roman" panose="02020603050405020304" pitchFamily="18" charset="0"/>
                          <a:ea typeface="+mj-ea"/>
                          <a:cs typeface="Times New Roman" panose="02020603050405020304" pitchFamily="18" charset="0"/>
                        </a:rPr>
                        <a:t>作法</a:t>
                      </a: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2900" marR="0" lvl="0" indent="-162900" algn="l" defTabSz="914400" rtl="0" eaLnBrk="1" fontAlgn="auto" latinLnBrk="0" hangingPunct="1">
                        <a:lnSpc>
                          <a:spcPct val="100000"/>
                        </a:lnSpc>
                        <a:spcBef>
                          <a:spcPts val="0"/>
                        </a:spcBef>
                        <a:spcAft>
                          <a:spcPts val="0"/>
                        </a:spcAft>
                        <a:buClrTx/>
                        <a:buSzTx/>
                        <a:buFont typeface="Wingdings" charset="2"/>
                        <a:buChar char=""/>
                        <a:tabLst/>
                        <a:defRPr/>
                      </a:pPr>
                      <a:r>
                        <a:rPr lang="zh-TW" altLang="zh-TW" sz="1400" b="0" kern="100" dirty="0">
                          <a:effectLst/>
                          <a:latin typeface="Times New Roman" panose="02020603050405020304" pitchFamily="18" charset="0"/>
                          <a:ea typeface="+mj-ea"/>
                          <a:cs typeface="Times New Roman" panose="02020603050405020304" pitchFamily="18" charset="0"/>
                        </a:rPr>
                        <a:t>單一窗口</a:t>
                      </a:r>
                      <a:r>
                        <a:rPr lang="zh-TW" altLang="zh-TW" sz="1400" b="0" kern="100" dirty="0">
                          <a:solidFill>
                            <a:srgbClr val="FF0000"/>
                          </a:solidFill>
                          <a:effectLst/>
                          <a:latin typeface="Times New Roman" panose="02020603050405020304" pitchFamily="18" charset="0"/>
                          <a:ea typeface="+mj-ea"/>
                          <a:cs typeface="Times New Roman" panose="02020603050405020304" pitchFamily="18" charset="0"/>
                        </a:rPr>
                        <a:t>媒合</a:t>
                      </a:r>
                      <a:r>
                        <a:rPr lang="zh-TW" altLang="zh-TW" sz="1400" b="0" kern="100" dirty="0">
                          <a:effectLst/>
                          <a:latin typeface="Times New Roman" panose="02020603050405020304" pitchFamily="18" charset="0"/>
                          <a:ea typeface="+mj-ea"/>
                          <a:cs typeface="Times New Roman" panose="02020603050405020304" pitchFamily="18" charset="0"/>
                        </a:rPr>
                        <a:t>服務</a:t>
                      </a:r>
                    </a:p>
                    <a:p>
                      <a:pPr marL="162900" lvl="0" indent="-162900" algn="l">
                        <a:lnSpc>
                          <a:spcPct val="100000"/>
                        </a:lnSpc>
                        <a:spcBef>
                          <a:spcPts val="0"/>
                        </a:spcBef>
                        <a:spcAft>
                          <a:spcPts val="0"/>
                        </a:spcAft>
                        <a:buFont typeface="Wingdings" charset="2"/>
                        <a:buChar char=""/>
                      </a:pPr>
                      <a:r>
                        <a:rPr lang="zh-TW" altLang="en-US" sz="1400" b="0" kern="100" dirty="0">
                          <a:effectLst/>
                          <a:latin typeface="Times New Roman" panose="02020603050405020304" pitchFamily="18" charset="0"/>
                          <a:ea typeface="+mj-ea"/>
                          <a:cs typeface="Times New Roman" panose="02020603050405020304" pitchFamily="18" charset="0"/>
                        </a:rPr>
                        <a:t>政府開發園區</a:t>
                      </a:r>
                      <a:r>
                        <a:rPr lang="zh-TW" sz="1400" b="0" kern="100" dirty="0">
                          <a:effectLst/>
                          <a:latin typeface="Times New Roman" panose="02020603050405020304" pitchFamily="18" charset="0"/>
                          <a:ea typeface="+mj-ea"/>
                          <a:cs typeface="Times New Roman" panose="02020603050405020304" pitchFamily="18" charset="0"/>
                        </a:rPr>
                        <a:t>立即設廠土地</a:t>
                      </a:r>
                      <a:r>
                        <a:rPr lang="zh-TW" altLang="en-US" sz="1400" b="0" kern="100" dirty="0">
                          <a:effectLst/>
                          <a:latin typeface="Times New Roman" panose="02020603050405020304" pitchFamily="18" charset="0"/>
                          <a:ea typeface="+mj-ea"/>
                          <a:cs typeface="Times New Roman" panose="02020603050405020304" pitchFamily="18" charset="0"/>
                        </a:rPr>
                        <a:t>，經濟部推出優惠出租方案</a:t>
                      </a:r>
                      <a:r>
                        <a:rPr lang="en-US" altLang="zh-TW" sz="1400" b="0" kern="100" dirty="0">
                          <a:effectLst/>
                          <a:latin typeface="Times New Roman" panose="02020603050405020304" pitchFamily="18" charset="0"/>
                          <a:ea typeface="+mj-ea"/>
                          <a:cs typeface="Times New Roman" panose="02020603050405020304" pitchFamily="18" charset="0"/>
                        </a:rPr>
                        <a:t>(</a:t>
                      </a:r>
                      <a:r>
                        <a:rPr lang="zh-TW" altLang="zh-TW" sz="1400" b="0" kern="100" dirty="0">
                          <a:effectLst/>
                          <a:latin typeface="Times New Roman" panose="02020603050405020304" pitchFamily="18" charset="0"/>
                          <a:ea typeface="+mj-ea"/>
                          <a:cs typeface="Times New Roman" panose="02020603050405020304" pitchFamily="18" charset="0"/>
                        </a:rPr>
                        <a:t>設廠前</a:t>
                      </a:r>
                      <a:r>
                        <a:rPr lang="en-US" altLang="zh-TW" sz="1400" b="0" kern="100" dirty="0">
                          <a:effectLst/>
                          <a:latin typeface="Times New Roman" panose="02020603050405020304" pitchFamily="18" charset="0"/>
                          <a:ea typeface="+mj-ea"/>
                          <a:cs typeface="Times New Roman" panose="02020603050405020304" pitchFamily="18" charset="0"/>
                        </a:rPr>
                        <a:t>2</a:t>
                      </a:r>
                      <a:r>
                        <a:rPr lang="zh-TW" altLang="zh-TW" sz="1400" b="0" kern="100" dirty="0">
                          <a:effectLst/>
                          <a:latin typeface="Times New Roman" panose="02020603050405020304" pitchFamily="18" charset="0"/>
                          <a:ea typeface="+mj-ea"/>
                          <a:cs typeface="Times New Roman" panose="02020603050405020304" pitchFamily="18" charset="0"/>
                        </a:rPr>
                        <a:t>年免租金</a:t>
                      </a:r>
                      <a:r>
                        <a:rPr lang="en-US" altLang="zh-TW" sz="1400" b="0" kern="100" dirty="0">
                          <a:effectLst/>
                          <a:latin typeface="Times New Roman" panose="02020603050405020304" pitchFamily="18" charset="0"/>
                          <a:ea typeface="+mj-ea"/>
                          <a:cs typeface="Times New Roman" panose="02020603050405020304" pitchFamily="18" charset="0"/>
                        </a:rPr>
                        <a:t>)</a:t>
                      </a:r>
                      <a:r>
                        <a:rPr lang="zh-TW" sz="1400" b="0" kern="100" dirty="0">
                          <a:effectLst/>
                          <a:latin typeface="Times New Roman" panose="02020603050405020304" pitchFamily="18" charset="0"/>
                          <a:ea typeface="+mj-ea"/>
                          <a:cs typeface="Times New Roman" panose="02020603050405020304" pitchFamily="18" charset="0"/>
                        </a:rPr>
                        <a:t>強化媒合利用</a:t>
                      </a:r>
                    </a:p>
                    <a:p>
                      <a:pPr marL="162900" lvl="0" indent="-162900" algn="l">
                        <a:lnSpc>
                          <a:spcPct val="100000"/>
                        </a:lnSpc>
                        <a:spcBef>
                          <a:spcPts val="0"/>
                        </a:spcBef>
                        <a:spcAft>
                          <a:spcPts val="0"/>
                        </a:spcAft>
                        <a:buFont typeface="Wingdings" charset="2"/>
                        <a:buChar char=""/>
                      </a:pPr>
                      <a:r>
                        <a:rPr lang="zh-TW" altLang="en-US" sz="1400" b="0" kern="100" dirty="0">
                          <a:solidFill>
                            <a:schemeClr val="dk1"/>
                          </a:solidFill>
                          <a:effectLst/>
                          <a:latin typeface="Times New Roman" panose="02020603050405020304" pitchFamily="18" charset="0"/>
                          <a:ea typeface="+mj-ea"/>
                          <a:cs typeface="Times New Roman" panose="02020603050405020304" pitchFamily="18" charset="0"/>
                        </a:rPr>
                        <a:t>運用</a:t>
                      </a:r>
                      <a:r>
                        <a:rPr lang="zh-TW" sz="1400" b="0" kern="100" dirty="0">
                          <a:solidFill>
                            <a:srgbClr val="FF0000"/>
                          </a:solidFill>
                          <a:effectLst/>
                          <a:latin typeface="Times New Roman" panose="02020603050405020304" pitchFamily="18" charset="0"/>
                          <a:ea typeface="+mj-ea"/>
                          <a:cs typeface="Times New Roman" panose="02020603050405020304" pitchFamily="18" charset="0"/>
                        </a:rPr>
                        <a:t>前瞻</a:t>
                      </a:r>
                      <a:r>
                        <a:rPr lang="zh-TW" sz="1400" b="0" kern="100" dirty="0">
                          <a:solidFill>
                            <a:schemeClr val="dk1"/>
                          </a:solidFill>
                          <a:effectLst/>
                          <a:latin typeface="Times New Roman" panose="02020603050405020304" pitchFamily="18" charset="0"/>
                          <a:ea typeface="+mj-ea"/>
                          <a:cs typeface="Times New Roman" panose="02020603050405020304" pitchFamily="18" charset="0"/>
                        </a:rPr>
                        <a:t>補助公設</a:t>
                      </a:r>
                      <a:r>
                        <a:rPr lang="zh-TW" sz="1400" b="0" kern="100" dirty="0">
                          <a:effectLst/>
                          <a:latin typeface="Times New Roman" panose="02020603050405020304" pitchFamily="18" charset="0"/>
                          <a:ea typeface="+mj-ea"/>
                          <a:cs typeface="Times New Roman" panose="02020603050405020304" pitchFamily="18" charset="0"/>
                        </a:rPr>
                        <a:t>改善</a:t>
                      </a:r>
                    </a:p>
                    <a:p>
                      <a:pPr marL="162900" lvl="0" indent="-162900" algn="l">
                        <a:lnSpc>
                          <a:spcPct val="100000"/>
                        </a:lnSpc>
                        <a:spcBef>
                          <a:spcPts val="0"/>
                        </a:spcBef>
                        <a:spcAft>
                          <a:spcPts val="0"/>
                        </a:spcAft>
                        <a:buFont typeface="Wingdings" charset="2"/>
                        <a:buChar char=""/>
                      </a:pPr>
                      <a:r>
                        <a:rPr lang="zh-TW" altLang="zh-TW" sz="1400" b="0" kern="100" dirty="0">
                          <a:effectLst/>
                          <a:latin typeface="Times New Roman" panose="02020603050405020304" pitchFamily="18" charset="0"/>
                          <a:ea typeface="+mj-ea"/>
                          <a:cs typeface="Times New Roman" panose="02020603050405020304" pitchFamily="18" charset="0"/>
                        </a:rPr>
                        <a:t>投資優惠</a:t>
                      </a:r>
                      <a:r>
                        <a:rPr lang="zh-TW" altLang="en-US" sz="1400" b="0" kern="100" dirty="0">
                          <a:effectLst/>
                          <a:latin typeface="Times New Roman" panose="02020603050405020304" pitchFamily="18" charset="0"/>
                          <a:ea typeface="+mj-ea"/>
                          <a:cs typeface="Times New Roman" panose="02020603050405020304" pitchFamily="18" charset="0"/>
                        </a:rPr>
                        <a:t>金融</a:t>
                      </a:r>
                      <a:r>
                        <a:rPr lang="zh-TW" altLang="zh-TW" sz="1400" b="0" kern="100" dirty="0">
                          <a:effectLst/>
                          <a:latin typeface="Times New Roman" panose="02020603050405020304" pitchFamily="18" charset="0"/>
                          <a:ea typeface="+mj-ea"/>
                          <a:cs typeface="Times New Roman" panose="02020603050405020304" pitchFamily="18" charset="0"/>
                        </a:rPr>
                        <a:t>貸款</a:t>
                      </a:r>
                      <a:endParaRPr lang="zh-TW" sz="1400" b="0" kern="100" dirty="0">
                        <a:effectLst/>
                        <a:latin typeface="Times New Roman" panose="02020603050405020304" pitchFamily="18" charset="0"/>
                        <a:ea typeface="+mj-ea"/>
                        <a:cs typeface="Times New Roman" panose="02020603050405020304" pitchFamily="18" charset="0"/>
                      </a:endParaRP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alpha val="52000"/>
                      </a:srgbClr>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2900" lvl="0" indent="-162900" algn="l">
                        <a:lnSpc>
                          <a:spcPct val="100000"/>
                        </a:lnSpc>
                        <a:spcBef>
                          <a:spcPts val="0"/>
                        </a:spcBef>
                        <a:spcAft>
                          <a:spcPts val="0"/>
                        </a:spcAft>
                        <a:buFont typeface="Wingdings" charset="2"/>
                        <a:buChar char=""/>
                      </a:pPr>
                      <a:r>
                        <a:rPr lang="zh-TW" sz="1400" b="0" kern="100" dirty="0">
                          <a:effectLst/>
                          <a:latin typeface="Times New Roman" panose="02020603050405020304" pitchFamily="18" charset="0"/>
                          <a:ea typeface="+mj-ea"/>
                          <a:cs typeface="Times New Roman" panose="02020603050405020304" pitchFamily="18" charset="0"/>
                        </a:rPr>
                        <a:t>產創</a:t>
                      </a:r>
                      <a:r>
                        <a:rPr lang="zh-TW" sz="1400" b="0" kern="100" dirty="0">
                          <a:solidFill>
                            <a:srgbClr val="FF0000"/>
                          </a:solidFill>
                          <a:effectLst/>
                          <a:latin typeface="Times New Roman" panose="02020603050405020304" pitchFamily="18" charset="0"/>
                          <a:ea typeface="+mj-ea"/>
                          <a:cs typeface="Times New Roman" panose="02020603050405020304" pitchFamily="18" charset="0"/>
                        </a:rPr>
                        <a:t>修法</a:t>
                      </a:r>
                      <a:r>
                        <a:rPr lang="zh-TW" sz="1400" b="0" kern="100" dirty="0">
                          <a:effectLst/>
                          <a:latin typeface="Times New Roman" panose="02020603050405020304" pitchFamily="18" charset="0"/>
                          <a:ea typeface="+mj-ea"/>
                          <a:cs typeface="Times New Roman" panose="02020603050405020304" pitchFamily="18" charset="0"/>
                        </a:rPr>
                        <a:t>納入閒置土地罰款及強制拍賣</a:t>
                      </a:r>
                    </a:p>
                    <a:p>
                      <a:pPr marL="162900" lvl="0" indent="-162900" algn="l">
                        <a:lnSpc>
                          <a:spcPct val="100000"/>
                        </a:lnSpc>
                        <a:spcBef>
                          <a:spcPts val="0"/>
                        </a:spcBef>
                        <a:spcAft>
                          <a:spcPts val="0"/>
                        </a:spcAft>
                        <a:buFont typeface="Wingdings" charset="2"/>
                        <a:buChar char=""/>
                      </a:pPr>
                      <a:r>
                        <a:rPr lang="zh-TW" altLang="en-US" sz="1400" b="0" kern="100" dirty="0">
                          <a:effectLst/>
                          <a:latin typeface="Times New Roman" panose="02020603050405020304" pitchFamily="18" charset="0"/>
                          <a:ea typeface="+mj-ea"/>
                          <a:cs typeface="Times New Roman" panose="02020603050405020304" pitchFamily="18" charset="0"/>
                        </a:rPr>
                        <a:t>提供專業仲介合理市價協商</a:t>
                      </a:r>
                      <a:endParaRPr lang="en-US" altLang="zh-TW" sz="1400" b="0" kern="100" dirty="0">
                        <a:effectLst/>
                        <a:latin typeface="Times New Roman" panose="02020603050405020304" pitchFamily="18" charset="0"/>
                        <a:ea typeface="+mj-ea"/>
                        <a:cs typeface="Times New Roman" panose="02020603050405020304" pitchFamily="18" charset="0"/>
                      </a:endParaRPr>
                    </a:p>
                    <a:p>
                      <a:pPr marL="162900" marR="0" lvl="0" indent="-162900" algn="l" defTabSz="914400" rtl="0" eaLnBrk="1" fontAlgn="auto" latinLnBrk="0" hangingPunct="1">
                        <a:lnSpc>
                          <a:spcPct val="100000"/>
                        </a:lnSpc>
                        <a:spcBef>
                          <a:spcPts val="0"/>
                        </a:spcBef>
                        <a:spcAft>
                          <a:spcPts val="0"/>
                        </a:spcAft>
                        <a:buClrTx/>
                        <a:buSzTx/>
                        <a:buFont typeface="Wingdings" charset="2"/>
                        <a:buChar char=""/>
                        <a:tabLst/>
                        <a:defRPr/>
                      </a:pPr>
                      <a:r>
                        <a:rPr lang="zh-TW" altLang="en-US" sz="1400" b="0" kern="100" dirty="0">
                          <a:effectLst/>
                          <a:latin typeface="Times New Roman" panose="02020603050405020304" pitchFamily="18" charset="0"/>
                          <a:ea typeface="+mj-ea"/>
                          <a:cs typeface="Times New Roman" panose="02020603050405020304" pitchFamily="18" charset="0"/>
                        </a:rPr>
                        <a:t>新設園區明訂回收</a:t>
                      </a:r>
                      <a:endParaRPr lang="en-US" altLang="zh-TW" sz="1400" b="0" kern="100" dirty="0">
                        <a:effectLst/>
                        <a:latin typeface="Times New Roman" panose="02020603050405020304" pitchFamily="18" charset="0"/>
                        <a:ea typeface="+mj-ea"/>
                        <a:cs typeface="Times New Roman" panose="02020603050405020304" pitchFamily="18" charset="0"/>
                      </a:endParaRPr>
                    </a:p>
                    <a:p>
                      <a:pPr marL="162900" lvl="0" indent="-162900" algn="l">
                        <a:lnSpc>
                          <a:spcPct val="100000"/>
                        </a:lnSpc>
                        <a:spcBef>
                          <a:spcPts val="0"/>
                        </a:spcBef>
                        <a:spcAft>
                          <a:spcPts val="0"/>
                        </a:spcAft>
                        <a:buFont typeface="Wingdings" charset="2"/>
                        <a:buChar char=""/>
                      </a:pPr>
                      <a:r>
                        <a:rPr lang="zh-TW" altLang="en-US" sz="1400" b="0" kern="100" dirty="0">
                          <a:effectLst/>
                          <a:latin typeface="Times New Roman" panose="02020603050405020304" pitchFamily="18" charset="0"/>
                          <a:ea typeface="+mj-ea"/>
                          <a:cs typeface="Times New Roman" panose="02020603050405020304" pitchFamily="18" charset="0"/>
                        </a:rPr>
                        <a:t>辦理清查加強媒合</a:t>
                      </a:r>
                      <a:endParaRPr lang="en-US" altLang="zh-TW" sz="1400" b="0" kern="100" dirty="0">
                        <a:effectLst/>
                        <a:latin typeface="Times New Roman" panose="02020603050405020304" pitchFamily="18" charset="0"/>
                        <a:ea typeface="+mj-ea"/>
                        <a:cs typeface="Times New Roman" panose="02020603050405020304" pitchFamily="18" charset="0"/>
                      </a:endParaRPr>
                    </a:p>
                    <a:p>
                      <a:pPr marL="162900" lvl="0" indent="-162900" algn="l">
                        <a:lnSpc>
                          <a:spcPct val="100000"/>
                        </a:lnSpc>
                        <a:spcBef>
                          <a:spcPts val="0"/>
                        </a:spcBef>
                        <a:spcAft>
                          <a:spcPts val="0"/>
                        </a:spcAft>
                        <a:buFont typeface="Wingdings" charset="2"/>
                        <a:buChar char=""/>
                      </a:pPr>
                      <a:r>
                        <a:rPr lang="zh-TW" altLang="en-US" sz="1400" b="0" kern="100" dirty="0">
                          <a:effectLst/>
                          <a:latin typeface="Times New Roman" panose="02020603050405020304" pitchFamily="18" charset="0"/>
                          <a:ea typeface="+mj-ea"/>
                          <a:cs typeface="Times New Roman" panose="02020603050405020304" pitchFamily="18" charset="0"/>
                        </a:rPr>
                        <a:t>閒置土地金融控管</a:t>
                      </a:r>
                      <a:endParaRPr lang="zh-TW" sz="1400" b="0" kern="100" dirty="0">
                        <a:effectLst/>
                        <a:latin typeface="Times New Roman" panose="02020603050405020304" pitchFamily="18" charset="0"/>
                        <a:ea typeface="+mj-ea"/>
                        <a:cs typeface="Times New Roman" panose="02020603050405020304" pitchFamily="18" charset="0"/>
                      </a:endParaRPr>
                    </a:p>
                  </a:txBody>
                  <a:tcPr marL="74293" marR="74293" marT="0" marB="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alpha val="52000"/>
                      </a:srgbClr>
                    </a:solidFill>
                  </a:tcPr>
                </a:tc>
                <a:tc>
                  <a:txBody>
                    <a:bodyPr/>
                    <a:lstStyle>
                      <a:defPPr>
                        <a:defRPr lang="zh-TW"/>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62900" lvl="0" indent="-162900" algn="l">
                        <a:lnSpc>
                          <a:spcPct val="100000"/>
                        </a:lnSpc>
                        <a:spcBef>
                          <a:spcPts val="0"/>
                        </a:spcBef>
                        <a:spcAft>
                          <a:spcPts val="0"/>
                        </a:spcAft>
                        <a:buFont typeface="Wingdings" charset="2"/>
                        <a:buChar char=""/>
                      </a:pPr>
                      <a:r>
                        <a:rPr lang="zh-TW" altLang="en-US" sz="1400" b="0" kern="100" dirty="0">
                          <a:effectLst/>
                          <a:latin typeface="Times New Roman" panose="02020603050405020304" pitchFamily="18" charset="0"/>
                          <a:ea typeface="+mj-ea"/>
                          <a:cs typeface="Times New Roman" panose="02020603050405020304" pitchFamily="18" charset="0"/>
                        </a:rPr>
                        <a:t>運用</a:t>
                      </a:r>
                      <a:r>
                        <a:rPr lang="zh-TW" altLang="zh-TW" sz="1400" b="0" kern="100" dirty="0">
                          <a:solidFill>
                            <a:srgbClr val="FF0000"/>
                          </a:solidFill>
                          <a:effectLst/>
                          <a:latin typeface="Times New Roman" panose="02020603050405020304" pitchFamily="18" charset="0"/>
                          <a:ea typeface="+mj-ea"/>
                          <a:cs typeface="Times New Roman" panose="02020603050405020304" pitchFamily="18" charset="0"/>
                        </a:rPr>
                        <a:t>前瞻</a:t>
                      </a:r>
                      <a:r>
                        <a:rPr lang="zh-TW" altLang="en-US" sz="1400" b="0" kern="100" dirty="0">
                          <a:solidFill>
                            <a:schemeClr val="dk1"/>
                          </a:solidFill>
                          <a:effectLst/>
                          <a:latin typeface="Times New Roman" panose="02020603050405020304" pitchFamily="18" charset="0"/>
                          <a:ea typeface="+mj-ea"/>
                          <a:cs typeface="Times New Roman" panose="02020603050405020304" pitchFamily="18" charset="0"/>
                        </a:rPr>
                        <a:t>補助</a:t>
                      </a:r>
                      <a:r>
                        <a:rPr lang="zh-TW" sz="1400" b="0" kern="100" dirty="0">
                          <a:solidFill>
                            <a:schemeClr val="dk1"/>
                          </a:solidFill>
                          <a:effectLst/>
                          <a:latin typeface="Times New Roman" panose="02020603050405020304" pitchFamily="18" charset="0"/>
                          <a:ea typeface="+mj-ea"/>
                          <a:cs typeface="Times New Roman" panose="02020603050405020304" pitchFamily="18" charset="0"/>
                        </a:rPr>
                        <a:t>在地</a:t>
                      </a:r>
                      <a:r>
                        <a:rPr lang="zh-TW" sz="1400" b="0" kern="100" dirty="0">
                          <a:effectLst/>
                          <a:latin typeface="Times New Roman" panose="02020603050405020304" pitchFamily="18" charset="0"/>
                          <a:ea typeface="+mj-ea"/>
                          <a:cs typeface="Times New Roman" panose="02020603050405020304" pitchFamily="18" charset="0"/>
                        </a:rPr>
                        <a:t>型園區</a:t>
                      </a:r>
                      <a:r>
                        <a:rPr lang="zh-TW" altLang="en-US" sz="1400" b="0" kern="100" dirty="0">
                          <a:effectLst/>
                          <a:latin typeface="Times New Roman" panose="02020603050405020304" pitchFamily="18" charset="0"/>
                          <a:ea typeface="+mj-ea"/>
                          <a:cs typeface="Times New Roman" panose="02020603050405020304" pitchFamily="18" charset="0"/>
                        </a:rPr>
                        <a:t>提供合理用地</a:t>
                      </a:r>
                      <a:endParaRPr lang="zh-TW" sz="1400" b="0" kern="100" dirty="0">
                        <a:effectLst/>
                        <a:latin typeface="Times New Roman" panose="02020603050405020304" pitchFamily="18" charset="0"/>
                        <a:ea typeface="+mj-ea"/>
                        <a:cs typeface="Times New Roman" panose="02020603050405020304" pitchFamily="18" charset="0"/>
                      </a:endParaRPr>
                    </a:p>
                    <a:p>
                      <a:pPr marL="162900" lvl="0" indent="-162900" algn="l" defTabSz="914400" rtl="0" eaLnBrk="1" latinLnBrk="0" hangingPunct="1">
                        <a:lnSpc>
                          <a:spcPct val="100000"/>
                        </a:lnSpc>
                        <a:spcBef>
                          <a:spcPts val="0"/>
                        </a:spcBef>
                        <a:spcAft>
                          <a:spcPts val="0"/>
                        </a:spcAft>
                        <a:buFont typeface="Wingdings" charset="2"/>
                        <a:buChar char=""/>
                      </a:pPr>
                      <a:r>
                        <a:rPr lang="zh-TW" sz="1400" b="0" kern="100" dirty="0">
                          <a:solidFill>
                            <a:srgbClr val="FF0000"/>
                          </a:solidFill>
                          <a:effectLst/>
                          <a:latin typeface="Times New Roman" panose="02020603050405020304" pitchFamily="18" charset="0"/>
                          <a:ea typeface="+mj-ea"/>
                          <a:cs typeface="Times New Roman" panose="02020603050405020304" pitchFamily="18" charset="0"/>
                        </a:rPr>
                        <a:t>輔導</a:t>
                      </a:r>
                      <a:r>
                        <a:rPr lang="zh-TW" altLang="en-US" sz="1400" b="0" kern="100" dirty="0">
                          <a:solidFill>
                            <a:schemeClr val="dk1"/>
                          </a:solidFill>
                          <a:effectLst/>
                          <a:latin typeface="Times New Roman" panose="02020603050405020304" pitchFamily="18" charset="0"/>
                          <a:ea typeface="+mj-ea"/>
                          <a:cs typeface="Times New Roman" panose="02020603050405020304" pitchFamily="18" charset="0"/>
                        </a:rPr>
                        <a:t>依實際需求</a:t>
                      </a:r>
                      <a:r>
                        <a:rPr lang="zh-TW" sz="1400" b="0" kern="100" dirty="0">
                          <a:solidFill>
                            <a:schemeClr val="dk1"/>
                          </a:solidFill>
                          <a:effectLst/>
                          <a:latin typeface="Times New Roman" panose="02020603050405020304" pitchFamily="18" charset="0"/>
                          <a:ea typeface="+mj-ea"/>
                          <a:cs typeface="Times New Roman" panose="02020603050405020304" pitchFamily="18" charset="0"/>
                        </a:rPr>
                        <a:t>開發新園區</a:t>
                      </a:r>
                    </a:p>
                    <a:p>
                      <a:pPr marL="162900" lvl="0" indent="-162900" algn="l">
                        <a:lnSpc>
                          <a:spcPct val="100000"/>
                        </a:lnSpc>
                        <a:spcBef>
                          <a:spcPts val="0"/>
                        </a:spcBef>
                        <a:spcAft>
                          <a:spcPts val="0"/>
                        </a:spcAft>
                        <a:buFont typeface="Wingdings" charset="2"/>
                        <a:buChar char=""/>
                      </a:pPr>
                      <a:r>
                        <a:rPr lang="zh-TW" sz="1400" b="0" kern="100" dirty="0">
                          <a:effectLst/>
                          <a:latin typeface="Times New Roman" panose="02020603050405020304" pitchFamily="18" charset="0"/>
                          <a:ea typeface="+mj-ea"/>
                          <a:cs typeface="Times New Roman" panose="02020603050405020304" pitchFamily="18" charset="0"/>
                        </a:rPr>
                        <a:t>都市型工業區</a:t>
                      </a:r>
                      <a:r>
                        <a:rPr lang="zh-TW" altLang="zh-TW" sz="1400" b="0" kern="100" dirty="0">
                          <a:effectLst/>
                          <a:latin typeface="Times New Roman" panose="02020603050405020304" pitchFamily="18" charset="0"/>
                          <a:ea typeface="+mj-ea"/>
                          <a:cs typeface="Times New Roman" panose="02020603050405020304" pitchFamily="18" charset="0"/>
                        </a:rPr>
                        <a:t>更新</a:t>
                      </a:r>
                      <a:r>
                        <a:rPr lang="zh-TW" sz="1400" b="0" kern="100" dirty="0">
                          <a:effectLst/>
                          <a:latin typeface="Times New Roman" panose="02020603050405020304" pitchFamily="18" charset="0"/>
                          <a:ea typeface="+mj-ea"/>
                          <a:cs typeface="Times New Roman" panose="02020603050405020304" pitchFamily="18" charset="0"/>
                        </a:rPr>
                        <a:t>立體化獎勵</a:t>
                      </a:r>
                    </a:p>
                    <a:p>
                      <a:pPr marL="162900" lvl="0" indent="-162900" algn="l">
                        <a:lnSpc>
                          <a:spcPct val="100000"/>
                        </a:lnSpc>
                        <a:spcBef>
                          <a:spcPts val="0"/>
                        </a:spcBef>
                        <a:spcAft>
                          <a:spcPts val="0"/>
                        </a:spcAft>
                        <a:buFont typeface="Wingdings" charset="2"/>
                        <a:buNone/>
                      </a:pPr>
                      <a:endParaRPr lang="zh-TW" sz="1400" b="0" kern="100" dirty="0">
                        <a:effectLst/>
                        <a:latin typeface="Times New Roman" panose="02020603050405020304" pitchFamily="18" charset="0"/>
                        <a:ea typeface="+mj-ea"/>
                        <a:cs typeface="Times New Roman" panose="02020603050405020304" pitchFamily="18" charset="0"/>
                      </a:endParaRPr>
                    </a:p>
                  </a:txBody>
                  <a:tcPr marL="74293" marR="74293"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tint val="20000"/>
                        <a:alpha val="52000"/>
                      </a:srgbClr>
                    </a:solidFill>
                  </a:tcPr>
                </a:tc>
                <a:extLst>
                  <a:ext uri="{0D108BD9-81ED-4DB2-BD59-A6C34878D82A}">
                    <a16:rowId xmlns="" xmlns:a16="http://schemas.microsoft.com/office/drawing/2014/main" val="10001"/>
                  </a:ext>
                </a:extLst>
              </a:tr>
            </a:tbl>
          </a:graphicData>
        </a:graphic>
      </p:graphicFrame>
      <p:grpSp>
        <p:nvGrpSpPr>
          <p:cNvPr id="41" name="群組 17"/>
          <p:cNvGrpSpPr>
            <a:grpSpLocks/>
          </p:cNvGrpSpPr>
          <p:nvPr/>
        </p:nvGrpSpPr>
        <p:grpSpPr bwMode="auto">
          <a:xfrm>
            <a:off x="4132803" y="3797885"/>
            <a:ext cx="2592388" cy="802490"/>
            <a:chOff x="-2484784" y="2852936"/>
            <a:chExt cx="1792287" cy="1370012"/>
          </a:xfrm>
        </p:grpSpPr>
        <p:sp>
          <p:nvSpPr>
            <p:cNvPr id="42" name="AutoShape 12"/>
            <p:cNvSpPr>
              <a:spLocks noChangeArrowheads="1"/>
            </p:cNvSpPr>
            <p:nvPr/>
          </p:nvSpPr>
          <p:spPr bwMode="gray">
            <a:xfrm>
              <a:off x="-2484784" y="2852936"/>
              <a:ext cx="1792287" cy="1370012"/>
            </a:xfrm>
            <a:prstGeom prst="can">
              <a:avLst>
                <a:gd name="adj" fmla="val 32083"/>
              </a:avLst>
            </a:prstGeom>
            <a:gradFill rotWithShape="1">
              <a:gsLst>
                <a:gs pos="0">
                  <a:srgbClr val="C0C0C0"/>
                </a:gs>
                <a:gs pos="50000">
                  <a:srgbClr val="FFFFFF"/>
                </a:gs>
                <a:gs pos="100000">
                  <a:srgbClr val="C0C0C0"/>
                </a:gs>
              </a:gsLst>
              <a:lin ang="0" scaled="1"/>
            </a:gradFill>
            <a:ln w="9525" algn="ctr">
              <a:no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grpSp>
          <p:nvGrpSpPr>
            <p:cNvPr id="43" name="Group 13"/>
            <p:cNvGrpSpPr>
              <a:grpSpLocks/>
            </p:cNvGrpSpPr>
            <p:nvPr/>
          </p:nvGrpSpPr>
          <p:grpSpPr bwMode="auto">
            <a:xfrm>
              <a:off x="-2484784" y="2876748"/>
              <a:ext cx="1792287" cy="412750"/>
              <a:chOff x="2029" y="2178"/>
              <a:chExt cx="1600" cy="474"/>
            </a:xfrm>
          </p:grpSpPr>
          <p:sp>
            <p:nvSpPr>
              <p:cNvPr id="44" name="Oval 14"/>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sp>
            <p:nvSpPr>
              <p:cNvPr id="45" name="Oval 15"/>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grpSp>
      </p:grpSp>
      <p:grpSp>
        <p:nvGrpSpPr>
          <p:cNvPr id="46" name="群組 22"/>
          <p:cNvGrpSpPr>
            <a:grpSpLocks/>
          </p:cNvGrpSpPr>
          <p:nvPr/>
        </p:nvGrpSpPr>
        <p:grpSpPr bwMode="auto">
          <a:xfrm>
            <a:off x="1545700" y="3837645"/>
            <a:ext cx="2592550" cy="735252"/>
            <a:chOff x="-2534570" y="2852936"/>
            <a:chExt cx="1792785" cy="1370012"/>
          </a:xfrm>
        </p:grpSpPr>
        <p:sp>
          <p:nvSpPr>
            <p:cNvPr id="47" name="AutoShape 12"/>
            <p:cNvSpPr>
              <a:spLocks noChangeArrowheads="1"/>
            </p:cNvSpPr>
            <p:nvPr/>
          </p:nvSpPr>
          <p:spPr bwMode="gray">
            <a:xfrm>
              <a:off x="-2534570" y="2852936"/>
              <a:ext cx="1792287" cy="1370012"/>
            </a:xfrm>
            <a:prstGeom prst="can">
              <a:avLst>
                <a:gd name="adj" fmla="val 32083"/>
              </a:avLst>
            </a:prstGeom>
            <a:gradFill rotWithShape="1">
              <a:gsLst>
                <a:gs pos="0">
                  <a:srgbClr val="C0C0C0"/>
                </a:gs>
                <a:gs pos="50000">
                  <a:srgbClr val="FFFFFF"/>
                </a:gs>
                <a:gs pos="100000">
                  <a:srgbClr val="C0C0C0"/>
                </a:gs>
              </a:gsLst>
              <a:lin ang="0" scaled="1"/>
            </a:gradFill>
            <a:ln w="9525" algn="ctr">
              <a:no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grpSp>
          <p:nvGrpSpPr>
            <p:cNvPr id="48" name="Group 13"/>
            <p:cNvGrpSpPr>
              <a:grpSpLocks/>
            </p:cNvGrpSpPr>
            <p:nvPr/>
          </p:nvGrpSpPr>
          <p:grpSpPr bwMode="auto">
            <a:xfrm>
              <a:off x="-2484784" y="2876748"/>
              <a:ext cx="1742999" cy="412750"/>
              <a:chOff x="2029" y="2178"/>
              <a:chExt cx="1556" cy="474"/>
            </a:xfrm>
          </p:grpSpPr>
          <p:sp>
            <p:nvSpPr>
              <p:cNvPr id="49" name="Oval 14"/>
              <p:cNvSpPr>
                <a:spLocks noChangeArrowheads="1"/>
              </p:cNvSpPr>
              <p:nvPr/>
            </p:nvSpPr>
            <p:spPr bwMode="gray">
              <a:xfrm>
                <a:off x="2029" y="2178"/>
                <a:ext cx="1556"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sp>
            <p:nvSpPr>
              <p:cNvPr id="50" name="Oval 15"/>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grpSp>
      </p:grpSp>
      <p:grpSp>
        <p:nvGrpSpPr>
          <p:cNvPr id="51" name="群組 27"/>
          <p:cNvGrpSpPr>
            <a:grpSpLocks/>
          </p:cNvGrpSpPr>
          <p:nvPr/>
        </p:nvGrpSpPr>
        <p:grpSpPr bwMode="auto">
          <a:xfrm>
            <a:off x="6612524" y="3746723"/>
            <a:ext cx="2449512" cy="932635"/>
            <a:chOff x="-2484784" y="2852936"/>
            <a:chExt cx="1792287" cy="1370012"/>
          </a:xfrm>
        </p:grpSpPr>
        <p:sp>
          <p:nvSpPr>
            <p:cNvPr id="52" name="AutoShape 12"/>
            <p:cNvSpPr>
              <a:spLocks noChangeArrowheads="1"/>
            </p:cNvSpPr>
            <p:nvPr/>
          </p:nvSpPr>
          <p:spPr bwMode="gray">
            <a:xfrm>
              <a:off x="-2484784" y="2852936"/>
              <a:ext cx="1792287" cy="1370012"/>
            </a:xfrm>
            <a:prstGeom prst="can">
              <a:avLst>
                <a:gd name="adj" fmla="val 32083"/>
              </a:avLst>
            </a:prstGeom>
            <a:gradFill rotWithShape="1">
              <a:gsLst>
                <a:gs pos="0">
                  <a:srgbClr val="C0C0C0"/>
                </a:gs>
                <a:gs pos="50000">
                  <a:srgbClr val="FFFFFF"/>
                </a:gs>
                <a:gs pos="100000">
                  <a:srgbClr val="C0C0C0"/>
                </a:gs>
              </a:gsLst>
              <a:lin ang="0" scaled="1"/>
            </a:gradFill>
            <a:ln w="9525" algn="ctr">
              <a:no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grpSp>
          <p:nvGrpSpPr>
            <p:cNvPr id="53" name="Group 13"/>
            <p:cNvGrpSpPr>
              <a:grpSpLocks/>
            </p:cNvGrpSpPr>
            <p:nvPr/>
          </p:nvGrpSpPr>
          <p:grpSpPr bwMode="auto">
            <a:xfrm>
              <a:off x="-2484784" y="2876748"/>
              <a:ext cx="1792287" cy="412750"/>
              <a:chOff x="2029" y="2178"/>
              <a:chExt cx="1600" cy="474"/>
            </a:xfrm>
          </p:grpSpPr>
          <p:sp>
            <p:nvSpPr>
              <p:cNvPr id="54" name="Oval 14"/>
              <p:cNvSpPr>
                <a:spLocks noChangeArrowheads="1"/>
              </p:cNvSpPr>
              <p:nvPr/>
            </p:nvSpPr>
            <p:spPr bwMode="gray">
              <a:xfrm>
                <a:off x="2029" y="2178"/>
                <a:ext cx="1600" cy="474"/>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5400000" scaled="1"/>
              </a:gradFill>
              <a:ln w="28575">
                <a:solidFill>
                  <a:srgbClr val="B2B2B2"/>
                </a:solid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sp>
            <p:nvSpPr>
              <p:cNvPr id="55" name="Oval 15"/>
              <p:cNvSpPr>
                <a:spLocks noChangeArrowheads="1"/>
              </p:cNvSpPr>
              <p:nvPr/>
            </p:nvSpPr>
            <p:spPr bwMode="gray">
              <a:xfrm>
                <a:off x="2117" y="2183"/>
                <a:ext cx="1419" cy="464"/>
              </a:xfrm>
              <a:prstGeom prst="ellipse">
                <a:avLst/>
              </a:prstGeom>
              <a:solidFill>
                <a:srgbClr val="C9DE9A"/>
              </a:solidFill>
              <a:ln w="28575">
                <a:solidFill>
                  <a:srgbClr val="FEFEFE"/>
                </a:solidFill>
                <a:round/>
                <a:headEnd/>
                <a:tailEnd/>
              </a:ln>
            </p:spPr>
            <p:txBody>
              <a:bodyPr wrap="none" anchor="ctr"/>
              <a:lstStyle/>
              <a:p>
                <a:pPr defTabSz="912076" fontAlgn="auto">
                  <a:spcBef>
                    <a:spcPts val="0"/>
                  </a:spcBef>
                  <a:spcAft>
                    <a:spcPts val="0"/>
                  </a:spcAft>
                  <a:defRPr/>
                </a:pPr>
                <a:endParaRPr kumimoji="0" lang="zh-TW" altLang="en-US">
                  <a:solidFill>
                    <a:prstClr val="black"/>
                  </a:solidFill>
                  <a:latin typeface="Times New Roman" panose="02020603050405020304" pitchFamily="18" charset="0"/>
                  <a:ea typeface="+mj-ea"/>
                  <a:cs typeface="Times New Roman" panose="02020603050405020304" pitchFamily="18" charset="0"/>
                </a:endParaRPr>
              </a:p>
            </p:txBody>
          </p:sp>
        </p:grpSp>
      </p:grpSp>
      <p:sp>
        <p:nvSpPr>
          <p:cNvPr id="56" name="文字方塊 35"/>
          <p:cNvSpPr txBox="1">
            <a:spLocks noChangeArrowheads="1"/>
          </p:cNvSpPr>
          <p:nvPr/>
        </p:nvSpPr>
        <p:spPr bwMode="auto">
          <a:xfrm>
            <a:off x="2449245" y="3774053"/>
            <a:ext cx="902811" cy="338554"/>
          </a:xfrm>
          <a:prstGeom prst="rect">
            <a:avLst/>
          </a:prstGeom>
          <a:noFill/>
          <a:ln w="9525">
            <a:noFill/>
            <a:miter lim="800000"/>
            <a:headEnd/>
            <a:tailEnd/>
          </a:ln>
        </p:spPr>
        <p:txBody>
          <a:bodyPr wrap="none">
            <a:spAutoFit/>
          </a:bodyPr>
          <a:lstStyle/>
          <a:p>
            <a:pPr defTabSz="912076" fontAlgn="auto">
              <a:spcBef>
                <a:spcPts val="0"/>
              </a:spcBef>
              <a:spcAft>
                <a:spcPts val="0"/>
              </a:spcAft>
              <a:defRPr/>
            </a:pPr>
            <a:r>
              <a:rPr kumimoji="0" lang="en-US" altLang="zh-TW" dirty="0">
                <a:solidFill>
                  <a:srgbClr val="FF0000"/>
                </a:solidFill>
                <a:latin typeface="Times New Roman" panose="02020603050405020304" pitchFamily="18" charset="0"/>
                <a:ea typeface="+mj-ea"/>
                <a:cs typeface="Times New Roman" panose="02020603050405020304" pitchFamily="18" charset="0"/>
              </a:rPr>
              <a:t>4</a:t>
            </a:r>
            <a:r>
              <a:rPr kumimoji="0" lang="zh-TW" altLang="en-US" dirty="0">
                <a:solidFill>
                  <a:prstClr val="black"/>
                </a:solidFill>
                <a:latin typeface="Times New Roman" panose="02020603050405020304" pitchFamily="18" charset="0"/>
                <a:ea typeface="+mj-ea"/>
                <a:cs typeface="Times New Roman" panose="02020603050405020304" pitchFamily="18" charset="0"/>
              </a:rPr>
              <a:t>大作法</a:t>
            </a:r>
          </a:p>
        </p:txBody>
      </p:sp>
      <p:sp>
        <p:nvSpPr>
          <p:cNvPr id="57" name="文字方塊 36"/>
          <p:cNvSpPr txBox="1">
            <a:spLocks noChangeArrowheads="1"/>
          </p:cNvSpPr>
          <p:nvPr/>
        </p:nvSpPr>
        <p:spPr bwMode="auto">
          <a:xfrm>
            <a:off x="4977882" y="3746723"/>
            <a:ext cx="902811" cy="338554"/>
          </a:xfrm>
          <a:prstGeom prst="rect">
            <a:avLst/>
          </a:prstGeom>
          <a:noFill/>
          <a:ln w="9525">
            <a:noFill/>
            <a:miter lim="800000"/>
            <a:headEnd/>
            <a:tailEnd/>
          </a:ln>
        </p:spPr>
        <p:txBody>
          <a:bodyPr wrap="none">
            <a:spAutoFit/>
          </a:bodyPr>
          <a:lstStyle/>
          <a:p>
            <a:pPr defTabSz="912076" fontAlgn="auto">
              <a:spcBef>
                <a:spcPts val="0"/>
              </a:spcBef>
              <a:spcAft>
                <a:spcPts val="0"/>
              </a:spcAft>
              <a:defRPr/>
            </a:pPr>
            <a:r>
              <a:rPr kumimoji="0" lang="en-US" altLang="zh-TW" dirty="0">
                <a:solidFill>
                  <a:srgbClr val="FF0000"/>
                </a:solidFill>
                <a:latin typeface="Times New Roman" panose="02020603050405020304" pitchFamily="18" charset="0"/>
                <a:ea typeface="+mj-ea"/>
                <a:cs typeface="Times New Roman" panose="02020603050405020304" pitchFamily="18" charset="0"/>
              </a:rPr>
              <a:t>5</a:t>
            </a:r>
            <a:r>
              <a:rPr kumimoji="0" lang="zh-TW" altLang="en-US" dirty="0">
                <a:solidFill>
                  <a:prstClr val="black"/>
                </a:solidFill>
                <a:latin typeface="Times New Roman" panose="02020603050405020304" pitchFamily="18" charset="0"/>
                <a:ea typeface="+mj-ea"/>
                <a:cs typeface="Times New Roman" panose="02020603050405020304" pitchFamily="18" charset="0"/>
              </a:rPr>
              <a:t>大作法</a:t>
            </a:r>
          </a:p>
        </p:txBody>
      </p:sp>
      <p:sp>
        <p:nvSpPr>
          <p:cNvPr id="58" name="文字方塊 37"/>
          <p:cNvSpPr txBox="1">
            <a:spLocks noChangeArrowheads="1"/>
          </p:cNvSpPr>
          <p:nvPr/>
        </p:nvSpPr>
        <p:spPr bwMode="auto">
          <a:xfrm>
            <a:off x="7407447" y="3745451"/>
            <a:ext cx="902811" cy="338554"/>
          </a:xfrm>
          <a:prstGeom prst="rect">
            <a:avLst/>
          </a:prstGeom>
          <a:noFill/>
          <a:ln w="9525">
            <a:noFill/>
            <a:miter lim="800000"/>
            <a:headEnd/>
            <a:tailEnd/>
          </a:ln>
        </p:spPr>
        <p:txBody>
          <a:bodyPr wrap="none">
            <a:spAutoFit/>
          </a:bodyPr>
          <a:lstStyle/>
          <a:p>
            <a:pPr defTabSz="912076" fontAlgn="auto">
              <a:spcBef>
                <a:spcPts val="0"/>
              </a:spcBef>
              <a:spcAft>
                <a:spcPts val="0"/>
              </a:spcAft>
              <a:defRPr/>
            </a:pPr>
            <a:r>
              <a:rPr kumimoji="0" lang="en-US" altLang="zh-TW" dirty="0">
                <a:solidFill>
                  <a:srgbClr val="FF0000"/>
                </a:solidFill>
                <a:latin typeface="Times New Roman" panose="02020603050405020304" pitchFamily="18" charset="0"/>
                <a:ea typeface="+mj-ea"/>
                <a:cs typeface="Times New Roman" panose="02020603050405020304" pitchFamily="18" charset="0"/>
              </a:rPr>
              <a:t>3</a:t>
            </a:r>
            <a:r>
              <a:rPr kumimoji="0" lang="zh-TW" altLang="en-US" dirty="0">
                <a:solidFill>
                  <a:prstClr val="black"/>
                </a:solidFill>
                <a:latin typeface="Times New Roman" panose="02020603050405020304" pitchFamily="18" charset="0"/>
                <a:ea typeface="+mj-ea"/>
                <a:cs typeface="Times New Roman" panose="02020603050405020304" pitchFamily="18" charset="0"/>
              </a:rPr>
              <a:t>大作法</a:t>
            </a:r>
          </a:p>
        </p:txBody>
      </p:sp>
      <p:sp>
        <p:nvSpPr>
          <p:cNvPr id="59" name="文字方塊 32"/>
          <p:cNvSpPr txBox="1">
            <a:spLocks noChangeArrowheads="1"/>
          </p:cNvSpPr>
          <p:nvPr/>
        </p:nvSpPr>
        <p:spPr bwMode="auto">
          <a:xfrm>
            <a:off x="2085982" y="4168374"/>
            <a:ext cx="1723549" cy="338554"/>
          </a:xfrm>
          <a:prstGeom prst="rect">
            <a:avLst/>
          </a:prstGeom>
          <a:noFill/>
          <a:ln w="9525">
            <a:noFill/>
            <a:miter lim="800000"/>
            <a:headEnd/>
            <a:tailEnd/>
          </a:ln>
        </p:spPr>
        <p:txBody>
          <a:bodyPr wrap="none">
            <a:spAutoFit/>
          </a:bodyPr>
          <a:lstStyle/>
          <a:p>
            <a:pPr defTabSz="912076" fontAlgn="auto">
              <a:spcBef>
                <a:spcPts val="0"/>
              </a:spcBef>
              <a:spcAft>
                <a:spcPts val="0"/>
              </a:spcAft>
              <a:defRPr/>
            </a:pPr>
            <a:r>
              <a:rPr kumimoji="0" lang="zh-TW" altLang="en-US" dirty="0">
                <a:solidFill>
                  <a:prstClr val="black"/>
                </a:solidFill>
                <a:latin typeface="Times New Roman" panose="02020603050405020304" pitchFamily="18" charset="0"/>
                <a:ea typeface="+mj-ea"/>
                <a:cs typeface="Times New Roman" panose="02020603050405020304" pitchFamily="18" charset="0"/>
              </a:rPr>
              <a:t>強化土地</a:t>
            </a:r>
            <a:r>
              <a:rPr kumimoji="0" lang="en-US" altLang="zh-TW" dirty="0">
                <a:solidFill>
                  <a:prstClr val="black"/>
                </a:solidFill>
                <a:latin typeface="Times New Roman" panose="02020603050405020304" pitchFamily="18" charset="0"/>
                <a:ea typeface="+mj-ea"/>
                <a:cs typeface="Times New Roman" panose="02020603050405020304" pitchFamily="18" charset="0"/>
              </a:rPr>
              <a:t>940</a:t>
            </a:r>
            <a:r>
              <a:rPr kumimoji="0" lang="zh-TW" altLang="en-US" dirty="0">
                <a:solidFill>
                  <a:prstClr val="black"/>
                </a:solidFill>
                <a:latin typeface="Times New Roman" panose="02020603050405020304" pitchFamily="18" charset="0"/>
                <a:ea typeface="+mj-ea"/>
                <a:cs typeface="Times New Roman" panose="02020603050405020304" pitchFamily="18" charset="0"/>
              </a:rPr>
              <a:t>公頃</a:t>
            </a:r>
          </a:p>
        </p:txBody>
      </p:sp>
      <p:sp>
        <p:nvSpPr>
          <p:cNvPr id="60" name="文字方塊 34"/>
          <p:cNvSpPr txBox="1">
            <a:spLocks noChangeArrowheads="1"/>
          </p:cNvSpPr>
          <p:nvPr/>
        </p:nvSpPr>
        <p:spPr bwMode="auto">
          <a:xfrm>
            <a:off x="7023379" y="4052249"/>
            <a:ext cx="1826141" cy="584775"/>
          </a:xfrm>
          <a:prstGeom prst="rect">
            <a:avLst/>
          </a:prstGeom>
          <a:noFill/>
          <a:ln w="9525">
            <a:noFill/>
            <a:miter lim="800000"/>
            <a:headEnd/>
            <a:tailEnd/>
          </a:ln>
        </p:spPr>
        <p:txBody>
          <a:bodyPr wrap="none">
            <a:spAutoFit/>
          </a:bodyPr>
          <a:lstStyle/>
          <a:p>
            <a:pPr algn="ctr" defTabSz="912076" fontAlgn="auto">
              <a:spcBef>
                <a:spcPts val="0"/>
              </a:spcBef>
              <a:spcAft>
                <a:spcPts val="0"/>
              </a:spcAft>
              <a:defRPr/>
            </a:pPr>
            <a:r>
              <a:rPr kumimoji="0" lang="zh-TW" altLang="en-US" dirty="0">
                <a:solidFill>
                  <a:prstClr val="black"/>
                </a:solidFill>
                <a:latin typeface="Times New Roman" panose="02020603050405020304" pitchFamily="18" charset="0"/>
                <a:ea typeface="+mj-ea"/>
                <a:cs typeface="Times New Roman" panose="02020603050405020304" pitchFamily="18" charset="0"/>
              </a:rPr>
              <a:t>提供用地</a:t>
            </a:r>
            <a:r>
              <a:rPr kumimoji="0" lang="en-US" altLang="zh-TW" dirty="0">
                <a:solidFill>
                  <a:prstClr val="black"/>
                </a:solidFill>
                <a:latin typeface="Times New Roman" panose="02020603050405020304" pitchFamily="18" charset="0"/>
                <a:ea typeface="+mj-ea"/>
                <a:cs typeface="Times New Roman" panose="02020603050405020304" pitchFamily="18" charset="0"/>
              </a:rPr>
              <a:t>659</a:t>
            </a:r>
            <a:r>
              <a:rPr kumimoji="0" lang="zh-TW" altLang="en-US" dirty="0">
                <a:solidFill>
                  <a:prstClr val="black"/>
                </a:solidFill>
                <a:latin typeface="Times New Roman" panose="02020603050405020304" pitchFamily="18" charset="0"/>
                <a:ea typeface="+mj-ea"/>
                <a:cs typeface="Times New Roman" panose="02020603050405020304" pitchFamily="18" charset="0"/>
              </a:rPr>
              <a:t>公頃</a:t>
            </a:r>
            <a:endParaRPr kumimoji="0" lang="en-US" altLang="zh-TW" dirty="0">
              <a:solidFill>
                <a:prstClr val="black"/>
              </a:solidFill>
              <a:latin typeface="Times New Roman" panose="02020603050405020304" pitchFamily="18" charset="0"/>
              <a:ea typeface="+mj-ea"/>
              <a:cs typeface="Times New Roman" panose="02020603050405020304" pitchFamily="18" charset="0"/>
            </a:endParaRPr>
          </a:p>
          <a:p>
            <a:pPr algn="ctr" defTabSz="912076" fontAlgn="auto">
              <a:spcBef>
                <a:spcPts val="0"/>
              </a:spcBef>
              <a:spcAft>
                <a:spcPts val="0"/>
              </a:spcAft>
              <a:defRPr/>
            </a:pPr>
            <a:r>
              <a:rPr kumimoji="0" lang="zh-TW" altLang="en-US" dirty="0">
                <a:solidFill>
                  <a:prstClr val="black"/>
                </a:solidFill>
                <a:latin typeface="Times New Roman" panose="02020603050405020304" pitchFamily="18" charset="0"/>
                <a:ea typeface="+mj-ea"/>
                <a:cs typeface="Times New Roman" panose="02020603050405020304" pitchFamily="18" charset="0"/>
              </a:rPr>
              <a:t>新增樓地板</a:t>
            </a:r>
            <a:r>
              <a:rPr kumimoji="0" lang="en-US" altLang="zh-TW" dirty="0">
                <a:solidFill>
                  <a:prstClr val="black"/>
                </a:solidFill>
                <a:latin typeface="Times New Roman" panose="02020603050405020304" pitchFamily="18" charset="0"/>
                <a:ea typeface="+mj-ea"/>
                <a:cs typeface="Times New Roman" panose="02020603050405020304" pitchFamily="18" charset="0"/>
              </a:rPr>
              <a:t>45</a:t>
            </a:r>
            <a:r>
              <a:rPr kumimoji="0" lang="zh-TW" altLang="en-US" dirty="0">
                <a:solidFill>
                  <a:prstClr val="black"/>
                </a:solidFill>
                <a:latin typeface="Times New Roman" panose="02020603050405020304" pitchFamily="18" charset="0"/>
                <a:ea typeface="+mj-ea"/>
                <a:cs typeface="Times New Roman" panose="02020603050405020304" pitchFamily="18" charset="0"/>
              </a:rPr>
              <a:t>萬坪</a:t>
            </a:r>
          </a:p>
        </p:txBody>
      </p:sp>
      <p:sp>
        <p:nvSpPr>
          <p:cNvPr id="61" name="文字方塊 57"/>
          <p:cNvSpPr txBox="1">
            <a:spLocks noChangeArrowheads="1"/>
          </p:cNvSpPr>
          <p:nvPr/>
        </p:nvSpPr>
        <p:spPr bwMode="auto">
          <a:xfrm>
            <a:off x="4608600" y="4151752"/>
            <a:ext cx="1723549" cy="338554"/>
          </a:xfrm>
          <a:prstGeom prst="rect">
            <a:avLst/>
          </a:prstGeom>
          <a:noFill/>
          <a:ln w="9525">
            <a:noFill/>
            <a:miter lim="800000"/>
            <a:headEnd/>
            <a:tailEnd/>
          </a:ln>
        </p:spPr>
        <p:txBody>
          <a:bodyPr wrap="none">
            <a:spAutoFit/>
          </a:bodyPr>
          <a:lstStyle/>
          <a:p>
            <a:pPr defTabSz="912076" fontAlgn="auto">
              <a:spcBef>
                <a:spcPts val="0"/>
              </a:spcBef>
              <a:spcAft>
                <a:spcPts val="0"/>
              </a:spcAft>
              <a:defRPr/>
            </a:pPr>
            <a:r>
              <a:rPr kumimoji="0" lang="zh-TW" altLang="en-US" dirty="0">
                <a:solidFill>
                  <a:prstClr val="black"/>
                </a:solidFill>
                <a:latin typeface="Times New Roman" panose="02020603050405020304" pitchFamily="18" charset="0"/>
                <a:ea typeface="+mj-ea"/>
                <a:cs typeface="Times New Roman" panose="02020603050405020304" pitchFamily="18" charset="0"/>
              </a:rPr>
              <a:t>強制拍賣</a:t>
            </a:r>
            <a:r>
              <a:rPr kumimoji="0" lang="en-US" altLang="zh-TW" dirty="0">
                <a:solidFill>
                  <a:prstClr val="black"/>
                </a:solidFill>
                <a:latin typeface="Times New Roman" panose="02020603050405020304" pitchFamily="18" charset="0"/>
                <a:ea typeface="+mj-ea"/>
                <a:cs typeface="Times New Roman" panose="02020603050405020304" pitchFamily="18" charset="0"/>
              </a:rPr>
              <a:t>100</a:t>
            </a:r>
            <a:r>
              <a:rPr kumimoji="0" lang="zh-TW" altLang="en-US" dirty="0">
                <a:solidFill>
                  <a:prstClr val="black"/>
                </a:solidFill>
                <a:latin typeface="Times New Roman" panose="02020603050405020304" pitchFamily="18" charset="0"/>
                <a:ea typeface="+mj-ea"/>
                <a:cs typeface="Times New Roman" panose="02020603050405020304" pitchFamily="18" charset="0"/>
              </a:rPr>
              <a:t>公頃</a:t>
            </a:r>
          </a:p>
        </p:txBody>
      </p:sp>
      <p:pic>
        <p:nvPicPr>
          <p:cNvPr id="27" name="圖片 26"/>
          <p:cNvPicPr>
            <a:picLocks noChangeAspect="1"/>
          </p:cNvPicPr>
          <p:nvPr/>
        </p:nvPicPr>
        <p:blipFill rotWithShape="1">
          <a:blip r:embed="rId3" cstate="print"/>
          <a:srcRect l="16570" r="21737" b="23467"/>
          <a:stretch/>
        </p:blipFill>
        <p:spPr>
          <a:xfrm>
            <a:off x="2032792" y="5062038"/>
            <a:ext cx="1651513" cy="1804428"/>
          </a:xfrm>
          <a:prstGeom prst="roundRect">
            <a:avLst>
              <a:gd name="adj" fmla="val 8594"/>
            </a:avLst>
          </a:prstGeom>
          <a:solidFill>
            <a:srgbClr val="FFFFFF">
              <a:shade val="85000"/>
            </a:srgbClr>
          </a:solidFill>
          <a:ln>
            <a:noFill/>
          </a:ln>
          <a:effectLst/>
        </p:spPr>
      </p:pic>
      <p:sp>
        <p:nvSpPr>
          <p:cNvPr id="2" name="矩形 1"/>
          <p:cNvSpPr/>
          <p:nvPr/>
        </p:nvSpPr>
        <p:spPr>
          <a:xfrm>
            <a:off x="3825262" y="5521210"/>
            <a:ext cx="5013773" cy="116955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285750" indent="-285750">
              <a:buFont typeface="Wingdings" panose="05000000000000000000" pitchFamily="2" charset="2"/>
              <a:buChar char="l"/>
            </a:pPr>
            <a:r>
              <a:rPr lang="zh-TW" altLang="zh-TW" sz="1400" dirty="0">
                <a:solidFill>
                  <a:schemeClr val="tx1"/>
                </a:solidFill>
                <a:latin typeface="Times New Roman" panose="02020603050405020304" pitchFamily="18" charset="0"/>
                <a:cs typeface="Times New Roman" panose="02020603050405020304" pitchFamily="18" charset="0"/>
              </a:rPr>
              <a:t>已納入工業局「循環經濟</a:t>
            </a:r>
            <a:r>
              <a:rPr lang="zh-TW" altLang="zh-TW" sz="1400" dirty="0">
                <a:ln w="12700">
                  <a:prstDash val="solid"/>
                </a:ln>
                <a:solidFill>
                  <a:srgbClr val="FF0000"/>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推動方案</a:t>
            </a:r>
            <a:r>
              <a:rPr lang="zh-TW" altLang="zh-TW" sz="1400" dirty="0">
                <a:solidFill>
                  <a:schemeClr val="tx1"/>
                </a:solidFill>
                <a:latin typeface="Times New Roman" panose="02020603050405020304" pitchFamily="18" charset="0"/>
                <a:cs typeface="Times New Roman" panose="02020603050405020304" pitchFamily="18" charset="0"/>
              </a:rPr>
              <a:t>」：方案已於</a:t>
            </a:r>
            <a:r>
              <a:rPr lang="en-US" altLang="zh-TW" sz="1400" dirty="0">
                <a:solidFill>
                  <a:schemeClr val="tx1"/>
                </a:solidFill>
                <a:latin typeface="Times New Roman" panose="02020603050405020304" pitchFamily="18" charset="0"/>
                <a:cs typeface="Times New Roman" panose="02020603050405020304" pitchFamily="18" charset="0"/>
              </a:rPr>
              <a:t>107.12.04</a:t>
            </a:r>
            <a:r>
              <a:rPr lang="zh-TW" altLang="en-US" sz="1400" dirty="0">
                <a:solidFill>
                  <a:schemeClr val="tx1"/>
                </a:solidFill>
                <a:latin typeface="Times New Roman" panose="02020603050405020304" pitchFamily="18" charset="0"/>
                <a:cs typeface="Times New Roman" panose="02020603050405020304" pitchFamily="18" charset="0"/>
              </a:rPr>
              <a:t>核定</a:t>
            </a:r>
            <a:r>
              <a:rPr lang="zh-TW" altLang="en-US" sz="1400" dirty="0" smtClean="0">
                <a:solidFill>
                  <a:schemeClr val="tx1"/>
                </a:solidFill>
                <a:latin typeface="Times New Roman" panose="02020603050405020304" pitchFamily="18" charset="0"/>
                <a:cs typeface="Times New Roman" panose="02020603050405020304" pitchFamily="18" charset="0"/>
              </a:rPr>
              <a:t>通過</a:t>
            </a:r>
            <a:r>
              <a:rPr lang="zh-TW" altLang="zh-TW" sz="1400" dirty="0" smtClean="0">
                <a:solidFill>
                  <a:schemeClr val="tx1"/>
                </a:solidFill>
                <a:latin typeface="Times New Roman" panose="02020603050405020304" pitchFamily="18" charset="0"/>
                <a:cs typeface="Times New Roman" panose="02020603050405020304" pitchFamily="18" charset="0"/>
              </a:rPr>
              <a:t>。</a:t>
            </a:r>
            <a:endParaRPr lang="en-US" altLang="zh-TW"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endParaRPr>
          </a:p>
          <a:p>
            <a:pPr marL="285750" indent="-285750">
              <a:buFont typeface="Wingdings" panose="05000000000000000000" pitchFamily="2" charset="2"/>
              <a:buChar char="l"/>
            </a:pPr>
            <a:r>
              <a:rPr lang="zh-TW" altLang="en-US"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結合</a:t>
            </a:r>
            <a:r>
              <a:rPr lang="zh-TW" altLang="en-US" sz="1400" dirty="0">
                <a:ln w="12700">
                  <a:prstDash val="solid"/>
                </a:ln>
                <a:solidFill>
                  <a:srgbClr val="FF0000"/>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聚落經濟</a:t>
            </a:r>
            <a:r>
              <a:rPr lang="zh-TW" altLang="en-US" sz="1400" dirty="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概念引導園區布</a:t>
            </a:r>
            <a:r>
              <a:rPr lang="zh-TW" altLang="en-US"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局，新增產業用地可供材料業者</a:t>
            </a:r>
            <a:r>
              <a:rPr lang="zh-TW" altLang="en-US" sz="1400" dirty="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進駐</a:t>
            </a:r>
            <a:r>
              <a:rPr lang="zh-TW" altLang="en-US"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a:t>
            </a:r>
            <a:endParaRPr lang="en-US" altLang="zh-TW"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endParaRPr>
          </a:p>
          <a:p>
            <a:pPr marL="285750" indent="-285750">
              <a:buFont typeface="Wingdings" panose="05000000000000000000" pitchFamily="2" charset="2"/>
              <a:buChar char="l"/>
            </a:pPr>
            <a:r>
              <a:rPr lang="zh-TW" altLang="en-US"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rPr>
              <a:t>實際計畫內容將再與高雄市府新團隊討論定案後</a:t>
            </a:r>
            <a:r>
              <a:rPr lang="zh-TW" altLang="en-US" sz="1400" dirty="0" smtClean="0">
                <a:solidFill>
                  <a:schemeClr val="tx1"/>
                </a:solidFill>
                <a:latin typeface="Times New Roman" panose="02020603050405020304" pitchFamily="18" charset="0"/>
                <a:cs typeface="Times New Roman" panose="02020603050405020304" pitchFamily="18" charset="0"/>
              </a:rPr>
              <a:t>執行。</a:t>
            </a:r>
            <a:endParaRPr lang="en-US" altLang="zh-TW" sz="1400" dirty="0" smtClean="0">
              <a:ln w="12700">
                <a:prstDash val="solid"/>
              </a:ln>
              <a:solidFill>
                <a:schemeClr val="tx1"/>
              </a:solidFill>
              <a:effectLst>
                <a:innerShdw blurRad="177800">
                  <a:schemeClr val="accent3">
                    <a:lumMod val="50000"/>
                  </a:schemeClr>
                </a:innerShdw>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694501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投影片編號版面配置區 1"/>
          <p:cNvSpPr>
            <a:spLocks noGrp="1"/>
          </p:cNvSpPr>
          <p:nvPr>
            <p:ph type="sldNum" sz="quarter" idx="12"/>
          </p:nvPr>
        </p:nvSpPr>
        <p:spPr bwMode="auto">
          <a:xfrm>
            <a:off x="7781202" y="64928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defTabSz="912076" fontAlgn="auto">
              <a:spcBef>
                <a:spcPts val="0"/>
              </a:spcBef>
              <a:spcAft>
                <a:spcPts val="0"/>
              </a:spcAft>
              <a:defRPr/>
            </a:pPr>
            <a:fld id="{3653508E-CDE2-403B-857E-8AE896D37AAF}" type="slidenum">
              <a:rPr kumimoji="0" lang="zh-TW" altLang="en-US" b="0">
                <a:solidFill>
                  <a:srgbClr val="898989"/>
                </a:solidFill>
                <a:latin typeface="Times New Roman" panose="02020603050405020304" pitchFamily="18" charset="0"/>
                <a:ea typeface="標楷體" panose="03000509000000000000" pitchFamily="65" charset="-120"/>
                <a:cs typeface="Times New Roman" panose="02020603050405020304" pitchFamily="18" charset="0"/>
              </a:rPr>
              <a:pPr defTabSz="912076" fontAlgn="auto">
                <a:spcBef>
                  <a:spcPts val="0"/>
                </a:spcBef>
                <a:spcAft>
                  <a:spcPts val="0"/>
                </a:spcAft>
                <a:defRPr/>
              </a:pPr>
              <a:t>18</a:t>
            </a:fld>
            <a:endParaRPr kumimoji="0" lang="zh-TW" altLang="en-US" b="0" dirty="0">
              <a:solidFill>
                <a:srgbClr val="898989"/>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標題 1"/>
          <p:cNvSpPr txBox="1">
            <a:spLocks/>
          </p:cNvSpPr>
          <p:nvPr/>
        </p:nvSpPr>
        <p:spPr>
          <a:xfrm>
            <a:off x="4959351" y="1305807"/>
            <a:ext cx="4530725" cy="504825"/>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kumimoji="0" lang="zh-TW" altLang="en-US" sz="2400" spc="3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跨部會相挺產業人才發展</a:t>
            </a:r>
          </a:p>
        </p:txBody>
      </p:sp>
      <p:sp>
        <p:nvSpPr>
          <p:cNvPr id="7173" name="內容版面配置區 2"/>
          <p:cNvSpPr txBox="1">
            <a:spLocks/>
          </p:cNvSpPr>
          <p:nvPr/>
        </p:nvSpPr>
        <p:spPr bwMode="auto">
          <a:xfrm>
            <a:off x="5010151" y="1932819"/>
            <a:ext cx="4479925" cy="78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541338" algn="l"/>
              </a:tabLst>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tabLst>
                <a:tab pos="541338" algn="l"/>
              </a:tabLst>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tabLst>
                <a:tab pos="541338" algn="l"/>
              </a:tabLst>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5pPr>
            <a:lvl6pPr marL="25146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6pPr>
            <a:lvl7pPr marL="29718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7pPr>
            <a:lvl8pPr marL="34290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8pPr>
            <a:lvl9pPr marL="38862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9pPr>
          </a:lstStyle>
          <a:p>
            <a:pPr fontAlgn="auto">
              <a:lnSpc>
                <a:spcPts val="1900"/>
              </a:lnSpc>
              <a:spcBef>
                <a:spcPts val="600"/>
              </a:spcBef>
              <a:spcAft>
                <a:spcPts val="600"/>
              </a:spcAft>
              <a:buNone/>
              <a:defRPr/>
            </a:pPr>
            <a:r>
              <a:rPr kumimoji="0"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經濟部</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教育部</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及</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勞動部</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共同</a:t>
            </a:r>
            <a:r>
              <a:rPr kumimoji="0" lang="zh-TW" altLang="en-US" sz="1800" dirty="0">
                <a:latin typeface="Times New Roman" panose="02020603050405020304" pitchFamily="18" charset="0"/>
                <a:ea typeface="標楷體" panose="03000509000000000000" pitchFamily="65" charset="-120"/>
                <a:cs typeface="Times New Roman" panose="02020603050405020304" pitchFamily="18" charset="0"/>
              </a:rPr>
              <a:t>建立</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「重點產業及重大投資跨部會人力供需合作平台」</a:t>
            </a:r>
            <a:r>
              <a:rPr kumimoji="0" lang="zh-TW" altLang="en-US" sz="18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，以</a:t>
            </a:r>
            <a:r>
              <a:rPr kumimoji="0"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跨</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部會</a:t>
            </a:r>
            <a:r>
              <a:rPr kumimoji="0" lang="zh-TW" altLang="en-US" sz="18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資源協處廠商所</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需人才</a:t>
            </a:r>
            <a:r>
              <a:rPr kumimoji="0" lang="zh-TW" altLang="en-US" sz="1800"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1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12" y="3001513"/>
            <a:ext cx="284797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圓角矩形 10"/>
          <p:cNvSpPr/>
          <p:nvPr/>
        </p:nvSpPr>
        <p:spPr>
          <a:xfrm>
            <a:off x="3705310" y="4335873"/>
            <a:ext cx="2592387" cy="444500"/>
          </a:xfrm>
          <a:prstGeom prst="roundRect">
            <a:avLst>
              <a:gd name="adj" fmla="val 50000"/>
            </a:avLst>
          </a:prstGeom>
          <a:ln/>
        </p:spPr>
        <p:style>
          <a:lnRef idx="3">
            <a:schemeClr val="lt1"/>
          </a:lnRef>
          <a:fillRef idx="1">
            <a:schemeClr val="accent6"/>
          </a:fillRef>
          <a:effectRef idx="1">
            <a:schemeClr val="accent6"/>
          </a:effectRef>
          <a:fontRef idx="minor">
            <a:schemeClr val="lt1"/>
          </a:fontRef>
        </p:style>
        <p:txBody>
          <a:bodyPr anchor="ctr"/>
          <a:lstStyle/>
          <a:p>
            <a:pPr algn="ctr" defTabSz="912076" fontAlgn="auto">
              <a:spcBef>
                <a:spcPts val="0"/>
              </a:spcBef>
              <a:spcAft>
                <a:spcPts val="0"/>
              </a:spcAft>
              <a:defRPr/>
            </a:pPr>
            <a:r>
              <a:rPr kumimoji="0" lang="zh-TW" altLang="en-US" sz="2000"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人力供需平台</a:t>
            </a:r>
          </a:p>
        </p:txBody>
      </p:sp>
      <p:sp>
        <p:nvSpPr>
          <p:cNvPr id="7176" name="文字方塊 11"/>
          <p:cNvSpPr txBox="1">
            <a:spLocks noChangeArrowheads="1"/>
          </p:cNvSpPr>
          <p:nvPr/>
        </p:nvSpPr>
        <p:spPr bwMode="auto">
          <a:xfrm>
            <a:off x="3666590" y="3061285"/>
            <a:ext cx="3284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defTabSz="912076" fontAlgn="auto">
              <a:spcBef>
                <a:spcPts val="0"/>
              </a:spcBef>
              <a:spcAft>
                <a:spcPts val="0"/>
              </a:spcAft>
              <a:defRPr/>
            </a:pPr>
            <a:r>
              <a:rPr kumimoji="0"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培育培訓</a:t>
            </a:r>
          </a:p>
        </p:txBody>
      </p:sp>
      <p:sp>
        <p:nvSpPr>
          <p:cNvPr id="7177" name="文字方塊 12"/>
          <p:cNvSpPr txBox="1">
            <a:spLocks noChangeArrowheads="1"/>
          </p:cNvSpPr>
          <p:nvPr/>
        </p:nvSpPr>
        <p:spPr bwMode="auto">
          <a:xfrm>
            <a:off x="5043851" y="3072883"/>
            <a:ext cx="1209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defTabSz="912076" fontAlgn="auto">
              <a:spcBef>
                <a:spcPts val="0"/>
              </a:spcBef>
              <a:spcAft>
                <a:spcPts val="0"/>
              </a:spcAft>
              <a:defRPr/>
            </a:pPr>
            <a:r>
              <a:rPr kumimoji="0" lang="zh-TW" altLang="en-US" sz="20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人才媒合</a:t>
            </a:r>
          </a:p>
        </p:txBody>
      </p:sp>
      <p:sp>
        <p:nvSpPr>
          <p:cNvPr id="7178" name="矩形 13"/>
          <p:cNvSpPr>
            <a:spLocks noChangeArrowheads="1"/>
          </p:cNvSpPr>
          <p:nvPr/>
        </p:nvSpPr>
        <p:spPr bwMode="auto">
          <a:xfrm>
            <a:off x="3529598" y="4855712"/>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defTabSz="912076" fontAlgn="auto">
              <a:spcBef>
                <a:spcPts val="0"/>
              </a:spcBef>
              <a:spcAft>
                <a:spcPts val="0"/>
              </a:spcAft>
              <a:defRPr/>
            </a:pP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經濟部　教育部　勞動部</a:t>
            </a:r>
          </a:p>
        </p:txBody>
      </p:sp>
      <p:sp>
        <p:nvSpPr>
          <p:cNvPr id="15" name="矩形 14"/>
          <p:cNvSpPr/>
          <p:nvPr/>
        </p:nvSpPr>
        <p:spPr>
          <a:xfrm>
            <a:off x="3818524" y="5144637"/>
            <a:ext cx="2492990" cy="369332"/>
          </a:xfrm>
          <a:prstGeom prst="rect">
            <a:avLst/>
          </a:prstGeom>
        </p:spPr>
        <p:txBody>
          <a:bodyPr wrap="none">
            <a:spAutoFit/>
          </a:bodyPr>
          <a:lstStyle/>
          <a:p>
            <a:pPr defTabSz="912076" fontAlgn="auto">
              <a:spcBef>
                <a:spcPts val="0"/>
              </a:spcBef>
              <a:spcAft>
                <a:spcPts val="0"/>
              </a:spcAft>
              <a:defRPr/>
            </a:pPr>
            <a:r>
              <a:rPr kumimoji="0"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科技部　內政部　</a:t>
            </a:r>
            <a:r>
              <a:rPr kumimoji="0" lang="en-US" altLang="zh-TW"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1800" dirty="0">
              <a:solidFill>
                <a:prstClr val="black">
                  <a:lumMod val="65000"/>
                  <a:lumOff val="35000"/>
                </a:prst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標題 1"/>
          <p:cNvSpPr txBox="1">
            <a:spLocks/>
          </p:cNvSpPr>
          <p:nvPr/>
        </p:nvSpPr>
        <p:spPr>
          <a:xfrm>
            <a:off x="381000" y="1296281"/>
            <a:ext cx="4529138" cy="51435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defPPr>
              <a:defRPr lang="zh-TW"/>
            </a:defPPr>
            <a:lvl1pPr marL="0" marR="0" lvl="0" indent="0" algn="ctr" defTabSz="914400" eaLnBrk="1" fontAlgn="auto" latinLnBrk="0" hangingPunct="1">
              <a:lnSpc>
                <a:spcPct val="90000"/>
              </a:lnSpc>
              <a:spcAft>
                <a:spcPts val="0"/>
              </a:spcAft>
              <a:buClrTx/>
              <a:buSzTx/>
              <a:buFontTx/>
              <a:buNone/>
              <a:tabLst/>
              <a:defRPr kumimoji="0" sz="2800" b="1" i="0" u="none" strike="noStrike" cap="none" spc="300" normalizeH="0" baseline="0">
                <a:ln>
                  <a:noFill/>
                </a:ln>
                <a:solidFill>
                  <a:prstClr val="white"/>
                </a:solidFill>
                <a:effectLst/>
                <a:uLnTx/>
                <a:uFillTx/>
                <a:latin typeface="Microsoft JhengHei" charset="-120"/>
                <a:ea typeface="Microsoft JhengHei" charset="-120"/>
                <a:cs typeface="Microsoft JhengHei" charset="-120"/>
              </a:defRPr>
            </a:lvl1pPr>
          </a:lstStyle>
          <a:p>
            <a:r>
              <a:rPr lang="zh-TW" altLang="en-US" sz="2400" b="0" dirty="0">
                <a:latin typeface="Times New Roman" panose="02020603050405020304" pitchFamily="18" charset="0"/>
                <a:ea typeface="標楷體" panose="03000509000000000000" pitchFamily="65" charset="-120"/>
                <a:cs typeface="Times New Roman" panose="02020603050405020304" pitchFamily="18" charset="0"/>
              </a:rPr>
              <a:t>經濟部養成企業所需人才</a:t>
            </a:r>
          </a:p>
        </p:txBody>
      </p:sp>
      <p:sp>
        <p:nvSpPr>
          <p:cNvPr id="7183" name="內容版面配置區 2"/>
          <p:cNvSpPr txBox="1">
            <a:spLocks/>
          </p:cNvSpPr>
          <p:nvPr/>
        </p:nvSpPr>
        <p:spPr bwMode="auto">
          <a:xfrm>
            <a:off x="465050" y="1941477"/>
            <a:ext cx="4479925" cy="78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tabLst>
                <a:tab pos="541338" algn="l"/>
              </a:tabLst>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tabLst>
                <a:tab pos="541338" algn="l"/>
              </a:tabLst>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tabLst>
                <a:tab pos="541338" algn="l"/>
              </a:tabLst>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5pPr>
            <a:lvl6pPr marL="25146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6pPr>
            <a:lvl7pPr marL="29718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7pPr>
            <a:lvl8pPr marL="34290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8pPr>
            <a:lvl9pPr marL="3886200" indent="-228600" fontAlgn="base">
              <a:spcBef>
                <a:spcPct val="20000"/>
              </a:spcBef>
              <a:spcAft>
                <a:spcPct val="0"/>
              </a:spcAft>
              <a:buFont typeface="Arial" panose="020B0604020202020204" pitchFamily="34" charset="0"/>
              <a:buChar char="»"/>
              <a:tabLst>
                <a:tab pos="541338" algn="l"/>
              </a:tabLst>
              <a:defRPr sz="2000">
                <a:solidFill>
                  <a:schemeClr val="tx1"/>
                </a:solidFill>
                <a:latin typeface="Calibri" panose="020F0502020204030204" pitchFamily="34" charset="0"/>
                <a:ea typeface="新細明體" panose="02020500000000000000" pitchFamily="18" charset="-120"/>
              </a:defRPr>
            </a:lvl9pPr>
          </a:lstStyle>
          <a:p>
            <a:pPr fontAlgn="auto">
              <a:lnSpc>
                <a:spcPts val="1900"/>
              </a:lnSpc>
              <a:spcBef>
                <a:spcPts val="600"/>
              </a:spcBef>
              <a:spcAft>
                <a:spcPts val="600"/>
              </a:spcAft>
              <a:buNone/>
              <a:defRPr/>
            </a:pP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經濟部長期投入產業</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中高階</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專業人才</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在職人士</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培訓，及</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養成</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產業所需</a:t>
            </a:r>
            <a:r>
              <a:rPr kumimoji="0"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人才</a:t>
            </a:r>
            <a:r>
              <a:rPr kumimoji="0" lang="zh-TW" altLang="en-US"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，以達到提升產業人才素質及彌補所需人才之目標。</a:t>
            </a:r>
            <a:endParaRPr kumimoji="0" lang="en-US" altLang="zh-TW" sz="18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、解決五缺配套措施</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矩形 19"/>
          <p:cNvSpPr/>
          <p:nvPr/>
        </p:nvSpPr>
        <p:spPr>
          <a:xfrm>
            <a:off x="3546109" y="564414"/>
            <a:ext cx="3347391" cy="461665"/>
          </a:xfrm>
          <a:prstGeom prst="rect">
            <a:avLst/>
          </a:prstGeom>
        </p:spPr>
        <p:txBody>
          <a:bodyPr wrap="none">
            <a:spAutoFit/>
          </a:bodyPr>
          <a:lstStyle/>
          <a:p>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四、協助充裕人力</a:t>
            </a:r>
            <a:r>
              <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人才</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圓角矩形 1"/>
          <p:cNvSpPr/>
          <p:nvPr/>
        </p:nvSpPr>
        <p:spPr>
          <a:xfrm>
            <a:off x="148046" y="3088665"/>
            <a:ext cx="3222171" cy="2558604"/>
          </a:xfrm>
          <a:prstGeom prst="roundRect">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900"/>
              </a:lnSpc>
              <a:spcBef>
                <a:spcPts val="0"/>
              </a:spcBef>
              <a:spcAft>
                <a:spcPts val="0"/>
              </a:spcAft>
              <a:buFont typeface="Wingdings" panose="05000000000000000000" pitchFamily="2" charset="2"/>
              <a:buChar char="Ø"/>
              <a:defRPr/>
            </a:pPr>
            <a:r>
              <a:rPr kumimoji="0"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重點產業職能認證推動</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93663" fontAlgn="auto">
              <a:lnSpc>
                <a:spcPts val="1900"/>
              </a:lnSpc>
              <a:spcBef>
                <a:spcPts val="0"/>
              </a:spcBef>
              <a:spcAft>
                <a:spcPts val="0"/>
              </a:spcAft>
              <a:buFont typeface="Arial" panose="020B0604020202020204" pitchFamily="34" charset="0"/>
              <a:buChar char="•"/>
              <a:defRPr/>
            </a:pPr>
            <a:r>
              <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年委由塑膠中心推動</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化工製程</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塑膠射出</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複合材料</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石化產業</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維修配管</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等工程師</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認證考試。</a:t>
            </a:r>
            <a:endPar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93663" fontAlgn="auto">
              <a:lnSpc>
                <a:spcPts val="1900"/>
              </a:lnSpc>
              <a:spcBef>
                <a:spcPts val="0"/>
              </a:spcBef>
              <a:spcAft>
                <a:spcPts val="0"/>
              </a:spcAft>
              <a:buFont typeface="Arial" panose="020B0604020202020204" pitchFamily="34" charset="0"/>
              <a:buChar char="•"/>
              <a:defRPr/>
            </a:pPr>
            <a:r>
              <a:rPr kumimoji="0" lang="zh-TW"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報名人數共</a:t>
            </a:r>
            <a:r>
              <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460</a:t>
            </a:r>
            <a:r>
              <a:rPr kumimoji="0"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人次</a:t>
            </a:r>
            <a:r>
              <a:rPr kumimoji="0" lang="zh-TW"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，獲證或通過考試人數為</a:t>
            </a:r>
            <a:r>
              <a:rPr kumimoji="0"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80</a:t>
            </a:r>
            <a:r>
              <a:rPr kumimoji="0"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93663" fontAlgn="auto">
              <a:lnSpc>
                <a:spcPts val="1900"/>
              </a:lnSpc>
              <a:spcBef>
                <a:spcPts val="0"/>
              </a:spcBef>
              <a:spcAft>
                <a:spcPts val="0"/>
              </a:spcAft>
              <a:buFont typeface="Arial" panose="020B0604020202020204" pitchFamily="34" charset="0"/>
              <a:buChar char="•"/>
              <a:defRPr/>
            </a:pP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並推動學界及業界</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認同，新增</a:t>
            </a:r>
            <a:r>
              <a:rPr kumimoji="0"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家</a:t>
            </a:r>
            <a:r>
              <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含李長榮、</a:t>
            </a:r>
            <a:r>
              <a:rPr kumimoji="0" lang="zh-TW"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莘茂複材</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等</a:t>
            </a:r>
            <a:r>
              <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，合計共</a:t>
            </a:r>
            <a:r>
              <a:rPr kumimoji="0"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175</a:t>
            </a:r>
            <a:r>
              <a:rPr kumimoji="0"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家</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t>。</a:t>
            </a:r>
            <a:endParaRPr lang="en-US" altLang="zh-TW" dirty="0"/>
          </a:p>
        </p:txBody>
      </p:sp>
      <p:sp>
        <p:nvSpPr>
          <p:cNvPr id="22" name="圓角矩形 21"/>
          <p:cNvSpPr/>
          <p:nvPr/>
        </p:nvSpPr>
        <p:spPr>
          <a:xfrm>
            <a:off x="6472736" y="3097133"/>
            <a:ext cx="3346196" cy="2558604"/>
          </a:xfrm>
          <a:prstGeom prst="roundRect">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fontAlgn="auto">
              <a:lnSpc>
                <a:spcPts val="1900"/>
              </a:lnSpc>
              <a:spcBef>
                <a:spcPts val="0"/>
              </a:spcBef>
              <a:spcAft>
                <a:spcPts val="0"/>
              </a:spcAft>
              <a:buFont typeface="Wingdings" panose="05000000000000000000" pitchFamily="2" charset="2"/>
              <a:buChar char="Ø"/>
              <a:defRPr/>
            </a:pPr>
            <a:r>
              <a:rPr kumimoji="0" lang="zh-TW" altLang="en-US"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產</a:t>
            </a:r>
            <a:r>
              <a:rPr kumimoji="0"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學訓合作培育：</a:t>
            </a:r>
            <a:endParaRPr kumimoji="0" lang="en-US" altLang="zh-TW"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93663" fontAlgn="auto">
              <a:lnSpc>
                <a:spcPts val="1900"/>
              </a:lnSpc>
              <a:spcBef>
                <a:spcPts val="0"/>
              </a:spcBef>
              <a:spcAft>
                <a:spcPts val="0"/>
              </a:spcAft>
              <a:buFont typeface="Arial" panose="020B0604020202020204" pitchFamily="34" charset="0"/>
              <a:buChar char="•"/>
              <a:defRPr/>
            </a:pP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自</a:t>
            </a:r>
            <a:r>
              <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103</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年起於工業局</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試量產</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計畫每案逐定完成產</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合作共</a:t>
            </a:r>
            <a:r>
              <a:rPr kumimoji="0"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案</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次</a:t>
            </a:r>
            <a:r>
              <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含台聚、</a:t>
            </a:r>
            <a:r>
              <a:rPr kumimoji="0" lang="zh-TW" altLang="en-US" dirty="0" smtClean="0">
                <a:solidFill>
                  <a:schemeClr val="tx1"/>
                </a:solidFill>
                <a:ea typeface="標楷體" pitchFamily="65" charset="-120"/>
              </a:rPr>
              <a:t>李長榮</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a:t>
            </a:r>
            <a:r>
              <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271463" indent="-93663" fontAlgn="auto">
              <a:lnSpc>
                <a:spcPts val="1900"/>
              </a:lnSpc>
              <a:spcBef>
                <a:spcPts val="0"/>
              </a:spcBef>
              <a:spcAft>
                <a:spcPts val="0"/>
              </a:spcAft>
              <a:buFont typeface="Arial" panose="020B0604020202020204" pitchFamily="34" charset="0"/>
              <a:buChar char="•"/>
              <a:defRPr/>
            </a:pPr>
            <a:r>
              <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年協同</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教育部及勞動部促成企業開設</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產學專班</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、校外實習、徵才及運用職前訓練</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資源。</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媒</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合</a:t>
            </a:r>
            <a:r>
              <a:rPr kumimoji="0"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1,840</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至三芳化學、力麗等</a:t>
            </a:r>
            <a:r>
              <a:rPr kumimoji="0"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家</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企業</a:t>
            </a:r>
            <a:r>
              <a:rPr kumimoji="0"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圓角矩形 22"/>
          <p:cNvSpPr/>
          <p:nvPr/>
        </p:nvSpPr>
        <p:spPr>
          <a:xfrm>
            <a:off x="3191931" y="5607298"/>
            <a:ext cx="3462867" cy="1122840"/>
          </a:xfrm>
          <a:prstGeom prst="roundRect">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900"/>
              </a:lnSpc>
              <a:spcBef>
                <a:spcPts val="0"/>
              </a:spcBef>
              <a:spcAft>
                <a:spcPts val="0"/>
              </a:spcAft>
              <a:buFont typeface="Wingdings" panose="05000000000000000000" pitchFamily="2" charset="2"/>
              <a:buChar char="Ø"/>
              <a:defRPr/>
            </a:pPr>
            <a:r>
              <a:rPr kumimoji="0"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專業人才養成</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fontAlgn="auto">
              <a:lnSpc>
                <a:spcPts val="1900"/>
              </a:lnSpc>
              <a:spcBef>
                <a:spcPts val="0"/>
              </a:spcBef>
              <a:spcAft>
                <a:spcPts val="0"/>
              </a:spcAft>
              <a:defRPr/>
            </a:pPr>
            <a:r>
              <a:rPr kumimoji="0"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107</a:t>
            </a:r>
            <a:r>
              <a:rPr kumimoji="0"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年規劃</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AI</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智慧</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應用</a:t>
            </a:r>
            <a:r>
              <a:rPr kumimoji="0"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人才培育</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計畫」，已完成</a:t>
            </a:r>
            <a:r>
              <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場種子師資培訓及結合微軟辦理</a:t>
            </a:r>
            <a:r>
              <a:rPr kumimoji="0" lang="en-US" altLang="zh-TW" dirty="0" err="1">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DevDays</a:t>
            </a:r>
            <a:r>
              <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Asia 2018</a:t>
            </a:r>
            <a:r>
              <a:rPr kumimoji="0"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論壇。</a:t>
            </a:r>
            <a:endParaRPr kumimoji="0"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39846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投影片編號版面配置區 1"/>
          <p:cNvSpPr>
            <a:spLocks noGrp="1"/>
          </p:cNvSpPr>
          <p:nvPr>
            <p:ph type="sldNum" sz="quarter" idx="12"/>
          </p:nvPr>
        </p:nvSpPr>
        <p:spPr bwMode="auto">
          <a:xfrm>
            <a:off x="7781202" y="649287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911225"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defTabSz="912076" fontAlgn="auto">
              <a:spcBef>
                <a:spcPts val="0"/>
              </a:spcBef>
              <a:spcAft>
                <a:spcPts val="0"/>
              </a:spcAft>
              <a:defRPr/>
            </a:pPr>
            <a:fld id="{3653508E-CDE2-403B-857E-8AE896D37AAF}" type="slidenum">
              <a:rPr kumimoji="0" lang="zh-TW" altLang="en-US" b="0">
                <a:solidFill>
                  <a:srgbClr val="898989"/>
                </a:solidFill>
                <a:latin typeface="Times New Roman" panose="02020603050405020304" pitchFamily="18" charset="0"/>
                <a:ea typeface="標楷體" panose="03000509000000000000" pitchFamily="65" charset="-120"/>
                <a:cs typeface="Times New Roman" panose="02020603050405020304" pitchFamily="18" charset="0"/>
              </a:rPr>
              <a:pPr defTabSz="912076" fontAlgn="auto">
                <a:spcBef>
                  <a:spcPts val="0"/>
                </a:spcBef>
                <a:spcAft>
                  <a:spcPts val="0"/>
                </a:spcAft>
                <a:defRPr/>
              </a:pPr>
              <a:t>19</a:t>
            </a:fld>
            <a:endParaRPr kumimoji="0" lang="zh-TW" altLang="en-US" b="0" dirty="0">
              <a:solidFill>
                <a:srgbClr val="898989"/>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矩形 21"/>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矩形 22"/>
          <p:cNvSpPr/>
          <p:nvPr/>
        </p:nvSpPr>
        <p:spPr>
          <a:xfrm>
            <a:off x="-38833" y="963448"/>
            <a:ext cx="4155038" cy="400110"/>
          </a:xfrm>
          <a:prstGeom prst="rect">
            <a:avLst/>
          </a:prstGeom>
        </p:spPr>
        <p:txBody>
          <a:bodyPr wrap="square">
            <a:spAutoFit/>
          </a:bodyPr>
          <a:lstStyle/>
          <a:p>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異業循環</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平台</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4" name="群組 23"/>
          <p:cNvGrpSpPr/>
          <p:nvPr/>
        </p:nvGrpSpPr>
        <p:grpSpPr>
          <a:xfrm>
            <a:off x="4725124" y="2924283"/>
            <a:ext cx="5347127" cy="3895255"/>
            <a:chOff x="714348" y="928670"/>
            <a:chExt cx="7554563" cy="5857916"/>
          </a:xfrm>
        </p:grpSpPr>
        <p:sp>
          <p:nvSpPr>
            <p:cNvPr id="25" name="手繪多邊形 24"/>
            <p:cNvSpPr/>
            <p:nvPr/>
          </p:nvSpPr>
          <p:spPr>
            <a:xfrm>
              <a:off x="2075234" y="2786058"/>
              <a:ext cx="853694" cy="930668"/>
            </a:xfrm>
            <a:custGeom>
              <a:avLst/>
              <a:gdLst>
                <a:gd name="connsiteX0" fmla="*/ 593387 w 1032753"/>
                <a:gd name="connsiteY0" fmla="*/ 0 h 1274323"/>
                <a:gd name="connsiteX1" fmla="*/ 933855 w 1032753"/>
                <a:gd name="connsiteY1" fmla="*/ 408561 h 1274323"/>
                <a:gd name="connsiteX2" fmla="*/ 0 w 1032753"/>
                <a:gd name="connsiteY2" fmla="*/ 1274323 h 1274323"/>
              </a:gdLst>
              <a:ahLst/>
              <a:cxnLst>
                <a:cxn ang="0">
                  <a:pos x="connsiteX0" y="connsiteY0"/>
                </a:cxn>
                <a:cxn ang="0">
                  <a:pos x="connsiteX1" y="connsiteY1"/>
                </a:cxn>
                <a:cxn ang="0">
                  <a:pos x="connsiteX2" y="connsiteY2"/>
                </a:cxn>
              </a:cxnLst>
              <a:rect l="l" t="t" r="r" b="b"/>
              <a:pathLst>
                <a:path w="1032753" h="1274323">
                  <a:moveTo>
                    <a:pt x="593387" y="0"/>
                  </a:moveTo>
                  <a:cubicBezTo>
                    <a:pt x="813070" y="98087"/>
                    <a:pt x="1032753" y="196174"/>
                    <a:pt x="933855" y="408561"/>
                  </a:cubicBezTo>
                  <a:cubicBezTo>
                    <a:pt x="834957" y="620948"/>
                    <a:pt x="123217" y="1128408"/>
                    <a:pt x="0" y="1274323"/>
                  </a:cubicBezTo>
                </a:path>
              </a:pathLst>
            </a:cu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latin typeface="Times New Roman" pitchFamily="18" charset="0"/>
                <a:ea typeface="標楷體" pitchFamily="65" charset="-120"/>
                <a:cs typeface="Times New Roman" pitchFamily="18" charset="0"/>
              </a:endParaRPr>
            </a:p>
          </p:txBody>
        </p:sp>
        <p:grpSp>
          <p:nvGrpSpPr>
            <p:cNvPr id="26" name="群組 25"/>
            <p:cNvGrpSpPr/>
            <p:nvPr/>
          </p:nvGrpSpPr>
          <p:grpSpPr>
            <a:xfrm>
              <a:off x="3542991" y="3357562"/>
              <a:ext cx="1732431" cy="1319213"/>
              <a:chOff x="6132481" y="1674248"/>
              <a:chExt cx="1732431" cy="1319213"/>
            </a:xfrm>
          </p:grpSpPr>
          <p:sp>
            <p:nvSpPr>
              <p:cNvPr id="366" name="Oval 7"/>
              <p:cNvSpPr>
                <a:spLocks noChangeArrowheads="1"/>
              </p:cNvSpPr>
              <p:nvPr/>
            </p:nvSpPr>
            <p:spPr bwMode="ltGray">
              <a:xfrm>
                <a:off x="6284913" y="1674248"/>
                <a:ext cx="1319212" cy="1319213"/>
              </a:xfrm>
              <a:prstGeom prst="ellipse">
                <a:avLst/>
              </a:prstGeom>
              <a:gradFill rotWithShape="0">
                <a:gsLst>
                  <a:gs pos="0">
                    <a:srgbClr val="8F038F">
                      <a:gamma/>
                      <a:shade val="66275"/>
                      <a:invGamma/>
                    </a:srgbClr>
                  </a:gs>
                  <a:gs pos="50000">
                    <a:srgbClr val="8F038F"/>
                  </a:gs>
                  <a:gs pos="100000">
                    <a:srgbClr val="8F038F">
                      <a:gamma/>
                      <a:shade val="66275"/>
                      <a:invGamma/>
                    </a:srgb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石化業</a:t>
                </a:r>
                <a:endParaRPr lang="en-US" altLang="zh-CN" b="1" dirty="0" smtClean="0">
                  <a:solidFill>
                    <a:srgbClr val="FFFFFF"/>
                  </a:solidFill>
                  <a:latin typeface="Times New Roman" pitchFamily="18" charset="0"/>
                  <a:ea typeface="標楷體" pitchFamily="65" charset="-120"/>
                  <a:cs typeface="Times New Roman" pitchFamily="18" charset="0"/>
                </a:endParaRPr>
              </a:p>
            </p:txBody>
          </p:sp>
          <p:grpSp>
            <p:nvGrpSpPr>
              <p:cNvPr id="367" name="Group 12"/>
              <p:cNvGrpSpPr>
                <a:grpSpLocks/>
              </p:cNvGrpSpPr>
              <p:nvPr/>
            </p:nvGrpSpPr>
            <p:grpSpPr bwMode="auto">
              <a:xfrm rot="10082854">
                <a:off x="6132481" y="2621003"/>
                <a:ext cx="1198227" cy="293188"/>
                <a:chOff x="2591" y="1040"/>
                <a:chExt cx="958" cy="234"/>
              </a:xfrm>
            </p:grpSpPr>
            <p:grpSp>
              <p:nvGrpSpPr>
                <p:cNvPr id="392" name="Group 13"/>
                <p:cNvGrpSpPr>
                  <a:grpSpLocks/>
                </p:cNvGrpSpPr>
                <p:nvPr/>
              </p:nvGrpSpPr>
              <p:grpSpPr bwMode="auto">
                <a:xfrm rot="-9970459" flipH="1" flipV="1">
                  <a:off x="2591" y="1040"/>
                  <a:ext cx="958" cy="234"/>
                  <a:chOff x="2528" y="1060"/>
                  <a:chExt cx="894" cy="236"/>
                </a:xfrm>
              </p:grpSpPr>
              <p:grpSp>
                <p:nvGrpSpPr>
                  <p:cNvPr id="404" name="Group 14"/>
                  <p:cNvGrpSpPr>
                    <a:grpSpLocks/>
                  </p:cNvGrpSpPr>
                  <p:nvPr/>
                </p:nvGrpSpPr>
                <p:grpSpPr bwMode="auto">
                  <a:xfrm>
                    <a:off x="2528" y="1060"/>
                    <a:ext cx="742" cy="186"/>
                    <a:chOff x="1565" y="2568"/>
                    <a:chExt cx="1118" cy="279"/>
                  </a:xfrm>
                </p:grpSpPr>
                <p:sp>
                  <p:nvSpPr>
                    <p:cNvPr id="410"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11"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12"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13"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405" name="Group 19"/>
                  <p:cNvGrpSpPr>
                    <a:grpSpLocks/>
                  </p:cNvGrpSpPr>
                  <p:nvPr/>
                </p:nvGrpSpPr>
                <p:grpSpPr bwMode="auto">
                  <a:xfrm rot="1353540">
                    <a:off x="2680" y="1110"/>
                    <a:ext cx="742" cy="186"/>
                    <a:chOff x="1565" y="2568"/>
                    <a:chExt cx="1118" cy="279"/>
                  </a:xfrm>
                </p:grpSpPr>
                <p:sp>
                  <p:nvSpPr>
                    <p:cNvPr id="406"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07"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08"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09"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393" name="Group 24"/>
                <p:cNvGrpSpPr>
                  <a:grpSpLocks/>
                </p:cNvGrpSpPr>
                <p:nvPr/>
              </p:nvGrpSpPr>
              <p:grpSpPr bwMode="auto">
                <a:xfrm rot="-9970459" flipH="1" flipV="1">
                  <a:off x="2679" y="1065"/>
                  <a:ext cx="784" cy="191"/>
                  <a:chOff x="2528" y="1060"/>
                  <a:chExt cx="894" cy="236"/>
                </a:xfrm>
              </p:grpSpPr>
              <p:grpSp>
                <p:nvGrpSpPr>
                  <p:cNvPr id="394" name="Group 25"/>
                  <p:cNvGrpSpPr>
                    <a:grpSpLocks/>
                  </p:cNvGrpSpPr>
                  <p:nvPr/>
                </p:nvGrpSpPr>
                <p:grpSpPr bwMode="auto">
                  <a:xfrm>
                    <a:off x="2528" y="1060"/>
                    <a:ext cx="742" cy="186"/>
                    <a:chOff x="1565" y="2568"/>
                    <a:chExt cx="1118" cy="279"/>
                  </a:xfrm>
                </p:grpSpPr>
                <p:sp>
                  <p:nvSpPr>
                    <p:cNvPr id="400"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01"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02"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403"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95" name="Group 30"/>
                  <p:cNvGrpSpPr>
                    <a:grpSpLocks/>
                  </p:cNvGrpSpPr>
                  <p:nvPr/>
                </p:nvGrpSpPr>
                <p:grpSpPr bwMode="auto">
                  <a:xfrm rot="1353540">
                    <a:off x="2680" y="1110"/>
                    <a:ext cx="742" cy="186"/>
                    <a:chOff x="1565" y="2568"/>
                    <a:chExt cx="1118" cy="279"/>
                  </a:xfrm>
                </p:grpSpPr>
                <p:sp>
                  <p:nvSpPr>
                    <p:cNvPr id="396"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97"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98"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99"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368" name="Group 81"/>
              <p:cNvGrpSpPr>
                <a:grpSpLocks/>
              </p:cNvGrpSpPr>
              <p:nvPr/>
            </p:nvGrpSpPr>
            <p:grpSpPr bwMode="auto">
              <a:xfrm>
                <a:off x="6666685" y="1812434"/>
                <a:ext cx="1198227" cy="293188"/>
                <a:chOff x="2591" y="1040"/>
                <a:chExt cx="958" cy="234"/>
              </a:xfrm>
            </p:grpSpPr>
            <p:grpSp>
              <p:nvGrpSpPr>
                <p:cNvPr id="370" name="Group 82"/>
                <p:cNvGrpSpPr>
                  <a:grpSpLocks/>
                </p:cNvGrpSpPr>
                <p:nvPr/>
              </p:nvGrpSpPr>
              <p:grpSpPr bwMode="auto">
                <a:xfrm rot="-9970459" flipH="1" flipV="1">
                  <a:off x="2591" y="1040"/>
                  <a:ext cx="958" cy="234"/>
                  <a:chOff x="2528" y="1060"/>
                  <a:chExt cx="894" cy="236"/>
                </a:xfrm>
              </p:grpSpPr>
              <p:grpSp>
                <p:nvGrpSpPr>
                  <p:cNvPr id="382" name="Group 83"/>
                  <p:cNvGrpSpPr>
                    <a:grpSpLocks/>
                  </p:cNvGrpSpPr>
                  <p:nvPr/>
                </p:nvGrpSpPr>
                <p:grpSpPr bwMode="auto">
                  <a:xfrm>
                    <a:off x="2528" y="1060"/>
                    <a:ext cx="742" cy="186"/>
                    <a:chOff x="1565" y="2568"/>
                    <a:chExt cx="1118" cy="279"/>
                  </a:xfrm>
                </p:grpSpPr>
                <p:sp>
                  <p:nvSpPr>
                    <p:cNvPr id="388"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89"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90"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91"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83" name="Group 88"/>
                  <p:cNvGrpSpPr>
                    <a:grpSpLocks/>
                  </p:cNvGrpSpPr>
                  <p:nvPr/>
                </p:nvGrpSpPr>
                <p:grpSpPr bwMode="auto">
                  <a:xfrm rot="1353540">
                    <a:off x="2680" y="1110"/>
                    <a:ext cx="742" cy="186"/>
                    <a:chOff x="1565" y="2568"/>
                    <a:chExt cx="1118" cy="279"/>
                  </a:xfrm>
                </p:grpSpPr>
                <p:sp>
                  <p:nvSpPr>
                    <p:cNvPr id="384"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85"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86"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87"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371" name="Group 93"/>
                <p:cNvGrpSpPr>
                  <a:grpSpLocks/>
                </p:cNvGrpSpPr>
                <p:nvPr/>
              </p:nvGrpSpPr>
              <p:grpSpPr bwMode="auto">
                <a:xfrm rot="-9970459" flipH="1" flipV="1">
                  <a:off x="2679" y="1065"/>
                  <a:ext cx="784" cy="191"/>
                  <a:chOff x="2528" y="1060"/>
                  <a:chExt cx="894" cy="236"/>
                </a:xfrm>
              </p:grpSpPr>
              <p:grpSp>
                <p:nvGrpSpPr>
                  <p:cNvPr id="372" name="Group 94"/>
                  <p:cNvGrpSpPr>
                    <a:grpSpLocks/>
                  </p:cNvGrpSpPr>
                  <p:nvPr/>
                </p:nvGrpSpPr>
                <p:grpSpPr bwMode="auto">
                  <a:xfrm>
                    <a:off x="2528" y="1060"/>
                    <a:ext cx="742" cy="186"/>
                    <a:chOff x="1565" y="2568"/>
                    <a:chExt cx="1118" cy="279"/>
                  </a:xfrm>
                </p:grpSpPr>
                <p:sp>
                  <p:nvSpPr>
                    <p:cNvPr id="378"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79"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80"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81"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73" name="Group 99"/>
                  <p:cNvGrpSpPr>
                    <a:grpSpLocks/>
                  </p:cNvGrpSpPr>
                  <p:nvPr/>
                </p:nvGrpSpPr>
                <p:grpSpPr bwMode="auto">
                  <a:xfrm rot="1353540">
                    <a:off x="2680" y="1110"/>
                    <a:ext cx="742" cy="186"/>
                    <a:chOff x="1565" y="2568"/>
                    <a:chExt cx="1118" cy="279"/>
                  </a:xfrm>
                </p:grpSpPr>
                <p:sp>
                  <p:nvSpPr>
                    <p:cNvPr id="374"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75"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76"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77"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sp>
            <p:nvSpPr>
              <p:cNvPr id="369" name="Rectangle 183"/>
              <p:cNvSpPr>
                <a:spLocks noChangeArrowheads="1"/>
              </p:cNvSpPr>
              <p:nvPr/>
            </p:nvSpPr>
            <p:spPr bwMode="gray">
              <a:xfrm>
                <a:off x="6808721" y="2136211"/>
                <a:ext cx="260481" cy="5500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zh-CN" b="1" dirty="0">
                  <a:solidFill>
                    <a:srgbClr val="FFFFFF"/>
                  </a:solidFill>
                  <a:latin typeface="Times New Roman" pitchFamily="18" charset="0"/>
                  <a:ea typeface="標楷體" pitchFamily="65" charset="-120"/>
                  <a:cs typeface="Times New Roman" pitchFamily="18" charset="0"/>
                </a:endParaRPr>
              </a:p>
            </p:txBody>
          </p:sp>
        </p:grpSp>
        <p:grpSp>
          <p:nvGrpSpPr>
            <p:cNvPr id="27" name="群組 53"/>
            <p:cNvGrpSpPr/>
            <p:nvPr/>
          </p:nvGrpSpPr>
          <p:grpSpPr>
            <a:xfrm>
              <a:off x="742226" y="928670"/>
              <a:ext cx="1737405" cy="1319213"/>
              <a:chOff x="6130010" y="1674248"/>
              <a:chExt cx="1737405" cy="1319213"/>
            </a:xfrm>
          </p:grpSpPr>
          <p:sp>
            <p:nvSpPr>
              <p:cNvPr id="318" name="Oval 7"/>
              <p:cNvSpPr>
                <a:spLocks noChangeArrowheads="1"/>
              </p:cNvSpPr>
              <p:nvPr/>
            </p:nvSpPr>
            <p:spPr bwMode="ltGray">
              <a:xfrm>
                <a:off x="6284913" y="1674248"/>
                <a:ext cx="1319212" cy="1319213"/>
              </a:xfrm>
              <a:prstGeom prst="ellipse">
                <a:avLst/>
              </a:prstGeom>
              <a:gradFill rotWithShape="0">
                <a:gsLst>
                  <a:gs pos="0">
                    <a:srgbClr val="000099"/>
                  </a:gs>
                  <a:gs pos="50000">
                    <a:srgbClr val="0000FF"/>
                  </a:gs>
                  <a:gs pos="100000">
                    <a:srgbClr val="000099"/>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鋼鐵業</a:t>
                </a:r>
                <a:endParaRPr lang="en-US" altLang="zh-CN" b="1" dirty="0" smtClean="0">
                  <a:solidFill>
                    <a:srgbClr val="FFFFFF"/>
                  </a:solidFill>
                  <a:latin typeface="Times New Roman" pitchFamily="18" charset="0"/>
                  <a:ea typeface="標楷體" pitchFamily="65" charset="-120"/>
                  <a:cs typeface="Times New Roman" pitchFamily="18" charset="0"/>
                </a:endParaRPr>
              </a:p>
            </p:txBody>
          </p:sp>
          <p:grpSp>
            <p:nvGrpSpPr>
              <p:cNvPr id="319" name="Group 12"/>
              <p:cNvGrpSpPr>
                <a:grpSpLocks/>
              </p:cNvGrpSpPr>
              <p:nvPr/>
            </p:nvGrpSpPr>
            <p:grpSpPr bwMode="auto">
              <a:xfrm rot="10082854">
                <a:off x="6130010" y="2621275"/>
                <a:ext cx="1200729" cy="293186"/>
                <a:chOff x="2591" y="1040"/>
                <a:chExt cx="960" cy="234"/>
              </a:xfrm>
            </p:grpSpPr>
            <p:grpSp>
              <p:nvGrpSpPr>
                <p:cNvPr id="344" name="Group 13"/>
                <p:cNvGrpSpPr>
                  <a:grpSpLocks/>
                </p:cNvGrpSpPr>
                <p:nvPr/>
              </p:nvGrpSpPr>
              <p:grpSpPr bwMode="auto">
                <a:xfrm rot="-9970459" flipH="1" flipV="1">
                  <a:off x="2591" y="1040"/>
                  <a:ext cx="960" cy="234"/>
                  <a:chOff x="2526" y="1060"/>
                  <a:chExt cx="896" cy="236"/>
                </a:xfrm>
              </p:grpSpPr>
              <p:grpSp>
                <p:nvGrpSpPr>
                  <p:cNvPr id="356" name="Group 14"/>
                  <p:cNvGrpSpPr>
                    <a:grpSpLocks/>
                  </p:cNvGrpSpPr>
                  <p:nvPr/>
                </p:nvGrpSpPr>
                <p:grpSpPr bwMode="auto">
                  <a:xfrm>
                    <a:off x="2526" y="1060"/>
                    <a:ext cx="742" cy="186"/>
                    <a:chOff x="1565" y="2568"/>
                    <a:chExt cx="1118" cy="279"/>
                  </a:xfrm>
                </p:grpSpPr>
                <p:sp>
                  <p:nvSpPr>
                    <p:cNvPr id="362"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63"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64"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65"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57" name="Group 19"/>
                  <p:cNvGrpSpPr>
                    <a:grpSpLocks/>
                  </p:cNvGrpSpPr>
                  <p:nvPr/>
                </p:nvGrpSpPr>
                <p:grpSpPr bwMode="auto">
                  <a:xfrm rot="1353540">
                    <a:off x="2680" y="1110"/>
                    <a:ext cx="742" cy="186"/>
                    <a:chOff x="1565" y="2568"/>
                    <a:chExt cx="1118" cy="279"/>
                  </a:xfrm>
                </p:grpSpPr>
                <p:sp>
                  <p:nvSpPr>
                    <p:cNvPr id="358"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59"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60"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61"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345" name="Group 24"/>
                <p:cNvGrpSpPr>
                  <a:grpSpLocks/>
                </p:cNvGrpSpPr>
                <p:nvPr/>
              </p:nvGrpSpPr>
              <p:grpSpPr bwMode="auto">
                <a:xfrm rot="-9970459" flipH="1" flipV="1">
                  <a:off x="2677" y="1066"/>
                  <a:ext cx="786" cy="191"/>
                  <a:chOff x="2526" y="1060"/>
                  <a:chExt cx="896" cy="236"/>
                </a:xfrm>
              </p:grpSpPr>
              <p:grpSp>
                <p:nvGrpSpPr>
                  <p:cNvPr id="346" name="Group 25"/>
                  <p:cNvGrpSpPr>
                    <a:grpSpLocks/>
                  </p:cNvGrpSpPr>
                  <p:nvPr/>
                </p:nvGrpSpPr>
                <p:grpSpPr bwMode="auto">
                  <a:xfrm>
                    <a:off x="2526" y="1060"/>
                    <a:ext cx="742" cy="186"/>
                    <a:chOff x="1565" y="2568"/>
                    <a:chExt cx="1118" cy="279"/>
                  </a:xfrm>
                </p:grpSpPr>
                <p:sp>
                  <p:nvSpPr>
                    <p:cNvPr id="352"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53"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54"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55"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47" name="Group 30"/>
                  <p:cNvGrpSpPr>
                    <a:grpSpLocks/>
                  </p:cNvGrpSpPr>
                  <p:nvPr/>
                </p:nvGrpSpPr>
                <p:grpSpPr bwMode="auto">
                  <a:xfrm rot="1353540">
                    <a:off x="2680" y="1110"/>
                    <a:ext cx="742" cy="186"/>
                    <a:chOff x="1565" y="2568"/>
                    <a:chExt cx="1118" cy="279"/>
                  </a:xfrm>
                </p:grpSpPr>
                <p:sp>
                  <p:nvSpPr>
                    <p:cNvPr id="348"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49"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50"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51"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320" name="Group 81"/>
              <p:cNvGrpSpPr>
                <a:grpSpLocks/>
              </p:cNvGrpSpPr>
              <p:nvPr/>
            </p:nvGrpSpPr>
            <p:grpSpPr bwMode="auto">
              <a:xfrm>
                <a:off x="6666686" y="1812426"/>
                <a:ext cx="1200729" cy="293186"/>
                <a:chOff x="2591" y="1040"/>
                <a:chExt cx="960" cy="234"/>
              </a:xfrm>
            </p:grpSpPr>
            <p:grpSp>
              <p:nvGrpSpPr>
                <p:cNvPr id="322" name="Group 82"/>
                <p:cNvGrpSpPr>
                  <a:grpSpLocks/>
                </p:cNvGrpSpPr>
                <p:nvPr/>
              </p:nvGrpSpPr>
              <p:grpSpPr bwMode="auto">
                <a:xfrm rot="-9970459" flipH="1" flipV="1">
                  <a:off x="2591" y="1040"/>
                  <a:ext cx="960" cy="234"/>
                  <a:chOff x="2526" y="1060"/>
                  <a:chExt cx="896" cy="236"/>
                </a:xfrm>
              </p:grpSpPr>
              <p:grpSp>
                <p:nvGrpSpPr>
                  <p:cNvPr id="334" name="Group 83"/>
                  <p:cNvGrpSpPr>
                    <a:grpSpLocks/>
                  </p:cNvGrpSpPr>
                  <p:nvPr/>
                </p:nvGrpSpPr>
                <p:grpSpPr bwMode="auto">
                  <a:xfrm>
                    <a:off x="2526" y="1060"/>
                    <a:ext cx="742" cy="186"/>
                    <a:chOff x="1565" y="2568"/>
                    <a:chExt cx="1118" cy="279"/>
                  </a:xfrm>
                </p:grpSpPr>
                <p:sp>
                  <p:nvSpPr>
                    <p:cNvPr id="340"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41"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42"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43"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35" name="Group 88"/>
                  <p:cNvGrpSpPr>
                    <a:grpSpLocks/>
                  </p:cNvGrpSpPr>
                  <p:nvPr/>
                </p:nvGrpSpPr>
                <p:grpSpPr bwMode="auto">
                  <a:xfrm rot="1353540">
                    <a:off x="2680" y="1110"/>
                    <a:ext cx="742" cy="186"/>
                    <a:chOff x="1565" y="2568"/>
                    <a:chExt cx="1118" cy="279"/>
                  </a:xfrm>
                </p:grpSpPr>
                <p:sp>
                  <p:nvSpPr>
                    <p:cNvPr id="336"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37"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38"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39"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323" name="Group 93"/>
                <p:cNvGrpSpPr>
                  <a:grpSpLocks/>
                </p:cNvGrpSpPr>
                <p:nvPr/>
              </p:nvGrpSpPr>
              <p:grpSpPr bwMode="auto">
                <a:xfrm rot="-9970459" flipH="1" flipV="1">
                  <a:off x="2677" y="1066"/>
                  <a:ext cx="786" cy="191"/>
                  <a:chOff x="2526" y="1060"/>
                  <a:chExt cx="896" cy="236"/>
                </a:xfrm>
              </p:grpSpPr>
              <p:grpSp>
                <p:nvGrpSpPr>
                  <p:cNvPr id="324" name="Group 94"/>
                  <p:cNvGrpSpPr>
                    <a:grpSpLocks/>
                  </p:cNvGrpSpPr>
                  <p:nvPr/>
                </p:nvGrpSpPr>
                <p:grpSpPr bwMode="auto">
                  <a:xfrm>
                    <a:off x="2526" y="1060"/>
                    <a:ext cx="742" cy="186"/>
                    <a:chOff x="1565" y="2568"/>
                    <a:chExt cx="1118" cy="279"/>
                  </a:xfrm>
                </p:grpSpPr>
                <p:sp>
                  <p:nvSpPr>
                    <p:cNvPr id="330"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31"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32"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33"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25" name="Group 99"/>
                  <p:cNvGrpSpPr>
                    <a:grpSpLocks/>
                  </p:cNvGrpSpPr>
                  <p:nvPr/>
                </p:nvGrpSpPr>
                <p:grpSpPr bwMode="auto">
                  <a:xfrm rot="1353540">
                    <a:off x="2680" y="1110"/>
                    <a:ext cx="742" cy="186"/>
                    <a:chOff x="1565" y="2568"/>
                    <a:chExt cx="1118" cy="279"/>
                  </a:xfrm>
                </p:grpSpPr>
                <p:sp>
                  <p:nvSpPr>
                    <p:cNvPr id="326"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27"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28"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29"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sp>
            <p:nvSpPr>
              <p:cNvPr id="321" name="Rectangle 183"/>
              <p:cNvSpPr>
                <a:spLocks noChangeArrowheads="1"/>
              </p:cNvSpPr>
              <p:nvPr/>
            </p:nvSpPr>
            <p:spPr bwMode="gray">
              <a:xfrm>
                <a:off x="6808721" y="2136211"/>
                <a:ext cx="260481" cy="5500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zh-CN" b="1" dirty="0">
                  <a:solidFill>
                    <a:srgbClr val="FFFFFF"/>
                  </a:solidFill>
                  <a:latin typeface="Times New Roman" pitchFamily="18" charset="0"/>
                  <a:ea typeface="標楷體" pitchFamily="65" charset="-120"/>
                  <a:cs typeface="Times New Roman" pitchFamily="18" charset="0"/>
                </a:endParaRPr>
              </a:p>
            </p:txBody>
          </p:sp>
        </p:grpSp>
        <p:grpSp>
          <p:nvGrpSpPr>
            <p:cNvPr id="28" name="群組 102"/>
            <p:cNvGrpSpPr/>
            <p:nvPr/>
          </p:nvGrpSpPr>
          <p:grpSpPr>
            <a:xfrm>
              <a:off x="3540504" y="928670"/>
              <a:ext cx="1737405" cy="1319213"/>
              <a:chOff x="6130010" y="1674248"/>
              <a:chExt cx="1737405" cy="1319213"/>
            </a:xfrm>
          </p:grpSpPr>
          <p:sp>
            <p:nvSpPr>
              <p:cNvPr id="270" name="Oval 7"/>
              <p:cNvSpPr>
                <a:spLocks noChangeArrowheads="1"/>
              </p:cNvSpPr>
              <p:nvPr/>
            </p:nvSpPr>
            <p:spPr bwMode="ltGray">
              <a:xfrm>
                <a:off x="6284913" y="1674248"/>
                <a:ext cx="1319212" cy="1319213"/>
              </a:xfrm>
              <a:prstGeom prst="ellipse">
                <a:avLst/>
              </a:prstGeom>
              <a:gradFill rotWithShape="0">
                <a:gsLst>
                  <a:gs pos="0">
                    <a:schemeClr val="tx1">
                      <a:lumMod val="65000"/>
                      <a:lumOff val="35000"/>
                    </a:schemeClr>
                  </a:gs>
                  <a:gs pos="50000">
                    <a:schemeClr val="tx1">
                      <a:lumMod val="50000"/>
                      <a:lumOff val="50000"/>
                    </a:schemeClr>
                  </a:gs>
                  <a:gs pos="100000">
                    <a:schemeClr val="tx1">
                      <a:lumMod val="75000"/>
                      <a:lumOff val="25000"/>
                    </a:schemeClr>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水泥業</a:t>
                </a:r>
                <a:endParaRPr lang="en-US" altLang="zh-TW" b="1" dirty="0" smtClean="0">
                  <a:solidFill>
                    <a:srgbClr val="FFFFFF"/>
                  </a:solidFill>
                  <a:latin typeface="Times New Roman" pitchFamily="18" charset="0"/>
                  <a:ea typeface="標楷體" pitchFamily="65" charset="-120"/>
                  <a:cs typeface="Times New Roman" pitchFamily="18" charset="0"/>
                </a:endParaRPr>
              </a:p>
            </p:txBody>
          </p:sp>
          <p:grpSp>
            <p:nvGrpSpPr>
              <p:cNvPr id="271" name="Group 12"/>
              <p:cNvGrpSpPr>
                <a:grpSpLocks/>
              </p:cNvGrpSpPr>
              <p:nvPr/>
            </p:nvGrpSpPr>
            <p:grpSpPr bwMode="auto">
              <a:xfrm rot="10082854">
                <a:off x="6130010" y="2621275"/>
                <a:ext cx="1200729" cy="293186"/>
                <a:chOff x="2591" y="1040"/>
                <a:chExt cx="960" cy="234"/>
              </a:xfrm>
            </p:grpSpPr>
            <p:grpSp>
              <p:nvGrpSpPr>
                <p:cNvPr id="296" name="Group 13"/>
                <p:cNvGrpSpPr>
                  <a:grpSpLocks/>
                </p:cNvGrpSpPr>
                <p:nvPr/>
              </p:nvGrpSpPr>
              <p:grpSpPr bwMode="auto">
                <a:xfrm rot="-9970459" flipH="1" flipV="1">
                  <a:off x="2591" y="1040"/>
                  <a:ext cx="960" cy="234"/>
                  <a:chOff x="2526" y="1060"/>
                  <a:chExt cx="896" cy="236"/>
                </a:xfrm>
              </p:grpSpPr>
              <p:grpSp>
                <p:nvGrpSpPr>
                  <p:cNvPr id="308" name="Group 14"/>
                  <p:cNvGrpSpPr>
                    <a:grpSpLocks/>
                  </p:cNvGrpSpPr>
                  <p:nvPr/>
                </p:nvGrpSpPr>
                <p:grpSpPr bwMode="auto">
                  <a:xfrm>
                    <a:off x="2526" y="1060"/>
                    <a:ext cx="742" cy="186"/>
                    <a:chOff x="1565" y="2568"/>
                    <a:chExt cx="1118" cy="279"/>
                  </a:xfrm>
                </p:grpSpPr>
                <p:sp>
                  <p:nvSpPr>
                    <p:cNvPr id="314"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15"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16"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17"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309" name="Group 19"/>
                  <p:cNvGrpSpPr>
                    <a:grpSpLocks/>
                  </p:cNvGrpSpPr>
                  <p:nvPr/>
                </p:nvGrpSpPr>
                <p:grpSpPr bwMode="auto">
                  <a:xfrm rot="1353540">
                    <a:off x="2680" y="1110"/>
                    <a:ext cx="742" cy="186"/>
                    <a:chOff x="1565" y="2568"/>
                    <a:chExt cx="1118" cy="279"/>
                  </a:xfrm>
                </p:grpSpPr>
                <p:sp>
                  <p:nvSpPr>
                    <p:cNvPr id="310"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11"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12"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13"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297" name="Group 24"/>
                <p:cNvGrpSpPr>
                  <a:grpSpLocks/>
                </p:cNvGrpSpPr>
                <p:nvPr/>
              </p:nvGrpSpPr>
              <p:grpSpPr bwMode="auto">
                <a:xfrm rot="-9970459" flipH="1" flipV="1">
                  <a:off x="2677" y="1066"/>
                  <a:ext cx="786" cy="191"/>
                  <a:chOff x="2526" y="1060"/>
                  <a:chExt cx="896" cy="236"/>
                </a:xfrm>
              </p:grpSpPr>
              <p:grpSp>
                <p:nvGrpSpPr>
                  <p:cNvPr id="298" name="Group 25"/>
                  <p:cNvGrpSpPr>
                    <a:grpSpLocks/>
                  </p:cNvGrpSpPr>
                  <p:nvPr/>
                </p:nvGrpSpPr>
                <p:grpSpPr bwMode="auto">
                  <a:xfrm>
                    <a:off x="2526" y="1060"/>
                    <a:ext cx="742" cy="186"/>
                    <a:chOff x="1565" y="2568"/>
                    <a:chExt cx="1118" cy="279"/>
                  </a:xfrm>
                </p:grpSpPr>
                <p:sp>
                  <p:nvSpPr>
                    <p:cNvPr id="304"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05"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06"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07"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99" name="Group 30"/>
                  <p:cNvGrpSpPr>
                    <a:grpSpLocks/>
                  </p:cNvGrpSpPr>
                  <p:nvPr/>
                </p:nvGrpSpPr>
                <p:grpSpPr bwMode="auto">
                  <a:xfrm rot="1353540">
                    <a:off x="2680" y="1110"/>
                    <a:ext cx="742" cy="186"/>
                    <a:chOff x="1565" y="2568"/>
                    <a:chExt cx="1118" cy="279"/>
                  </a:xfrm>
                </p:grpSpPr>
                <p:sp>
                  <p:nvSpPr>
                    <p:cNvPr id="300"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01"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02"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303"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272" name="Group 81"/>
              <p:cNvGrpSpPr>
                <a:grpSpLocks/>
              </p:cNvGrpSpPr>
              <p:nvPr/>
            </p:nvGrpSpPr>
            <p:grpSpPr bwMode="auto">
              <a:xfrm>
                <a:off x="6666686" y="1812426"/>
                <a:ext cx="1200729" cy="293186"/>
                <a:chOff x="2591" y="1040"/>
                <a:chExt cx="960" cy="234"/>
              </a:xfrm>
            </p:grpSpPr>
            <p:grpSp>
              <p:nvGrpSpPr>
                <p:cNvPr id="274" name="Group 82"/>
                <p:cNvGrpSpPr>
                  <a:grpSpLocks/>
                </p:cNvGrpSpPr>
                <p:nvPr/>
              </p:nvGrpSpPr>
              <p:grpSpPr bwMode="auto">
                <a:xfrm rot="-9970459" flipH="1" flipV="1">
                  <a:off x="2591" y="1040"/>
                  <a:ext cx="960" cy="234"/>
                  <a:chOff x="2526" y="1060"/>
                  <a:chExt cx="896" cy="236"/>
                </a:xfrm>
              </p:grpSpPr>
              <p:grpSp>
                <p:nvGrpSpPr>
                  <p:cNvPr id="286" name="Group 83"/>
                  <p:cNvGrpSpPr>
                    <a:grpSpLocks/>
                  </p:cNvGrpSpPr>
                  <p:nvPr/>
                </p:nvGrpSpPr>
                <p:grpSpPr bwMode="auto">
                  <a:xfrm>
                    <a:off x="2526" y="1060"/>
                    <a:ext cx="742" cy="186"/>
                    <a:chOff x="1565" y="2568"/>
                    <a:chExt cx="1118" cy="279"/>
                  </a:xfrm>
                </p:grpSpPr>
                <p:sp>
                  <p:nvSpPr>
                    <p:cNvPr id="292"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93"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94"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95"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87" name="Group 88"/>
                  <p:cNvGrpSpPr>
                    <a:grpSpLocks/>
                  </p:cNvGrpSpPr>
                  <p:nvPr/>
                </p:nvGrpSpPr>
                <p:grpSpPr bwMode="auto">
                  <a:xfrm rot="1353540">
                    <a:off x="2680" y="1110"/>
                    <a:ext cx="742" cy="186"/>
                    <a:chOff x="1565" y="2568"/>
                    <a:chExt cx="1118" cy="279"/>
                  </a:xfrm>
                </p:grpSpPr>
                <p:sp>
                  <p:nvSpPr>
                    <p:cNvPr id="288"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89"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90"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91"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275" name="Group 93"/>
                <p:cNvGrpSpPr>
                  <a:grpSpLocks/>
                </p:cNvGrpSpPr>
                <p:nvPr/>
              </p:nvGrpSpPr>
              <p:grpSpPr bwMode="auto">
                <a:xfrm rot="-9970459" flipH="1" flipV="1">
                  <a:off x="2677" y="1066"/>
                  <a:ext cx="786" cy="191"/>
                  <a:chOff x="2526" y="1060"/>
                  <a:chExt cx="896" cy="236"/>
                </a:xfrm>
              </p:grpSpPr>
              <p:grpSp>
                <p:nvGrpSpPr>
                  <p:cNvPr id="276" name="Group 94"/>
                  <p:cNvGrpSpPr>
                    <a:grpSpLocks/>
                  </p:cNvGrpSpPr>
                  <p:nvPr/>
                </p:nvGrpSpPr>
                <p:grpSpPr bwMode="auto">
                  <a:xfrm>
                    <a:off x="2526" y="1060"/>
                    <a:ext cx="742" cy="186"/>
                    <a:chOff x="1565" y="2568"/>
                    <a:chExt cx="1118" cy="279"/>
                  </a:xfrm>
                </p:grpSpPr>
                <p:sp>
                  <p:nvSpPr>
                    <p:cNvPr id="282"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83"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84"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85"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77" name="Group 99"/>
                  <p:cNvGrpSpPr>
                    <a:grpSpLocks/>
                  </p:cNvGrpSpPr>
                  <p:nvPr/>
                </p:nvGrpSpPr>
                <p:grpSpPr bwMode="auto">
                  <a:xfrm rot="1353540">
                    <a:off x="2680" y="1110"/>
                    <a:ext cx="742" cy="186"/>
                    <a:chOff x="1565" y="2568"/>
                    <a:chExt cx="1118" cy="279"/>
                  </a:xfrm>
                </p:grpSpPr>
                <p:sp>
                  <p:nvSpPr>
                    <p:cNvPr id="278"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79"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80"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81"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sp>
            <p:nvSpPr>
              <p:cNvPr id="273" name="Rectangle 183"/>
              <p:cNvSpPr>
                <a:spLocks noChangeArrowheads="1"/>
              </p:cNvSpPr>
              <p:nvPr/>
            </p:nvSpPr>
            <p:spPr bwMode="gray">
              <a:xfrm>
                <a:off x="6849180" y="2132372"/>
                <a:ext cx="260481" cy="5500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zh-TW" b="1" dirty="0" smtClean="0">
                  <a:solidFill>
                    <a:srgbClr val="FFFFFF"/>
                  </a:solidFill>
                  <a:latin typeface="Times New Roman" pitchFamily="18" charset="0"/>
                  <a:ea typeface="標楷體" pitchFamily="65" charset="-120"/>
                  <a:cs typeface="Times New Roman" pitchFamily="18" charset="0"/>
                </a:endParaRPr>
              </a:p>
            </p:txBody>
          </p:sp>
        </p:grpSp>
        <p:grpSp>
          <p:nvGrpSpPr>
            <p:cNvPr id="29" name="群組 151"/>
            <p:cNvGrpSpPr/>
            <p:nvPr/>
          </p:nvGrpSpPr>
          <p:grpSpPr>
            <a:xfrm>
              <a:off x="6434373" y="928670"/>
              <a:ext cx="1737405" cy="1319213"/>
              <a:chOff x="6130010" y="1674248"/>
              <a:chExt cx="1737405" cy="1319213"/>
            </a:xfrm>
          </p:grpSpPr>
          <p:sp>
            <p:nvSpPr>
              <p:cNvPr id="222" name="Oval 7"/>
              <p:cNvSpPr>
                <a:spLocks noChangeArrowheads="1"/>
              </p:cNvSpPr>
              <p:nvPr/>
            </p:nvSpPr>
            <p:spPr bwMode="ltGray">
              <a:xfrm>
                <a:off x="6284913" y="1674248"/>
                <a:ext cx="1319212" cy="1319213"/>
              </a:xfrm>
              <a:prstGeom prst="ellipse">
                <a:avLst/>
              </a:prstGeom>
              <a:gradFill rotWithShape="0">
                <a:gsLst>
                  <a:gs pos="0">
                    <a:srgbClr val="006600"/>
                  </a:gs>
                  <a:gs pos="50000">
                    <a:srgbClr val="008000"/>
                  </a:gs>
                  <a:gs pos="100000">
                    <a:srgbClr val="006600"/>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紡織業</a:t>
                </a:r>
                <a:endParaRPr lang="en-US" altLang="zh-CN" b="1" dirty="0" smtClean="0">
                  <a:solidFill>
                    <a:srgbClr val="FFFFFF"/>
                  </a:solidFill>
                  <a:latin typeface="Times New Roman" pitchFamily="18" charset="0"/>
                  <a:ea typeface="標楷體" pitchFamily="65" charset="-120"/>
                  <a:cs typeface="Times New Roman" pitchFamily="18" charset="0"/>
                </a:endParaRPr>
              </a:p>
            </p:txBody>
          </p:sp>
          <p:grpSp>
            <p:nvGrpSpPr>
              <p:cNvPr id="223" name="Group 12"/>
              <p:cNvGrpSpPr>
                <a:grpSpLocks/>
              </p:cNvGrpSpPr>
              <p:nvPr/>
            </p:nvGrpSpPr>
            <p:grpSpPr bwMode="auto">
              <a:xfrm rot="10082854">
                <a:off x="6130010" y="2621275"/>
                <a:ext cx="1200729" cy="293186"/>
                <a:chOff x="2591" y="1040"/>
                <a:chExt cx="960" cy="234"/>
              </a:xfrm>
            </p:grpSpPr>
            <p:grpSp>
              <p:nvGrpSpPr>
                <p:cNvPr id="248" name="Group 13"/>
                <p:cNvGrpSpPr>
                  <a:grpSpLocks/>
                </p:cNvGrpSpPr>
                <p:nvPr/>
              </p:nvGrpSpPr>
              <p:grpSpPr bwMode="auto">
                <a:xfrm rot="-9970459" flipH="1" flipV="1">
                  <a:off x="2591" y="1040"/>
                  <a:ext cx="960" cy="234"/>
                  <a:chOff x="2526" y="1060"/>
                  <a:chExt cx="896" cy="236"/>
                </a:xfrm>
              </p:grpSpPr>
              <p:grpSp>
                <p:nvGrpSpPr>
                  <p:cNvPr id="260" name="Group 14"/>
                  <p:cNvGrpSpPr>
                    <a:grpSpLocks/>
                  </p:cNvGrpSpPr>
                  <p:nvPr/>
                </p:nvGrpSpPr>
                <p:grpSpPr bwMode="auto">
                  <a:xfrm>
                    <a:off x="2526" y="1060"/>
                    <a:ext cx="742" cy="186"/>
                    <a:chOff x="1565" y="2568"/>
                    <a:chExt cx="1118" cy="279"/>
                  </a:xfrm>
                </p:grpSpPr>
                <p:sp>
                  <p:nvSpPr>
                    <p:cNvPr id="266"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67"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68"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69"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61" name="Group 19"/>
                  <p:cNvGrpSpPr>
                    <a:grpSpLocks/>
                  </p:cNvGrpSpPr>
                  <p:nvPr/>
                </p:nvGrpSpPr>
                <p:grpSpPr bwMode="auto">
                  <a:xfrm rot="1353540">
                    <a:off x="2680" y="1110"/>
                    <a:ext cx="742" cy="186"/>
                    <a:chOff x="1565" y="2568"/>
                    <a:chExt cx="1118" cy="279"/>
                  </a:xfrm>
                </p:grpSpPr>
                <p:sp>
                  <p:nvSpPr>
                    <p:cNvPr id="262"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63"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64"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65"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249" name="Group 24"/>
                <p:cNvGrpSpPr>
                  <a:grpSpLocks/>
                </p:cNvGrpSpPr>
                <p:nvPr/>
              </p:nvGrpSpPr>
              <p:grpSpPr bwMode="auto">
                <a:xfrm rot="-9970459" flipH="1" flipV="1">
                  <a:off x="2677" y="1066"/>
                  <a:ext cx="786" cy="191"/>
                  <a:chOff x="2526" y="1060"/>
                  <a:chExt cx="896" cy="236"/>
                </a:xfrm>
              </p:grpSpPr>
              <p:grpSp>
                <p:nvGrpSpPr>
                  <p:cNvPr id="250" name="Group 25"/>
                  <p:cNvGrpSpPr>
                    <a:grpSpLocks/>
                  </p:cNvGrpSpPr>
                  <p:nvPr/>
                </p:nvGrpSpPr>
                <p:grpSpPr bwMode="auto">
                  <a:xfrm>
                    <a:off x="2526" y="1060"/>
                    <a:ext cx="742" cy="186"/>
                    <a:chOff x="1565" y="2568"/>
                    <a:chExt cx="1118" cy="279"/>
                  </a:xfrm>
                </p:grpSpPr>
                <p:sp>
                  <p:nvSpPr>
                    <p:cNvPr id="256"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57"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58"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59"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51" name="Group 30"/>
                  <p:cNvGrpSpPr>
                    <a:grpSpLocks/>
                  </p:cNvGrpSpPr>
                  <p:nvPr/>
                </p:nvGrpSpPr>
                <p:grpSpPr bwMode="auto">
                  <a:xfrm rot="1353540">
                    <a:off x="2680" y="1110"/>
                    <a:ext cx="742" cy="186"/>
                    <a:chOff x="1565" y="2568"/>
                    <a:chExt cx="1118" cy="279"/>
                  </a:xfrm>
                </p:grpSpPr>
                <p:sp>
                  <p:nvSpPr>
                    <p:cNvPr id="252"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53"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54"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55"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224" name="Group 81"/>
              <p:cNvGrpSpPr>
                <a:grpSpLocks/>
              </p:cNvGrpSpPr>
              <p:nvPr/>
            </p:nvGrpSpPr>
            <p:grpSpPr bwMode="auto">
              <a:xfrm>
                <a:off x="6666686" y="1812426"/>
                <a:ext cx="1200729" cy="293186"/>
                <a:chOff x="2591" y="1040"/>
                <a:chExt cx="960" cy="234"/>
              </a:xfrm>
            </p:grpSpPr>
            <p:grpSp>
              <p:nvGrpSpPr>
                <p:cNvPr id="226" name="Group 82"/>
                <p:cNvGrpSpPr>
                  <a:grpSpLocks/>
                </p:cNvGrpSpPr>
                <p:nvPr/>
              </p:nvGrpSpPr>
              <p:grpSpPr bwMode="auto">
                <a:xfrm rot="-9970459" flipH="1" flipV="1">
                  <a:off x="2591" y="1040"/>
                  <a:ext cx="960" cy="234"/>
                  <a:chOff x="2526" y="1060"/>
                  <a:chExt cx="896" cy="236"/>
                </a:xfrm>
              </p:grpSpPr>
              <p:grpSp>
                <p:nvGrpSpPr>
                  <p:cNvPr id="238" name="Group 83"/>
                  <p:cNvGrpSpPr>
                    <a:grpSpLocks/>
                  </p:cNvGrpSpPr>
                  <p:nvPr/>
                </p:nvGrpSpPr>
                <p:grpSpPr bwMode="auto">
                  <a:xfrm>
                    <a:off x="2526" y="1060"/>
                    <a:ext cx="742" cy="186"/>
                    <a:chOff x="1565" y="2568"/>
                    <a:chExt cx="1118" cy="279"/>
                  </a:xfrm>
                </p:grpSpPr>
                <p:sp>
                  <p:nvSpPr>
                    <p:cNvPr id="244"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45"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46"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47"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39" name="Group 88"/>
                  <p:cNvGrpSpPr>
                    <a:grpSpLocks/>
                  </p:cNvGrpSpPr>
                  <p:nvPr/>
                </p:nvGrpSpPr>
                <p:grpSpPr bwMode="auto">
                  <a:xfrm rot="1353540">
                    <a:off x="2680" y="1110"/>
                    <a:ext cx="742" cy="186"/>
                    <a:chOff x="1565" y="2568"/>
                    <a:chExt cx="1118" cy="279"/>
                  </a:xfrm>
                </p:grpSpPr>
                <p:sp>
                  <p:nvSpPr>
                    <p:cNvPr id="240"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41"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42"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43"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227" name="Group 93"/>
                <p:cNvGrpSpPr>
                  <a:grpSpLocks/>
                </p:cNvGrpSpPr>
                <p:nvPr/>
              </p:nvGrpSpPr>
              <p:grpSpPr bwMode="auto">
                <a:xfrm rot="-9970459" flipH="1" flipV="1">
                  <a:off x="2677" y="1066"/>
                  <a:ext cx="786" cy="191"/>
                  <a:chOff x="2526" y="1060"/>
                  <a:chExt cx="896" cy="236"/>
                </a:xfrm>
              </p:grpSpPr>
              <p:grpSp>
                <p:nvGrpSpPr>
                  <p:cNvPr id="228" name="Group 94"/>
                  <p:cNvGrpSpPr>
                    <a:grpSpLocks/>
                  </p:cNvGrpSpPr>
                  <p:nvPr/>
                </p:nvGrpSpPr>
                <p:grpSpPr bwMode="auto">
                  <a:xfrm>
                    <a:off x="2526" y="1060"/>
                    <a:ext cx="742" cy="186"/>
                    <a:chOff x="1565" y="2568"/>
                    <a:chExt cx="1118" cy="279"/>
                  </a:xfrm>
                </p:grpSpPr>
                <p:sp>
                  <p:nvSpPr>
                    <p:cNvPr id="234"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35"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36"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37"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29" name="Group 99"/>
                  <p:cNvGrpSpPr>
                    <a:grpSpLocks/>
                  </p:cNvGrpSpPr>
                  <p:nvPr/>
                </p:nvGrpSpPr>
                <p:grpSpPr bwMode="auto">
                  <a:xfrm rot="1353540">
                    <a:off x="2680" y="1110"/>
                    <a:ext cx="742" cy="186"/>
                    <a:chOff x="1565" y="2568"/>
                    <a:chExt cx="1118" cy="279"/>
                  </a:xfrm>
                </p:grpSpPr>
                <p:sp>
                  <p:nvSpPr>
                    <p:cNvPr id="230"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31"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32"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33"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sp>
            <p:nvSpPr>
              <p:cNvPr id="225" name="Rectangle 183"/>
              <p:cNvSpPr>
                <a:spLocks noChangeArrowheads="1"/>
              </p:cNvSpPr>
              <p:nvPr/>
            </p:nvSpPr>
            <p:spPr bwMode="gray">
              <a:xfrm>
                <a:off x="6808721" y="2136211"/>
                <a:ext cx="260481" cy="5500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zh-CN" b="1" dirty="0">
                  <a:solidFill>
                    <a:srgbClr val="FFFFFF"/>
                  </a:solidFill>
                  <a:latin typeface="Times New Roman" pitchFamily="18" charset="0"/>
                  <a:ea typeface="標楷體" pitchFamily="65" charset="-120"/>
                  <a:cs typeface="Times New Roman" pitchFamily="18" charset="0"/>
                </a:endParaRPr>
              </a:p>
            </p:txBody>
          </p:sp>
        </p:grpSp>
        <p:grpSp>
          <p:nvGrpSpPr>
            <p:cNvPr id="30" name="群組 200"/>
            <p:cNvGrpSpPr/>
            <p:nvPr/>
          </p:nvGrpSpPr>
          <p:grpSpPr>
            <a:xfrm>
              <a:off x="6528704" y="3390891"/>
              <a:ext cx="1740207" cy="1319212"/>
              <a:chOff x="5037125" y="3491936"/>
              <a:chExt cx="1740207" cy="1319212"/>
            </a:xfrm>
          </p:grpSpPr>
          <p:sp>
            <p:nvSpPr>
              <p:cNvPr id="150" name="Oval 11"/>
              <p:cNvSpPr>
                <a:spLocks noChangeArrowheads="1"/>
              </p:cNvSpPr>
              <p:nvPr/>
            </p:nvSpPr>
            <p:spPr bwMode="gray">
              <a:xfrm>
                <a:off x="5183188" y="3491936"/>
                <a:ext cx="1320800" cy="1319212"/>
              </a:xfrm>
              <a:prstGeom prst="ellipse">
                <a:avLst/>
              </a:prstGeom>
              <a:gradFill rotWithShape="1">
                <a:gsLst>
                  <a:gs pos="0">
                    <a:srgbClr val="F77A1D"/>
                  </a:gs>
                  <a:gs pos="100000">
                    <a:srgbClr val="F77A1D">
                      <a:gamma/>
                      <a:shade val="81961"/>
                      <a:invGamma/>
                    </a:srgbClr>
                  </a:gs>
                </a:gsLst>
                <a:lin ang="5400000" scaled="1"/>
              </a:gradFill>
              <a:ln w="57150">
                <a:solidFill>
                  <a:srgbClr val="EAEAEA"/>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電子業</a:t>
                </a:r>
                <a:endParaRPr lang="en-US" altLang="zh-CN" b="1" dirty="0" smtClean="0">
                  <a:solidFill>
                    <a:srgbClr val="FFFFFF"/>
                  </a:solidFill>
                  <a:latin typeface="Times New Roman" pitchFamily="18" charset="0"/>
                  <a:ea typeface="標楷體" pitchFamily="65" charset="-120"/>
                  <a:cs typeface="Times New Roman" pitchFamily="18" charset="0"/>
                </a:endParaRPr>
              </a:p>
            </p:txBody>
          </p:sp>
          <p:grpSp>
            <p:nvGrpSpPr>
              <p:cNvPr id="151" name="Group 35"/>
              <p:cNvGrpSpPr>
                <a:grpSpLocks/>
              </p:cNvGrpSpPr>
              <p:nvPr/>
            </p:nvGrpSpPr>
            <p:grpSpPr bwMode="auto">
              <a:xfrm rot="10082854">
                <a:off x="5037125" y="4441862"/>
                <a:ext cx="1199814" cy="293187"/>
                <a:chOff x="2591" y="1040"/>
                <a:chExt cx="958" cy="234"/>
              </a:xfrm>
            </p:grpSpPr>
            <p:grpSp>
              <p:nvGrpSpPr>
                <p:cNvPr id="200" name="Group 36"/>
                <p:cNvGrpSpPr>
                  <a:grpSpLocks/>
                </p:cNvGrpSpPr>
                <p:nvPr/>
              </p:nvGrpSpPr>
              <p:grpSpPr bwMode="auto">
                <a:xfrm rot="-9970459" flipH="1" flipV="1">
                  <a:off x="2591" y="1040"/>
                  <a:ext cx="958" cy="234"/>
                  <a:chOff x="2528" y="1060"/>
                  <a:chExt cx="894" cy="236"/>
                </a:xfrm>
              </p:grpSpPr>
              <p:grpSp>
                <p:nvGrpSpPr>
                  <p:cNvPr id="212" name="Group 37"/>
                  <p:cNvGrpSpPr>
                    <a:grpSpLocks/>
                  </p:cNvGrpSpPr>
                  <p:nvPr/>
                </p:nvGrpSpPr>
                <p:grpSpPr bwMode="auto">
                  <a:xfrm>
                    <a:off x="2528" y="1060"/>
                    <a:ext cx="742" cy="186"/>
                    <a:chOff x="1565" y="2568"/>
                    <a:chExt cx="1118" cy="279"/>
                  </a:xfrm>
                </p:grpSpPr>
                <p:sp>
                  <p:nvSpPr>
                    <p:cNvPr id="218" name="AutoShape 38"/>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19" name="AutoShape 39"/>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20" name="AutoShape 40"/>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21" name="AutoShape 41"/>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13" name="Group 42"/>
                  <p:cNvGrpSpPr>
                    <a:grpSpLocks/>
                  </p:cNvGrpSpPr>
                  <p:nvPr/>
                </p:nvGrpSpPr>
                <p:grpSpPr bwMode="auto">
                  <a:xfrm rot="1353540">
                    <a:off x="2680" y="1110"/>
                    <a:ext cx="742" cy="186"/>
                    <a:chOff x="1565" y="2568"/>
                    <a:chExt cx="1118" cy="279"/>
                  </a:xfrm>
                </p:grpSpPr>
                <p:sp>
                  <p:nvSpPr>
                    <p:cNvPr id="214"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15"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16"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17"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201" name="Group 47"/>
                <p:cNvGrpSpPr>
                  <a:grpSpLocks/>
                </p:cNvGrpSpPr>
                <p:nvPr/>
              </p:nvGrpSpPr>
              <p:grpSpPr bwMode="auto">
                <a:xfrm rot="-9970459" flipH="1" flipV="1">
                  <a:off x="2679" y="1065"/>
                  <a:ext cx="784" cy="191"/>
                  <a:chOff x="2528" y="1060"/>
                  <a:chExt cx="894" cy="236"/>
                </a:xfrm>
              </p:grpSpPr>
              <p:grpSp>
                <p:nvGrpSpPr>
                  <p:cNvPr id="202" name="Group 48"/>
                  <p:cNvGrpSpPr>
                    <a:grpSpLocks/>
                  </p:cNvGrpSpPr>
                  <p:nvPr/>
                </p:nvGrpSpPr>
                <p:grpSpPr bwMode="auto">
                  <a:xfrm>
                    <a:off x="2528" y="1060"/>
                    <a:ext cx="742" cy="186"/>
                    <a:chOff x="1565" y="2568"/>
                    <a:chExt cx="1118" cy="279"/>
                  </a:xfrm>
                </p:grpSpPr>
                <p:sp>
                  <p:nvSpPr>
                    <p:cNvPr id="208" name="AutoShape 4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09" name="AutoShape 5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10" name="AutoShape 5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11" name="AutoShape 5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203" name="Group 53"/>
                  <p:cNvGrpSpPr>
                    <a:grpSpLocks/>
                  </p:cNvGrpSpPr>
                  <p:nvPr/>
                </p:nvGrpSpPr>
                <p:grpSpPr bwMode="auto">
                  <a:xfrm rot="1353540">
                    <a:off x="2680" y="1110"/>
                    <a:ext cx="742" cy="186"/>
                    <a:chOff x="1565" y="2568"/>
                    <a:chExt cx="1118" cy="279"/>
                  </a:xfrm>
                </p:grpSpPr>
                <p:sp>
                  <p:nvSpPr>
                    <p:cNvPr id="204" name="AutoShape 5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05" name="AutoShape 5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06" name="AutoShape 5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207" name="AutoShape 5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152" name="Group 127"/>
              <p:cNvGrpSpPr>
                <a:grpSpLocks/>
              </p:cNvGrpSpPr>
              <p:nvPr/>
            </p:nvGrpSpPr>
            <p:grpSpPr bwMode="auto">
              <a:xfrm rot="-232145">
                <a:off x="5541005" y="3619975"/>
                <a:ext cx="1236327" cy="321809"/>
                <a:chOff x="1815" y="2461"/>
                <a:chExt cx="988" cy="258"/>
              </a:xfrm>
            </p:grpSpPr>
            <p:grpSp>
              <p:nvGrpSpPr>
                <p:cNvPr id="154" name="Group 128"/>
                <p:cNvGrpSpPr>
                  <a:grpSpLocks/>
                </p:cNvGrpSpPr>
                <p:nvPr/>
              </p:nvGrpSpPr>
              <p:grpSpPr bwMode="auto">
                <a:xfrm rot="513316">
                  <a:off x="1815" y="2461"/>
                  <a:ext cx="958" cy="234"/>
                  <a:chOff x="2591" y="1040"/>
                  <a:chExt cx="958" cy="234"/>
                </a:xfrm>
              </p:grpSpPr>
              <p:grpSp>
                <p:nvGrpSpPr>
                  <p:cNvPr id="178" name="Group 129"/>
                  <p:cNvGrpSpPr>
                    <a:grpSpLocks/>
                  </p:cNvGrpSpPr>
                  <p:nvPr/>
                </p:nvGrpSpPr>
                <p:grpSpPr bwMode="auto">
                  <a:xfrm rot="-9970459" flipH="1" flipV="1">
                    <a:off x="2591" y="1040"/>
                    <a:ext cx="958" cy="234"/>
                    <a:chOff x="2528" y="1060"/>
                    <a:chExt cx="894" cy="236"/>
                  </a:xfrm>
                </p:grpSpPr>
                <p:grpSp>
                  <p:nvGrpSpPr>
                    <p:cNvPr id="190" name="Group 130"/>
                    <p:cNvGrpSpPr>
                      <a:grpSpLocks/>
                    </p:cNvGrpSpPr>
                    <p:nvPr/>
                  </p:nvGrpSpPr>
                  <p:grpSpPr bwMode="auto">
                    <a:xfrm>
                      <a:off x="2528" y="1060"/>
                      <a:ext cx="742" cy="186"/>
                      <a:chOff x="1565" y="2568"/>
                      <a:chExt cx="1118" cy="279"/>
                    </a:xfrm>
                  </p:grpSpPr>
                  <p:sp>
                    <p:nvSpPr>
                      <p:cNvPr id="196" name="AutoShape 1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97" name="AutoShape 1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98" name="AutoShape 1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99" name="AutoShape 1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91" name="Group 135"/>
                    <p:cNvGrpSpPr>
                      <a:grpSpLocks/>
                    </p:cNvGrpSpPr>
                    <p:nvPr/>
                  </p:nvGrpSpPr>
                  <p:grpSpPr bwMode="auto">
                    <a:xfrm rot="1353540">
                      <a:off x="2680" y="1110"/>
                      <a:ext cx="742" cy="186"/>
                      <a:chOff x="1565" y="2568"/>
                      <a:chExt cx="1118" cy="279"/>
                    </a:xfrm>
                  </p:grpSpPr>
                  <p:sp>
                    <p:nvSpPr>
                      <p:cNvPr id="192" name="AutoShape 13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93" name="AutoShape 13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94" name="AutoShape 13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95" name="AutoShape 13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179" name="Group 140"/>
                  <p:cNvGrpSpPr>
                    <a:grpSpLocks/>
                  </p:cNvGrpSpPr>
                  <p:nvPr/>
                </p:nvGrpSpPr>
                <p:grpSpPr bwMode="auto">
                  <a:xfrm rot="-9970459" flipH="1" flipV="1">
                    <a:off x="2679" y="1065"/>
                    <a:ext cx="784" cy="191"/>
                    <a:chOff x="2528" y="1060"/>
                    <a:chExt cx="894" cy="236"/>
                  </a:xfrm>
                </p:grpSpPr>
                <p:grpSp>
                  <p:nvGrpSpPr>
                    <p:cNvPr id="180" name="Group 141"/>
                    <p:cNvGrpSpPr>
                      <a:grpSpLocks/>
                    </p:cNvGrpSpPr>
                    <p:nvPr/>
                  </p:nvGrpSpPr>
                  <p:grpSpPr bwMode="auto">
                    <a:xfrm>
                      <a:off x="2528" y="1060"/>
                      <a:ext cx="742" cy="186"/>
                      <a:chOff x="1565" y="2568"/>
                      <a:chExt cx="1118" cy="279"/>
                    </a:xfrm>
                  </p:grpSpPr>
                  <p:sp>
                    <p:nvSpPr>
                      <p:cNvPr id="186" name="AutoShape 142"/>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87" name="AutoShape 143"/>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88" name="AutoShape 144"/>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89" name="AutoShape 145"/>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81" name="Group 146"/>
                    <p:cNvGrpSpPr>
                      <a:grpSpLocks/>
                    </p:cNvGrpSpPr>
                    <p:nvPr/>
                  </p:nvGrpSpPr>
                  <p:grpSpPr bwMode="auto">
                    <a:xfrm rot="1353540">
                      <a:off x="2680" y="1110"/>
                      <a:ext cx="742" cy="186"/>
                      <a:chOff x="1565" y="2568"/>
                      <a:chExt cx="1118" cy="279"/>
                    </a:xfrm>
                  </p:grpSpPr>
                  <p:sp>
                    <p:nvSpPr>
                      <p:cNvPr id="182" name="AutoShape 147"/>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83" name="AutoShape 148"/>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84" name="AutoShape 149"/>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85" name="AutoShape 150"/>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155" name="Group 151"/>
                <p:cNvGrpSpPr>
                  <a:grpSpLocks/>
                </p:cNvGrpSpPr>
                <p:nvPr/>
              </p:nvGrpSpPr>
              <p:grpSpPr bwMode="auto">
                <a:xfrm rot="513316">
                  <a:off x="1845" y="2485"/>
                  <a:ext cx="958" cy="234"/>
                  <a:chOff x="2591" y="1040"/>
                  <a:chExt cx="958" cy="234"/>
                </a:xfrm>
              </p:grpSpPr>
              <p:grpSp>
                <p:nvGrpSpPr>
                  <p:cNvPr id="156" name="Group 152"/>
                  <p:cNvGrpSpPr>
                    <a:grpSpLocks/>
                  </p:cNvGrpSpPr>
                  <p:nvPr/>
                </p:nvGrpSpPr>
                <p:grpSpPr bwMode="auto">
                  <a:xfrm rot="-9970459" flipH="1" flipV="1">
                    <a:off x="2591" y="1040"/>
                    <a:ext cx="958" cy="234"/>
                    <a:chOff x="2528" y="1060"/>
                    <a:chExt cx="894" cy="236"/>
                  </a:xfrm>
                </p:grpSpPr>
                <p:grpSp>
                  <p:nvGrpSpPr>
                    <p:cNvPr id="168" name="Group 153"/>
                    <p:cNvGrpSpPr>
                      <a:grpSpLocks/>
                    </p:cNvGrpSpPr>
                    <p:nvPr/>
                  </p:nvGrpSpPr>
                  <p:grpSpPr bwMode="auto">
                    <a:xfrm>
                      <a:off x="2528" y="1060"/>
                      <a:ext cx="742" cy="186"/>
                      <a:chOff x="1565" y="2568"/>
                      <a:chExt cx="1118" cy="279"/>
                    </a:xfrm>
                  </p:grpSpPr>
                  <p:sp>
                    <p:nvSpPr>
                      <p:cNvPr id="174" name="AutoShape 154"/>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75" name="AutoShape 155"/>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76" name="AutoShape 156"/>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77" name="AutoShape 157"/>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69" name="Group 158"/>
                    <p:cNvGrpSpPr>
                      <a:grpSpLocks/>
                    </p:cNvGrpSpPr>
                    <p:nvPr/>
                  </p:nvGrpSpPr>
                  <p:grpSpPr bwMode="auto">
                    <a:xfrm rot="1353540">
                      <a:off x="2680" y="1110"/>
                      <a:ext cx="742" cy="186"/>
                      <a:chOff x="1565" y="2568"/>
                      <a:chExt cx="1118" cy="279"/>
                    </a:xfrm>
                  </p:grpSpPr>
                  <p:sp>
                    <p:nvSpPr>
                      <p:cNvPr id="170" name="AutoShape 159"/>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71" name="AutoShape 160"/>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72" name="AutoShape 161"/>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73" name="AutoShape 162"/>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157" name="Group 163"/>
                  <p:cNvGrpSpPr>
                    <a:grpSpLocks/>
                  </p:cNvGrpSpPr>
                  <p:nvPr/>
                </p:nvGrpSpPr>
                <p:grpSpPr bwMode="auto">
                  <a:xfrm rot="-9970459" flipH="1" flipV="1">
                    <a:off x="2679" y="1065"/>
                    <a:ext cx="784" cy="191"/>
                    <a:chOff x="2528" y="1060"/>
                    <a:chExt cx="894" cy="236"/>
                  </a:xfrm>
                </p:grpSpPr>
                <p:grpSp>
                  <p:nvGrpSpPr>
                    <p:cNvPr id="158" name="Group 164"/>
                    <p:cNvGrpSpPr>
                      <a:grpSpLocks/>
                    </p:cNvGrpSpPr>
                    <p:nvPr/>
                  </p:nvGrpSpPr>
                  <p:grpSpPr bwMode="auto">
                    <a:xfrm>
                      <a:off x="2528" y="1060"/>
                      <a:ext cx="742" cy="186"/>
                      <a:chOff x="1565" y="2568"/>
                      <a:chExt cx="1118" cy="279"/>
                    </a:xfrm>
                  </p:grpSpPr>
                  <p:sp>
                    <p:nvSpPr>
                      <p:cNvPr id="164" name="AutoShape 165"/>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65" name="AutoShape 166"/>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66" name="AutoShape 167"/>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67" name="AutoShape 168"/>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59" name="Group 169"/>
                    <p:cNvGrpSpPr>
                      <a:grpSpLocks/>
                    </p:cNvGrpSpPr>
                    <p:nvPr/>
                  </p:nvGrpSpPr>
                  <p:grpSpPr bwMode="auto">
                    <a:xfrm rot="1353540">
                      <a:off x="2680" y="1110"/>
                      <a:ext cx="742" cy="186"/>
                      <a:chOff x="1565" y="2568"/>
                      <a:chExt cx="1118" cy="279"/>
                    </a:xfrm>
                  </p:grpSpPr>
                  <p:sp>
                    <p:nvSpPr>
                      <p:cNvPr id="160" name="AutoShape 170"/>
                      <p:cNvSpPr>
                        <a:spLocks noChangeArrowheads="1"/>
                      </p:cNvSpPr>
                      <p:nvPr/>
                    </p:nvSpPr>
                    <p:spPr bwMode="gray">
                      <a:xfrm rot="5263130">
                        <a:off x="1859"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61" name="AutoShape 171"/>
                      <p:cNvSpPr>
                        <a:spLocks noChangeArrowheads="1"/>
                      </p:cNvSpPr>
                      <p:nvPr/>
                    </p:nvSpPr>
                    <p:spPr bwMode="gray">
                      <a:xfrm rot="6078281">
                        <a:off x="1995" y="2274"/>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62" name="AutoShape 172"/>
                      <p:cNvSpPr>
                        <a:spLocks noChangeArrowheads="1"/>
                      </p:cNvSpPr>
                      <p:nvPr/>
                    </p:nvSpPr>
                    <p:spPr bwMode="gray">
                      <a:xfrm rot="6373927">
                        <a:off x="2071" y="229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63" name="AutoShape 173"/>
                      <p:cNvSpPr>
                        <a:spLocks noChangeArrowheads="1"/>
                      </p:cNvSpPr>
                      <p:nvPr/>
                    </p:nvSpPr>
                    <p:spPr bwMode="gray">
                      <a:xfrm rot="6906312">
                        <a:off x="2161" y="2326"/>
                        <a:ext cx="227" cy="816"/>
                      </a:xfrm>
                      <a:prstGeom prst="moon">
                        <a:avLst>
                          <a:gd name="adj" fmla="val 49773"/>
                        </a:avLst>
                      </a:prstGeom>
                      <a:solidFill>
                        <a:srgbClr val="FFFFFF">
                          <a:alpha val="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sp>
            <p:nvSpPr>
              <p:cNvPr id="153" name="Rectangle 184"/>
              <p:cNvSpPr>
                <a:spLocks noChangeArrowheads="1"/>
              </p:cNvSpPr>
              <p:nvPr/>
            </p:nvSpPr>
            <p:spPr bwMode="gray">
              <a:xfrm>
                <a:off x="5697471" y="3965012"/>
                <a:ext cx="260481" cy="5500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zh-CN" b="1" dirty="0">
                  <a:solidFill>
                    <a:srgbClr val="FFFFFF"/>
                  </a:solidFill>
                  <a:latin typeface="Times New Roman" pitchFamily="18" charset="0"/>
                  <a:ea typeface="標楷體" pitchFamily="65" charset="-120"/>
                  <a:cs typeface="Times New Roman" pitchFamily="18" charset="0"/>
                </a:endParaRPr>
              </a:p>
            </p:txBody>
          </p:sp>
        </p:grpSp>
        <p:grpSp>
          <p:nvGrpSpPr>
            <p:cNvPr id="31" name="群組 273"/>
            <p:cNvGrpSpPr/>
            <p:nvPr/>
          </p:nvGrpSpPr>
          <p:grpSpPr>
            <a:xfrm>
              <a:off x="714348" y="3462329"/>
              <a:ext cx="1742390" cy="1319213"/>
              <a:chOff x="6127533" y="1674248"/>
              <a:chExt cx="1742390" cy="1319213"/>
            </a:xfrm>
          </p:grpSpPr>
          <p:sp>
            <p:nvSpPr>
              <p:cNvPr id="103" name="Oval 7"/>
              <p:cNvSpPr>
                <a:spLocks noChangeArrowheads="1"/>
              </p:cNvSpPr>
              <p:nvPr/>
            </p:nvSpPr>
            <p:spPr bwMode="ltGray">
              <a:xfrm>
                <a:off x="6284913" y="1674248"/>
                <a:ext cx="1319212" cy="1319213"/>
              </a:xfrm>
              <a:prstGeom prst="ellipse">
                <a:avLst/>
              </a:prstGeom>
              <a:gradFill rotWithShape="0">
                <a:gsLst>
                  <a:gs pos="0">
                    <a:srgbClr val="663300"/>
                  </a:gs>
                  <a:gs pos="50000">
                    <a:srgbClr val="996633"/>
                  </a:gs>
                  <a:gs pos="100000">
                    <a:srgbClr val="663300"/>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金屬</a:t>
                </a:r>
                <a:endParaRPr lang="en-US" altLang="zh-TW" b="1" dirty="0" smtClean="0">
                  <a:solidFill>
                    <a:srgbClr val="FFFFFF"/>
                  </a:solidFill>
                  <a:latin typeface="Times New Roman" pitchFamily="18" charset="0"/>
                  <a:ea typeface="標楷體" pitchFamily="65" charset="-120"/>
                  <a:cs typeface="Times New Roman" pitchFamily="18" charset="0"/>
                </a:endParaRPr>
              </a:p>
              <a:p>
                <a:pPr algn="ctr" fontAlgn="auto">
                  <a:spcBef>
                    <a:spcPts val="0"/>
                  </a:spcBef>
                  <a:spcAft>
                    <a:spcPts val="0"/>
                  </a:spcAft>
                  <a:defRPr/>
                </a:pPr>
                <a:r>
                  <a:rPr lang="zh-TW" altLang="en-US" b="1" dirty="0" smtClean="0">
                    <a:solidFill>
                      <a:srgbClr val="FFFFFF"/>
                    </a:solidFill>
                    <a:latin typeface="Times New Roman" pitchFamily="18" charset="0"/>
                    <a:ea typeface="標楷體" pitchFamily="65" charset="-120"/>
                    <a:cs typeface="Times New Roman" pitchFamily="18" charset="0"/>
                  </a:rPr>
                  <a:t>製造業</a:t>
                </a:r>
                <a:endParaRPr kumimoji="0" lang="zh-CN" altLang="en-US" sz="1800" b="0" i="0" u="none" strike="noStrike" kern="0" cap="none" spc="0" normalizeH="0" baseline="0" noProof="0" dirty="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nvGrpSpPr>
              <p:cNvPr id="104" name="Group 12"/>
              <p:cNvGrpSpPr>
                <a:grpSpLocks/>
              </p:cNvGrpSpPr>
              <p:nvPr/>
            </p:nvGrpSpPr>
            <p:grpSpPr bwMode="auto">
              <a:xfrm rot="10082854">
                <a:off x="6127533" y="2621540"/>
                <a:ext cx="1203232" cy="293185"/>
                <a:chOff x="2591" y="1040"/>
                <a:chExt cx="962" cy="234"/>
              </a:xfrm>
            </p:grpSpPr>
            <p:grpSp>
              <p:nvGrpSpPr>
                <p:cNvPr id="128" name="Group 13"/>
                <p:cNvGrpSpPr>
                  <a:grpSpLocks/>
                </p:cNvGrpSpPr>
                <p:nvPr/>
              </p:nvGrpSpPr>
              <p:grpSpPr bwMode="auto">
                <a:xfrm rot="-9970459" flipH="1" flipV="1">
                  <a:off x="2591" y="1040"/>
                  <a:ext cx="962" cy="234"/>
                  <a:chOff x="2524" y="1060"/>
                  <a:chExt cx="898" cy="236"/>
                </a:xfrm>
              </p:grpSpPr>
              <p:grpSp>
                <p:nvGrpSpPr>
                  <p:cNvPr id="140" name="Group 14"/>
                  <p:cNvGrpSpPr>
                    <a:grpSpLocks/>
                  </p:cNvGrpSpPr>
                  <p:nvPr/>
                </p:nvGrpSpPr>
                <p:grpSpPr bwMode="auto">
                  <a:xfrm>
                    <a:off x="2524" y="1060"/>
                    <a:ext cx="742" cy="186"/>
                    <a:chOff x="1565" y="2568"/>
                    <a:chExt cx="1118" cy="279"/>
                  </a:xfrm>
                </p:grpSpPr>
                <p:sp>
                  <p:nvSpPr>
                    <p:cNvPr id="146"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47"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48"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49"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41" name="Group 19"/>
                  <p:cNvGrpSpPr>
                    <a:grpSpLocks/>
                  </p:cNvGrpSpPr>
                  <p:nvPr/>
                </p:nvGrpSpPr>
                <p:grpSpPr bwMode="auto">
                  <a:xfrm rot="1353540">
                    <a:off x="2680" y="1110"/>
                    <a:ext cx="742" cy="186"/>
                    <a:chOff x="1565" y="2568"/>
                    <a:chExt cx="1118" cy="279"/>
                  </a:xfrm>
                </p:grpSpPr>
                <p:sp>
                  <p:nvSpPr>
                    <p:cNvPr id="142"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43"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44"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45"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129" name="Group 24"/>
                <p:cNvGrpSpPr>
                  <a:grpSpLocks/>
                </p:cNvGrpSpPr>
                <p:nvPr/>
              </p:nvGrpSpPr>
              <p:grpSpPr bwMode="auto">
                <a:xfrm rot="-9970459" flipH="1" flipV="1">
                  <a:off x="2674" y="1066"/>
                  <a:ext cx="788" cy="191"/>
                  <a:chOff x="2524" y="1060"/>
                  <a:chExt cx="898" cy="236"/>
                </a:xfrm>
              </p:grpSpPr>
              <p:grpSp>
                <p:nvGrpSpPr>
                  <p:cNvPr id="130" name="Group 25"/>
                  <p:cNvGrpSpPr>
                    <a:grpSpLocks/>
                  </p:cNvGrpSpPr>
                  <p:nvPr/>
                </p:nvGrpSpPr>
                <p:grpSpPr bwMode="auto">
                  <a:xfrm>
                    <a:off x="2524" y="1060"/>
                    <a:ext cx="742" cy="186"/>
                    <a:chOff x="1565" y="2568"/>
                    <a:chExt cx="1118" cy="279"/>
                  </a:xfrm>
                </p:grpSpPr>
                <p:sp>
                  <p:nvSpPr>
                    <p:cNvPr id="136"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37"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38"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39"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31" name="Group 30"/>
                  <p:cNvGrpSpPr>
                    <a:grpSpLocks/>
                  </p:cNvGrpSpPr>
                  <p:nvPr/>
                </p:nvGrpSpPr>
                <p:grpSpPr bwMode="auto">
                  <a:xfrm rot="1353540">
                    <a:off x="2680" y="1110"/>
                    <a:ext cx="742" cy="186"/>
                    <a:chOff x="1565" y="2568"/>
                    <a:chExt cx="1118" cy="279"/>
                  </a:xfrm>
                </p:grpSpPr>
                <p:sp>
                  <p:nvSpPr>
                    <p:cNvPr id="132"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33"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34"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35"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105" name="Group 81"/>
              <p:cNvGrpSpPr>
                <a:grpSpLocks/>
              </p:cNvGrpSpPr>
              <p:nvPr/>
            </p:nvGrpSpPr>
            <p:grpSpPr bwMode="auto">
              <a:xfrm>
                <a:off x="6666691" y="1812423"/>
                <a:ext cx="1203232" cy="293185"/>
                <a:chOff x="2591" y="1040"/>
                <a:chExt cx="962" cy="234"/>
              </a:xfrm>
            </p:grpSpPr>
            <p:grpSp>
              <p:nvGrpSpPr>
                <p:cNvPr id="106" name="Group 82"/>
                <p:cNvGrpSpPr>
                  <a:grpSpLocks/>
                </p:cNvGrpSpPr>
                <p:nvPr/>
              </p:nvGrpSpPr>
              <p:grpSpPr bwMode="auto">
                <a:xfrm rot="-9970459" flipH="1" flipV="1">
                  <a:off x="2591" y="1040"/>
                  <a:ext cx="962" cy="234"/>
                  <a:chOff x="2524" y="1060"/>
                  <a:chExt cx="898" cy="236"/>
                </a:xfrm>
              </p:grpSpPr>
              <p:grpSp>
                <p:nvGrpSpPr>
                  <p:cNvPr id="118" name="Group 83"/>
                  <p:cNvGrpSpPr>
                    <a:grpSpLocks/>
                  </p:cNvGrpSpPr>
                  <p:nvPr/>
                </p:nvGrpSpPr>
                <p:grpSpPr bwMode="auto">
                  <a:xfrm>
                    <a:off x="2524" y="1060"/>
                    <a:ext cx="742" cy="186"/>
                    <a:chOff x="1565" y="2568"/>
                    <a:chExt cx="1118" cy="279"/>
                  </a:xfrm>
                </p:grpSpPr>
                <p:sp>
                  <p:nvSpPr>
                    <p:cNvPr id="124"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25"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26"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27"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19" name="Group 88"/>
                  <p:cNvGrpSpPr>
                    <a:grpSpLocks/>
                  </p:cNvGrpSpPr>
                  <p:nvPr/>
                </p:nvGrpSpPr>
                <p:grpSpPr bwMode="auto">
                  <a:xfrm rot="1353540">
                    <a:off x="2680" y="1110"/>
                    <a:ext cx="742" cy="186"/>
                    <a:chOff x="1565" y="2568"/>
                    <a:chExt cx="1118" cy="279"/>
                  </a:xfrm>
                </p:grpSpPr>
                <p:sp>
                  <p:nvSpPr>
                    <p:cNvPr id="120"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21"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22"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23"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107" name="Group 93"/>
                <p:cNvGrpSpPr>
                  <a:grpSpLocks/>
                </p:cNvGrpSpPr>
                <p:nvPr/>
              </p:nvGrpSpPr>
              <p:grpSpPr bwMode="auto">
                <a:xfrm rot="-9970459" flipH="1" flipV="1">
                  <a:off x="2674" y="1068"/>
                  <a:ext cx="796" cy="197"/>
                  <a:chOff x="2524" y="1060"/>
                  <a:chExt cx="907" cy="243"/>
                </a:xfrm>
              </p:grpSpPr>
              <p:grpSp>
                <p:nvGrpSpPr>
                  <p:cNvPr id="108" name="Group 94"/>
                  <p:cNvGrpSpPr>
                    <a:grpSpLocks/>
                  </p:cNvGrpSpPr>
                  <p:nvPr/>
                </p:nvGrpSpPr>
                <p:grpSpPr bwMode="auto">
                  <a:xfrm>
                    <a:off x="2524" y="1060"/>
                    <a:ext cx="742" cy="186"/>
                    <a:chOff x="1565" y="2568"/>
                    <a:chExt cx="1118" cy="279"/>
                  </a:xfrm>
                </p:grpSpPr>
                <p:sp>
                  <p:nvSpPr>
                    <p:cNvPr id="114"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15"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16"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17"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109" name="Group 99"/>
                  <p:cNvGrpSpPr>
                    <a:grpSpLocks/>
                  </p:cNvGrpSpPr>
                  <p:nvPr/>
                </p:nvGrpSpPr>
                <p:grpSpPr bwMode="auto">
                  <a:xfrm rot="1353540">
                    <a:off x="2678" y="1111"/>
                    <a:ext cx="753" cy="192"/>
                    <a:chOff x="1565" y="2568"/>
                    <a:chExt cx="1135" cy="288"/>
                  </a:xfrm>
                </p:grpSpPr>
                <p:sp>
                  <p:nvSpPr>
                    <p:cNvPr id="110"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11"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12"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13" name="AutoShape 103"/>
                    <p:cNvSpPr>
                      <a:spLocks noChangeArrowheads="1"/>
                    </p:cNvSpPr>
                    <p:nvPr/>
                  </p:nvSpPr>
                  <p:spPr bwMode="gray">
                    <a:xfrm rot="6906312">
                      <a:off x="2178" y="2335"/>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sp>
          <p:nvSpPr>
            <p:cNvPr id="32" name="文字方塊 31"/>
            <p:cNvSpPr txBox="1"/>
            <p:nvPr/>
          </p:nvSpPr>
          <p:spPr>
            <a:xfrm rot="19198695">
              <a:off x="5606114" y="2479174"/>
              <a:ext cx="564180" cy="939587"/>
            </a:xfrm>
            <a:prstGeom prst="rect">
              <a:avLst/>
            </a:prstGeom>
            <a:noFill/>
          </p:spPr>
          <p:txBody>
            <a:bodyPr vert="eaVert" wrap="none" rtlCol="0">
              <a:spAutoFit/>
            </a:bodyPr>
            <a:lstStyle/>
            <a:p>
              <a:r>
                <a:rPr lang="zh-TW" altLang="en-US" sz="1400" dirty="0" smtClean="0">
                  <a:solidFill>
                    <a:schemeClr val="bg1"/>
                  </a:solidFill>
                  <a:latin typeface="Times New Roman" pitchFamily="18" charset="0"/>
                  <a:ea typeface="標楷體" pitchFamily="65" charset="-120"/>
                  <a:cs typeface="Times New Roman" pitchFamily="18" charset="0"/>
                </a:rPr>
                <a:t>廢溶劑</a:t>
              </a:r>
              <a:endParaRPr lang="zh-TW" altLang="en-US" sz="1400" dirty="0">
                <a:solidFill>
                  <a:schemeClr val="bg1"/>
                </a:solidFill>
                <a:latin typeface="Times New Roman" pitchFamily="18" charset="0"/>
                <a:ea typeface="標楷體" pitchFamily="65" charset="-120"/>
                <a:cs typeface="Times New Roman" pitchFamily="18" charset="0"/>
              </a:endParaRPr>
            </a:p>
          </p:txBody>
        </p:sp>
        <p:cxnSp>
          <p:nvCxnSpPr>
            <p:cNvPr id="33" name="直線接點 32"/>
            <p:cNvCxnSpPr/>
            <p:nvPr/>
          </p:nvCxnSpPr>
          <p:spPr>
            <a:xfrm>
              <a:off x="2170986" y="1569222"/>
              <a:ext cx="1526281" cy="1"/>
            </a:xfrm>
            <a:prstGeom prst="line">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28506" y="1569222"/>
              <a:ext cx="1560770" cy="19055"/>
            </a:xfrm>
            <a:prstGeom prst="line">
              <a:avLst/>
            </a:prstGeom>
            <a:ln w="2540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023147" y="2054689"/>
              <a:ext cx="1865470" cy="1496067"/>
            </a:xfrm>
            <a:prstGeom prst="line">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接點 35"/>
            <p:cNvCxnSpPr>
              <a:endCxn id="150" idx="1"/>
            </p:cNvCxnSpPr>
            <p:nvPr/>
          </p:nvCxnSpPr>
          <p:spPr>
            <a:xfrm>
              <a:off x="4814192" y="2069288"/>
              <a:ext cx="2054002" cy="1514797"/>
            </a:xfrm>
            <a:prstGeom prst="line">
              <a:avLst/>
            </a:prstGeom>
            <a:ln w="2540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7" name="intervalshape"/>
            <p:cNvSpPr/>
            <p:nvPr>
              <p:custDataLst>
                <p:tags r:id="rId1"/>
              </p:custDataLst>
            </p:nvPr>
          </p:nvSpPr>
          <p:spPr>
            <a:xfrm>
              <a:off x="5227445" y="2564904"/>
              <a:ext cx="983326" cy="279400"/>
            </a:xfrm>
            <a:prstGeom prst="roundRect">
              <a:avLst>
                <a:gd name="adj" fmla="val 100000"/>
              </a:avLst>
            </a:prstGeom>
            <a:ln/>
            <a:extLst>
              <a:ext uri="{53640926-AAD7-44D8-BBD7-CCE9431645EC}">
                <a14:shadowObscured xmlns:a14="http://schemas.microsoft.com/office/drawing/2010/main" val="1"/>
              </a:ext>
            </a:extLst>
          </p:spPr>
          <p:style>
            <a:lnRef idx="1">
              <a:schemeClr val="dk1"/>
            </a:lnRef>
            <a:fillRef idx="3">
              <a:schemeClr val="dk1"/>
            </a:fillRef>
            <a:effectRef idx="2">
              <a:schemeClr val="dk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廢溶劑</a:t>
              </a:r>
              <a:endParaRPr lang="en-US" sz="1400" dirty="0">
                <a:solidFill>
                  <a:prstClr val="white"/>
                </a:solidFill>
                <a:latin typeface="Times New Roman" pitchFamily="18" charset="0"/>
                <a:ea typeface="標楷體" pitchFamily="65" charset="-120"/>
                <a:cs typeface="Times New Roman" pitchFamily="18" charset="0"/>
              </a:endParaRPr>
            </a:p>
          </p:txBody>
        </p:sp>
        <p:sp>
          <p:nvSpPr>
            <p:cNvPr id="38" name="intervalshape"/>
            <p:cNvSpPr/>
            <p:nvPr>
              <p:custDataLst>
                <p:tags r:id="rId2"/>
              </p:custDataLst>
            </p:nvPr>
          </p:nvSpPr>
          <p:spPr>
            <a:xfrm>
              <a:off x="5222975" y="1448576"/>
              <a:ext cx="1218293" cy="279400"/>
            </a:xfrm>
            <a:prstGeom prst="roundRect">
              <a:avLst>
                <a:gd name="adj" fmla="val 100000"/>
              </a:avLst>
            </a:prstGeom>
            <a:ln/>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紡織污泥</a:t>
              </a:r>
              <a:endParaRPr lang="en-US" sz="1400" dirty="0">
                <a:solidFill>
                  <a:prstClr val="white"/>
                </a:solidFill>
                <a:latin typeface="Times New Roman" pitchFamily="18" charset="0"/>
                <a:ea typeface="標楷體" pitchFamily="65" charset="-120"/>
                <a:cs typeface="Times New Roman" pitchFamily="18" charset="0"/>
              </a:endParaRPr>
            </a:p>
          </p:txBody>
        </p:sp>
        <p:sp>
          <p:nvSpPr>
            <p:cNvPr id="39" name="intervalshape"/>
            <p:cNvSpPr/>
            <p:nvPr>
              <p:custDataLst>
                <p:tags r:id="rId3"/>
              </p:custDataLst>
            </p:nvPr>
          </p:nvSpPr>
          <p:spPr>
            <a:xfrm>
              <a:off x="2456738" y="1448576"/>
              <a:ext cx="983326" cy="279400"/>
            </a:xfrm>
            <a:prstGeom prst="roundRect">
              <a:avLst>
                <a:gd name="adj" fmla="val 100000"/>
              </a:avLst>
            </a:prstGeom>
            <a:ln/>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爐碴</a:t>
              </a:r>
              <a:endParaRPr lang="en-US" sz="1400" dirty="0">
                <a:solidFill>
                  <a:prstClr val="white"/>
                </a:solidFill>
                <a:latin typeface="Times New Roman" pitchFamily="18" charset="0"/>
                <a:ea typeface="標楷體" pitchFamily="65" charset="-120"/>
                <a:cs typeface="Times New Roman" pitchFamily="18" charset="0"/>
              </a:endParaRPr>
            </a:p>
          </p:txBody>
        </p:sp>
        <p:cxnSp>
          <p:nvCxnSpPr>
            <p:cNvPr id="40" name="直線接點 39"/>
            <p:cNvCxnSpPr/>
            <p:nvPr/>
          </p:nvCxnSpPr>
          <p:spPr>
            <a:xfrm rot="16200000" flipH="1">
              <a:off x="3795946" y="2798478"/>
              <a:ext cx="1109679" cy="8488"/>
            </a:xfrm>
            <a:prstGeom prst="line">
              <a:avLst/>
            </a:prstGeom>
            <a:ln w="2540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1" name="intervalshape"/>
            <p:cNvSpPr/>
            <p:nvPr>
              <p:custDataLst>
                <p:tags r:id="rId4"/>
              </p:custDataLst>
            </p:nvPr>
          </p:nvSpPr>
          <p:spPr>
            <a:xfrm>
              <a:off x="3885498" y="2783668"/>
              <a:ext cx="983326" cy="279400"/>
            </a:xfrm>
            <a:prstGeom prst="roundRect">
              <a:avLst>
                <a:gd name="adj" fmla="val 100000"/>
              </a:avLst>
            </a:prstGeom>
            <a:ln/>
            <a:extLst>
              <a:ext uri="{53640926-AAD7-44D8-BBD7-CCE9431645EC}">
                <a14:shadowObscured xmlns:a14="http://schemas.microsoft.com/office/drawing/2010/main" val="1"/>
              </a:ext>
            </a:extLst>
          </p:spPr>
          <p:style>
            <a:lnRef idx="1">
              <a:schemeClr val="dk1"/>
            </a:lnRef>
            <a:fillRef idx="3">
              <a:schemeClr val="dk1"/>
            </a:fillRef>
            <a:effectRef idx="2">
              <a:schemeClr val="dk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廢觸媒</a:t>
              </a:r>
              <a:endParaRPr lang="en-US" sz="1400" dirty="0">
                <a:solidFill>
                  <a:prstClr val="white"/>
                </a:solidFill>
                <a:latin typeface="Times New Roman" pitchFamily="18" charset="0"/>
                <a:ea typeface="標楷體" pitchFamily="65" charset="-120"/>
                <a:cs typeface="Times New Roman" pitchFamily="18" charset="0"/>
              </a:endParaRPr>
            </a:p>
          </p:txBody>
        </p:sp>
        <p:sp>
          <p:nvSpPr>
            <p:cNvPr id="42" name="intervalshape"/>
            <p:cNvSpPr/>
            <p:nvPr>
              <p:custDataLst>
                <p:tags r:id="rId5"/>
              </p:custDataLst>
            </p:nvPr>
          </p:nvSpPr>
          <p:spPr>
            <a:xfrm>
              <a:off x="2428860" y="2786058"/>
              <a:ext cx="1000132" cy="285752"/>
            </a:xfrm>
            <a:prstGeom prst="roundRect">
              <a:avLst>
                <a:gd name="adj" fmla="val 100000"/>
              </a:avLst>
            </a:prstGeom>
            <a:solidFill>
              <a:srgbClr val="C0000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蒸汽</a:t>
              </a:r>
              <a:endParaRPr lang="en-US" sz="1400" dirty="0">
                <a:solidFill>
                  <a:prstClr val="white"/>
                </a:solidFill>
                <a:latin typeface="Times New Roman" pitchFamily="18" charset="0"/>
                <a:ea typeface="標楷體" pitchFamily="65" charset="-120"/>
                <a:cs typeface="Times New Roman" pitchFamily="18" charset="0"/>
              </a:endParaRPr>
            </a:p>
          </p:txBody>
        </p:sp>
        <p:sp>
          <p:nvSpPr>
            <p:cNvPr id="43" name="intervalshape"/>
            <p:cNvSpPr/>
            <p:nvPr>
              <p:custDataLst>
                <p:tags r:id="rId6"/>
              </p:custDataLst>
            </p:nvPr>
          </p:nvSpPr>
          <p:spPr>
            <a:xfrm>
              <a:off x="5775840" y="2981930"/>
              <a:ext cx="1071571" cy="433301"/>
            </a:xfrm>
            <a:prstGeom prst="roundRect">
              <a:avLst>
                <a:gd name="adj" fmla="val 100000"/>
              </a:avLst>
            </a:prstGeom>
            <a:ln/>
            <a:extLst>
              <a:ext uri="{53640926-AAD7-44D8-BBD7-CCE9431645EC}">
                <a14:shadowObscured xmlns:a14="http://schemas.microsoft.com/office/drawing/2010/main" val="1"/>
              </a:ext>
            </a:extLst>
          </p:spPr>
          <p:style>
            <a:lnRef idx="1">
              <a:schemeClr val="dk1"/>
            </a:lnRef>
            <a:fillRef idx="3">
              <a:schemeClr val="dk1"/>
            </a:fillRef>
            <a:effectRef idx="2">
              <a:schemeClr val="dk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氟化鈣污泥</a:t>
              </a:r>
              <a:endParaRPr lang="en-US" sz="1400" dirty="0">
                <a:solidFill>
                  <a:prstClr val="white"/>
                </a:solidFill>
                <a:latin typeface="Times New Roman" pitchFamily="18" charset="0"/>
                <a:ea typeface="標楷體" pitchFamily="65" charset="-120"/>
                <a:cs typeface="Times New Roman" pitchFamily="18" charset="0"/>
              </a:endParaRPr>
            </a:p>
          </p:txBody>
        </p:sp>
        <p:grpSp>
          <p:nvGrpSpPr>
            <p:cNvPr id="44" name="群組 425"/>
            <p:cNvGrpSpPr/>
            <p:nvPr/>
          </p:nvGrpSpPr>
          <p:grpSpPr>
            <a:xfrm>
              <a:off x="3540504" y="5467373"/>
              <a:ext cx="1737405" cy="1319213"/>
              <a:chOff x="6130010" y="1674248"/>
              <a:chExt cx="1737405" cy="1319213"/>
            </a:xfrm>
          </p:grpSpPr>
          <p:sp>
            <p:nvSpPr>
              <p:cNvPr id="55" name="Oval 7"/>
              <p:cNvSpPr>
                <a:spLocks noChangeArrowheads="1"/>
              </p:cNvSpPr>
              <p:nvPr/>
            </p:nvSpPr>
            <p:spPr bwMode="ltGray">
              <a:xfrm>
                <a:off x="6284913" y="1674248"/>
                <a:ext cx="1319212" cy="1319213"/>
              </a:xfrm>
              <a:prstGeom prst="ellipse">
                <a:avLst/>
              </a:prstGeom>
              <a:gradFill rotWithShape="0">
                <a:gsLst>
                  <a:gs pos="0">
                    <a:srgbClr val="CC0099"/>
                  </a:gs>
                  <a:gs pos="50000">
                    <a:srgbClr val="FF66FF"/>
                  </a:gs>
                  <a:gs pos="100000">
                    <a:srgbClr val="FF00FF"/>
                  </a:gs>
                </a:gsLst>
                <a:lin ang="2700000" scaled="1"/>
              </a:gradFill>
              <a:ln w="57150">
                <a:solidFill>
                  <a:srgbClr val="EAEAEA"/>
                </a:solidFill>
                <a:round/>
                <a:headEnd/>
                <a:tailEnd/>
              </a:ln>
              <a:effectLst/>
              <a:extLst>
                <a:ext uri="{AF507438-7753-43E0-B8FC-AC1667EBCBE1}">
                  <a14:hiddenEffects xmlns:a14="http://schemas.microsoft.com/office/drawing/2010/main">
                    <a:effectLst>
                      <a:outerShdw dist="107763" dir="2700000" algn="ctr" rotWithShape="0">
                        <a:schemeClr val="tx2">
                          <a:alpha val="19000"/>
                        </a:schemeClr>
                      </a:outerShdw>
                    </a:effectLst>
                  </a14:hiddenEffects>
                </a:ext>
              </a:extLst>
            </p:spPr>
            <p:txBody>
              <a:bodyPr wrap="none" anchor="ctr"/>
              <a:lstStyle/>
              <a:p>
                <a:pPr algn="ctr"/>
                <a:r>
                  <a:rPr lang="zh-TW" altLang="en-US" b="1" dirty="0" smtClean="0">
                    <a:solidFill>
                      <a:srgbClr val="FFFFFF"/>
                    </a:solidFill>
                    <a:latin typeface="Times New Roman" pitchFamily="18" charset="0"/>
                    <a:ea typeface="標楷體" pitchFamily="65" charset="-120"/>
                    <a:cs typeface="Times New Roman" pitchFamily="18" charset="0"/>
                  </a:rPr>
                  <a:t>化學材料</a:t>
                </a:r>
                <a:endParaRPr lang="en-US" altLang="zh-TW" b="1" dirty="0" smtClean="0">
                  <a:solidFill>
                    <a:srgbClr val="FFFFFF"/>
                  </a:solidFill>
                  <a:latin typeface="Times New Roman" pitchFamily="18" charset="0"/>
                  <a:ea typeface="標楷體" pitchFamily="65" charset="-120"/>
                  <a:cs typeface="Times New Roman" pitchFamily="18" charset="0"/>
                </a:endParaRPr>
              </a:p>
              <a:p>
                <a:pPr algn="ctr"/>
                <a:r>
                  <a:rPr lang="zh-TW" altLang="en-US" b="1" dirty="0" smtClean="0">
                    <a:solidFill>
                      <a:srgbClr val="FFFFFF"/>
                    </a:solidFill>
                    <a:latin typeface="Times New Roman" pitchFamily="18" charset="0"/>
                    <a:ea typeface="標楷體" pitchFamily="65" charset="-120"/>
                    <a:cs typeface="Times New Roman" pitchFamily="18" charset="0"/>
                  </a:rPr>
                  <a:t>製造業</a:t>
                </a:r>
                <a:endParaRPr lang="en-US" altLang="zh-CN" b="1" dirty="0" smtClean="0">
                  <a:solidFill>
                    <a:srgbClr val="FFFFFF"/>
                  </a:solidFill>
                  <a:latin typeface="Times New Roman" pitchFamily="18" charset="0"/>
                  <a:ea typeface="標楷體" pitchFamily="65" charset="-120"/>
                  <a:cs typeface="Times New Roman" pitchFamily="18" charset="0"/>
                </a:endParaRPr>
              </a:p>
            </p:txBody>
          </p:sp>
          <p:grpSp>
            <p:nvGrpSpPr>
              <p:cNvPr id="56" name="Group 12"/>
              <p:cNvGrpSpPr>
                <a:grpSpLocks/>
              </p:cNvGrpSpPr>
              <p:nvPr/>
            </p:nvGrpSpPr>
            <p:grpSpPr bwMode="auto">
              <a:xfrm rot="10082854">
                <a:off x="6130010" y="2621275"/>
                <a:ext cx="1200729" cy="293186"/>
                <a:chOff x="2591" y="1040"/>
                <a:chExt cx="960" cy="234"/>
              </a:xfrm>
            </p:grpSpPr>
            <p:grpSp>
              <p:nvGrpSpPr>
                <p:cNvPr id="81" name="Group 13"/>
                <p:cNvGrpSpPr>
                  <a:grpSpLocks/>
                </p:cNvGrpSpPr>
                <p:nvPr/>
              </p:nvGrpSpPr>
              <p:grpSpPr bwMode="auto">
                <a:xfrm rot="-9970459" flipH="1" flipV="1">
                  <a:off x="2591" y="1040"/>
                  <a:ext cx="960" cy="234"/>
                  <a:chOff x="2526" y="1060"/>
                  <a:chExt cx="896" cy="236"/>
                </a:xfrm>
              </p:grpSpPr>
              <p:grpSp>
                <p:nvGrpSpPr>
                  <p:cNvPr id="93" name="Group 14"/>
                  <p:cNvGrpSpPr>
                    <a:grpSpLocks/>
                  </p:cNvGrpSpPr>
                  <p:nvPr/>
                </p:nvGrpSpPr>
                <p:grpSpPr bwMode="auto">
                  <a:xfrm>
                    <a:off x="2526" y="1060"/>
                    <a:ext cx="742" cy="186"/>
                    <a:chOff x="1565" y="2568"/>
                    <a:chExt cx="1118" cy="279"/>
                  </a:xfrm>
                </p:grpSpPr>
                <p:sp>
                  <p:nvSpPr>
                    <p:cNvPr id="99" name="AutoShape 1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00" name="AutoShape 1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01" name="AutoShape 1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102" name="AutoShape 1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94" name="Group 19"/>
                  <p:cNvGrpSpPr>
                    <a:grpSpLocks/>
                  </p:cNvGrpSpPr>
                  <p:nvPr/>
                </p:nvGrpSpPr>
                <p:grpSpPr bwMode="auto">
                  <a:xfrm rot="1353540">
                    <a:off x="2680" y="1110"/>
                    <a:ext cx="742" cy="186"/>
                    <a:chOff x="1565" y="2568"/>
                    <a:chExt cx="1118" cy="279"/>
                  </a:xfrm>
                </p:grpSpPr>
                <p:sp>
                  <p:nvSpPr>
                    <p:cNvPr id="95"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96"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97"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98"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82" name="Group 24"/>
                <p:cNvGrpSpPr>
                  <a:grpSpLocks/>
                </p:cNvGrpSpPr>
                <p:nvPr/>
              </p:nvGrpSpPr>
              <p:grpSpPr bwMode="auto">
                <a:xfrm rot="-9970459" flipH="1" flipV="1">
                  <a:off x="2677" y="1066"/>
                  <a:ext cx="786" cy="191"/>
                  <a:chOff x="2526" y="1060"/>
                  <a:chExt cx="896" cy="236"/>
                </a:xfrm>
              </p:grpSpPr>
              <p:grpSp>
                <p:nvGrpSpPr>
                  <p:cNvPr id="83" name="Group 25"/>
                  <p:cNvGrpSpPr>
                    <a:grpSpLocks/>
                  </p:cNvGrpSpPr>
                  <p:nvPr/>
                </p:nvGrpSpPr>
                <p:grpSpPr bwMode="auto">
                  <a:xfrm>
                    <a:off x="2526" y="1060"/>
                    <a:ext cx="742" cy="186"/>
                    <a:chOff x="1565" y="2568"/>
                    <a:chExt cx="1118" cy="279"/>
                  </a:xfrm>
                </p:grpSpPr>
                <p:sp>
                  <p:nvSpPr>
                    <p:cNvPr id="89" name="AutoShape 2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90" name="AutoShape 2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91" name="AutoShape 2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92" name="AutoShape 2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84" name="Group 30"/>
                  <p:cNvGrpSpPr>
                    <a:grpSpLocks/>
                  </p:cNvGrpSpPr>
                  <p:nvPr/>
                </p:nvGrpSpPr>
                <p:grpSpPr bwMode="auto">
                  <a:xfrm rot="1353540">
                    <a:off x="2680" y="1110"/>
                    <a:ext cx="742" cy="186"/>
                    <a:chOff x="1565" y="2568"/>
                    <a:chExt cx="1118" cy="279"/>
                  </a:xfrm>
                </p:grpSpPr>
                <p:sp>
                  <p:nvSpPr>
                    <p:cNvPr id="85" name="AutoShape 3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86" name="AutoShape 3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87" name="AutoShape 3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88" name="AutoShape 3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grpSp>
            <p:nvGrpSpPr>
              <p:cNvPr id="57" name="Group 81"/>
              <p:cNvGrpSpPr>
                <a:grpSpLocks/>
              </p:cNvGrpSpPr>
              <p:nvPr/>
            </p:nvGrpSpPr>
            <p:grpSpPr bwMode="auto">
              <a:xfrm>
                <a:off x="6666686" y="1812426"/>
                <a:ext cx="1200729" cy="293186"/>
                <a:chOff x="2591" y="1040"/>
                <a:chExt cx="960" cy="234"/>
              </a:xfrm>
            </p:grpSpPr>
            <p:grpSp>
              <p:nvGrpSpPr>
                <p:cNvPr id="59" name="Group 82"/>
                <p:cNvGrpSpPr>
                  <a:grpSpLocks/>
                </p:cNvGrpSpPr>
                <p:nvPr/>
              </p:nvGrpSpPr>
              <p:grpSpPr bwMode="auto">
                <a:xfrm rot="-9970459" flipH="1" flipV="1">
                  <a:off x="2591" y="1040"/>
                  <a:ext cx="960" cy="234"/>
                  <a:chOff x="2526" y="1060"/>
                  <a:chExt cx="896" cy="236"/>
                </a:xfrm>
              </p:grpSpPr>
              <p:grpSp>
                <p:nvGrpSpPr>
                  <p:cNvPr id="71" name="Group 83"/>
                  <p:cNvGrpSpPr>
                    <a:grpSpLocks/>
                  </p:cNvGrpSpPr>
                  <p:nvPr/>
                </p:nvGrpSpPr>
                <p:grpSpPr bwMode="auto">
                  <a:xfrm>
                    <a:off x="2526" y="1060"/>
                    <a:ext cx="742" cy="186"/>
                    <a:chOff x="1565" y="2568"/>
                    <a:chExt cx="1118" cy="279"/>
                  </a:xfrm>
                </p:grpSpPr>
                <p:sp>
                  <p:nvSpPr>
                    <p:cNvPr id="77" name="AutoShape 84"/>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78" name="AutoShape 85"/>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79" name="AutoShape 86"/>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80" name="AutoShape 87"/>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72" name="Group 88"/>
                  <p:cNvGrpSpPr>
                    <a:grpSpLocks/>
                  </p:cNvGrpSpPr>
                  <p:nvPr/>
                </p:nvGrpSpPr>
                <p:grpSpPr bwMode="auto">
                  <a:xfrm rot="1353540">
                    <a:off x="2680" y="1110"/>
                    <a:ext cx="742" cy="186"/>
                    <a:chOff x="1565" y="2568"/>
                    <a:chExt cx="1118" cy="279"/>
                  </a:xfrm>
                </p:grpSpPr>
                <p:sp>
                  <p:nvSpPr>
                    <p:cNvPr id="73" name="AutoShape 89"/>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74" name="AutoShape 90"/>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75" name="AutoShape 91"/>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76" name="AutoShape 92"/>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nvGrpSpPr>
                <p:cNvPr id="60" name="Group 93"/>
                <p:cNvGrpSpPr>
                  <a:grpSpLocks/>
                </p:cNvGrpSpPr>
                <p:nvPr/>
              </p:nvGrpSpPr>
              <p:grpSpPr bwMode="auto">
                <a:xfrm rot="-9970459" flipH="1" flipV="1">
                  <a:off x="2677" y="1066"/>
                  <a:ext cx="786" cy="191"/>
                  <a:chOff x="2526" y="1060"/>
                  <a:chExt cx="896" cy="236"/>
                </a:xfrm>
              </p:grpSpPr>
              <p:grpSp>
                <p:nvGrpSpPr>
                  <p:cNvPr id="61" name="Group 94"/>
                  <p:cNvGrpSpPr>
                    <a:grpSpLocks/>
                  </p:cNvGrpSpPr>
                  <p:nvPr/>
                </p:nvGrpSpPr>
                <p:grpSpPr bwMode="auto">
                  <a:xfrm>
                    <a:off x="2526" y="1060"/>
                    <a:ext cx="742" cy="186"/>
                    <a:chOff x="1565" y="2568"/>
                    <a:chExt cx="1118" cy="279"/>
                  </a:xfrm>
                </p:grpSpPr>
                <p:sp>
                  <p:nvSpPr>
                    <p:cNvPr id="67" name="AutoShape 95"/>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68" name="AutoShape 96"/>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69" name="AutoShape 97"/>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70" name="AutoShape 98"/>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nvGrpSpPr>
                  <p:cNvPr id="62" name="Group 99"/>
                  <p:cNvGrpSpPr>
                    <a:grpSpLocks/>
                  </p:cNvGrpSpPr>
                  <p:nvPr/>
                </p:nvGrpSpPr>
                <p:grpSpPr bwMode="auto">
                  <a:xfrm rot="1353540">
                    <a:off x="2680" y="1110"/>
                    <a:ext cx="742" cy="186"/>
                    <a:chOff x="1565" y="2568"/>
                    <a:chExt cx="1118" cy="279"/>
                  </a:xfrm>
                </p:grpSpPr>
                <p:sp>
                  <p:nvSpPr>
                    <p:cNvPr id="63" name="AutoShape 100"/>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64" name="AutoShape 101"/>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65" name="AutoShape 102"/>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sp>
                  <p:nvSpPr>
                    <p:cNvPr id="66" name="AutoShape 103"/>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Times New Roman" pitchFamily="18" charset="0"/>
                        <a:ea typeface="標楷體" pitchFamily="65" charset="-120"/>
                        <a:cs typeface="Times New Roman" pitchFamily="18" charset="0"/>
                      </a:endParaRPr>
                    </a:p>
                  </p:txBody>
                </p:sp>
              </p:grpSp>
            </p:grpSp>
          </p:grpSp>
          <p:sp>
            <p:nvSpPr>
              <p:cNvPr id="58" name="Rectangle 183"/>
              <p:cNvSpPr>
                <a:spLocks noChangeArrowheads="1"/>
              </p:cNvSpPr>
              <p:nvPr/>
            </p:nvSpPr>
            <p:spPr bwMode="gray">
              <a:xfrm>
                <a:off x="6841990" y="1959999"/>
                <a:ext cx="260482" cy="55000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altLang="zh-CN" b="1" dirty="0">
                  <a:solidFill>
                    <a:srgbClr val="FFFFFF"/>
                  </a:solidFill>
                  <a:latin typeface="Times New Roman" pitchFamily="18" charset="0"/>
                  <a:ea typeface="標楷體" pitchFamily="65" charset="-120"/>
                  <a:cs typeface="Times New Roman" pitchFamily="18" charset="0"/>
                </a:endParaRPr>
              </a:p>
            </p:txBody>
          </p:sp>
        </p:grpSp>
        <p:cxnSp>
          <p:nvCxnSpPr>
            <p:cNvPr id="45" name="直線接點 44"/>
            <p:cNvCxnSpPr>
              <a:stCxn id="76" idx="1"/>
              <a:endCxn id="150" idx="3"/>
            </p:cNvCxnSpPr>
            <p:nvPr/>
          </p:nvCxnSpPr>
          <p:spPr>
            <a:xfrm flipV="1">
              <a:off x="4947665" y="4516909"/>
              <a:ext cx="1920529" cy="1342255"/>
            </a:xfrm>
            <a:prstGeom prst="line">
              <a:avLst/>
            </a:prstGeom>
            <a:ln w="25400">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6" name="intervalshape"/>
            <p:cNvSpPr/>
            <p:nvPr>
              <p:custDataLst>
                <p:tags r:id="rId7"/>
              </p:custDataLst>
            </p:nvPr>
          </p:nvSpPr>
          <p:spPr>
            <a:xfrm>
              <a:off x="5832054" y="4789055"/>
              <a:ext cx="983326" cy="279400"/>
            </a:xfrm>
            <a:prstGeom prst="roundRect">
              <a:avLst>
                <a:gd name="adj" fmla="val 100000"/>
              </a:avLst>
            </a:prstGeom>
            <a:ln/>
            <a:extLst>
              <a:ext uri="{53640926-AAD7-44D8-BBD7-CCE9431645EC}">
                <a14:shadowObscured xmlns:a14="http://schemas.microsoft.com/office/drawing/2010/main" val="1"/>
              </a:ext>
            </a:extLst>
          </p:spPr>
          <p:style>
            <a:lnRef idx="1">
              <a:schemeClr val="dk1"/>
            </a:lnRef>
            <a:fillRef idx="3">
              <a:schemeClr val="dk1"/>
            </a:fillRef>
            <a:effectRef idx="2">
              <a:schemeClr val="dk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廢溶劑</a:t>
              </a:r>
              <a:endParaRPr lang="en-US" sz="1400" dirty="0">
                <a:solidFill>
                  <a:prstClr val="white"/>
                </a:solidFill>
                <a:latin typeface="Times New Roman" pitchFamily="18" charset="0"/>
                <a:ea typeface="標楷體" pitchFamily="65" charset="-120"/>
                <a:cs typeface="Times New Roman" pitchFamily="18" charset="0"/>
              </a:endParaRPr>
            </a:p>
          </p:txBody>
        </p:sp>
        <p:sp>
          <p:nvSpPr>
            <p:cNvPr id="47" name="intervalshape"/>
            <p:cNvSpPr/>
            <p:nvPr>
              <p:custDataLst>
                <p:tags r:id="rId8"/>
              </p:custDataLst>
            </p:nvPr>
          </p:nvSpPr>
          <p:spPr>
            <a:xfrm>
              <a:off x="5292990" y="5229200"/>
              <a:ext cx="983326" cy="279400"/>
            </a:xfrm>
            <a:prstGeom prst="roundRect">
              <a:avLst>
                <a:gd name="adj" fmla="val 100000"/>
              </a:avLst>
            </a:prstGeom>
            <a:ln/>
            <a:extLst>
              <a:ext uri="{53640926-AAD7-44D8-BBD7-CCE9431645EC}">
                <a14:shadowObscured xmlns:a14="http://schemas.microsoft.com/office/drawing/2010/main" val="1"/>
              </a:ext>
            </a:extLst>
          </p:spPr>
          <p:style>
            <a:lnRef idx="1">
              <a:schemeClr val="dk1"/>
            </a:lnRef>
            <a:fillRef idx="3">
              <a:schemeClr val="dk1"/>
            </a:fillRef>
            <a:effectRef idx="2">
              <a:schemeClr val="dk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廢硫酸</a:t>
              </a:r>
              <a:endParaRPr lang="en-US" sz="1400" dirty="0">
                <a:solidFill>
                  <a:prstClr val="white"/>
                </a:solidFill>
                <a:latin typeface="Times New Roman" pitchFamily="18" charset="0"/>
                <a:ea typeface="標楷體" pitchFamily="65" charset="-120"/>
                <a:cs typeface="Times New Roman" pitchFamily="18" charset="0"/>
              </a:endParaRPr>
            </a:p>
          </p:txBody>
        </p:sp>
        <p:cxnSp>
          <p:nvCxnSpPr>
            <p:cNvPr id="48" name="圖案 28"/>
            <p:cNvCxnSpPr>
              <a:stCxn id="55" idx="6"/>
              <a:endCxn id="150" idx="4"/>
            </p:cNvCxnSpPr>
            <p:nvPr/>
          </p:nvCxnSpPr>
          <p:spPr>
            <a:xfrm flipV="1">
              <a:off x="5014619" y="4710103"/>
              <a:ext cx="2320548" cy="1416877"/>
            </a:xfrm>
            <a:prstGeom prst="curvedConnector2">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49" name="圖案 29"/>
            <p:cNvCxnSpPr>
              <a:stCxn id="55" idx="2"/>
              <a:endCxn id="103" idx="5"/>
            </p:cNvCxnSpPr>
            <p:nvPr/>
          </p:nvCxnSpPr>
          <p:spPr>
            <a:xfrm rot="10800000">
              <a:off x="1997748" y="4588350"/>
              <a:ext cx="1697659" cy="1538632"/>
            </a:xfrm>
            <a:prstGeom prst="curvedConnector2">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0" name="intervalshape"/>
            <p:cNvSpPr/>
            <p:nvPr>
              <p:custDataLst>
                <p:tags r:id="rId9"/>
              </p:custDataLst>
            </p:nvPr>
          </p:nvSpPr>
          <p:spPr>
            <a:xfrm>
              <a:off x="1865092" y="5340998"/>
              <a:ext cx="1123962" cy="520387"/>
            </a:xfrm>
            <a:prstGeom prst="roundRect">
              <a:avLst>
                <a:gd name="adj" fmla="val 100000"/>
              </a:avLst>
            </a:prstGeom>
            <a:solidFill>
              <a:srgbClr val="00660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工業級</a:t>
              </a:r>
              <a:endParaRPr lang="en-US" altLang="zh-TW" sz="1400" dirty="0" smtClean="0">
                <a:solidFill>
                  <a:prstClr val="white"/>
                </a:solidFill>
                <a:latin typeface="Times New Roman" pitchFamily="18" charset="0"/>
                <a:ea typeface="標楷體" pitchFamily="65" charset="-120"/>
                <a:cs typeface="Times New Roman" pitchFamily="18" charset="0"/>
              </a:endParaRPr>
            </a:p>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硫酸</a:t>
              </a:r>
              <a:endParaRPr lang="en-US" sz="1400" dirty="0">
                <a:solidFill>
                  <a:prstClr val="white"/>
                </a:solidFill>
                <a:latin typeface="Times New Roman" pitchFamily="18" charset="0"/>
                <a:ea typeface="標楷體" pitchFamily="65" charset="-120"/>
                <a:cs typeface="Times New Roman" pitchFamily="18" charset="0"/>
              </a:endParaRPr>
            </a:p>
          </p:txBody>
        </p:sp>
        <p:sp>
          <p:nvSpPr>
            <p:cNvPr id="51" name="intervalshape"/>
            <p:cNvSpPr/>
            <p:nvPr>
              <p:custDataLst>
                <p:tags r:id="rId10"/>
              </p:custDataLst>
            </p:nvPr>
          </p:nvSpPr>
          <p:spPr>
            <a:xfrm>
              <a:off x="5933590" y="5646919"/>
              <a:ext cx="1000131" cy="285751"/>
            </a:xfrm>
            <a:prstGeom prst="roundRect">
              <a:avLst>
                <a:gd name="adj" fmla="val 100000"/>
              </a:avLst>
            </a:prstGeom>
            <a:solidFill>
              <a:srgbClr val="00660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44450" tIns="19050" rIns="44450" bIns="6350" rtlCol="0" anchor="ctr"/>
            <a:lstStyle/>
            <a:p>
              <a:pPr algn="ctr">
                <a:lnSpc>
                  <a:spcPts val="1000"/>
                </a:lnSpc>
              </a:pPr>
              <a:r>
                <a:rPr lang="zh-TW" altLang="en-US" sz="1400" dirty="0" smtClean="0">
                  <a:solidFill>
                    <a:prstClr val="white"/>
                  </a:solidFill>
                  <a:latin typeface="Times New Roman" pitchFamily="18" charset="0"/>
                  <a:ea typeface="標楷體" pitchFamily="65" charset="-120"/>
                  <a:cs typeface="Times New Roman" pitchFamily="18" charset="0"/>
                </a:rPr>
                <a:t>溶劑</a:t>
              </a:r>
              <a:endParaRPr lang="en-US" sz="1400" dirty="0">
                <a:solidFill>
                  <a:prstClr val="white"/>
                </a:solidFill>
                <a:latin typeface="Times New Roman" pitchFamily="18" charset="0"/>
                <a:ea typeface="標楷體" pitchFamily="65" charset="-120"/>
                <a:cs typeface="Times New Roman" pitchFamily="18" charset="0"/>
              </a:endParaRPr>
            </a:p>
          </p:txBody>
        </p:sp>
        <p:cxnSp>
          <p:nvCxnSpPr>
            <p:cNvPr id="52" name="直線單箭頭接點 51"/>
            <p:cNvCxnSpPr>
              <a:endCxn id="55" idx="0"/>
            </p:cNvCxnSpPr>
            <p:nvPr/>
          </p:nvCxnSpPr>
          <p:spPr>
            <a:xfrm rot="5400000">
              <a:off x="3959722" y="5072066"/>
              <a:ext cx="790598" cy="1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3" name="intervalshape"/>
            <p:cNvSpPr/>
            <p:nvPr>
              <p:custDataLst>
                <p:tags r:id="rId11"/>
              </p:custDataLst>
            </p:nvPr>
          </p:nvSpPr>
          <p:spPr>
            <a:xfrm>
              <a:off x="3857620" y="4929198"/>
              <a:ext cx="1000132" cy="285752"/>
            </a:xfrm>
            <a:prstGeom prst="roundRect">
              <a:avLst>
                <a:gd name="adj" fmla="val 100000"/>
              </a:avLst>
            </a:prstGeom>
            <a:solidFill>
              <a:srgbClr val="0070C0"/>
            </a:solidFill>
            <a:ln w="25400" cap="flat" cmpd="sng" algn="ctr">
              <a:noFill/>
              <a:prstDash val="solid"/>
            </a:ln>
            <a:effectLst>
              <a:outerShdw blurRad="44450">
                <a:scrgbClr r="0" g="0" b="0">
                  <a:alpha val="30000"/>
                </a:scrgbClr>
              </a:outerShdw>
            </a:effectLst>
            <a:scene3d>
              <a:camera prst="orthographicFront"/>
              <a:lightRig rig="threePt" dir="t"/>
            </a:scene3d>
            <a:sp3d>
              <a:bevelT w="17145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lIns="44450" tIns="19050" rIns="44450" bIns="6350" rtlCol="0" anchor="ctr"/>
            <a:lstStyle/>
            <a:p>
              <a:pPr algn="ctr">
                <a:lnSpc>
                  <a:spcPts val="1000"/>
                </a:lnSpc>
              </a:pPr>
              <a:r>
                <a:rPr lang="en-US" altLang="zh-TW" sz="1400" dirty="0" smtClean="0">
                  <a:solidFill>
                    <a:prstClr val="white"/>
                  </a:solidFill>
                  <a:latin typeface="Times New Roman" pitchFamily="18" charset="0"/>
                  <a:ea typeface="標楷體" pitchFamily="65" charset="-120"/>
                  <a:cs typeface="Times New Roman" pitchFamily="18" charset="0"/>
                </a:rPr>
                <a:t>H</a:t>
              </a:r>
              <a:r>
                <a:rPr lang="en-US" altLang="zh-TW" sz="1400" baseline="-25000" dirty="0" smtClean="0">
                  <a:solidFill>
                    <a:prstClr val="white"/>
                  </a:solidFill>
                  <a:latin typeface="Times New Roman" pitchFamily="18" charset="0"/>
                  <a:ea typeface="標楷體" pitchFamily="65" charset="-120"/>
                  <a:cs typeface="Times New Roman" pitchFamily="18" charset="0"/>
                </a:rPr>
                <a:t>2</a:t>
              </a:r>
              <a:endParaRPr lang="en-US" sz="1400" baseline="-25000" dirty="0">
                <a:solidFill>
                  <a:prstClr val="white"/>
                </a:solidFill>
                <a:latin typeface="Times New Roman" pitchFamily="18" charset="0"/>
                <a:ea typeface="標楷體" pitchFamily="65" charset="-120"/>
                <a:cs typeface="Times New Roman" pitchFamily="18" charset="0"/>
              </a:endParaRPr>
            </a:p>
          </p:txBody>
        </p:sp>
        <p:sp>
          <p:nvSpPr>
            <p:cNvPr id="54" name="手繪多邊形 53"/>
            <p:cNvSpPr/>
            <p:nvPr/>
          </p:nvSpPr>
          <p:spPr>
            <a:xfrm>
              <a:off x="2900464" y="3073940"/>
              <a:ext cx="990600" cy="2577830"/>
            </a:xfrm>
            <a:custGeom>
              <a:avLst/>
              <a:gdLst>
                <a:gd name="connsiteX0" fmla="*/ 8106 w 990600"/>
                <a:gd name="connsiteY0" fmla="*/ 0 h 2577830"/>
                <a:gd name="connsiteX1" fmla="*/ 163749 w 990600"/>
                <a:gd name="connsiteY1" fmla="*/ 1750979 h 2577830"/>
                <a:gd name="connsiteX2" fmla="*/ 990600 w 990600"/>
                <a:gd name="connsiteY2" fmla="*/ 2577830 h 2577830"/>
              </a:gdLst>
              <a:ahLst/>
              <a:cxnLst>
                <a:cxn ang="0">
                  <a:pos x="connsiteX0" y="connsiteY0"/>
                </a:cxn>
                <a:cxn ang="0">
                  <a:pos x="connsiteX1" y="connsiteY1"/>
                </a:cxn>
                <a:cxn ang="0">
                  <a:pos x="connsiteX2" y="connsiteY2"/>
                </a:cxn>
              </a:cxnLst>
              <a:rect l="l" t="t" r="r" b="b"/>
              <a:pathLst>
                <a:path w="990600" h="2577830">
                  <a:moveTo>
                    <a:pt x="8106" y="0"/>
                  </a:moveTo>
                  <a:cubicBezTo>
                    <a:pt x="4053" y="660670"/>
                    <a:pt x="0" y="1321341"/>
                    <a:pt x="163749" y="1750979"/>
                  </a:cubicBezTo>
                  <a:cubicBezTo>
                    <a:pt x="327498" y="2180617"/>
                    <a:pt x="860898" y="2427051"/>
                    <a:pt x="990600" y="2577830"/>
                  </a:cubicBezTo>
                </a:path>
              </a:pathLst>
            </a:cu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latin typeface="Times New Roman" pitchFamily="18" charset="0"/>
                <a:ea typeface="標楷體" pitchFamily="65" charset="-120"/>
                <a:cs typeface="Times New Roman" pitchFamily="18" charset="0"/>
              </a:endParaRPr>
            </a:p>
          </p:txBody>
        </p:sp>
      </p:grpSp>
      <p:grpSp>
        <p:nvGrpSpPr>
          <p:cNvPr id="414" name="群組 59"/>
          <p:cNvGrpSpPr>
            <a:grpSpLocks/>
          </p:cNvGrpSpPr>
          <p:nvPr/>
        </p:nvGrpSpPr>
        <p:grpSpPr bwMode="gray">
          <a:xfrm>
            <a:off x="119507" y="2966814"/>
            <a:ext cx="2005471" cy="3814791"/>
            <a:chOff x="1171697" y="1500187"/>
            <a:chExt cx="2401857" cy="4366436"/>
          </a:xfrm>
        </p:grpSpPr>
        <p:grpSp>
          <p:nvGrpSpPr>
            <p:cNvPr id="415" name="群組 53"/>
            <p:cNvGrpSpPr>
              <a:grpSpLocks/>
            </p:cNvGrpSpPr>
            <p:nvPr/>
          </p:nvGrpSpPr>
          <p:grpSpPr bwMode="gray">
            <a:xfrm>
              <a:off x="1219902" y="2546137"/>
              <a:ext cx="2331361" cy="2322689"/>
              <a:chOff x="1219902" y="2546137"/>
              <a:chExt cx="2331361" cy="2322689"/>
            </a:xfrm>
          </p:grpSpPr>
          <p:sp>
            <p:nvSpPr>
              <p:cNvPr id="422" name="向下箭號 421"/>
              <p:cNvSpPr/>
              <p:nvPr/>
            </p:nvSpPr>
            <p:spPr bwMode="gray">
              <a:xfrm>
                <a:off x="1790733" y="2546137"/>
                <a:ext cx="1192076" cy="2322689"/>
              </a:xfrm>
              <a:prstGeom prst="downArrow">
                <a:avLst/>
              </a:prstGeom>
              <a:solidFill>
                <a:srgbClr val="FFD5AB"/>
              </a:solidFill>
              <a:ln w="25400" cap="flat" cmpd="sng" algn="ctr">
                <a:solidFill>
                  <a:srgbClr val="BBE0E3">
                    <a:lumMod val="20000"/>
                    <a:lumOff val="80000"/>
                  </a:srgbClr>
                </a:solidFill>
                <a:prstDash val="solid"/>
              </a:ln>
              <a:effectLst/>
            </p:spPr>
            <p:txBody>
              <a:bodyPr anchor="ct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endParaRPr lang="zh-TW" altLang="en-US" sz="2954" kern="0">
                  <a:solidFill>
                    <a:srgbClr val="FFFFFF"/>
                  </a:solidFill>
                  <a:latin typeface="Times New Roman" pitchFamily="18" charset="0"/>
                  <a:ea typeface="標楷體" pitchFamily="65" charset="-120"/>
                  <a:cs typeface="Times New Roman" pitchFamily="18" charset="0"/>
                </a:endParaRPr>
              </a:p>
            </p:txBody>
          </p:sp>
          <p:grpSp>
            <p:nvGrpSpPr>
              <p:cNvPr id="423" name="群組 44"/>
              <p:cNvGrpSpPr>
                <a:grpSpLocks/>
              </p:cNvGrpSpPr>
              <p:nvPr/>
            </p:nvGrpSpPr>
            <p:grpSpPr bwMode="gray">
              <a:xfrm>
                <a:off x="1219902" y="2643220"/>
                <a:ext cx="1498346" cy="631203"/>
                <a:chOff x="1219902" y="2643220"/>
                <a:chExt cx="1498346" cy="631203"/>
              </a:xfrm>
            </p:grpSpPr>
            <p:pic>
              <p:nvPicPr>
                <p:cNvPr id="430" name="Picture 4" descr="http://pic39.nipic.com/20140323/18181467_151437266161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gray">
                <a:xfrm>
                  <a:off x="1219902" y="2643220"/>
                  <a:ext cx="825574" cy="63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 name="文字方塊 46"/>
                <p:cNvSpPr txBox="1">
                  <a:spLocks noChangeArrowheads="1"/>
                </p:cNvSpPr>
                <p:nvPr/>
              </p:nvSpPr>
              <p:spPr bwMode="gray">
                <a:xfrm>
                  <a:off x="2067038" y="2787304"/>
                  <a:ext cx="651210" cy="3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400" b="1" kern="0" dirty="0">
                      <a:latin typeface="Times New Roman" pitchFamily="18" charset="0"/>
                      <a:ea typeface="標楷體" pitchFamily="65" charset="-120"/>
                      <a:cs typeface="Times New Roman" pitchFamily="18" charset="0"/>
                    </a:rPr>
                    <a:t>開採</a:t>
                  </a:r>
                </a:p>
              </p:txBody>
            </p:sp>
          </p:grpSp>
          <p:grpSp>
            <p:nvGrpSpPr>
              <p:cNvPr id="424" name="群組 47"/>
              <p:cNvGrpSpPr>
                <a:grpSpLocks/>
              </p:cNvGrpSpPr>
              <p:nvPr/>
            </p:nvGrpSpPr>
            <p:grpSpPr bwMode="gray">
              <a:xfrm>
                <a:off x="2071212" y="3217505"/>
                <a:ext cx="1480051" cy="720000"/>
                <a:chOff x="2071212" y="3400394"/>
                <a:chExt cx="1480051" cy="720000"/>
              </a:xfrm>
            </p:grpSpPr>
            <p:pic>
              <p:nvPicPr>
                <p:cNvPr id="428" name="Picture 6" descr="http://img01.taopic.com/150504/234979-1505041640365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2734653" y="3400394"/>
                  <a:ext cx="81661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 name="文字方塊 49"/>
                <p:cNvSpPr txBox="1">
                  <a:spLocks noChangeArrowheads="1"/>
                </p:cNvSpPr>
                <p:nvPr/>
              </p:nvSpPr>
              <p:spPr bwMode="gray">
                <a:xfrm>
                  <a:off x="2071212" y="3687040"/>
                  <a:ext cx="651211" cy="3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400" b="1" kern="0">
                      <a:latin typeface="Times New Roman" pitchFamily="18" charset="0"/>
                      <a:ea typeface="標楷體" pitchFamily="65" charset="-120"/>
                      <a:cs typeface="Times New Roman" pitchFamily="18" charset="0"/>
                    </a:rPr>
                    <a:t>製造</a:t>
                  </a:r>
                </a:p>
              </p:txBody>
            </p:sp>
          </p:grpSp>
          <p:grpSp>
            <p:nvGrpSpPr>
              <p:cNvPr id="425" name="群組 48"/>
              <p:cNvGrpSpPr>
                <a:grpSpLocks/>
              </p:cNvGrpSpPr>
              <p:nvPr/>
            </p:nvGrpSpPr>
            <p:grpSpPr bwMode="gray">
              <a:xfrm>
                <a:off x="1245059" y="3765507"/>
                <a:ext cx="1476722" cy="714103"/>
                <a:chOff x="1245059" y="3765507"/>
                <a:chExt cx="1476722" cy="714103"/>
              </a:xfrm>
            </p:grpSpPr>
            <p:pic>
              <p:nvPicPr>
                <p:cNvPr id="426" name="Picture 8" descr="http://www.cn486.com/upload/2010/11/20/101120064851245.gif"/>
                <p:cNvPicPr>
                  <a:picLocks noChangeAspect="1" noChangeArrowheads="1"/>
                </p:cNvPicPr>
                <p:nvPr/>
              </p:nvPicPr>
              <p:blipFill>
                <a:blip r:embed="rId16" cstate="print">
                  <a:extLst>
                    <a:ext uri="{28A0092B-C50C-407E-A947-70E740481C1C}">
                      <a14:useLocalDpi xmlns:a14="http://schemas.microsoft.com/office/drawing/2010/main" val="0"/>
                    </a:ext>
                  </a:extLst>
                </a:blip>
                <a:srcRect l="12189" t="2539" r="11479" b="3001"/>
                <a:stretch>
                  <a:fillRect/>
                </a:stretch>
              </p:blipFill>
              <p:spPr bwMode="gray">
                <a:xfrm>
                  <a:off x="1245059" y="3765507"/>
                  <a:ext cx="574765" cy="71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 name="文字方塊 52"/>
                <p:cNvSpPr txBox="1">
                  <a:spLocks noChangeArrowheads="1"/>
                </p:cNvSpPr>
                <p:nvPr/>
              </p:nvSpPr>
              <p:spPr bwMode="gray">
                <a:xfrm>
                  <a:off x="2070571" y="3895785"/>
                  <a:ext cx="651210" cy="3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400" b="1" kern="0" dirty="0">
                      <a:latin typeface="Times New Roman" pitchFamily="18" charset="0"/>
                      <a:ea typeface="標楷體" pitchFamily="65" charset="-120"/>
                      <a:cs typeface="Times New Roman" pitchFamily="18" charset="0"/>
                    </a:rPr>
                    <a:t>廢棄</a:t>
                  </a:r>
                </a:p>
              </p:txBody>
            </p:sp>
          </p:grpSp>
        </p:grpSp>
        <p:grpSp>
          <p:nvGrpSpPr>
            <p:cNvPr id="416" name="群組 50"/>
            <p:cNvGrpSpPr>
              <a:grpSpLocks/>
            </p:cNvGrpSpPr>
            <p:nvPr/>
          </p:nvGrpSpPr>
          <p:grpSpPr bwMode="gray">
            <a:xfrm>
              <a:off x="1652334" y="1500187"/>
              <a:ext cx="1584051" cy="1076097"/>
              <a:chOff x="1495573" y="1500187"/>
              <a:chExt cx="1584051" cy="1076097"/>
            </a:xfrm>
          </p:grpSpPr>
          <p:pic>
            <p:nvPicPr>
              <p:cNvPr id="420" name="圖片 6"/>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8044" t="14471" r="8044" b="14227"/>
              <a:stretch>
                <a:fillRect/>
              </a:stretch>
            </p:blipFill>
            <p:spPr bwMode="gray">
              <a:xfrm>
                <a:off x="1619463" y="1640284"/>
                <a:ext cx="1460161"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 name="文字方塊 54"/>
              <p:cNvSpPr txBox="1">
                <a:spLocks noChangeArrowheads="1"/>
              </p:cNvSpPr>
              <p:nvPr/>
            </p:nvSpPr>
            <p:spPr bwMode="gray">
              <a:xfrm>
                <a:off x="1495573" y="1500187"/>
                <a:ext cx="651210" cy="3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400" b="1" kern="0">
                    <a:latin typeface="Times New Roman" pitchFamily="18" charset="0"/>
                    <a:ea typeface="標楷體" pitchFamily="65" charset="-120"/>
                    <a:cs typeface="Times New Roman" pitchFamily="18" charset="0"/>
                  </a:rPr>
                  <a:t>資源</a:t>
                </a:r>
              </a:p>
            </p:txBody>
          </p:sp>
        </p:grpSp>
        <p:grpSp>
          <p:nvGrpSpPr>
            <p:cNvPr id="417" name="群組 51"/>
            <p:cNvGrpSpPr>
              <a:grpSpLocks/>
            </p:cNvGrpSpPr>
            <p:nvPr/>
          </p:nvGrpSpPr>
          <p:grpSpPr bwMode="gray">
            <a:xfrm>
              <a:off x="1171697" y="4868827"/>
              <a:ext cx="2401857" cy="997796"/>
              <a:chOff x="1171697" y="4868827"/>
              <a:chExt cx="2401857" cy="997796"/>
            </a:xfrm>
          </p:grpSpPr>
          <p:pic>
            <p:nvPicPr>
              <p:cNvPr id="418" name="圖片 40"/>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gray">
              <a:xfrm>
                <a:off x="1230901" y="4894623"/>
                <a:ext cx="2342653"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 name="文字方塊 56"/>
              <p:cNvSpPr txBox="1">
                <a:spLocks noChangeArrowheads="1"/>
              </p:cNvSpPr>
              <p:nvPr/>
            </p:nvSpPr>
            <p:spPr bwMode="gray">
              <a:xfrm>
                <a:off x="1171697" y="4868827"/>
                <a:ext cx="1081254" cy="33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400" b="1" kern="0" dirty="0">
                    <a:latin typeface="Times New Roman" pitchFamily="18" charset="0"/>
                    <a:ea typeface="標楷體" pitchFamily="65" charset="-120"/>
                    <a:cs typeface="Times New Roman" pitchFamily="18" charset="0"/>
                  </a:rPr>
                  <a:t>最終處置</a:t>
                </a:r>
              </a:p>
            </p:txBody>
          </p:sp>
        </p:grpSp>
      </p:grpSp>
      <p:sp>
        <p:nvSpPr>
          <p:cNvPr id="432" name="向右箭號 431"/>
          <p:cNvSpPr/>
          <p:nvPr/>
        </p:nvSpPr>
        <p:spPr bwMode="gray">
          <a:xfrm>
            <a:off x="3465292" y="4117109"/>
            <a:ext cx="219714" cy="307077"/>
          </a:xfrm>
          <a:prstGeom prst="rightArrow">
            <a:avLst/>
          </a:prstGeom>
          <a:gradFill rotWithShape="1">
            <a:gsLst>
              <a:gs pos="0">
                <a:srgbClr val="2D2D8A">
                  <a:shade val="51000"/>
                  <a:satMod val="130000"/>
                </a:srgbClr>
              </a:gs>
              <a:gs pos="80000">
                <a:srgbClr val="2D2D8A">
                  <a:shade val="93000"/>
                  <a:satMod val="130000"/>
                </a:srgbClr>
              </a:gs>
              <a:gs pos="100000">
                <a:srgbClr val="2D2D8A">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endParaRPr lang="zh-TW" altLang="en-US" sz="2954" kern="0">
              <a:solidFill>
                <a:srgbClr val="FFFFFF"/>
              </a:solidFill>
              <a:latin typeface="Times New Roman" pitchFamily="18" charset="0"/>
              <a:ea typeface="標楷體" pitchFamily="65" charset="-120"/>
              <a:cs typeface="Times New Roman" pitchFamily="18" charset="0"/>
            </a:endParaRPr>
          </a:p>
        </p:txBody>
      </p:sp>
      <p:sp>
        <p:nvSpPr>
          <p:cNvPr id="433" name="文字方塊 64"/>
          <p:cNvSpPr txBox="1">
            <a:spLocks noChangeArrowheads="1"/>
          </p:cNvSpPr>
          <p:nvPr/>
        </p:nvSpPr>
        <p:spPr bwMode="gray">
          <a:xfrm>
            <a:off x="2091848" y="4093540"/>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800" b="1" kern="0" dirty="0">
                <a:latin typeface="Times New Roman" pitchFamily="18" charset="0"/>
                <a:ea typeface="標楷體" pitchFamily="65" charset="-120"/>
                <a:cs typeface="Times New Roman" pitchFamily="18" charset="0"/>
              </a:rPr>
              <a:t>廢棄物管理</a:t>
            </a:r>
          </a:p>
        </p:txBody>
      </p:sp>
      <p:sp>
        <p:nvSpPr>
          <p:cNvPr id="434" name="文字方塊 65"/>
          <p:cNvSpPr txBox="1">
            <a:spLocks noChangeArrowheads="1"/>
          </p:cNvSpPr>
          <p:nvPr/>
        </p:nvSpPr>
        <p:spPr bwMode="gray">
          <a:xfrm>
            <a:off x="3697522" y="4095005"/>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800" b="1" kern="0" dirty="0">
                <a:latin typeface="Times New Roman" pitchFamily="18" charset="0"/>
                <a:ea typeface="標楷體" pitchFamily="65" charset="-120"/>
                <a:cs typeface="Times New Roman" pitchFamily="18" charset="0"/>
              </a:rPr>
              <a:t>資源管理</a:t>
            </a:r>
          </a:p>
        </p:txBody>
      </p:sp>
      <p:sp>
        <p:nvSpPr>
          <p:cNvPr id="435" name="文字方塊 66"/>
          <p:cNvSpPr txBox="1">
            <a:spLocks noChangeArrowheads="1"/>
          </p:cNvSpPr>
          <p:nvPr/>
        </p:nvSpPr>
        <p:spPr bwMode="gray">
          <a:xfrm>
            <a:off x="2241224" y="3616426"/>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defTabSz="844083" eaLnBrk="1" fontAlgn="auto" hangingPunct="1">
              <a:spcBef>
                <a:spcPts val="0"/>
              </a:spcBef>
              <a:spcAft>
                <a:spcPts val="0"/>
              </a:spcAft>
              <a:defRPr/>
            </a:pPr>
            <a:r>
              <a:rPr lang="zh-TW" altLang="en-US" sz="1800" b="1" kern="0" dirty="0">
                <a:latin typeface="Times New Roman" pitchFamily="18" charset="0"/>
                <a:ea typeface="標楷體" pitchFamily="65" charset="-120"/>
                <a:cs typeface="Times New Roman" pitchFamily="18" charset="0"/>
              </a:rPr>
              <a:t>線性經濟</a:t>
            </a:r>
          </a:p>
        </p:txBody>
      </p:sp>
      <p:sp>
        <p:nvSpPr>
          <p:cNvPr id="436" name="文字方塊 67"/>
          <p:cNvSpPr txBox="1">
            <a:spLocks noChangeArrowheads="1"/>
          </p:cNvSpPr>
          <p:nvPr/>
        </p:nvSpPr>
        <p:spPr bwMode="gray">
          <a:xfrm>
            <a:off x="3700162" y="3615888"/>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r>
              <a:rPr lang="zh-TW" altLang="en-US" sz="1800" b="1" kern="0" dirty="0">
                <a:latin typeface="Times New Roman" pitchFamily="18" charset="0"/>
                <a:ea typeface="標楷體" pitchFamily="65" charset="-120"/>
                <a:cs typeface="Times New Roman" pitchFamily="18" charset="0"/>
              </a:rPr>
              <a:t>循環經濟</a:t>
            </a:r>
          </a:p>
        </p:txBody>
      </p:sp>
      <p:sp>
        <p:nvSpPr>
          <p:cNvPr id="437" name="向右箭號 436"/>
          <p:cNvSpPr/>
          <p:nvPr/>
        </p:nvSpPr>
        <p:spPr bwMode="gray">
          <a:xfrm>
            <a:off x="3468000" y="3651110"/>
            <a:ext cx="219837" cy="307077"/>
          </a:xfrm>
          <a:prstGeom prst="rightArrow">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1pPr>
            <a:lvl2pPr marL="742950" indent="-28575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2pPr>
            <a:lvl3pPr marL="11430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3pPr>
            <a:lvl4pPr marL="16002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4pPr>
            <a:lvl5pPr marL="2057400" indent="-228600">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5pPr>
            <a:lvl6pPr marL="25146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6pPr>
            <a:lvl7pPr marL="29718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7pPr>
            <a:lvl8pPr marL="34290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8pPr>
            <a:lvl9pPr marL="3886200" indent="-228600" eaLnBrk="0" fontAlgn="base" hangingPunct="0">
              <a:spcBef>
                <a:spcPct val="0"/>
              </a:spcBef>
              <a:spcAft>
                <a:spcPct val="0"/>
              </a:spcAft>
              <a:defRPr sz="3200">
                <a:solidFill>
                  <a:srgbClr val="000000"/>
                </a:solidFill>
                <a:latin typeface="Arial" panose="020B0604020202020204" pitchFamily="34" charset="0"/>
                <a:ea typeface="Helvetica" panose="020B0604020202020204" pitchFamily="34" charset="0"/>
                <a:cs typeface="Helvetica" panose="020B0604020202020204" pitchFamily="34" charset="0"/>
                <a:sym typeface="Arial" panose="020B0604020202020204" pitchFamily="34" charset="0"/>
              </a:defRPr>
            </a:lvl9pPr>
          </a:lstStyle>
          <a:p>
            <a:pPr algn="ctr" defTabSz="844083" eaLnBrk="1" fontAlgn="auto" hangingPunct="1">
              <a:spcBef>
                <a:spcPts val="0"/>
              </a:spcBef>
              <a:spcAft>
                <a:spcPts val="0"/>
              </a:spcAft>
              <a:defRPr/>
            </a:pPr>
            <a:endParaRPr lang="zh-TW" altLang="en-US" sz="2954" kern="0">
              <a:solidFill>
                <a:srgbClr val="FFFFFF"/>
              </a:solidFill>
              <a:latin typeface="Times New Roman" pitchFamily="18" charset="0"/>
              <a:ea typeface="標楷體" pitchFamily="65" charset="-120"/>
              <a:cs typeface="Times New Roman" pitchFamily="18" charset="0"/>
            </a:endParaRPr>
          </a:p>
        </p:txBody>
      </p:sp>
      <p:graphicFrame>
        <p:nvGraphicFramePr>
          <p:cNvPr id="438" name="表格 437"/>
          <p:cNvGraphicFramePr>
            <a:graphicFrameLocks noGrp="1"/>
          </p:cNvGraphicFramePr>
          <p:nvPr>
            <p:extLst/>
          </p:nvPr>
        </p:nvGraphicFramePr>
        <p:xfrm>
          <a:off x="2310399" y="4806943"/>
          <a:ext cx="2484000" cy="1554480"/>
        </p:xfrm>
        <a:graphic>
          <a:graphicData uri="http://schemas.openxmlformats.org/drawingml/2006/table">
            <a:tbl>
              <a:tblPr firstRow="1" bandRow="1">
                <a:tableStyleId>{5940675A-B579-460E-94D1-54222C63F5DA}</a:tableStyleId>
              </a:tblPr>
              <a:tblGrid>
                <a:gridCol w="684000">
                  <a:extLst>
                    <a:ext uri="{9D8B030D-6E8A-4147-A177-3AD203B41FA5}">
                      <a16:colId xmlns="" xmlns:a16="http://schemas.microsoft.com/office/drawing/2014/main" val="20000"/>
                    </a:ext>
                  </a:extLst>
                </a:gridCol>
                <a:gridCol w="1800000">
                  <a:extLst>
                    <a:ext uri="{9D8B030D-6E8A-4147-A177-3AD203B41FA5}">
                      <a16:colId xmlns="" xmlns:a16="http://schemas.microsoft.com/office/drawing/2014/main" val="20001"/>
                    </a:ext>
                  </a:extLst>
                </a:gridCol>
              </a:tblGrid>
              <a:tr h="359269">
                <a:tc>
                  <a:txBody>
                    <a:bodyPr/>
                    <a:lstStyle/>
                    <a:p>
                      <a:pPr lvl="0"/>
                      <a:r>
                        <a:rPr lang="zh-TW" altLang="en-US" sz="1400" b="1" spc="-130" baseline="0" dirty="0" smtClean="0">
                          <a:solidFill>
                            <a:schemeClr val="bg1"/>
                          </a:solidFill>
                          <a:latin typeface="Times New Roman" pitchFamily="18" charset="0"/>
                          <a:ea typeface="標楷體" pitchFamily="65" charset="-120"/>
                          <a:cs typeface="Times New Roman" pitchFamily="18" charset="0"/>
                        </a:rPr>
                        <a:t>材料化</a:t>
                      </a:r>
                      <a:endParaRPr lang="zh-TW" altLang="en-US" sz="1400" spc="-130" baseline="0" dirty="0" smtClean="0">
                        <a:solidFill>
                          <a:schemeClr val="bg1"/>
                        </a:solidFill>
                      </a:endParaRPr>
                    </a:p>
                  </a:txBody>
                  <a:tcPr anchor="ctr">
                    <a:solidFill>
                      <a:schemeClr val="accent3"/>
                    </a:solidFill>
                  </a:tcPr>
                </a:tc>
                <a:tc>
                  <a:txBody>
                    <a:bodyPr/>
                    <a:lstStyle/>
                    <a:p>
                      <a:pPr marL="0" lvl="1"/>
                      <a:r>
                        <a:rPr lang="zh-TW" altLang="en-US" sz="1400" b="1" spc="-130" baseline="0" dirty="0" smtClean="0">
                          <a:latin typeface="Times New Roman" pitchFamily="18" charset="0"/>
                          <a:ea typeface="標楷體" pitchFamily="65" charset="-120"/>
                          <a:cs typeface="Times New Roman" pitchFamily="18" charset="0"/>
                        </a:rPr>
                        <a:t>將廢棄資源再利用成為工程材料</a:t>
                      </a:r>
                      <a:endParaRPr lang="zh-TW" altLang="en-US" sz="1400" spc="-130" baseline="0" dirty="0" smtClean="0"/>
                    </a:p>
                  </a:txBody>
                  <a:tcPr>
                    <a:solidFill>
                      <a:schemeClr val="accent3">
                        <a:lumMod val="20000"/>
                        <a:lumOff val="80000"/>
                      </a:schemeClr>
                    </a:solidFill>
                  </a:tcPr>
                </a:tc>
                <a:extLst>
                  <a:ext uri="{0D108BD9-81ED-4DB2-BD59-A6C34878D82A}">
                    <a16:rowId xmlns="" xmlns:a16="http://schemas.microsoft.com/office/drawing/2014/main" val="10000"/>
                  </a:ext>
                </a:extLst>
              </a:tr>
              <a:tr h="359269">
                <a:tc>
                  <a:txBody>
                    <a:bodyPr/>
                    <a:lstStyle/>
                    <a:p>
                      <a:pPr lvl="0"/>
                      <a:r>
                        <a:rPr lang="zh-TW" altLang="en-US" sz="1400" b="1" spc="-130" baseline="0" dirty="0" smtClean="0">
                          <a:solidFill>
                            <a:schemeClr val="bg1"/>
                          </a:solidFill>
                          <a:latin typeface="Times New Roman" pitchFamily="18" charset="0"/>
                          <a:ea typeface="標楷體" pitchFamily="65" charset="-120"/>
                          <a:cs typeface="Times New Roman" pitchFamily="18" charset="0"/>
                        </a:rPr>
                        <a:t>能源化</a:t>
                      </a:r>
                      <a:endParaRPr lang="zh-TW" altLang="en-US" sz="1400" spc="-130" baseline="0" dirty="0" smtClean="0">
                        <a:solidFill>
                          <a:schemeClr val="bg1"/>
                        </a:solidFill>
                      </a:endParaRPr>
                    </a:p>
                  </a:txBody>
                  <a:tcPr anchor="ctr">
                    <a:solidFill>
                      <a:schemeClr val="accent3"/>
                    </a:solidFill>
                  </a:tcPr>
                </a:tc>
                <a:tc>
                  <a:txBody>
                    <a:bodyPr/>
                    <a:lstStyle/>
                    <a:p>
                      <a:pPr marL="0" lvl="1"/>
                      <a:r>
                        <a:rPr lang="zh-TW" altLang="en-US" sz="1400" b="1" spc="-130" baseline="0" dirty="0" smtClean="0">
                          <a:latin typeface="Times New Roman" pitchFamily="18" charset="0"/>
                          <a:ea typeface="標楷體" pitchFamily="65" charset="-120"/>
                          <a:cs typeface="Times New Roman" pitchFamily="18" charset="0"/>
                        </a:rPr>
                        <a:t>將具有熱值之廢棄資源再利用作為替代燃料</a:t>
                      </a:r>
                      <a:endParaRPr lang="zh-TW" altLang="en-US" sz="1400" spc="-130" baseline="0" dirty="0"/>
                    </a:p>
                  </a:txBody>
                  <a:tcPr>
                    <a:solidFill>
                      <a:schemeClr val="accent3">
                        <a:lumMod val="20000"/>
                        <a:lumOff val="80000"/>
                      </a:schemeClr>
                    </a:solidFill>
                  </a:tcPr>
                </a:tc>
                <a:extLst>
                  <a:ext uri="{0D108BD9-81ED-4DB2-BD59-A6C34878D82A}">
                    <a16:rowId xmlns="" xmlns:a16="http://schemas.microsoft.com/office/drawing/2014/main" val="10001"/>
                  </a:ext>
                </a:extLst>
              </a:tr>
              <a:tr h="359269">
                <a:tc>
                  <a:txBody>
                    <a:bodyPr/>
                    <a:lstStyle/>
                    <a:p>
                      <a:pPr lvl="0"/>
                      <a:r>
                        <a:rPr lang="zh-TW" altLang="en-US" sz="1400" b="1" spc="-130" baseline="0" dirty="0" smtClean="0">
                          <a:solidFill>
                            <a:schemeClr val="bg1"/>
                          </a:solidFill>
                          <a:latin typeface="Times New Roman" pitchFamily="18" charset="0"/>
                          <a:ea typeface="標楷體" pitchFamily="65" charset="-120"/>
                          <a:cs typeface="Times New Roman" pitchFamily="18" charset="0"/>
                        </a:rPr>
                        <a:t>原料化</a:t>
                      </a:r>
                      <a:endParaRPr lang="zh-TW" altLang="en-US" sz="1400" spc="-130" baseline="0" dirty="0">
                        <a:solidFill>
                          <a:schemeClr val="bg1"/>
                        </a:solidFill>
                      </a:endParaRPr>
                    </a:p>
                  </a:txBody>
                  <a:tcPr anchor="ctr">
                    <a:solidFill>
                      <a:schemeClr val="accent3"/>
                    </a:solidFill>
                  </a:tcPr>
                </a:tc>
                <a:tc>
                  <a:txBody>
                    <a:bodyPr/>
                    <a:lstStyle/>
                    <a:p>
                      <a:r>
                        <a:rPr lang="zh-TW" altLang="en-US" sz="1400" b="1" spc="-130" baseline="0" dirty="0" smtClean="0">
                          <a:latin typeface="Times New Roman" pitchFamily="18" charset="0"/>
                          <a:ea typeface="標楷體" pitchFamily="65" charset="-120"/>
                          <a:cs typeface="Times New Roman" pitchFamily="18" charset="0"/>
                        </a:rPr>
                        <a:t>將廢棄資源再利用成為製程原料</a:t>
                      </a:r>
                      <a:endParaRPr lang="zh-TW" altLang="en-US" sz="1400" spc="-130" baseline="0" dirty="0"/>
                    </a:p>
                  </a:txBody>
                  <a:tcPr>
                    <a:solidFill>
                      <a:schemeClr val="accent3">
                        <a:lumMod val="20000"/>
                        <a:lumOff val="80000"/>
                      </a:schemeClr>
                    </a:solidFill>
                  </a:tcPr>
                </a:tc>
                <a:extLst>
                  <a:ext uri="{0D108BD9-81ED-4DB2-BD59-A6C34878D82A}">
                    <a16:rowId xmlns="" xmlns:a16="http://schemas.microsoft.com/office/drawing/2014/main" val="10002"/>
                  </a:ext>
                </a:extLst>
              </a:tr>
            </a:tbl>
          </a:graphicData>
        </a:graphic>
      </p:graphicFrame>
      <p:sp>
        <p:nvSpPr>
          <p:cNvPr id="439" name="Rectangle 2"/>
          <p:cNvSpPr txBox="1">
            <a:spLocks noChangeArrowheads="1"/>
          </p:cNvSpPr>
          <p:nvPr/>
        </p:nvSpPr>
        <p:spPr bwMode="gray">
          <a:xfrm>
            <a:off x="494860" y="1610268"/>
            <a:ext cx="8953195" cy="1365281"/>
          </a:xfrm>
          <a:prstGeom prst="rect">
            <a:avLst/>
          </a:prstGeom>
          <a:noFill/>
          <a:ln w="9525">
            <a:noFill/>
            <a:miter lim="800000"/>
            <a:headEnd/>
            <a:tailEnd/>
          </a:ln>
        </p:spPr>
        <p:txBody>
          <a:bodyPr vert="horz" wrap="square" lIns="77410" tIns="38705" rIns="77410" bIns="38705" numCol="1" anchor="t" anchorCtr="0" compatLnSpc="1">
            <a:prstTxWarp prst="textNoShape">
              <a:avLst/>
            </a:prstTxWarp>
          </a:bodyPr>
          <a:lstStyle/>
          <a:p>
            <a:pPr marL="342900" indent="-342900" algn="just" defTabSz="774131">
              <a:spcBef>
                <a:spcPct val="20000"/>
              </a:spcBef>
              <a:buSzPct val="90000"/>
              <a:buFont typeface="Wingdings" panose="05000000000000000000" pitchFamily="2" charset="2"/>
              <a:buChar char="Ø"/>
              <a:defRPr/>
            </a:pPr>
            <a:r>
              <a:rPr lang="zh-TW" altLang="en-US" sz="2000" kern="0" spc="-102" dirty="0" smtClean="0">
                <a:latin typeface="Times New Roman" pitchFamily="18" charset="0"/>
                <a:ea typeface="標楷體" pitchFamily="65" charset="-120"/>
                <a:cs typeface="Times New Roman" pitchFamily="18" charset="0"/>
              </a:rPr>
              <a:t>透過跨業合作鏈結模式，將化工業</a:t>
            </a:r>
            <a:r>
              <a:rPr lang="zh-TW" altLang="en-US" sz="2000" kern="0" spc="-102" dirty="0" smtClean="0">
                <a:latin typeface="新細明體" panose="02020500000000000000" pitchFamily="18" charset="-120"/>
                <a:cs typeface="Times New Roman" pitchFamily="18" charset="0"/>
              </a:rPr>
              <a:t>、</a:t>
            </a:r>
            <a:r>
              <a:rPr lang="zh-TW" altLang="en-US" sz="2000" kern="0" spc="-102" dirty="0" smtClean="0">
                <a:latin typeface="Times New Roman" pitchFamily="18" charset="0"/>
                <a:ea typeface="標楷體" pitchFamily="65" charset="-120"/>
                <a:cs typeface="Times New Roman" pitchFamily="18" charset="0"/>
              </a:rPr>
              <a:t>水泥、鋼鐵、石化等產業產出之廢棄資源互相鏈結，促進資源循環利用，提升環境與經濟效益。</a:t>
            </a:r>
            <a:endParaRPr lang="en-US" altLang="zh-TW" sz="2000" kern="0" spc="-102" dirty="0" smtClean="0">
              <a:latin typeface="Times New Roman" pitchFamily="18" charset="0"/>
              <a:ea typeface="標楷體" pitchFamily="65" charset="-120"/>
              <a:cs typeface="Times New Roman" pitchFamily="18" charset="0"/>
            </a:endParaRPr>
          </a:p>
          <a:p>
            <a:pPr marL="342900" indent="-342900" algn="just" defTabSz="774131">
              <a:spcBef>
                <a:spcPct val="20000"/>
              </a:spcBef>
              <a:buSzPct val="90000"/>
              <a:buFont typeface="Wingdings" panose="05000000000000000000" pitchFamily="2" charset="2"/>
              <a:buChar char="Ø"/>
              <a:defRPr/>
            </a:pPr>
            <a:r>
              <a:rPr lang="zh-TW" altLang="en-US" sz="2000" kern="0" dirty="0" smtClean="0">
                <a:latin typeface="Times New Roman" pitchFamily="18" charset="0"/>
                <a:ea typeface="標楷體" pitchFamily="65" charset="-120"/>
                <a:cs typeface="Times New Roman" pitchFamily="18" charset="0"/>
              </a:rPr>
              <a:t>以</a:t>
            </a:r>
            <a:r>
              <a:rPr lang="zh-TW" altLang="en-US" sz="2000" kern="0" dirty="0">
                <a:solidFill>
                  <a:srgbClr val="FF0000"/>
                </a:solidFill>
                <a:latin typeface="Times New Roman" pitchFamily="18" charset="0"/>
                <a:ea typeface="標楷體" pitchFamily="65" charset="-120"/>
                <a:cs typeface="Times New Roman" pitchFamily="18" charset="0"/>
              </a:rPr>
              <a:t>化工業</a:t>
            </a:r>
            <a:r>
              <a:rPr lang="zh-TW" altLang="en-US" sz="2000" kern="0" dirty="0">
                <a:latin typeface="Times New Roman" pitchFamily="18" charset="0"/>
                <a:ea typeface="標楷體" pitchFamily="65" charset="-120"/>
                <a:cs typeface="Times New Roman" pitchFamily="18" charset="0"/>
              </a:rPr>
              <a:t>為例，可收受廢酸洗液、廢酸性蝕刻液等</a:t>
            </a:r>
            <a:r>
              <a:rPr lang="en-US" altLang="zh-TW" sz="2000" kern="0" dirty="0">
                <a:solidFill>
                  <a:srgbClr val="FF0000"/>
                </a:solidFill>
                <a:latin typeface="Times New Roman" pitchFamily="18" charset="0"/>
                <a:ea typeface="標楷體" pitchFamily="65" charset="-120"/>
                <a:cs typeface="Times New Roman" pitchFamily="18" charset="0"/>
              </a:rPr>
              <a:t>6</a:t>
            </a:r>
            <a:r>
              <a:rPr lang="zh-TW" altLang="en-US" sz="2000" kern="0" dirty="0">
                <a:solidFill>
                  <a:srgbClr val="FF0000"/>
                </a:solidFill>
                <a:latin typeface="Times New Roman" pitchFamily="18" charset="0"/>
                <a:ea typeface="標楷體" pitchFamily="65" charset="-120"/>
                <a:cs typeface="Times New Roman" pitchFamily="18" charset="0"/>
              </a:rPr>
              <a:t>項</a:t>
            </a:r>
            <a:r>
              <a:rPr lang="zh-TW" altLang="en-US" sz="2000" kern="0" dirty="0" smtClean="0">
                <a:latin typeface="Times New Roman" pitchFamily="18" charset="0"/>
                <a:ea typeface="標楷體" pitchFamily="65" charset="-120"/>
                <a:cs typeface="Times New Roman" pitchFamily="18" charset="0"/>
              </a:rPr>
              <a:t>廢棄物作為</a:t>
            </a:r>
            <a:r>
              <a:rPr lang="zh-TW" altLang="en-US" sz="2000" kern="0" dirty="0">
                <a:solidFill>
                  <a:srgbClr val="FF0000"/>
                </a:solidFill>
                <a:latin typeface="Times New Roman" pitchFamily="18" charset="0"/>
                <a:ea typeface="標楷體" pitchFamily="65" charset="-120"/>
                <a:cs typeface="Times New Roman" pitchFamily="18" charset="0"/>
              </a:rPr>
              <a:t>替代原料</a:t>
            </a:r>
            <a:r>
              <a:rPr lang="zh-TW" altLang="en-US" sz="2000" kern="0" dirty="0" smtClean="0">
                <a:latin typeface="Times New Roman" pitchFamily="18" charset="0"/>
                <a:ea typeface="標楷體" pitchFamily="65" charset="-120"/>
                <a:cs typeface="Times New Roman" pitchFamily="18" charset="0"/>
              </a:rPr>
              <a:t>。</a:t>
            </a:r>
            <a:endParaRPr lang="zh-TW" altLang="en-US" sz="2000" kern="0" dirty="0">
              <a:latin typeface="Times New Roman" pitchFamily="18" charset="0"/>
              <a:ea typeface="標楷體" pitchFamily="65" charset="-120"/>
              <a:cs typeface="Times New Roman" pitchFamily="18" charset="0"/>
            </a:endParaRPr>
          </a:p>
        </p:txBody>
      </p:sp>
      <p:sp>
        <p:nvSpPr>
          <p:cNvPr id="440" name="矩形 439"/>
          <p:cNvSpPr/>
          <p:nvPr/>
        </p:nvSpPr>
        <p:spPr>
          <a:xfrm>
            <a:off x="86816" y="1252477"/>
            <a:ext cx="3042375" cy="400110"/>
          </a:xfrm>
          <a:prstGeom prst="rect">
            <a:avLst/>
          </a:prstGeom>
        </p:spPr>
        <p:txBody>
          <a:bodyPr wrap="square">
            <a:spAutoFit/>
          </a:bodyPr>
          <a:lstStyle/>
          <a:p>
            <a:pPr marL="179388" indent="-179388">
              <a:buFont typeface="Arial" panose="020B0604020202020204" pitchFamily="34" charset="0"/>
              <a:buChar char="•"/>
            </a:pP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產業</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循環經濟資訊平台</a:t>
            </a:r>
          </a:p>
        </p:txBody>
      </p:sp>
    </p:spTree>
    <p:extLst>
      <p:ext uri="{BB962C8B-B14F-4D97-AF65-F5344CB8AC3E}">
        <p14:creationId xmlns:p14="http://schemas.microsoft.com/office/powerpoint/2010/main" val="209631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0" y="612352"/>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4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簡報大綱</a:t>
            </a:r>
          </a:p>
        </p:txBody>
      </p:sp>
      <p:sp>
        <p:nvSpPr>
          <p:cNvPr id="4" name="Text Box 3"/>
          <p:cNvSpPr txBox="1">
            <a:spLocks noChangeArrowheads="1"/>
          </p:cNvSpPr>
          <p:nvPr/>
        </p:nvSpPr>
        <p:spPr bwMode="gray">
          <a:xfrm>
            <a:off x="1075695" y="2187167"/>
            <a:ext cx="721316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20725" indent="-720725"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nSpc>
                <a:spcPts val="4200"/>
              </a:lnSpc>
            </a:pP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壹、國際經濟趨勢與因應</a:t>
            </a:r>
            <a:endPar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4200"/>
              </a:lnSpc>
            </a:pP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2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、解決五缺配套</a:t>
            </a: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措施</a:t>
            </a:r>
            <a:endPar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4200"/>
              </a:lnSpc>
            </a:pP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參、推動產業創新</a:t>
            </a:r>
            <a:endPar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ts val="4200"/>
              </a:lnSpc>
            </a:pP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肆、結語</a:t>
            </a:r>
            <a:endPar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8356599" y="1751086"/>
            <a:ext cx="702078" cy="300082"/>
          </a:xfrm>
          <a:prstGeom prst="rect">
            <a:avLst/>
          </a:prstGeom>
          <a:noFill/>
        </p:spPr>
        <p:txBody>
          <a:bodyPr wrap="square" rtlCol="0">
            <a:spAutoFit/>
          </a:bodyPr>
          <a:lstStyle/>
          <a:p>
            <a:pPr fontAlgn="base">
              <a:spcBef>
                <a:spcPct val="0"/>
              </a:spcBef>
              <a:spcAft>
                <a:spcPct val="0"/>
              </a:spcAft>
            </a:pPr>
            <a:r>
              <a:rPr kumimoji="1" lang="zh-TW" altLang="en-US" sz="135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頁碼</a:t>
            </a:r>
            <a:endParaRPr kumimoji="1" lang="en-US" altLang="zh-TW" sz="135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內容版面配置區 2"/>
          <p:cNvSpPr txBox="1">
            <a:spLocks/>
          </p:cNvSpPr>
          <p:nvPr/>
        </p:nvSpPr>
        <p:spPr>
          <a:xfrm>
            <a:off x="8318432" y="2271834"/>
            <a:ext cx="1020299" cy="22467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20725" indent="-720725" eaLnBrk="0" hangingPunct="0">
              <a:lnSpc>
                <a:spcPts val="4200"/>
              </a:lnSpc>
              <a:spcBef>
                <a:spcPct val="0"/>
              </a:spcBef>
              <a:buFont typeface="Arial" pitchFamily="34" charset="0"/>
              <a:buNone/>
            </a:pPr>
            <a:r>
              <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P.3</a:t>
            </a: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720725" indent="-720725" eaLnBrk="0" hangingPunct="0">
              <a:lnSpc>
                <a:spcPts val="4200"/>
              </a:lnSpc>
              <a:spcBef>
                <a:spcPct val="0"/>
              </a:spcBef>
              <a:buFont typeface="Arial" pitchFamily="34" charset="0"/>
              <a:buNone/>
            </a:pPr>
            <a:r>
              <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P.10</a:t>
            </a:r>
            <a:r>
              <a:rPr lang="zh-TW" altLang="en-US"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720725" indent="-720725" eaLnBrk="0" hangingPunct="0">
              <a:lnSpc>
                <a:spcPts val="4200"/>
              </a:lnSpc>
              <a:spcBef>
                <a:spcPct val="0"/>
              </a:spcBef>
              <a:buFont typeface="Arial" pitchFamily="34" charset="0"/>
              <a:buNone/>
            </a:pPr>
            <a:r>
              <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P.19</a:t>
            </a:r>
          </a:p>
          <a:p>
            <a:pPr marL="720725" indent="-720725" eaLnBrk="0" hangingPunct="0">
              <a:lnSpc>
                <a:spcPts val="4200"/>
              </a:lnSpc>
              <a:spcBef>
                <a:spcPct val="0"/>
              </a:spcBef>
              <a:buFont typeface="Arial" pitchFamily="34" charset="0"/>
              <a:buNone/>
            </a:pPr>
            <a:r>
              <a:rPr lang="en-US" altLang="zh-TW" sz="2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P.36</a:t>
            </a:r>
            <a:endParaRPr lang="en-US" altLang="zh-TW" sz="28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111720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xmlns="" id="{B7B6DBD9-D470-43C5-A313-A8A91A12D5BE}"/>
              </a:ext>
            </a:extLst>
          </p:cNvPr>
          <p:cNvSpPr txBox="1"/>
          <p:nvPr/>
        </p:nvSpPr>
        <p:spPr bwMode="gray">
          <a:xfrm>
            <a:off x="76206" y="1449205"/>
            <a:ext cx="5164661" cy="2939266"/>
          </a:xfrm>
          <a:prstGeom prst="rect">
            <a:avLst/>
          </a:prstGeom>
          <a:noFill/>
          <a:ln>
            <a:noFill/>
          </a:ln>
        </p:spPr>
        <p:txBody>
          <a:bodyPr wrap="square">
            <a:spAutoFit/>
          </a:bodyPr>
          <a:lstStyle>
            <a:lvl1pPr marL="266700" indent="-266700" eaLnBrk="0" hangingPunct="0">
              <a:defRPr kumimoji="1">
                <a:solidFill>
                  <a:schemeClr val="tx1"/>
                </a:solidFill>
                <a:latin typeface="Arial" pitchFamily="34" charset="0"/>
                <a:ea typeface="新細明體" pitchFamily="18" charset="-120"/>
              </a:defRPr>
            </a:lvl1pPr>
            <a:lvl2pPr marL="355600" indent="-268288"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0" indent="0" algn="just" eaLnBrk="1" hangingPunct="1">
              <a:lnSpc>
                <a:spcPts val="2200"/>
              </a:lnSpc>
              <a:spcBef>
                <a:spcPts val="600"/>
              </a:spcBef>
              <a:buFont typeface="Wingdings" pitchFamily="2" charset="2"/>
              <a:buChar char="Ø"/>
              <a:defRPr/>
            </a:pPr>
            <a:r>
              <a:rPr kumimoji="0" lang="zh-TW" altLang="en-US" sz="1800" spc="100" dirty="0" smtClean="0">
                <a:solidFill>
                  <a:srgbClr val="000000"/>
                </a:solidFill>
                <a:latin typeface="+mn-ea"/>
                <a:ea typeface="+mn-ea"/>
                <a:cs typeface="Times New Roman" panose="02020603050405020304" pitchFamily="18" charset="0"/>
              </a:rPr>
              <a:t>推動作法：</a:t>
            </a:r>
            <a:endParaRPr kumimoji="0" lang="en-US" altLang="zh-TW" sz="1800" spc="100" dirty="0">
              <a:solidFill>
                <a:srgbClr val="000000"/>
              </a:solidFill>
              <a:latin typeface="+mn-ea"/>
              <a:ea typeface="+mn-ea"/>
              <a:cs typeface="Times New Roman" panose="02020603050405020304" pitchFamily="18" charset="0"/>
            </a:endParaRPr>
          </a:p>
          <a:p>
            <a:pPr marL="449263" indent="-187325" algn="just" eaLnBrk="1" hangingPunct="1">
              <a:lnSpc>
                <a:spcPts val="2200"/>
              </a:lnSpc>
              <a:spcBef>
                <a:spcPts val="600"/>
              </a:spcBef>
              <a:buFont typeface="Arial" pitchFamily="34" charset="0"/>
              <a:buChar char="•"/>
              <a:defRPr/>
            </a:pPr>
            <a:r>
              <a:rPr lang="zh-TW" altLang="en-US" sz="1800" b="1" spc="100" dirty="0">
                <a:solidFill>
                  <a:srgbClr val="FF0000"/>
                </a:solidFill>
                <a:latin typeface="Times New Roman" panose="02020603050405020304" pitchFamily="18" charset="0"/>
                <a:ea typeface="+mn-ea"/>
                <a:cs typeface="Times New Roman" panose="02020603050405020304" pitchFamily="18" charset="0"/>
              </a:rPr>
              <a:t>建立</a:t>
            </a:r>
            <a:r>
              <a:rPr lang="zh-TW" altLang="en-US" sz="1800" spc="100" dirty="0" smtClean="0">
                <a:solidFill>
                  <a:prstClr val="black"/>
                </a:solidFill>
                <a:latin typeface="Times New Roman" panose="02020603050405020304" pitchFamily="18" charset="0"/>
                <a:ea typeface="+mn-ea"/>
                <a:cs typeface="Times New Roman" panose="02020603050405020304" pitchFamily="18" charset="0"/>
              </a:rPr>
              <a:t>產業循環經濟資訊</a:t>
            </a:r>
            <a:r>
              <a:rPr lang="zh-TW" altLang="en-US" sz="1800" b="1" spc="100" dirty="0">
                <a:solidFill>
                  <a:srgbClr val="FF0000"/>
                </a:solidFill>
                <a:latin typeface="Times New Roman" panose="02020603050405020304" pitchFamily="18" charset="0"/>
                <a:ea typeface="+mn-ea"/>
                <a:cs typeface="Times New Roman" panose="02020603050405020304" pitchFamily="18" charset="0"/>
              </a:rPr>
              <a:t>平台</a:t>
            </a:r>
            <a:r>
              <a:rPr lang="zh-TW" altLang="en-US" sz="1800" spc="100" dirty="0" smtClean="0">
                <a:solidFill>
                  <a:prstClr val="black"/>
                </a:solidFill>
                <a:latin typeface="Times New Roman" panose="02020603050405020304" pitchFamily="18" charset="0"/>
                <a:ea typeface="+mn-ea"/>
                <a:cs typeface="Times New Roman" panose="02020603050405020304" pitchFamily="18" charset="0"/>
              </a:rPr>
              <a:t>，建置鋼鐵</a:t>
            </a:r>
            <a:r>
              <a:rPr lang="zh-TW" altLang="en-US" sz="1800" spc="100" dirty="0">
                <a:solidFill>
                  <a:prstClr val="black"/>
                </a:solidFill>
                <a:latin typeface="Times New Roman" panose="02020603050405020304" pitchFamily="18" charset="0"/>
                <a:ea typeface="+mn-ea"/>
                <a:cs typeface="Times New Roman" panose="02020603050405020304" pitchFamily="18" charset="0"/>
              </a:rPr>
              <a:t>、石化、</a:t>
            </a:r>
            <a:r>
              <a:rPr lang="zh-TW" altLang="en-US" sz="1800" spc="100" dirty="0" smtClean="0">
                <a:solidFill>
                  <a:prstClr val="black"/>
                </a:solidFill>
                <a:latin typeface="Times New Roman" panose="02020603050405020304" pitchFamily="18" charset="0"/>
                <a:ea typeface="+mn-ea"/>
                <a:cs typeface="Times New Roman" panose="02020603050405020304" pitchFamily="18" charset="0"/>
              </a:rPr>
              <a:t>水泥產業能資源供需資</a:t>
            </a:r>
            <a:r>
              <a:rPr lang="zh-TW" altLang="en-US" sz="1800" spc="100" dirty="0">
                <a:solidFill>
                  <a:prstClr val="black"/>
                </a:solidFill>
                <a:latin typeface="Times New Roman" panose="02020603050405020304" pitchFamily="18" charset="0"/>
                <a:ea typeface="+mn-ea"/>
                <a:cs typeface="Times New Roman" panose="02020603050405020304" pitchFamily="18" charset="0"/>
              </a:rPr>
              <a:t>訊</a:t>
            </a:r>
            <a:endParaRPr lang="en-US" altLang="zh-TW" sz="1800" spc="100" dirty="0">
              <a:solidFill>
                <a:prstClr val="black"/>
              </a:solidFill>
              <a:latin typeface="Times New Roman" panose="02020603050405020304" pitchFamily="18" charset="0"/>
              <a:ea typeface="+mn-ea"/>
              <a:cs typeface="Times New Roman" panose="02020603050405020304" pitchFamily="18" charset="0"/>
            </a:endParaRPr>
          </a:p>
          <a:p>
            <a:pPr marL="449263" indent="-187325" algn="just" eaLnBrk="1" hangingPunct="1">
              <a:lnSpc>
                <a:spcPts val="2200"/>
              </a:lnSpc>
              <a:spcBef>
                <a:spcPts val="600"/>
              </a:spcBef>
              <a:buFont typeface="Arial" pitchFamily="34" charset="0"/>
              <a:buChar char="•"/>
              <a:defRPr/>
            </a:pPr>
            <a:r>
              <a:rPr lang="zh-TW" altLang="en-US" sz="1800" b="1" spc="100" dirty="0" smtClean="0">
                <a:solidFill>
                  <a:srgbClr val="FF0000"/>
                </a:solidFill>
                <a:latin typeface="Times New Roman" panose="02020603050405020304" pitchFamily="18" charset="0"/>
                <a:ea typeface="+mn-ea"/>
                <a:cs typeface="Times New Roman" panose="02020603050405020304" pitchFamily="18" charset="0"/>
              </a:rPr>
              <a:t>選定</a:t>
            </a:r>
            <a:r>
              <a:rPr lang="zh-TW" altLang="en-US" sz="1800" b="1" spc="100" dirty="0">
                <a:solidFill>
                  <a:srgbClr val="FF0000"/>
                </a:solidFill>
                <a:latin typeface="Times New Roman" panose="02020603050405020304" pitchFamily="18" charset="0"/>
                <a:ea typeface="+mn-ea"/>
                <a:cs typeface="Times New Roman" panose="02020603050405020304" pitchFamily="18" charset="0"/>
              </a:rPr>
              <a:t>臨海工業區進行平台</a:t>
            </a:r>
            <a:r>
              <a:rPr lang="zh-TW" altLang="en-US" sz="1800" b="1" spc="100" dirty="0" smtClean="0">
                <a:solidFill>
                  <a:srgbClr val="FF0000"/>
                </a:solidFill>
                <a:latin typeface="Times New Roman" panose="02020603050405020304" pitchFamily="18" charset="0"/>
                <a:ea typeface="+mn-ea"/>
                <a:cs typeface="Times New Roman" panose="02020603050405020304" pitchFamily="18" charset="0"/>
              </a:rPr>
              <a:t>試辦</a:t>
            </a:r>
            <a:r>
              <a:rPr lang="en-US" altLang="zh-TW" sz="1800" b="1" spc="100" dirty="0" smtClean="0">
                <a:solidFill>
                  <a:srgbClr val="FF0000"/>
                </a:solidFill>
                <a:latin typeface="Times New Roman" panose="02020603050405020304" pitchFamily="18" charset="0"/>
                <a:ea typeface="+mn-ea"/>
                <a:cs typeface="Times New Roman" panose="02020603050405020304" pitchFamily="18" charset="0"/>
              </a:rPr>
              <a:t>(108.3</a:t>
            </a:r>
            <a:r>
              <a:rPr lang="zh-TW" altLang="en-US" sz="1800" b="1" spc="100" dirty="0" smtClean="0">
                <a:solidFill>
                  <a:srgbClr val="FF0000"/>
                </a:solidFill>
                <a:latin typeface="Times New Roman" panose="02020603050405020304" pitchFamily="18" charset="0"/>
                <a:ea typeface="+mn-ea"/>
                <a:cs typeface="Times New Roman" panose="02020603050405020304" pitchFamily="18" charset="0"/>
              </a:rPr>
              <a:t>上線</a:t>
            </a:r>
            <a:r>
              <a:rPr lang="en-US" altLang="zh-TW" sz="1800" b="1" spc="100" dirty="0" smtClean="0">
                <a:solidFill>
                  <a:srgbClr val="FF0000"/>
                </a:solidFill>
                <a:latin typeface="Times New Roman" panose="02020603050405020304" pitchFamily="18" charset="0"/>
                <a:ea typeface="+mn-ea"/>
                <a:cs typeface="Times New Roman" panose="02020603050405020304" pitchFamily="18" charset="0"/>
              </a:rPr>
              <a:t>)</a:t>
            </a:r>
            <a:r>
              <a:rPr lang="zh-TW" altLang="en-US" sz="1800" b="1" spc="100" dirty="0" smtClean="0">
                <a:solidFill>
                  <a:srgbClr val="FF0000"/>
                </a:solidFill>
                <a:latin typeface="Times New Roman" panose="02020603050405020304" pitchFamily="18" charset="0"/>
                <a:ea typeface="+mn-ea"/>
                <a:cs typeface="Times New Roman" panose="02020603050405020304" pitchFamily="18" charset="0"/>
              </a:rPr>
              <a:t>，並擴大</a:t>
            </a:r>
            <a:r>
              <a:rPr lang="zh-TW" altLang="en-US" sz="1800" spc="100" dirty="0">
                <a:solidFill>
                  <a:prstClr val="black"/>
                </a:solidFill>
                <a:latin typeface="Times New Roman" panose="02020603050405020304" pitchFamily="18" charset="0"/>
                <a:ea typeface="+mn-ea"/>
                <a:cs typeface="Times New Roman" panose="02020603050405020304" pitchFamily="18" charset="0"/>
              </a:rPr>
              <a:t>平台</a:t>
            </a:r>
            <a:r>
              <a:rPr lang="zh-TW" altLang="en-US" sz="1800" b="1" spc="100" dirty="0">
                <a:solidFill>
                  <a:srgbClr val="FF0000"/>
                </a:solidFill>
                <a:latin typeface="Times New Roman" panose="02020603050405020304" pitchFamily="18" charset="0"/>
                <a:ea typeface="+mn-ea"/>
                <a:cs typeface="Times New Roman" panose="02020603050405020304" pitchFamily="18" charset="0"/>
              </a:rPr>
              <a:t>試運行對象</a:t>
            </a:r>
            <a:r>
              <a:rPr lang="zh-TW" altLang="en-US" sz="1800" spc="100" dirty="0">
                <a:solidFill>
                  <a:prstClr val="black"/>
                </a:solidFill>
                <a:latin typeface="Times New Roman" panose="02020603050405020304" pitchFamily="18" charset="0"/>
                <a:ea typeface="+mn-ea"/>
                <a:cs typeface="Times New Roman" panose="02020603050405020304" pitchFamily="18" charset="0"/>
              </a:rPr>
              <a:t>，</a:t>
            </a:r>
            <a:r>
              <a:rPr lang="zh-TW" altLang="en-US" sz="1800" spc="100" dirty="0" smtClean="0">
                <a:solidFill>
                  <a:prstClr val="black"/>
                </a:solidFill>
                <a:latin typeface="Times New Roman" panose="02020603050405020304" pitchFamily="18" charset="0"/>
                <a:ea typeface="+mn-ea"/>
                <a:cs typeface="Times New Roman" panose="02020603050405020304" pitchFamily="18" charset="0"/>
              </a:rPr>
              <a:t>導入本部轄下各編定產業園區</a:t>
            </a:r>
            <a:endParaRPr lang="en-US" altLang="zh-TW" sz="1800" spc="100" dirty="0" smtClean="0">
              <a:solidFill>
                <a:prstClr val="black"/>
              </a:solidFill>
              <a:latin typeface="Times New Roman" panose="02020603050405020304" pitchFamily="18" charset="0"/>
              <a:ea typeface="+mn-ea"/>
              <a:cs typeface="Times New Roman" panose="02020603050405020304" pitchFamily="18" charset="0"/>
            </a:endParaRPr>
          </a:p>
          <a:p>
            <a:pPr marL="449263" indent="-187325" algn="just" eaLnBrk="1" hangingPunct="1">
              <a:lnSpc>
                <a:spcPts val="2200"/>
              </a:lnSpc>
              <a:spcBef>
                <a:spcPts val="600"/>
              </a:spcBef>
              <a:buFont typeface="Arial" pitchFamily="34" charset="0"/>
              <a:buChar char="•"/>
              <a:defRPr/>
            </a:pPr>
            <a:r>
              <a:rPr lang="en-US" altLang="zh-TW" sz="1800" b="1" spc="100" dirty="0" smtClean="0">
                <a:solidFill>
                  <a:srgbClr val="FF0000"/>
                </a:solidFill>
                <a:latin typeface="Times New Roman" panose="02020603050405020304" pitchFamily="18" charset="0"/>
                <a:ea typeface="+mj-ea"/>
                <a:cs typeface="Times New Roman" panose="02020603050405020304" pitchFamily="18" charset="0"/>
              </a:rPr>
              <a:t>108</a:t>
            </a:r>
            <a:r>
              <a:rPr lang="zh-TW" altLang="en-US" sz="1800" spc="100" dirty="0" smtClean="0">
                <a:solidFill>
                  <a:prstClr val="black"/>
                </a:solidFill>
                <a:latin typeface="Times New Roman" panose="02020603050405020304" pitchFamily="18" charset="0"/>
                <a:ea typeface="+mj-ea"/>
                <a:cs typeface="Times New Roman" panose="02020603050405020304" pitchFamily="18" charset="0"/>
              </a:rPr>
              <a:t>年度成立</a:t>
            </a:r>
            <a:r>
              <a:rPr lang="zh-TW" altLang="en-US" sz="1800" b="1" spc="100" dirty="0">
                <a:solidFill>
                  <a:srgbClr val="FF0000"/>
                </a:solidFill>
                <a:latin typeface="Times New Roman" panose="02020603050405020304" pitchFamily="18" charset="0"/>
                <a:ea typeface="+mj-ea"/>
                <a:cs typeface="Times New Roman" panose="02020603050405020304" pitchFamily="18" charset="0"/>
              </a:rPr>
              <a:t>北中南</a:t>
            </a:r>
            <a:r>
              <a:rPr lang="zh-TW" altLang="en-US" sz="1800" spc="100" dirty="0">
                <a:solidFill>
                  <a:prstClr val="black"/>
                </a:solidFill>
                <a:latin typeface="Times New Roman" panose="02020603050405020304" pitchFamily="18" charset="0"/>
                <a:ea typeface="+mj-ea"/>
                <a:cs typeface="Times New Roman" panose="02020603050405020304" pitchFamily="18" charset="0"/>
              </a:rPr>
              <a:t>三區產業園區</a:t>
            </a:r>
            <a:r>
              <a:rPr lang="zh-TW" altLang="en-US" sz="1800" b="1" spc="100" dirty="0">
                <a:solidFill>
                  <a:srgbClr val="FF0000"/>
                </a:solidFill>
                <a:latin typeface="Times New Roman" panose="02020603050405020304" pitchFamily="18" charset="0"/>
                <a:ea typeface="+mj-ea"/>
                <a:cs typeface="Times New Roman" panose="02020603050405020304" pitchFamily="18" charset="0"/>
              </a:rPr>
              <a:t>循環經濟推動</a:t>
            </a:r>
            <a:r>
              <a:rPr lang="zh-TW" altLang="en-US" sz="1800" b="1" spc="100" dirty="0" smtClean="0">
                <a:solidFill>
                  <a:srgbClr val="FF0000"/>
                </a:solidFill>
                <a:latin typeface="Times New Roman" panose="02020603050405020304" pitchFamily="18" charset="0"/>
                <a:ea typeface="+mj-ea"/>
                <a:cs typeface="Times New Roman" panose="02020603050405020304" pitchFamily="18" charset="0"/>
              </a:rPr>
              <a:t>小組</a:t>
            </a:r>
            <a:endParaRPr lang="en-US" altLang="zh-TW" sz="1800" b="1" spc="100" dirty="0">
              <a:solidFill>
                <a:srgbClr val="FF0000"/>
              </a:solidFill>
              <a:latin typeface="Times New Roman" panose="02020603050405020304" pitchFamily="18" charset="0"/>
              <a:ea typeface="+mn-ea"/>
              <a:cs typeface="Times New Roman" panose="02020603050405020304" pitchFamily="18" charset="0"/>
            </a:endParaRPr>
          </a:p>
          <a:p>
            <a:pPr marL="449263" indent="-187325" algn="just" eaLnBrk="1" hangingPunct="1">
              <a:lnSpc>
                <a:spcPts val="2200"/>
              </a:lnSpc>
              <a:spcBef>
                <a:spcPts val="600"/>
              </a:spcBef>
              <a:buFont typeface="Arial" pitchFamily="34" charset="0"/>
              <a:buChar char="•"/>
              <a:defRPr/>
            </a:pPr>
            <a:r>
              <a:rPr lang="zh-TW" altLang="en-US" sz="1800" spc="100" dirty="0" smtClean="0">
                <a:solidFill>
                  <a:prstClr val="black"/>
                </a:solidFill>
                <a:latin typeface="Times New Roman" panose="02020603050405020304" pitchFamily="18" charset="0"/>
                <a:ea typeface="+mn-ea"/>
                <a:cs typeface="Times New Roman" panose="02020603050405020304" pitchFamily="18" charset="0"/>
              </a:rPr>
              <a:t>與</a:t>
            </a:r>
            <a:r>
              <a:rPr lang="zh-TW" altLang="en-US" sz="1800" b="1" spc="100" dirty="0">
                <a:solidFill>
                  <a:srgbClr val="FF0000"/>
                </a:solidFill>
                <a:latin typeface="Times New Roman" panose="02020603050405020304" pitchFamily="18" charset="0"/>
                <a:ea typeface="+mn-ea"/>
                <a:cs typeface="Times New Roman" panose="02020603050405020304" pitchFamily="18" charset="0"/>
              </a:rPr>
              <a:t>環保署</a:t>
            </a:r>
            <a:r>
              <a:rPr lang="zh-TW" altLang="en-US" sz="1800" spc="100" dirty="0">
                <a:solidFill>
                  <a:prstClr val="black"/>
                </a:solidFill>
                <a:latin typeface="Times New Roman" panose="02020603050405020304" pitchFamily="18" charset="0"/>
                <a:ea typeface="+mn-ea"/>
                <a:cs typeface="Times New Roman" panose="02020603050405020304" pitchFamily="18" charset="0"/>
              </a:rPr>
              <a:t>事廢申報管制系統合</a:t>
            </a:r>
            <a:r>
              <a:rPr lang="zh-TW" altLang="en-US" sz="1800" spc="100" dirty="0">
                <a:solidFill>
                  <a:prstClr val="black"/>
                </a:solidFill>
                <a:latin typeface="+mn-ea"/>
                <a:ea typeface="+mn-ea"/>
                <a:cs typeface="Times New Roman" panose="02020603050405020304" pitchFamily="18" charset="0"/>
              </a:rPr>
              <a:t>併</a:t>
            </a:r>
            <a:r>
              <a:rPr lang="zh-TW" altLang="en-US" sz="1800" spc="100" dirty="0" smtClean="0">
                <a:solidFill>
                  <a:prstClr val="black"/>
                </a:solidFill>
                <a:latin typeface="+mn-ea"/>
                <a:ea typeface="+mn-ea"/>
                <a:cs typeface="Times New Roman" panose="02020603050405020304" pitchFamily="18" charset="0"/>
              </a:rPr>
              <a:t>轉型</a:t>
            </a:r>
            <a:endParaRPr lang="en-US" altLang="zh-TW" sz="1800" spc="100" dirty="0" smtClean="0">
              <a:solidFill>
                <a:prstClr val="black"/>
              </a:solidFill>
              <a:latin typeface="+mn-ea"/>
              <a:ea typeface="+mn-ea"/>
              <a:cs typeface="Times New Roman" panose="02020603050405020304" pitchFamily="18" charset="0"/>
            </a:endParaRPr>
          </a:p>
        </p:txBody>
      </p:sp>
      <p:sp>
        <p:nvSpPr>
          <p:cNvPr id="9" name="矩形 8">
            <a:extLst>
              <a:ext uri="{FF2B5EF4-FFF2-40B4-BE49-F238E27FC236}">
                <a16:creationId xmlns:a16="http://schemas.microsoft.com/office/drawing/2014/main" xmlns="" id="{D83394FD-31DF-4E1F-B1B5-9CC8E70B7203}"/>
              </a:ext>
            </a:extLst>
          </p:cNvPr>
          <p:cNvSpPr/>
          <p:nvPr/>
        </p:nvSpPr>
        <p:spPr bwMode="gray">
          <a:xfrm>
            <a:off x="105818" y="4342537"/>
            <a:ext cx="3467836" cy="2221121"/>
          </a:xfrm>
          <a:prstGeom prst="rect">
            <a:avLst/>
          </a:prstGeom>
        </p:spPr>
        <p:txBody>
          <a:bodyPr wrap="square">
            <a:spAutoFit/>
          </a:bodyPr>
          <a:lstStyle/>
          <a:p>
            <a:pPr marL="0" indent="0" algn="just" eaLnBrk="1" hangingPunct="1">
              <a:lnSpc>
                <a:spcPts val="2200"/>
              </a:lnSpc>
              <a:spcBef>
                <a:spcPts val="600"/>
              </a:spcBef>
              <a:buFont typeface="Wingdings" pitchFamily="2" charset="2"/>
              <a:buChar char="Ø"/>
              <a:defRPr/>
            </a:pPr>
            <a:r>
              <a:rPr kumimoji="0" lang="zh-TW" altLang="en-US" sz="1800" b="1" spc="100" dirty="0">
                <a:solidFill>
                  <a:srgbClr val="000000"/>
                </a:solidFill>
                <a:latin typeface="+mn-ea"/>
                <a:ea typeface="+mn-ea"/>
                <a:cs typeface="Times New Roman" panose="02020603050405020304" pitchFamily="18" charset="0"/>
              </a:rPr>
              <a:t>預期效益：</a:t>
            </a:r>
            <a:endParaRPr kumimoji="0" lang="en-US" altLang="zh-TW" sz="1800" b="1" spc="100" dirty="0">
              <a:solidFill>
                <a:srgbClr val="000000"/>
              </a:solidFill>
              <a:latin typeface="+mn-ea"/>
              <a:ea typeface="+mn-ea"/>
              <a:cs typeface="Times New Roman" panose="02020603050405020304" pitchFamily="18" charset="0"/>
            </a:endParaRPr>
          </a:p>
          <a:p>
            <a:pPr marL="449263" indent="-187325" algn="just" eaLnBrk="1" hangingPunct="1">
              <a:lnSpc>
                <a:spcPts val="2200"/>
              </a:lnSpc>
              <a:spcBef>
                <a:spcPts val="600"/>
              </a:spcBef>
              <a:buFont typeface="Arial" pitchFamily="34" charset="0"/>
              <a:buChar char="•"/>
              <a:defRPr/>
            </a:pPr>
            <a:r>
              <a:rPr lang="zh-TW" altLang="en-US" sz="1800" spc="100" dirty="0">
                <a:solidFill>
                  <a:prstClr val="black"/>
                </a:solidFill>
                <a:latin typeface="Times New Roman" panose="02020603050405020304" pitchFamily="18" charset="0"/>
                <a:ea typeface="+mn-ea"/>
                <a:cs typeface="Times New Roman" panose="02020603050405020304" pitchFamily="18" charset="0"/>
              </a:rPr>
              <a:t>促進</a:t>
            </a:r>
            <a:r>
              <a:rPr kumimoji="1" lang="zh-TW" altLang="en-US" sz="1800" b="1" spc="100" dirty="0">
                <a:solidFill>
                  <a:srgbClr val="FF0000"/>
                </a:solidFill>
                <a:latin typeface="Times New Roman" panose="02020603050405020304" pitchFamily="18" charset="0"/>
                <a:ea typeface="+mn-ea"/>
                <a:cs typeface="Times New Roman" panose="02020603050405020304" pitchFamily="18" charset="0"/>
              </a:rPr>
              <a:t>跨</a:t>
            </a:r>
            <a:r>
              <a:rPr kumimoji="1" lang="zh-TW" altLang="en-US" sz="1800" b="1" spc="100" dirty="0" smtClean="0">
                <a:solidFill>
                  <a:srgbClr val="FF0000"/>
                </a:solidFill>
                <a:latin typeface="Times New Roman" panose="02020603050405020304" pitchFamily="18" charset="0"/>
                <a:ea typeface="+mn-ea"/>
                <a:cs typeface="Times New Roman" panose="02020603050405020304" pitchFamily="18" charset="0"/>
              </a:rPr>
              <a:t>業能資源循環</a:t>
            </a:r>
            <a:r>
              <a:rPr kumimoji="1" lang="zh-TW" altLang="en-US" sz="1800" b="1" spc="100" dirty="0">
                <a:solidFill>
                  <a:srgbClr val="FF0000"/>
                </a:solidFill>
                <a:latin typeface="Times New Roman" panose="02020603050405020304" pitchFamily="18" charset="0"/>
                <a:ea typeface="+mn-ea"/>
                <a:cs typeface="Times New Roman" panose="02020603050405020304" pitchFamily="18" charset="0"/>
              </a:rPr>
              <a:t>再利用</a:t>
            </a:r>
            <a:r>
              <a:rPr lang="zh-TW" altLang="en-US" sz="1800" spc="100" dirty="0">
                <a:solidFill>
                  <a:prstClr val="black"/>
                </a:solidFill>
                <a:latin typeface="Times New Roman" panose="02020603050405020304" pitchFamily="18" charset="0"/>
                <a:ea typeface="+mn-ea"/>
                <a:cs typeface="Times New Roman" panose="02020603050405020304" pitchFamily="18" charset="0"/>
              </a:rPr>
              <a:t>，推動認證制度，強化使用者信心</a:t>
            </a:r>
            <a:endParaRPr lang="en-US" altLang="zh-TW" sz="1800" spc="100" dirty="0">
              <a:solidFill>
                <a:prstClr val="black"/>
              </a:solidFill>
              <a:latin typeface="Times New Roman" panose="02020603050405020304" pitchFamily="18" charset="0"/>
              <a:ea typeface="+mn-ea"/>
              <a:cs typeface="Times New Roman" panose="02020603050405020304" pitchFamily="18" charset="0"/>
            </a:endParaRPr>
          </a:p>
          <a:p>
            <a:pPr marL="449263" indent="-187325" algn="just" eaLnBrk="1" hangingPunct="1">
              <a:lnSpc>
                <a:spcPts val="2200"/>
              </a:lnSpc>
              <a:spcBef>
                <a:spcPts val="600"/>
              </a:spcBef>
              <a:buFont typeface="Arial" pitchFamily="34" charset="0"/>
              <a:buChar char="•"/>
              <a:defRPr/>
            </a:pPr>
            <a:r>
              <a:rPr lang="zh-TW" altLang="en-US" sz="1800" spc="100" dirty="0">
                <a:solidFill>
                  <a:prstClr val="black"/>
                </a:solidFill>
                <a:latin typeface="Times New Roman" panose="02020603050405020304" pitchFamily="18" charset="0"/>
                <a:ea typeface="+mn-ea"/>
                <a:cs typeface="Times New Roman" panose="02020603050405020304" pitchFamily="18" charset="0"/>
              </a:rPr>
              <a:t>提升產業能資源循環利用量</a:t>
            </a:r>
            <a:r>
              <a:rPr lang="en-US" altLang="zh-TW" sz="1800" spc="100" dirty="0">
                <a:solidFill>
                  <a:prstClr val="black"/>
                </a:solidFill>
                <a:latin typeface="Times New Roman" panose="02020603050405020304" pitchFamily="18" charset="0"/>
                <a:ea typeface="+mn-ea"/>
                <a:cs typeface="Times New Roman" panose="02020603050405020304" pitchFamily="18" charset="0"/>
              </a:rPr>
              <a:t>120</a:t>
            </a:r>
            <a:r>
              <a:rPr lang="zh-TW" altLang="en-US" sz="1800" spc="100" dirty="0">
                <a:solidFill>
                  <a:prstClr val="black"/>
                </a:solidFill>
                <a:latin typeface="Times New Roman" panose="02020603050405020304" pitchFamily="18" charset="0"/>
                <a:ea typeface="+mn-ea"/>
                <a:cs typeface="Times New Roman" panose="02020603050405020304" pitchFamily="18" charset="0"/>
              </a:rPr>
              <a:t>萬公噸</a:t>
            </a:r>
            <a:r>
              <a:rPr lang="en-US" altLang="zh-TW" sz="1800" spc="100" dirty="0">
                <a:solidFill>
                  <a:prstClr val="black"/>
                </a:solidFill>
                <a:latin typeface="Times New Roman" panose="02020603050405020304" pitchFamily="18" charset="0"/>
                <a:ea typeface="+mn-ea"/>
                <a:cs typeface="Times New Roman" panose="02020603050405020304" pitchFamily="18" charset="0"/>
              </a:rPr>
              <a:t>/</a:t>
            </a:r>
            <a:r>
              <a:rPr lang="zh-TW" altLang="en-US" sz="1800" spc="100" dirty="0">
                <a:solidFill>
                  <a:prstClr val="black"/>
                </a:solidFill>
                <a:latin typeface="Times New Roman" panose="02020603050405020304" pitchFamily="18" charset="0"/>
                <a:ea typeface="+mn-ea"/>
                <a:cs typeface="Times New Roman" panose="02020603050405020304" pitchFamily="18" charset="0"/>
              </a:rPr>
              <a:t>年，帶動循環經濟產值</a:t>
            </a:r>
            <a:r>
              <a:rPr lang="en-US" altLang="zh-TW" sz="1800" spc="100" dirty="0">
                <a:solidFill>
                  <a:prstClr val="black"/>
                </a:solidFill>
                <a:latin typeface="Times New Roman" panose="02020603050405020304" pitchFamily="18" charset="0"/>
                <a:ea typeface="+mn-ea"/>
                <a:cs typeface="Times New Roman" panose="02020603050405020304" pitchFamily="18" charset="0"/>
              </a:rPr>
              <a:t>36</a:t>
            </a:r>
            <a:r>
              <a:rPr lang="zh-TW" altLang="en-US" sz="1800" spc="100" dirty="0">
                <a:solidFill>
                  <a:prstClr val="black"/>
                </a:solidFill>
                <a:latin typeface="Times New Roman" panose="02020603050405020304" pitchFamily="18" charset="0"/>
                <a:ea typeface="+mn-ea"/>
                <a:cs typeface="Times New Roman" panose="02020603050405020304" pitchFamily="18" charset="0"/>
              </a:rPr>
              <a:t>億元</a:t>
            </a:r>
          </a:p>
        </p:txBody>
      </p:sp>
      <p:pic>
        <p:nvPicPr>
          <p:cNvPr id="1027" name="Picture 3"/>
          <p:cNvPicPr>
            <a:picLocks noChangeAspect="1" noChangeArrowheads="1"/>
          </p:cNvPicPr>
          <p:nvPr/>
        </p:nvPicPr>
        <p:blipFill>
          <a:blip r:embed="rId2" cstate="print"/>
          <a:srcRect/>
          <a:stretch>
            <a:fillRect/>
          </a:stretch>
        </p:blipFill>
        <p:spPr bwMode="auto">
          <a:xfrm>
            <a:off x="5387448" y="1319735"/>
            <a:ext cx="4545505" cy="2052336"/>
          </a:xfrm>
          <a:prstGeom prst="rect">
            <a:avLst/>
          </a:prstGeom>
          <a:noFill/>
          <a:ln w="9525">
            <a:noFill/>
            <a:miter lim="800000"/>
            <a:headEnd/>
            <a:tailEnd/>
          </a:ln>
          <a:effectLst/>
        </p:spPr>
      </p:pic>
      <p:sp>
        <p:nvSpPr>
          <p:cNvPr id="98"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9" name="矩形 98"/>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a:stretch>
            <a:fillRect/>
          </a:stretch>
        </p:blipFill>
        <p:spPr>
          <a:xfrm>
            <a:off x="3288593" y="3411106"/>
            <a:ext cx="6644360" cy="3321969"/>
          </a:xfrm>
          <a:prstGeom prst="rect">
            <a:avLst/>
          </a:prstGeom>
        </p:spPr>
      </p:pic>
      <p:sp>
        <p:nvSpPr>
          <p:cNvPr id="13" name="矩形 12"/>
          <p:cNvSpPr/>
          <p:nvPr/>
        </p:nvSpPr>
        <p:spPr>
          <a:xfrm>
            <a:off x="-38833" y="820330"/>
            <a:ext cx="4155038" cy="400110"/>
          </a:xfrm>
          <a:prstGeom prst="rect">
            <a:avLst/>
          </a:prstGeom>
        </p:spPr>
        <p:txBody>
          <a:bodyPr wrap="square">
            <a:spAutoFit/>
          </a:bodyPr>
          <a:lstStyle/>
          <a:p>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異業循環</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平台</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(2/2)</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p:cNvSpPr/>
          <p:nvPr/>
        </p:nvSpPr>
        <p:spPr>
          <a:xfrm>
            <a:off x="86816" y="1109359"/>
            <a:ext cx="3042375" cy="400110"/>
          </a:xfrm>
          <a:prstGeom prst="rect">
            <a:avLst/>
          </a:prstGeom>
        </p:spPr>
        <p:txBody>
          <a:bodyPr wrap="square">
            <a:spAutoFit/>
          </a:bodyPr>
          <a:lstStyle/>
          <a:p>
            <a:pPr marL="179388" indent="-179388">
              <a:buFont typeface="Arial" panose="020B0604020202020204" pitchFamily="34" charset="0"/>
              <a:buChar char="•"/>
            </a:pP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產業</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循環經濟資訊平台</a:t>
            </a:r>
          </a:p>
        </p:txBody>
      </p:sp>
    </p:spTree>
    <p:extLst>
      <p:ext uri="{BB962C8B-B14F-4D97-AF65-F5344CB8AC3E}">
        <p14:creationId xmlns:p14="http://schemas.microsoft.com/office/powerpoint/2010/main" val="479392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參、推動產業創新</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p:cNvSpPr/>
          <p:nvPr/>
        </p:nvSpPr>
        <p:spPr>
          <a:xfrm>
            <a:off x="3993286" y="589815"/>
            <a:ext cx="2031325" cy="461665"/>
          </a:xfrm>
          <a:prstGeom prst="rect">
            <a:avLst/>
          </a:prstGeom>
        </p:spPr>
        <p:txBody>
          <a:bodyPr wrap="none">
            <a:spAutoFit/>
          </a:bodyPr>
          <a:lstStyle/>
          <a:p>
            <a:pPr algn="ct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循環經濟</a:t>
            </a:r>
            <a:endPar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194348" y="1051480"/>
            <a:ext cx="4185761" cy="400110"/>
          </a:xfrm>
          <a:prstGeom prst="rect">
            <a:avLst/>
          </a:prstGeom>
        </p:spPr>
        <p:txBody>
          <a:bodyPr wrap="none">
            <a:spAutoFit/>
          </a:bodyPr>
          <a:lstStyle/>
          <a:p>
            <a:pPr algn="ct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異業循環平台、化學品</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租賃</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箭號: 五邊形 6">
            <a:extLst>
              <a:ext uri="{FF2B5EF4-FFF2-40B4-BE49-F238E27FC236}">
                <a16:creationId xmlns:a16="http://schemas.microsoft.com/office/drawing/2014/main" xmlns="" id="{9AB59812-B9EF-4BDA-A684-2F4D886F23C9}"/>
              </a:ext>
            </a:extLst>
          </p:cNvPr>
          <p:cNvSpPr/>
          <p:nvPr/>
        </p:nvSpPr>
        <p:spPr>
          <a:xfrm rot="5400000">
            <a:off x="1943158" y="-236848"/>
            <a:ext cx="908886" cy="4380155"/>
          </a:xfrm>
          <a:prstGeom prst="homePlate">
            <a:avLst/>
          </a:prstGeom>
          <a:solidFill>
            <a:srgbClr val="002060"/>
          </a:solidFill>
          <a:ln w="28575">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latin typeface="+mn-ea"/>
            </a:endParaRPr>
          </a:p>
        </p:txBody>
      </p:sp>
      <p:sp>
        <p:nvSpPr>
          <p:cNvPr id="22" name="文字方塊 21">
            <a:extLst>
              <a:ext uri="{FF2B5EF4-FFF2-40B4-BE49-F238E27FC236}">
                <a16:creationId xmlns:a16="http://schemas.microsoft.com/office/drawing/2014/main" xmlns="" id="{D0E06598-3CE5-48DA-B69B-E791C2EAB2F8}"/>
              </a:ext>
            </a:extLst>
          </p:cNvPr>
          <p:cNvSpPr txBox="1"/>
          <p:nvPr/>
        </p:nvSpPr>
        <p:spPr>
          <a:xfrm>
            <a:off x="720068" y="1524681"/>
            <a:ext cx="3222780" cy="1015663"/>
          </a:xfrm>
          <a:prstGeom prst="rect">
            <a:avLst/>
          </a:prstGeom>
          <a:noFill/>
        </p:spPr>
        <p:txBody>
          <a:bodyPr wrap="square" rtlCol="0">
            <a:spAutoFit/>
          </a:bodyPr>
          <a:lstStyle/>
          <a:p>
            <a:pPr algn="ctr"/>
            <a:r>
              <a:rPr lang="zh-TW" altLang="en-US" sz="2000" b="1" dirty="0">
                <a:solidFill>
                  <a:schemeClr val="bg1"/>
                </a:solidFill>
                <a:latin typeface="+mn-ea"/>
                <a:ea typeface="+mn-ea"/>
              </a:rPr>
              <a:t>化學品</a:t>
            </a:r>
            <a:r>
              <a:rPr lang="zh-TW" altLang="en-US" sz="2000" b="1" dirty="0" smtClean="0">
                <a:solidFill>
                  <a:schemeClr val="bg1"/>
                </a:solidFill>
                <a:latin typeface="+mn-ea"/>
                <a:ea typeface="+mn-ea"/>
              </a:rPr>
              <a:t>租賃</a:t>
            </a:r>
            <a:r>
              <a:rPr lang="zh-TW" altLang="en-US" sz="2000" b="1" baseline="30000" dirty="0" smtClean="0">
                <a:solidFill>
                  <a:schemeClr val="bg1"/>
                </a:solidFill>
                <a:latin typeface="+mn-ea"/>
                <a:ea typeface="+mn-ea"/>
              </a:rPr>
              <a:t>註</a:t>
            </a:r>
            <a:endParaRPr lang="en-US" altLang="zh-TW" sz="2000" b="1" baseline="30000" dirty="0" smtClean="0">
              <a:solidFill>
                <a:schemeClr val="bg1"/>
              </a:solidFill>
              <a:latin typeface="+mn-ea"/>
              <a:ea typeface="+mn-ea"/>
            </a:endParaRPr>
          </a:p>
          <a:p>
            <a:pPr algn="ctr"/>
            <a:r>
              <a:rPr lang="zh-TW" altLang="en-US" sz="2000" b="1" dirty="0" smtClean="0">
                <a:solidFill>
                  <a:schemeClr val="bg1"/>
                </a:solidFill>
                <a:latin typeface="+mn-ea"/>
                <a:ea typeface="+mn-ea"/>
              </a:rPr>
              <a:t> </a:t>
            </a:r>
            <a:r>
              <a:rPr lang="en-US" altLang="zh-TW" b="1" dirty="0" smtClean="0">
                <a:solidFill>
                  <a:schemeClr val="bg1"/>
                </a:solidFill>
                <a:latin typeface="Times New Roman" panose="02020603050405020304" pitchFamily="18" charset="0"/>
                <a:ea typeface="+mn-ea"/>
                <a:cs typeface="Times New Roman" panose="02020603050405020304" pitchFamily="18" charset="0"/>
              </a:rPr>
              <a:t>(</a:t>
            </a:r>
            <a:r>
              <a:rPr lang="en-US" altLang="zh-TW" b="1" dirty="0">
                <a:solidFill>
                  <a:schemeClr val="bg1"/>
                </a:solidFill>
                <a:latin typeface="Times New Roman" panose="02020603050405020304" pitchFamily="18" charset="0"/>
                <a:ea typeface="+mn-ea"/>
                <a:cs typeface="Times New Roman" panose="02020603050405020304" pitchFamily="18" charset="0"/>
              </a:rPr>
              <a:t>Chemical Leasing, </a:t>
            </a:r>
            <a:r>
              <a:rPr lang="en-US" altLang="zh-TW" b="1" dirty="0" err="1">
                <a:solidFill>
                  <a:schemeClr val="bg1"/>
                </a:solidFill>
                <a:latin typeface="Times New Roman" panose="02020603050405020304" pitchFamily="18" charset="0"/>
                <a:ea typeface="+mn-ea"/>
                <a:cs typeface="Times New Roman" panose="02020603050405020304" pitchFamily="18" charset="0"/>
              </a:rPr>
              <a:t>ChL</a:t>
            </a:r>
            <a:r>
              <a:rPr lang="en-US" altLang="zh-TW" b="1" dirty="0">
                <a:solidFill>
                  <a:schemeClr val="bg1"/>
                </a:solidFill>
                <a:latin typeface="Times New Roman" panose="02020603050405020304" pitchFamily="18" charset="0"/>
                <a:ea typeface="+mn-ea"/>
                <a:cs typeface="Times New Roman" panose="02020603050405020304" pitchFamily="18" charset="0"/>
              </a:rPr>
              <a:t>)</a:t>
            </a:r>
          </a:p>
          <a:p>
            <a:endParaRPr lang="zh-TW" altLang="en-US" sz="2000" b="1" dirty="0">
              <a:solidFill>
                <a:schemeClr val="bg1"/>
              </a:solidFill>
              <a:latin typeface="+mn-ea"/>
              <a:ea typeface="+mn-ea"/>
            </a:endParaRPr>
          </a:p>
        </p:txBody>
      </p:sp>
      <p:grpSp>
        <p:nvGrpSpPr>
          <p:cNvPr id="19" name="群組 18"/>
          <p:cNvGrpSpPr/>
          <p:nvPr/>
        </p:nvGrpSpPr>
        <p:grpSpPr>
          <a:xfrm>
            <a:off x="4791317" y="4615785"/>
            <a:ext cx="5076584" cy="2031229"/>
            <a:chOff x="4791317" y="4509105"/>
            <a:chExt cx="5076584" cy="2031229"/>
          </a:xfrm>
        </p:grpSpPr>
        <p:sp>
          <p:nvSpPr>
            <p:cNvPr id="82" name="文字方塊 81">
              <a:extLst>
                <a:ext uri="{FF2B5EF4-FFF2-40B4-BE49-F238E27FC236}">
                  <a16:creationId xmlns:a16="http://schemas.microsoft.com/office/drawing/2014/main" xmlns="" id="{39541801-9311-4589-A643-52F40B06C313}"/>
                </a:ext>
              </a:extLst>
            </p:cNvPr>
            <p:cNvSpPr txBox="1"/>
            <p:nvPr/>
          </p:nvSpPr>
          <p:spPr>
            <a:xfrm>
              <a:off x="8608958" y="4742588"/>
              <a:ext cx="917910" cy="338554"/>
            </a:xfrm>
            <a:prstGeom prst="rect">
              <a:avLst/>
            </a:prstGeom>
            <a:noFill/>
          </p:spPr>
          <p:txBody>
            <a:bodyPr wrap="square" rtlCol="0">
              <a:spAutoFit/>
            </a:bodyPr>
            <a:lstStyle/>
            <a:p>
              <a:pPr algn="ctr"/>
              <a:r>
                <a:rPr lang="zh-TW" altLang="en-US" b="1" dirty="0">
                  <a:latin typeface="+mn-ea"/>
                  <a:ea typeface="+mn-ea"/>
                </a:rPr>
                <a:t>使用者</a:t>
              </a:r>
            </a:p>
          </p:txBody>
        </p:sp>
        <p:sp>
          <p:nvSpPr>
            <p:cNvPr id="44" name="矩形 43">
              <a:extLst>
                <a:ext uri="{FF2B5EF4-FFF2-40B4-BE49-F238E27FC236}">
                  <a16:creationId xmlns:a16="http://schemas.microsoft.com/office/drawing/2014/main" xmlns="" id="{21DD64CD-E806-434A-84AE-0FE42B35290B}"/>
                </a:ext>
              </a:extLst>
            </p:cNvPr>
            <p:cNvSpPr/>
            <p:nvPr/>
          </p:nvSpPr>
          <p:spPr>
            <a:xfrm>
              <a:off x="5533777" y="4517479"/>
              <a:ext cx="4280783" cy="1981928"/>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45" name="矩形 44">
              <a:extLst>
                <a:ext uri="{FF2B5EF4-FFF2-40B4-BE49-F238E27FC236}">
                  <a16:creationId xmlns:a16="http://schemas.microsoft.com/office/drawing/2014/main" xmlns="" id="{4EDEA6FA-8114-444E-9AD4-5A221ED80FFE}"/>
                </a:ext>
              </a:extLst>
            </p:cNvPr>
            <p:cNvSpPr/>
            <p:nvPr/>
          </p:nvSpPr>
          <p:spPr>
            <a:xfrm>
              <a:off x="6655777" y="5103572"/>
              <a:ext cx="1626599" cy="867406"/>
            </a:xfrm>
            <a:prstGeom prst="rect">
              <a:avLst/>
            </a:prstGeom>
            <a:solidFill>
              <a:schemeClr val="accent1">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46" name="文字方塊 45">
              <a:extLst>
                <a:ext uri="{FF2B5EF4-FFF2-40B4-BE49-F238E27FC236}">
                  <a16:creationId xmlns:a16="http://schemas.microsoft.com/office/drawing/2014/main" xmlns="" id="{0BB80F4D-49E3-4C16-A87A-362CEE7662FE}"/>
                </a:ext>
              </a:extLst>
            </p:cNvPr>
            <p:cNvSpPr txBox="1"/>
            <p:nvPr/>
          </p:nvSpPr>
          <p:spPr>
            <a:xfrm>
              <a:off x="6629400" y="5085436"/>
              <a:ext cx="1668733" cy="830997"/>
            </a:xfrm>
            <a:prstGeom prst="rect">
              <a:avLst/>
            </a:prstGeom>
            <a:noFill/>
          </p:spPr>
          <p:txBody>
            <a:bodyPr wrap="square" rtlCol="0">
              <a:spAutoFit/>
            </a:bodyPr>
            <a:lstStyle/>
            <a:p>
              <a:pPr algn="ctr"/>
              <a:r>
                <a:rPr lang="zh-TW" altLang="en-US" b="1" dirty="0" smtClean="0">
                  <a:solidFill>
                    <a:schemeClr val="bg1"/>
                  </a:solidFill>
                  <a:latin typeface="+mn-ea"/>
                  <a:ea typeface="+mn-ea"/>
                </a:rPr>
                <a:t>全生命週期</a:t>
              </a:r>
              <a:r>
                <a:rPr lang="zh-TW" altLang="en-US" b="1" dirty="0">
                  <a:solidFill>
                    <a:schemeClr val="bg1"/>
                  </a:solidFill>
                  <a:latin typeface="+mn-ea"/>
                  <a:ea typeface="+mn-ea"/>
                </a:rPr>
                <a:t>成本</a:t>
              </a:r>
              <a:endParaRPr lang="en-US" altLang="zh-TW" b="1" dirty="0">
                <a:solidFill>
                  <a:schemeClr val="bg1"/>
                </a:solidFill>
                <a:latin typeface="+mn-ea"/>
                <a:ea typeface="+mn-ea"/>
              </a:endParaRPr>
            </a:p>
            <a:p>
              <a:pPr algn="ctr"/>
              <a:r>
                <a:rPr lang="zh-TW" altLang="en-US" b="1" dirty="0">
                  <a:solidFill>
                    <a:schemeClr val="bg1"/>
                  </a:solidFill>
                  <a:latin typeface="+mn-ea"/>
                  <a:ea typeface="+mn-ea"/>
                </a:rPr>
                <a:t>（</a:t>
              </a:r>
              <a:r>
                <a:rPr lang="zh-TW" altLang="en-US" b="1" dirty="0" smtClean="0">
                  <a:solidFill>
                    <a:schemeClr val="bg1"/>
                  </a:solidFill>
                  <a:latin typeface="+mn-ea"/>
                  <a:ea typeface="+mn-ea"/>
                </a:rPr>
                <a:t>材料</a:t>
              </a:r>
              <a:r>
                <a:rPr lang="zh-TW" altLang="en-US" b="1" dirty="0">
                  <a:solidFill>
                    <a:schemeClr val="bg1"/>
                  </a:solidFill>
                  <a:latin typeface="+mn-ea"/>
                  <a:ea typeface="+mn-ea"/>
                </a:rPr>
                <a:t>成本</a:t>
              </a:r>
              <a:r>
                <a:rPr lang="zh-TW" altLang="en-US" b="1" dirty="0" smtClean="0">
                  <a:solidFill>
                    <a:schemeClr val="bg1"/>
                  </a:solidFill>
                  <a:latin typeface="+mn-ea"/>
                  <a:ea typeface="+mn-ea"/>
                </a:rPr>
                <a:t>、</a:t>
              </a:r>
              <a:endParaRPr lang="en-US" altLang="zh-TW" b="1" dirty="0" smtClean="0">
                <a:solidFill>
                  <a:schemeClr val="bg1"/>
                </a:solidFill>
                <a:latin typeface="+mn-ea"/>
                <a:ea typeface="+mn-ea"/>
              </a:endParaRPr>
            </a:p>
            <a:p>
              <a:pPr algn="ctr"/>
              <a:r>
                <a:rPr lang="zh-TW" altLang="en-US" b="1" dirty="0" smtClean="0">
                  <a:solidFill>
                    <a:schemeClr val="bg1"/>
                  </a:solidFill>
                  <a:latin typeface="+mn-ea"/>
                  <a:ea typeface="+mn-ea"/>
                </a:rPr>
                <a:t>人力</a:t>
              </a:r>
              <a:r>
                <a:rPr lang="en-US" altLang="zh-TW" b="1" dirty="0" smtClean="0">
                  <a:solidFill>
                    <a:schemeClr val="bg1"/>
                  </a:solidFill>
                  <a:latin typeface="+mn-ea"/>
                  <a:ea typeface="+mn-ea"/>
                </a:rPr>
                <a:t>/</a:t>
              </a:r>
              <a:r>
                <a:rPr lang="zh-TW" altLang="en-US" b="1" dirty="0" smtClean="0">
                  <a:solidFill>
                    <a:schemeClr val="bg1"/>
                  </a:solidFill>
                  <a:latin typeface="+mn-ea"/>
                  <a:ea typeface="+mn-ea"/>
                </a:rPr>
                <a:t>設備管理</a:t>
              </a:r>
              <a:r>
                <a:rPr lang="zh-TW" altLang="en-US" b="1" dirty="0">
                  <a:solidFill>
                    <a:schemeClr val="bg1"/>
                  </a:solidFill>
                  <a:latin typeface="+mn-ea"/>
                  <a:ea typeface="+mn-ea"/>
                </a:rPr>
                <a:t>）</a:t>
              </a:r>
            </a:p>
          </p:txBody>
        </p:sp>
        <p:sp>
          <p:nvSpPr>
            <p:cNvPr id="47" name="箭號: 向下 10">
              <a:extLst>
                <a:ext uri="{FF2B5EF4-FFF2-40B4-BE49-F238E27FC236}">
                  <a16:creationId xmlns:a16="http://schemas.microsoft.com/office/drawing/2014/main" xmlns="" id="{DCA28C67-F98B-4DD1-B918-1C0012891ECA}"/>
                </a:ext>
              </a:extLst>
            </p:cNvPr>
            <p:cNvSpPr/>
            <p:nvPr/>
          </p:nvSpPr>
          <p:spPr>
            <a:xfrm>
              <a:off x="5871369" y="5126271"/>
              <a:ext cx="538699" cy="794726"/>
            </a:xfrm>
            <a:prstGeom prst="downArrow">
              <a:avLst/>
            </a:prstGeom>
            <a:solidFill>
              <a:schemeClr val="accent1">
                <a:lumMod val="50000"/>
              </a:schemeClr>
            </a:solidFill>
            <a:ln>
              <a:solidFill>
                <a:srgbClr val="223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48" name="文字方塊 47">
              <a:extLst>
                <a:ext uri="{FF2B5EF4-FFF2-40B4-BE49-F238E27FC236}">
                  <a16:creationId xmlns:a16="http://schemas.microsoft.com/office/drawing/2014/main" xmlns="" id="{89AF9CEF-8C09-41DB-A7BB-16BCC294172C}"/>
                </a:ext>
              </a:extLst>
            </p:cNvPr>
            <p:cNvSpPr txBox="1"/>
            <p:nvPr/>
          </p:nvSpPr>
          <p:spPr>
            <a:xfrm>
              <a:off x="5670174" y="4749055"/>
              <a:ext cx="959226" cy="338554"/>
            </a:xfrm>
            <a:prstGeom prst="rect">
              <a:avLst/>
            </a:prstGeom>
            <a:noFill/>
          </p:spPr>
          <p:txBody>
            <a:bodyPr wrap="square" rtlCol="0">
              <a:spAutoFit/>
            </a:bodyPr>
            <a:lstStyle/>
            <a:p>
              <a:pPr algn="ctr"/>
              <a:r>
                <a:rPr lang="zh-TW" altLang="en-US" b="1" dirty="0">
                  <a:latin typeface="+mn-ea"/>
                  <a:ea typeface="+mn-ea"/>
                </a:rPr>
                <a:t>供應商</a:t>
              </a:r>
            </a:p>
          </p:txBody>
        </p:sp>
        <p:sp>
          <p:nvSpPr>
            <p:cNvPr id="49" name="文字方塊 48">
              <a:extLst>
                <a:ext uri="{FF2B5EF4-FFF2-40B4-BE49-F238E27FC236}">
                  <a16:creationId xmlns:a16="http://schemas.microsoft.com/office/drawing/2014/main" xmlns="" id="{20562682-FBE4-4C9C-A2B6-15DA4C9AEB98}"/>
                </a:ext>
              </a:extLst>
            </p:cNvPr>
            <p:cNvSpPr txBox="1"/>
            <p:nvPr/>
          </p:nvSpPr>
          <p:spPr>
            <a:xfrm>
              <a:off x="5523866" y="5955559"/>
              <a:ext cx="1261452" cy="584775"/>
            </a:xfrm>
            <a:prstGeom prst="rect">
              <a:avLst/>
            </a:prstGeom>
            <a:noFill/>
          </p:spPr>
          <p:txBody>
            <a:bodyPr wrap="square" rtlCol="0">
              <a:spAutoFit/>
            </a:bodyPr>
            <a:lstStyle/>
            <a:p>
              <a:pPr algn="ctr"/>
              <a:r>
                <a:rPr lang="zh-TW" altLang="en-US" b="1" dirty="0">
                  <a:latin typeface="+mn-ea"/>
                  <a:ea typeface="+mn-ea"/>
                </a:rPr>
                <a:t>減少供應量</a:t>
              </a:r>
              <a:r>
                <a:rPr lang="en-US" altLang="zh-TW" b="1" dirty="0">
                  <a:latin typeface="+mn-ea"/>
                  <a:ea typeface="+mn-ea"/>
                </a:rPr>
                <a:t/>
              </a:r>
              <a:br>
                <a:rPr lang="en-US" altLang="zh-TW" b="1" dirty="0">
                  <a:latin typeface="+mn-ea"/>
                  <a:ea typeface="+mn-ea"/>
                </a:rPr>
              </a:br>
              <a:endParaRPr lang="zh-TW" altLang="en-US" b="1" dirty="0">
                <a:latin typeface="+mn-ea"/>
                <a:ea typeface="+mn-ea"/>
              </a:endParaRPr>
            </a:p>
          </p:txBody>
        </p:sp>
        <p:sp>
          <p:nvSpPr>
            <p:cNvPr id="50" name="文字方塊 49">
              <a:extLst>
                <a:ext uri="{FF2B5EF4-FFF2-40B4-BE49-F238E27FC236}">
                  <a16:creationId xmlns:a16="http://schemas.microsoft.com/office/drawing/2014/main" xmlns="" id="{B2D2AE42-A3E1-4B92-9BB8-E8FD6F7BCD64}"/>
                </a:ext>
              </a:extLst>
            </p:cNvPr>
            <p:cNvSpPr txBox="1"/>
            <p:nvPr/>
          </p:nvSpPr>
          <p:spPr>
            <a:xfrm>
              <a:off x="9015095" y="5891104"/>
              <a:ext cx="852806" cy="584775"/>
            </a:xfrm>
            <a:prstGeom prst="rect">
              <a:avLst/>
            </a:prstGeom>
            <a:noFill/>
          </p:spPr>
          <p:txBody>
            <a:bodyPr wrap="square" rtlCol="0">
              <a:spAutoFit/>
            </a:bodyPr>
            <a:lstStyle/>
            <a:p>
              <a:pPr algn="ctr"/>
              <a:r>
                <a:rPr lang="zh-TW" altLang="en-US" b="1" dirty="0" smtClean="0">
                  <a:latin typeface="+mn-ea"/>
                  <a:ea typeface="+mn-ea"/>
                </a:rPr>
                <a:t>減少</a:t>
              </a:r>
              <a:endParaRPr lang="en-US" altLang="zh-TW" b="1" dirty="0" smtClean="0">
                <a:latin typeface="+mn-ea"/>
                <a:ea typeface="+mn-ea"/>
              </a:endParaRPr>
            </a:p>
            <a:p>
              <a:pPr algn="ctr"/>
              <a:r>
                <a:rPr lang="zh-TW" altLang="en-US" b="1" dirty="0" smtClean="0">
                  <a:latin typeface="+mn-ea"/>
                  <a:ea typeface="+mn-ea"/>
                </a:rPr>
                <a:t>使用</a:t>
              </a:r>
              <a:r>
                <a:rPr lang="zh-TW" altLang="en-US" b="1" dirty="0">
                  <a:latin typeface="+mn-ea"/>
                  <a:ea typeface="+mn-ea"/>
                </a:rPr>
                <a:t>量</a:t>
              </a:r>
            </a:p>
          </p:txBody>
        </p:sp>
        <p:sp>
          <p:nvSpPr>
            <p:cNvPr id="60" name="文字方塊 59">
              <a:extLst>
                <a:ext uri="{FF2B5EF4-FFF2-40B4-BE49-F238E27FC236}">
                  <a16:creationId xmlns:a16="http://schemas.microsoft.com/office/drawing/2014/main" xmlns="" id="{36ED6DE1-F8AB-44C3-9309-E6184C6FF148}"/>
                </a:ext>
              </a:extLst>
            </p:cNvPr>
            <p:cNvSpPr txBox="1"/>
            <p:nvPr/>
          </p:nvSpPr>
          <p:spPr>
            <a:xfrm>
              <a:off x="4875138" y="4918332"/>
              <a:ext cx="461665" cy="1581075"/>
            </a:xfrm>
            <a:prstGeom prst="rect">
              <a:avLst/>
            </a:prstGeom>
            <a:noFill/>
          </p:spPr>
          <p:txBody>
            <a:bodyPr vert="eaVert" wrap="square" rtlCol="0">
              <a:spAutoFit/>
            </a:bodyPr>
            <a:lstStyle/>
            <a:p>
              <a:r>
                <a:rPr lang="zh-TW" altLang="en-US" sz="1800" b="1" dirty="0">
                  <a:solidFill>
                    <a:schemeClr val="bg1"/>
                  </a:solidFill>
                  <a:latin typeface="+mn-ea"/>
                  <a:ea typeface="+mn-ea"/>
                </a:rPr>
                <a:t>租賃模式</a:t>
              </a:r>
            </a:p>
          </p:txBody>
        </p:sp>
        <p:sp>
          <p:nvSpPr>
            <p:cNvPr id="79" name="箭號: 五邊形 31">
              <a:extLst>
                <a:ext uri="{FF2B5EF4-FFF2-40B4-BE49-F238E27FC236}">
                  <a16:creationId xmlns:a16="http://schemas.microsoft.com/office/drawing/2014/main" xmlns="" id="{0D68CC12-493D-4E28-83FE-67F1F4FFC591}"/>
                </a:ext>
              </a:extLst>
            </p:cNvPr>
            <p:cNvSpPr/>
            <p:nvPr/>
          </p:nvSpPr>
          <p:spPr>
            <a:xfrm>
              <a:off x="4809060" y="4509105"/>
              <a:ext cx="610553" cy="1990302"/>
            </a:xfrm>
            <a:prstGeom prst="homePlate">
              <a:avLst/>
            </a:prstGeom>
            <a:solidFill>
              <a:schemeClr val="accent1">
                <a:lumMod val="50000"/>
              </a:schemeClr>
            </a:solidFill>
            <a:ln w="28575">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latin typeface="+mn-ea"/>
              </a:endParaRPr>
            </a:p>
          </p:txBody>
        </p:sp>
        <p:sp>
          <p:nvSpPr>
            <p:cNvPr id="80" name="文字方塊 79">
              <a:extLst>
                <a:ext uri="{FF2B5EF4-FFF2-40B4-BE49-F238E27FC236}">
                  <a16:creationId xmlns:a16="http://schemas.microsoft.com/office/drawing/2014/main" xmlns="" id="{36ED6DE1-F8AB-44C3-9309-E6184C6FF148}"/>
                </a:ext>
              </a:extLst>
            </p:cNvPr>
            <p:cNvSpPr txBox="1"/>
            <p:nvPr/>
          </p:nvSpPr>
          <p:spPr>
            <a:xfrm>
              <a:off x="4791317" y="4985964"/>
              <a:ext cx="461665" cy="1293760"/>
            </a:xfrm>
            <a:prstGeom prst="rect">
              <a:avLst/>
            </a:prstGeom>
            <a:noFill/>
          </p:spPr>
          <p:txBody>
            <a:bodyPr vert="eaVert" wrap="square" rtlCol="0">
              <a:spAutoFit/>
            </a:bodyPr>
            <a:lstStyle/>
            <a:p>
              <a:r>
                <a:rPr lang="zh-TW" altLang="en-US" sz="1800" b="1" dirty="0">
                  <a:solidFill>
                    <a:schemeClr val="bg1"/>
                  </a:solidFill>
                  <a:latin typeface="+mn-ea"/>
                  <a:ea typeface="+mn-ea"/>
                </a:rPr>
                <a:t>租賃模式</a:t>
              </a:r>
            </a:p>
          </p:txBody>
        </p:sp>
        <p:sp>
          <p:nvSpPr>
            <p:cNvPr id="66" name="箭號: 向下 10">
              <a:extLst>
                <a:ext uri="{FF2B5EF4-FFF2-40B4-BE49-F238E27FC236}">
                  <a16:creationId xmlns:a16="http://schemas.microsoft.com/office/drawing/2014/main" xmlns="" id="{DCA28C67-F98B-4DD1-B918-1C0012891ECA}"/>
                </a:ext>
              </a:extLst>
            </p:cNvPr>
            <p:cNvSpPr/>
            <p:nvPr/>
          </p:nvSpPr>
          <p:spPr>
            <a:xfrm>
              <a:off x="9159702" y="5103572"/>
              <a:ext cx="538699" cy="794726"/>
            </a:xfrm>
            <a:prstGeom prst="downArrow">
              <a:avLst/>
            </a:prstGeom>
            <a:solidFill>
              <a:schemeClr val="accent1">
                <a:lumMod val="50000"/>
              </a:schemeClr>
            </a:solidFill>
            <a:ln>
              <a:solidFill>
                <a:srgbClr val="223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61" name="箭號: 向下 10">
              <a:extLst>
                <a:ext uri="{FF2B5EF4-FFF2-40B4-BE49-F238E27FC236}">
                  <a16:creationId xmlns:a16="http://schemas.microsoft.com/office/drawing/2014/main" xmlns="" id="{DCA28C67-F98B-4DD1-B918-1C0012891ECA}"/>
                </a:ext>
              </a:extLst>
            </p:cNvPr>
            <p:cNvSpPr/>
            <p:nvPr/>
          </p:nvSpPr>
          <p:spPr>
            <a:xfrm rot="10800000">
              <a:off x="8475252" y="5067901"/>
              <a:ext cx="538699" cy="79472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63" name="文字方塊 62">
              <a:extLst>
                <a:ext uri="{FF2B5EF4-FFF2-40B4-BE49-F238E27FC236}">
                  <a16:creationId xmlns:a16="http://schemas.microsoft.com/office/drawing/2014/main" xmlns="" id="{B2D2AE42-A3E1-4B92-9BB8-E8FD6F7BCD64}"/>
                </a:ext>
              </a:extLst>
            </p:cNvPr>
            <p:cNvSpPr txBox="1"/>
            <p:nvPr/>
          </p:nvSpPr>
          <p:spPr>
            <a:xfrm>
              <a:off x="8214360" y="5899142"/>
              <a:ext cx="998855" cy="584775"/>
            </a:xfrm>
            <a:prstGeom prst="rect">
              <a:avLst/>
            </a:prstGeom>
            <a:noFill/>
          </p:spPr>
          <p:txBody>
            <a:bodyPr wrap="square" rtlCol="0">
              <a:spAutoFit/>
            </a:bodyPr>
            <a:lstStyle/>
            <a:p>
              <a:pPr algn="ctr"/>
              <a:r>
                <a:rPr lang="zh-TW" altLang="en-US" b="1" dirty="0" smtClean="0">
                  <a:latin typeface="+mn-ea"/>
                  <a:ea typeface="+mn-ea"/>
                </a:rPr>
                <a:t>提升</a:t>
              </a:r>
              <a:endParaRPr lang="en-US" altLang="zh-TW" b="1" dirty="0" smtClean="0">
                <a:latin typeface="+mn-ea"/>
                <a:ea typeface="+mn-ea"/>
              </a:endParaRPr>
            </a:p>
            <a:p>
              <a:pPr algn="ctr"/>
              <a:r>
                <a:rPr lang="zh-TW" altLang="en-US" b="1" dirty="0" smtClean="0">
                  <a:latin typeface="+mn-ea"/>
                  <a:ea typeface="+mn-ea"/>
                </a:rPr>
                <a:t>使用效率</a:t>
              </a:r>
              <a:endParaRPr lang="zh-TW" altLang="en-US" b="1" dirty="0">
                <a:latin typeface="+mn-ea"/>
                <a:ea typeface="+mn-ea"/>
              </a:endParaRPr>
            </a:p>
          </p:txBody>
        </p:sp>
      </p:grpSp>
      <p:grpSp>
        <p:nvGrpSpPr>
          <p:cNvPr id="18" name="群組 17"/>
          <p:cNvGrpSpPr/>
          <p:nvPr/>
        </p:nvGrpSpPr>
        <p:grpSpPr>
          <a:xfrm>
            <a:off x="4784564" y="1898011"/>
            <a:ext cx="5075716" cy="2092117"/>
            <a:chOff x="4784564" y="2019931"/>
            <a:chExt cx="5075716" cy="2265498"/>
          </a:xfrm>
        </p:grpSpPr>
        <p:sp>
          <p:nvSpPr>
            <p:cNvPr id="55" name="文字方塊 54">
              <a:extLst>
                <a:ext uri="{FF2B5EF4-FFF2-40B4-BE49-F238E27FC236}">
                  <a16:creationId xmlns:a16="http://schemas.microsoft.com/office/drawing/2014/main" xmlns="" id="{C3CDC40E-D242-4DBE-9FF2-F7D5C04F2BA7}"/>
                </a:ext>
              </a:extLst>
            </p:cNvPr>
            <p:cNvSpPr txBox="1"/>
            <p:nvPr/>
          </p:nvSpPr>
          <p:spPr>
            <a:xfrm>
              <a:off x="8519871" y="2230620"/>
              <a:ext cx="917910" cy="338554"/>
            </a:xfrm>
            <a:prstGeom prst="rect">
              <a:avLst/>
            </a:prstGeom>
            <a:noFill/>
          </p:spPr>
          <p:txBody>
            <a:bodyPr wrap="square" rtlCol="0">
              <a:spAutoFit/>
            </a:bodyPr>
            <a:lstStyle/>
            <a:p>
              <a:r>
                <a:rPr lang="zh-TW" altLang="en-US" b="1" dirty="0">
                  <a:latin typeface="+mn-ea"/>
                  <a:ea typeface="+mn-ea"/>
                </a:rPr>
                <a:t>使用者</a:t>
              </a:r>
            </a:p>
          </p:txBody>
        </p:sp>
        <p:sp>
          <p:nvSpPr>
            <p:cNvPr id="43" name="矩形 42">
              <a:extLst>
                <a:ext uri="{FF2B5EF4-FFF2-40B4-BE49-F238E27FC236}">
                  <a16:creationId xmlns:a16="http://schemas.microsoft.com/office/drawing/2014/main" xmlns="" id="{6ABD3D1C-C267-45AF-9884-5AD790706C1A}"/>
                </a:ext>
              </a:extLst>
            </p:cNvPr>
            <p:cNvSpPr/>
            <p:nvPr/>
          </p:nvSpPr>
          <p:spPr>
            <a:xfrm>
              <a:off x="5546726" y="2019931"/>
              <a:ext cx="4267834" cy="2265498"/>
            </a:xfrm>
            <a:prstGeom prst="rect">
              <a:avLst/>
            </a:prstGeom>
            <a:noFill/>
            <a:ln w="38100">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51" name="矩形 50">
              <a:extLst>
                <a:ext uri="{FF2B5EF4-FFF2-40B4-BE49-F238E27FC236}">
                  <a16:creationId xmlns:a16="http://schemas.microsoft.com/office/drawing/2014/main" xmlns="" id="{BC374882-1593-449E-A936-18BEFE8775F6}"/>
                </a:ext>
              </a:extLst>
            </p:cNvPr>
            <p:cNvSpPr/>
            <p:nvPr/>
          </p:nvSpPr>
          <p:spPr>
            <a:xfrm>
              <a:off x="6709117" y="2721147"/>
              <a:ext cx="1409293" cy="702624"/>
            </a:xfrm>
            <a:prstGeom prst="rect">
              <a:avLst/>
            </a:prstGeom>
            <a:solidFill>
              <a:srgbClr val="604A7B"/>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52" name="文字方塊 51">
              <a:extLst>
                <a:ext uri="{FF2B5EF4-FFF2-40B4-BE49-F238E27FC236}">
                  <a16:creationId xmlns:a16="http://schemas.microsoft.com/office/drawing/2014/main" xmlns="" id="{AF21055E-E451-4B40-A2E1-F8E89AEA1CA2}"/>
                </a:ext>
              </a:extLst>
            </p:cNvPr>
            <p:cNvSpPr txBox="1"/>
            <p:nvPr/>
          </p:nvSpPr>
          <p:spPr>
            <a:xfrm>
              <a:off x="6760440" y="2852457"/>
              <a:ext cx="1326230" cy="369332"/>
            </a:xfrm>
            <a:prstGeom prst="rect">
              <a:avLst/>
            </a:prstGeom>
            <a:noFill/>
          </p:spPr>
          <p:txBody>
            <a:bodyPr wrap="square" rtlCol="0">
              <a:spAutoFit/>
            </a:bodyPr>
            <a:lstStyle/>
            <a:p>
              <a:pPr algn="ctr"/>
              <a:r>
                <a:rPr lang="zh-TW" altLang="en-US" sz="1800" b="1" dirty="0" smtClean="0">
                  <a:solidFill>
                    <a:schemeClr val="bg1"/>
                  </a:solidFill>
                  <a:latin typeface="+mn-ea"/>
                  <a:ea typeface="+mn-ea"/>
                </a:rPr>
                <a:t>材料</a:t>
              </a:r>
              <a:r>
                <a:rPr lang="zh-TW" altLang="en-US" sz="1800" b="1" dirty="0">
                  <a:solidFill>
                    <a:schemeClr val="bg1"/>
                  </a:solidFill>
                  <a:latin typeface="+mn-ea"/>
                  <a:ea typeface="+mn-ea"/>
                </a:rPr>
                <a:t>成本</a:t>
              </a:r>
            </a:p>
          </p:txBody>
        </p:sp>
        <p:sp>
          <p:nvSpPr>
            <p:cNvPr id="54" name="箭號: 向下 23">
              <a:extLst>
                <a:ext uri="{FF2B5EF4-FFF2-40B4-BE49-F238E27FC236}">
                  <a16:creationId xmlns:a16="http://schemas.microsoft.com/office/drawing/2014/main" xmlns="" id="{E1973124-BA1A-4AED-AD76-9D08F50FFE67}"/>
                </a:ext>
              </a:extLst>
            </p:cNvPr>
            <p:cNvSpPr/>
            <p:nvPr/>
          </p:nvSpPr>
          <p:spPr>
            <a:xfrm rot="10800000">
              <a:off x="5833269" y="2666979"/>
              <a:ext cx="702757" cy="740288"/>
            </a:xfrm>
            <a:prstGeom prst="downArrow">
              <a:avLst/>
            </a:prstGeom>
            <a:solidFill>
              <a:srgbClr val="604A7B"/>
            </a:solidFill>
            <a:ln>
              <a:solidFill>
                <a:srgbClr val="223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56" name="文字方塊 55">
              <a:extLst>
                <a:ext uri="{FF2B5EF4-FFF2-40B4-BE49-F238E27FC236}">
                  <a16:creationId xmlns:a16="http://schemas.microsoft.com/office/drawing/2014/main" xmlns="" id="{3FF87923-1E02-422F-B53F-81933D7D7EE2}"/>
                </a:ext>
              </a:extLst>
            </p:cNvPr>
            <p:cNvSpPr txBox="1"/>
            <p:nvPr/>
          </p:nvSpPr>
          <p:spPr>
            <a:xfrm>
              <a:off x="5670175" y="2225314"/>
              <a:ext cx="1044484" cy="338554"/>
            </a:xfrm>
            <a:prstGeom prst="rect">
              <a:avLst/>
            </a:prstGeom>
            <a:noFill/>
          </p:spPr>
          <p:txBody>
            <a:bodyPr wrap="square" rtlCol="0">
              <a:spAutoFit/>
            </a:bodyPr>
            <a:lstStyle/>
            <a:p>
              <a:pPr algn="ctr"/>
              <a:r>
                <a:rPr lang="zh-TW" altLang="en-US" b="1" dirty="0">
                  <a:latin typeface="+mn-ea"/>
                  <a:ea typeface="+mn-ea"/>
                </a:rPr>
                <a:t>供應商</a:t>
              </a:r>
            </a:p>
          </p:txBody>
        </p:sp>
        <p:sp>
          <p:nvSpPr>
            <p:cNvPr id="57" name="文字方塊 56">
              <a:extLst>
                <a:ext uri="{FF2B5EF4-FFF2-40B4-BE49-F238E27FC236}">
                  <a16:creationId xmlns:a16="http://schemas.microsoft.com/office/drawing/2014/main" xmlns="" id="{12082C44-BBBC-4783-AD97-2281CC35AF70}"/>
                </a:ext>
              </a:extLst>
            </p:cNvPr>
            <p:cNvSpPr txBox="1"/>
            <p:nvPr/>
          </p:nvSpPr>
          <p:spPr>
            <a:xfrm>
              <a:off x="5596965" y="3527273"/>
              <a:ext cx="1228945" cy="584775"/>
            </a:xfrm>
            <a:prstGeom prst="rect">
              <a:avLst/>
            </a:prstGeom>
            <a:noFill/>
          </p:spPr>
          <p:txBody>
            <a:bodyPr wrap="square" rtlCol="0">
              <a:spAutoFit/>
            </a:bodyPr>
            <a:lstStyle/>
            <a:p>
              <a:pPr algn="ctr"/>
              <a:r>
                <a:rPr lang="zh-TW" altLang="en-US" b="1" dirty="0">
                  <a:latin typeface="+mn-ea"/>
                  <a:ea typeface="+mn-ea"/>
                </a:rPr>
                <a:t>增加供應量</a:t>
              </a:r>
              <a:r>
                <a:rPr lang="en-US" altLang="zh-TW" b="1" dirty="0">
                  <a:latin typeface="+mn-ea"/>
                  <a:ea typeface="+mn-ea"/>
                </a:rPr>
                <a:t/>
              </a:r>
              <a:br>
                <a:rPr lang="en-US" altLang="zh-TW" b="1" dirty="0">
                  <a:latin typeface="+mn-ea"/>
                  <a:ea typeface="+mn-ea"/>
                </a:rPr>
              </a:br>
              <a:endParaRPr lang="zh-TW" altLang="en-US" b="1" dirty="0">
                <a:latin typeface="+mn-ea"/>
                <a:ea typeface="+mn-ea"/>
              </a:endParaRPr>
            </a:p>
          </p:txBody>
        </p:sp>
        <p:sp>
          <p:nvSpPr>
            <p:cNvPr id="58" name="箭號: 五邊形 28">
              <a:extLst>
                <a:ext uri="{FF2B5EF4-FFF2-40B4-BE49-F238E27FC236}">
                  <a16:creationId xmlns:a16="http://schemas.microsoft.com/office/drawing/2014/main" xmlns="" id="{EF1D288A-F08D-4F05-A874-C048D8B67DD2}"/>
                </a:ext>
              </a:extLst>
            </p:cNvPr>
            <p:cNvSpPr/>
            <p:nvPr/>
          </p:nvSpPr>
          <p:spPr>
            <a:xfrm>
              <a:off x="4810828" y="2065815"/>
              <a:ext cx="599237" cy="2219614"/>
            </a:xfrm>
            <a:prstGeom prst="homePlate">
              <a:avLst/>
            </a:prstGeom>
            <a:solidFill>
              <a:srgbClr val="604A7B"/>
            </a:solidFill>
            <a:ln w="28575">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latin typeface="+mn-ea"/>
              </a:endParaRPr>
            </a:p>
          </p:txBody>
        </p:sp>
        <p:sp>
          <p:nvSpPr>
            <p:cNvPr id="59" name="文字方塊 58">
              <a:extLst>
                <a:ext uri="{FF2B5EF4-FFF2-40B4-BE49-F238E27FC236}">
                  <a16:creationId xmlns:a16="http://schemas.microsoft.com/office/drawing/2014/main" xmlns="" id="{667A7549-0A14-4E96-9B96-3A2564A668E3}"/>
                </a:ext>
              </a:extLst>
            </p:cNvPr>
            <p:cNvSpPr txBox="1"/>
            <p:nvPr/>
          </p:nvSpPr>
          <p:spPr>
            <a:xfrm>
              <a:off x="4784564" y="2642270"/>
              <a:ext cx="461665" cy="1204454"/>
            </a:xfrm>
            <a:prstGeom prst="rect">
              <a:avLst/>
            </a:prstGeom>
            <a:noFill/>
          </p:spPr>
          <p:txBody>
            <a:bodyPr vert="eaVert" wrap="square" rtlCol="0">
              <a:spAutoFit/>
            </a:bodyPr>
            <a:lstStyle/>
            <a:p>
              <a:r>
                <a:rPr lang="zh-TW" altLang="en-US" sz="1800" b="1" dirty="0">
                  <a:solidFill>
                    <a:schemeClr val="bg1"/>
                  </a:solidFill>
                  <a:latin typeface="+mn-ea"/>
                  <a:ea typeface="+mn-ea"/>
                </a:rPr>
                <a:t>買賣模式</a:t>
              </a:r>
            </a:p>
          </p:txBody>
        </p:sp>
        <p:sp>
          <p:nvSpPr>
            <p:cNvPr id="83" name="文字方塊 82">
              <a:extLst>
                <a:ext uri="{FF2B5EF4-FFF2-40B4-BE49-F238E27FC236}">
                  <a16:creationId xmlns:a16="http://schemas.microsoft.com/office/drawing/2014/main" xmlns="" id="{BA77AF10-A9C5-4DF6-BAA2-A2EED32029D6}"/>
                </a:ext>
              </a:extLst>
            </p:cNvPr>
            <p:cNvSpPr txBox="1"/>
            <p:nvPr/>
          </p:nvSpPr>
          <p:spPr>
            <a:xfrm>
              <a:off x="9060003" y="3429136"/>
              <a:ext cx="800277" cy="633237"/>
            </a:xfrm>
            <a:prstGeom prst="rect">
              <a:avLst/>
            </a:prstGeom>
            <a:noFill/>
          </p:spPr>
          <p:txBody>
            <a:bodyPr wrap="square" rtlCol="0">
              <a:spAutoFit/>
            </a:bodyPr>
            <a:lstStyle/>
            <a:p>
              <a:pPr algn="ctr"/>
              <a:r>
                <a:rPr lang="zh-TW" altLang="en-US" b="1" dirty="0" smtClean="0">
                  <a:latin typeface="+mn-ea"/>
                  <a:ea typeface="+mn-ea"/>
                </a:rPr>
                <a:t>增加</a:t>
              </a:r>
              <a:endParaRPr lang="en-US" altLang="zh-TW" b="1" dirty="0" smtClean="0">
                <a:latin typeface="+mn-ea"/>
                <a:ea typeface="+mn-ea"/>
              </a:endParaRPr>
            </a:p>
            <a:p>
              <a:pPr algn="ctr"/>
              <a:r>
                <a:rPr lang="zh-TW" altLang="en-US" b="1" dirty="0" smtClean="0">
                  <a:latin typeface="+mn-ea"/>
                  <a:ea typeface="+mn-ea"/>
                </a:rPr>
                <a:t>使用</a:t>
              </a:r>
              <a:r>
                <a:rPr lang="zh-TW" altLang="en-US" b="1" dirty="0">
                  <a:latin typeface="+mn-ea"/>
                  <a:ea typeface="+mn-ea"/>
                </a:rPr>
                <a:t>量</a:t>
              </a:r>
            </a:p>
          </p:txBody>
        </p:sp>
        <p:sp>
          <p:nvSpPr>
            <p:cNvPr id="68" name="文字方塊 67">
              <a:extLst>
                <a:ext uri="{FF2B5EF4-FFF2-40B4-BE49-F238E27FC236}">
                  <a16:creationId xmlns:a16="http://schemas.microsoft.com/office/drawing/2014/main" xmlns="" id="{B2D2AE42-A3E1-4B92-9BB8-E8FD6F7BCD64}"/>
                </a:ext>
              </a:extLst>
            </p:cNvPr>
            <p:cNvSpPr txBox="1"/>
            <p:nvPr/>
          </p:nvSpPr>
          <p:spPr>
            <a:xfrm>
              <a:off x="8109530" y="3420030"/>
              <a:ext cx="998855" cy="584775"/>
            </a:xfrm>
            <a:prstGeom prst="rect">
              <a:avLst/>
            </a:prstGeom>
            <a:noFill/>
          </p:spPr>
          <p:txBody>
            <a:bodyPr wrap="square" rtlCol="0">
              <a:spAutoFit/>
            </a:bodyPr>
            <a:lstStyle/>
            <a:p>
              <a:pPr algn="ctr"/>
              <a:r>
                <a:rPr lang="zh-TW" altLang="en-US" b="1" dirty="0" smtClean="0">
                  <a:latin typeface="+mn-ea"/>
                  <a:ea typeface="+mn-ea"/>
                </a:rPr>
                <a:t>使用效率</a:t>
              </a:r>
              <a:endParaRPr lang="en-US" altLang="zh-TW" b="1" dirty="0" smtClean="0">
                <a:latin typeface="+mn-ea"/>
                <a:ea typeface="+mn-ea"/>
              </a:endParaRPr>
            </a:p>
            <a:p>
              <a:pPr algn="ctr"/>
              <a:r>
                <a:rPr lang="zh-TW" altLang="en-US" b="1" dirty="0" smtClean="0">
                  <a:latin typeface="+mn-ea"/>
                  <a:ea typeface="+mn-ea"/>
                </a:rPr>
                <a:t>不變</a:t>
              </a:r>
              <a:endParaRPr lang="zh-TW" altLang="en-US" b="1" dirty="0">
                <a:latin typeface="+mn-ea"/>
                <a:ea typeface="+mn-ea"/>
              </a:endParaRPr>
            </a:p>
          </p:txBody>
        </p:sp>
        <p:sp>
          <p:nvSpPr>
            <p:cNvPr id="17" name="乘號 16"/>
            <p:cNvSpPr/>
            <p:nvPr/>
          </p:nvSpPr>
          <p:spPr bwMode="auto">
            <a:xfrm>
              <a:off x="8267151" y="2643252"/>
              <a:ext cx="678293" cy="649476"/>
            </a:xfrm>
            <a:prstGeom prst="mathMultiply">
              <a:avLst/>
            </a:prstGeom>
            <a:solidFill>
              <a:srgbClr val="C00000"/>
            </a:solidFill>
            <a:ln w="317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smtClean="0">
                <a:ln>
                  <a:noFill/>
                </a:ln>
                <a:solidFill>
                  <a:schemeClr val="tx1"/>
                </a:solidFill>
                <a:effectLst/>
                <a:latin typeface="Arial" charset="0"/>
                <a:ea typeface="標楷體" pitchFamily="65" charset="-120"/>
              </a:endParaRPr>
            </a:p>
          </p:txBody>
        </p:sp>
      </p:grpSp>
      <p:grpSp>
        <p:nvGrpSpPr>
          <p:cNvPr id="11" name="群組 10"/>
          <p:cNvGrpSpPr/>
          <p:nvPr/>
        </p:nvGrpSpPr>
        <p:grpSpPr>
          <a:xfrm>
            <a:off x="133808" y="2505364"/>
            <a:ext cx="4476050" cy="3871488"/>
            <a:chOff x="133808" y="2505364"/>
            <a:chExt cx="4476050" cy="3871488"/>
          </a:xfrm>
        </p:grpSpPr>
        <p:sp>
          <p:nvSpPr>
            <p:cNvPr id="5" name="AutoShape 83">
              <a:extLst>
                <a:ext uri="{FF2B5EF4-FFF2-40B4-BE49-F238E27FC236}">
                  <a16:creationId xmlns:a16="http://schemas.microsoft.com/office/drawing/2014/main" xmlns="" id="{9E5946DE-D321-497F-9C41-67597B43A914}"/>
                </a:ext>
              </a:extLst>
            </p:cNvPr>
            <p:cNvSpPr>
              <a:spLocks noChangeArrowheads="1"/>
            </p:cNvSpPr>
            <p:nvPr/>
          </p:nvSpPr>
          <p:spPr bwMode="ltGray">
            <a:xfrm>
              <a:off x="193479" y="3693319"/>
              <a:ext cx="4416379" cy="1097726"/>
            </a:xfrm>
            <a:prstGeom prst="roundRect">
              <a:avLst>
                <a:gd name="adj" fmla="val 10889"/>
              </a:avLst>
            </a:prstGeom>
            <a:solidFill>
              <a:srgbClr val="800000"/>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TW" altLang="en-US" dirty="0">
                <a:latin typeface="+mn-ea"/>
                <a:ea typeface="+mn-ea"/>
              </a:endParaRPr>
            </a:p>
          </p:txBody>
        </p:sp>
        <p:sp>
          <p:nvSpPr>
            <p:cNvPr id="9" name="AutoShape 81">
              <a:extLst>
                <a:ext uri="{FF2B5EF4-FFF2-40B4-BE49-F238E27FC236}">
                  <a16:creationId xmlns:a16="http://schemas.microsoft.com/office/drawing/2014/main" xmlns="" id="{E7D767D1-778F-4332-A529-F33ED127ADE5}"/>
                </a:ext>
              </a:extLst>
            </p:cNvPr>
            <p:cNvSpPr>
              <a:spLocks noChangeArrowheads="1"/>
            </p:cNvSpPr>
            <p:nvPr/>
          </p:nvSpPr>
          <p:spPr bwMode="gray">
            <a:xfrm>
              <a:off x="190493" y="4091192"/>
              <a:ext cx="453842" cy="333276"/>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mn-ea"/>
                <a:ea typeface="+mn-ea"/>
              </a:endParaRPr>
            </a:p>
          </p:txBody>
        </p:sp>
        <p:grpSp>
          <p:nvGrpSpPr>
            <p:cNvPr id="10" name="群組 9"/>
            <p:cNvGrpSpPr/>
            <p:nvPr/>
          </p:nvGrpSpPr>
          <p:grpSpPr>
            <a:xfrm>
              <a:off x="133808" y="4863196"/>
              <a:ext cx="4459925" cy="733534"/>
              <a:chOff x="133808" y="4558396"/>
              <a:chExt cx="4459925" cy="733534"/>
            </a:xfrm>
          </p:grpSpPr>
          <p:grpSp>
            <p:nvGrpSpPr>
              <p:cNvPr id="6" name="Group 85">
                <a:extLst>
                  <a:ext uri="{FF2B5EF4-FFF2-40B4-BE49-F238E27FC236}">
                    <a16:creationId xmlns:a16="http://schemas.microsoft.com/office/drawing/2014/main" xmlns="" id="{60D00EE5-E020-4961-94F0-3ADE987B50E6}"/>
                  </a:ext>
                </a:extLst>
              </p:cNvPr>
              <p:cNvGrpSpPr>
                <a:grpSpLocks/>
              </p:cNvGrpSpPr>
              <p:nvPr/>
            </p:nvGrpSpPr>
            <p:grpSpPr bwMode="auto">
              <a:xfrm>
                <a:off x="133808" y="4569464"/>
                <a:ext cx="4459925" cy="687764"/>
                <a:chOff x="2304" y="2880"/>
                <a:chExt cx="3158" cy="622"/>
              </a:xfrm>
            </p:grpSpPr>
            <p:sp>
              <p:nvSpPr>
                <p:cNvPr id="7" name="AutoShape 86">
                  <a:extLst>
                    <a:ext uri="{FF2B5EF4-FFF2-40B4-BE49-F238E27FC236}">
                      <a16:creationId xmlns:a16="http://schemas.microsoft.com/office/drawing/2014/main" xmlns="" id="{44201C53-9DAB-4B15-BCC6-36B32142F2EE}"/>
                    </a:ext>
                  </a:extLst>
                </p:cNvPr>
                <p:cNvSpPr>
                  <a:spLocks noChangeArrowheads="1"/>
                </p:cNvSpPr>
                <p:nvPr/>
              </p:nvSpPr>
              <p:spPr bwMode="gray">
                <a:xfrm>
                  <a:off x="2334" y="2880"/>
                  <a:ext cx="3128" cy="622"/>
                </a:xfrm>
                <a:prstGeom prst="roundRect">
                  <a:avLst>
                    <a:gd name="adj" fmla="val 10889"/>
                  </a:avLst>
                </a:prstGeom>
                <a:solidFill>
                  <a:schemeClr val="accent6">
                    <a:lumMod val="75000"/>
                  </a:schemeClr>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TW" altLang="en-US">
                    <a:latin typeface="+mn-ea"/>
                    <a:ea typeface="+mn-ea"/>
                  </a:endParaRPr>
                </a:p>
              </p:txBody>
            </p:sp>
            <p:sp>
              <p:nvSpPr>
                <p:cNvPr id="8" name="AutoShape 87">
                  <a:extLst>
                    <a:ext uri="{FF2B5EF4-FFF2-40B4-BE49-F238E27FC236}">
                      <a16:creationId xmlns:a16="http://schemas.microsoft.com/office/drawing/2014/main" xmlns="" id="{59173831-38D1-4816-A4CE-6C5A3262DA38}"/>
                    </a:ext>
                  </a:extLst>
                </p:cNvPr>
                <p:cNvSpPr>
                  <a:spLocks noChangeArrowheads="1"/>
                </p:cNvSpPr>
                <p:nvPr/>
              </p:nvSpPr>
              <p:spPr bwMode="gray">
                <a:xfrm>
                  <a:off x="2304" y="3070"/>
                  <a:ext cx="336" cy="240"/>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ea"/>
                    <a:ea typeface="+mn-ea"/>
                  </a:endParaRPr>
                </a:p>
              </p:txBody>
            </p:sp>
          </p:grpSp>
          <p:sp>
            <p:nvSpPr>
              <p:cNvPr id="12" name="文字方塊 11">
                <a:extLst>
                  <a:ext uri="{FF2B5EF4-FFF2-40B4-BE49-F238E27FC236}">
                    <a16:creationId xmlns:a16="http://schemas.microsoft.com/office/drawing/2014/main" xmlns="" id="{AF7AFB30-F9FC-4B35-93E1-CF6DB8690801}"/>
                  </a:ext>
                </a:extLst>
              </p:cNvPr>
              <p:cNvSpPr txBox="1"/>
              <p:nvPr/>
            </p:nvSpPr>
            <p:spPr>
              <a:xfrm>
                <a:off x="674347" y="4558396"/>
                <a:ext cx="3866045" cy="733534"/>
              </a:xfrm>
              <a:prstGeom prst="rect">
                <a:avLst/>
              </a:prstGeom>
              <a:noFill/>
            </p:spPr>
            <p:txBody>
              <a:bodyPr wrap="square" rtlCol="0">
                <a:spAutoFit/>
              </a:bodyPr>
              <a:lstStyle/>
              <a:p>
                <a:pPr>
                  <a:lnSpc>
                    <a:spcPts val="2500"/>
                  </a:lnSpc>
                </a:pPr>
                <a:r>
                  <a:rPr lang="zh-TW" altLang="en-US" b="1" dirty="0" smtClean="0">
                    <a:solidFill>
                      <a:schemeClr val="bg1"/>
                    </a:solidFill>
                    <a:latin typeface="+mn-ea"/>
                    <a:ea typeface="+mn-ea"/>
                  </a:rPr>
                  <a:t>關鍵</a:t>
                </a:r>
                <a:r>
                  <a:rPr lang="zh-TW" altLang="en-US" b="1" dirty="0">
                    <a:solidFill>
                      <a:schemeClr val="bg1"/>
                    </a:solidFill>
                    <a:latin typeface="+mn-ea"/>
                    <a:ea typeface="+mn-ea"/>
                  </a:rPr>
                  <a:t>：合作夥伴之間的相互</a:t>
                </a:r>
                <a:r>
                  <a:rPr lang="zh-TW" altLang="en-US" b="1" dirty="0" smtClean="0">
                    <a:solidFill>
                      <a:schemeClr val="bg1"/>
                    </a:solidFill>
                    <a:latin typeface="+mn-ea"/>
                    <a:ea typeface="+mn-ea"/>
                  </a:rPr>
                  <a:t>信任</a:t>
                </a:r>
                <a:r>
                  <a:rPr lang="zh-TW" altLang="en-US" b="1" dirty="0">
                    <a:solidFill>
                      <a:schemeClr val="bg1"/>
                    </a:solidFill>
                    <a:latin typeface="+mn-ea"/>
                    <a:ea typeface="+mn-ea"/>
                  </a:rPr>
                  <a:t>、高品質</a:t>
                </a:r>
                <a:r>
                  <a:rPr lang="zh-TW" altLang="en-US" b="1" dirty="0" smtClean="0">
                    <a:solidFill>
                      <a:schemeClr val="bg1"/>
                    </a:solidFill>
                    <a:latin typeface="+mn-ea"/>
                    <a:ea typeface="+mn-ea"/>
                  </a:rPr>
                  <a:t>標準及利潤分享</a:t>
                </a:r>
                <a:endParaRPr lang="zh-TW" altLang="en-US" b="1" dirty="0">
                  <a:solidFill>
                    <a:schemeClr val="bg1"/>
                  </a:solidFill>
                  <a:latin typeface="+mn-ea"/>
                  <a:ea typeface="+mn-ea"/>
                </a:endParaRPr>
              </a:p>
            </p:txBody>
          </p:sp>
        </p:grpSp>
        <p:sp>
          <p:nvSpPr>
            <p:cNvPr id="13" name="文字方塊 12">
              <a:extLst>
                <a:ext uri="{FF2B5EF4-FFF2-40B4-BE49-F238E27FC236}">
                  <a16:creationId xmlns:a16="http://schemas.microsoft.com/office/drawing/2014/main" xmlns="" id="{AE12CE87-2681-4CD1-9757-EDB16603D2D5}"/>
                </a:ext>
              </a:extLst>
            </p:cNvPr>
            <p:cNvSpPr txBox="1"/>
            <p:nvPr/>
          </p:nvSpPr>
          <p:spPr>
            <a:xfrm>
              <a:off x="660375" y="3703843"/>
              <a:ext cx="3852982" cy="1054135"/>
            </a:xfrm>
            <a:prstGeom prst="rect">
              <a:avLst/>
            </a:prstGeom>
            <a:noFill/>
          </p:spPr>
          <p:txBody>
            <a:bodyPr wrap="square" rtlCol="0">
              <a:spAutoFit/>
            </a:bodyPr>
            <a:lstStyle/>
            <a:p>
              <a:pPr>
                <a:lnSpc>
                  <a:spcPts val="2500"/>
                </a:lnSpc>
              </a:pPr>
              <a:r>
                <a:rPr lang="zh-TW" altLang="en-US" b="1" dirty="0" smtClean="0">
                  <a:solidFill>
                    <a:schemeClr val="bg1"/>
                  </a:solidFill>
                  <a:latin typeface="+mn-ea"/>
                  <a:ea typeface="+mn-ea"/>
                </a:rPr>
                <a:t>目標：提高化學品有效利用率，</a:t>
              </a:r>
              <a:r>
                <a:rPr lang="zh-TW" altLang="en-US" b="1" dirty="0">
                  <a:solidFill>
                    <a:schemeClr val="bg1"/>
                  </a:solidFill>
                  <a:latin typeface="+mn-ea"/>
                  <a:ea typeface="+mn-ea"/>
                </a:rPr>
                <a:t>有效地解決化學品使用的</a:t>
              </a:r>
              <a:r>
                <a:rPr lang="zh-TW" altLang="en-US" b="1" dirty="0" smtClean="0">
                  <a:solidFill>
                    <a:schemeClr val="bg1"/>
                  </a:solidFill>
                  <a:latin typeface="+mn-ea"/>
                  <a:ea typeface="+mn-ea"/>
                </a:rPr>
                <a:t>不可</a:t>
              </a:r>
              <a:r>
                <a:rPr lang="zh-TW" altLang="en-US" b="1" dirty="0">
                  <a:solidFill>
                    <a:schemeClr val="bg1"/>
                  </a:solidFill>
                  <a:latin typeface="+mn-ea"/>
                  <a:ea typeface="+mn-ea"/>
                </a:rPr>
                <a:t>持續性</a:t>
              </a:r>
              <a:r>
                <a:rPr lang="zh-TW" altLang="en-US" b="1" dirty="0" smtClean="0">
                  <a:solidFill>
                    <a:schemeClr val="bg1"/>
                  </a:solidFill>
                  <a:latin typeface="+mn-ea"/>
                  <a:ea typeface="+mn-ea"/>
                </a:rPr>
                <a:t>問題，同時</a:t>
              </a:r>
              <a:r>
                <a:rPr lang="zh-TW" altLang="en-US" b="1" dirty="0">
                  <a:solidFill>
                    <a:schemeClr val="bg1"/>
                  </a:solidFill>
                  <a:latin typeface="+mn-ea"/>
                  <a:ea typeface="+mn-ea"/>
                </a:rPr>
                <a:t>創造</a:t>
              </a:r>
              <a:r>
                <a:rPr lang="zh-TW" altLang="en-US" b="1" dirty="0" smtClean="0">
                  <a:solidFill>
                    <a:schemeClr val="bg1"/>
                  </a:solidFill>
                  <a:latin typeface="+mn-ea"/>
                  <a:ea typeface="+mn-ea"/>
                </a:rPr>
                <a:t>財務、環境</a:t>
              </a:r>
              <a:r>
                <a:rPr lang="zh-TW" altLang="en-US" b="1" dirty="0">
                  <a:solidFill>
                    <a:schemeClr val="bg1"/>
                  </a:solidFill>
                  <a:latin typeface="+mn-ea"/>
                  <a:ea typeface="+mn-ea"/>
                </a:rPr>
                <a:t>和人類</a:t>
              </a:r>
              <a:r>
                <a:rPr lang="zh-TW" altLang="en-US" b="1" dirty="0" smtClean="0">
                  <a:solidFill>
                    <a:schemeClr val="bg1"/>
                  </a:solidFill>
                  <a:latin typeface="+mn-ea"/>
                  <a:ea typeface="+mn-ea"/>
                </a:rPr>
                <a:t>福祉</a:t>
              </a:r>
              <a:endParaRPr lang="zh-TW" altLang="en-US" b="1" dirty="0">
                <a:solidFill>
                  <a:schemeClr val="bg1"/>
                </a:solidFill>
                <a:latin typeface="+mn-ea"/>
                <a:ea typeface="+mn-ea"/>
              </a:endParaRPr>
            </a:p>
          </p:txBody>
        </p:sp>
        <p:sp>
          <p:nvSpPr>
            <p:cNvPr id="15" name="AutoShape 80">
              <a:extLst>
                <a:ext uri="{FF2B5EF4-FFF2-40B4-BE49-F238E27FC236}">
                  <a16:creationId xmlns:a16="http://schemas.microsoft.com/office/drawing/2014/main" xmlns="" id="{49CC6BB5-D98C-4592-AC86-2071DAF7C00A}"/>
                </a:ext>
              </a:extLst>
            </p:cNvPr>
            <p:cNvSpPr>
              <a:spLocks noChangeArrowheads="1"/>
            </p:cNvSpPr>
            <p:nvPr/>
          </p:nvSpPr>
          <p:spPr bwMode="gray">
            <a:xfrm>
              <a:off x="205367" y="2505364"/>
              <a:ext cx="4389310" cy="1079652"/>
            </a:xfrm>
            <a:prstGeom prst="roundRect">
              <a:avLst>
                <a:gd name="adj" fmla="val 10889"/>
              </a:avLst>
            </a:prstGeom>
            <a:solidFill>
              <a:srgbClr val="002060"/>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TW" altLang="en-US">
                <a:latin typeface="+mn-ea"/>
                <a:ea typeface="+mn-ea"/>
              </a:endParaRPr>
            </a:p>
          </p:txBody>
        </p:sp>
        <p:sp>
          <p:nvSpPr>
            <p:cNvPr id="2" name="矩形 1"/>
            <p:cNvSpPr/>
            <p:nvPr/>
          </p:nvSpPr>
          <p:spPr>
            <a:xfrm>
              <a:off x="637519" y="2530881"/>
              <a:ext cx="3862178" cy="1054135"/>
            </a:xfrm>
            <a:prstGeom prst="rect">
              <a:avLst/>
            </a:prstGeom>
          </p:spPr>
          <p:txBody>
            <a:bodyPr wrap="square">
              <a:spAutoFit/>
            </a:bodyPr>
            <a:lstStyle/>
            <a:p>
              <a:pPr>
                <a:lnSpc>
                  <a:spcPts val="2500"/>
                </a:lnSpc>
              </a:pPr>
              <a:r>
                <a:rPr lang="zh-TW" altLang="en-US" b="1" dirty="0" smtClean="0">
                  <a:solidFill>
                    <a:schemeClr val="bg1"/>
                  </a:solidFill>
                  <a:latin typeface="+mn-ea"/>
                  <a:ea typeface="+mn-ea"/>
                </a:rPr>
                <a:t>定義：以</a:t>
              </a:r>
              <a:r>
                <a:rPr lang="zh-TW" altLang="en-US" b="1" dirty="0">
                  <a:solidFill>
                    <a:schemeClr val="bg1"/>
                  </a:solidFill>
                  <a:latin typeface="+mn-ea"/>
                  <a:ea typeface="+mn-ea"/>
                </a:rPr>
                <a:t>服務為導向的循環經濟商業模式，將重點</a:t>
              </a:r>
              <a:r>
                <a:rPr lang="zh-TW" altLang="en-US" b="1" dirty="0" smtClean="0">
                  <a:solidFill>
                    <a:schemeClr val="bg1"/>
                  </a:solidFill>
                  <a:latin typeface="+mn-ea"/>
                  <a:ea typeface="+mn-ea"/>
                </a:rPr>
                <a:t>從增加</a:t>
              </a:r>
              <a:r>
                <a:rPr lang="zh-TW" altLang="en-US" b="1" dirty="0">
                  <a:solidFill>
                    <a:schemeClr val="bg1"/>
                  </a:solidFill>
                  <a:latin typeface="+mn-ea"/>
                  <a:ea typeface="+mn-ea"/>
                </a:rPr>
                <a:t>化學品銷售量</a:t>
              </a:r>
              <a:r>
                <a:rPr lang="zh-TW" altLang="en-US" b="1" dirty="0" smtClean="0">
                  <a:solidFill>
                    <a:schemeClr val="bg1"/>
                  </a:solidFill>
                  <a:latin typeface="+mn-ea"/>
                  <a:ea typeface="+mn-ea"/>
                </a:rPr>
                <a:t>轉向提升化學品價值</a:t>
              </a:r>
              <a:r>
                <a:rPr lang="en-US" altLang="zh-TW" b="1" dirty="0" smtClean="0">
                  <a:solidFill>
                    <a:schemeClr val="bg1"/>
                  </a:solidFill>
                  <a:latin typeface="+mn-ea"/>
                  <a:ea typeface="+mn-ea"/>
                </a:rPr>
                <a:t>(</a:t>
              </a:r>
              <a:r>
                <a:rPr lang="zh-TW" altLang="en-US" b="1" dirty="0" smtClean="0">
                  <a:solidFill>
                    <a:schemeClr val="bg1"/>
                  </a:solidFill>
                  <a:latin typeface="+mn-ea"/>
                  <a:ea typeface="+mn-ea"/>
                </a:rPr>
                <a:t>李長榮、永光化學皆有興趣推動</a:t>
              </a:r>
              <a:r>
                <a:rPr lang="en-US" altLang="zh-TW" b="1" dirty="0" smtClean="0">
                  <a:solidFill>
                    <a:schemeClr val="bg1"/>
                  </a:solidFill>
                  <a:latin typeface="+mn-ea"/>
                  <a:ea typeface="+mn-ea"/>
                </a:rPr>
                <a:t>)</a:t>
              </a:r>
              <a:endParaRPr lang="zh-TW" altLang="en-US" dirty="0">
                <a:latin typeface="+mn-ea"/>
                <a:ea typeface="+mn-ea"/>
              </a:endParaRPr>
            </a:p>
          </p:txBody>
        </p:sp>
        <p:sp>
          <p:nvSpPr>
            <p:cNvPr id="62" name="AutoShape 86">
              <a:extLst>
                <a:ext uri="{FF2B5EF4-FFF2-40B4-BE49-F238E27FC236}">
                  <a16:creationId xmlns:a16="http://schemas.microsoft.com/office/drawing/2014/main" xmlns="" id="{44201C53-9DAB-4B15-BCC6-36B32142F2EE}"/>
                </a:ext>
              </a:extLst>
            </p:cNvPr>
            <p:cNvSpPr>
              <a:spLocks noChangeArrowheads="1"/>
            </p:cNvSpPr>
            <p:nvPr/>
          </p:nvSpPr>
          <p:spPr bwMode="gray">
            <a:xfrm>
              <a:off x="169399" y="5643318"/>
              <a:ext cx="4424746" cy="733534"/>
            </a:xfrm>
            <a:prstGeom prst="roundRect">
              <a:avLst>
                <a:gd name="adj" fmla="val 10889"/>
              </a:avLst>
            </a:prstGeom>
            <a:solidFill>
              <a:srgbClr val="003300"/>
            </a:soli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endParaRPr lang="zh-TW" altLang="en-US">
                <a:latin typeface="+mn-ea"/>
                <a:ea typeface="+mn-ea"/>
              </a:endParaRPr>
            </a:p>
          </p:txBody>
        </p:sp>
        <p:sp>
          <p:nvSpPr>
            <p:cNvPr id="64" name="文字方塊 63">
              <a:extLst>
                <a:ext uri="{FF2B5EF4-FFF2-40B4-BE49-F238E27FC236}">
                  <a16:creationId xmlns:a16="http://schemas.microsoft.com/office/drawing/2014/main" xmlns="" id="{AF7AFB30-F9FC-4B35-93E1-CF6DB8690801}"/>
                </a:ext>
              </a:extLst>
            </p:cNvPr>
            <p:cNvSpPr txBox="1"/>
            <p:nvPr/>
          </p:nvSpPr>
          <p:spPr>
            <a:xfrm>
              <a:off x="714374" y="5643318"/>
              <a:ext cx="3759519" cy="733534"/>
            </a:xfrm>
            <a:prstGeom prst="rect">
              <a:avLst/>
            </a:prstGeom>
            <a:noFill/>
          </p:spPr>
          <p:txBody>
            <a:bodyPr wrap="square" rtlCol="0">
              <a:spAutoFit/>
            </a:bodyPr>
            <a:lstStyle/>
            <a:p>
              <a:pPr>
                <a:lnSpc>
                  <a:spcPts val="2500"/>
                </a:lnSpc>
              </a:pPr>
              <a:r>
                <a:rPr lang="zh-TW" altLang="en-US" b="1" dirty="0">
                  <a:solidFill>
                    <a:schemeClr val="bg1"/>
                  </a:solidFill>
                  <a:latin typeface="+mn-ea"/>
                  <a:ea typeface="+mn-ea"/>
                </a:rPr>
                <a:t>誘因</a:t>
              </a:r>
              <a:r>
                <a:rPr lang="zh-TW" altLang="en-US" b="1" dirty="0" smtClean="0">
                  <a:solidFill>
                    <a:schemeClr val="bg1"/>
                  </a:solidFill>
                  <a:latin typeface="+mn-ea"/>
                  <a:ea typeface="+mn-ea"/>
                </a:rPr>
                <a:t>：每</a:t>
              </a:r>
              <a:r>
                <a:rPr lang="en-US" altLang="zh-TW" b="1" dirty="0" smtClean="0">
                  <a:solidFill>
                    <a:schemeClr val="bg1"/>
                  </a:solidFill>
                  <a:latin typeface="Times New Roman" panose="02020603050405020304" pitchFamily="18" charset="0"/>
                  <a:ea typeface="+mn-ea"/>
                  <a:cs typeface="Times New Roman" panose="02020603050405020304" pitchFamily="18" charset="0"/>
                </a:rPr>
                <a:t>2-4</a:t>
              </a:r>
              <a:r>
                <a:rPr lang="zh-TW" altLang="en-US" b="1" dirty="0" smtClean="0">
                  <a:solidFill>
                    <a:schemeClr val="bg1"/>
                  </a:solidFill>
                  <a:latin typeface="+mn-ea"/>
                  <a:ea typeface="+mn-ea"/>
                </a:rPr>
                <a:t>年設有化學品租賃獎項</a:t>
              </a:r>
              <a:r>
                <a:rPr lang="en-US" altLang="zh-TW" b="1" dirty="0" smtClean="0">
                  <a:solidFill>
                    <a:schemeClr val="bg1"/>
                  </a:solidFill>
                  <a:latin typeface="+mn-ea"/>
                  <a:ea typeface="+mn-ea"/>
                </a:rPr>
                <a:t>(</a:t>
              </a:r>
              <a:r>
                <a:rPr lang="en-US" altLang="zh-TW" b="1" dirty="0" smtClean="0">
                  <a:solidFill>
                    <a:schemeClr val="bg1"/>
                  </a:solidFill>
                  <a:latin typeface="Times New Roman" panose="02020603050405020304" pitchFamily="18" charset="0"/>
                  <a:ea typeface="+mn-ea"/>
                  <a:cs typeface="Times New Roman" panose="02020603050405020304" pitchFamily="18" charset="0"/>
                </a:rPr>
                <a:t>Chemical Leasing</a:t>
              </a:r>
              <a:r>
                <a:rPr lang="zh-TW" altLang="en-US" b="1" dirty="0" smtClean="0">
                  <a:solidFill>
                    <a:schemeClr val="bg1"/>
                  </a:solidFill>
                  <a:latin typeface="Times New Roman" panose="02020603050405020304" pitchFamily="18" charset="0"/>
                  <a:ea typeface="+mn-ea"/>
                  <a:cs typeface="Times New Roman" panose="02020603050405020304" pitchFamily="18" charset="0"/>
                </a:rPr>
                <a:t> </a:t>
              </a:r>
              <a:r>
                <a:rPr lang="en-US" altLang="zh-TW" b="1" dirty="0" smtClean="0">
                  <a:solidFill>
                    <a:schemeClr val="bg1"/>
                  </a:solidFill>
                  <a:latin typeface="Times New Roman" panose="02020603050405020304" pitchFamily="18" charset="0"/>
                  <a:ea typeface="+mn-ea"/>
                  <a:cs typeface="Times New Roman" panose="02020603050405020304" pitchFamily="18" charset="0"/>
                </a:rPr>
                <a:t>Award)</a:t>
              </a:r>
              <a:endParaRPr lang="zh-TW" altLang="en-US" b="1" dirty="0">
                <a:solidFill>
                  <a:schemeClr val="bg1"/>
                </a:solidFill>
                <a:latin typeface="+mn-ea"/>
                <a:ea typeface="+mn-ea"/>
              </a:endParaRPr>
            </a:p>
          </p:txBody>
        </p:sp>
        <p:sp>
          <p:nvSpPr>
            <p:cNvPr id="69" name="AutoShape 81">
              <a:extLst>
                <a:ext uri="{FF2B5EF4-FFF2-40B4-BE49-F238E27FC236}">
                  <a16:creationId xmlns:a16="http://schemas.microsoft.com/office/drawing/2014/main" xmlns="" id="{E7D767D1-778F-4332-A529-F33ED127ADE5}"/>
                </a:ext>
              </a:extLst>
            </p:cNvPr>
            <p:cNvSpPr>
              <a:spLocks noChangeArrowheads="1"/>
            </p:cNvSpPr>
            <p:nvPr/>
          </p:nvSpPr>
          <p:spPr bwMode="gray">
            <a:xfrm>
              <a:off x="205367" y="2880520"/>
              <a:ext cx="453842" cy="333276"/>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dirty="0">
                <a:latin typeface="+mn-ea"/>
                <a:ea typeface="+mn-ea"/>
              </a:endParaRPr>
            </a:p>
          </p:txBody>
        </p:sp>
        <p:sp>
          <p:nvSpPr>
            <p:cNvPr id="70" name="AutoShape 87">
              <a:extLst>
                <a:ext uri="{FF2B5EF4-FFF2-40B4-BE49-F238E27FC236}">
                  <a16:creationId xmlns:a16="http://schemas.microsoft.com/office/drawing/2014/main" xmlns="" id="{59173831-38D1-4816-A4CE-6C5A3262DA38}"/>
                </a:ext>
              </a:extLst>
            </p:cNvPr>
            <p:cNvSpPr>
              <a:spLocks noChangeArrowheads="1"/>
            </p:cNvSpPr>
            <p:nvPr/>
          </p:nvSpPr>
          <p:spPr bwMode="gray">
            <a:xfrm>
              <a:off x="157701" y="5877189"/>
              <a:ext cx="474520" cy="265375"/>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ea"/>
                <a:ea typeface="+mn-ea"/>
              </a:endParaRPr>
            </a:p>
          </p:txBody>
        </p:sp>
      </p:grpSp>
      <p:sp>
        <p:nvSpPr>
          <p:cNvPr id="20" name="文字方塊 19"/>
          <p:cNvSpPr txBox="1"/>
          <p:nvPr/>
        </p:nvSpPr>
        <p:spPr>
          <a:xfrm>
            <a:off x="4763340" y="1282152"/>
            <a:ext cx="5074080" cy="584775"/>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買賣模式：</a:t>
            </a:r>
            <a:r>
              <a:rPr lang="zh-TW" altLang="en-US" dirty="0">
                <a:latin typeface="標楷體" panose="03000509000000000000" pitchFamily="65" charset="-120"/>
                <a:ea typeface="標楷體" panose="03000509000000000000" pitchFamily="65" charset="-120"/>
              </a:rPr>
              <a:t>化學品</a:t>
            </a:r>
            <a:r>
              <a:rPr lang="zh-TW" altLang="en-US" dirty="0" smtClean="0">
                <a:latin typeface="標楷體" panose="03000509000000000000" pitchFamily="65" charset="-120"/>
                <a:ea typeface="標楷體" panose="03000509000000000000" pitchFamily="65" charset="-120"/>
              </a:rPr>
              <a:t>供應商期望增加化學品銷售量，使用者在效率不變的情況下，易導致不必要之化學品浪費。</a:t>
            </a:r>
            <a:endParaRPr lang="zh-TW" altLang="en-US" b="1" dirty="0">
              <a:latin typeface="標楷體" panose="03000509000000000000" pitchFamily="65" charset="-120"/>
              <a:ea typeface="標楷體" panose="03000509000000000000" pitchFamily="65" charset="-120"/>
            </a:endParaRPr>
          </a:p>
        </p:txBody>
      </p:sp>
      <p:sp>
        <p:nvSpPr>
          <p:cNvPr id="71" name="文字方塊 70"/>
          <p:cNvSpPr txBox="1"/>
          <p:nvPr/>
        </p:nvSpPr>
        <p:spPr>
          <a:xfrm>
            <a:off x="4715117" y="4020258"/>
            <a:ext cx="5099443" cy="584775"/>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租賃模式：</a:t>
            </a:r>
            <a:r>
              <a:rPr lang="zh-TW" altLang="en-US" dirty="0" smtClean="0">
                <a:latin typeface="標楷體" panose="03000509000000000000" pitchFamily="65" charset="-120"/>
                <a:ea typeface="標楷體" panose="03000509000000000000" pitchFamily="65" charset="-120"/>
              </a:rPr>
              <a:t>化學品供應商提升化學品使用效率及運用新計價模式，可有效減少供應量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有害廢棄物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p:txBody>
      </p:sp>
      <p:sp>
        <p:nvSpPr>
          <p:cNvPr id="14" name="文字方塊 13"/>
          <p:cNvSpPr txBox="1"/>
          <p:nvPr/>
        </p:nvSpPr>
        <p:spPr>
          <a:xfrm>
            <a:off x="137059" y="6348304"/>
            <a:ext cx="4626282" cy="523220"/>
          </a:xfrm>
          <a:prstGeom prst="rect">
            <a:avLst/>
          </a:prstGeom>
          <a:noFill/>
        </p:spPr>
        <p:txBody>
          <a:bodyPr wrap="square" rtlCol="0">
            <a:spAutoFit/>
          </a:bodyPr>
          <a:lstStyle/>
          <a:p>
            <a:r>
              <a:rPr lang="zh-TW" altLang="en-US" sz="1400" dirty="0" smtClean="0">
                <a:latin typeface="+mj-ea"/>
                <a:ea typeface="+mj-ea"/>
              </a:rPr>
              <a:t>註：上述內容引述自聯合國產業發展組織</a:t>
            </a:r>
            <a:r>
              <a:rPr lang="en-US" altLang="zh-TW" sz="1400" dirty="0" smtClean="0">
                <a:latin typeface="+mj-ea"/>
                <a:ea typeface="+mj-ea"/>
              </a:rPr>
              <a:t>(</a:t>
            </a:r>
            <a:r>
              <a:rPr lang="en-US" altLang="zh-TW" sz="1400" dirty="0" smtClean="0">
                <a:latin typeface="Times New Roman" panose="02020603050405020304" pitchFamily="18" charset="0"/>
                <a:ea typeface="+mj-ea"/>
                <a:cs typeface="Times New Roman" panose="02020603050405020304" pitchFamily="18" charset="0"/>
              </a:rPr>
              <a:t>United </a:t>
            </a:r>
            <a:r>
              <a:rPr lang="en-US" altLang="zh-TW" sz="1400" dirty="0">
                <a:latin typeface="Times New Roman" panose="02020603050405020304" pitchFamily="18" charset="0"/>
                <a:ea typeface="+mj-ea"/>
                <a:cs typeface="Times New Roman" panose="02020603050405020304" pitchFamily="18" charset="0"/>
              </a:rPr>
              <a:t>Nations Industrial Development </a:t>
            </a:r>
            <a:r>
              <a:rPr lang="en-US" altLang="zh-TW" sz="1400" dirty="0" smtClean="0">
                <a:latin typeface="Times New Roman" panose="02020603050405020304" pitchFamily="18" charset="0"/>
                <a:ea typeface="+mj-ea"/>
                <a:cs typeface="Times New Roman" panose="02020603050405020304" pitchFamily="18" charset="0"/>
              </a:rPr>
              <a:t>Organization)</a:t>
            </a:r>
          </a:p>
        </p:txBody>
      </p:sp>
      <p:sp>
        <p:nvSpPr>
          <p:cNvPr id="65" name="箭號: 向下 23">
            <a:extLst>
              <a:ext uri="{FF2B5EF4-FFF2-40B4-BE49-F238E27FC236}">
                <a16:creationId xmlns:a16="http://schemas.microsoft.com/office/drawing/2014/main" xmlns="" id="{E1973124-BA1A-4AED-AD76-9D08F50FFE67}"/>
              </a:ext>
            </a:extLst>
          </p:cNvPr>
          <p:cNvSpPr/>
          <p:nvPr/>
        </p:nvSpPr>
        <p:spPr>
          <a:xfrm rot="10800000">
            <a:off x="9077672" y="2472722"/>
            <a:ext cx="702757" cy="683633"/>
          </a:xfrm>
          <a:prstGeom prst="downArrow">
            <a:avLst/>
          </a:prstGeom>
          <a:solidFill>
            <a:srgbClr val="604A7B"/>
          </a:solidFill>
          <a:ln>
            <a:solidFill>
              <a:srgbClr val="223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16" name="向右箭號 15"/>
          <p:cNvSpPr/>
          <p:nvPr/>
        </p:nvSpPr>
        <p:spPr bwMode="auto">
          <a:xfrm>
            <a:off x="6716737" y="4654833"/>
            <a:ext cx="1657643" cy="564867"/>
          </a:xfrm>
          <a:prstGeom prst="rightArrow">
            <a:avLst/>
          </a:prstGeom>
          <a:solidFill>
            <a:srgbClr val="00B0F0"/>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smtClean="0">
              <a:ln>
                <a:noFill/>
              </a:ln>
              <a:solidFill>
                <a:schemeClr val="tx1"/>
              </a:solidFill>
              <a:effectLst/>
              <a:latin typeface="Arial" charset="0"/>
              <a:ea typeface="標楷體" pitchFamily="65" charset="-120"/>
            </a:endParaRPr>
          </a:p>
        </p:txBody>
      </p:sp>
      <p:sp>
        <p:nvSpPr>
          <p:cNvPr id="67" name="文字方塊 66">
            <a:extLst>
              <a:ext uri="{FF2B5EF4-FFF2-40B4-BE49-F238E27FC236}">
                <a16:creationId xmlns:a16="http://schemas.microsoft.com/office/drawing/2014/main" xmlns="" id="{12082C44-BBBC-4783-AD97-2281CC35AF70}"/>
              </a:ext>
            </a:extLst>
          </p:cNvPr>
          <p:cNvSpPr txBox="1"/>
          <p:nvPr/>
        </p:nvSpPr>
        <p:spPr>
          <a:xfrm>
            <a:off x="6882085" y="4748534"/>
            <a:ext cx="1228945" cy="338554"/>
          </a:xfrm>
          <a:prstGeom prst="rect">
            <a:avLst/>
          </a:prstGeom>
          <a:noFill/>
        </p:spPr>
        <p:txBody>
          <a:bodyPr wrap="square" rtlCol="0">
            <a:spAutoFit/>
          </a:bodyPr>
          <a:lstStyle/>
          <a:p>
            <a:pPr algn="ctr"/>
            <a:r>
              <a:rPr lang="zh-TW" altLang="en-US" b="1" dirty="0" smtClean="0">
                <a:solidFill>
                  <a:schemeClr val="bg1"/>
                </a:solidFill>
                <a:latin typeface="+mn-ea"/>
                <a:ea typeface="+mn-ea"/>
              </a:rPr>
              <a:t>新計價模式</a:t>
            </a:r>
            <a:endParaRPr lang="zh-TW" altLang="en-US" b="1" dirty="0">
              <a:solidFill>
                <a:schemeClr val="bg1"/>
              </a:solidFill>
              <a:latin typeface="+mn-ea"/>
              <a:ea typeface="+mn-ea"/>
            </a:endParaRPr>
          </a:p>
        </p:txBody>
      </p:sp>
    </p:spTree>
    <p:extLst>
      <p:ext uri="{BB962C8B-B14F-4D97-AF65-F5344CB8AC3E}">
        <p14:creationId xmlns:p14="http://schemas.microsoft.com/office/powerpoint/2010/main" val="31180288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3993286" y="589815"/>
            <a:ext cx="2031325" cy="461665"/>
          </a:xfrm>
          <a:prstGeom prst="rect">
            <a:avLst/>
          </a:prstGeom>
        </p:spPr>
        <p:txBody>
          <a:bodyPr wrap="none">
            <a:spAutoFit/>
          </a:bodyPr>
          <a:lstStyle/>
          <a:p>
            <a:pPr algn="ct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循環經濟</a:t>
            </a:r>
            <a:endPar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參、推動產業創新</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标题 1">
            <a:extLst>
              <a:ext uri="{FF2B5EF4-FFF2-40B4-BE49-F238E27FC236}">
                <a16:creationId xmlns:a16="http://schemas.microsoft.com/office/drawing/2014/main" xmlns="" id="{EC80A586-4554-4E71-97E2-CC8966369A61}"/>
              </a:ext>
            </a:extLst>
          </p:cNvPr>
          <p:cNvSpPr txBox="1">
            <a:spLocks/>
          </p:cNvSpPr>
          <p:nvPr/>
        </p:nvSpPr>
        <p:spPr>
          <a:xfrm>
            <a:off x="260062" y="1253850"/>
            <a:ext cx="9045163" cy="56182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2100" b="1" kern="1200">
                <a:solidFill>
                  <a:schemeClr val="accent2"/>
                </a:solidFill>
                <a:latin typeface="微軟正黑體" panose="020B0604030504040204" pitchFamily="34" charset="-120"/>
                <a:ea typeface="微軟正黑體" panose="020B0604030504040204" pitchFamily="34" charset="-120"/>
                <a:cs typeface="+mj-cs"/>
              </a:defRPr>
            </a:lvl1pPr>
          </a:lstStyle>
          <a:p>
            <a:pPr marL="342900" indent="-342900">
              <a:buFont typeface="Wingdings" panose="05000000000000000000" pitchFamily="2" charset="2"/>
              <a:buChar char="n"/>
            </a:pPr>
            <a:r>
              <a:rPr lang="zh-TW" altLang="en-US" sz="2000" dirty="0" smtClean="0">
                <a:latin typeface="標楷體" panose="03000509000000000000" pitchFamily="65" charset="-120"/>
                <a:ea typeface="標楷體" panose="03000509000000000000" pitchFamily="65" charset="-120"/>
                <a:cs typeface="+mn-ea"/>
                <a:sym typeface="+mn-lt"/>
              </a:rPr>
              <a:t>國際化學品租賃案例</a:t>
            </a:r>
            <a:r>
              <a:rPr lang="en-US" altLang="zh-TW" sz="2000" dirty="0" smtClean="0">
                <a:latin typeface="標楷體" panose="03000509000000000000" pitchFamily="65" charset="-120"/>
                <a:ea typeface="標楷體" panose="03000509000000000000" pitchFamily="65" charset="-120"/>
                <a:cs typeface="+mn-ea"/>
                <a:sym typeface="+mn-lt"/>
              </a:rPr>
              <a:t>-</a:t>
            </a:r>
            <a:r>
              <a:rPr lang="zh-TW" altLang="en-US" sz="2000" dirty="0" smtClean="0">
                <a:latin typeface="標楷體" panose="03000509000000000000" pitchFamily="65" charset="-120"/>
                <a:ea typeface="標楷體" panose="03000509000000000000" pitchFamily="65" charset="-120"/>
                <a:cs typeface="+mn-ea"/>
                <a:sym typeface="+mn-lt"/>
              </a:rPr>
              <a:t>福特汽車塗料租賃例</a:t>
            </a:r>
            <a:endParaRPr lang="zh-TW" altLang="en-US" sz="2000" dirty="0">
              <a:latin typeface="標楷體" panose="03000509000000000000" pitchFamily="65" charset="-120"/>
              <a:ea typeface="標楷體" panose="03000509000000000000" pitchFamily="65" charset="-120"/>
              <a:cs typeface="+mn-ea"/>
              <a:sym typeface="+mn-lt"/>
            </a:endParaRPr>
          </a:p>
        </p:txBody>
      </p:sp>
      <p:pic>
        <p:nvPicPr>
          <p:cNvPr id="41" name="圖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79" y="4223476"/>
            <a:ext cx="2495196" cy="2040543"/>
          </a:xfrm>
          <a:prstGeom prst="rect">
            <a:avLst/>
          </a:prstGeom>
        </p:spPr>
      </p:pic>
      <p:sp>
        <p:nvSpPr>
          <p:cNvPr id="42" name="文字方塊 41"/>
          <p:cNvSpPr txBox="1"/>
          <p:nvPr/>
        </p:nvSpPr>
        <p:spPr>
          <a:xfrm>
            <a:off x="358140" y="1805490"/>
            <a:ext cx="4594861" cy="830997"/>
          </a:xfrm>
          <a:prstGeom prst="rect">
            <a:avLst/>
          </a:prstGeom>
          <a:solidFill>
            <a:srgbClr val="FFFF00"/>
          </a:solidFill>
        </p:spPr>
        <p:txBody>
          <a:bodyPr wrap="square" rtlCol="0">
            <a:spAutoFit/>
          </a:bodyPr>
          <a:lstStyle/>
          <a:p>
            <a:pPr marL="449263" lvl="1" indent="-182563">
              <a:buFont typeface="Wingdings" panose="05000000000000000000" pitchFamily="2" charset="2"/>
              <a:buChar char="l"/>
              <a:defRPr/>
            </a:pPr>
            <a:r>
              <a:rPr lang="zh-TW" altLang="en-US" sz="1600" dirty="0">
                <a:latin typeface="Times New Roman" panose="02020603050405020304" pitchFamily="18" charset="0"/>
                <a:ea typeface="+mn-ea"/>
                <a:cs typeface="Times New Roman" panose="02020603050405020304" pitchFamily="18" charset="0"/>
              </a:rPr>
              <a:t>傳統商業模式 </a:t>
            </a:r>
            <a:r>
              <a:rPr lang="en-US" altLang="zh-TW" sz="1600" dirty="0">
                <a:latin typeface="Times New Roman" panose="02020603050405020304" pitchFamily="18" charset="0"/>
                <a:ea typeface="+mn-ea"/>
                <a:cs typeface="Times New Roman" panose="02020603050405020304" pitchFamily="18" charset="0"/>
              </a:rPr>
              <a:t>(</a:t>
            </a:r>
            <a:r>
              <a:rPr lang="zh-TW" altLang="en-US" sz="1600" dirty="0">
                <a:latin typeface="Times New Roman" panose="02020603050405020304" pitchFamily="18" charset="0"/>
                <a:ea typeface="+mn-ea"/>
                <a:cs typeface="Times New Roman" panose="02020603050405020304" pitchFamily="18" charset="0"/>
              </a:rPr>
              <a:t>以量計價</a:t>
            </a:r>
            <a:r>
              <a:rPr lang="en-US" altLang="zh-TW" sz="1600" dirty="0">
                <a:latin typeface="Times New Roman" panose="02020603050405020304" pitchFamily="18" charset="0"/>
                <a:ea typeface="+mn-ea"/>
                <a:cs typeface="Times New Roman" panose="02020603050405020304" pitchFamily="18" charset="0"/>
              </a:rPr>
              <a:t>)</a:t>
            </a:r>
          </a:p>
          <a:p>
            <a:pPr marL="625475" lvl="2" indent="-176213">
              <a:buFont typeface="Arial" panose="020B0604020202020204" pitchFamily="34" charset="0"/>
              <a:buChar char="•"/>
              <a:defRPr/>
            </a:pPr>
            <a:r>
              <a:rPr lang="zh-TW" altLang="en-US" sz="1600" dirty="0" smtClean="0">
                <a:latin typeface="Times New Roman" panose="02020603050405020304" pitchFamily="18" charset="0"/>
                <a:ea typeface="+mn-ea"/>
                <a:cs typeface="Times New Roman" panose="02020603050405020304" pitchFamily="18" charset="0"/>
              </a:rPr>
              <a:t>塗料</a:t>
            </a:r>
            <a:r>
              <a:rPr lang="zh-TW" altLang="en-US" sz="1600" dirty="0">
                <a:latin typeface="Times New Roman" panose="02020603050405020304" pitchFamily="18" charset="0"/>
                <a:ea typeface="+mn-ea"/>
                <a:cs typeface="Times New Roman" panose="02020603050405020304" pitchFamily="18" charset="0"/>
              </a:rPr>
              <a:t>賣越多，利潤越高</a:t>
            </a:r>
            <a:endParaRPr lang="en-US" altLang="zh-TW" sz="1600" dirty="0">
              <a:latin typeface="Times New Roman" panose="02020603050405020304" pitchFamily="18" charset="0"/>
              <a:ea typeface="+mn-ea"/>
              <a:cs typeface="Times New Roman" panose="02020603050405020304" pitchFamily="18" charset="0"/>
            </a:endParaRPr>
          </a:p>
          <a:p>
            <a:pPr marL="625475" lvl="2" indent="-176213">
              <a:buFont typeface="Arial" panose="020B0604020202020204" pitchFamily="34" charset="0"/>
              <a:buChar char="•"/>
              <a:defRPr/>
            </a:pPr>
            <a:r>
              <a:rPr lang="zh-TW" altLang="en-US" sz="1600" dirty="0">
                <a:latin typeface="Times New Roman" panose="02020603050405020304" pitchFamily="18" charset="0"/>
                <a:ea typeface="+mn-ea"/>
                <a:cs typeface="Times New Roman" panose="02020603050405020304" pitchFamily="18" charset="0"/>
              </a:rPr>
              <a:t>約</a:t>
            </a:r>
            <a:r>
              <a:rPr lang="en-US" altLang="zh-TW" sz="1600" dirty="0">
                <a:latin typeface="Times New Roman" panose="02020603050405020304" pitchFamily="18" charset="0"/>
                <a:ea typeface="+mn-ea"/>
                <a:cs typeface="Times New Roman" panose="02020603050405020304" pitchFamily="18" charset="0"/>
              </a:rPr>
              <a:t>30%</a:t>
            </a:r>
            <a:r>
              <a:rPr lang="zh-TW" altLang="en-US" sz="1600" dirty="0">
                <a:latin typeface="Times New Roman" panose="02020603050405020304" pitchFamily="18" charset="0"/>
                <a:ea typeface="+mn-ea"/>
                <a:cs typeface="Times New Roman" panose="02020603050405020304" pitchFamily="18" charset="0"/>
              </a:rPr>
              <a:t>之塗料直接進入廢氣或廢水</a:t>
            </a:r>
            <a:r>
              <a:rPr lang="zh-TW" altLang="en-US" sz="1600" dirty="0" smtClean="0">
                <a:latin typeface="Times New Roman" panose="02020603050405020304" pitchFamily="18" charset="0"/>
                <a:ea typeface="+mn-ea"/>
                <a:cs typeface="Times New Roman" panose="02020603050405020304" pitchFamily="18" charset="0"/>
              </a:rPr>
              <a:t>中 </a:t>
            </a:r>
            <a:endParaRPr lang="zh-TW" altLang="en-US" sz="1600" dirty="0">
              <a:latin typeface="Times New Roman" panose="02020603050405020304" pitchFamily="18" charset="0"/>
              <a:ea typeface="+mn-ea"/>
              <a:cs typeface="Times New Roman" panose="02020603050405020304" pitchFamily="18" charset="0"/>
            </a:endParaRPr>
          </a:p>
        </p:txBody>
      </p:sp>
      <p:sp>
        <p:nvSpPr>
          <p:cNvPr id="43" name="文字方塊 42"/>
          <p:cNvSpPr txBox="1"/>
          <p:nvPr/>
        </p:nvSpPr>
        <p:spPr>
          <a:xfrm>
            <a:off x="358140" y="3201981"/>
            <a:ext cx="4594862" cy="830997"/>
          </a:xfrm>
          <a:prstGeom prst="rect">
            <a:avLst/>
          </a:prstGeom>
          <a:solidFill>
            <a:srgbClr val="FFFF00"/>
          </a:solidFill>
        </p:spPr>
        <p:txBody>
          <a:bodyPr wrap="square" rtlCol="0">
            <a:spAutoFit/>
          </a:bodyPr>
          <a:lstStyle/>
          <a:p>
            <a:pPr marL="449263" lvl="1" indent="-182563">
              <a:spcBef>
                <a:spcPts val="800"/>
              </a:spcBef>
              <a:buFont typeface="Wingdings" panose="05000000000000000000" pitchFamily="2" charset="2"/>
              <a:buChar char="l"/>
              <a:defRPr/>
            </a:pPr>
            <a:r>
              <a:rPr lang="zh-TW" altLang="en-US" sz="1600" dirty="0">
                <a:latin typeface="Times New Roman" panose="02020603050405020304" pitchFamily="18" charset="0"/>
                <a:ea typeface="+mn-ea"/>
                <a:cs typeface="Times New Roman" panose="02020603050405020304" pitchFamily="18" charset="0"/>
              </a:rPr>
              <a:t>新商業</a:t>
            </a:r>
            <a:r>
              <a:rPr lang="zh-TW" altLang="en-US" sz="1600" dirty="0" smtClean="0">
                <a:latin typeface="Times New Roman" panose="02020603050405020304" pitchFamily="18" charset="0"/>
                <a:ea typeface="+mn-ea"/>
                <a:cs typeface="Times New Roman" panose="02020603050405020304" pitchFamily="18" charset="0"/>
              </a:rPr>
              <a:t>模式</a:t>
            </a:r>
            <a:r>
              <a:rPr lang="en-US" altLang="zh-TW" sz="1600" dirty="0" smtClean="0">
                <a:latin typeface="Times New Roman" panose="02020603050405020304" pitchFamily="18" charset="0"/>
                <a:ea typeface="+mn-ea"/>
                <a:cs typeface="Times New Roman" panose="02020603050405020304" pitchFamily="18" charset="0"/>
              </a:rPr>
              <a:t>-</a:t>
            </a:r>
            <a:r>
              <a:rPr lang="zh-TW" altLang="en-US" sz="1600" dirty="0" smtClean="0">
                <a:latin typeface="Times New Roman" panose="02020603050405020304" pitchFamily="18" charset="0"/>
                <a:ea typeface="+mn-ea"/>
                <a:cs typeface="Times New Roman" panose="02020603050405020304" pitchFamily="18" charset="0"/>
              </a:rPr>
              <a:t>烤</a:t>
            </a:r>
            <a:r>
              <a:rPr lang="zh-TW" altLang="en-US" sz="1600" dirty="0">
                <a:latin typeface="Times New Roman" panose="02020603050405020304" pitchFamily="18" charset="0"/>
                <a:ea typeface="+mn-ea"/>
                <a:cs typeface="Times New Roman" panose="02020603050405020304" pitchFamily="18" charset="0"/>
              </a:rPr>
              <a:t>漆服務</a:t>
            </a:r>
            <a:r>
              <a:rPr lang="en-US" altLang="zh-TW" sz="1600" dirty="0" smtClean="0">
                <a:latin typeface="Times New Roman" panose="02020603050405020304" pitchFamily="18" charset="0"/>
                <a:ea typeface="+mn-ea"/>
                <a:cs typeface="Times New Roman" panose="02020603050405020304" pitchFamily="18" charset="0"/>
              </a:rPr>
              <a:t>(</a:t>
            </a:r>
            <a:r>
              <a:rPr lang="zh-TW" altLang="en-US" sz="1600" dirty="0">
                <a:latin typeface="Times New Roman" panose="02020603050405020304" pitchFamily="18" charset="0"/>
                <a:ea typeface="+mn-ea"/>
                <a:cs typeface="Times New Roman" panose="02020603050405020304" pitchFamily="18" charset="0"/>
              </a:rPr>
              <a:t>產品單位計價</a:t>
            </a:r>
            <a:r>
              <a:rPr lang="en-US" altLang="zh-TW" sz="1600" dirty="0">
                <a:latin typeface="Times New Roman" panose="02020603050405020304" pitchFamily="18" charset="0"/>
                <a:ea typeface="+mn-ea"/>
                <a:cs typeface="Times New Roman" panose="02020603050405020304" pitchFamily="18" charset="0"/>
              </a:rPr>
              <a:t>)</a:t>
            </a:r>
          </a:p>
          <a:p>
            <a:pPr marL="625475" lvl="2" indent="-176213">
              <a:buFont typeface="Arial" panose="020B0604020202020204" pitchFamily="34" charset="0"/>
              <a:buChar char="•"/>
              <a:defRPr/>
            </a:pPr>
            <a:r>
              <a:rPr lang="zh-TW" altLang="en-US" sz="1600" dirty="0" smtClean="0">
                <a:latin typeface="Times New Roman" panose="02020603050405020304" pitchFamily="18" charset="0"/>
                <a:ea typeface="+mn-ea"/>
                <a:cs typeface="Times New Roman" panose="02020603050405020304" pitchFamily="18" charset="0"/>
              </a:rPr>
              <a:t>依據表面</a:t>
            </a:r>
            <a:r>
              <a:rPr lang="zh-TW" altLang="en-US" sz="1600" dirty="0">
                <a:latin typeface="Times New Roman" panose="02020603050405020304" pitchFamily="18" charset="0"/>
                <a:ea typeface="+mn-ea"/>
                <a:cs typeface="Times New Roman" panose="02020603050405020304" pitchFamily="18" charset="0"/>
              </a:rPr>
              <a:t>處理之汽車</a:t>
            </a:r>
            <a:r>
              <a:rPr lang="zh-TW" altLang="en-US" sz="1600" dirty="0" smtClean="0">
                <a:latin typeface="Times New Roman" panose="02020603050405020304" pitchFamily="18" charset="0"/>
                <a:ea typeface="+mn-ea"/>
                <a:cs typeface="Times New Roman" panose="02020603050405020304" pitchFamily="18" charset="0"/>
              </a:rPr>
              <a:t>數量收費</a:t>
            </a:r>
            <a:endParaRPr lang="en-US" altLang="zh-TW" dirty="0">
              <a:latin typeface="Times New Roman" panose="02020603050405020304" pitchFamily="18" charset="0"/>
              <a:ea typeface="+mn-ea"/>
              <a:cs typeface="Times New Roman" panose="02020603050405020304" pitchFamily="18" charset="0"/>
            </a:endParaRPr>
          </a:p>
          <a:p>
            <a:pPr marL="625475" lvl="2" indent="-176213">
              <a:buFont typeface="Arial" panose="020B0604020202020204" pitchFamily="34" charset="0"/>
              <a:buChar char="•"/>
              <a:defRPr/>
            </a:pPr>
            <a:r>
              <a:rPr lang="zh-TW" altLang="en-US" sz="1600" dirty="0" smtClean="0">
                <a:latin typeface="Times New Roman" panose="02020603050405020304" pitchFamily="18" charset="0"/>
                <a:ea typeface="+mn-ea"/>
                <a:cs typeface="Times New Roman" panose="02020603050405020304" pitchFamily="18" charset="0"/>
              </a:rPr>
              <a:t>找出各種可提升效率及減少廢棄物可能性</a:t>
            </a:r>
            <a:endParaRPr lang="en-US" altLang="zh-TW" sz="1600" dirty="0">
              <a:latin typeface="Times New Roman" panose="02020603050405020304" pitchFamily="18" charset="0"/>
              <a:ea typeface="+mn-ea"/>
              <a:cs typeface="Times New Roman" panose="02020603050405020304" pitchFamily="18" charset="0"/>
            </a:endParaRPr>
          </a:p>
        </p:txBody>
      </p:sp>
      <p:sp>
        <p:nvSpPr>
          <p:cNvPr id="44" name="向下箭號 43"/>
          <p:cNvSpPr/>
          <p:nvPr/>
        </p:nvSpPr>
        <p:spPr bwMode="auto">
          <a:xfrm>
            <a:off x="1811700" y="2638868"/>
            <a:ext cx="367977" cy="563113"/>
          </a:xfrm>
          <a:prstGeom prst="downArrow">
            <a:avLst/>
          </a:prstGeom>
          <a:solidFill>
            <a:srgbClr val="FF66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p:txBody>
      </p:sp>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010" y="2888045"/>
            <a:ext cx="4095972" cy="116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60" y="5619240"/>
            <a:ext cx="3875507" cy="108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文字方塊 46"/>
          <p:cNvSpPr txBox="1"/>
          <p:nvPr/>
        </p:nvSpPr>
        <p:spPr>
          <a:xfrm>
            <a:off x="5458660" y="1477460"/>
            <a:ext cx="4531159" cy="338554"/>
          </a:xfrm>
          <a:prstGeom prst="rect">
            <a:avLst/>
          </a:prstGeom>
          <a:noFill/>
        </p:spPr>
        <p:txBody>
          <a:bodyPr wrap="square" rtlCol="0">
            <a:spAutoFit/>
          </a:bodyPr>
          <a:lstStyle/>
          <a:p>
            <a:pPr algn="ctr"/>
            <a:r>
              <a:rPr lang="zh-TW" altLang="en-US" sz="1600" b="1" dirty="0" smtClean="0">
                <a:latin typeface="Times New Roman" panose="02020603050405020304" pitchFamily="18" charset="0"/>
                <a:ea typeface="+mn-ea"/>
                <a:cs typeface="Times New Roman" panose="02020603050405020304" pitchFamily="18" charset="0"/>
              </a:rPr>
              <a:t>埃及電</a:t>
            </a:r>
            <a:r>
              <a:rPr lang="zh-TW" altLang="en-US" b="1" dirty="0">
                <a:latin typeface="Times New Roman" panose="02020603050405020304" pitchFamily="18" charset="0"/>
                <a:ea typeface="+mn-ea"/>
                <a:cs typeface="Times New Roman" panose="02020603050405020304" pitchFamily="18" charset="0"/>
              </a:rPr>
              <a:t>器</a:t>
            </a:r>
            <a:r>
              <a:rPr lang="zh-TW" altLang="en-US" sz="1600" b="1" dirty="0" smtClean="0">
                <a:latin typeface="Times New Roman" panose="02020603050405020304" pitchFamily="18" charset="0"/>
                <a:ea typeface="+mn-ea"/>
                <a:cs typeface="Times New Roman" panose="02020603050405020304" pitchFamily="18" charset="0"/>
              </a:rPr>
              <a:t>設備製造廠</a:t>
            </a:r>
            <a:r>
              <a:rPr lang="en-US" altLang="zh-TW" b="1" dirty="0">
                <a:latin typeface="Times New Roman" panose="02020603050405020304" pitchFamily="18" charset="0"/>
                <a:ea typeface="+mn-ea"/>
                <a:cs typeface="Times New Roman" panose="02020603050405020304" pitchFamily="18" charset="0"/>
              </a:rPr>
              <a:t>ABB ARAB</a:t>
            </a:r>
            <a:r>
              <a:rPr lang="zh-TW" altLang="en-US" sz="1600" b="1" dirty="0" smtClean="0">
                <a:latin typeface="Times New Roman" panose="02020603050405020304" pitchFamily="18" charset="0"/>
                <a:ea typeface="+mn-ea"/>
                <a:cs typeface="Times New Roman" panose="02020603050405020304" pitchFamily="18" charset="0"/>
              </a:rPr>
              <a:t>粉末塗料租賃例</a:t>
            </a:r>
            <a:endParaRPr lang="zh-TW" altLang="en-US" sz="1600" b="1" dirty="0">
              <a:latin typeface="Times New Roman" panose="02020603050405020304" pitchFamily="18" charset="0"/>
              <a:ea typeface="+mn-ea"/>
              <a:cs typeface="Times New Roman" panose="02020603050405020304" pitchFamily="18" charset="0"/>
            </a:endParaRPr>
          </a:p>
        </p:txBody>
      </p:sp>
      <p:sp>
        <p:nvSpPr>
          <p:cNvPr id="48" name="文字方塊 47"/>
          <p:cNvSpPr txBox="1"/>
          <p:nvPr/>
        </p:nvSpPr>
        <p:spPr>
          <a:xfrm>
            <a:off x="5540945" y="4085040"/>
            <a:ext cx="3710941" cy="584775"/>
          </a:xfrm>
          <a:prstGeom prst="rect">
            <a:avLst/>
          </a:prstGeom>
          <a:noFill/>
        </p:spPr>
        <p:txBody>
          <a:bodyPr wrap="square" rtlCol="0">
            <a:spAutoFit/>
          </a:bodyPr>
          <a:lstStyle/>
          <a:p>
            <a:r>
              <a:rPr lang="zh-TW" altLang="en-US" sz="1600" b="1" dirty="0" smtClean="0">
                <a:latin typeface="Times New Roman" panose="02020603050405020304" pitchFamily="18" charset="0"/>
                <a:ea typeface="+mn-ea"/>
                <a:cs typeface="Times New Roman" panose="02020603050405020304" pitchFamily="18" charset="0"/>
              </a:rPr>
              <a:t>烏干達飲料廠</a:t>
            </a:r>
            <a:r>
              <a:rPr lang="en-US" altLang="zh-TW" b="1" dirty="0">
                <a:latin typeface="Times New Roman" panose="02020603050405020304" pitchFamily="18" charset="0"/>
                <a:ea typeface="+mn-ea"/>
                <a:cs typeface="Times New Roman" panose="02020603050405020304" pitchFamily="18" charset="0"/>
              </a:rPr>
              <a:t>Crown Beverages </a:t>
            </a:r>
            <a:r>
              <a:rPr lang="en-US" altLang="zh-TW" b="1" dirty="0" smtClean="0">
                <a:latin typeface="Times New Roman" panose="02020603050405020304" pitchFamily="18" charset="0"/>
                <a:ea typeface="+mn-ea"/>
                <a:cs typeface="Times New Roman" panose="02020603050405020304" pitchFamily="18" charset="0"/>
              </a:rPr>
              <a:t>Limited</a:t>
            </a:r>
            <a:r>
              <a:rPr lang="zh-TW" altLang="en-US" b="1" dirty="0" smtClean="0">
                <a:latin typeface="Times New Roman" panose="02020603050405020304" pitchFamily="18" charset="0"/>
                <a:ea typeface="+mn-ea"/>
                <a:cs typeface="Times New Roman" panose="02020603050405020304" pitchFamily="18" charset="0"/>
              </a:rPr>
              <a:t>傳送帶</a:t>
            </a:r>
            <a:r>
              <a:rPr lang="zh-TW" altLang="en-US" sz="1600" b="1" dirty="0" smtClean="0">
                <a:latin typeface="Times New Roman" panose="02020603050405020304" pitchFamily="18" charset="0"/>
                <a:ea typeface="+mn-ea"/>
                <a:cs typeface="Times New Roman" panose="02020603050405020304" pitchFamily="18" charset="0"/>
              </a:rPr>
              <a:t>潤滑油租賃例</a:t>
            </a:r>
            <a:endParaRPr lang="zh-TW" altLang="en-US" sz="1600" b="1" dirty="0">
              <a:latin typeface="Times New Roman" panose="02020603050405020304" pitchFamily="18" charset="0"/>
              <a:ea typeface="+mn-ea"/>
              <a:cs typeface="Times New Roman" panose="02020603050405020304" pitchFamily="18" charset="0"/>
            </a:endParaRPr>
          </a:p>
        </p:txBody>
      </p:sp>
      <p:sp>
        <p:nvSpPr>
          <p:cNvPr id="49" name="文字方塊 48"/>
          <p:cNvSpPr txBox="1"/>
          <p:nvPr/>
        </p:nvSpPr>
        <p:spPr>
          <a:xfrm>
            <a:off x="5594284" y="1805490"/>
            <a:ext cx="3710941" cy="338554"/>
          </a:xfrm>
          <a:prstGeom prst="rect">
            <a:avLst/>
          </a:prstGeom>
          <a:solidFill>
            <a:srgbClr val="99FF99"/>
          </a:solidFill>
        </p:spPr>
        <p:txBody>
          <a:bodyPr wrap="square" rtlCol="0">
            <a:spAutoFit/>
          </a:bodyPr>
          <a:lstStyle/>
          <a:p>
            <a:pPr marL="182563" lvl="1" indent="-182563">
              <a:buFont typeface="Wingdings" panose="05000000000000000000" pitchFamily="2" charset="2"/>
              <a:buChar char="l"/>
              <a:defRPr/>
            </a:pPr>
            <a:r>
              <a:rPr lang="zh-TW" altLang="en-US" sz="1600" dirty="0">
                <a:latin typeface="Times New Roman" panose="02020603050405020304" pitchFamily="18" charset="0"/>
                <a:ea typeface="+mn-ea"/>
                <a:cs typeface="Times New Roman" panose="02020603050405020304" pitchFamily="18" charset="0"/>
              </a:rPr>
              <a:t>傳統商業模式 </a:t>
            </a:r>
            <a:r>
              <a:rPr lang="en-US" altLang="zh-TW" sz="1600" dirty="0">
                <a:latin typeface="Times New Roman" panose="02020603050405020304" pitchFamily="18" charset="0"/>
                <a:ea typeface="+mn-ea"/>
                <a:cs typeface="Times New Roman" panose="02020603050405020304" pitchFamily="18" charset="0"/>
              </a:rPr>
              <a:t>(</a:t>
            </a:r>
            <a:r>
              <a:rPr lang="zh-TW" altLang="en-US" sz="1600" dirty="0" smtClean="0">
                <a:latin typeface="Times New Roman" panose="02020603050405020304" pitchFamily="18" charset="0"/>
                <a:ea typeface="+mn-ea"/>
                <a:cs typeface="Times New Roman" panose="02020603050405020304" pitchFamily="18" charset="0"/>
              </a:rPr>
              <a:t>以塗料使用量計價</a:t>
            </a:r>
            <a:r>
              <a:rPr lang="en-US" altLang="zh-TW" sz="1600" dirty="0" smtClean="0">
                <a:latin typeface="Times New Roman" panose="02020603050405020304" pitchFamily="18" charset="0"/>
                <a:ea typeface="+mn-ea"/>
                <a:cs typeface="Times New Roman" panose="02020603050405020304" pitchFamily="18" charset="0"/>
              </a:rPr>
              <a:t>)</a:t>
            </a:r>
          </a:p>
        </p:txBody>
      </p:sp>
      <p:sp>
        <p:nvSpPr>
          <p:cNvPr id="51" name="文字方塊 50"/>
          <p:cNvSpPr txBox="1"/>
          <p:nvPr/>
        </p:nvSpPr>
        <p:spPr>
          <a:xfrm>
            <a:off x="5540945" y="4647484"/>
            <a:ext cx="3710941" cy="338554"/>
          </a:xfrm>
          <a:prstGeom prst="rect">
            <a:avLst/>
          </a:prstGeom>
          <a:solidFill>
            <a:srgbClr val="99FF99"/>
          </a:solidFill>
        </p:spPr>
        <p:txBody>
          <a:bodyPr wrap="square" rtlCol="0">
            <a:spAutoFit/>
          </a:bodyPr>
          <a:lstStyle/>
          <a:p>
            <a:pPr marL="182563" lvl="1" indent="-182563">
              <a:buFont typeface="Wingdings" panose="05000000000000000000" pitchFamily="2" charset="2"/>
              <a:buChar char="l"/>
              <a:defRPr/>
            </a:pPr>
            <a:r>
              <a:rPr lang="zh-TW" altLang="en-US" sz="1600" dirty="0">
                <a:latin typeface="Times New Roman" panose="02020603050405020304" pitchFamily="18" charset="0"/>
                <a:ea typeface="+mn-ea"/>
                <a:cs typeface="Times New Roman" panose="02020603050405020304" pitchFamily="18" charset="0"/>
              </a:rPr>
              <a:t>傳統商業模式 </a:t>
            </a:r>
            <a:r>
              <a:rPr lang="en-US" altLang="zh-TW" sz="1600" dirty="0">
                <a:latin typeface="Times New Roman" panose="02020603050405020304" pitchFamily="18" charset="0"/>
                <a:ea typeface="+mn-ea"/>
                <a:cs typeface="Times New Roman" panose="02020603050405020304" pitchFamily="18" charset="0"/>
              </a:rPr>
              <a:t>(</a:t>
            </a:r>
            <a:r>
              <a:rPr lang="zh-TW" altLang="en-US" sz="1600" dirty="0" smtClean="0">
                <a:latin typeface="Times New Roman" panose="02020603050405020304" pitchFamily="18" charset="0"/>
                <a:ea typeface="+mn-ea"/>
                <a:cs typeface="Times New Roman" panose="02020603050405020304" pitchFamily="18" charset="0"/>
              </a:rPr>
              <a:t>以潤滑油使用量</a:t>
            </a:r>
            <a:r>
              <a:rPr lang="zh-TW" altLang="en-US" sz="1600" dirty="0">
                <a:latin typeface="Times New Roman" panose="02020603050405020304" pitchFamily="18" charset="0"/>
                <a:ea typeface="+mn-ea"/>
                <a:cs typeface="Times New Roman" panose="02020603050405020304" pitchFamily="18" charset="0"/>
              </a:rPr>
              <a:t>計價</a:t>
            </a:r>
            <a:r>
              <a:rPr lang="en-US" altLang="zh-TW" sz="1600" dirty="0" smtClean="0">
                <a:latin typeface="Times New Roman" panose="02020603050405020304" pitchFamily="18" charset="0"/>
                <a:ea typeface="+mn-ea"/>
                <a:cs typeface="Times New Roman" panose="02020603050405020304" pitchFamily="18" charset="0"/>
              </a:rPr>
              <a:t>)</a:t>
            </a:r>
          </a:p>
        </p:txBody>
      </p:sp>
      <p:sp>
        <p:nvSpPr>
          <p:cNvPr id="52" name="矩形 51"/>
          <p:cNvSpPr/>
          <p:nvPr/>
        </p:nvSpPr>
        <p:spPr>
          <a:xfrm>
            <a:off x="194347" y="1051480"/>
            <a:ext cx="4185761" cy="400110"/>
          </a:xfrm>
          <a:prstGeom prst="rect">
            <a:avLst/>
          </a:prstGeom>
        </p:spPr>
        <p:txBody>
          <a:bodyPr wrap="none">
            <a:spAutoFit/>
          </a:bodyPr>
          <a:lstStyle/>
          <a:p>
            <a:pPr algn="ct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異業循環平台、化學品</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租賃</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(2/3)</a:t>
            </a:r>
          </a:p>
        </p:txBody>
      </p:sp>
      <p:sp>
        <p:nvSpPr>
          <p:cNvPr id="16" name="文字方塊 15"/>
          <p:cNvSpPr txBox="1"/>
          <p:nvPr/>
        </p:nvSpPr>
        <p:spPr>
          <a:xfrm>
            <a:off x="5594284" y="2467210"/>
            <a:ext cx="3710941" cy="338554"/>
          </a:xfrm>
          <a:prstGeom prst="rect">
            <a:avLst/>
          </a:prstGeom>
          <a:solidFill>
            <a:srgbClr val="99FF99"/>
          </a:solidFill>
        </p:spPr>
        <p:txBody>
          <a:bodyPr wrap="square" rtlCol="0">
            <a:spAutoFit/>
          </a:bodyPr>
          <a:lstStyle/>
          <a:p>
            <a:pPr marL="182563" lvl="1" indent="-182563">
              <a:buFont typeface="Wingdings" panose="05000000000000000000" pitchFamily="2" charset="2"/>
              <a:buChar char="l"/>
              <a:defRPr/>
            </a:pPr>
            <a:r>
              <a:rPr lang="zh-TW" altLang="en-US" dirty="0" smtClean="0">
                <a:latin typeface="Times New Roman" panose="02020603050405020304" pitchFamily="18" charset="0"/>
                <a:ea typeface="+mn-ea"/>
                <a:cs typeface="Times New Roman" panose="02020603050405020304" pitchFamily="18" charset="0"/>
              </a:rPr>
              <a:t>新商業模式 </a:t>
            </a:r>
            <a:r>
              <a:rPr lang="en-US" altLang="zh-TW" dirty="0">
                <a:latin typeface="Times New Roman" panose="02020603050405020304" pitchFamily="18" charset="0"/>
                <a:ea typeface="+mn-ea"/>
                <a:cs typeface="Times New Roman" panose="02020603050405020304" pitchFamily="18" charset="0"/>
              </a:rPr>
              <a:t>(</a:t>
            </a:r>
            <a:r>
              <a:rPr lang="zh-TW" altLang="en-US" dirty="0" smtClean="0">
                <a:latin typeface="Times New Roman" panose="02020603050405020304" pitchFamily="18" charset="0"/>
                <a:ea typeface="+mn-ea"/>
                <a:cs typeface="Times New Roman" panose="02020603050405020304" pitchFamily="18" charset="0"/>
              </a:rPr>
              <a:t>以塗布面積計價</a:t>
            </a:r>
            <a:r>
              <a:rPr lang="en-US" altLang="zh-TW" dirty="0" smtClean="0">
                <a:latin typeface="Times New Roman" panose="02020603050405020304" pitchFamily="18" charset="0"/>
                <a:ea typeface="+mn-ea"/>
                <a:cs typeface="Times New Roman" panose="02020603050405020304" pitchFamily="18" charset="0"/>
              </a:rPr>
              <a:t>)</a:t>
            </a:r>
            <a:endParaRPr lang="en-US" altLang="zh-TW" sz="1600" dirty="0">
              <a:latin typeface="Times New Roman" panose="02020603050405020304" pitchFamily="18" charset="0"/>
              <a:ea typeface="+mn-ea"/>
              <a:cs typeface="Times New Roman" panose="02020603050405020304" pitchFamily="18" charset="0"/>
            </a:endParaRPr>
          </a:p>
        </p:txBody>
      </p:sp>
      <p:sp>
        <p:nvSpPr>
          <p:cNvPr id="17" name="文字方塊 16"/>
          <p:cNvSpPr txBox="1"/>
          <p:nvPr/>
        </p:nvSpPr>
        <p:spPr>
          <a:xfrm>
            <a:off x="5540942" y="5224189"/>
            <a:ext cx="3710941" cy="338554"/>
          </a:xfrm>
          <a:prstGeom prst="rect">
            <a:avLst/>
          </a:prstGeom>
          <a:solidFill>
            <a:srgbClr val="99FF99"/>
          </a:solidFill>
        </p:spPr>
        <p:txBody>
          <a:bodyPr wrap="square" rtlCol="0">
            <a:spAutoFit/>
          </a:bodyPr>
          <a:lstStyle/>
          <a:p>
            <a:pPr marL="182563" lvl="1" indent="-182563">
              <a:buFont typeface="Wingdings" panose="05000000000000000000" pitchFamily="2" charset="2"/>
              <a:buChar char="l"/>
              <a:defRPr/>
            </a:pPr>
            <a:r>
              <a:rPr lang="zh-TW" altLang="en-US" dirty="0" smtClean="0">
                <a:latin typeface="Times New Roman" panose="02020603050405020304" pitchFamily="18" charset="0"/>
                <a:ea typeface="+mn-ea"/>
                <a:cs typeface="Times New Roman" panose="02020603050405020304" pitchFamily="18" charset="0"/>
              </a:rPr>
              <a:t>化學品</a:t>
            </a:r>
            <a:r>
              <a:rPr lang="zh-TW" altLang="en-US" dirty="0">
                <a:latin typeface="Times New Roman" panose="02020603050405020304" pitchFamily="18" charset="0"/>
                <a:ea typeface="+mn-ea"/>
                <a:cs typeface="Times New Roman" panose="02020603050405020304" pitchFamily="18" charset="0"/>
              </a:rPr>
              <a:t>租賃模式 </a:t>
            </a:r>
            <a:r>
              <a:rPr lang="en-US" altLang="zh-TW" dirty="0">
                <a:latin typeface="Times New Roman" panose="02020603050405020304" pitchFamily="18" charset="0"/>
                <a:ea typeface="+mn-ea"/>
                <a:cs typeface="Times New Roman" panose="02020603050405020304" pitchFamily="18" charset="0"/>
              </a:rPr>
              <a:t>(</a:t>
            </a:r>
            <a:r>
              <a:rPr lang="zh-TW" altLang="en-US" dirty="0" smtClean="0">
                <a:latin typeface="Times New Roman" panose="02020603050405020304" pitchFamily="18" charset="0"/>
                <a:ea typeface="+mn-ea"/>
                <a:cs typeface="Times New Roman" panose="02020603050405020304" pitchFamily="18" charset="0"/>
              </a:rPr>
              <a:t>以產品生產量計價</a:t>
            </a:r>
            <a:r>
              <a:rPr lang="en-US" altLang="zh-TW" dirty="0" smtClean="0">
                <a:latin typeface="Times New Roman" panose="02020603050405020304" pitchFamily="18" charset="0"/>
                <a:ea typeface="+mn-ea"/>
                <a:cs typeface="Times New Roman" panose="02020603050405020304" pitchFamily="18" charset="0"/>
              </a:rPr>
              <a:t>)</a:t>
            </a:r>
            <a:endParaRPr lang="en-US" altLang="zh-TW" sz="1600" dirty="0">
              <a:latin typeface="Times New Roman" panose="02020603050405020304" pitchFamily="18" charset="0"/>
              <a:ea typeface="+mn-ea"/>
              <a:cs typeface="Times New Roman" panose="02020603050405020304" pitchFamily="18" charset="0"/>
            </a:endParaRPr>
          </a:p>
        </p:txBody>
      </p:sp>
      <p:sp>
        <p:nvSpPr>
          <p:cNvPr id="18" name="向下箭號 17"/>
          <p:cNvSpPr/>
          <p:nvPr/>
        </p:nvSpPr>
        <p:spPr bwMode="auto">
          <a:xfrm>
            <a:off x="7212426" y="2144045"/>
            <a:ext cx="367977" cy="385796"/>
          </a:xfrm>
          <a:prstGeom prst="downArrow">
            <a:avLst/>
          </a:prstGeom>
          <a:solidFill>
            <a:srgbClr val="FF66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p:txBody>
      </p:sp>
      <p:sp>
        <p:nvSpPr>
          <p:cNvPr id="19" name="向下箭號 18"/>
          <p:cNvSpPr/>
          <p:nvPr/>
        </p:nvSpPr>
        <p:spPr bwMode="auto">
          <a:xfrm>
            <a:off x="7152019" y="4975860"/>
            <a:ext cx="367977" cy="258814"/>
          </a:xfrm>
          <a:prstGeom prst="downArrow">
            <a:avLst/>
          </a:prstGeom>
          <a:solidFill>
            <a:srgbClr val="FF66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86766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a:extLst>
              <a:ext uri="{FF2B5EF4-FFF2-40B4-BE49-F238E27FC236}">
                <a16:creationId xmlns:a16="http://schemas.microsoft.com/office/drawing/2014/main" xmlns="" id="{0CC09069-33E6-4052-BF32-EAA9D459A892}"/>
              </a:ext>
            </a:extLst>
          </p:cNvPr>
          <p:cNvGraphicFramePr>
            <a:graphicFrameLocks noGrp="1"/>
          </p:cNvGraphicFramePr>
          <p:nvPr>
            <p:extLst>
              <p:ext uri="{D42A27DB-BD31-4B8C-83A1-F6EECF244321}">
                <p14:modId xmlns:p14="http://schemas.microsoft.com/office/powerpoint/2010/main" val="1114153532"/>
              </p:ext>
            </p:extLst>
          </p:nvPr>
        </p:nvGraphicFramePr>
        <p:xfrm>
          <a:off x="555173" y="1919156"/>
          <a:ext cx="9038407" cy="4268284"/>
        </p:xfrm>
        <a:graphic>
          <a:graphicData uri="http://schemas.openxmlformats.org/drawingml/2006/table">
            <a:tbl>
              <a:tblPr firstRow="1" bandRow="1">
                <a:tableStyleId>{5C22544A-7EE6-4342-B048-85BDC9FD1C3A}</a:tableStyleId>
              </a:tblPr>
              <a:tblGrid>
                <a:gridCol w="3384367">
                  <a:extLst>
                    <a:ext uri="{9D8B030D-6E8A-4147-A177-3AD203B41FA5}">
                      <a16:colId xmlns:a16="http://schemas.microsoft.com/office/drawing/2014/main" xmlns="" val="389187995"/>
                    </a:ext>
                  </a:extLst>
                </a:gridCol>
                <a:gridCol w="2804160">
                  <a:extLst>
                    <a:ext uri="{9D8B030D-6E8A-4147-A177-3AD203B41FA5}">
                      <a16:colId xmlns:a16="http://schemas.microsoft.com/office/drawing/2014/main" xmlns="" val="171503779"/>
                    </a:ext>
                  </a:extLst>
                </a:gridCol>
                <a:gridCol w="2849880">
                  <a:extLst>
                    <a:ext uri="{9D8B030D-6E8A-4147-A177-3AD203B41FA5}">
                      <a16:colId xmlns:a16="http://schemas.microsoft.com/office/drawing/2014/main" xmlns="" val="2110073241"/>
                    </a:ext>
                  </a:extLst>
                </a:gridCol>
              </a:tblGrid>
              <a:tr h="476154">
                <a:tc>
                  <a:txBody>
                    <a:bodyPr/>
                    <a:lstStyle/>
                    <a:p>
                      <a:pPr algn="ctr">
                        <a:lnSpc>
                          <a:spcPts val="2000"/>
                        </a:lnSpc>
                      </a:pPr>
                      <a:r>
                        <a:rPr lang="zh-TW" altLang="en-US" sz="1800" dirty="0" smtClean="0">
                          <a:latin typeface="標楷體" panose="03000509000000000000" pitchFamily="65" charset="-120"/>
                          <a:ea typeface="標楷體" panose="03000509000000000000" pitchFamily="65" charset="-120"/>
                        </a:rPr>
                        <a:t>法規面</a:t>
                      </a:r>
                      <a:endParaRPr lang="zh-TW" altLang="en-US" sz="1800" dirty="0">
                        <a:latin typeface="標楷體" panose="03000509000000000000" pitchFamily="65" charset="-120"/>
                        <a:ea typeface="標楷體" panose="03000509000000000000" pitchFamily="65" charset="-120"/>
                      </a:endParaRPr>
                    </a:p>
                  </a:txBody>
                  <a:tcPr marL="99060" marR="99060">
                    <a:solidFill>
                      <a:srgbClr val="2C658C"/>
                    </a:solidFill>
                  </a:tcPr>
                </a:tc>
                <a:tc>
                  <a:txBody>
                    <a:bodyPr/>
                    <a:lstStyle/>
                    <a:p>
                      <a:pPr marL="0" marR="0" lvl="0" indent="0" algn="ctr" defTabSz="685766" rtl="0" eaLnBrk="1" fontAlgn="auto" latinLnBrk="0" hangingPunct="1">
                        <a:lnSpc>
                          <a:spcPts val="2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誘因面</a:t>
                      </a:r>
                      <a:endParaRPr lang="zh-TW" altLang="en-US" sz="1800" dirty="0">
                        <a:latin typeface="標楷體" panose="03000509000000000000" pitchFamily="65" charset="-120"/>
                        <a:ea typeface="標楷體" panose="03000509000000000000" pitchFamily="65" charset="-120"/>
                      </a:endParaRPr>
                    </a:p>
                  </a:txBody>
                  <a:tcPr marL="99060" marR="99060">
                    <a:solidFill>
                      <a:srgbClr val="2C658C"/>
                    </a:solidFill>
                  </a:tcPr>
                </a:tc>
                <a:tc>
                  <a:txBody>
                    <a:bodyPr/>
                    <a:lstStyle/>
                    <a:p>
                      <a:pPr marL="0" marR="0" lvl="0" indent="0" algn="ctr" defTabSz="685766" rtl="0" eaLnBrk="1" fontAlgn="auto" latinLnBrk="0" hangingPunct="1">
                        <a:lnSpc>
                          <a:spcPts val="2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合適化學品</a:t>
                      </a:r>
                      <a:endParaRPr lang="zh-TW" altLang="en-US" sz="1800" dirty="0">
                        <a:latin typeface="標楷體" panose="03000509000000000000" pitchFamily="65" charset="-120"/>
                        <a:ea typeface="標楷體" panose="03000509000000000000" pitchFamily="65" charset="-120"/>
                      </a:endParaRPr>
                    </a:p>
                  </a:txBody>
                  <a:tcPr marL="99060" marR="99060">
                    <a:solidFill>
                      <a:srgbClr val="2C658C"/>
                    </a:solidFill>
                  </a:tcPr>
                </a:tc>
                <a:extLst>
                  <a:ext uri="{0D108BD9-81ED-4DB2-BD59-A6C34878D82A}">
                    <a16:rowId xmlns:a16="http://schemas.microsoft.com/office/drawing/2014/main" xmlns="" val="4225592511"/>
                  </a:ext>
                </a:extLst>
              </a:tr>
              <a:tr h="3792130">
                <a:tc>
                  <a:txBody>
                    <a:bodyPr/>
                    <a:lstStyle/>
                    <a:p>
                      <a:pPr marL="111600" indent="-90000" algn="just" defTabSz="685766" rtl="0" eaLnBrk="1" latinLnBrk="0" hangingPunct="1">
                        <a:lnSpc>
                          <a:spcPct val="200000"/>
                        </a:lnSpc>
                        <a:spcAft>
                          <a:spcPts val="0"/>
                        </a:spcAft>
                        <a:tabLst>
                          <a:tab pos="941705" algn="l"/>
                        </a:tabLst>
                      </a:pPr>
                      <a:r>
                        <a:rPr lang="en-US" altLang="zh-TW"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u="sng"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法規依據</a:t>
                      </a:r>
                      <a:r>
                        <a:rPr lang="zh-TW" alt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i="0" u="none"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廢清法第</a:t>
                      </a:r>
                      <a:r>
                        <a:rPr lang="en-US" sz="1600" b="1" i="0" u="none"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39</a:t>
                      </a:r>
                      <a:r>
                        <a:rPr lang="zh-TW" altLang="en-US" sz="1600" b="1" i="0" u="none"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1600" b="1" i="0" u="none"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11600" indent="-90000" algn="just" defTabSz="685766" rtl="0" eaLnBrk="1" latinLnBrk="0" hangingPunct="1">
                        <a:lnSpc>
                          <a:spcPct val="200000"/>
                        </a:lnSpc>
                        <a:spcAft>
                          <a:spcPts val="0"/>
                        </a:spcAft>
                        <a:tabLst>
                          <a:tab pos="941705" algn="l"/>
                        </a:tabLst>
                      </a:pPr>
                      <a:r>
                        <a:rPr lang="en-US" altLang="zh-TW"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u="sng"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辦理事項</a:t>
                      </a:r>
                      <a:r>
                        <a:rPr lang="zh-TW" alt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58775" indent="-336550" algn="just" defTabSz="685766" rtl="0" eaLnBrk="1" latinLnBrk="0" hangingPunct="1">
                        <a:lnSpc>
                          <a:spcPct val="200000"/>
                        </a:lnSpc>
                        <a:spcAft>
                          <a:spcPts val="0"/>
                        </a:spcAft>
                        <a:tabLst>
                          <a:tab pos="941705" algn="l"/>
                        </a:tabLst>
                      </a:pPr>
                      <a:r>
                        <a:rPr lang="zh-TW" alt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⸺擇定適合化學品類型由經濟部將特定</a:t>
                      </a:r>
                      <a:r>
                        <a:rPr lang="zh-TW" altLang="en-US" sz="1600" kern="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化學品類別公告為</a:t>
                      </a:r>
                      <a:r>
                        <a:rPr lang="zh-TW" altLang="en-US" sz="1600" b="1" kern="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再</a:t>
                      </a:r>
                      <a:r>
                        <a:rPr lang="zh-TW" altLang="en-US" sz="1600" b="1"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利用事業廢棄物</a:t>
                      </a:r>
                      <a:endParaRPr lang="en-US" altLang="zh-TW" sz="1600" b="1"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58775" indent="-336550" algn="just" defTabSz="685766" rtl="0" eaLnBrk="1" latinLnBrk="0" hangingPunct="1">
                        <a:lnSpc>
                          <a:spcPct val="200000"/>
                        </a:lnSpc>
                        <a:spcAft>
                          <a:spcPts val="0"/>
                        </a:spcAft>
                        <a:tabLst>
                          <a:tab pos="941705" algn="l"/>
                        </a:tabLst>
                      </a:pPr>
                      <a:r>
                        <a:rPr lang="zh-TW" alt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⸺可透過廢棄物處理服務及化學品租賃服務，提升化學品使用效率</a:t>
                      </a:r>
                      <a:endParaRPr lang="en-US" altLang="zh-TW" sz="1600" b="1"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4295" marR="74295" marT="0" marB="0">
                    <a:solidFill>
                      <a:srgbClr val="EBF1FB"/>
                    </a:solidFill>
                  </a:tcPr>
                </a:tc>
                <a:tc>
                  <a:txBody>
                    <a:bodyPr/>
                    <a:lstStyle/>
                    <a:p>
                      <a:pPr marL="111125" marR="0" indent="-88265" algn="l" defTabSz="914400" rtl="0" eaLnBrk="1" fontAlgn="auto" latinLnBrk="0" hangingPunct="1">
                        <a:lnSpc>
                          <a:spcPct val="200000"/>
                        </a:lnSpc>
                        <a:spcBef>
                          <a:spcPts val="0"/>
                        </a:spcBef>
                        <a:spcAft>
                          <a:spcPts val="0"/>
                        </a:spcAft>
                        <a:buClrTx/>
                        <a:buSzTx/>
                        <a:buFontTx/>
                        <a:buNone/>
                        <a:tabLst>
                          <a:tab pos="941705" algn="l"/>
                        </a:tabLst>
                        <a:defRPr/>
                      </a:pPr>
                      <a:r>
                        <a:rPr 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u="sng"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企業社會責任</a:t>
                      </a:r>
                      <a:r>
                        <a:rPr lang="zh-TW" alt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：可於企業社會責任報告書中彰顯其環境績效</a:t>
                      </a:r>
                      <a:endParaRPr 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11125" marR="0" indent="-88265" algn="l" defTabSz="914400" rtl="0" eaLnBrk="1" fontAlgn="auto" latinLnBrk="0" hangingPunct="1">
                        <a:lnSpc>
                          <a:spcPct val="200000"/>
                        </a:lnSpc>
                        <a:spcBef>
                          <a:spcPts val="0"/>
                        </a:spcBef>
                        <a:spcAft>
                          <a:spcPts val="0"/>
                        </a:spcAft>
                        <a:buClrTx/>
                        <a:buSzTx/>
                        <a:buFontTx/>
                        <a:buNone/>
                        <a:tabLst>
                          <a:tab pos="941705" algn="l"/>
                        </a:tabLst>
                        <a:defRPr/>
                      </a:pPr>
                      <a:r>
                        <a:rPr lang="en-US" altLang="zh-TW"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u="sng"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綠色採購</a:t>
                      </a:r>
                      <a:r>
                        <a:rPr lang="zh-TW" altLang="en-US" sz="1600" kern="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：透過全生命週期成本分析，證明以租代買具備較低環境衝擊，以納入綠色採購加分項目</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4295" marR="74295" marT="0" marB="0">
                    <a:solidFill>
                      <a:srgbClr val="EBF1FB"/>
                    </a:solidFill>
                  </a:tcPr>
                </a:tc>
                <a:tc>
                  <a:txBody>
                    <a:bodyPr/>
                    <a:lstStyle/>
                    <a:p>
                      <a:pPr marL="182563" marR="0" lvl="0" indent="-160338" algn="l" defTabSz="685766" rtl="0" eaLnBrk="1" fontAlgn="auto" latinLnBrk="0" hangingPunct="1">
                        <a:lnSpc>
                          <a:spcPct val="200000"/>
                        </a:lnSpc>
                        <a:spcBef>
                          <a:spcPts val="0"/>
                        </a:spcBef>
                        <a:spcAft>
                          <a:spcPts val="0"/>
                        </a:spcAft>
                        <a:buClrTx/>
                        <a:buSzTx/>
                        <a:buFont typeface="Arial" panose="020B0604020202020204" pitchFamily="34" charset="0"/>
                        <a:buChar char="•"/>
                        <a:tabLst>
                          <a:tab pos="941705" algn="l"/>
                        </a:tabLst>
                        <a:defRPr/>
                      </a:pPr>
                      <a:r>
                        <a:rPr lang="zh-TW" altLang="en-US" sz="1600" b="1" u="sng"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原則</a:t>
                      </a:r>
                      <a:r>
                        <a:rPr lang="zh-TW" altLang="en-US" sz="1600" kern="100" dirty="0" smtClean="0">
                          <a:solidFill>
                            <a:schemeClr val="tx1"/>
                          </a:solidFill>
                          <a:effectLst/>
                          <a:latin typeface="Times New Roman" panose="02020603050405020304" pitchFamily="18" charset="0"/>
                          <a:ea typeface="+mn-ea"/>
                          <a:cs typeface="Times New Roman" panose="02020603050405020304" pitchFamily="18" charset="0"/>
                        </a:rPr>
                        <a:t>：主要考量廢棄物產生量、產出事業集中性、非混合性廢棄物，以利輔導推動及管理。</a:t>
                      </a:r>
                      <a:endParaRPr lang="en-US" altLang="zh-TW" sz="1600" kern="100" dirty="0" smtClean="0">
                        <a:solidFill>
                          <a:schemeClr val="tx1"/>
                        </a:solidFill>
                        <a:effectLst/>
                        <a:latin typeface="Times New Roman" panose="02020603050405020304" pitchFamily="18" charset="0"/>
                        <a:ea typeface="+mn-ea"/>
                        <a:cs typeface="Times New Roman" panose="02020603050405020304" pitchFamily="18" charset="0"/>
                      </a:endParaRPr>
                    </a:p>
                    <a:p>
                      <a:pPr marL="182563" marR="0" lvl="0" indent="-160338" algn="l" defTabSz="685766" rtl="0" eaLnBrk="1" fontAlgn="auto" latinLnBrk="0" hangingPunct="1">
                        <a:lnSpc>
                          <a:spcPct val="200000"/>
                        </a:lnSpc>
                        <a:spcBef>
                          <a:spcPts val="0"/>
                        </a:spcBef>
                        <a:spcAft>
                          <a:spcPts val="0"/>
                        </a:spcAft>
                        <a:buClrTx/>
                        <a:buSzTx/>
                        <a:buFont typeface="Arial" panose="020B0604020202020204" pitchFamily="34" charset="0"/>
                        <a:buChar char="•"/>
                        <a:tabLst>
                          <a:tab pos="941705" algn="l"/>
                        </a:tabLst>
                        <a:defRPr/>
                      </a:pPr>
                      <a:r>
                        <a:rPr lang="zh-TW" altLang="en-US" sz="1600" b="1" u="sng" kern="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可優先考量項目</a:t>
                      </a:r>
                      <a:r>
                        <a:rPr lang="zh-TW" altLang="en-US" sz="1600" kern="100" dirty="0" smtClean="0">
                          <a:solidFill>
                            <a:schemeClr val="tx1"/>
                          </a:solidFill>
                          <a:effectLst/>
                          <a:latin typeface="Times New Roman" panose="02020603050405020304" pitchFamily="18" charset="0"/>
                          <a:ea typeface="+mn-ea"/>
                          <a:cs typeface="Times New Roman" panose="02020603050405020304" pitchFamily="18" charset="0"/>
                        </a:rPr>
                        <a:t>：非有害有機廢液體</a:t>
                      </a:r>
                      <a:r>
                        <a:rPr lang="en-US" altLang="zh-TW" sz="1600" kern="100" dirty="0" smtClean="0">
                          <a:solidFill>
                            <a:schemeClr val="tx1"/>
                          </a:solidFill>
                          <a:effectLst/>
                          <a:latin typeface="Times New Roman" panose="02020603050405020304" pitchFamily="18" charset="0"/>
                          <a:ea typeface="+mn-ea"/>
                          <a:cs typeface="Times New Roman" panose="02020603050405020304" pitchFamily="18" charset="0"/>
                        </a:rPr>
                        <a:t>/</a:t>
                      </a:r>
                      <a:r>
                        <a:rPr lang="zh-TW" altLang="en-US" sz="1600" kern="100" dirty="0" smtClean="0">
                          <a:solidFill>
                            <a:schemeClr val="tx1"/>
                          </a:solidFill>
                          <a:effectLst/>
                          <a:latin typeface="Times New Roman" panose="02020603050405020304" pitchFamily="18" charset="0"/>
                          <a:ea typeface="+mn-ea"/>
                          <a:cs typeface="Times New Roman" panose="02020603050405020304" pitchFamily="18" charset="0"/>
                        </a:rPr>
                        <a:t>廢溶劑、廢酸性蝕刻液、二甲基甲醯胺等</a:t>
                      </a:r>
                      <a:endParaRPr lang="zh-TW" altLang="zh-TW" sz="1600" kern="100" dirty="0">
                        <a:solidFill>
                          <a:schemeClr val="tx1"/>
                        </a:solidFill>
                        <a:effectLst/>
                        <a:latin typeface="Times New Roman" panose="02020603050405020304" pitchFamily="18" charset="0"/>
                        <a:ea typeface="+mn-ea"/>
                        <a:cs typeface="Times New Roman" panose="02020603050405020304" pitchFamily="18" charset="0"/>
                      </a:endParaRPr>
                    </a:p>
                  </a:txBody>
                  <a:tcPr marL="74295" marR="74295" marT="0" marB="0">
                    <a:solidFill>
                      <a:srgbClr val="EBF1FB"/>
                    </a:solidFill>
                  </a:tcPr>
                </a:tc>
                <a:extLst>
                  <a:ext uri="{0D108BD9-81ED-4DB2-BD59-A6C34878D82A}">
                    <a16:rowId xmlns:a16="http://schemas.microsoft.com/office/drawing/2014/main" xmlns="" val="793450438"/>
                  </a:ext>
                </a:extLst>
              </a:tr>
            </a:tbl>
          </a:graphicData>
        </a:graphic>
      </p:graphicFrame>
      <p:sp>
        <p:nvSpPr>
          <p:cNvPr id="20" name="矩形 19"/>
          <p:cNvSpPr/>
          <p:nvPr/>
        </p:nvSpPr>
        <p:spPr>
          <a:xfrm>
            <a:off x="3993286" y="589815"/>
            <a:ext cx="2031325" cy="461665"/>
          </a:xfrm>
          <a:prstGeom prst="rect">
            <a:avLst/>
          </a:prstGeom>
        </p:spPr>
        <p:txBody>
          <a:bodyPr wrap="none">
            <a:spAutoFit/>
          </a:bodyPr>
          <a:lstStyle/>
          <a:p>
            <a:pPr algn="ct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循環經濟</a:t>
            </a:r>
            <a:endPar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參、推動產業創新</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标题 1">
            <a:extLst>
              <a:ext uri="{FF2B5EF4-FFF2-40B4-BE49-F238E27FC236}">
                <a16:creationId xmlns:a16="http://schemas.microsoft.com/office/drawing/2014/main" xmlns="" id="{EC80A586-4554-4E71-97E2-CC8966369A61}"/>
              </a:ext>
            </a:extLst>
          </p:cNvPr>
          <p:cNvSpPr txBox="1">
            <a:spLocks/>
          </p:cNvSpPr>
          <p:nvPr/>
        </p:nvSpPr>
        <p:spPr>
          <a:xfrm>
            <a:off x="548640" y="1478280"/>
            <a:ext cx="8496523" cy="436452"/>
          </a:xfrm>
          <a:prstGeom prst="rect">
            <a:avLst/>
          </a:prstGeom>
        </p:spPr>
        <p:txBody>
          <a:bodyPr vert="horz" lIns="91440" tIns="45720" rIns="91440" bIns="45720" rtlCol="0" anchor="b">
            <a:normAutofit/>
          </a:bodyPr>
          <a:lstStyle>
            <a:lvl1pPr algn="l" defTabSz="685766" rtl="0" eaLnBrk="1" latinLnBrk="0" hangingPunct="1">
              <a:lnSpc>
                <a:spcPct val="90000"/>
              </a:lnSpc>
              <a:spcBef>
                <a:spcPct val="0"/>
              </a:spcBef>
              <a:buNone/>
              <a:defRPr sz="2100" b="1" kern="1200">
                <a:solidFill>
                  <a:schemeClr val="accent2"/>
                </a:solidFill>
                <a:latin typeface="微軟正黑體" panose="020B0604030504040204" pitchFamily="34" charset="-120"/>
                <a:ea typeface="微軟正黑體" panose="020B0604030504040204" pitchFamily="34" charset="-120"/>
                <a:cs typeface="+mj-cs"/>
              </a:defRPr>
            </a:lvl1pPr>
          </a:lstStyle>
          <a:p>
            <a:pPr marL="342900" indent="-342900">
              <a:buFont typeface="Wingdings" panose="05000000000000000000" pitchFamily="2" charset="2"/>
              <a:buChar char="n"/>
            </a:pPr>
            <a:r>
              <a:rPr lang="zh-TW" altLang="en-US" sz="2000" dirty="0" smtClean="0">
                <a:latin typeface="標楷體" panose="03000509000000000000" pitchFamily="65" charset="-120"/>
                <a:ea typeface="標楷體" panose="03000509000000000000" pitchFamily="65" charset="-120"/>
                <a:cs typeface="+mn-ea"/>
                <a:sym typeface="+mn-lt"/>
              </a:rPr>
              <a:t>推動化學品租賃未來方向</a:t>
            </a:r>
            <a:endParaRPr lang="zh-TW" altLang="en-US" sz="2000" dirty="0">
              <a:latin typeface="標楷體" panose="03000509000000000000" pitchFamily="65" charset="-120"/>
              <a:ea typeface="標楷體" panose="03000509000000000000" pitchFamily="65" charset="-120"/>
              <a:cs typeface="+mn-ea"/>
              <a:sym typeface="+mn-lt"/>
            </a:endParaRPr>
          </a:p>
        </p:txBody>
      </p:sp>
      <p:sp>
        <p:nvSpPr>
          <p:cNvPr id="10" name="矩形 9"/>
          <p:cNvSpPr/>
          <p:nvPr/>
        </p:nvSpPr>
        <p:spPr>
          <a:xfrm>
            <a:off x="223923" y="1018788"/>
            <a:ext cx="4155038" cy="400110"/>
          </a:xfrm>
          <a:prstGeom prst="rect">
            <a:avLst/>
          </a:prstGeom>
        </p:spPr>
        <p:txBody>
          <a:bodyPr wrap="square">
            <a:spAutoFit/>
          </a:bodyPr>
          <a:lstStyle/>
          <a:p>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化學品租賃</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(3/3)</a:t>
            </a:r>
            <a:endParaRPr lang="en-US"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9067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111895" y="913771"/>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p:cNvSpPr txBox="1"/>
          <p:nvPr/>
        </p:nvSpPr>
        <p:spPr>
          <a:xfrm>
            <a:off x="576057" y="1293347"/>
            <a:ext cx="9195203" cy="707886"/>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000" dirty="0">
                <a:latin typeface="Times New Roman" pitchFamily="18" charset="0"/>
                <a:ea typeface="標楷體" pitchFamily="65" charset="-120"/>
              </a:rPr>
              <a:t>推動材料產業高值低碳轉型，接</a:t>
            </a:r>
            <a:r>
              <a:rPr lang="zh-TW" altLang="en-US" sz="2000" dirty="0" smtClean="0">
                <a:latin typeface="Times New Roman" pitchFamily="18" charset="0"/>
                <a:ea typeface="標楷體" pitchFamily="65" charset="-120"/>
              </a:rPr>
              <a:t>軌</a:t>
            </a:r>
            <a:r>
              <a:rPr lang="en-US" altLang="zh-TW" sz="2000" dirty="0" smtClean="0">
                <a:solidFill>
                  <a:srgbClr val="FF0000"/>
                </a:solidFill>
                <a:latin typeface="Times New Roman" pitchFamily="18" charset="0"/>
                <a:ea typeface="標楷體" pitchFamily="65" charset="-120"/>
              </a:rPr>
              <a:t>5+2</a:t>
            </a:r>
            <a:r>
              <a:rPr lang="zh-TW" altLang="en-US" sz="2000" dirty="0">
                <a:latin typeface="Times New Roman" pitchFamily="18" charset="0"/>
                <a:ea typeface="標楷體" pitchFamily="65" charset="-120"/>
              </a:rPr>
              <a:t>創新研發產業</a:t>
            </a:r>
            <a:r>
              <a:rPr lang="zh-TW" altLang="en-US" sz="2000" dirty="0" smtClean="0">
                <a:latin typeface="Times New Roman" pitchFamily="18" charset="0"/>
                <a:ea typeface="標楷體" pitchFamily="65" charset="-120"/>
              </a:rPr>
              <a:t>，提供</a:t>
            </a:r>
            <a:r>
              <a:rPr lang="zh-TW" altLang="en-US" sz="2000" dirty="0">
                <a:solidFill>
                  <a:srgbClr val="FF0000"/>
                </a:solidFill>
                <a:latin typeface="Times New Roman" pitchFamily="18" charset="0"/>
                <a:ea typeface="標楷體" pitchFamily="65" charset="-120"/>
              </a:rPr>
              <a:t>綠色創新</a:t>
            </a:r>
            <a:r>
              <a:rPr lang="zh-TW" altLang="en-US" sz="2000" dirty="0" smtClean="0">
                <a:latin typeface="Times New Roman" pitchFamily="18" charset="0"/>
                <a:ea typeface="標楷體" pitchFamily="65" charset="-120"/>
              </a:rPr>
              <a:t>材料</a:t>
            </a:r>
            <a:endParaRPr lang="en-US" altLang="zh-TW" sz="2000" dirty="0" smtClean="0">
              <a:latin typeface="Times New Roman" pitchFamily="18" charset="0"/>
              <a:ea typeface="標楷體" pitchFamily="65" charset="-120"/>
            </a:endParaRPr>
          </a:p>
          <a:p>
            <a:pPr marL="342900" indent="-342900">
              <a:buFont typeface="Wingdings" panose="05000000000000000000" pitchFamily="2" charset="2"/>
              <a:buChar char="Ø"/>
            </a:pPr>
            <a:r>
              <a:rPr lang="zh-TW" altLang="en-US" sz="2000" dirty="0">
                <a:solidFill>
                  <a:prstClr val="black"/>
                </a:solidFill>
                <a:latin typeface="+mj-ea"/>
                <a:ea typeface="+mj-ea"/>
                <a:cs typeface="Times New Roman" panose="02020603050405020304" pitchFamily="18" charset="0"/>
              </a:rPr>
              <a:t>強化</a:t>
            </a:r>
            <a:r>
              <a:rPr lang="zh-TW" altLang="en-US" sz="2000" dirty="0">
                <a:solidFill>
                  <a:srgbClr val="FF0000"/>
                </a:solidFill>
                <a:latin typeface="+mj-ea"/>
                <a:ea typeface="+mj-ea"/>
                <a:cs typeface="Times New Roman" panose="02020603050405020304" pitchFamily="18" charset="0"/>
              </a:rPr>
              <a:t>環保</a:t>
            </a:r>
            <a:r>
              <a:rPr lang="zh-TW" altLang="en-US" sz="2000" dirty="0">
                <a:solidFill>
                  <a:prstClr val="black"/>
                </a:solidFill>
                <a:latin typeface="+mj-ea"/>
                <a:ea typeface="+mj-ea"/>
                <a:cs typeface="Times New Roman" panose="02020603050405020304" pitchFamily="18" charset="0"/>
              </a:rPr>
              <a:t>與製程</a:t>
            </a:r>
            <a:r>
              <a:rPr lang="zh-TW" altLang="en-US" sz="2000" dirty="0">
                <a:solidFill>
                  <a:srgbClr val="FF0000"/>
                </a:solidFill>
                <a:latin typeface="+mj-ea"/>
                <a:ea typeface="+mj-ea"/>
                <a:cs typeface="Times New Roman" panose="02020603050405020304" pitchFamily="18" charset="0"/>
              </a:rPr>
              <a:t>減</a:t>
            </a:r>
            <a:r>
              <a:rPr lang="zh-TW" altLang="en-US" sz="2000" dirty="0" smtClean="0">
                <a:solidFill>
                  <a:srgbClr val="FF0000"/>
                </a:solidFill>
                <a:latin typeface="+mj-ea"/>
                <a:ea typeface="+mj-ea"/>
                <a:cs typeface="Times New Roman" panose="02020603050405020304" pitchFamily="18" charset="0"/>
              </a:rPr>
              <a:t>廢，</a:t>
            </a:r>
            <a:r>
              <a:rPr lang="zh-TW" altLang="en-US" sz="2000" dirty="0" smtClean="0">
                <a:solidFill>
                  <a:prstClr val="black"/>
                </a:solidFill>
                <a:latin typeface="+mj-ea"/>
                <a:ea typeface="+mj-ea"/>
                <a:cs typeface="Times New Roman" panose="02020603050405020304" pitchFamily="18" charset="0"/>
              </a:rPr>
              <a:t>量產具備</a:t>
            </a:r>
            <a:r>
              <a:rPr lang="zh-TW" altLang="en-US" sz="2000" dirty="0">
                <a:solidFill>
                  <a:srgbClr val="FF0000"/>
                </a:solidFill>
                <a:latin typeface="+mj-ea"/>
                <a:ea typeface="+mj-ea"/>
                <a:cs typeface="Times New Roman" panose="02020603050405020304" pitchFamily="18" charset="0"/>
              </a:rPr>
              <a:t>節能減廢</a:t>
            </a:r>
            <a:r>
              <a:rPr lang="zh-TW" altLang="en-US" sz="2000" dirty="0" smtClean="0">
                <a:solidFill>
                  <a:prstClr val="black"/>
                </a:solidFill>
                <a:latin typeface="+mj-ea"/>
                <a:ea typeface="+mj-ea"/>
                <a:cs typeface="Times New Roman" panose="02020603050405020304" pitchFamily="18" charset="0"/>
              </a:rPr>
              <a:t>、內部循環</a:t>
            </a:r>
            <a:r>
              <a:rPr lang="zh-TW" altLang="en-US" sz="2000" dirty="0">
                <a:solidFill>
                  <a:prstClr val="black"/>
                </a:solidFill>
                <a:latin typeface="+mj-ea"/>
                <a:ea typeface="+mj-ea"/>
                <a:cs typeface="Times New Roman" panose="02020603050405020304" pitchFamily="18" charset="0"/>
              </a:rPr>
              <a:t>、</a:t>
            </a:r>
            <a:r>
              <a:rPr lang="zh-TW" altLang="en-US" sz="2000" dirty="0" smtClean="0">
                <a:solidFill>
                  <a:prstClr val="black"/>
                </a:solidFill>
                <a:latin typeface="+mj-ea"/>
                <a:ea typeface="+mj-ea"/>
                <a:cs typeface="Times New Roman" panose="02020603050405020304" pitchFamily="18" charset="0"/>
              </a:rPr>
              <a:t>外部</a:t>
            </a:r>
            <a:r>
              <a:rPr lang="zh-TW" altLang="en-US" sz="2000" dirty="0" smtClean="0">
                <a:solidFill>
                  <a:srgbClr val="FF0000"/>
                </a:solidFill>
                <a:latin typeface="+mj-ea"/>
                <a:ea typeface="+mj-ea"/>
                <a:cs typeface="Times New Roman" panose="02020603050405020304" pitchFamily="18" charset="0"/>
              </a:rPr>
              <a:t>循環</a:t>
            </a:r>
            <a:r>
              <a:rPr lang="zh-TW" altLang="en-US" sz="2000" dirty="0" smtClean="0">
                <a:solidFill>
                  <a:prstClr val="black"/>
                </a:solidFill>
                <a:latin typeface="+mj-ea"/>
                <a:ea typeface="+mj-ea"/>
                <a:cs typeface="Times New Roman" panose="02020603050405020304" pitchFamily="18" charset="0"/>
              </a:rPr>
              <a:t>特性之新材料</a:t>
            </a:r>
            <a:endParaRPr lang="en-US" altLang="zh-TW" sz="2000" dirty="0">
              <a:solidFill>
                <a:prstClr val="black"/>
              </a:solidFill>
              <a:latin typeface="+mj-ea"/>
              <a:ea typeface="+mj-ea"/>
              <a:cs typeface="Times New Roman" panose="02020603050405020304" pitchFamily="18" charset="0"/>
            </a:endParaRPr>
          </a:p>
        </p:txBody>
      </p:sp>
      <p:pic>
        <p:nvPicPr>
          <p:cNvPr id="6" name="圖片 5"/>
          <p:cNvPicPr>
            <a:picLocks noChangeAspect="1"/>
          </p:cNvPicPr>
          <p:nvPr/>
        </p:nvPicPr>
        <p:blipFill>
          <a:blip r:embed="rId2"/>
          <a:stretch>
            <a:fillRect/>
          </a:stretch>
        </p:blipFill>
        <p:spPr>
          <a:xfrm>
            <a:off x="1177762" y="2470334"/>
            <a:ext cx="7677423" cy="4155385"/>
          </a:xfrm>
          <a:prstGeom prst="rect">
            <a:avLst/>
          </a:prstGeom>
        </p:spPr>
      </p:pic>
    </p:spTree>
    <p:extLst>
      <p:ext uri="{BB962C8B-B14F-4D97-AF65-F5344CB8AC3E}">
        <p14:creationId xmlns:p14="http://schemas.microsoft.com/office/powerpoint/2010/main" val="101597211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表格 49">
            <a:extLst>
              <a:ext uri="{FF2B5EF4-FFF2-40B4-BE49-F238E27FC236}">
                <a16:creationId xmlns="" xmlns:a16="http://schemas.microsoft.com/office/drawing/2014/main" id="{A2C943A3-938D-4C49-978F-24F4B30E915E}"/>
              </a:ext>
            </a:extLst>
          </p:cNvPr>
          <p:cNvGraphicFramePr>
            <a:graphicFrameLocks noGrp="1"/>
          </p:cNvGraphicFramePr>
          <p:nvPr>
            <p:extLst/>
          </p:nvPr>
        </p:nvGraphicFramePr>
        <p:xfrm>
          <a:off x="1370491" y="2623684"/>
          <a:ext cx="7467684" cy="1362257"/>
        </p:xfrm>
        <a:graphic>
          <a:graphicData uri="http://schemas.openxmlformats.org/drawingml/2006/table">
            <a:tbl>
              <a:tblPr firstRow="1" bandRow="1">
                <a:tableStyleId>{5940675A-B579-460E-94D1-54222C63F5DA}</a:tableStyleId>
              </a:tblPr>
              <a:tblGrid>
                <a:gridCol w="680549">
                  <a:extLst>
                    <a:ext uri="{9D8B030D-6E8A-4147-A177-3AD203B41FA5}">
                      <a16:colId xmlns="" xmlns:a16="http://schemas.microsoft.com/office/drawing/2014/main" val="20000"/>
                    </a:ext>
                  </a:extLst>
                </a:gridCol>
                <a:gridCol w="721448">
                  <a:extLst>
                    <a:ext uri="{9D8B030D-6E8A-4147-A177-3AD203B41FA5}">
                      <a16:colId xmlns="" xmlns:a16="http://schemas.microsoft.com/office/drawing/2014/main" val="20001"/>
                    </a:ext>
                  </a:extLst>
                </a:gridCol>
                <a:gridCol w="743234">
                  <a:extLst>
                    <a:ext uri="{9D8B030D-6E8A-4147-A177-3AD203B41FA5}">
                      <a16:colId xmlns="" xmlns:a16="http://schemas.microsoft.com/office/drawing/2014/main" val="20002"/>
                    </a:ext>
                  </a:extLst>
                </a:gridCol>
                <a:gridCol w="834331">
                  <a:extLst>
                    <a:ext uri="{9D8B030D-6E8A-4147-A177-3AD203B41FA5}">
                      <a16:colId xmlns="" xmlns:a16="http://schemas.microsoft.com/office/drawing/2014/main" val="20003"/>
                    </a:ext>
                  </a:extLst>
                </a:gridCol>
                <a:gridCol w="848685">
                  <a:extLst>
                    <a:ext uri="{9D8B030D-6E8A-4147-A177-3AD203B41FA5}">
                      <a16:colId xmlns="" xmlns:a16="http://schemas.microsoft.com/office/drawing/2014/main" val="20004"/>
                    </a:ext>
                  </a:extLst>
                </a:gridCol>
                <a:gridCol w="718058">
                  <a:extLst>
                    <a:ext uri="{9D8B030D-6E8A-4147-A177-3AD203B41FA5}">
                      <a16:colId xmlns="" xmlns:a16="http://schemas.microsoft.com/office/drawing/2014/main" val="20005"/>
                    </a:ext>
                  </a:extLst>
                </a:gridCol>
                <a:gridCol w="829179">
                  <a:extLst>
                    <a:ext uri="{9D8B030D-6E8A-4147-A177-3AD203B41FA5}">
                      <a16:colId xmlns="" xmlns:a16="http://schemas.microsoft.com/office/drawing/2014/main" val="20006"/>
                    </a:ext>
                  </a:extLst>
                </a:gridCol>
                <a:gridCol w="1053518">
                  <a:extLst>
                    <a:ext uri="{9D8B030D-6E8A-4147-A177-3AD203B41FA5}">
                      <a16:colId xmlns="" xmlns:a16="http://schemas.microsoft.com/office/drawing/2014/main" val="20007"/>
                    </a:ext>
                  </a:extLst>
                </a:gridCol>
                <a:gridCol w="1038682">
                  <a:extLst>
                    <a:ext uri="{9D8B030D-6E8A-4147-A177-3AD203B41FA5}">
                      <a16:colId xmlns="" xmlns:a16="http://schemas.microsoft.com/office/drawing/2014/main" val="20008"/>
                    </a:ext>
                  </a:extLst>
                </a:gridCol>
              </a:tblGrid>
              <a:tr h="362080">
                <a:tc gridSpan="2">
                  <a:txBody>
                    <a:bodyPr/>
                    <a:lstStyle/>
                    <a:p>
                      <a:pPr algn="ctr"/>
                      <a:r>
                        <a:rPr lang="en-US" altLang="zh-TW" sz="1400" b="1" dirty="0">
                          <a:latin typeface="Times New Roman" pitchFamily="18" charset="0"/>
                          <a:cs typeface="Times New Roman" pitchFamily="18" charset="0"/>
                        </a:rPr>
                        <a:t>Exploratory</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hMerge="1">
                  <a:txBody>
                    <a:bodyPr/>
                    <a:lstStyle/>
                    <a:p>
                      <a:endParaRPr lang="zh-TW" altLang="en-US" dirty="0"/>
                    </a:p>
                  </a:txBody>
                  <a:tcPr/>
                </a:tc>
                <a:tc gridSpan="3">
                  <a:txBody>
                    <a:bodyPr/>
                    <a:lstStyle/>
                    <a:p>
                      <a:pPr algn="ctr"/>
                      <a:r>
                        <a:rPr lang="en-US" altLang="zh-TW" sz="1400" b="1" dirty="0">
                          <a:latin typeface="Times New Roman" pitchFamily="18" charset="0"/>
                          <a:cs typeface="Times New Roman" pitchFamily="18" charset="0"/>
                        </a:rPr>
                        <a:t>Development</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hMerge="1">
                  <a:txBody>
                    <a:bodyPr/>
                    <a:lstStyle/>
                    <a:p>
                      <a:endParaRPr lang="zh-TW" altLang="en-US" dirty="0"/>
                    </a:p>
                  </a:txBody>
                  <a:tcPr/>
                </a:tc>
                <a:tc hMerge="1">
                  <a:txBody>
                    <a:bodyPr/>
                    <a:lstStyle/>
                    <a:p>
                      <a:endParaRPr lang="zh-TW" altLang="en-US" dirty="0"/>
                    </a:p>
                  </a:txBody>
                  <a:tcPr/>
                </a:tc>
                <a:tc>
                  <a:txBody>
                    <a:bodyPr/>
                    <a:lstStyle/>
                    <a:p>
                      <a:pPr algn="ctr"/>
                      <a:r>
                        <a:rPr lang="el-GR" altLang="zh-TW" sz="1400" b="1" dirty="0">
                          <a:latin typeface="Times New Roman" pitchFamily="18" charset="0"/>
                          <a:cs typeface="Times New Roman" pitchFamily="18" charset="0"/>
                        </a:rPr>
                        <a:t>α</a:t>
                      </a:r>
                      <a:r>
                        <a:rPr lang="en-US" altLang="zh-TW" sz="1400" b="1" dirty="0">
                          <a:latin typeface="Times New Roman" pitchFamily="18" charset="0"/>
                          <a:cs typeface="Times New Roman" pitchFamily="18" charset="0"/>
                        </a:rPr>
                        <a:t>  test</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algn="ctr"/>
                      <a:r>
                        <a:rPr lang="el-GR" altLang="zh-TW" sz="1600" b="1" dirty="0">
                          <a:latin typeface="Times New Roman" pitchFamily="18" charset="0"/>
                          <a:ea typeface="新細明體"/>
                          <a:cs typeface="Times New Roman" pitchFamily="18" charset="0"/>
                        </a:rPr>
                        <a:t>ß</a:t>
                      </a:r>
                      <a:r>
                        <a:rPr lang="en-US" altLang="zh-TW" sz="1400" b="1" dirty="0">
                          <a:latin typeface="Times New Roman" pitchFamily="18" charset="0"/>
                          <a:cs typeface="Times New Roman" pitchFamily="18" charset="0"/>
                        </a:rPr>
                        <a:t> test</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algn="ctr"/>
                      <a:r>
                        <a:rPr lang="en-US" altLang="zh-TW" sz="1400" b="1" dirty="0">
                          <a:latin typeface="Times New Roman" pitchFamily="18" charset="0"/>
                          <a:cs typeface="Times New Roman" pitchFamily="18" charset="0"/>
                        </a:rPr>
                        <a:t> </a:t>
                      </a:r>
                      <a:r>
                        <a:rPr lang="en-US" altLang="zh-TW" sz="1200" b="1" dirty="0">
                          <a:latin typeface="Times New Roman" pitchFamily="18" charset="0"/>
                          <a:cs typeface="Times New Roman" pitchFamily="18" charset="0"/>
                        </a:rPr>
                        <a:t>Pre-production</a:t>
                      </a:r>
                      <a:endParaRPr lang="zh-TW" altLang="en-US" sz="12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b="1" dirty="0">
                          <a:latin typeface="Times New Roman" pitchFamily="18" charset="0"/>
                          <a:cs typeface="Times New Roman" pitchFamily="18" charset="0"/>
                        </a:rPr>
                        <a:t>Production</a:t>
                      </a:r>
                      <a:endParaRPr lang="zh-TW" altLang="en-US" sz="1200" b="1" dirty="0">
                        <a:latin typeface="Times New Roman" pitchFamily="18" charset="0"/>
                        <a:cs typeface="Times New Roman" pitchFamily="18" charset="0"/>
                      </a:endParaRPr>
                    </a:p>
                  </a:txBody>
                  <a:tcPr marL="84406" marR="84406" anchor="ctr">
                    <a:solidFill>
                      <a:schemeClr val="accent5">
                        <a:lumMod val="20000"/>
                        <a:lumOff val="80000"/>
                      </a:schemeClr>
                    </a:solidFill>
                  </a:tcPr>
                </a:tc>
                <a:extLst>
                  <a:ext uri="{0D108BD9-81ED-4DB2-BD59-A6C34878D82A}">
                    <a16:rowId xmlns="" xmlns:a16="http://schemas.microsoft.com/office/drawing/2014/main" val="10000"/>
                  </a:ext>
                </a:extLst>
              </a:tr>
              <a:tr h="384710">
                <a:tc>
                  <a:txBody>
                    <a:bodyPr/>
                    <a:lstStyle/>
                    <a:p>
                      <a:r>
                        <a:rPr lang="zh-TW" altLang="en-US" sz="1400" b="1" dirty="0">
                          <a:latin typeface="標楷體" pitchFamily="65" charset="-120"/>
                          <a:ea typeface="標楷體" pitchFamily="65" charset="-120"/>
                        </a:rPr>
                        <a:t>基礎</a:t>
                      </a:r>
                      <a:endParaRPr lang="en-US" altLang="zh-TW" sz="1400" b="1" dirty="0">
                        <a:latin typeface="標楷體" pitchFamily="65" charset="-120"/>
                        <a:ea typeface="標楷體" pitchFamily="65" charset="-120"/>
                      </a:endParaRPr>
                    </a:p>
                    <a:p>
                      <a:r>
                        <a:rPr lang="zh-TW" altLang="en-US" sz="1400" b="1" dirty="0">
                          <a:latin typeface="標楷體" pitchFamily="65" charset="-120"/>
                          <a:ea typeface="標楷體" pitchFamily="65" charset="-120"/>
                        </a:rPr>
                        <a:t>研究</a:t>
                      </a:r>
                    </a:p>
                  </a:txBody>
                  <a:tcPr marL="84406" marR="84406" anchor="ctr">
                    <a:solidFill>
                      <a:schemeClr val="accent5">
                        <a:lumMod val="20000"/>
                        <a:lumOff val="80000"/>
                      </a:schemeClr>
                    </a:solidFill>
                  </a:tcPr>
                </a:tc>
                <a:tc>
                  <a:txBody>
                    <a:bodyPr/>
                    <a:lstStyle/>
                    <a:p>
                      <a:pPr algn="ctr"/>
                      <a:r>
                        <a:rPr lang="zh-TW" altLang="en-US" sz="1400" b="1" dirty="0">
                          <a:latin typeface="標楷體" pitchFamily="65" charset="-120"/>
                          <a:ea typeface="標楷體" pitchFamily="65" charset="-120"/>
                          <a:cs typeface="Times New Roman" pitchFamily="18" charset="0"/>
                        </a:rPr>
                        <a:t>應用</a:t>
                      </a:r>
                      <a:endParaRPr lang="en-US" altLang="zh-TW" sz="1400" b="1" dirty="0">
                        <a:latin typeface="標楷體" pitchFamily="65" charset="-120"/>
                        <a:ea typeface="標楷體" pitchFamily="65" charset="-120"/>
                        <a:cs typeface="Times New Roman" pitchFamily="18" charset="0"/>
                      </a:endParaRPr>
                    </a:p>
                    <a:p>
                      <a:pPr algn="ctr"/>
                      <a:r>
                        <a:rPr lang="zh-TW" altLang="en-US" sz="1400" b="1" dirty="0">
                          <a:latin typeface="標楷體" pitchFamily="65" charset="-120"/>
                          <a:ea typeface="標楷體" pitchFamily="65" charset="-120"/>
                          <a:cs typeface="Times New Roman" pitchFamily="18" charset="0"/>
                        </a:rPr>
                        <a:t>研究</a:t>
                      </a:r>
                    </a:p>
                  </a:txBody>
                  <a:tcPr marL="84406" marR="84406" anchor="ctr">
                    <a:solidFill>
                      <a:schemeClr val="accent5">
                        <a:lumMod val="20000"/>
                        <a:lumOff val="80000"/>
                      </a:schemeClr>
                    </a:solidFill>
                  </a:tcPr>
                </a:tc>
                <a:tc gridSpan="3">
                  <a:txBody>
                    <a:bodyPr/>
                    <a:lstStyle/>
                    <a:p>
                      <a:pPr algn="ctr"/>
                      <a:r>
                        <a:rPr lang="zh-TW" altLang="en-US" sz="1400" b="1" dirty="0">
                          <a:latin typeface="標楷體" pitchFamily="65" charset="-120"/>
                          <a:ea typeface="標楷體" pitchFamily="65" charset="-120"/>
                          <a:cs typeface="Times New Roman" pitchFamily="18" charset="0"/>
                        </a:rPr>
                        <a:t>技術發展</a:t>
                      </a:r>
                    </a:p>
                  </a:txBody>
                  <a:tcPr marL="84406" marR="84406" anchor="ctr">
                    <a:solidFill>
                      <a:schemeClr val="accent5">
                        <a:lumMod val="20000"/>
                        <a:lumOff val="80000"/>
                      </a:schemeClr>
                    </a:solidFill>
                  </a:tcPr>
                </a:tc>
                <a:tc hMerge="1">
                  <a:txBody>
                    <a:bodyPr/>
                    <a:lstStyle/>
                    <a:p>
                      <a:endParaRPr lang="zh-TW" altLang="en-US" dirty="0"/>
                    </a:p>
                  </a:txBody>
                  <a:tcPr/>
                </a:tc>
                <a:tc hMerge="1">
                  <a:txBody>
                    <a:bodyPr/>
                    <a:lstStyle/>
                    <a:p>
                      <a:endParaRPr lang="zh-TW" altLang="en-US" dirty="0"/>
                    </a:p>
                  </a:txBody>
                  <a:tcPr/>
                </a:tc>
                <a:tc gridSpan="3">
                  <a:txBody>
                    <a:bodyPr/>
                    <a:lstStyle/>
                    <a:p>
                      <a:pPr algn="ctr"/>
                      <a:r>
                        <a:rPr lang="zh-TW" altLang="en-US" sz="1400" b="1" dirty="0">
                          <a:latin typeface="標楷體" pitchFamily="65" charset="-120"/>
                          <a:ea typeface="標楷體" pitchFamily="65" charset="-120"/>
                          <a:cs typeface="Times New Roman" pitchFamily="18" charset="0"/>
                        </a:rPr>
                        <a:t>產品</a:t>
                      </a:r>
                      <a:r>
                        <a:rPr lang="en-US" altLang="zh-TW" sz="1400" b="1" dirty="0">
                          <a:latin typeface="標楷體" pitchFamily="65" charset="-120"/>
                          <a:ea typeface="標楷體" pitchFamily="65" charset="-120"/>
                          <a:cs typeface="Times New Roman" pitchFamily="18" charset="0"/>
                        </a:rPr>
                        <a:t>/</a:t>
                      </a:r>
                      <a:r>
                        <a:rPr lang="zh-TW" altLang="en-US" sz="1400" b="1" dirty="0">
                          <a:latin typeface="標楷體" pitchFamily="65" charset="-120"/>
                          <a:ea typeface="標楷體" pitchFamily="65" charset="-120"/>
                          <a:cs typeface="Times New Roman" pitchFamily="18" charset="0"/>
                        </a:rPr>
                        <a:t>系統</a:t>
                      </a:r>
                      <a:r>
                        <a:rPr lang="en-US" altLang="zh-TW" sz="1400" b="1" dirty="0">
                          <a:latin typeface="標楷體" pitchFamily="65" charset="-120"/>
                          <a:ea typeface="標楷體" pitchFamily="65" charset="-120"/>
                          <a:cs typeface="Times New Roman" pitchFamily="18" charset="0"/>
                        </a:rPr>
                        <a:t>(</a:t>
                      </a:r>
                      <a:r>
                        <a:rPr lang="zh-TW" altLang="en-US" sz="1400" b="1" dirty="0">
                          <a:latin typeface="標楷體" pitchFamily="65" charset="-120"/>
                          <a:ea typeface="標楷體" pitchFamily="65" charset="-120"/>
                          <a:cs typeface="Times New Roman" pitchFamily="18" charset="0"/>
                        </a:rPr>
                        <a:t>或服務</a:t>
                      </a:r>
                      <a:r>
                        <a:rPr lang="en-US" altLang="zh-TW" sz="1400" b="1" dirty="0">
                          <a:latin typeface="標楷體" pitchFamily="65" charset="-120"/>
                          <a:ea typeface="標楷體" pitchFamily="65" charset="-120"/>
                          <a:cs typeface="Times New Roman" pitchFamily="18" charset="0"/>
                        </a:rPr>
                        <a:t>)</a:t>
                      </a:r>
                      <a:r>
                        <a:rPr lang="zh-TW" altLang="en-US" sz="1400" b="1" dirty="0">
                          <a:latin typeface="標楷體" pitchFamily="65" charset="-120"/>
                          <a:ea typeface="標楷體" pitchFamily="65" charset="-120"/>
                          <a:cs typeface="Times New Roman" pitchFamily="18" charset="0"/>
                        </a:rPr>
                        <a:t>開發</a:t>
                      </a:r>
                    </a:p>
                  </a:txBody>
                  <a:tcPr marL="84406" marR="84406" anchor="ctr">
                    <a:solidFill>
                      <a:schemeClr val="accent5">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a:r>
                        <a:rPr lang="zh-TW" altLang="en-US" sz="1400" b="1" dirty="0">
                          <a:latin typeface="標楷體" pitchFamily="65" charset="-120"/>
                          <a:ea typeface="標楷體" pitchFamily="65" charset="-120"/>
                          <a:cs typeface="Times New Roman" pitchFamily="18" charset="0"/>
                        </a:rPr>
                        <a:t>量產</a:t>
                      </a:r>
                    </a:p>
                  </a:txBody>
                  <a:tcPr marL="84406" marR="84406" anchor="ctr">
                    <a:solidFill>
                      <a:schemeClr val="accent5">
                        <a:lumMod val="20000"/>
                        <a:lumOff val="80000"/>
                      </a:schemeClr>
                    </a:solidFill>
                  </a:tcPr>
                </a:tc>
                <a:extLst>
                  <a:ext uri="{0D108BD9-81ED-4DB2-BD59-A6C34878D82A}">
                    <a16:rowId xmlns="" xmlns:a16="http://schemas.microsoft.com/office/drawing/2014/main" val="10001"/>
                  </a:ext>
                </a:extLst>
              </a:tr>
              <a:tr h="356417">
                <a:tc>
                  <a:txBody>
                    <a:bodyPr/>
                    <a:lstStyle/>
                    <a:p>
                      <a:pPr algn="ctr"/>
                      <a:r>
                        <a:rPr lang="en-US" altLang="zh-TW" sz="1400" b="1" dirty="0">
                          <a:latin typeface="Times New Roman" pitchFamily="18" charset="0"/>
                          <a:cs typeface="Times New Roman" pitchFamily="18" charset="0"/>
                        </a:rPr>
                        <a:t>TRL 1</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2</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3</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4</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5</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6</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7</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8</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400" b="1" dirty="0">
                          <a:latin typeface="Times New Roman" pitchFamily="18" charset="0"/>
                          <a:cs typeface="Times New Roman" pitchFamily="18" charset="0"/>
                        </a:rPr>
                        <a:t>TRL 9</a:t>
                      </a:r>
                      <a:endParaRPr lang="zh-TW" altLang="en-US" sz="1400" b="1" dirty="0">
                        <a:latin typeface="Times New Roman" pitchFamily="18" charset="0"/>
                        <a:cs typeface="Times New Roman" pitchFamily="18" charset="0"/>
                      </a:endParaRPr>
                    </a:p>
                  </a:txBody>
                  <a:tcPr marL="84406" marR="84406" anchor="ctr">
                    <a:solidFill>
                      <a:schemeClr val="accent5">
                        <a:lumMod val="20000"/>
                        <a:lumOff val="80000"/>
                      </a:schemeClr>
                    </a:solidFill>
                  </a:tcPr>
                </a:tc>
                <a:extLst>
                  <a:ext uri="{0D108BD9-81ED-4DB2-BD59-A6C34878D82A}">
                    <a16:rowId xmlns="" xmlns:a16="http://schemas.microsoft.com/office/drawing/2014/main" val="10002"/>
                  </a:ext>
                </a:extLst>
              </a:tr>
            </a:tbl>
          </a:graphicData>
        </a:graphic>
      </p:graphicFrame>
      <p:grpSp>
        <p:nvGrpSpPr>
          <p:cNvPr id="51" name="群組 50">
            <a:extLst>
              <a:ext uri="{FF2B5EF4-FFF2-40B4-BE49-F238E27FC236}">
                <a16:creationId xmlns="" xmlns:a16="http://schemas.microsoft.com/office/drawing/2014/main" id="{26808B52-F5DB-4F8B-B2F2-D562B3C49C77}"/>
              </a:ext>
            </a:extLst>
          </p:cNvPr>
          <p:cNvGrpSpPr/>
          <p:nvPr/>
        </p:nvGrpSpPr>
        <p:grpSpPr>
          <a:xfrm>
            <a:off x="264759" y="1625371"/>
            <a:ext cx="9170212" cy="5334937"/>
            <a:chOff x="365876" y="1378893"/>
            <a:chExt cx="9170212" cy="5756012"/>
          </a:xfrm>
        </p:grpSpPr>
        <p:sp>
          <p:nvSpPr>
            <p:cNvPr id="52" name="矩形 51">
              <a:extLst>
                <a:ext uri="{FF2B5EF4-FFF2-40B4-BE49-F238E27FC236}">
                  <a16:creationId xmlns="" xmlns:a16="http://schemas.microsoft.com/office/drawing/2014/main" id="{A5898C43-1C11-47F5-872D-24795012427B}"/>
                </a:ext>
              </a:extLst>
            </p:cNvPr>
            <p:cNvSpPr/>
            <p:nvPr/>
          </p:nvSpPr>
          <p:spPr>
            <a:xfrm>
              <a:off x="1292301" y="6271931"/>
              <a:ext cx="365183" cy="431381"/>
            </a:xfrm>
            <a:prstGeom prst="rect">
              <a:avLst/>
            </a:prstGeom>
            <a:solidFill>
              <a:srgbClr val="92D050">
                <a:alpha val="70000"/>
              </a:srgbClr>
            </a:solidFill>
            <a:ln/>
          </p:spPr>
          <p:style>
            <a:lnRef idx="1">
              <a:schemeClr val="accent3"/>
            </a:lnRef>
            <a:fillRef idx="3">
              <a:schemeClr val="accent3"/>
            </a:fillRef>
            <a:effectRef idx="2">
              <a:schemeClr val="accent3"/>
            </a:effectRef>
            <a:fontRef idx="minor">
              <a:schemeClr val="lt1"/>
            </a:fontRef>
          </p:style>
          <p:txBody>
            <a:bodyPr rtlCol="0" anchor="ctr"/>
            <a:lstStyle/>
            <a:p>
              <a:endParaRPr lang="en-US" altLang="zh-TW" sz="1800" b="1" dirty="0">
                <a:solidFill>
                  <a:srgbClr val="FF0000"/>
                </a:solidFill>
                <a:latin typeface="標楷體" pitchFamily="65" charset="-120"/>
              </a:endParaRPr>
            </a:p>
            <a:p>
              <a:pPr algn="ctr"/>
              <a:endParaRPr lang="en-US" altLang="zh-TW" sz="1800" b="1" dirty="0">
                <a:solidFill>
                  <a:prstClr val="black"/>
                </a:solidFill>
                <a:latin typeface="標楷體" pitchFamily="65" charset="-120"/>
              </a:endParaRPr>
            </a:p>
            <a:p>
              <a:pPr algn="ctr"/>
              <a:endParaRPr lang="zh-TW" altLang="en-US" sz="1800" b="1" dirty="0">
                <a:solidFill>
                  <a:prstClr val="black"/>
                </a:solidFill>
                <a:latin typeface="標楷體" pitchFamily="65" charset="-120"/>
              </a:endParaRPr>
            </a:p>
          </p:txBody>
        </p:sp>
        <p:sp>
          <p:nvSpPr>
            <p:cNvPr id="53" name="文字方塊 52">
              <a:extLst>
                <a:ext uri="{FF2B5EF4-FFF2-40B4-BE49-F238E27FC236}">
                  <a16:creationId xmlns="" xmlns:a16="http://schemas.microsoft.com/office/drawing/2014/main" id="{C6EFEFFA-1F51-4014-AA08-7C34C824B5F6}"/>
                </a:ext>
              </a:extLst>
            </p:cNvPr>
            <p:cNvSpPr txBox="1"/>
            <p:nvPr/>
          </p:nvSpPr>
          <p:spPr>
            <a:xfrm>
              <a:off x="1273707" y="6271717"/>
              <a:ext cx="400110" cy="863188"/>
            </a:xfrm>
            <a:prstGeom prst="rect">
              <a:avLst/>
            </a:prstGeom>
            <a:noFill/>
          </p:spPr>
          <p:txBody>
            <a:bodyPr vert="eaVert" wrap="square" rtlCol="0">
              <a:spAutoFit/>
            </a:bodyPr>
            <a:lstStyle/>
            <a:p>
              <a:r>
                <a:rPr lang="zh-TW" altLang="en-US" sz="1400" b="1" dirty="0">
                  <a:solidFill>
                    <a:srgbClr val="FF0000"/>
                  </a:solidFill>
                  <a:latin typeface="標楷體"/>
                  <a:ea typeface="標楷體"/>
                </a:rPr>
                <a:t>系統</a:t>
              </a:r>
            </a:p>
          </p:txBody>
        </p:sp>
        <p:sp>
          <p:nvSpPr>
            <p:cNvPr id="54" name="矩形 53">
              <a:extLst>
                <a:ext uri="{FF2B5EF4-FFF2-40B4-BE49-F238E27FC236}">
                  <a16:creationId xmlns="" xmlns:a16="http://schemas.microsoft.com/office/drawing/2014/main" id="{2FAD018B-A671-4AF2-8890-DEBD10B119DD}"/>
                </a:ext>
              </a:extLst>
            </p:cNvPr>
            <p:cNvSpPr/>
            <p:nvPr/>
          </p:nvSpPr>
          <p:spPr>
            <a:xfrm>
              <a:off x="1297857" y="5737262"/>
              <a:ext cx="354733" cy="342363"/>
            </a:xfrm>
            <a:prstGeom prst="rect">
              <a:avLst/>
            </a:prstGeom>
            <a:solidFill>
              <a:srgbClr val="92D050">
                <a:alpha val="70000"/>
              </a:srgbClr>
            </a:solidFill>
            <a:ln/>
          </p:spPr>
          <p:style>
            <a:lnRef idx="1">
              <a:schemeClr val="accent3"/>
            </a:lnRef>
            <a:fillRef idx="3">
              <a:schemeClr val="accent3"/>
            </a:fillRef>
            <a:effectRef idx="2">
              <a:schemeClr val="accent3"/>
            </a:effectRef>
            <a:fontRef idx="minor">
              <a:schemeClr val="lt1"/>
            </a:fontRef>
          </p:style>
          <p:txBody>
            <a:bodyPr rtlCol="0" anchor="ctr"/>
            <a:lstStyle/>
            <a:p>
              <a:endParaRPr lang="en-US" altLang="zh-TW" sz="1800" b="1" dirty="0">
                <a:solidFill>
                  <a:srgbClr val="FF0000"/>
                </a:solidFill>
                <a:latin typeface="標楷體" pitchFamily="65" charset="-120"/>
              </a:endParaRPr>
            </a:p>
            <a:p>
              <a:pPr algn="ctr"/>
              <a:endParaRPr lang="en-US" altLang="zh-TW" sz="1800" b="1" dirty="0">
                <a:solidFill>
                  <a:prstClr val="black"/>
                </a:solidFill>
                <a:latin typeface="標楷體" pitchFamily="65" charset="-120"/>
              </a:endParaRPr>
            </a:p>
            <a:p>
              <a:pPr algn="ctr"/>
              <a:endParaRPr lang="zh-TW" altLang="en-US" sz="1800" b="1" dirty="0">
                <a:solidFill>
                  <a:prstClr val="black"/>
                </a:solidFill>
                <a:latin typeface="標楷體" pitchFamily="65" charset="-120"/>
              </a:endParaRPr>
            </a:p>
          </p:txBody>
        </p:sp>
        <p:sp>
          <p:nvSpPr>
            <p:cNvPr id="55" name="文字方塊 54">
              <a:extLst>
                <a:ext uri="{FF2B5EF4-FFF2-40B4-BE49-F238E27FC236}">
                  <a16:creationId xmlns="" xmlns:a16="http://schemas.microsoft.com/office/drawing/2014/main" id="{531D9B9D-33DD-4439-AA75-BF58F7F3EC5B}"/>
                </a:ext>
              </a:extLst>
            </p:cNvPr>
            <p:cNvSpPr txBox="1"/>
            <p:nvPr/>
          </p:nvSpPr>
          <p:spPr>
            <a:xfrm>
              <a:off x="1275810" y="5678989"/>
              <a:ext cx="400110" cy="547652"/>
            </a:xfrm>
            <a:prstGeom prst="rect">
              <a:avLst/>
            </a:prstGeom>
            <a:noFill/>
          </p:spPr>
          <p:txBody>
            <a:bodyPr vert="eaVert" wrap="square" rtlCol="0">
              <a:spAutoFit/>
            </a:bodyPr>
            <a:lstStyle/>
            <a:p>
              <a:r>
                <a:rPr lang="zh-TW" altLang="en-US" sz="1400" b="1" dirty="0">
                  <a:solidFill>
                    <a:srgbClr val="FF0000"/>
                  </a:solidFill>
                  <a:latin typeface="標楷體"/>
                  <a:ea typeface="標楷體"/>
                </a:rPr>
                <a:t>製品</a:t>
              </a:r>
            </a:p>
          </p:txBody>
        </p:sp>
        <p:sp>
          <p:nvSpPr>
            <p:cNvPr id="56" name="矩形 55">
              <a:extLst>
                <a:ext uri="{FF2B5EF4-FFF2-40B4-BE49-F238E27FC236}">
                  <a16:creationId xmlns="" xmlns:a16="http://schemas.microsoft.com/office/drawing/2014/main" id="{28D60037-86A7-40C7-85A2-B41069B23756}"/>
                </a:ext>
              </a:extLst>
            </p:cNvPr>
            <p:cNvSpPr/>
            <p:nvPr/>
          </p:nvSpPr>
          <p:spPr>
            <a:xfrm>
              <a:off x="1294682" y="5245582"/>
              <a:ext cx="354733" cy="342363"/>
            </a:xfrm>
            <a:prstGeom prst="rect">
              <a:avLst/>
            </a:prstGeom>
            <a:solidFill>
              <a:srgbClr val="92D050">
                <a:alpha val="70000"/>
              </a:srgbClr>
            </a:solidFill>
            <a:ln/>
          </p:spPr>
          <p:style>
            <a:lnRef idx="1">
              <a:schemeClr val="accent3"/>
            </a:lnRef>
            <a:fillRef idx="3">
              <a:schemeClr val="accent3"/>
            </a:fillRef>
            <a:effectRef idx="2">
              <a:schemeClr val="accent3"/>
            </a:effectRef>
            <a:fontRef idx="minor">
              <a:schemeClr val="lt1"/>
            </a:fontRef>
          </p:style>
          <p:txBody>
            <a:bodyPr rtlCol="0" anchor="ctr"/>
            <a:lstStyle/>
            <a:p>
              <a:endParaRPr lang="en-US" altLang="zh-TW" sz="1800" b="1" dirty="0">
                <a:solidFill>
                  <a:srgbClr val="FF0000"/>
                </a:solidFill>
                <a:latin typeface="標楷體" pitchFamily="65" charset="-120"/>
              </a:endParaRPr>
            </a:p>
            <a:p>
              <a:pPr algn="ctr"/>
              <a:endParaRPr lang="en-US" altLang="zh-TW" sz="1800" b="1" dirty="0">
                <a:solidFill>
                  <a:prstClr val="black"/>
                </a:solidFill>
                <a:latin typeface="標楷體" pitchFamily="65" charset="-120"/>
              </a:endParaRPr>
            </a:p>
            <a:p>
              <a:pPr algn="ctr"/>
              <a:endParaRPr lang="zh-TW" altLang="en-US" sz="1800" b="1" dirty="0">
                <a:solidFill>
                  <a:prstClr val="black"/>
                </a:solidFill>
                <a:latin typeface="標楷體" pitchFamily="65" charset="-120"/>
              </a:endParaRPr>
            </a:p>
          </p:txBody>
        </p:sp>
        <p:sp>
          <p:nvSpPr>
            <p:cNvPr id="57" name="文字方塊 56">
              <a:extLst>
                <a:ext uri="{FF2B5EF4-FFF2-40B4-BE49-F238E27FC236}">
                  <a16:creationId xmlns="" xmlns:a16="http://schemas.microsoft.com/office/drawing/2014/main" id="{B732A909-F3E6-4D5F-BDA7-BF49447A7D66}"/>
                </a:ext>
              </a:extLst>
            </p:cNvPr>
            <p:cNvSpPr txBox="1"/>
            <p:nvPr/>
          </p:nvSpPr>
          <p:spPr>
            <a:xfrm>
              <a:off x="1269460" y="5172854"/>
              <a:ext cx="400110" cy="516887"/>
            </a:xfrm>
            <a:prstGeom prst="rect">
              <a:avLst/>
            </a:prstGeom>
            <a:noFill/>
          </p:spPr>
          <p:txBody>
            <a:bodyPr vert="eaVert" wrap="square" rtlCol="0">
              <a:spAutoFit/>
            </a:bodyPr>
            <a:lstStyle/>
            <a:p>
              <a:r>
                <a:rPr lang="zh-TW" altLang="en-US" sz="1400" b="1" dirty="0">
                  <a:solidFill>
                    <a:srgbClr val="FF0000"/>
                  </a:solidFill>
                  <a:latin typeface="標楷體"/>
                  <a:ea typeface="標楷體"/>
                </a:rPr>
                <a:t>材料</a:t>
              </a:r>
            </a:p>
          </p:txBody>
        </p:sp>
        <p:sp>
          <p:nvSpPr>
            <p:cNvPr id="58" name="矩形 57">
              <a:extLst>
                <a:ext uri="{FF2B5EF4-FFF2-40B4-BE49-F238E27FC236}">
                  <a16:creationId xmlns="" xmlns:a16="http://schemas.microsoft.com/office/drawing/2014/main" id="{2F28CCB0-CF61-4EE1-942B-18E8A90F7539}"/>
                </a:ext>
              </a:extLst>
            </p:cNvPr>
            <p:cNvSpPr/>
            <p:nvPr/>
          </p:nvSpPr>
          <p:spPr>
            <a:xfrm>
              <a:off x="3292138" y="5246022"/>
              <a:ext cx="4876869" cy="342363"/>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zh-TW" altLang="en-US" sz="2000" b="1" dirty="0">
                  <a:solidFill>
                    <a:prstClr val="black"/>
                  </a:solidFill>
                  <a:latin typeface="標楷體" pitchFamily="65" charset="-120"/>
                </a:rPr>
                <a:t>     財團法人研究單位</a:t>
              </a:r>
              <a:endParaRPr lang="zh-TW" altLang="en-US" sz="2000" b="1" dirty="0">
                <a:solidFill>
                  <a:srgbClr val="FF0000"/>
                </a:solidFill>
                <a:latin typeface="標楷體" pitchFamily="65" charset="-120"/>
              </a:endParaRPr>
            </a:p>
          </p:txBody>
        </p:sp>
        <p:sp>
          <p:nvSpPr>
            <p:cNvPr id="59" name="矩形 58">
              <a:extLst>
                <a:ext uri="{FF2B5EF4-FFF2-40B4-BE49-F238E27FC236}">
                  <a16:creationId xmlns="" xmlns:a16="http://schemas.microsoft.com/office/drawing/2014/main" id="{2AF091AD-48BD-45C5-98CF-9F3A8A9618F3}"/>
                </a:ext>
              </a:extLst>
            </p:cNvPr>
            <p:cNvSpPr/>
            <p:nvPr/>
          </p:nvSpPr>
          <p:spPr>
            <a:xfrm>
              <a:off x="1702887" y="5246022"/>
              <a:ext cx="2247869" cy="342363"/>
            </a:xfrm>
            <a:prstGeom prst="rect">
              <a:avLst/>
            </a:prstGeom>
            <a:solidFill>
              <a:srgbClr val="FAC090">
                <a:alpha val="40000"/>
              </a:srgbClr>
            </a:solidFill>
            <a:ln/>
          </p:spPr>
          <p:style>
            <a:lnRef idx="1">
              <a:schemeClr val="accent3"/>
            </a:lnRef>
            <a:fillRef idx="3">
              <a:schemeClr val="accent3"/>
            </a:fillRef>
            <a:effectRef idx="2">
              <a:schemeClr val="accent3"/>
            </a:effectRef>
            <a:fontRef idx="minor">
              <a:schemeClr val="lt1"/>
            </a:fontRef>
          </p:style>
          <p:txBody>
            <a:bodyPr lIns="0" rIns="0" rtlCol="0" anchor="ctr"/>
            <a:lstStyle/>
            <a:p>
              <a:pPr algn="ctr"/>
              <a:endParaRPr lang="en-US" altLang="zh-TW" sz="1800" b="1" dirty="0">
                <a:solidFill>
                  <a:prstClr val="black"/>
                </a:solidFill>
                <a:latin typeface="標楷體" pitchFamily="65" charset="-120"/>
              </a:endParaRPr>
            </a:p>
            <a:p>
              <a:endParaRPr lang="en-US" altLang="zh-TW" sz="1800" b="1" dirty="0">
                <a:solidFill>
                  <a:prstClr val="black"/>
                </a:solidFill>
                <a:latin typeface="標楷體" pitchFamily="65" charset="-120"/>
              </a:endParaRPr>
            </a:p>
            <a:p>
              <a:r>
                <a:rPr lang="zh-TW" altLang="en-US" b="1" dirty="0">
                  <a:solidFill>
                    <a:prstClr val="black"/>
                  </a:solidFill>
                  <a:latin typeface="標楷體" pitchFamily="65" charset="-120"/>
                </a:rPr>
                <a:t>中央研究院</a:t>
              </a:r>
              <a:r>
                <a:rPr lang="en-US" altLang="zh-TW" b="1" dirty="0" smtClean="0">
                  <a:solidFill>
                    <a:prstClr val="black"/>
                  </a:solidFill>
                  <a:latin typeface="標楷體" pitchFamily="65" charset="-120"/>
                </a:rPr>
                <a:t>/</a:t>
              </a:r>
              <a:r>
                <a:rPr lang="zh-TW" altLang="en-US" b="1" dirty="0" smtClean="0">
                  <a:solidFill>
                    <a:prstClr val="black"/>
                  </a:solidFill>
                  <a:latin typeface="標楷體" pitchFamily="65" charset="-120"/>
                </a:rPr>
                <a:t>大專院校</a:t>
              </a:r>
              <a:endParaRPr lang="en-US" altLang="zh-TW" b="1" dirty="0">
                <a:solidFill>
                  <a:srgbClr val="FF0000"/>
                </a:solidFill>
                <a:latin typeface="標楷體" pitchFamily="65" charset="-120"/>
              </a:endParaRPr>
            </a:p>
            <a:p>
              <a:pPr algn="ctr"/>
              <a:endParaRPr lang="en-US" altLang="zh-TW" sz="1800" b="1" dirty="0">
                <a:solidFill>
                  <a:prstClr val="black"/>
                </a:solidFill>
                <a:latin typeface="標楷體" pitchFamily="65" charset="-120"/>
              </a:endParaRPr>
            </a:p>
            <a:p>
              <a:pPr algn="ctr"/>
              <a:endParaRPr lang="zh-TW" altLang="en-US" sz="1800" b="1" dirty="0">
                <a:solidFill>
                  <a:prstClr val="black"/>
                </a:solidFill>
                <a:latin typeface="標楷體" pitchFamily="65" charset="-120"/>
              </a:endParaRPr>
            </a:p>
          </p:txBody>
        </p:sp>
        <p:sp>
          <p:nvSpPr>
            <p:cNvPr id="60" name="文字方塊 59">
              <a:extLst>
                <a:ext uri="{FF2B5EF4-FFF2-40B4-BE49-F238E27FC236}">
                  <a16:creationId xmlns="" xmlns:a16="http://schemas.microsoft.com/office/drawing/2014/main" id="{A92EBDB7-6AC9-4555-A1FF-7318CE1F891D}"/>
                </a:ext>
              </a:extLst>
            </p:cNvPr>
            <p:cNvSpPr txBox="1"/>
            <p:nvPr/>
          </p:nvSpPr>
          <p:spPr>
            <a:xfrm>
              <a:off x="408401" y="2973828"/>
              <a:ext cx="1012194" cy="1079224"/>
            </a:xfrm>
            <a:prstGeom prst="rect">
              <a:avLst/>
            </a:prstGeom>
            <a:noFill/>
          </p:spPr>
          <p:txBody>
            <a:bodyPr wrap="square" rtlCol="0">
              <a:spAutoFit/>
            </a:bodyPr>
            <a:lstStyle/>
            <a:p>
              <a:pPr algn="ctr"/>
              <a:r>
                <a:rPr lang="zh-TW" altLang="en-US" b="1" i="1" dirty="0" smtClean="0">
                  <a:solidFill>
                    <a:prstClr val="black"/>
                  </a:solidFill>
                  <a:latin typeface="Times New Roman" pitchFamily="18" charset="0"/>
                  <a:ea typeface="標楷體" pitchFamily="65" charset="-120"/>
                  <a:cs typeface="Times New Roman" pitchFamily="18" charset="0"/>
                </a:rPr>
                <a:t>研發</a:t>
              </a:r>
              <a:endParaRPr lang="en-US" altLang="zh-TW" b="1" i="1" dirty="0">
                <a:solidFill>
                  <a:prstClr val="black"/>
                </a:solidFill>
                <a:latin typeface="Times New Roman" pitchFamily="18" charset="0"/>
                <a:ea typeface="標楷體" pitchFamily="65" charset="-120"/>
                <a:cs typeface="Times New Roman" pitchFamily="18" charset="0"/>
              </a:endParaRPr>
            </a:p>
            <a:p>
              <a:pPr algn="ctr"/>
              <a:r>
                <a:rPr lang="zh-TW" altLang="en-US" b="1" i="1" dirty="0">
                  <a:solidFill>
                    <a:prstClr val="black"/>
                  </a:solidFill>
                  <a:latin typeface="Times New Roman" pitchFamily="18" charset="0"/>
                  <a:ea typeface="標楷體" pitchFamily="65" charset="-120"/>
                  <a:cs typeface="Times New Roman" pitchFamily="18" charset="0"/>
                </a:rPr>
                <a:t> </a:t>
              </a:r>
              <a:endParaRPr lang="en-US" altLang="zh-TW" b="1" i="1" dirty="0" smtClean="0">
                <a:solidFill>
                  <a:prstClr val="black"/>
                </a:solidFill>
                <a:latin typeface="Times New Roman" pitchFamily="18" charset="0"/>
                <a:ea typeface="標楷體" pitchFamily="65" charset="-120"/>
                <a:cs typeface="Times New Roman" pitchFamily="18" charset="0"/>
              </a:endParaRPr>
            </a:p>
            <a:p>
              <a:pPr algn="ctr"/>
              <a:endParaRPr lang="en-US" altLang="zh-TW" sz="400" b="1" i="1" dirty="0">
                <a:solidFill>
                  <a:prstClr val="black"/>
                </a:solidFill>
                <a:latin typeface="Times New Roman" pitchFamily="18" charset="0"/>
                <a:ea typeface="標楷體" pitchFamily="65" charset="-120"/>
                <a:cs typeface="Times New Roman" pitchFamily="18" charset="0"/>
              </a:endParaRPr>
            </a:p>
            <a:p>
              <a:pPr algn="ctr"/>
              <a:r>
                <a:rPr lang="en-US" altLang="zh-TW" b="1" i="1" dirty="0" smtClean="0">
                  <a:solidFill>
                    <a:prstClr val="black"/>
                  </a:solidFill>
                  <a:latin typeface="Times New Roman" pitchFamily="18" charset="0"/>
                  <a:ea typeface="標楷體" pitchFamily="65" charset="-120"/>
                  <a:cs typeface="Times New Roman" pitchFamily="18" charset="0"/>
                </a:rPr>
                <a:t>Pipeline</a:t>
              </a:r>
              <a:endParaRPr lang="zh-TW" altLang="en-US" b="1" i="1" dirty="0">
                <a:solidFill>
                  <a:prstClr val="black"/>
                </a:solidFill>
                <a:latin typeface="Times New Roman" pitchFamily="18" charset="0"/>
                <a:ea typeface="標楷體" pitchFamily="65" charset="-120"/>
                <a:cs typeface="Times New Roman" pitchFamily="18" charset="0"/>
              </a:endParaRPr>
            </a:p>
          </p:txBody>
        </p:sp>
        <p:sp>
          <p:nvSpPr>
            <p:cNvPr id="61" name="文字方塊 60">
              <a:extLst>
                <a:ext uri="{FF2B5EF4-FFF2-40B4-BE49-F238E27FC236}">
                  <a16:creationId xmlns="" xmlns:a16="http://schemas.microsoft.com/office/drawing/2014/main" id="{8C8DE070-C0C8-433E-A823-4DC7F85FA489}"/>
                </a:ext>
              </a:extLst>
            </p:cNvPr>
            <p:cNvSpPr txBox="1"/>
            <p:nvPr/>
          </p:nvSpPr>
          <p:spPr>
            <a:xfrm>
              <a:off x="365876" y="3194806"/>
              <a:ext cx="1084202" cy="523220"/>
            </a:xfrm>
            <a:prstGeom prst="rect">
              <a:avLst/>
            </a:prstGeom>
            <a:noFill/>
          </p:spPr>
          <p:txBody>
            <a:bodyPr wrap="square" rtlCol="0">
              <a:spAutoFit/>
            </a:bodyPr>
            <a:lstStyle/>
            <a:p>
              <a:pPr algn="ctr"/>
              <a:r>
                <a:rPr lang="en-US" altLang="zh-TW" b="1" i="1" dirty="0">
                  <a:solidFill>
                    <a:prstClr val="black"/>
                  </a:solidFill>
                  <a:latin typeface="Times New Roman" pitchFamily="18" charset="0"/>
                  <a:ea typeface="標楷體" pitchFamily="65" charset="-120"/>
                  <a:cs typeface="Times New Roman" pitchFamily="18" charset="0"/>
                </a:rPr>
                <a:t>TRL</a:t>
              </a:r>
            </a:p>
            <a:p>
              <a:pPr algn="ctr"/>
              <a:r>
                <a:rPr lang="en-US" altLang="zh-TW" sz="1200" b="1" i="1" dirty="0">
                  <a:solidFill>
                    <a:prstClr val="black"/>
                  </a:solidFill>
                  <a:latin typeface="Times New Roman" pitchFamily="18" charset="0"/>
                  <a:ea typeface="標楷體" pitchFamily="65" charset="-120"/>
                  <a:cs typeface="Times New Roman" pitchFamily="18" charset="0"/>
                </a:rPr>
                <a:t>(</a:t>
              </a:r>
              <a:r>
                <a:rPr lang="zh-TW" altLang="en-US" sz="1200" b="1" i="1" dirty="0">
                  <a:solidFill>
                    <a:prstClr val="black"/>
                  </a:solidFill>
                  <a:latin typeface="Times New Roman" pitchFamily="18" charset="0"/>
                  <a:ea typeface="標楷體" pitchFamily="65" charset="-120"/>
                  <a:cs typeface="Times New Roman" pitchFamily="18" charset="0"/>
                </a:rPr>
                <a:t>技術</a:t>
              </a:r>
              <a:r>
                <a:rPr lang="zh-TW" altLang="en-US" sz="1200" b="1" i="1" dirty="0" smtClean="0">
                  <a:solidFill>
                    <a:prstClr val="black"/>
                  </a:solidFill>
                  <a:latin typeface="Times New Roman" pitchFamily="18" charset="0"/>
                  <a:ea typeface="標楷體" pitchFamily="65" charset="-120"/>
                  <a:cs typeface="Times New Roman" pitchFamily="18" charset="0"/>
                </a:rPr>
                <a:t>成熟度</a:t>
              </a:r>
              <a:r>
                <a:rPr lang="en-US" altLang="zh-TW" sz="1200" b="1" i="1" dirty="0">
                  <a:solidFill>
                    <a:prstClr val="black"/>
                  </a:solidFill>
                  <a:latin typeface="Times New Roman" pitchFamily="18" charset="0"/>
                  <a:ea typeface="標楷體" pitchFamily="65" charset="-120"/>
                  <a:cs typeface="Times New Roman" pitchFamily="18" charset="0"/>
                </a:rPr>
                <a:t>)</a:t>
              </a:r>
              <a:endParaRPr lang="zh-TW" altLang="en-US" sz="1200" b="1" i="1" dirty="0">
                <a:solidFill>
                  <a:prstClr val="black"/>
                </a:solidFill>
                <a:latin typeface="Times New Roman" pitchFamily="18" charset="0"/>
                <a:ea typeface="標楷體" pitchFamily="65" charset="-120"/>
                <a:cs typeface="Times New Roman" pitchFamily="18" charset="0"/>
              </a:endParaRPr>
            </a:p>
          </p:txBody>
        </p:sp>
        <p:sp>
          <p:nvSpPr>
            <p:cNvPr id="62" name="向右箭號 26">
              <a:extLst>
                <a:ext uri="{FF2B5EF4-FFF2-40B4-BE49-F238E27FC236}">
                  <a16:creationId xmlns="" xmlns:a16="http://schemas.microsoft.com/office/drawing/2014/main" id="{2A402E0F-CF50-45EA-B9FD-1DF4B9A2B3E0}"/>
                </a:ext>
              </a:extLst>
            </p:cNvPr>
            <p:cNvSpPr/>
            <p:nvPr/>
          </p:nvSpPr>
          <p:spPr bwMode="auto">
            <a:xfrm>
              <a:off x="4867798" y="4017786"/>
              <a:ext cx="3932211" cy="1202828"/>
            </a:xfrm>
            <a:prstGeom prst="stripedRightArrow">
              <a:avLst>
                <a:gd name="adj1" fmla="val 64701"/>
                <a:gd name="adj2" fmla="val 50000"/>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TW" altLang="en-US" b="1" dirty="0">
                  <a:solidFill>
                    <a:srgbClr val="FF0000"/>
                  </a:solidFill>
                  <a:latin typeface="Times New Roman" pitchFamily="18" charset="0"/>
                  <a:cs typeface="Times New Roman" pitchFamily="18" charset="0"/>
                </a:rPr>
                <a:t>工業局</a:t>
              </a:r>
              <a:endParaRPr lang="en-US" altLang="zh-TW" b="1" dirty="0">
                <a:solidFill>
                  <a:srgbClr val="FF0000"/>
                </a:solidFill>
                <a:latin typeface="Times New Roman" pitchFamily="18" charset="0"/>
                <a:cs typeface="Times New Roman" pitchFamily="18" charset="0"/>
              </a:endParaRPr>
            </a:p>
            <a:p>
              <a:pPr algn="ctr"/>
              <a:r>
                <a:rPr lang="zh-TW" altLang="en-US" b="1" dirty="0">
                  <a:solidFill>
                    <a:prstClr val="black"/>
                  </a:solidFill>
                  <a:latin typeface="Times New Roman" pitchFamily="18" charset="0"/>
                  <a:cs typeface="Times New Roman" pitchFamily="18" charset="0"/>
                </a:rPr>
                <a:t>落實科技技術產業化</a:t>
              </a:r>
              <a:endParaRPr lang="en-US" altLang="zh-TW" b="1" dirty="0">
                <a:solidFill>
                  <a:prstClr val="black"/>
                </a:solidFill>
                <a:latin typeface="Times New Roman" pitchFamily="18" charset="0"/>
                <a:cs typeface="Times New Roman" pitchFamily="18" charset="0"/>
              </a:endParaRPr>
            </a:p>
            <a:p>
              <a:pPr algn="ctr"/>
              <a:r>
                <a:rPr lang="en-US" altLang="zh-TW" b="1" dirty="0">
                  <a:solidFill>
                    <a:prstClr val="black"/>
                  </a:solidFill>
                  <a:latin typeface="Times New Roman" pitchFamily="18" charset="0"/>
                  <a:cs typeface="Times New Roman" pitchFamily="18" charset="0"/>
                </a:rPr>
                <a:t>(</a:t>
              </a:r>
              <a:r>
                <a:rPr lang="zh-TW" altLang="en-US" b="1" dirty="0">
                  <a:solidFill>
                    <a:srgbClr val="FF0000"/>
                  </a:solidFill>
                  <a:latin typeface="Times New Roman" pitchFamily="18" charset="0"/>
                  <a:cs typeface="Times New Roman" pitchFamily="18" charset="0"/>
                </a:rPr>
                <a:t>引導業者共同投入</a:t>
              </a:r>
              <a:r>
                <a:rPr lang="en-US" altLang="zh-TW" b="1" dirty="0">
                  <a:solidFill>
                    <a:prstClr val="black"/>
                  </a:solidFill>
                  <a:latin typeface="Times New Roman" pitchFamily="18" charset="0"/>
                  <a:cs typeface="Times New Roman" pitchFamily="18" charset="0"/>
                </a:rPr>
                <a:t>)</a:t>
              </a:r>
              <a:endParaRPr lang="zh-TW" altLang="en-US" b="1" dirty="0">
                <a:solidFill>
                  <a:prstClr val="black"/>
                </a:solidFill>
                <a:latin typeface="Times New Roman" pitchFamily="18" charset="0"/>
                <a:cs typeface="Times New Roman" pitchFamily="18" charset="0"/>
              </a:endParaRPr>
            </a:p>
          </p:txBody>
        </p:sp>
        <p:sp>
          <p:nvSpPr>
            <p:cNvPr id="63" name="向右箭號 43">
              <a:extLst>
                <a:ext uri="{FF2B5EF4-FFF2-40B4-BE49-F238E27FC236}">
                  <a16:creationId xmlns="" xmlns:a16="http://schemas.microsoft.com/office/drawing/2014/main" id="{31042DFB-938D-4026-9849-551933B0300E}"/>
                </a:ext>
              </a:extLst>
            </p:cNvPr>
            <p:cNvSpPr/>
            <p:nvPr/>
          </p:nvSpPr>
          <p:spPr bwMode="auto">
            <a:xfrm>
              <a:off x="1354240" y="3873565"/>
              <a:ext cx="1937898" cy="750237"/>
            </a:xfrm>
            <a:prstGeom prst="stripedRightArrow">
              <a:avLst>
                <a:gd name="adj1" fmla="val 66801"/>
                <a:gd name="adj2" fmla="val 50000"/>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TW" altLang="en-US" b="1" dirty="0">
                  <a:solidFill>
                    <a:srgbClr val="0000FF"/>
                  </a:solidFill>
                  <a:latin typeface="Times New Roman" pitchFamily="18" charset="0"/>
                  <a:cs typeface="Times New Roman" pitchFamily="18" charset="0"/>
                </a:rPr>
                <a:t>學術單位</a:t>
              </a:r>
              <a:endParaRPr lang="en-US" altLang="zh-TW" b="1" dirty="0">
                <a:solidFill>
                  <a:srgbClr val="0000FF"/>
                </a:solidFill>
                <a:latin typeface="Times New Roman" pitchFamily="18" charset="0"/>
                <a:cs typeface="Times New Roman" pitchFamily="18" charset="0"/>
              </a:endParaRPr>
            </a:p>
            <a:p>
              <a:r>
                <a:rPr lang="zh-TW" altLang="en-US" sz="1300" b="1" dirty="0">
                  <a:solidFill>
                    <a:prstClr val="black"/>
                  </a:solidFill>
                  <a:latin typeface="Times New Roman" pitchFamily="18" charset="0"/>
                  <a:cs typeface="Times New Roman" pitchFamily="18" charset="0"/>
                </a:rPr>
                <a:t>創新技術研究</a:t>
              </a:r>
            </a:p>
          </p:txBody>
        </p:sp>
        <p:cxnSp>
          <p:nvCxnSpPr>
            <p:cNvPr id="64" name="直線接點 63">
              <a:extLst>
                <a:ext uri="{FF2B5EF4-FFF2-40B4-BE49-F238E27FC236}">
                  <a16:creationId xmlns="" xmlns:a16="http://schemas.microsoft.com/office/drawing/2014/main" id="{F9CF1922-C36C-4C3E-8800-3B9EB3C0E48B}"/>
                </a:ext>
              </a:extLst>
            </p:cNvPr>
            <p:cNvCxnSpPr/>
            <p:nvPr/>
          </p:nvCxnSpPr>
          <p:spPr bwMode="auto">
            <a:xfrm>
              <a:off x="484492" y="3514523"/>
              <a:ext cx="86974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65" name="矩形 64">
              <a:extLst>
                <a:ext uri="{FF2B5EF4-FFF2-40B4-BE49-F238E27FC236}">
                  <a16:creationId xmlns="" xmlns:a16="http://schemas.microsoft.com/office/drawing/2014/main" id="{FC70F31A-CDC2-4AEB-A1CD-5451058F096D}"/>
                </a:ext>
              </a:extLst>
            </p:cNvPr>
            <p:cNvSpPr/>
            <p:nvPr/>
          </p:nvSpPr>
          <p:spPr>
            <a:xfrm>
              <a:off x="5034671" y="5741338"/>
              <a:ext cx="3144367" cy="27386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tLang="zh-TW" sz="1400" b="1" dirty="0">
                <a:solidFill>
                  <a:prstClr val="black"/>
                </a:solidFill>
                <a:latin typeface="標楷體" pitchFamily="65" charset="-120"/>
              </a:endParaRPr>
            </a:p>
            <a:p>
              <a:pPr algn="ctr"/>
              <a:endParaRPr lang="zh-TW" altLang="en-US" b="1" dirty="0">
                <a:solidFill>
                  <a:prstClr val="black"/>
                </a:solidFill>
                <a:latin typeface="標楷體" pitchFamily="65" charset="-120"/>
              </a:endParaRPr>
            </a:p>
          </p:txBody>
        </p:sp>
        <p:sp>
          <p:nvSpPr>
            <p:cNvPr id="66" name="文字方塊 65">
              <a:extLst>
                <a:ext uri="{FF2B5EF4-FFF2-40B4-BE49-F238E27FC236}">
                  <a16:creationId xmlns="" xmlns:a16="http://schemas.microsoft.com/office/drawing/2014/main" id="{B2A74834-279E-4D5F-85AF-E4EF9A42E975}"/>
                </a:ext>
              </a:extLst>
            </p:cNvPr>
            <p:cNvSpPr txBox="1"/>
            <p:nvPr/>
          </p:nvSpPr>
          <p:spPr>
            <a:xfrm>
              <a:off x="5598027" y="5677213"/>
              <a:ext cx="2022630" cy="369332"/>
            </a:xfrm>
            <a:prstGeom prst="rect">
              <a:avLst/>
            </a:prstGeom>
            <a:noFill/>
          </p:spPr>
          <p:txBody>
            <a:bodyPr wrap="square" rtlCol="0">
              <a:spAutoFit/>
            </a:bodyPr>
            <a:lstStyle/>
            <a:p>
              <a:pPr algn="ctr"/>
              <a:r>
                <a:rPr lang="zh-TW" altLang="en-US" sz="1800" b="1" dirty="0">
                  <a:solidFill>
                    <a:prstClr val="black"/>
                  </a:solidFill>
                  <a:latin typeface="標楷體" panose="03000509000000000000" pitchFamily="65" charset="-120"/>
                  <a:ea typeface="標楷體" panose="03000509000000000000" pitchFamily="65" charset="-120"/>
                </a:rPr>
                <a:t>財團法人研究單位</a:t>
              </a:r>
              <a:endParaRPr lang="en-US" altLang="zh-TW" sz="1800" b="1" dirty="0">
                <a:solidFill>
                  <a:srgbClr val="FF0000"/>
                </a:solidFill>
                <a:latin typeface="標楷體" panose="03000509000000000000" pitchFamily="65" charset="-120"/>
                <a:ea typeface="標楷體" panose="03000509000000000000" pitchFamily="65" charset="-120"/>
              </a:endParaRPr>
            </a:p>
          </p:txBody>
        </p:sp>
        <p:sp>
          <p:nvSpPr>
            <p:cNvPr id="67" name="矩形 66">
              <a:extLst>
                <a:ext uri="{FF2B5EF4-FFF2-40B4-BE49-F238E27FC236}">
                  <a16:creationId xmlns="" xmlns:a16="http://schemas.microsoft.com/office/drawing/2014/main" id="{CCE1C662-2DD0-43C9-B3E4-6BCC3EFE6D6D}"/>
                </a:ext>
              </a:extLst>
            </p:cNvPr>
            <p:cNvSpPr/>
            <p:nvPr/>
          </p:nvSpPr>
          <p:spPr>
            <a:xfrm>
              <a:off x="5041841" y="6190847"/>
              <a:ext cx="3121567" cy="34095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tLang="zh-TW" sz="1400" b="1" dirty="0">
                <a:solidFill>
                  <a:prstClr val="black"/>
                </a:solidFill>
                <a:latin typeface="標楷體" pitchFamily="65" charset="-120"/>
              </a:endParaRPr>
            </a:p>
            <a:p>
              <a:pPr algn="ctr"/>
              <a:endParaRPr lang="zh-TW" altLang="en-US" b="1" dirty="0">
                <a:solidFill>
                  <a:prstClr val="black"/>
                </a:solidFill>
                <a:latin typeface="標楷體" pitchFamily="65" charset="-120"/>
              </a:endParaRPr>
            </a:p>
          </p:txBody>
        </p:sp>
        <p:sp>
          <p:nvSpPr>
            <p:cNvPr id="68" name="文字方塊 67">
              <a:extLst>
                <a:ext uri="{FF2B5EF4-FFF2-40B4-BE49-F238E27FC236}">
                  <a16:creationId xmlns="" xmlns:a16="http://schemas.microsoft.com/office/drawing/2014/main" id="{EEB0F23C-F0FC-4BF2-AC03-62189C9F6256}"/>
                </a:ext>
              </a:extLst>
            </p:cNvPr>
            <p:cNvSpPr txBox="1"/>
            <p:nvPr/>
          </p:nvSpPr>
          <p:spPr>
            <a:xfrm>
              <a:off x="5468590" y="6164239"/>
              <a:ext cx="2288985" cy="369332"/>
            </a:xfrm>
            <a:prstGeom prst="rect">
              <a:avLst/>
            </a:prstGeom>
            <a:noFill/>
          </p:spPr>
          <p:txBody>
            <a:bodyPr wrap="square" rtlCol="0">
              <a:spAutoFit/>
            </a:bodyPr>
            <a:lstStyle/>
            <a:p>
              <a:pPr algn="ctr"/>
              <a:r>
                <a:rPr lang="zh-TW" altLang="en-US" sz="1800" b="1" dirty="0">
                  <a:solidFill>
                    <a:prstClr val="black"/>
                  </a:solidFill>
                  <a:latin typeface="標楷體" panose="03000509000000000000" pitchFamily="65" charset="-120"/>
                  <a:ea typeface="標楷體" panose="03000509000000000000" pitchFamily="65" charset="-120"/>
                </a:rPr>
                <a:t>財團法人研究單位</a:t>
              </a:r>
              <a:endParaRPr lang="en-US" altLang="zh-TW" sz="1800" b="1" dirty="0">
                <a:solidFill>
                  <a:srgbClr val="FF0000"/>
                </a:solidFill>
                <a:latin typeface="標楷體" panose="03000509000000000000" pitchFamily="65" charset="-120"/>
                <a:ea typeface="標楷體" panose="03000509000000000000" pitchFamily="65" charset="-120"/>
              </a:endParaRPr>
            </a:p>
          </p:txBody>
        </p:sp>
        <p:cxnSp>
          <p:nvCxnSpPr>
            <p:cNvPr id="69" name="直線單箭頭接點 68">
              <a:extLst>
                <a:ext uri="{FF2B5EF4-FFF2-40B4-BE49-F238E27FC236}">
                  <a16:creationId xmlns="" xmlns:a16="http://schemas.microsoft.com/office/drawing/2014/main" id="{C4967872-876E-40F3-8D15-847A410B8642}"/>
                </a:ext>
              </a:extLst>
            </p:cNvPr>
            <p:cNvCxnSpPr/>
            <p:nvPr/>
          </p:nvCxnSpPr>
          <p:spPr bwMode="auto">
            <a:xfrm>
              <a:off x="1475140" y="5571183"/>
              <a:ext cx="0" cy="155471"/>
            </a:xfrm>
            <a:prstGeom prst="straightConnector1">
              <a:avLst/>
            </a:prstGeom>
            <a:solidFill>
              <a:schemeClr val="accent1"/>
            </a:solidFill>
            <a:ln w="31750" cap="flat" cmpd="sng" algn="ctr">
              <a:solidFill>
                <a:srgbClr val="008000"/>
              </a:solidFill>
              <a:prstDash val="solid"/>
              <a:round/>
              <a:headEnd type="triangle"/>
              <a:tailEnd type="triangle"/>
            </a:ln>
            <a:effectLst/>
          </p:spPr>
        </p:cxnSp>
        <p:cxnSp>
          <p:nvCxnSpPr>
            <p:cNvPr id="70" name="直線單箭頭接點 69">
              <a:extLst>
                <a:ext uri="{FF2B5EF4-FFF2-40B4-BE49-F238E27FC236}">
                  <a16:creationId xmlns="" xmlns:a16="http://schemas.microsoft.com/office/drawing/2014/main" id="{F5286296-F1A6-4DF6-99CA-B5DB6C662B9A}"/>
                </a:ext>
              </a:extLst>
            </p:cNvPr>
            <p:cNvCxnSpPr/>
            <p:nvPr/>
          </p:nvCxnSpPr>
          <p:spPr bwMode="auto">
            <a:xfrm>
              <a:off x="1472048" y="6096504"/>
              <a:ext cx="0" cy="155471"/>
            </a:xfrm>
            <a:prstGeom prst="straightConnector1">
              <a:avLst/>
            </a:prstGeom>
            <a:solidFill>
              <a:schemeClr val="accent1"/>
            </a:solidFill>
            <a:ln w="31750" cap="flat" cmpd="sng" algn="ctr">
              <a:solidFill>
                <a:srgbClr val="008000"/>
              </a:solidFill>
              <a:prstDash val="solid"/>
              <a:round/>
              <a:headEnd type="triangle"/>
              <a:tailEnd type="triangle"/>
            </a:ln>
            <a:effectLst/>
          </p:spPr>
        </p:cxnSp>
        <p:sp>
          <p:nvSpPr>
            <p:cNvPr id="72" name="手繪多邊形 42">
              <a:extLst>
                <a:ext uri="{FF2B5EF4-FFF2-40B4-BE49-F238E27FC236}">
                  <a16:creationId xmlns="" xmlns:a16="http://schemas.microsoft.com/office/drawing/2014/main" id="{3BF69489-2CB4-4822-828B-183CE1CE0A3E}"/>
                </a:ext>
              </a:extLst>
            </p:cNvPr>
            <p:cNvSpPr/>
            <p:nvPr/>
          </p:nvSpPr>
          <p:spPr>
            <a:xfrm>
              <a:off x="4397977" y="1555420"/>
              <a:ext cx="706231" cy="850279"/>
            </a:xfrm>
            <a:custGeom>
              <a:avLst/>
              <a:gdLst>
                <a:gd name="connsiteX0" fmla="*/ 0 w 765084"/>
                <a:gd name="connsiteY0" fmla="*/ 76508 h 933119"/>
                <a:gd name="connsiteX1" fmla="*/ 76508 w 765084"/>
                <a:gd name="connsiteY1" fmla="*/ 0 h 933119"/>
                <a:gd name="connsiteX2" fmla="*/ 688576 w 765084"/>
                <a:gd name="connsiteY2" fmla="*/ 0 h 933119"/>
                <a:gd name="connsiteX3" fmla="*/ 765084 w 765084"/>
                <a:gd name="connsiteY3" fmla="*/ 76508 h 933119"/>
                <a:gd name="connsiteX4" fmla="*/ 765084 w 765084"/>
                <a:gd name="connsiteY4" fmla="*/ 856611 h 933119"/>
                <a:gd name="connsiteX5" fmla="*/ 688576 w 765084"/>
                <a:gd name="connsiteY5" fmla="*/ 933119 h 933119"/>
                <a:gd name="connsiteX6" fmla="*/ 76508 w 765084"/>
                <a:gd name="connsiteY6" fmla="*/ 933119 h 933119"/>
                <a:gd name="connsiteX7" fmla="*/ 0 w 765084"/>
                <a:gd name="connsiteY7" fmla="*/ 856611 h 933119"/>
                <a:gd name="connsiteX8" fmla="*/ 0 w 765084"/>
                <a:gd name="connsiteY8" fmla="*/ 76508 h 93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84" h="933119">
                  <a:moveTo>
                    <a:pt x="0" y="76508"/>
                  </a:moveTo>
                  <a:cubicBezTo>
                    <a:pt x="0" y="34254"/>
                    <a:pt x="34254" y="0"/>
                    <a:pt x="76508" y="0"/>
                  </a:cubicBezTo>
                  <a:lnTo>
                    <a:pt x="688576" y="0"/>
                  </a:lnTo>
                  <a:cubicBezTo>
                    <a:pt x="730830" y="0"/>
                    <a:pt x="765084" y="34254"/>
                    <a:pt x="765084" y="76508"/>
                  </a:cubicBezTo>
                  <a:lnTo>
                    <a:pt x="765084" y="856611"/>
                  </a:lnTo>
                  <a:cubicBezTo>
                    <a:pt x="765084" y="898865"/>
                    <a:pt x="730830" y="933119"/>
                    <a:pt x="688576" y="933119"/>
                  </a:cubicBezTo>
                  <a:lnTo>
                    <a:pt x="76508" y="933119"/>
                  </a:lnTo>
                  <a:cubicBezTo>
                    <a:pt x="34254" y="933119"/>
                    <a:pt x="0" y="898865"/>
                    <a:pt x="0" y="856611"/>
                  </a:cubicBezTo>
                  <a:lnTo>
                    <a:pt x="0" y="76508"/>
                  </a:lnTo>
                  <a:close/>
                </a:path>
              </a:pathLst>
            </a:cu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spcFirstLastPara="0" vert="horz" wrap="square" lIns="71939" tIns="71939" rIns="71939" bIns="71939" numCol="1" spcCol="1270" anchor="ctr" anchorCtr="0">
              <a:noAutofit/>
            </a:bodyPr>
            <a:lstStyle/>
            <a:p>
              <a:pPr algn="ctr" defTabSz="577850">
                <a:lnSpc>
                  <a:spcPct val="90000"/>
                </a:lnSpc>
                <a:spcAft>
                  <a:spcPct val="35000"/>
                </a:spcAft>
              </a:pPr>
              <a:r>
                <a:rPr lang="zh-TW" altLang="en-US" sz="1300" b="1" dirty="0">
                  <a:solidFill>
                    <a:srgbClr val="C00000"/>
                  </a:solidFill>
                  <a:latin typeface="Times New Roman" pitchFamily="18" charset="0"/>
                  <a:cs typeface="Times New Roman" pitchFamily="18" charset="0"/>
                </a:rPr>
                <a:t>設立研發中心</a:t>
              </a:r>
            </a:p>
          </p:txBody>
        </p:sp>
        <p:sp>
          <p:nvSpPr>
            <p:cNvPr id="73" name="手繪多邊形 45">
              <a:extLst>
                <a:ext uri="{FF2B5EF4-FFF2-40B4-BE49-F238E27FC236}">
                  <a16:creationId xmlns="" xmlns:a16="http://schemas.microsoft.com/office/drawing/2014/main" id="{E164E8F9-33AA-4AA1-AC92-60339794E974}"/>
                </a:ext>
              </a:extLst>
            </p:cNvPr>
            <p:cNvSpPr/>
            <p:nvPr/>
          </p:nvSpPr>
          <p:spPr>
            <a:xfrm>
              <a:off x="5342456" y="1555420"/>
              <a:ext cx="706231" cy="850279"/>
            </a:xfrm>
            <a:custGeom>
              <a:avLst/>
              <a:gdLst>
                <a:gd name="connsiteX0" fmla="*/ 0 w 765084"/>
                <a:gd name="connsiteY0" fmla="*/ 76508 h 933119"/>
                <a:gd name="connsiteX1" fmla="*/ 76508 w 765084"/>
                <a:gd name="connsiteY1" fmla="*/ 0 h 933119"/>
                <a:gd name="connsiteX2" fmla="*/ 688576 w 765084"/>
                <a:gd name="connsiteY2" fmla="*/ 0 h 933119"/>
                <a:gd name="connsiteX3" fmla="*/ 765084 w 765084"/>
                <a:gd name="connsiteY3" fmla="*/ 76508 h 933119"/>
                <a:gd name="connsiteX4" fmla="*/ 765084 w 765084"/>
                <a:gd name="connsiteY4" fmla="*/ 856611 h 933119"/>
                <a:gd name="connsiteX5" fmla="*/ 688576 w 765084"/>
                <a:gd name="connsiteY5" fmla="*/ 933119 h 933119"/>
                <a:gd name="connsiteX6" fmla="*/ 76508 w 765084"/>
                <a:gd name="connsiteY6" fmla="*/ 933119 h 933119"/>
                <a:gd name="connsiteX7" fmla="*/ 0 w 765084"/>
                <a:gd name="connsiteY7" fmla="*/ 856611 h 933119"/>
                <a:gd name="connsiteX8" fmla="*/ 0 w 765084"/>
                <a:gd name="connsiteY8" fmla="*/ 76508 h 93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84" h="933119">
                  <a:moveTo>
                    <a:pt x="0" y="76508"/>
                  </a:moveTo>
                  <a:cubicBezTo>
                    <a:pt x="0" y="34254"/>
                    <a:pt x="34254" y="0"/>
                    <a:pt x="76508" y="0"/>
                  </a:cubicBezTo>
                  <a:lnTo>
                    <a:pt x="688576" y="0"/>
                  </a:lnTo>
                  <a:cubicBezTo>
                    <a:pt x="730830" y="0"/>
                    <a:pt x="765084" y="34254"/>
                    <a:pt x="765084" y="76508"/>
                  </a:cubicBezTo>
                  <a:lnTo>
                    <a:pt x="765084" y="856611"/>
                  </a:lnTo>
                  <a:cubicBezTo>
                    <a:pt x="765084" y="898865"/>
                    <a:pt x="730830" y="933119"/>
                    <a:pt x="688576" y="933119"/>
                  </a:cubicBezTo>
                  <a:lnTo>
                    <a:pt x="76508" y="933119"/>
                  </a:lnTo>
                  <a:cubicBezTo>
                    <a:pt x="34254" y="933119"/>
                    <a:pt x="0" y="898865"/>
                    <a:pt x="0" y="856611"/>
                  </a:cubicBezTo>
                  <a:lnTo>
                    <a:pt x="0" y="76508"/>
                  </a:lnTo>
                  <a:close/>
                </a:path>
              </a:pathLst>
            </a:custGeom>
            <a:effectLst>
              <a:outerShdw blurRad="50800" dist="38100" dir="18900000" algn="bl" rotWithShape="0">
                <a:prstClr val="black">
                  <a:alpha val="40000"/>
                </a:prstClr>
              </a:outerShdw>
            </a:effectLst>
            <a:scene3d>
              <a:camera prst="orthographicFront"/>
              <a:lightRig rig="flat" dir="t"/>
            </a:scene3d>
            <a:sp3d prstMaterial="dkEdge">
              <a:bevelT w="8200" h="38100"/>
            </a:sp3d>
          </p:spPr>
          <p:style>
            <a:lnRef idx="1">
              <a:schemeClr val="accent4"/>
            </a:lnRef>
            <a:fillRef idx="2">
              <a:schemeClr val="accent4"/>
            </a:fillRef>
            <a:effectRef idx="1">
              <a:schemeClr val="accent4"/>
            </a:effectRef>
            <a:fontRef idx="minor">
              <a:schemeClr val="dk1"/>
            </a:fontRef>
          </p:style>
          <p:txBody>
            <a:bodyPr spcFirstLastPara="0" vert="horz" wrap="square" lIns="71939" tIns="71939" rIns="71939" bIns="71939" numCol="1" spcCol="1270" anchor="ctr" anchorCtr="0">
              <a:noAutofit/>
            </a:bodyPr>
            <a:lstStyle/>
            <a:p>
              <a:pPr algn="ctr" defTabSz="577850">
                <a:lnSpc>
                  <a:spcPct val="90000"/>
                </a:lnSpc>
                <a:spcAft>
                  <a:spcPct val="35000"/>
                </a:spcAft>
              </a:pPr>
              <a:r>
                <a:rPr lang="zh-TW" altLang="en-US" sz="1300" b="1" dirty="0">
                  <a:solidFill>
                    <a:srgbClr val="C00000"/>
                  </a:solidFill>
                  <a:latin typeface="Times New Roman" pitchFamily="18" charset="0"/>
                  <a:cs typeface="Times New Roman" pitchFamily="18" charset="0"/>
                </a:rPr>
                <a:t>籌組關鍵材料開發研發聯盟</a:t>
              </a:r>
            </a:p>
          </p:txBody>
        </p:sp>
        <p:sp>
          <p:nvSpPr>
            <p:cNvPr id="74" name="手繪多邊形 47">
              <a:extLst>
                <a:ext uri="{FF2B5EF4-FFF2-40B4-BE49-F238E27FC236}">
                  <a16:creationId xmlns="" xmlns:a16="http://schemas.microsoft.com/office/drawing/2014/main" id="{EE581F46-A9CD-4CF5-BC7B-304D001A61B2}"/>
                </a:ext>
              </a:extLst>
            </p:cNvPr>
            <p:cNvSpPr/>
            <p:nvPr/>
          </p:nvSpPr>
          <p:spPr>
            <a:xfrm>
              <a:off x="6261476" y="1555420"/>
              <a:ext cx="706231" cy="850279"/>
            </a:xfrm>
            <a:custGeom>
              <a:avLst/>
              <a:gdLst>
                <a:gd name="connsiteX0" fmla="*/ 0 w 765084"/>
                <a:gd name="connsiteY0" fmla="*/ 76508 h 933119"/>
                <a:gd name="connsiteX1" fmla="*/ 76508 w 765084"/>
                <a:gd name="connsiteY1" fmla="*/ 0 h 933119"/>
                <a:gd name="connsiteX2" fmla="*/ 688576 w 765084"/>
                <a:gd name="connsiteY2" fmla="*/ 0 h 933119"/>
                <a:gd name="connsiteX3" fmla="*/ 765084 w 765084"/>
                <a:gd name="connsiteY3" fmla="*/ 76508 h 933119"/>
                <a:gd name="connsiteX4" fmla="*/ 765084 w 765084"/>
                <a:gd name="connsiteY4" fmla="*/ 856611 h 933119"/>
                <a:gd name="connsiteX5" fmla="*/ 688576 w 765084"/>
                <a:gd name="connsiteY5" fmla="*/ 933119 h 933119"/>
                <a:gd name="connsiteX6" fmla="*/ 76508 w 765084"/>
                <a:gd name="connsiteY6" fmla="*/ 933119 h 933119"/>
                <a:gd name="connsiteX7" fmla="*/ 0 w 765084"/>
                <a:gd name="connsiteY7" fmla="*/ 856611 h 933119"/>
                <a:gd name="connsiteX8" fmla="*/ 0 w 765084"/>
                <a:gd name="connsiteY8" fmla="*/ 76508 h 93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84" h="933119">
                  <a:moveTo>
                    <a:pt x="0" y="76508"/>
                  </a:moveTo>
                  <a:cubicBezTo>
                    <a:pt x="0" y="34254"/>
                    <a:pt x="34254" y="0"/>
                    <a:pt x="76508" y="0"/>
                  </a:cubicBezTo>
                  <a:lnTo>
                    <a:pt x="688576" y="0"/>
                  </a:lnTo>
                  <a:cubicBezTo>
                    <a:pt x="730830" y="0"/>
                    <a:pt x="765084" y="34254"/>
                    <a:pt x="765084" y="76508"/>
                  </a:cubicBezTo>
                  <a:lnTo>
                    <a:pt x="765084" y="856611"/>
                  </a:lnTo>
                  <a:cubicBezTo>
                    <a:pt x="765084" y="898865"/>
                    <a:pt x="730830" y="933119"/>
                    <a:pt x="688576" y="933119"/>
                  </a:cubicBezTo>
                  <a:lnTo>
                    <a:pt x="76508" y="933119"/>
                  </a:lnTo>
                  <a:cubicBezTo>
                    <a:pt x="34254" y="933119"/>
                    <a:pt x="0" y="898865"/>
                    <a:pt x="0" y="856611"/>
                  </a:cubicBezTo>
                  <a:lnTo>
                    <a:pt x="0" y="76508"/>
                  </a:lnTo>
                  <a:close/>
                </a:path>
              </a:pathLst>
            </a:cu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spcFirstLastPara="0" vert="horz" wrap="square" lIns="71939" tIns="71939" rIns="71939" bIns="71939" numCol="1" spcCol="1270" anchor="ctr" anchorCtr="0">
              <a:noAutofit/>
            </a:bodyPr>
            <a:lstStyle/>
            <a:p>
              <a:pPr algn="ctr" defTabSz="577850">
                <a:lnSpc>
                  <a:spcPct val="90000"/>
                </a:lnSpc>
                <a:spcAft>
                  <a:spcPct val="35000"/>
                </a:spcAft>
              </a:pPr>
              <a:r>
                <a:rPr lang="zh-TW" altLang="en-US" sz="1300" b="1" dirty="0">
                  <a:solidFill>
                    <a:srgbClr val="C00000"/>
                  </a:solidFill>
                  <a:latin typeface="Times New Roman" pitchFamily="18" charset="0"/>
                  <a:cs typeface="Times New Roman" pitchFamily="18" charset="0"/>
                </a:rPr>
                <a:t>試量產研發計畫</a:t>
              </a:r>
            </a:p>
          </p:txBody>
        </p:sp>
        <p:sp>
          <p:nvSpPr>
            <p:cNvPr id="75" name="手繪多邊形 48">
              <a:extLst>
                <a:ext uri="{FF2B5EF4-FFF2-40B4-BE49-F238E27FC236}">
                  <a16:creationId xmlns="" xmlns:a16="http://schemas.microsoft.com/office/drawing/2014/main" id="{3C481537-56E5-4DF7-9161-53FD63503633}"/>
                </a:ext>
              </a:extLst>
            </p:cNvPr>
            <p:cNvSpPr/>
            <p:nvPr/>
          </p:nvSpPr>
          <p:spPr>
            <a:xfrm>
              <a:off x="7161713" y="1555420"/>
              <a:ext cx="672681" cy="850279"/>
            </a:xfrm>
            <a:custGeom>
              <a:avLst/>
              <a:gdLst>
                <a:gd name="connsiteX0" fmla="*/ 0 w 765084"/>
                <a:gd name="connsiteY0" fmla="*/ 76508 h 933119"/>
                <a:gd name="connsiteX1" fmla="*/ 76508 w 765084"/>
                <a:gd name="connsiteY1" fmla="*/ 0 h 933119"/>
                <a:gd name="connsiteX2" fmla="*/ 688576 w 765084"/>
                <a:gd name="connsiteY2" fmla="*/ 0 h 933119"/>
                <a:gd name="connsiteX3" fmla="*/ 765084 w 765084"/>
                <a:gd name="connsiteY3" fmla="*/ 76508 h 933119"/>
                <a:gd name="connsiteX4" fmla="*/ 765084 w 765084"/>
                <a:gd name="connsiteY4" fmla="*/ 856611 h 933119"/>
                <a:gd name="connsiteX5" fmla="*/ 688576 w 765084"/>
                <a:gd name="connsiteY5" fmla="*/ 933119 h 933119"/>
                <a:gd name="connsiteX6" fmla="*/ 76508 w 765084"/>
                <a:gd name="connsiteY6" fmla="*/ 933119 h 933119"/>
                <a:gd name="connsiteX7" fmla="*/ 0 w 765084"/>
                <a:gd name="connsiteY7" fmla="*/ 856611 h 933119"/>
                <a:gd name="connsiteX8" fmla="*/ 0 w 765084"/>
                <a:gd name="connsiteY8" fmla="*/ 76508 h 93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84" h="933119">
                  <a:moveTo>
                    <a:pt x="0" y="76508"/>
                  </a:moveTo>
                  <a:cubicBezTo>
                    <a:pt x="0" y="34254"/>
                    <a:pt x="34254" y="0"/>
                    <a:pt x="76508" y="0"/>
                  </a:cubicBezTo>
                  <a:lnTo>
                    <a:pt x="688576" y="0"/>
                  </a:lnTo>
                  <a:cubicBezTo>
                    <a:pt x="730830" y="0"/>
                    <a:pt x="765084" y="34254"/>
                    <a:pt x="765084" y="76508"/>
                  </a:cubicBezTo>
                  <a:lnTo>
                    <a:pt x="765084" y="856611"/>
                  </a:lnTo>
                  <a:cubicBezTo>
                    <a:pt x="765084" y="898865"/>
                    <a:pt x="730830" y="933119"/>
                    <a:pt x="688576" y="933119"/>
                  </a:cubicBezTo>
                  <a:lnTo>
                    <a:pt x="76508" y="933119"/>
                  </a:lnTo>
                  <a:cubicBezTo>
                    <a:pt x="34254" y="933119"/>
                    <a:pt x="0" y="898865"/>
                    <a:pt x="0" y="856611"/>
                  </a:cubicBezTo>
                  <a:lnTo>
                    <a:pt x="0" y="76508"/>
                  </a:lnTo>
                  <a:close/>
                </a:path>
              </a:pathLst>
            </a:custGeom>
            <a:effectLst>
              <a:outerShdw blurRad="50800" dist="38100" dir="18900000" algn="bl" rotWithShape="0">
                <a:prstClr val="black">
                  <a:alpha val="40000"/>
                </a:prstClr>
              </a:outerShdw>
            </a:effectLst>
            <a:scene3d>
              <a:camera prst="orthographicFront"/>
              <a:lightRig rig="flat" dir="t"/>
            </a:scene3d>
            <a:sp3d prstMaterial="dkEdge">
              <a:bevelT w="8200" h="38100"/>
            </a:sp3d>
          </p:spPr>
          <p:style>
            <a:lnRef idx="1">
              <a:schemeClr val="accent4"/>
            </a:lnRef>
            <a:fillRef idx="2">
              <a:schemeClr val="accent4"/>
            </a:fillRef>
            <a:effectRef idx="1">
              <a:schemeClr val="accent4"/>
            </a:effectRef>
            <a:fontRef idx="minor">
              <a:schemeClr val="dk1"/>
            </a:fontRef>
          </p:style>
          <p:txBody>
            <a:bodyPr spcFirstLastPara="0" vert="horz" wrap="square" lIns="71939" tIns="71939" rIns="71939" bIns="71939" numCol="1" spcCol="1270" anchor="ctr" anchorCtr="0">
              <a:noAutofit/>
            </a:bodyPr>
            <a:lstStyle/>
            <a:p>
              <a:pPr algn="ctr" defTabSz="577850">
                <a:lnSpc>
                  <a:spcPct val="90000"/>
                </a:lnSpc>
                <a:spcAft>
                  <a:spcPct val="35000"/>
                </a:spcAft>
              </a:pPr>
              <a:r>
                <a:rPr lang="zh-TW" altLang="en-US" sz="1300" b="1" dirty="0">
                  <a:solidFill>
                    <a:srgbClr val="C00000"/>
                  </a:solidFill>
                  <a:latin typeface="Times New Roman" pitchFamily="18" charset="0"/>
                  <a:cs typeface="Times New Roman" pitchFamily="18" charset="0"/>
                </a:rPr>
                <a:t>籌組產品應用研發聯盟</a:t>
              </a:r>
            </a:p>
          </p:txBody>
        </p:sp>
        <p:sp>
          <p:nvSpPr>
            <p:cNvPr id="76" name="手繪多邊形 49">
              <a:extLst>
                <a:ext uri="{FF2B5EF4-FFF2-40B4-BE49-F238E27FC236}">
                  <a16:creationId xmlns="" xmlns:a16="http://schemas.microsoft.com/office/drawing/2014/main" id="{930D83F0-54BE-45B4-BC4C-DEC7A1D5F928}"/>
                </a:ext>
              </a:extLst>
            </p:cNvPr>
            <p:cNvSpPr/>
            <p:nvPr/>
          </p:nvSpPr>
          <p:spPr>
            <a:xfrm>
              <a:off x="8015827" y="1555420"/>
              <a:ext cx="706231" cy="850279"/>
            </a:xfrm>
            <a:custGeom>
              <a:avLst/>
              <a:gdLst>
                <a:gd name="connsiteX0" fmla="*/ 0 w 765084"/>
                <a:gd name="connsiteY0" fmla="*/ 76508 h 933119"/>
                <a:gd name="connsiteX1" fmla="*/ 76508 w 765084"/>
                <a:gd name="connsiteY1" fmla="*/ 0 h 933119"/>
                <a:gd name="connsiteX2" fmla="*/ 688576 w 765084"/>
                <a:gd name="connsiteY2" fmla="*/ 0 h 933119"/>
                <a:gd name="connsiteX3" fmla="*/ 765084 w 765084"/>
                <a:gd name="connsiteY3" fmla="*/ 76508 h 933119"/>
                <a:gd name="connsiteX4" fmla="*/ 765084 w 765084"/>
                <a:gd name="connsiteY4" fmla="*/ 856611 h 933119"/>
                <a:gd name="connsiteX5" fmla="*/ 688576 w 765084"/>
                <a:gd name="connsiteY5" fmla="*/ 933119 h 933119"/>
                <a:gd name="connsiteX6" fmla="*/ 76508 w 765084"/>
                <a:gd name="connsiteY6" fmla="*/ 933119 h 933119"/>
                <a:gd name="connsiteX7" fmla="*/ 0 w 765084"/>
                <a:gd name="connsiteY7" fmla="*/ 856611 h 933119"/>
                <a:gd name="connsiteX8" fmla="*/ 0 w 765084"/>
                <a:gd name="connsiteY8" fmla="*/ 76508 h 93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84" h="933119">
                  <a:moveTo>
                    <a:pt x="0" y="76508"/>
                  </a:moveTo>
                  <a:cubicBezTo>
                    <a:pt x="0" y="34254"/>
                    <a:pt x="34254" y="0"/>
                    <a:pt x="76508" y="0"/>
                  </a:cubicBezTo>
                  <a:lnTo>
                    <a:pt x="688576" y="0"/>
                  </a:lnTo>
                  <a:cubicBezTo>
                    <a:pt x="730830" y="0"/>
                    <a:pt x="765084" y="34254"/>
                    <a:pt x="765084" y="76508"/>
                  </a:cubicBezTo>
                  <a:lnTo>
                    <a:pt x="765084" y="856611"/>
                  </a:lnTo>
                  <a:cubicBezTo>
                    <a:pt x="765084" y="898865"/>
                    <a:pt x="730830" y="933119"/>
                    <a:pt x="688576" y="933119"/>
                  </a:cubicBezTo>
                  <a:lnTo>
                    <a:pt x="76508" y="933119"/>
                  </a:lnTo>
                  <a:cubicBezTo>
                    <a:pt x="34254" y="933119"/>
                    <a:pt x="0" y="898865"/>
                    <a:pt x="0" y="856611"/>
                  </a:cubicBezTo>
                  <a:lnTo>
                    <a:pt x="0" y="76508"/>
                  </a:lnTo>
                  <a:close/>
                </a:path>
              </a:pathLst>
            </a:custGeom>
            <a:effectLst>
              <a:outerShdw blurRad="50800" dist="38100" dir="18900000" algn="b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spcFirstLastPara="0" vert="horz" wrap="square" lIns="71939" tIns="71939" rIns="71939" bIns="71939" numCol="1" spcCol="1270" anchor="ctr" anchorCtr="0">
              <a:noAutofit/>
            </a:bodyPr>
            <a:lstStyle/>
            <a:p>
              <a:pPr algn="ctr" defTabSz="577850">
                <a:lnSpc>
                  <a:spcPct val="90000"/>
                </a:lnSpc>
                <a:spcAft>
                  <a:spcPct val="35000"/>
                </a:spcAft>
              </a:pPr>
              <a:r>
                <a:rPr lang="zh-TW" altLang="en-US" sz="1300" b="1" dirty="0">
                  <a:solidFill>
                    <a:srgbClr val="C00000"/>
                  </a:solidFill>
                  <a:latin typeface="Times New Roman" pitchFamily="18" charset="0"/>
                  <a:cs typeface="Times New Roman" pitchFamily="18" charset="0"/>
                </a:rPr>
                <a:t>排除投資障礙完成投資量產</a:t>
              </a:r>
            </a:p>
          </p:txBody>
        </p:sp>
        <p:sp>
          <p:nvSpPr>
            <p:cNvPr id="77" name="手繪多邊形 50">
              <a:extLst>
                <a:ext uri="{FF2B5EF4-FFF2-40B4-BE49-F238E27FC236}">
                  <a16:creationId xmlns="" xmlns:a16="http://schemas.microsoft.com/office/drawing/2014/main" id="{C224E5E0-ACDA-45EF-822F-91592E6E561E}"/>
                </a:ext>
              </a:extLst>
            </p:cNvPr>
            <p:cNvSpPr/>
            <p:nvPr/>
          </p:nvSpPr>
          <p:spPr>
            <a:xfrm>
              <a:off x="9034056" y="1525924"/>
              <a:ext cx="502032" cy="850279"/>
            </a:xfrm>
            <a:custGeom>
              <a:avLst/>
              <a:gdLst>
                <a:gd name="connsiteX0" fmla="*/ 0 w 765084"/>
                <a:gd name="connsiteY0" fmla="*/ 76508 h 933119"/>
                <a:gd name="connsiteX1" fmla="*/ 76508 w 765084"/>
                <a:gd name="connsiteY1" fmla="*/ 0 h 933119"/>
                <a:gd name="connsiteX2" fmla="*/ 688576 w 765084"/>
                <a:gd name="connsiteY2" fmla="*/ 0 h 933119"/>
                <a:gd name="connsiteX3" fmla="*/ 765084 w 765084"/>
                <a:gd name="connsiteY3" fmla="*/ 76508 h 933119"/>
                <a:gd name="connsiteX4" fmla="*/ 765084 w 765084"/>
                <a:gd name="connsiteY4" fmla="*/ 856611 h 933119"/>
                <a:gd name="connsiteX5" fmla="*/ 688576 w 765084"/>
                <a:gd name="connsiteY5" fmla="*/ 933119 h 933119"/>
                <a:gd name="connsiteX6" fmla="*/ 76508 w 765084"/>
                <a:gd name="connsiteY6" fmla="*/ 933119 h 933119"/>
                <a:gd name="connsiteX7" fmla="*/ 0 w 765084"/>
                <a:gd name="connsiteY7" fmla="*/ 856611 h 933119"/>
                <a:gd name="connsiteX8" fmla="*/ 0 w 765084"/>
                <a:gd name="connsiteY8" fmla="*/ 76508 h 93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084" h="933119">
                  <a:moveTo>
                    <a:pt x="0" y="76508"/>
                  </a:moveTo>
                  <a:cubicBezTo>
                    <a:pt x="0" y="34254"/>
                    <a:pt x="34254" y="0"/>
                    <a:pt x="76508" y="0"/>
                  </a:cubicBezTo>
                  <a:lnTo>
                    <a:pt x="688576" y="0"/>
                  </a:lnTo>
                  <a:cubicBezTo>
                    <a:pt x="730830" y="0"/>
                    <a:pt x="765084" y="34254"/>
                    <a:pt x="765084" y="76508"/>
                  </a:cubicBezTo>
                  <a:lnTo>
                    <a:pt x="765084" y="856611"/>
                  </a:lnTo>
                  <a:cubicBezTo>
                    <a:pt x="765084" y="898865"/>
                    <a:pt x="730830" y="933119"/>
                    <a:pt x="688576" y="933119"/>
                  </a:cubicBezTo>
                  <a:lnTo>
                    <a:pt x="76508" y="933119"/>
                  </a:lnTo>
                  <a:cubicBezTo>
                    <a:pt x="34254" y="933119"/>
                    <a:pt x="0" y="898865"/>
                    <a:pt x="0" y="856611"/>
                  </a:cubicBezTo>
                  <a:lnTo>
                    <a:pt x="0" y="76508"/>
                  </a:lnTo>
                  <a:close/>
                </a:path>
              </a:pathLst>
            </a:cu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spcFirstLastPara="0" vert="horz" wrap="square" lIns="71939" tIns="71939" rIns="71939" bIns="71939" numCol="1" spcCol="1270" anchor="ctr" anchorCtr="0">
              <a:noAutofit/>
            </a:bodyPr>
            <a:lstStyle/>
            <a:p>
              <a:pPr algn="ctr" defTabSz="577850">
                <a:lnSpc>
                  <a:spcPct val="90000"/>
                </a:lnSpc>
                <a:spcAft>
                  <a:spcPct val="35000"/>
                </a:spcAft>
              </a:pPr>
              <a:r>
                <a:rPr lang="zh-TW" altLang="en-US" sz="1300" b="1" dirty="0">
                  <a:solidFill>
                    <a:prstClr val="black"/>
                  </a:solidFill>
                  <a:latin typeface="Times New Roman" pitchFamily="18" charset="0"/>
                  <a:cs typeface="Times New Roman" pitchFamily="18" charset="0"/>
                </a:rPr>
                <a:t>擴大出海口</a:t>
              </a:r>
            </a:p>
          </p:txBody>
        </p:sp>
        <p:sp>
          <p:nvSpPr>
            <p:cNvPr id="78" name="向右箭號 51">
              <a:extLst>
                <a:ext uri="{FF2B5EF4-FFF2-40B4-BE49-F238E27FC236}">
                  <a16:creationId xmlns="" xmlns:a16="http://schemas.microsoft.com/office/drawing/2014/main" id="{27CD43A1-6692-4E2C-97F5-DC883D7F8E46}"/>
                </a:ext>
              </a:extLst>
            </p:cNvPr>
            <p:cNvSpPr/>
            <p:nvPr/>
          </p:nvSpPr>
          <p:spPr bwMode="auto">
            <a:xfrm>
              <a:off x="1736393" y="1681175"/>
              <a:ext cx="2411025" cy="807491"/>
            </a:xfrm>
            <a:prstGeom prst="stripedRightArrow">
              <a:avLst>
                <a:gd name="adj1" fmla="val 63038"/>
                <a:gd name="adj2" fmla="val 50000"/>
              </a:avLst>
            </a:prstGeom>
            <a:solidFill>
              <a:schemeClr val="accent4">
                <a:lumMod val="20000"/>
                <a:lumOff val="80000"/>
              </a:schemeClr>
            </a:solidFill>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TW" altLang="en-US" sz="1400" b="1" dirty="0">
                  <a:solidFill>
                    <a:prstClr val="black"/>
                  </a:solidFill>
                  <a:latin typeface="Times New Roman" pitchFamily="18" charset="0"/>
                  <a:cs typeface="Times New Roman" pitchFamily="18" charset="0"/>
                </a:rPr>
                <a:t>先進原創技術養成</a:t>
              </a:r>
            </a:p>
          </p:txBody>
        </p:sp>
        <p:cxnSp>
          <p:nvCxnSpPr>
            <p:cNvPr id="79" name="直線單箭頭接點 78">
              <a:extLst>
                <a:ext uri="{FF2B5EF4-FFF2-40B4-BE49-F238E27FC236}">
                  <a16:creationId xmlns="" xmlns:a16="http://schemas.microsoft.com/office/drawing/2014/main" id="{5379D403-9F61-4E02-9614-950FDAB09A75}"/>
                </a:ext>
              </a:extLst>
            </p:cNvPr>
            <p:cNvCxnSpPr/>
            <p:nvPr/>
          </p:nvCxnSpPr>
          <p:spPr>
            <a:xfrm>
              <a:off x="5078744" y="2021975"/>
              <a:ext cx="26587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 xmlns:a16="http://schemas.microsoft.com/office/drawing/2014/main" id="{41A4DE67-3144-44C1-8A94-012C01CC0DA2}"/>
                </a:ext>
              </a:extLst>
            </p:cNvPr>
            <p:cNvCxnSpPr/>
            <p:nvPr/>
          </p:nvCxnSpPr>
          <p:spPr>
            <a:xfrm>
              <a:off x="6037973" y="2017883"/>
              <a:ext cx="26587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a:extLst>
                <a:ext uri="{FF2B5EF4-FFF2-40B4-BE49-F238E27FC236}">
                  <a16:creationId xmlns="" xmlns:a16="http://schemas.microsoft.com/office/drawing/2014/main" id="{B6D1F470-63CB-44EA-8BF1-4B464B84A5B9}"/>
                </a:ext>
              </a:extLst>
            </p:cNvPr>
            <p:cNvCxnSpPr/>
            <p:nvPr/>
          </p:nvCxnSpPr>
          <p:spPr>
            <a:xfrm>
              <a:off x="6944273" y="2017883"/>
              <a:ext cx="26587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a:extLst>
                <a:ext uri="{FF2B5EF4-FFF2-40B4-BE49-F238E27FC236}">
                  <a16:creationId xmlns="" xmlns:a16="http://schemas.microsoft.com/office/drawing/2014/main" id="{06E379B6-9FF5-4EA7-B309-711EB04556F8}"/>
                </a:ext>
              </a:extLst>
            </p:cNvPr>
            <p:cNvCxnSpPr/>
            <p:nvPr/>
          </p:nvCxnSpPr>
          <p:spPr>
            <a:xfrm>
              <a:off x="7823699" y="2032453"/>
              <a:ext cx="26587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a:extLst>
                <a:ext uri="{FF2B5EF4-FFF2-40B4-BE49-F238E27FC236}">
                  <a16:creationId xmlns="" xmlns:a16="http://schemas.microsoft.com/office/drawing/2014/main" id="{00FAF08C-0231-44D3-BF74-9881D45AA278}"/>
                </a:ext>
              </a:extLst>
            </p:cNvPr>
            <p:cNvCxnSpPr/>
            <p:nvPr/>
          </p:nvCxnSpPr>
          <p:spPr>
            <a:xfrm>
              <a:off x="8751559" y="2026005"/>
              <a:ext cx="26587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a:extLst>
                <a:ext uri="{FF2B5EF4-FFF2-40B4-BE49-F238E27FC236}">
                  <a16:creationId xmlns="" xmlns:a16="http://schemas.microsoft.com/office/drawing/2014/main" id="{A255C0B9-72C7-4B27-A4C3-7956F9E24E0D}"/>
                </a:ext>
              </a:extLst>
            </p:cNvPr>
            <p:cNvCxnSpPr/>
            <p:nvPr/>
          </p:nvCxnSpPr>
          <p:spPr>
            <a:xfrm>
              <a:off x="4132098" y="1987506"/>
              <a:ext cx="265876"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文字方塊 84">
              <a:extLst>
                <a:ext uri="{FF2B5EF4-FFF2-40B4-BE49-F238E27FC236}">
                  <a16:creationId xmlns="" xmlns:a16="http://schemas.microsoft.com/office/drawing/2014/main" id="{8945479C-BC86-4FE9-8690-363F06D57635}"/>
                </a:ext>
              </a:extLst>
            </p:cNvPr>
            <p:cNvSpPr txBox="1"/>
            <p:nvPr/>
          </p:nvSpPr>
          <p:spPr>
            <a:xfrm>
              <a:off x="8232510" y="5032200"/>
              <a:ext cx="594806" cy="1754326"/>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indent="93663"/>
              <a:r>
                <a:rPr lang="en-US" altLang="zh-TW" dirty="0">
                  <a:solidFill>
                    <a:srgbClr val="002060"/>
                  </a:solidFill>
                </a:rPr>
                <a:t> </a:t>
              </a:r>
              <a:r>
                <a:rPr lang="zh-TW" altLang="en-US" dirty="0">
                  <a:solidFill>
                    <a:srgbClr val="FF0000"/>
                  </a:solidFill>
                </a:rPr>
                <a:t>業</a:t>
              </a:r>
              <a:endParaRPr lang="en-US" altLang="zh-TW" dirty="0">
                <a:solidFill>
                  <a:srgbClr val="FF0000"/>
                </a:solidFill>
              </a:endParaRPr>
            </a:p>
            <a:p>
              <a:pPr indent="93663"/>
              <a:r>
                <a:rPr lang="zh-TW" altLang="en-US" dirty="0">
                  <a:solidFill>
                    <a:srgbClr val="FF0000"/>
                  </a:solidFill>
                </a:rPr>
                <a:t> 者</a:t>
              </a:r>
              <a:endParaRPr lang="en-US" altLang="zh-TW" dirty="0">
                <a:solidFill>
                  <a:srgbClr val="FF0000"/>
                </a:solidFill>
              </a:endParaRPr>
            </a:p>
            <a:p>
              <a:pPr indent="93663"/>
              <a:r>
                <a:rPr lang="zh-TW" altLang="en-US" dirty="0">
                  <a:solidFill>
                    <a:srgbClr val="FF0000"/>
                  </a:solidFill>
                </a:rPr>
                <a:t> 量</a:t>
              </a:r>
              <a:endParaRPr lang="en-US" altLang="zh-TW" dirty="0">
                <a:solidFill>
                  <a:srgbClr val="FF0000"/>
                </a:solidFill>
              </a:endParaRPr>
            </a:p>
            <a:p>
              <a:pPr indent="93663"/>
              <a:r>
                <a:rPr lang="zh-TW" altLang="en-US" dirty="0">
                  <a:solidFill>
                    <a:srgbClr val="FF0000"/>
                  </a:solidFill>
                </a:rPr>
                <a:t> 產</a:t>
              </a:r>
              <a:endParaRPr lang="en-US" altLang="zh-TW" dirty="0">
                <a:solidFill>
                  <a:srgbClr val="FF0000"/>
                </a:solidFill>
              </a:endParaRPr>
            </a:p>
            <a:p>
              <a:pPr indent="93663"/>
              <a:r>
                <a:rPr lang="zh-TW" altLang="en-US" dirty="0">
                  <a:solidFill>
                    <a:srgbClr val="FF0000"/>
                  </a:solidFill>
                </a:rPr>
                <a:t> 銷</a:t>
              </a:r>
              <a:endParaRPr lang="en-US" altLang="zh-TW" dirty="0">
                <a:solidFill>
                  <a:srgbClr val="FF0000"/>
                </a:solidFill>
              </a:endParaRPr>
            </a:p>
            <a:p>
              <a:pPr indent="93663"/>
              <a:r>
                <a:rPr lang="zh-TW" altLang="en-US" dirty="0">
                  <a:solidFill>
                    <a:srgbClr val="FF0000"/>
                  </a:solidFill>
                </a:rPr>
                <a:t> 售</a:t>
              </a:r>
            </a:p>
          </p:txBody>
        </p:sp>
        <p:cxnSp>
          <p:nvCxnSpPr>
            <p:cNvPr id="86" name="直線單箭頭接點 85">
              <a:extLst>
                <a:ext uri="{FF2B5EF4-FFF2-40B4-BE49-F238E27FC236}">
                  <a16:creationId xmlns="" xmlns:a16="http://schemas.microsoft.com/office/drawing/2014/main" id="{E354F336-B269-43CC-9586-5ECEE89085B6}"/>
                </a:ext>
              </a:extLst>
            </p:cNvPr>
            <p:cNvCxnSpPr/>
            <p:nvPr/>
          </p:nvCxnSpPr>
          <p:spPr bwMode="auto">
            <a:xfrm>
              <a:off x="1704280" y="5891702"/>
              <a:ext cx="2904784" cy="0"/>
            </a:xfrm>
            <a:prstGeom prst="straightConnector1">
              <a:avLst/>
            </a:prstGeom>
            <a:solidFill>
              <a:schemeClr val="accent1"/>
            </a:solidFill>
            <a:ln w="31750" cap="flat" cmpd="sng" algn="ctr">
              <a:solidFill>
                <a:srgbClr val="008000"/>
              </a:solidFill>
              <a:prstDash val="dash"/>
              <a:round/>
              <a:headEnd type="none" w="med" len="med"/>
              <a:tailEnd type="arrow"/>
            </a:ln>
            <a:effectLst/>
          </p:spPr>
        </p:cxnSp>
        <p:cxnSp>
          <p:nvCxnSpPr>
            <p:cNvPr id="87" name="直線單箭頭接點 86">
              <a:extLst>
                <a:ext uri="{FF2B5EF4-FFF2-40B4-BE49-F238E27FC236}">
                  <a16:creationId xmlns="" xmlns:a16="http://schemas.microsoft.com/office/drawing/2014/main" id="{ACE7A7D2-C83A-46B6-BA4F-D5B7E048F6B5}"/>
                </a:ext>
              </a:extLst>
            </p:cNvPr>
            <p:cNvCxnSpPr/>
            <p:nvPr/>
          </p:nvCxnSpPr>
          <p:spPr bwMode="auto">
            <a:xfrm>
              <a:off x="1704280" y="6378409"/>
              <a:ext cx="2904784" cy="0"/>
            </a:xfrm>
            <a:prstGeom prst="straightConnector1">
              <a:avLst/>
            </a:prstGeom>
            <a:solidFill>
              <a:schemeClr val="accent1"/>
            </a:solidFill>
            <a:ln w="31750" cap="flat" cmpd="sng" algn="ctr">
              <a:solidFill>
                <a:srgbClr val="008000"/>
              </a:solidFill>
              <a:prstDash val="dash"/>
              <a:round/>
              <a:headEnd type="none" w="med" len="med"/>
              <a:tailEnd type="arrow"/>
            </a:ln>
            <a:effectLst/>
          </p:spPr>
        </p:cxnSp>
        <p:sp>
          <p:nvSpPr>
            <p:cNvPr id="88" name="向右箭號 54">
              <a:extLst>
                <a:ext uri="{FF2B5EF4-FFF2-40B4-BE49-F238E27FC236}">
                  <a16:creationId xmlns="" xmlns:a16="http://schemas.microsoft.com/office/drawing/2014/main" id="{F5603FB4-4275-43C3-85B9-8D39E8FDDC7E}"/>
                </a:ext>
              </a:extLst>
            </p:cNvPr>
            <p:cNvSpPr/>
            <p:nvPr/>
          </p:nvSpPr>
          <p:spPr bwMode="auto">
            <a:xfrm>
              <a:off x="1375051" y="4396147"/>
              <a:ext cx="3755132" cy="908375"/>
            </a:xfrm>
            <a:prstGeom prst="stripedRightArrow">
              <a:avLst>
                <a:gd name="adj1" fmla="val 64701"/>
                <a:gd name="adj2" fmla="val 50000"/>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TW" altLang="en-US" b="1" dirty="0">
                  <a:solidFill>
                    <a:srgbClr val="0000FF"/>
                  </a:solidFill>
                  <a:latin typeface="Times New Roman" pitchFamily="18" charset="0"/>
                  <a:cs typeface="Times New Roman" pitchFamily="18" charset="0"/>
                </a:rPr>
                <a:t>技術處</a:t>
              </a:r>
              <a:r>
                <a:rPr lang="en-US" altLang="zh-TW" b="1" dirty="0">
                  <a:solidFill>
                    <a:srgbClr val="0000FF"/>
                  </a:solidFill>
                  <a:latin typeface="Times New Roman" pitchFamily="18" charset="0"/>
                  <a:cs typeface="Times New Roman" pitchFamily="18" charset="0"/>
                </a:rPr>
                <a:t>(</a:t>
              </a:r>
              <a:r>
                <a:rPr lang="zh-TW" altLang="en-US" b="1" dirty="0">
                  <a:solidFill>
                    <a:srgbClr val="0000FF"/>
                  </a:solidFill>
                  <a:latin typeface="Times New Roman" pitchFamily="18" charset="0"/>
                  <a:cs typeface="Times New Roman" pitchFamily="18" charset="0"/>
                </a:rPr>
                <a:t>中油、高雄市政府</a:t>
              </a:r>
              <a:r>
                <a:rPr lang="en-US" altLang="zh-TW" b="1" dirty="0">
                  <a:solidFill>
                    <a:srgbClr val="0000FF"/>
                  </a:solidFill>
                  <a:latin typeface="Times New Roman" pitchFamily="18" charset="0"/>
                  <a:cs typeface="Times New Roman" pitchFamily="18" charset="0"/>
                </a:rPr>
                <a:t>)</a:t>
              </a:r>
            </a:p>
            <a:p>
              <a:pPr algn="ctr" defTabSz="860856" eaLnBrk="0" hangingPunct="0">
                <a:defRPr/>
              </a:pPr>
              <a:r>
                <a:rPr lang="zh-TW" altLang="en-US" sz="1400" b="1" dirty="0">
                  <a:solidFill>
                    <a:srgbClr val="FF0000"/>
                  </a:solidFill>
                  <a:latin typeface="Times New Roman" panose="02020603050405020304" pitchFamily="18" charset="0"/>
                  <a:cs typeface="Times New Roman" panose="02020603050405020304" pitchFamily="18" charset="0"/>
                </a:rPr>
                <a:t>循環技術</a:t>
              </a:r>
              <a:r>
                <a:rPr lang="zh-TW" altLang="en-US" sz="1400" b="1" dirty="0" smtClean="0">
                  <a:solidFill>
                    <a:srgbClr val="FF0000"/>
                  </a:solidFill>
                  <a:latin typeface="Times New Roman" panose="02020603050405020304" pitchFamily="18" charset="0"/>
                  <a:cs typeface="Times New Roman" panose="02020603050405020304" pitchFamily="18" charset="0"/>
                </a:rPr>
                <a:t>暨材料</a:t>
              </a:r>
              <a:r>
                <a:rPr lang="zh-TW" altLang="en-US" sz="1400" b="1" dirty="0">
                  <a:solidFill>
                    <a:srgbClr val="FF0000"/>
                  </a:solidFill>
                  <a:latin typeface="Times New Roman" panose="02020603050405020304" pitchFamily="18" charset="0"/>
                  <a:cs typeface="Times New Roman" panose="02020603050405020304" pitchFamily="18" charset="0"/>
                </a:rPr>
                <a:t>創新研發專區</a:t>
              </a:r>
              <a:endParaRPr lang="en-US" altLang="zh-TW" sz="1400" b="1" dirty="0">
                <a:solidFill>
                  <a:srgbClr val="FF0000"/>
                </a:solidFill>
                <a:latin typeface="Times New Roman" panose="02020603050405020304" pitchFamily="18" charset="0"/>
                <a:cs typeface="Times New Roman" panose="02020603050405020304" pitchFamily="18" charset="0"/>
              </a:endParaRPr>
            </a:p>
          </p:txBody>
        </p:sp>
        <p:sp>
          <p:nvSpPr>
            <p:cNvPr id="89" name="矩形 88">
              <a:extLst>
                <a:ext uri="{FF2B5EF4-FFF2-40B4-BE49-F238E27FC236}">
                  <a16:creationId xmlns="" xmlns:a16="http://schemas.microsoft.com/office/drawing/2014/main" id="{008DCB0D-3AFE-47B4-B677-75178774BB97}"/>
                </a:ext>
              </a:extLst>
            </p:cNvPr>
            <p:cNvSpPr/>
            <p:nvPr/>
          </p:nvSpPr>
          <p:spPr bwMode="auto">
            <a:xfrm>
              <a:off x="4287030" y="1378893"/>
              <a:ext cx="4555704" cy="1101696"/>
            </a:xfrm>
            <a:prstGeom prst="rect">
              <a:avLst/>
            </a:prstGeom>
            <a:noFill/>
            <a:ln w="31750" cap="flat" cmpd="sng" algn="ctr">
              <a:solidFill>
                <a:srgbClr val="C0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noAutofit/>
            </a:bodyPr>
            <a:lstStyle/>
            <a:p>
              <a:pPr marL="266700" indent="-266700" algn="ctr"/>
              <a:endParaRPr lang="zh-TW" altLang="en-US">
                <a:solidFill>
                  <a:prstClr val="black"/>
                </a:solidFill>
                <a:latin typeface="Arial" charset="0"/>
                <a:ea typeface="標楷體" pitchFamily="65" charset="-120"/>
              </a:endParaRPr>
            </a:p>
          </p:txBody>
        </p:sp>
        <p:sp>
          <p:nvSpPr>
            <p:cNvPr id="90" name="向右箭號 32">
              <a:extLst>
                <a:ext uri="{FF2B5EF4-FFF2-40B4-BE49-F238E27FC236}">
                  <a16:creationId xmlns="" xmlns:a16="http://schemas.microsoft.com/office/drawing/2014/main" id="{5C56603A-9785-4CB7-AC6F-76B1FF1DA7E5}"/>
                </a:ext>
              </a:extLst>
            </p:cNvPr>
            <p:cNvSpPr/>
            <p:nvPr/>
          </p:nvSpPr>
          <p:spPr bwMode="auto">
            <a:xfrm>
              <a:off x="3216447" y="3858817"/>
              <a:ext cx="1944216" cy="794891"/>
            </a:xfrm>
            <a:prstGeom prst="stripedRightArrow">
              <a:avLst>
                <a:gd name="adj1" fmla="val 64701"/>
                <a:gd name="adj2" fmla="val 50000"/>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zh-TW" altLang="en-US" b="1" dirty="0">
                  <a:solidFill>
                    <a:srgbClr val="0000FF"/>
                  </a:solidFill>
                  <a:latin typeface="Times New Roman" pitchFamily="18" charset="0"/>
                  <a:cs typeface="Times New Roman" pitchFamily="18" charset="0"/>
                </a:rPr>
                <a:t>技術處</a:t>
              </a:r>
              <a:endParaRPr lang="en-US" altLang="zh-TW" b="1" dirty="0">
                <a:solidFill>
                  <a:srgbClr val="0000FF"/>
                </a:solidFill>
                <a:latin typeface="Times New Roman" pitchFamily="18" charset="0"/>
                <a:cs typeface="Times New Roman" pitchFamily="18" charset="0"/>
              </a:endParaRPr>
            </a:p>
            <a:p>
              <a:r>
                <a:rPr lang="zh-TW" altLang="en-US" sz="1300" b="1" dirty="0">
                  <a:solidFill>
                    <a:prstClr val="black"/>
                  </a:solidFill>
                  <a:latin typeface="Times New Roman" pitchFamily="18" charset="0"/>
                  <a:cs typeface="Times New Roman" pitchFamily="18" charset="0"/>
                </a:rPr>
                <a:t>尖端科技技術建構</a:t>
              </a:r>
            </a:p>
          </p:txBody>
        </p:sp>
        <p:sp>
          <p:nvSpPr>
            <p:cNvPr id="91" name="文字方塊 90">
              <a:extLst>
                <a:ext uri="{FF2B5EF4-FFF2-40B4-BE49-F238E27FC236}">
                  <a16:creationId xmlns="" xmlns:a16="http://schemas.microsoft.com/office/drawing/2014/main" id="{470C7C9F-2916-4F73-8487-E54289928849}"/>
                </a:ext>
              </a:extLst>
            </p:cNvPr>
            <p:cNvSpPr txBox="1"/>
            <p:nvPr/>
          </p:nvSpPr>
          <p:spPr>
            <a:xfrm>
              <a:off x="4609064" y="5195206"/>
              <a:ext cx="381192" cy="161839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nSpc>
                  <a:spcPts val="1700"/>
                </a:lnSpc>
              </a:pPr>
              <a:r>
                <a:rPr lang="zh-TW" altLang="en-US" dirty="0">
                  <a:solidFill>
                    <a:prstClr val="white"/>
                  </a:solidFill>
                </a:rPr>
                <a:t>執行與輔導單</a:t>
              </a:r>
              <a:endParaRPr lang="en-US" altLang="zh-TW" dirty="0">
                <a:solidFill>
                  <a:prstClr val="white"/>
                </a:solidFill>
              </a:endParaRPr>
            </a:p>
            <a:p>
              <a:pPr>
                <a:lnSpc>
                  <a:spcPts val="1700"/>
                </a:lnSpc>
              </a:pPr>
              <a:r>
                <a:rPr lang="zh-TW" altLang="en-US" dirty="0">
                  <a:solidFill>
                    <a:prstClr val="white"/>
                  </a:solidFill>
                </a:rPr>
                <a:t>位</a:t>
              </a:r>
            </a:p>
          </p:txBody>
        </p:sp>
      </p:grpSp>
      <p:sp>
        <p:nvSpPr>
          <p:cNvPr id="47"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矩形 47"/>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矩形 48"/>
          <p:cNvSpPr/>
          <p:nvPr/>
        </p:nvSpPr>
        <p:spPr>
          <a:xfrm>
            <a:off x="111895" y="976117"/>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2" name="矩形 91"/>
          <p:cNvSpPr/>
          <p:nvPr/>
        </p:nvSpPr>
        <p:spPr>
          <a:xfrm>
            <a:off x="713575" y="1366337"/>
            <a:ext cx="3332954" cy="584775"/>
          </a:xfrm>
          <a:prstGeom prst="rect">
            <a:avLst/>
          </a:prstGeom>
          <a:solidFill>
            <a:srgbClr val="FFFF00">
              <a:alpha val="27000"/>
            </a:srgbClr>
          </a:solidFill>
        </p:spPr>
        <p:txBody>
          <a:bodyPr wrap="square">
            <a:spAutoFit/>
          </a:bodyPr>
          <a:lstStyle/>
          <a:p>
            <a:pPr fontAlgn="base">
              <a:spcBef>
                <a:spcPct val="0"/>
              </a:spcBef>
              <a:spcAft>
                <a:spcPct val="0"/>
              </a:spcAft>
            </a:pPr>
            <a:r>
              <a:rPr kumimoji="1" lang="zh-TW" altLang="en-US" b="1" dirty="0">
                <a:solidFill>
                  <a:srgbClr val="003399"/>
                </a:solidFill>
                <a:effectLst>
                  <a:outerShdw blurRad="50800" dist="50800" dir="5400000" sx="110000" sy="110000" algn="ctr" rotWithShape="0">
                    <a:srgbClr val="FFFF00">
                      <a:alpha val="87000"/>
                    </a:srgbClr>
                  </a:outerShdw>
                </a:effectLst>
                <a:latin typeface="+mj-ea"/>
                <a:ea typeface="+mj-ea"/>
              </a:rPr>
              <a:t>補助聯盟型</a:t>
            </a:r>
            <a:r>
              <a:rPr kumimoji="1" lang="zh-TW" altLang="en-US" b="1" dirty="0">
                <a:solidFill>
                  <a:srgbClr val="003399"/>
                </a:solidFill>
                <a:latin typeface="+mj-ea"/>
                <a:ea typeface="+mj-ea"/>
              </a:rPr>
              <a:t>業者以研發、量產</a:t>
            </a:r>
            <a:r>
              <a:rPr kumimoji="1" lang="zh-TW" altLang="en-US" b="1" dirty="0">
                <a:solidFill>
                  <a:srgbClr val="C00000"/>
                </a:solidFill>
                <a:latin typeface="+mj-ea"/>
                <a:ea typeface="+mj-ea"/>
              </a:rPr>
              <a:t>五階段，自主開發</a:t>
            </a:r>
            <a:r>
              <a:rPr kumimoji="1" lang="zh-TW" altLang="en-US" b="1" dirty="0" smtClean="0">
                <a:solidFill>
                  <a:srgbClr val="C00000"/>
                </a:solidFill>
                <a:latin typeface="+mj-ea"/>
                <a:ea typeface="+mj-ea"/>
              </a:rPr>
              <a:t>新產品</a:t>
            </a:r>
            <a:endParaRPr kumimoji="1" lang="zh-TW" altLang="en-US" b="1" dirty="0">
              <a:solidFill>
                <a:srgbClr val="C00000"/>
              </a:solidFill>
              <a:latin typeface="+mj-ea"/>
              <a:ea typeface="+mj-ea"/>
            </a:endParaRPr>
          </a:p>
        </p:txBody>
      </p:sp>
    </p:spTree>
    <p:extLst>
      <p:ext uri="{BB962C8B-B14F-4D97-AF65-F5344CB8AC3E}">
        <p14:creationId xmlns:p14="http://schemas.microsoft.com/office/powerpoint/2010/main" val="20145259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450880\Desktop\5 steps\箭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1890921"/>
            <a:ext cx="7020534" cy="4315712"/>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1988292" y="6305867"/>
            <a:ext cx="441146" cy="246221"/>
          </a:xfrm>
          <a:prstGeom prst="rect">
            <a:avLst/>
          </a:prstGeom>
          <a:noFill/>
        </p:spPr>
        <p:txBody>
          <a:bodyPr wrap="none" rtlCol="0">
            <a:spAutoFit/>
          </a:bodyPr>
          <a:lstStyle/>
          <a:p>
            <a:pPr fontAlgn="base">
              <a:spcBef>
                <a:spcPct val="0"/>
              </a:spcBef>
              <a:spcAft>
                <a:spcPct val="0"/>
              </a:spcAft>
            </a:pPr>
            <a:r>
              <a:rPr lang="zh-TW" altLang="en-US" sz="1000" dirty="0">
                <a:solidFill>
                  <a:prstClr val="black"/>
                </a:solidFill>
                <a:latin typeface="Times New Roman" panose="02020603050405020304" pitchFamily="18" charset="0"/>
                <a:ea typeface="+mj-ea"/>
                <a:cs typeface="Times New Roman" panose="02020603050405020304" pitchFamily="18" charset="0"/>
              </a:rPr>
              <a:t>年度</a:t>
            </a:r>
          </a:p>
        </p:txBody>
      </p:sp>
      <p:sp>
        <p:nvSpPr>
          <p:cNvPr id="16" name="矩形 15"/>
          <p:cNvSpPr/>
          <p:nvPr/>
        </p:nvSpPr>
        <p:spPr>
          <a:xfrm>
            <a:off x="1154731" y="5034331"/>
            <a:ext cx="1127249" cy="255844"/>
          </a:xfrm>
          <a:prstGeom prst="rect">
            <a:avLst/>
          </a:prstGeom>
          <a:solidFill>
            <a:schemeClr val="accent2">
              <a:lumMod val="20000"/>
              <a:lumOff val="80000"/>
            </a:schemeClr>
          </a:solidFill>
          <a:ln w="28575">
            <a:solidFill>
              <a:schemeClr val="accent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fontAlgn="base">
              <a:lnSpc>
                <a:spcPct val="90000"/>
              </a:lnSpc>
              <a:spcBef>
                <a:spcPct val="0"/>
              </a:spcBef>
            </a:pPr>
            <a:r>
              <a:rPr lang="zh-TW" altLang="en-US" b="1" dirty="0">
                <a:solidFill>
                  <a:srgbClr val="0070C0"/>
                </a:solidFill>
                <a:latin typeface="Times New Roman" panose="02020603050405020304" pitchFamily="18" charset="0"/>
                <a:ea typeface="+mj-ea"/>
                <a:cs typeface="Times New Roman" panose="02020603050405020304" pitchFamily="18" charset="0"/>
              </a:rPr>
              <a:t>研發中心</a:t>
            </a:r>
            <a:endParaRPr lang="en-US" altLang="zh-TW" b="1" dirty="0">
              <a:solidFill>
                <a:srgbClr val="0070C0"/>
              </a:solidFill>
              <a:latin typeface="Times New Roman" panose="02020603050405020304" pitchFamily="18" charset="0"/>
              <a:ea typeface="+mj-ea"/>
              <a:cs typeface="Times New Roman" panose="02020603050405020304" pitchFamily="18" charset="0"/>
            </a:endParaRPr>
          </a:p>
        </p:txBody>
      </p:sp>
      <p:sp>
        <p:nvSpPr>
          <p:cNvPr id="17" name="文字方塊 16"/>
          <p:cNvSpPr txBox="1"/>
          <p:nvPr/>
        </p:nvSpPr>
        <p:spPr>
          <a:xfrm>
            <a:off x="361058" y="5333378"/>
            <a:ext cx="2269997" cy="307777"/>
          </a:xfrm>
          <a:prstGeom prst="rect">
            <a:avLst/>
          </a:prstGeom>
          <a:noFill/>
        </p:spPr>
        <p:txBody>
          <a:bodyPr wrap="square" rtlCol="0">
            <a:spAutoFit/>
          </a:bodyPr>
          <a:lstStyle/>
          <a:p>
            <a:pP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研發中心設立家數</a:t>
            </a:r>
            <a:r>
              <a:rPr lang="en-US" altLang="zh-TW" sz="1400" dirty="0">
                <a:solidFill>
                  <a:prstClr val="black"/>
                </a:solidFill>
                <a:latin typeface="Times New Roman" panose="02020603050405020304" pitchFamily="18" charset="0"/>
                <a:ea typeface="+mj-ea"/>
                <a:cs typeface="Times New Roman" panose="02020603050405020304" pitchFamily="18" charset="0"/>
              </a:rPr>
              <a:t>:</a:t>
            </a:r>
            <a:r>
              <a:rPr lang="zh-TW" altLang="en-US" sz="1400" b="1" dirty="0">
                <a:solidFill>
                  <a:srgbClr val="FF0000"/>
                </a:solidFill>
                <a:latin typeface="Times New Roman" panose="02020603050405020304" pitchFamily="18" charset="0"/>
                <a:ea typeface="+mj-ea"/>
                <a:cs typeface="Times New Roman" panose="02020603050405020304" pitchFamily="18" charset="0"/>
              </a:rPr>
              <a:t>共</a:t>
            </a:r>
            <a:r>
              <a:rPr lang="en-US" altLang="zh-TW" sz="1400" b="1" dirty="0">
                <a:solidFill>
                  <a:srgbClr val="FF0000"/>
                </a:solidFill>
                <a:latin typeface="Times New Roman" panose="02020603050405020304" pitchFamily="18" charset="0"/>
                <a:ea typeface="+mj-ea"/>
                <a:cs typeface="Times New Roman" panose="02020603050405020304" pitchFamily="18" charset="0"/>
              </a:rPr>
              <a:t>14</a:t>
            </a:r>
            <a:r>
              <a:rPr lang="zh-TW" altLang="en-US" sz="1400" b="1" dirty="0">
                <a:solidFill>
                  <a:srgbClr val="FF0000"/>
                </a:solidFill>
                <a:latin typeface="Times New Roman" panose="02020603050405020304" pitchFamily="18" charset="0"/>
                <a:ea typeface="+mj-ea"/>
                <a:cs typeface="Times New Roman" panose="02020603050405020304" pitchFamily="18" charset="0"/>
              </a:rPr>
              <a:t>家</a:t>
            </a:r>
          </a:p>
        </p:txBody>
      </p:sp>
      <p:sp>
        <p:nvSpPr>
          <p:cNvPr id="18" name="向右箭號 17"/>
          <p:cNvSpPr/>
          <p:nvPr/>
        </p:nvSpPr>
        <p:spPr>
          <a:xfrm>
            <a:off x="2271015" y="6016065"/>
            <a:ext cx="374303" cy="31999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endParaRPr lang="zh-TW" altLang="en-US">
              <a:solidFill>
                <a:prstClr val="white"/>
              </a:solidFill>
              <a:latin typeface="Times New Roman" panose="02020603050405020304" pitchFamily="18" charset="0"/>
              <a:ea typeface="+mj-ea"/>
              <a:cs typeface="Times New Roman" panose="02020603050405020304" pitchFamily="18" charset="0"/>
            </a:endParaRPr>
          </a:p>
        </p:txBody>
      </p:sp>
      <p:sp>
        <p:nvSpPr>
          <p:cNvPr id="19" name="矩形 18"/>
          <p:cNvSpPr/>
          <p:nvPr/>
        </p:nvSpPr>
        <p:spPr>
          <a:xfrm>
            <a:off x="2868465" y="3685638"/>
            <a:ext cx="1394636" cy="268868"/>
          </a:xfrm>
          <a:prstGeom prst="rect">
            <a:avLst/>
          </a:prstGeom>
          <a:solidFill>
            <a:schemeClr val="accent4">
              <a:lumMod val="20000"/>
              <a:lumOff val="80000"/>
            </a:schemeClr>
          </a:solidFill>
          <a:ln w="28575">
            <a:solidFill>
              <a:schemeClr val="accent4">
                <a:lumMod val="75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pPr>
            <a:r>
              <a:rPr lang="zh-TW" altLang="en-US" b="1" dirty="0">
                <a:solidFill>
                  <a:srgbClr val="0070C0"/>
                </a:solidFill>
                <a:latin typeface="Times New Roman" panose="02020603050405020304" pitchFamily="18" charset="0"/>
                <a:ea typeface="+mj-ea"/>
                <a:cs typeface="Times New Roman" panose="02020603050405020304" pitchFamily="18" charset="0"/>
              </a:rPr>
              <a:t>試量產計畫</a:t>
            </a:r>
            <a:endParaRPr lang="zh-TW" altLang="en-US" sz="1400" dirty="0">
              <a:solidFill>
                <a:prstClr val="black"/>
              </a:solidFill>
              <a:latin typeface="Times New Roman" panose="02020603050405020304" pitchFamily="18" charset="0"/>
              <a:ea typeface="+mj-ea"/>
              <a:cs typeface="Times New Roman" panose="02020603050405020304" pitchFamily="18" charset="0"/>
            </a:endParaRPr>
          </a:p>
        </p:txBody>
      </p:sp>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76" y="2551020"/>
            <a:ext cx="560793" cy="55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文字方塊 21"/>
          <p:cNvSpPr txBox="1"/>
          <p:nvPr/>
        </p:nvSpPr>
        <p:spPr>
          <a:xfrm>
            <a:off x="272482" y="3206174"/>
            <a:ext cx="3779564" cy="523220"/>
          </a:xfrm>
          <a:prstGeom prst="rect">
            <a:avLst/>
          </a:prstGeom>
          <a:noFill/>
        </p:spPr>
        <p:txBody>
          <a:bodyPr wrap="square" rtlCol="0">
            <a:spAutoFit/>
          </a:bodyPr>
          <a:lstStyle/>
          <a:p>
            <a:pPr algn="ct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投入高值化試量產研發</a:t>
            </a:r>
            <a:r>
              <a:rPr lang="zh-TW" altLang="en-US" sz="1400" dirty="0" smtClean="0">
                <a:solidFill>
                  <a:prstClr val="black"/>
                </a:solidFill>
                <a:latin typeface="Times New Roman" panose="02020603050405020304" pitchFamily="18" charset="0"/>
                <a:ea typeface="+mj-ea"/>
                <a:cs typeface="Times New Roman" panose="02020603050405020304" pitchFamily="18" charset="0"/>
              </a:rPr>
              <a:t>：共</a:t>
            </a:r>
            <a:r>
              <a:rPr lang="en-US" altLang="zh-TW" sz="1400" b="1" dirty="0" smtClean="0">
                <a:solidFill>
                  <a:srgbClr val="FF0000"/>
                </a:solidFill>
                <a:latin typeface="Times New Roman" panose="02020603050405020304" pitchFamily="18" charset="0"/>
                <a:ea typeface="+mj-ea"/>
                <a:cs typeface="Times New Roman" panose="02020603050405020304" pitchFamily="18" charset="0"/>
              </a:rPr>
              <a:t>10</a:t>
            </a:r>
            <a:r>
              <a:rPr lang="zh-TW" altLang="en-US" sz="1400" b="1" dirty="0" smtClean="0">
                <a:solidFill>
                  <a:srgbClr val="FF0000"/>
                </a:solidFill>
                <a:latin typeface="Times New Roman" panose="02020603050405020304" pitchFamily="18" charset="0"/>
                <a:ea typeface="+mj-ea"/>
                <a:cs typeface="Times New Roman" panose="02020603050405020304" pitchFamily="18" charset="0"/>
              </a:rPr>
              <a:t>案次，</a:t>
            </a:r>
            <a:r>
              <a:rPr lang="zh-TW" altLang="en-US" sz="1400" dirty="0" smtClean="0">
                <a:solidFill>
                  <a:prstClr val="black"/>
                </a:solidFill>
                <a:latin typeface="Times New Roman" panose="02020603050405020304" pitchFamily="18" charset="0"/>
                <a:ea typeface="+mj-ea"/>
                <a:cs typeface="Times New Roman" panose="02020603050405020304" pitchFamily="18" charset="0"/>
              </a:rPr>
              <a:t>帶動</a:t>
            </a:r>
            <a:r>
              <a:rPr lang="zh-TW" altLang="en-US" sz="1400" dirty="0">
                <a:solidFill>
                  <a:prstClr val="black"/>
                </a:solidFill>
                <a:latin typeface="Times New Roman" panose="02020603050405020304" pitchFamily="18" charset="0"/>
                <a:ea typeface="+mj-ea"/>
                <a:cs typeface="Times New Roman" panose="02020603050405020304" pitchFamily="18" charset="0"/>
              </a:rPr>
              <a:t>設廠投資</a:t>
            </a:r>
            <a:r>
              <a:rPr lang="en-US" altLang="zh-TW" sz="1400" dirty="0" smtClean="0">
                <a:solidFill>
                  <a:prstClr val="black"/>
                </a:solidFill>
                <a:latin typeface="Times New Roman" panose="02020603050405020304" pitchFamily="18" charset="0"/>
                <a:ea typeface="+mj-ea"/>
                <a:cs typeface="Times New Roman" panose="02020603050405020304" pitchFamily="18" charset="0"/>
              </a:rPr>
              <a:t>125</a:t>
            </a:r>
            <a:r>
              <a:rPr lang="zh-TW" altLang="en-US" sz="1400" dirty="0" smtClean="0">
                <a:solidFill>
                  <a:prstClr val="black"/>
                </a:solidFill>
                <a:latin typeface="Times New Roman" panose="02020603050405020304" pitchFamily="18" charset="0"/>
                <a:ea typeface="+mj-ea"/>
                <a:cs typeface="Times New Roman" panose="02020603050405020304" pitchFamily="18" charset="0"/>
              </a:rPr>
              <a:t>億</a:t>
            </a:r>
            <a:r>
              <a:rPr lang="zh-TW" altLang="en-US" sz="1400" dirty="0">
                <a:solidFill>
                  <a:prstClr val="black"/>
                </a:solidFill>
                <a:latin typeface="Times New Roman" panose="02020603050405020304" pitchFamily="18" charset="0"/>
                <a:ea typeface="+mj-ea"/>
                <a:cs typeface="Times New Roman" panose="02020603050405020304" pitchFamily="18" charset="0"/>
              </a:rPr>
              <a:t>元，預估量產產值</a:t>
            </a:r>
            <a:r>
              <a:rPr lang="zh-TW" altLang="en-US" sz="1400" dirty="0" smtClean="0">
                <a:solidFill>
                  <a:prstClr val="black"/>
                </a:solidFill>
                <a:latin typeface="Times New Roman" panose="02020603050405020304" pitchFamily="18" charset="0"/>
                <a:ea typeface="+mj-ea"/>
                <a:cs typeface="Times New Roman" panose="02020603050405020304" pitchFamily="18" charset="0"/>
              </a:rPr>
              <a:t>達到</a:t>
            </a:r>
            <a:r>
              <a:rPr lang="en-US" altLang="zh-TW" sz="1400" dirty="0" smtClean="0">
                <a:solidFill>
                  <a:prstClr val="black"/>
                </a:solidFill>
                <a:latin typeface="Times New Roman" panose="02020603050405020304" pitchFamily="18" charset="0"/>
                <a:ea typeface="+mj-ea"/>
                <a:cs typeface="Times New Roman" panose="02020603050405020304" pitchFamily="18" charset="0"/>
              </a:rPr>
              <a:t>591</a:t>
            </a:r>
            <a:r>
              <a:rPr lang="zh-TW" altLang="en-US" sz="1400" dirty="0" smtClean="0">
                <a:solidFill>
                  <a:prstClr val="black"/>
                </a:solidFill>
                <a:latin typeface="Times New Roman" panose="02020603050405020304" pitchFamily="18" charset="0"/>
                <a:ea typeface="+mj-ea"/>
                <a:cs typeface="Times New Roman" panose="02020603050405020304" pitchFamily="18" charset="0"/>
              </a:rPr>
              <a:t>億</a:t>
            </a:r>
            <a:r>
              <a:rPr lang="zh-TW" altLang="en-US" sz="1400" dirty="0">
                <a:solidFill>
                  <a:prstClr val="black"/>
                </a:solidFill>
                <a:latin typeface="Times New Roman" panose="02020603050405020304" pitchFamily="18" charset="0"/>
                <a:ea typeface="+mj-ea"/>
                <a:cs typeface="Times New Roman" panose="02020603050405020304" pitchFamily="18" charset="0"/>
              </a:rPr>
              <a:t>元</a:t>
            </a:r>
          </a:p>
        </p:txBody>
      </p:sp>
      <p:sp>
        <p:nvSpPr>
          <p:cNvPr id="23" name="向右箭號 22"/>
          <p:cNvSpPr/>
          <p:nvPr/>
        </p:nvSpPr>
        <p:spPr>
          <a:xfrm>
            <a:off x="1457792" y="2659031"/>
            <a:ext cx="648072" cy="34030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fontAlgn="base">
              <a:spcBef>
                <a:spcPct val="0"/>
              </a:spcBef>
              <a:spcAft>
                <a:spcPct val="0"/>
              </a:spcAft>
            </a:pPr>
            <a:endParaRPr lang="zh-TW" altLang="en-US">
              <a:solidFill>
                <a:prstClr val="white"/>
              </a:solidFill>
              <a:latin typeface="Times New Roman" panose="02020603050405020304" pitchFamily="18" charset="0"/>
              <a:ea typeface="+mj-ea"/>
              <a:cs typeface="Times New Roman" panose="02020603050405020304" pitchFamily="18" charset="0"/>
            </a:endParaRPr>
          </a:p>
        </p:txBody>
      </p:sp>
      <p:pic>
        <p:nvPicPr>
          <p:cNvPr id="27" name="Picture 6" descr="C:\Users\450880\Desktop\RYAN\交辦任務\張書瑋的圖\2.jpg"/>
          <p:cNvPicPr>
            <a:picLocks noChangeAspect="1" noChangeArrowheads="1"/>
          </p:cNvPicPr>
          <p:nvPr/>
        </p:nvPicPr>
        <p:blipFill rotWithShape="1">
          <a:blip r:embed="rId5">
            <a:extLst>
              <a:ext uri="{28A0092B-C50C-407E-A947-70E740481C1C}">
                <a14:useLocalDpi xmlns:a14="http://schemas.microsoft.com/office/drawing/2010/main" val="0"/>
              </a:ext>
            </a:extLst>
          </a:blip>
          <a:srcRect l="6055" t="67230" r="56596" b="10222"/>
          <a:stretch/>
        </p:blipFill>
        <p:spPr bwMode="auto">
          <a:xfrm>
            <a:off x="2436649" y="2334544"/>
            <a:ext cx="2046626" cy="871631"/>
          </a:xfrm>
          <a:prstGeom prst="rect">
            <a:avLst/>
          </a:prstGeom>
          <a:noFill/>
          <a:extLst>
            <a:ext uri="{909E8E84-426E-40DD-AFC4-6F175D3DCCD1}">
              <a14:hiddenFill xmlns:a14="http://schemas.microsoft.com/office/drawing/2010/main">
                <a:solidFill>
                  <a:srgbClr val="FFFFFF"/>
                </a:solidFill>
              </a14:hiddenFill>
            </a:ext>
          </a:extLst>
        </p:spPr>
      </p:pic>
      <p:sp>
        <p:nvSpPr>
          <p:cNvPr id="28" name="矩形 27"/>
          <p:cNvSpPr/>
          <p:nvPr/>
        </p:nvSpPr>
        <p:spPr>
          <a:xfrm>
            <a:off x="1249452" y="3986902"/>
            <a:ext cx="2137478" cy="255844"/>
          </a:xfrm>
          <a:prstGeom prst="rect">
            <a:avLst/>
          </a:prstGeom>
          <a:solidFill>
            <a:schemeClr val="accent3">
              <a:lumMod val="20000"/>
              <a:lumOff val="80000"/>
            </a:schemeClr>
          </a:solidFill>
          <a:ln w="28575">
            <a:solidFill>
              <a:srgbClr val="00B050"/>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818" tIns="0" rIns="0" bIns="0" numCol="1" spcCol="1270" anchor="t" anchorCtr="0">
            <a:noAutofit/>
          </a:bodyPr>
          <a:lstStyle/>
          <a:p>
            <a:pPr defTabSz="800100">
              <a:lnSpc>
                <a:spcPct val="90000"/>
              </a:lnSpc>
            </a:pPr>
            <a:r>
              <a:rPr lang="zh-TW" altLang="en-US" b="1" dirty="0">
                <a:solidFill>
                  <a:srgbClr val="0070C0"/>
                </a:solidFill>
                <a:latin typeface="Times New Roman" panose="02020603050405020304" pitchFamily="18" charset="0"/>
                <a:ea typeface="+mj-ea"/>
                <a:cs typeface="Times New Roman" panose="02020603050405020304" pitchFamily="18" charset="0"/>
              </a:rPr>
              <a:t>關鍵材料研發聯盟</a:t>
            </a:r>
            <a:endParaRPr lang="en-US" altLang="zh-TW" sz="1400" dirty="0">
              <a:solidFill>
                <a:prstClr val="black"/>
              </a:solidFill>
              <a:latin typeface="Times New Roman" panose="02020603050405020304" pitchFamily="18" charset="0"/>
              <a:ea typeface="+mj-ea"/>
              <a:cs typeface="Times New Roman" panose="02020603050405020304" pitchFamily="18" charset="0"/>
            </a:endParaRPr>
          </a:p>
        </p:txBody>
      </p:sp>
      <p:pic>
        <p:nvPicPr>
          <p:cNvPr id="29"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575" r="-1"/>
          <a:stretch/>
        </p:blipFill>
        <p:spPr bwMode="auto">
          <a:xfrm>
            <a:off x="3694951" y="4555217"/>
            <a:ext cx="542069" cy="5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矩形 29"/>
          <p:cNvSpPr/>
          <p:nvPr/>
        </p:nvSpPr>
        <p:spPr>
          <a:xfrm>
            <a:off x="1437307" y="4195177"/>
            <a:ext cx="1922464" cy="677108"/>
          </a:xfrm>
          <a:prstGeom prst="rect">
            <a:avLst/>
          </a:prstGeom>
        </p:spPr>
        <p:txBody>
          <a:bodyPr wrap="square">
            <a:spAutoFit/>
          </a:bodyPr>
          <a:lstStyle/>
          <a:p>
            <a:pPr algn="ct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共成立</a:t>
            </a:r>
            <a:r>
              <a:rPr lang="en-US" altLang="zh-TW" sz="1400" b="1" dirty="0">
                <a:solidFill>
                  <a:srgbClr val="FF0000"/>
                </a:solidFill>
                <a:latin typeface="Times New Roman" panose="02020603050405020304" pitchFamily="18" charset="0"/>
                <a:ea typeface="+mj-ea"/>
                <a:cs typeface="Times New Roman" panose="02020603050405020304" pitchFamily="18" charset="0"/>
              </a:rPr>
              <a:t>23</a:t>
            </a:r>
            <a:r>
              <a:rPr lang="zh-TW" altLang="en-US" sz="1400" b="1" dirty="0">
                <a:solidFill>
                  <a:srgbClr val="FF0000"/>
                </a:solidFill>
                <a:latin typeface="Times New Roman" panose="02020603050405020304" pitchFamily="18" charset="0"/>
                <a:ea typeface="+mj-ea"/>
                <a:cs typeface="Times New Roman" panose="02020603050405020304" pitchFamily="18" charset="0"/>
              </a:rPr>
              <a:t>個聯盟</a:t>
            </a:r>
            <a:endParaRPr lang="en-US" altLang="zh-TW" sz="1400" b="1" dirty="0">
              <a:solidFill>
                <a:srgbClr val="FF0000"/>
              </a:solidFill>
              <a:latin typeface="Times New Roman" panose="02020603050405020304" pitchFamily="18" charset="0"/>
              <a:ea typeface="+mj-ea"/>
              <a:cs typeface="Times New Roman" panose="02020603050405020304" pitchFamily="18" charset="0"/>
            </a:endParaRPr>
          </a:p>
          <a:p>
            <a:pPr algn="ctr" fontAlgn="base">
              <a:spcBef>
                <a:spcPct val="0"/>
              </a:spcBef>
              <a:spcAft>
                <a:spcPct val="0"/>
              </a:spcAft>
            </a:pPr>
            <a:r>
              <a:rPr lang="zh-TW" altLang="en-US" sz="1200" dirty="0">
                <a:solidFill>
                  <a:prstClr val="black"/>
                </a:solidFill>
                <a:latin typeface="Times New Roman" panose="02020603050405020304" pitchFamily="18" charset="0"/>
                <a:ea typeface="+mj-ea"/>
                <a:cs typeface="Times New Roman" panose="02020603050405020304" pitchFamily="18" charset="0"/>
              </a:rPr>
              <a:t> </a:t>
            </a:r>
            <a:r>
              <a:rPr lang="en-US" altLang="zh-TW" sz="1200" dirty="0">
                <a:solidFill>
                  <a:prstClr val="black"/>
                </a:solidFill>
                <a:latin typeface="Times New Roman" panose="02020603050405020304" pitchFamily="18" charset="0"/>
                <a:ea typeface="+mj-ea"/>
                <a:cs typeface="Times New Roman" panose="02020603050405020304" pitchFamily="18" charset="0"/>
              </a:rPr>
              <a:t>106</a:t>
            </a:r>
            <a:r>
              <a:rPr lang="zh-TW" altLang="en-US" sz="1200" dirty="0">
                <a:solidFill>
                  <a:prstClr val="black"/>
                </a:solidFill>
                <a:latin typeface="Times New Roman" panose="02020603050405020304" pitchFamily="18" charset="0"/>
                <a:ea typeface="+mj-ea"/>
                <a:cs typeface="Times New Roman" panose="02020603050405020304" pitchFamily="18" charset="0"/>
              </a:rPr>
              <a:t>家廠商參與</a:t>
            </a:r>
          </a:p>
          <a:p>
            <a:pPr algn="ctr" fontAlgn="base">
              <a:spcBef>
                <a:spcPct val="0"/>
              </a:spcBef>
              <a:spcAft>
                <a:spcPct val="0"/>
              </a:spcAft>
            </a:pPr>
            <a:r>
              <a:rPr lang="zh-TW" altLang="en-US" sz="1200" dirty="0">
                <a:solidFill>
                  <a:prstClr val="black"/>
                </a:solidFill>
                <a:latin typeface="Times New Roman" panose="02020603050405020304" pitchFamily="18" charset="0"/>
                <a:ea typeface="+mj-ea"/>
                <a:cs typeface="Times New Roman" panose="02020603050405020304" pitchFamily="18" charset="0"/>
              </a:rPr>
              <a:t>投入總經費達</a:t>
            </a:r>
            <a:r>
              <a:rPr lang="en-US" altLang="zh-TW" sz="1200" dirty="0">
                <a:solidFill>
                  <a:prstClr val="black"/>
                </a:solidFill>
                <a:latin typeface="Times New Roman" panose="02020603050405020304" pitchFamily="18" charset="0"/>
                <a:ea typeface="+mj-ea"/>
                <a:cs typeface="Times New Roman" panose="02020603050405020304" pitchFamily="18" charset="0"/>
              </a:rPr>
              <a:t>9.9</a:t>
            </a:r>
            <a:r>
              <a:rPr lang="zh-TW" altLang="en-US" sz="1200" dirty="0">
                <a:solidFill>
                  <a:prstClr val="black"/>
                </a:solidFill>
                <a:latin typeface="Times New Roman" panose="02020603050405020304" pitchFamily="18" charset="0"/>
                <a:ea typeface="+mj-ea"/>
                <a:cs typeface="Times New Roman" panose="02020603050405020304" pitchFamily="18" charset="0"/>
              </a:rPr>
              <a:t>千萬元</a:t>
            </a:r>
          </a:p>
        </p:txBody>
      </p:sp>
      <p:sp>
        <p:nvSpPr>
          <p:cNvPr id="31" name="矩形 30"/>
          <p:cNvSpPr/>
          <p:nvPr/>
        </p:nvSpPr>
        <p:spPr>
          <a:xfrm>
            <a:off x="4052046" y="4555217"/>
            <a:ext cx="756938" cy="553998"/>
          </a:xfrm>
          <a:prstGeom prst="rect">
            <a:avLst/>
          </a:prstGeom>
        </p:spPr>
        <p:txBody>
          <a:bodyPr wrap="none">
            <a:spAutoFit/>
          </a:bodyPr>
          <a:lstStyle/>
          <a:p>
            <a:pPr marL="171450" indent="-85725">
              <a:buFont typeface="Wingdings" panose="05000000000000000000" pitchFamily="2" charset="2"/>
              <a:buChar char="ü"/>
            </a:pPr>
            <a:r>
              <a:rPr lang="zh-TW" altLang="en-US" sz="1000" dirty="0">
                <a:solidFill>
                  <a:prstClr val="black"/>
                </a:solidFill>
                <a:latin typeface="Times New Roman" panose="02020603050405020304" pitchFamily="18" charset="0"/>
                <a:ea typeface="+mj-ea"/>
                <a:cs typeface="Times New Roman" panose="02020603050405020304" pitchFamily="18" charset="0"/>
              </a:rPr>
              <a:t>輕量化</a:t>
            </a:r>
            <a:endParaRPr lang="en-US" altLang="zh-TW" sz="1000" dirty="0">
              <a:solidFill>
                <a:prstClr val="black"/>
              </a:solidFill>
              <a:latin typeface="Times New Roman" panose="02020603050405020304" pitchFamily="18" charset="0"/>
              <a:ea typeface="+mj-ea"/>
              <a:cs typeface="Times New Roman" panose="02020603050405020304" pitchFamily="18" charset="0"/>
            </a:endParaRPr>
          </a:p>
          <a:p>
            <a:pPr marL="171450" indent="-85725">
              <a:buFont typeface="Wingdings" panose="05000000000000000000" pitchFamily="2" charset="2"/>
              <a:buChar char="ü"/>
            </a:pPr>
            <a:r>
              <a:rPr lang="zh-TW" altLang="en-US" sz="1000" dirty="0">
                <a:solidFill>
                  <a:prstClr val="black"/>
                </a:solidFill>
                <a:latin typeface="Times New Roman" panose="02020603050405020304" pitchFamily="18" charset="0"/>
                <a:ea typeface="+mj-ea"/>
                <a:cs typeface="Times New Roman" panose="02020603050405020304" pitchFamily="18" charset="0"/>
              </a:rPr>
              <a:t>高硬度</a:t>
            </a:r>
            <a:endParaRPr lang="en-US" altLang="zh-TW" sz="1000" dirty="0">
              <a:solidFill>
                <a:prstClr val="black"/>
              </a:solidFill>
              <a:latin typeface="Times New Roman" panose="02020603050405020304" pitchFamily="18" charset="0"/>
              <a:ea typeface="+mj-ea"/>
              <a:cs typeface="Times New Roman" panose="02020603050405020304" pitchFamily="18" charset="0"/>
            </a:endParaRPr>
          </a:p>
          <a:p>
            <a:pPr marL="171450" indent="-85725">
              <a:buFont typeface="Wingdings" panose="05000000000000000000" pitchFamily="2" charset="2"/>
              <a:buChar char="ü"/>
            </a:pPr>
            <a:r>
              <a:rPr lang="zh-TW" altLang="en-US" sz="1000" dirty="0">
                <a:solidFill>
                  <a:prstClr val="black"/>
                </a:solidFill>
                <a:latin typeface="Times New Roman" panose="02020603050405020304" pitchFamily="18" charset="0"/>
                <a:ea typeface="+mj-ea"/>
                <a:cs typeface="Times New Roman" panose="02020603050405020304" pitchFamily="18" charset="0"/>
              </a:rPr>
              <a:t>耐腐蝕</a:t>
            </a:r>
          </a:p>
        </p:txBody>
      </p:sp>
      <p:sp>
        <p:nvSpPr>
          <p:cNvPr id="32" name="矩形 31"/>
          <p:cNvSpPr/>
          <p:nvPr/>
        </p:nvSpPr>
        <p:spPr>
          <a:xfrm>
            <a:off x="4765383" y="2768430"/>
            <a:ext cx="2102524" cy="248293"/>
          </a:xfrm>
          <a:prstGeom prst="rect">
            <a:avLst/>
          </a:prstGeom>
          <a:solidFill>
            <a:schemeClr val="accent5">
              <a:lumMod val="20000"/>
              <a:lumOff val="80000"/>
            </a:schemeClr>
          </a:solidFill>
          <a:ln w="28575">
            <a:solidFill>
              <a:schemeClr val="accent5"/>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lnSpc>
                <a:spcPct val="90000"/>
              </a:lnSpc>
            </a:pPr>
            <a:r>
              <a:rPr lang="zh-TW" altLang="en-US" b="1" dirty="0">
                <a:solidFill>
                  <a:srgbClr val="002060"/>
                </a:solidFill>
                <a:latin typeface="Times New Roman" panose="02020603050405020304" pitchFamily="18" charset="0"/>
                <a:ea typeface="+mj-ea"/>
                <a:cs typeface="Times New Roman" panose="02020603050405020304" pitchFamily="18" charset="0"/>
              </a:rPr>
              <a:t>產品應用研發聯盟</a:t>
            </a:r>
            <a:endParaRPr lang="zh-TW" altLang="en-US" sz="1400" dirty="0">
              <a:solidFill>
                <a:srgbClr val="002060"/>
              </a:solidFill>
              <a:latin typeface="Times New Roman" panose="02020603050405020304" pitchFamily="18" charset="0"/>
              <a:ea typeface="+mj-ea"/>
              <a:cs typeface="Times New Roman" panose="02020603050405020304" pitchFamily="18" charset="0"/>
            </a:endParaRPr>
          </a:p>
        </p:txBody>
      </p:sp>
      <p:sp>
        <p:nvSpPr>
          <p:cNvPr id="33" name="矩形 32"/>
          <p:cNvSpPr/>
          <p:nvPr/>
        </p:nvSpPr>
        <p:spPr>
          <a:xfrm>
            <a:off x="7586364" y="3007986"/>
            <a:ext cx="1471093" cy="246221"/>
          </a:xfrm>
          <a:prstGeom prst="rect">
            <a:avLst/>
          </a:prstGeom>
          <a:solidFill>
            <a:schemeClr val="accent6">
              <a:lumMod val="20000"/>
              <a:lumOff val="80000"/>
            </a:schemeClr>
          </a:solidFill>
          <a:ln w="28575">
            <a:solidFill>
              <a:schemeClr val="accent6">
                <a:lumMod val="75000"/>
              </a:schemeClr>
            </a:solidFill>
          </a:ln>
        </p:spPr>
        <p:txBody>
          <a:bodyPr wrap="square" lIns="0" tIns="0" rIns="0" bIns="0">
            <a:spAutoFit/>
          </a:bodyPr>
          <a:lstStyle/>
          <a:p>
            <a:pPr algn="ctr" fontAlgn="base">
              <a:spcBef>
                <a:spcPct val="0"/>
              </a:spcBef>
              <a:spcAft>
                <a:spcPct val="0"/>
              </a:spcAft>
            </a:pPr>
            <a:r>
              <a:rPr lang="zh-TW" altLang="en-US" b="1" dirty="0">
                <a:solidFill>
                  <a:srgbClr val="0070C0"/>
                </a:solidFill>
                <a:latin typeface="Times New Roman" panose="02020603050405020304" pitchFamily="18" charset="0"/>
                <a:ea typeface="+mj-ea"/>
                <a:cs typeface="Times New Roman" panose="02020603050405020304" pitchFamily="18" charset="0"/>
              </a:rPr>
              <a:t>投資障礙排除</a:t>
            </a:r>
            <a:endParaRPr lang="zh-TW" altLang="en-US" dirty="0">
              <a:solidFill>
                <a:prstClr val="black"/>
              </a:solidFill>
              <a:latin typeface="Times New Roman" panose="02020603050405020304" pitchFamily="18" charset="0"/>
              <a:ea typeface="+mj-ea"/>
              <a:cs typeface="Times New Roman" panose="02020603050405020304" pitchFamily="18" charset="0"/>
            </a:endParaRPr>
          </a:p>
        </p:txBody>
      </p:sp>
      <p:sp>
        <p:nvSpPr>
          <p:cNvPr id="34" name="矩形 33"/>
          <p:cNvSpPr/>
          <p:nvPr/>
        </p:nvSpPr>
        <p:spPr>
          <a:xfrm>
            <a:off x="4805981" y="2053043"/>
            <a:ext cx="1983913" cy="738664"/>
          </a:xfrm>
          <a:prstGeom prst="rect">
            <a:avLst/>
          </a:prstGeom>
        </p:spPr>
        <p:txBody>
          <a:bodyPr wrap="square">
            <a:spAutoFit/>
          </a:bodyPr>
          <a:lstStyle/>
          <a:p>
            <a:pPr algn="ct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共成立</a:t>
            </a:r>
            <a:r>
              <a:rPr lang="en-US" altLang="zh-TW" sz="1400" b="1" dirty="0">
                <a:solidFill>
                  <a:srgbClr val="FF0000"/>
                </a:solidFill>
                <a:latin typeface="Times New Roman" panose="02020603050405020304" pitchFamily="18" charset="0"/>
                <a:ea typeface="+mj-ea"/>
                <a:cs typeface="Times New Roman" panose="02020603050405020304" pitchFamily="18" charset="0"/>
              </a:rPr>
              <a:t>37</a:t>
            </a:r>
            <a:r>
              <a:rPr lang="zh-TW" altLang="en-US" sz="1400" b="1" dirty="0">
                <a:solidFill>
                  <a:srgbClr val="FF0000"/>
                </a:solidFill>
                <a:latin typeface="Times New Roman" panose="02020603050405020304" pitchFamily="18" charset="0"/>
                <a:ea typeface="+mj-ea"/>
                <a:cs typeface="Times New Roman" panose="02020603050405020304" pitchFamily="18" charset="0"/>
              </a:rPr>
              <a:t>個聯盟</a:t>
            </a:r>
            <a:endParaRPr lang="en-US" altLang="zh-TW" sz="1400" b="1" dirty="0">
              <a:solidFill>
                <a:srgbClr val="FF0000"/>
              </a:solidFill>
              <a:latin typeface="Times New Roman" panose="02020603050405020304" pitchFamily="18" charset="0"/>
              <a:ea typeface="+mj-ea"/>
              <a:cs typeface="Times New Roman" panose="02020603050405020304" pitchFamily="18" charset="0"/>
            </a:endParaRPr>
          </a:p>
          <a:p>
            <a:pPr algn="ct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 </a:t>
            </a:r>
            <a:r>
              <a:rPr lang="en-US" altLang="zh-TW" sz="1400" dirty="0">
                <a:solidFill>
                  <a:prstClr val="black"/>
                </a:solidFill>
                <a:latin typeface="Times New Roman" panose="02020603050405020304" pitchFamily="18" charset="0"/>
                <a:ea typeface="+mj-ea"/>
                <a:cs typeface="Times New Roman" panose="02020603050405020304" pitchFamily="18" charset="0"/>
              </a:rPr>
              <a:t>227</a:t>
            </a:r>
            <a:r>
              <a:rPr lang="zh-TW" altLang="en-US" sz="1400" dirty="0">
                <a:solidFill>
                  <a:prstClr val="black"/>
                </a:solidFill>
                <a:latin typeface="Times New Roman" panose="02020603050405020304" pitchFamily="18" charset="0"/>
                <a:ea typeface="+mj-ea"/>
                <a:cs typeface="Times New Roman" panose="02020603050405020304" pitchFamily="18" charset="0"/>
              </a:rPr>
              <a:t>家廠商參與</a:t>
            </a:r>
          </a:p>
          <a:p>
            <a:pPr algn="ct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投入總經費達</a:t>
            </a:r>
            <a:r>
              <a:rPr lang="en-US" altLang="zh-TW" sz="1400" dirty="0">
                <a:solidFill>
                  <a:prstClr val="black"/>
                </a:solidFill>
                <a:latin typeface="Times New Roman" panose="02020603050405020304" pitchFamily="18" charset="0"/>
                <a:ea typeface="+mj-ea"/>
                <a:cs typeface="Times New Roman" panose="02020603050405020304" pitchFamily="18" charset="0"/>
              </a:rPr>
              <a:t>1.85</a:t>
            </a:r>
            <a:r>
              <a:rPr lang="zh-TW" altLang="en-US" sz="1400" dirty="0">
                <a:solidFill>
                  <a:prstClr val="black"/>
                </a:solidFill>
                <a:latin typeface="Times New Roman" panose="02020603050405020304" pitchFamily="18" charset="0"/>
                <a:ea typeface="+mj-ea"/>
                <a:cs typeface="Times New Roman" panose="02020603050405020304" pitchFamily="18" charset="0"/>
              </a:rPr>
              <a:t>億元</a:t>
            </a:r>
          </a:p>
        </p:txBody>
      </p:sp>
      <p:sp>
        <p:nvSpPr>
          <p:cNvPr id="40" name="矩形 39"/>
          <p:cNvSpPr/>
          <p:nvPr/>
        </p:nvSpPr>
        <p:spPr>
          <a:xfrm>
            <a:off x="7324021" y="3272923"/>
            <a:ext cx="2166945" cy="523220"/>
          </a:xfrm>
          <a:prstGeom prst="rect">
            <a:avLst/>
          </a:prstGeom>
        </p:spPr>
        <p:txBody>
          <a:bodyPr wrap="square">
            <a:spAutoFit/>
          </a:bodyPr>
          <a:lstStyle/>
          <a:p>
            <a:pPr algn="ctr" fontAlgn="base">
              <a:spcBef>
                <a:spcPct val="0"/>
              </a:spcBef>
              <a:spcAft>
                <a:spcPct val="0"/>
              </a:spcAft>
            </a:pPr>
            <a:r>
              <a:rPr lang="zh-TW" altLang="en-US" sz="1400" dirty="0">
                <a:solidFill>
                  <a:prstClr val="black"/>
                </a:solidFill>
                <a:latin typeface="Times New Roman" panose="02020603050405020304" pitchFamily="18" charset="0"/>
                <a:ea typeface="+mj-ea"/>
                <a:cs typeface="Times New Roman" panose="02020603050405020304" pitchFamily="18" charset="0"/>
              </a:rPr>
              <a:t>共協助投資障礙排除</a:t>
            </a:r>
            <a:r>
              <a:rPr lang="en-US" altLang="zh-TW" sz="1400" b="1" dirty="0">
                <a:solidFill>
                  <a:srgbClr val="FF0000"/>
                </a:solidFill>
                <a:latin typeface="Times New Roman" panose="02020603050405020304" pitchFamily="18" charset="0"/>
                <a:ea typeface="+mj-ea"/>
                <a:cs typeface="Times New Roman" panose="02020603050405020304" pitchFamily="18" charset="0"/>
              </a:rPr>
              <a:t>36</a:t>
            </a:r>
            <a:r>
              <a:rPr lang="zh-TW" altLang="en-US" sz="1400" b="1" dirty="0">
                <a:solidFill>
                  <a:srgbClr val="FF0000"/>
                </a:solidFill>
                <a:latin typeface="Times New Roman" panose="02020603050405020304" pitchFamily="18" charset="0"/>
                <a:ea typeface="+mj-ea"/>
                <a:cs typeface="Times New Roman" panose="02020603050405020304" pitchFamily="18" charset="0"/>
              </a:rPr>
              <a:t>案</a:t>
            </a:r>
            <a:endParaRPr lang="en-US" altLang="zh-TW" sz="1400" b="1" dirty="0">
              <a:solidFill>
                <a:srgbClr val="FF0000"/>
              </a:solidFill>
              <a:latin typeface="Times New Roman" panose="02020603050405020304" pitchFamily="18" charset="0"/>
              <a:ea typeface="+mj-ea"/>
              <a:cs typeface="Times New Roman" panose="02020603050405020304" pitchFamily="18" charset="0"/>
            </a:endParaRPr>
          </a:p>
          <a:p>
            <a:pPr algn="ctr" fontAlgn="base">
              <a:spcBef>
                <a:spcPct val="0"/>
              </a:spcBef>
              <a:spcAft>
                <a:spcPct val="0"/>
              </a:spcAft>
            </a:pPr>
            <a:r>
              <a:rPr lang="zh-TW" altLang="en-US" sz="1200" dirty="0">
                <a:solidFill>
                  <a:prstClr val="black"/>
                </a:solidFill>
                <a:latin typeface="Times New Roman" panose="02020603050405020304" pitchFamily="18" charset="0"/>
                <a:ea typeface="+mj-ea"/>
                <a:cs typeface="Times New Roman" panose="02020603050405020304" pitchFamily="18" charset="0"/>
              </a:rPr>
              <a:t>促成高值化投資</a:t>
            </a:r>
            <a:r>
              <a:rPr lang="en-US" altLang="zh-TW" sz="1400" b="1" dirty="0">
                <a:solidFill>
                  <a:srgbClr val="FF0000"/>
                </a:solidFill>
                <a:latin typeface="Times New Roman" panose="02020603050405020304" pitchFamily="18" charset="0"/>
                <a:ea typeface="+mj-ea"/>
                <a:cs typeface="Times New Roman" panose="02020603050405020304" pitchFamily="18" charset="0"/>
              </a:rPr>
              <a:t>1298</a:t>
            </a:r>
            <a:r>
              <a:rPr lang="zh-TW" altLang="en-US" sz="1400" b="1" dirty="0">
                <a:solidFill>
                  <a:srgbClr val="FF0000"/>
                </a:solidFill>
                <a:latin typeface="Times New Roman" panose="02020603050405020304" pitchFamily="18" charset="0"/>
                <a:ea typeface="+mj-ea"/>
                <a:cs typeface="Times New Roman" panose="02020603050405020304" pitchFamily="18" charset="0"/>
              </a:rPr>
              <a:t>億元</a:t>
            </a:r>
            <a:r>
              <a:rPr lang="zh-TW" altLang="en-US" sz="1200" dirty="0">
                <a:solidFill>
                  <a:prstClr val="black"/>
                </a:solidFill>
                <a:latin typeface="Times New Roman" panose="02020603050405020304" pitchFamily="18" charset="0"/>
                <a:ea typeface="+mj-ea"/>
                <a:cs typeface="Times New Roman" panose="02020603050405020304" pitchFamily="18" charset="0"/>
              </a:rPr>
              <a:t>。</a:t>
            </a:r>
          </a:p>
        </p:txBody>
      </p:sp>
      <p:sp>
        <p:nvSpPr>
          <p:cNvPr id="42" name="文字方塊 41"/>
          <p:cNvSpPr txBox="1"/>
          <p:nvPr/>
        </p:nvSpPr>
        <p:spPr>
          <a:xfrm>
            <a:off x="5762911" y="6424314"/>
            <a:ext cx="2159566" cy="307777"/>
          </a:xfrm>
          <a:prstGeom prst="rect">
            <a:avLst/>
          </a:prstGeom>
          <a:noFill/>
        </p:spPr>
        <p:txBody>
          <a:bodyPr wrap="none" rtlCol="0">
            <a:spAutoFit/>
          </a:bodyPr>
          <a:lstStyle/>
          <a:p>
            <a:pPr fontAlgn="base">
              <a:spcBef>
                <a:spcPct val="0"/>
              </a:spcBef>
              <a:spcAft>
                <a:spcPct val="0"/>
              </a:spcAft>
            </a:pPr>
            <a:r>
              <a:rPr lang="zh-TW" altLang="en-US" sz="1400" b="1" dirty="0">
                <a:solidFill>
                  <a:srgbClr val="F79646">
                    <a:lumMod val="75000"/>
                  </a:srgbClr>
                </a:solidFill>
                <a:latin typeface="Times New Roman" panose="02020603050405020304" pitchFamily="18" charset="0"/>
                <a:ea typeface="+mj-ea"/>
                <a:cs typeface="Times New Roman" panose="02020603050405020304" pitchFamily="18" charset="0"/>
              </a:rPr>
              <a:t>歷年帶動產業投資金額表</a:t>
            </a:r>
          </a:p>
        </p:txBody>
      </p:sp>
      <p:sp>
        <p:nvSpPr>
          <p:cNvPr id="45" name="文字方塊 44"/>
          <p:cNvSpPr txBox="1"/>
          <p:nvPr/>
        </p:nvSpPr>
        <p:spPr>
          <a:xfrm>
            <a:off x="5387614" y="6646886"/>
            <a:ext cx="3468554" cy="230832"/>
          </a:xfrm>
          <a:prstGeom prst="rect">
            <a:avLst/>
          </a:prstGeom>
          <a:noFill/>
        </p:spPr>
        <p:txBody>
          <a:bodyPr wrap="square" rtlCol="0">
            <a:spAutoFit/>
          </a:bodyPr>
          <a:lstStyle/>
          <a:p>
            <a:pPr fontAlgn="base">
              <a:spcBef>
                <a:spcPct val="0"/>
              </a:spcBef>
              <a:spcAft>
                <a:spcPct val="0"/>
              </a:spcAft>
            </a:pPr>
            <a:r>
              <a:rPr lang="zh-TW" altLang="en-US" sz="900" b="1" dirty="0">
                <a:solidFill>
                  <a:prstClr val="black"/>
                </a:solidFill>
                <a:latin typeface="Times New Roman" panose="02020603050405020304" pitchFamily="18" charset="0"/>
                <a:ea typeface="+mj-ea"/>
                <a:cs typeface="Times New Roman" panose="02020603050405020304" pitchFamily="18" charset="0"/>
              </a:rPr>
              <a:t>資料來源：工業局石化產業高值化推動專案</a:t>
            </a:r>
            <a:r>
              <a:rPr lang="en-US" altLang="zh-TW" sz="900" b="1" dirty="0">
                <a:solidFill>
                  <a:prstClr val="black"/>
                </a:solidFill>
                <a:latin typeface="Times New Roman" panose="02020603050405020304" pitchFamily="18" charset="0"/>
                <a:ea typeface="+mj-ea"/>
                <a:cs typeface="Times New Roman" panose="02020603050405020304" pitchFamily="18" charset="0"/>
              </a:rPr>
              <a:t>(107</a:t>
            </a:r>
            <a:r>
              <a:rPr lang="zh-TW" altLang="en-US" sz="900" b="1" dirty="0" smtClean="0">
                <a:solidFill>
                  <a:prstClr val="black"/>
                </a:solidFill>
                <a:latin typeface="Times New Roman" panose="02020603050405020304" pitchFamily="18" charset="0"/>
                <a:ea typeface="+mj-ea"/>
                <a:cs typeface="Times New Roman" panose="02020603050405020304" pitchFamily="18" charset="0"/>
              </a:rPr>
              <a:t>年</a:t>
            </a:r>
            <a:r>
              <a:rPr lang="en-US" altLang="zh-TW" sz="900" b="1" dirty="0" smtClean="0">
                <a:solidFill>
                  <a:prstClr val="black"/>
                </a:solidFill>
                <a:latin typeface="Times New Roman" panose="02020603050405020304" pitchFamily="18" charset="0"/>
                <a:ea typeface="+mj-ea"/>
                <a:cs typeface="Times New Roman" panose="02020603050405020304" pitchFamily="18" charset="0"/>
              </a:rPr>
              <a:t>11</a:t>
            </a:r>
            <a:r>
              <a:rPr lang="zh-TW" altLang="en-US" sz="900" b="1" dirty="0" smtClean="0">
                <a:solidFill>
                  <a:prstClr val="black"/>
                </a:solidFill>
                <a:latin typeface="Times New Roman" panose="02020603050405020304" pitchFamily="18" charset="0"/>
                <a:ea typeface="+mj-ea"/>
                <a:cs typeface="Times New Roman" panose="02020603050405020304" pitchFamily="18" charset="0"/>
              </a:rPr>
              <a:t>月</a:t>
            </a:r>
            <a:r>
              <a:rPr lang="zh-TW" altLang="en-US" sz="900" b="1" dirty="0">
                <a:solidFill>
                  <a:prstClr val="black"/>
                </a:solidFill>
                <a:latin typeface="Times New Roman" panose="02020603050405020304" pitchFamily="18" charset="0"/>
                <a:ea typeface="+mj-ea"/>
                <a:cs typeface="Times New Roman" panose="02020603050405020304" pitchFamily="18" charset="0"/>
              </a:rPr>
              <a:t>更新</a:t>
            </a:r>
            <a:r>
              <a:rPr lang="en-US" altLang="zh-TW" sz="900" b="1" dirty="0">
                <a:solidFill>
                  <a:prstClr val="black"/>
                </a:solidFill>
                <a:latin typeface="Times New Roman" panose="02020603050405020304" pitchFamily="18" charset="0"/>
                <a:ea typeface="+mj-ea"/>
                <a:cs typeface="Times New Roman" panose="02020603050405020304" pitchFamily="18" charset="0"/>
              </a:rPr>
              <a:t>)</a:t>
            </a:r>
            <a:endParaRPr lang="zh-TW" altLang="en-US" sz="900" b="1" dirty="0">
              <a:solidFill>
                <a:prstClr val="black"/>
              </a:solidFill>
              <a:latin typeface="Times New Roman" panose="02020603050405020304" pitchFamily="18" charset="0"/>
              <a:ea typeface="+mj-ea"/>
              <a:cs typeface="Times New Roman" panose="02020603050405020304" pitchFamily="18" charset="0"/>
            </a:endParaRPr>
          </a:p>
        </p:txBody>
      </p:sp>
      <p:sp>
        <p:nvSpPr>
          <p:cNvPr id="35" name="文字方塊 34"/>
          <p:cNvSpPr txBox="1"/>
          <p:nvPr/>
        </p:nvSpPr>
        <p:spPr>
          <a:xfrm>
            <a:off x="2680519" y="5133322"/>
            <a:ext cx="1152128" cy="400110"/>
          </a:xfrm>
          <a:prstGeom prst="rect">
            <a:avLst/>
          </a:prstGeom>
          <a:noFill/>
        </p:spPr>
        <p:txBody>
          <a:bodyPr wrap="square" rtlCol="0">
            <a:spAutoFit/>
          </a:bodyPr>
          <a:lstStyle/>
          <a:p>
            <a:pPr fontAlgn="base">
              <a:spcBef>
                <a:spcPct val="0"/>
              </a:spcBef>
              <a:spcAft>
                <a:spcPct val="0"/>
              </a:spcAft>
            </a:pPr>
            <a:r>
              <a:rPr lang="zh-TW" altLang="en-US" sz="1000" b="1" dirty="0">
                <a:solidFill>
                  <a:srgbClr val="0070C0"/>
                </a:solidFill>
                <a:latin typeface="Times New Roman" panose="02020603050405020304" pitchFamily="18" charset="0"/>
                <a:ea typeface="+mj-ea"/>
                <a:cs typeface="Times New Roman" panose="02020603050405020304" pitchFamily="18" charset="0"/>
              </a:rPr>
              <a:t>化學材料製造業</a:t>
            </a:r>
            <a:endParaRPr lang="en-US" altLang="zh-TW" sz="1000" b="1" dirty="0">
              <a:solidFill>
                <a:srgbClr val="0070C0"/>
              </a:solidFill>
              <a:latin typeface="Times New Roman" panose="02020603050405020304" pitchFamily="18" charset="0"/>
              <a:ea typeface="+mj-ea"/>
              <a:cs typeface="Times New Roman" panose="02020603050405020304" pitchFamily="18" charset="0"/>
            </a:endParaRPr>
          </a:p>
          <a:p>
            <a:pPr fontAlgn="base">
              <a:spcBef>
                <a:spcPct val="0"/>
              </a:spcBef>
              <a:spcAft>
                <a:spcPct val="0"/>
              </a:spcAft>
            </a:pPr>
            <a:r>
              <a:rPr lang="zh-TW" altLang="en-US" sz="1000" b="1" dirty="0">
                <a:solidFill>
                  <a:srgbClr val="0070C0"/>
                </a:solidFill>
                <a:latin typeface="Times New Roman" panose="02020603050405020304" pitchFamily="18" charset="0"/>
                <a:ea typeface="+mj-ea"/>
                <a:cs typeface="Times New Roman" panose="02020603050405020304" pitchFamily="18" charset="0"/>
              </a:rPr>
              <a:t>研發經費</a:t>
            </a:r>
            <a:r>
              <a:rPr lang="en-US" altLang="zh-TW" sz="1000" b="1" dirty="0">
                <a:solidFill>
                  <a:srgbClr val="0070C0"/>
                </a:solidFill>
                <a:latin typeface="Times New Roman" panose="02020603050405020304" pitchFamily="18" charset="0"/>
                <a:ea typeface="+mj-ea"/>
                <a:cs typeface="Times New Roman" panose="02020603050405020304" pitchFamily="18" charset="0"/>
              </a:rPr>
              <a:t>(</a:t>
            </a:r>
            <a:r>
              <a:rPr lang="zh-TW" altLang="en-US" sz="1000" b="1" dirty="0">
                <a:solidFill>
                  <a:srgbClr val="0070C0"/>
                </a:solidFill>
                <a:latin typeface="Times New Roman" panose="02020603050405020304" pitchFamily="18" charset="0"/>
                <a:ea typeface="+mj-ea"/>
                <a:cs typeface="Times New Roman" panose="02020603050405020304" pitchFamily="18" charset="0"/>
              </a:rPr>
              <a:t>億元</a:t>
            </a:r>
            <a:r>
              <a:rPr lang="en-US" altLang="zh-TW" sz="1000" b="1" dirty="0">
                <a:solidFill>
                  <a:srgbClr val="0070C0"/>
                </a:solidFill>
                <a:latin typeface="Times New Roman" panose="02020603050405020304" pitchFamily="18" charset="0"/>
                <a:ea typeface="+mj-ea"/>
                <a:cs typeface="Times New Roman" panose="02020603050405020304" pitchFamily="18" charset="0"/>
              </a:rPr>
              <a:t>)</a:t>
            </a:r>
            <a:endParaRPr lang="zh-TW" altLang="en-US" sz="1000" b="1" dirty="0">
              <a:solidFill>
                <a:srgbClr val="0070C0"/>
              </a:solidFill>
              <a:latin typeface="Times New Roman" panose="02020603050405020304" pitchFamily="18" charset="0"/>
              <a:ea typeface="+mj-ea"/>
              <a:cs typeface="Times New Roman" panose="02020603050405020304" pitchFamily="18" charset="0"/>
            </a:endParaRPr>
          </a:p>
        </p:txBody>
      </p:sp>
      <p:sp>
        <p:nvSpPr>
          <p:cNvPr id="48" name="文字方塊 47"/>
          <p:cNvSpPr txBox="1"/>
          <p:nvPr/>
        </p:nvSpPr>
        <p:spPr>
          <a:xfrm>
            <a:off x="4054876" y="5232782"/>
            <a:ext cx="697627" cy="246221"/>
          </a:xfrm>
          <a:prstGeom prst="rect">
            <a:avLst/>
          </a:prstGeom>
          <a:solidFill>
            <a:schemeClr val="bg1"/>
          </a:solidFill>
        </p:spPr>
        <p:txBody>
          <a:bodyPr wrap="none" rtlCol="0">
            <a:spAutoFit/>
          </a:bodyPr>
          <a:lstStyle/>
          <a:p>
            <a:r>
              <a:rPr lang="zh-TW" altLang="en-US" sz="1000" b="1" dirty="0">
                <a:solidFill>
                  <a:srgbClr val="FF0000"/>
                </a:solidFill>
                <a:latin typeface="Times New Roman" panose="02020603050405020304" pitchFamily="18" charset="0"/>
                <a:ea typeface="+mj-ea"/>
                <a:cs typeface="Times New Roman" panose="02020603050405020304" pitchFamily="18" charset="0"/>
              </a:rPr>
              <a:t>研發比例</a:t>
            </a:r>
          </a:p>
        </p:txBody>
      </p:sp>
      <p:pic>
        <p:nvPicPr>
          <p:cNvPr id="25" name="圖片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904" y="5675151"/>
            <a:ext cx="1623029" cy="973817"/>
          </a:xfrm>
          <a:prstGeom prst="rect">
            <a:avLst/>
          </a:prstGeom>
        </p:spPr>
      </p:pic>
      <p:sp>
        <p:nvSpPr>
          <p:cNvPr id="9" name="矩形 8"/>
          <p:cNvSpPr/>
          <p:nvPr/>
        </p:nvSpPr>
        <p:spPr>
          <a:xfrm>
            <a:off x="486206" y="5589562"/>
            <a:ext cx="2108269" cy="276999"/>
          </a:xfrm>
          <a:prstGeom prst="rect">
            <a:avLst/>
          </a:prstGeom>
        </p:spPr>
        <p:txBody>
          <a:bodyPr wrap="none">
            <a:spAutoFit/>
          </a:bodyPr>
          <a:lstStyle/>
          <a:p>
            <a:pPr fontAlgn="base">
              <a:spcBef>
                <a:spcPct val="0"/>
              </a:spcBef>
              <a:spcAft>
                <a:spcPct val="0"/>
              </a:spcAft>
            </a:pPr>
            <a:r>
              <a:rPr lang="zh-TW" altLang="en-US" sz="1200" dirty="0">
                <a:solidFill>
                  <a:prstClr val="black"/>
                </a:solidFill>
                <a:latin typeface="Times New Roman" panose="02020603050405020304" pitchFamily="18" charset="0"/>
                <a:ea typeface="+mj-ea"/>
                <a:cs typeface="Times New Roman" panose="02020603050405020304" pitchFamily="18" charset="0"/>
              </a:rPr>
              <a:t>投入約</a:t>
            </a:r>
            <a:r>
              <a:rPr lang="en-US" altLang="zh-TW" sz="1200" dirty="0">
                <a:solidFill>
                  <a:prstClr val="black"/>
                </a:solidFill>
                <a:latin typeface="Times New Roman" panose="02020603050405020304" pitchFamily="18" charset="0"/>
                <a:ea typeface="+mj-ea"/>
                <a:cs typeface="Times New Roman" panose="02020603050405020304" pitchFamily="18" charset="0"/>
              </a:rPr>
              <a:t>320</a:t>
            </a:r>
            <a:r>
              <a:rPr lang="zh-TW" altLang="en-US" sz="1200" dirty="0">
                <a:solidFill>
                  <a:prstClr val="black"/>
                </a:solidFill>
                <a:latin typeface="Times New Roman" panose="02020603050405020304" pitchFamily="18" charset="0"/>
                <a:ea typeface="+mj-ea"/>
                <a:cs typeface="Times New Roman" panose="02020603050405020304" pitchFamily="18" charset="0"/>
              </a:rPr>
              <a:t>名</a:t>
            </a:r>
            <a:r>
              <a:rPr lang="zh-TW" altLang="zh-TW" sz="1200" dirty="0">
                <a:solidFill>
                  <a:prstClr val="black"/>
                </a:solidFill>
                <a:latin typeface="Times New Roman" panose="02020603050405020304" pitchFamily="18" charset="0"/>
                <a:ea typeface="+mj-ea"/>
                <a:cs typeface="Times New Roman" panose="02020603050405020304" pitchFamily="18" charset="0"/>
              </a:rPr>
              <a:t>碩博士</a:t>
            </a:r>
            <a:r>
              <a:rPr lang="zh-TW" altLang="en-US" sz="1200" dirty="0">
                <a:solidFill>
                  <a:prstClr val="black"/>
                </a:solidFill>
                <a:latin typeface="Times New Roman" panose="02020603050405020304" pitchFamily="18" charset="0"/>
                <a:ea typeface="+mj-ea"/>
                <a:cs typeface="Times New Roman" panose="02020603050405020304" pitchFamily="18" charset="0"/>
              </a:rPr>
              <a:t>研發人力</a:t>
            </a:r>
            <a:endParaRPr lang="zh-TW" altLang="zh-TW" sz="1200" dirty="0">
              <a:solidFill>
                <a:prstClr val="black"/>
              </a:solidFill>
              <a:latin typeface="Times New Roman" panose="02020603050405020304" pitchFamily="18" charset="0"/>
              <a:ea typeface="+mj-ea"/>
              <a:cs typeface="Times New Roman" panose="02020603050405020304" pitchFamily="18" charset="0"/>
            </a:endParaRPr>
          </a:p>
        </p:txBody>
      </p:sp>
      <p:pic>
        <p:nvPicPr>
          <p:cNvPr id="37" name="圖片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5317" y="5487266"/>
            <a:ext cx="2097292" cy="1177105"/>
          </a:xfrm>
          <a:prstGeom prst="rect">
            <a:avLst/>
          </a:prstGeom>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08291" y="4034345"/>
            <a:ext cx="5014709" cy="2507355"/>
          </a:xfrm>
          <a:prstGeom prst="rect">
            <a:avLst/>
          </a:prstGeom>
        </p:spPr>
      </p:pic>
      <p:pic>
        <p:nvPicPr>
          <p:cNvPr id="51" name="圖片 5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76937" y="1165228"/>
            <a:ext cx="1132179" cy="1132179"/>
          </a:xfrm>
          <a:prstGeom prst="ellipse">
            <a:avLst/>
          </a:prstGeom>
          <a:ln>
            <a:noFill/>
          </a:ln>
          <a:effectLst>
            <a:softEdge rad="112500"/>
          </a:effectLst>
        </p:spPr>
      </p:pic>
      <p:pic>
        <p:nvPicPr>
          <p:cNvPr id="52" name="Picture 1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556868" y="1348284"/>
            <a:ext cx="1038225"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p:cNvPicPr>
          <p:nvPr/>
        </p:nvPicPr>
        <p:blipFill>
          <a:blip r:embed="rId12">
            <a:extLst>
              <a:ext uri="{28A0092B-C50C-407E-A947-70E740481C1C}">
                <a14:useLocalDpi xmlns:a14="http://schemas.microsoft.com/office/drawing/2010/main"/>
              </a:ext>
            </a:extLst>
          </a:blip>
          <a:stretch>
            <a:fillRect/>
          </a:stretch>
        </p:blipFill>
        <p:spPr bwMode="auto">
          <a:xfrm>
            <a:off x="6726522" y="1255011"/>
            <a:ext cx="978248" cy="952610"/>
          </a:xfrm>
          <a:prstGeom prst="ellipse">
            <a:avLst/>
          </a:prstGeom>
          <a:ln>
            <a:noFill/>
          </a:ln>
          <a:effectLst/>
          <a:extLst/>
        </p:spPr>
      </p:pic>
      <p:pic>
        <p:nvPicPr>
          <p:cNvPr id="54" name="圖片 53"/>
          <p:cNvPicPr>
            <a:picLocks noChangeAspect="1"/>
          </p:cNvPicPr>
          <p:nvPr/>
        </p:nvPicPr>
        <p:blipFill>
          <a:blip r:embed="rId13"/>
          <a:stretch>
            <a:fillRect/>
          </a:stretch>
        </p:blipFill>
        <p:spPr>
          <a:xfrm>
            <a:off x="7932957" y="1251613"/>
            <a:ext cx="910789" cy="979188"/>
          </a:xfrm>
          <a:prstGeom prst="rect">
            <a:avLst/>
          </a:prstGeom>
        </p:spPr>
      </p:pic>
      <p:sp>
        <p:nvSpPr>
          <p:cNvPr id="62" name="文字方塊 61"/>
          <p:cNvSpPr txBox="1"/>
          <p:nvPr/>
        </p:nvSpPr>
        <p:spPr>
          <a:xfrm>
            <a:off x="5461692" y="4832215"/>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sp>
        <p:nvSpPr>
          <p:cNvPr id="63" name="文字方塊 62"/>
          <p:cNvSpPr txBox="1"/>
          <p:nvPr/>
        </p:nvSpPr>
        <p:spPr>
          <a:xfrm>
            <a:off x="5894337" y="4694192"/>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sp>
        <p:nvSpPr>
          <p:cNvPr id="64" name="文字方塊 63"/>
          <p:cNvSpPr txBox="1"/>
          <p:nvPr/>
        </p:nvSpPr>
        <p:spPr>
          <a:xfrm>
            <a:off x="6308599" y="4630557"/>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sp>
        <p:nvSpPr>
          <p:cNvPr id="65" name="文字方塊 64"/>
          <p:cNvSpPr txBox="1"/>
          <p:nvPr/>
        </p:nvSpPr>
        <p:spPr>
          <a:xfrm>
            <a:off x="6734641" y="4604241"/>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sp>
        <p:nvSpPr>
          <p:cNvPr id="66" name="文字方塊 65"/>
          <p:cNvSpPr txBox="1"/>
          <p:nvPr/>
        </p:nvSpPr>
        <p:spPr>
          <a:xfrm>
            <a:off x="7159250" y="4547586"/>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sp>
        <p:nvSpPr>
          <p:cNvPr id="67" name="文字方塊 66"/>
          <p:cNvSpPr txBox="1"/>
          <p:nvPr/>
        </p:nvSpPr>
        <p:spPr>
          <a:xfrm>
            <a:off x="7601262" y="4647228"/>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sp>
        <p:nvSpPr>
          <p:cNvPr id="68" name="文字方塊 67"/>
          <p:cNvSpPr txBox="1"/>
          <p:nvPr/>
        </p:nvSpPr>
        <p:spPr>
          <a:xfrm>
            <a:off x="8014378" y="5034331"/>
            <a:ext cx="127103" cy="184666"/>
          </a:xfrm>
          <a:prstGeom prst="rect">
            <a:avLst/>
          </a:prstGeom>
          <a:solidFill>
            <a:schemeClr val="accent1"/>
          </a:solidFill>
          <a:ln>
            <a:noFill/>
          </a:ln>
        </p:spPr>
        <p:txBody>
          <a:bodyPr wrap="square" lIns="0" tIns="0" rIns="0" bIns="0" rtlCol="0">
            <a:spAutoFit/>
          </a:bodyPr>
          <a:lstStyle/>
          <a:p>
            <a:pPr algn="ctr"/>
            <a:endParaRPr lang="zh-TW" altLang="en-US" sz="1200" dirty="0">
              <a:solidFill>
                <a:srgbClr val="002060"/>
              </a:solidFill>
              <a:latin typeface="Times New Roman" panose="02020603050405020304" pitchFamily="18" charset="0"/>
              <a:cs typeface="Times New Roman" panose="02020603050405020304" pitchFamily="18" charset="0"/>
            </a:endParaRPr>
          </a:p>
        </p:txBody>
      </p:sp>
      <p:cxnSp>
        <p:nvCxnSpPr>
          <p:cNvPr id="56" name="直線接點 55"/>
          <p:cNvCxnSpPr/>
          <p:nvPr/>
        </p:nvCxnSpPr>
        <p:spPr>
          <a:xfrm rot="-60000" flipV="1">
            <a:off x="5850439" y="4671137"/>
            <a:ext cx="70089" cy="14917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5324476" y="4781551"/>
            <a:ext cx="380703"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110</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38" name="文字方塊 37"/>
          <p:cNvSpPr txBox="1"/>
          <p:nvPr/>
        </p:nvSpPr>
        <p:spPr>
          <a:xfrm>
            <a:off x="5753390" y="4624667"/>
            <a:ext cx="380703"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113</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41" name="文字方塊 40"/>
          <p:cNvSpPr txBox="1"/>
          <p:nvPr/>
        </p:nvSpPr>
        <p:spPr>
          <a:xfrm>
            <a:off x="6174375" y="4571885"/>
            <a:ext cx="385772"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197</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46" name="文字方塊 45"/>
          <p:cNvSpPr txBox="1"/>
          <p:nvPr/>
        </p:nvSpPr>
        <p:spPr>
          <a:xfrm>
            <a:off x="6601446" y="4559405"/>
            <a:ext cx="399578"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237</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47" name="文字方塊 46"/>
          <p:cNvSpPr txBox="1"/>
          <p:nvPr/>
        </p:nvSpPr>
        <p:spPr>
          <a:xfrm>
            <a:off x="7018484" y="4466277"/>
            <a:ext cx="408634"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243</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50" name="文字方塊 49"/>
          <p:cNvSpPr txBox="1"/>
          <p:nvPr/>
        </p:nvSpPr>
        <p:spPr>
          <a:xfrm>
            <a:off x="7451136" y="4608620"/>
            <a:ext cx="401954"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253</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55" name="文字方塊 54"/>
          <p:cNvSpPr txBox="1"/>
          <p:nvPr/>
        </p:nvSpPr>
        <p:spPr>
          <a:xfrm>
            <a:off x="7865790" y="4956804"/>
            <a:ext cx="409054" cy="184666"/>
          </a:xfrm>
          <a:prstGeom prst="rect">
            <a:avLst/>
          </a:prstGeom>
          <a:noFill/>
          <a:ln>
            <a:noFill/>
          </a:ln>
        </p:spPr>
        <p:txBody>
          <a:bodyPr wrap="square" lIns="0" tIns="0" rIns="0" bIns="0" rtlCol="0">
            <a:spAutoFit/>
          </a:bodyPr>
          <a:lstStyle/>
          <a:p>
            <a:pPr algn="ctr"/>
            <a:r>
              <a:rPr lang="en-US" altLang="zh-TW" sz="1200" b="1" dirty="0">
                <a:solidFill>
                  <a:srgbClr val="002060"/>
                </a:solidFill>
                <a:latin typeface="Times New Roman" panose="02020603050405020304" pitchFamily="18" charset="0"/>
                <a:cs typeface="Times New Roman" panose="02020603050405020304" pitchFamily="18" charset="0"/>
              </a:rPr>
              <a:t>254</a:t>
            </a:r>
            <a:endParaRPr lang="zh-TW" altLang="en-US" sz="1200" b="1" dirty="0">
              <a:solidFill>
                <a:srgbClr val="002060"/>
              </a:solidFill>
              <a:latin typeface="Times New Roman" panose="02020603050405020304" pitchFamily="18" charset="0"/>
              <a:cs typeface="Times New Roman" panose="02020603050405020304" pitchFamily="18" charset="0"/>
            </a:endParaRPr>
          </a:p>
        </p:txBody>
      </p:sp>
      <p:sp>
        <p:nvSpPr>
          <p:cNvPr id="57"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8" name="矩形 57"/>
          <p:cNvSpPr/>
          <p:nvPr/>
        </p:nvSpPr>
        <p:spPr>
          <a:xfrm>
            <a:off x="3993286" y="547480"/>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9" name="矩形 58"/>
          <p:cNvSpPr/>
          <p:nvPr/>
        </p:nvSpPr>
        <p:spPr>
          <a:xfrm>
            <a:off x="111895" y="906450"/>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4120491" y="947785"/>
            <a:ext cx="2138727" cy="338554"/>
          </a:xfrm>
          <a:prstGeom prst="rect">
            <a:avLst/>
          </a:prstGeom>
        </p:spPr>
        <p:txBody>
          <a:bodyPr wrap="none">
            <a:spAutoFit/>
          </a:bodyPr>
          <a:lstStyle/>
          <a:p>
            <a:pPr>
              <a:spcAft>
                <a:spcPts val="0"/>
              </a:spcAft>
            </a:pP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101~106</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年高</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值化成果</a:t>
            </a:r>
            <a:endParaRPr lang="zh-TW"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61" name="圖表 60"/>
          <p:cNvGraphicFramePr>
            <a:graphicFrameLocks/>
          </p:cNvGraphicFramePr>
          <p:nvPr>
            <p:extLst>
              <p:ext uri="{D42A27DB-BD31-4B8C-83A1-F6EECF244321}">
                <p14:modId xmlns:p14="http://schemas.microsoft.com/office/powerpoint/2010/main" val="23084210"/>
              </p:ext>
            </p:extLst>
          </p:nvPr>
        </p:nvGraphicFramePr>
        <p:xfrm>
          <a:off x="855542" y="1199891"/>
          <a:ext cx="1984171" cy="1494062"/>
        </p:xfrm>
        <a:graphic>
          <a:graphicData uri="http://schemas.openxmlformats.org/drawingml/2006/chart">
            <c:chart xmlns:c="http://schemas.openxmlformats.org/drawingml/2006/chart" xmlns:r="http://schemas.openxmlformats.org/officeDocument/2006/relationships" r:id="rId14"/>
          </a:graphicData>
        </a:graphic>
      </p:graphicFrame>
      <p:sp>
        <p:nvSpPr>
          <p:cNvPr id="3" name="矩形 2"/>
          <p:cNvSpPr/>
          <p:nvPr/>
        </p:nvSpPr>
        <p:spPr>
          <a:xfrm>
            <a:off x="562096" y="1244876"/>
            <a:ext cx="2569934" cy="276999"/>
          </a:xfrm>
          <a:prstGeom prst="rect">
            <a:avLst/>
          </a:prstGeom>
        </p:spPr>
        <p:txBody>
          <a:bodyPr wrap="none">
            <a:spAutoFit/>
          </a:bodyPr>
          <a:lstStyle/>
          <a:p>
            <a:pPr algn="ctr" fontAlgn="base">
              <a:spcBef>
                <a:spcPct val="0"/>
              </a:spcBef>
              <a:spcAft>
                <a:spcPct val="0"/>
              </a:spcAft>
              <a:defRPr sz="1400" b="0" i="0" u="none" strike="noStrike" kern="1200" spc="0" baseline="0">
                <a:solidFill>
                  <a:sysClr val="windowText" lastClr="000000">
                    <a:lumMod val="65000"/>
                    <a:lumOff val="35000"/>
                  </a:sysClr>
                </a:solidFill>
                <a:latin typeface="+mn-lt"/>
                <a:ea typeface="+mn-ea"/>
                <a:cs typeface="+mn-cs"/>
              </a:defRPr>
            </a:pPr>
            <a:r>
              <a:rPr lang="en-US" altLang="zh-TW" sz="1200" dirty="0">
                <a:solidFill>
                  <a:sysClr val="windowText" lastClr="000000">
                    <a:lumMod val="65000"/>
                    <a:lumOff val="35000"/>
                  </a:sysClr>
                </a:solidFill>
                <a:latin typeface="Times New Roman" panose="02020603050405020304" pitchFamily="18" charset="0"/>
                <a:ea typeface="+mj-ea"/>
                <a:cs typeface="Times New Roman" panose="02020603050405020304" pitchFamily="18" charset="0"/>
              </a:rPr>
              <a:t>103</a:t>
            </a:r>
            <a:r>
              <a:rPr lang="zh-TW" altLang="en-US" sz="1200" dirty="0">
                <a:solidFill>
                  <a:sysClr val="windowText" lastClr="000000">
                    <a:lumMod val="65000"/>
                    <a:lumOff val="35000"/>
                  </a:sysClr>
                </a:solidFill>
                <a:latin typeface="Times New Roman" panose="02020603050405020304" pitchFamily="18" charset="0"/>
                <a:ea typeface="+mj-ea"/>
                <a:cs typeface="Times New Roman" panose="02020603050405020304" pitchFamily="18" charset="0"/>
              </a:rPr>
              <a:t>年</a:t>
            </a:r>
            <a:r>
              <a:rPr lang="en-US" altLang="zh-TW" sz="1200" dirty="0">
                <a:solidFill>
                  <a:sysClr val="windowText" lastClr="000000">
                    <a:lumMod val="65000"/>
                    <a:lumOff val="35000"/>
                  </a:sysClr>
                </a:solidFill>
                <a:latin typeface="Times New Roman" panose="02020603050405020304" pitchFamily="18" charset="0"/>
                <a:ea typeface="+mj-ea"/>
                <a:cs typeface="Times New Roman" panose="02020603050405020304" pitchFamily="18" charset="0"/>
              </a:rPr>
              <a:t>-106</a:t>
            </a:r>
            <a:r>
              <a:rPr lang="zh-TW" altLang="en-US" sz="1200" dirty="0">
                <a:solidFill>
                  <a:sysClr val="windowText" lastClr="000000">
                    <a:lumMod val="65000"/>
                    <a:lumOff val="35000"/>
                  </a:sysClr>
                </a:solidFill>
                <a:latin typeface="Times New Roman" panose="02020603050405020304" pitchFamily="18" charset="0"/>
                <a:ea typeface="+mj-ea"/>
                <a:cs typeface="Times New Roman" panose="02020603050405020304" pitchFamily="18" charset="0"/>
              </a:rPr>
              <a:t>年參與試量產研發廠商數</a:t>
            </a:r>
          </a:p>
        </p:txBody>
      </p:sp>
    </p:spTree>
    <p:extLst>
      <p:ext uri="{BB962C8B-B14F-4D97-AF65-F5344CB8AC3E}">
        <p14:creationId xmlns:p14="http://schemas.microsoft.com/office/powerpoint/2010/main" val="275668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矩形 47"/>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 name="矩形 48"/>
          <p:cNvSpPr/>
          <p:nvPr/>
        </p:nvSpPr>
        <p:spPr>
          <a:xfrm>
            <a:off x="111895" y="938017"/>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(4/8)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93" name="表格 92"/>
          <p:cNvGraphicFramePr>
            <a:graphicFrameLocks noGrp="1"/>
          </p:cNvGraphicFramePr>
          <p:nvPr>
            <p:extLst>
              <p:ext uri="{D42A27DB-BD31-4B8C-83A1-F6EECF244321}">
                <p14:modId xmlns:p14="http://schemas.microsoft.com/office/powerpoint/2010/main" val="3031886433"/>
              </p:ext>
            </p:extLst>
          </p:nvPr>
        </p:nvGraphicFramePr>
        <p:xfrm>
          <a:off x="962266" y="4237379"/>
          <a:ext cx="2723376" cy="862012"/>
        </p:xfrm>
        <a:graphic>
          <a:graphicData uri="http://schemas.openxmlformats.org/drawingml/2006/table">
            <a:tbl>
              <a:tblPr firstRow="1" bandRow="1"/>
              <a:tblGrid>
                <a:gridCol w="2723376">
                  <a:extLst>
                    <a:ext uri="{9D8B030D-6E8A-4147-A177-3AD203B41FA5}"/>
                  </a:extLst>
                </a:gridCol>
              </a:tblGrid>
              <a:tr h="304714">
                <a:tc>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algn="ctr"/>
                      <a:r>
                        <a:rPr lang="zh-TW" altLang="en-US" sz="1400" dirty="0"/>
                        <a:t>關鍵問題</a:t>
                      </a:r>
                    </a:p>
                  </a:txBody>
                  <a:tcPr marL="91434" marR="91434" marT="45677" marB="4567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extLst>
              </a:tr>
              <a:tr h="557298">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kern="1200" dirty="0">
                          <a:solidFill>
                            <a:schemeClr val="dk1"/>
                          </a:solidFill>
                          <a:effectLst/>
                          <a:latin typeface="+mn-lt"/>
                          <a:ea typeface="+mn-ea"/>
                          <a:cs typeface="+mn-cs"/>
                        </a:rPr>
                        <a:t>國內對於</a:t>
                      </a:r>
                      <a:r>
                        <a:rPr lang="en-US" altLang="zh-TW" sz="1400" kern="1200" dirty="0">
                          <a:solidFill>
                            <a:schemeClr val="dk1"/>
                          </a:solidFill>
                          <a:effectLst/>
                          <a:latin typeface="+mn-lt"/>
                          <a:ea typeface="+mn-ea"/>
                          <a:cs typeface="+mn-cs"/>
                        </a:rPr>
                        <a:t>TPEE</a:t>
                      </a:r>
                      <a:r>
                        <a:rPr lang="zh-TW" altLang="en-US" sz="1400" kern="1200" dirty="0">
                          <a:solidFill>
                            <a:schemeClr val="dk1"/>
                          </a:solidFill>
                          <a:effectLst/>
                          <a:latin typeface="+mn-lt"/>
                          <a:ea typeface="+mn-ea"/>
                          <a:cs typeface="+mn-cs"/>
                        </a:rPr>
                        <a:t>長期仰賴進口</a:t>
                      </a:r>
                      <a:r>
                        <a:rPr lang="zh-TW" altLang="zh-TW" sz="1400" kern="1200" dirty="0">
                          <a:solidFill>
                            <a:schemeClr val="dk1"/>
                          </a:solidFill>
                          <a:effectLst/>
                          <a:latin typeface="+mn-lt"/>
                          <a:ea typeface="+mn-ea"/>
                          <a:cs typeface="+mn-cs"/>
                        </a:rPr>
                        <a:t>，</a:t>
                      </a:r>
                      <a:r>
                        <a:rPr lang="zh-TW" altLang="en-US" sz="1400" kern="1200" dirty="0">
                          <a:solidFill>
                            <a:schemeClr val="dk1"/>
                          </a:solidFill>
                          <a:effectLst/>
                          <a:latin typeface="+mn-lt"/>
                          <a:ea typeface="+mn-ea"/>
                          <a:cs typeface="+mn-cs"/>
                        </a:rPr>
                        <a:t>成本高且規格受制於人。</a:t>
                      </a:r>
                      <a:endParaRPr lang="zh-TW" altLang="en-US" sz="1400" dirty="0"/>
                    </a:p>
                  </a:txBody>
                  <a:tcPr marL="91434" marR="91434" marT="45677" marB="4567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extLst>
              </a:tr>
            </a:tbl>
          </a:graphicData>
        </a:graphic>
      </p:graphicFrame>
      <p:sp>
        <p:nvSpPr>
          <p:cNvPr id="95" name="向右箭號 94"/>
          <p:cNvSpPr/>
          <p:nvPr/>
        </p:nvSpPr>
        <p:spPr>
          <a:xfrm>
            <a:off x="3914107" y="4255820"/>
            <a:ext cx="706438" cy="373062"/>
          </a:xfrm>
          <a:prstGeom prst="rightArrow">
            <a:avLst/>
          </a:prstGeom>
          <a:solidFill>
            <a:srgbClr val="C0504D"/>
          </a:solidFill>
          <a:ln w="25400" cap="flat" cmpd="sng" algn="ctr">
            <a:no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7" name="圓角矩形 96"/>
          <p:cNvSpPr/>
          <p:nvPr/>
        </p:nvSpPr>
        <p:spPr>
          <a:xfrm>
            <a:off x="702733" y="1553562"/>
            <a:ext cx="8246714" cy="711200"/>
          </a:xfrm>
          <a:prstGeom prst="roundRect">
            <a:avLst/>
          </a:prstGeom>
          <a:solidFill>
            <a:srgbClr val="FF9900">
              <a:alpha val="40000"/>
            </a:srgbClr>
          </a:solidFill>
          <a:ln w="25400" cap="flat" cmpd="sng" algn="ctr">
            <a:noFill/>
            <a:prstDash val="solid"/>
          </a:ln>
          <a:effectLst/>
        </p:spPr>
        <p:txBody>
          <a:bodyPr anchor="ctr"/>
          <a:lstStyle/>
          <a:p>
            <a:pPr algn="ctr">
              <a:defRPr/>
            </a:pPr>
            <a:endParaRPr lang="zh-TW" altLang="en-US"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8" name="矩形 97"/>
          <p:cNvSpPr/>
          <p:nvPr/>
        </p:nvSpPr>
        <p:spPr bwMode="auto">
          <a:xfrm>
            <a:off x="6447476" y="1638903"/>
            <a:ext cx="1841500" cy="24288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r>
              <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各種下游產品</a:t>
            </a:r>
            <a:endParaRPr lang="en-US" altLang="zh-TW"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endParaRPr lang="zh-TW" altLang="en-US"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9" name="矩形 98"/>
          <p:cNvSpPr/>
          <p:nvPr/>
        </p:nvSpPr>
        <p:spPr bwMode="auto">
          <a:xfrm>
            <a:off x="4054673" y="1698220"/>
            <a:ext cx="1279124" cy="49212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altLang="zh-TW" sz="18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TPEE</a:t>
            </a:r>
            <a:r>
              <a:rPr lang="zh-TW" altLang="en-US" sz="18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材料</a:t>
            </a:r>
          </a:p>
        </p:txBody>
      </p:sp>
      <p:sp>
        <p:nvSpPr>
          <p:cNvPr id="100" name="文字方塊 2"/>
          <p:cNvSpPr txBox="1">
            <a:spLocks noChangeArrowheads="1"/>
          </p:cNvSpPr>
          <p:nvPr/>
        </p:nvSpPr>
        <p:spPr bwMode="auto">
          <a:xfrm>
            <a:off x="763058" y="1698220"/>
            <a:ext cx="954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pPr>
            <a:r>
              <a:rPr lang="zh-TW" altLang="en-US" sz="2000" b="1" dirty="0" smtClean="0">
                <a:solidFill>
                  <a:srgbClr val="FF0000"/>
                </a:solidFill>
                <a:latin typeface="Times New Roman" panose="02020603050405020304" pitchFamily="18" charset="0"/>
                <a:cs typeface="Times New Roman" panose="02020603050405020304" pitchFamily="18" charset="0"/>
              </a:rPr>
              <a:t>產業鏈</a:t>
            </a:r>
          </a:p>
        </p:txBody>
      </p:sp>
      <p:sp>
        <p:nvSpPr>
          <p:cNvPr id="101" name="向右箭號 100"/>
          <p:cNvSpPr/>
          <p:nvPr/>
        </p:nvSpPr>
        <p:spPr>
          <a:xfrm>
            <a:off x="3409746" y="1796913"/>
            <a:ext cx="527050" cy="261937"/>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zh-TW" altLang="en-US"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2" name="圓角矩形 101"/>
          <p:cNvSpPr/>
          <p:nvPr/>
        </p:nvSpPr>
        <p:spPr>
          <a:xfrm>
            <a:off x="2099733" y="1590889"/>
            <a:ext cx="3540125" cy="1979299"/>
          </a:xfrm>
          <a:prstGeom prst="roundRect">
            <a:avLst/>
          </a:prstGeom>
          <a:noFill/>
          <a:ln w="25400" cap="flat" cmpd="sng" algn="ctr">
            <a:solidFill>
              <a:srgbClr val="FF0000"/>
            </a:solidFill>
            <a:prstDash val="dash"/>
          </a:ln>
          <a:effectLst/>
        </p:spPr>
        <p:txBody>
          <a:bodyPr anchor="ctr"/>
          <a:lstStyle/>
          <a:p>
            <a:pPr algn="ctr">
              <a:defRPr/>
            </a:pPr>
            <a:endParaRPr lang="zh-TW" altLang="en-US"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3" name="向右箭號 102"/>
          <p:cNvSpPr/>
          <p:nvPr/>
        </p:nvSpPr>
        <p:spPr>
          <a:xfrm>
            <a:off x="1829858" y="1688695"/>
            <a:ext cx="295275" cy="377825"/>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zh-TW" altLang="en-US"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4" name="矩形 103"/>
          <p:cNvSpPr/>
          <p:nvPr/>
        </p:nvSpPr>
        <p:spPr>
          <a:xfrm>
            <a:off x="962266" y="3620761"/>
            <a:ext cx="2705542" cy="610385"/>
          </a:xfrm>
          <a:prstGeom prst="rect">
            <a:avLst/>
          </a:prstGeom>
          <a:solidFill>
            <a:schemeClr val="bg1">
              <a:lumMod val="85000"/>
            </a:schemeClr>
          </a:solidFill>
          <a:ln w="25400" cap="flat" cmpd="sng" algn="ctr">
            <a:solidFill>
              <a:sysClr val="window" lastClr="FFFFFF">
                <a:lumMod val="65000"/>
              </a:sysClr>
            </a:solidFill>
            <a:prstDash val="solid"/>
          </a:ln>
          <a:effectLst/>
        </p:spPr>
        <p:txBody>
          <a:bodyPr anchor="ctr"/>
          <a:lstStyle/>
          <a:p>
            <a:pPr algn="ctr">
              <a:defRPr/>
            </a:pPr>
            <a:r>
              <a:rPr lang="en-US" altLang="zh-TW" sz="12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PTA(</a:t>
            </a:r>
            <a:r>
              <a:rPr lang="zh-TW" altLang="en-US" sz="12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絕對苯二甲酸</a:t>
            </a:r>
            <a:r>
              <a:rPr lang="en-US" altLang="zh-TW" sz="12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)/BDO(1,4</a:t>
            </a:r>
            <a:r>
              <a:rPr lang="zh-TW" altLang="en-US" sz="12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丁二醇</a:t>
            </a:r>
            <a:r>
              <a:rPr lang="en-US" altLang="zh-TW" sz="12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algn="ctr">
              <a:defRPr/>
            </a:pPr>
            <a:r>
              <a:rPr lang="en-US" altLang="zh-TW" sz="12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PTMEG(</a:t>
            </a:r>
            <a:r>
              <a:rPr lang="zh-TW" altLang="en-US" sz="12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聚四亞甲基乙二醇醚</a:t>
            </a:r>
            <a:r>
              <a:rPr lang="en-US" altLang="zh-TW" sz="12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單價</a:t>
            </a:r>
            <a:r>
              <a:rPr lang="en-US" altLang="zh-TW"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:22/51/103</a:t>
            </a:r>
            <a:r>
              <a:rPr lang="zh-TW" altLang="en-US"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新台幣</a:t>
            </a:r>
            <a:r>
              <a:rPr lang="en-US" altLang="zh-TW"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公斤</a:t>
            </a:r>
            <a:r>
              <a:rPr lang="en-US" altLang="zh-TW"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2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5" name="矩形 104"/>
          <p:cNvSpPr/>
          <p:nvPr/>
        </p:nvSpPr>
        <p:spPr bwMode="auto">
          <a:xfrm>
            <a:off x="2210858" y="1656945"/>
            <a:ext cx="1022350" cy="49212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zh-TW" altLang="en-US" sz="2000" b="1" kern="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原材料</a:t>
            </a:r>
          </a:p>
        </p:txBody>
      </p:sp>
      <p:sp>
        <p:nvSpPr>
          <p:cNvPr id="106" name="向右箭號 105"/>
          <p:cNvSpPr/>
          <p:nvPr/>
        </p:nvSpPr>
        <p:spPr>
          <a:xfrm>
            <a:off x="5711679" y="1784248"/>
            <a:ext cx="527050" cy="261938"/>
          </a:xfrm>
          <a:prstGeom prst="right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zh-TW" altLang="en-US"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7" name="矩形 106"/>
          <p:cNvSpPr/>
          <p:nvPr/>
        </p:nvSpPr>
        <p:spPr>
          <a:xfrm>
            <a:off x="3825158" y="3595094"/>
            <a:ext cx="2373313" cy="654493"/>
          </a:xfrm>
          <a:prstGeom prst="rect">
            <a:avLst/>
          </a:prstGeom>
          <a:solidFill>
            <a:schemeClr val="bg1">
              <a:lumMod val="85000"/>
            </a:schemeClr>
          </a:solidFill>
          <a:ln w="25400" cap="flat" cmpd="sng" algn="ctr">
            <a:solidFill>
              <a:sysClr val="window" lastClr="FFFFFF">
                <a:lumMod val="65000"/>
              </a:sysClr>
            </a:solidFill>
            <a:prstDash val="solid"/>
          </a:ln>
          <a:effectLst/>
        </p:spPr>
        <p:txBody>
          <a:bodyPr anchor="ctr"/>
          <a:lstStyle/>
          <a:p>
            <a:pPr algn="ctr">
              <a:defRPr/>
            </a:pPr>
            <a:r>
              <a:rPr lang="en-US" altLang="zh-TW" sz="14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TPEE(</a:t>
            </a:r>
            <a:r>
              <a:rPr lang="zh-TW" altLang="en-US" sz="14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熱塑性聚酯彈性體</a:t>
            </a:r>
            <a:r>
              <a:rPr lang="en-US" altLang="zh-TW" sz="1400" b="1"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單價</a:t>
            </a:r>
            <a:r>
              <a:rPr lang="en-US" altLang="zh-TW"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:180</a:t>
            </a:r>
            <a:r>
              <a:rPr lang="zh-TW" altLang="en-US"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新台幣</a:t>
            </a:r>
            <a:r>
              <a:rPr lang="en-US" altLang="zh-TW"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公斤</a:t>
            </a:r>
            <a:r>
              <a:rPr lang="en-US" altLang="zh-TW"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b="1" kern="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8" name="文字方塊 36"/>
          <p:cNvSpPr txBox="1">
            <a:spLocks noChangeArrowheads="1"/>
          </p:cNvSpPr>
          <p:nvPr/>
        </p:nvSpPr>
        <p:spPr bwMode="auto">
          <a:xfrm>
            <a:off x="2285470" y="3225968"/>
            <a:ext cx="1560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pPr>
            <a:r>
              <a:rPr lang="zh-TW" altLang="en-US" sz="1800" smtClean="0">
                <a:solidFill>
                  <a:srgbClr val="000000"/>
                </a:solidFill>
                <a:latin typeface="Times New Roman" panose="02020603050405020304" pitchFamily="18" charset="0"/>
                <a:cs typeface="Times New Roman" panose="02020603050405020304" pitchFamily="18" charset="0"/>
              </a:rPr>
              <a:t>        </a:t>
            </a:r>
          </a:p>
        </p:txBody>
      </p:sp>
      <p:sp>
        <p:nvSpPr>
          <p:cNvPr id="109" name="矩形 41"/>
          <p:cNvSpPr>
            <a:spLocks noChangeArrowheads="1"/>
          </p:cNvSpPr>
          <p:nvPr/>
        </p:nvSpPr>
        <p:spPr bwMode="auto">
          <a:xfrm>
            <a:off x="2374370" y="2716380"/>
            <a:ext cx="441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lgn="ctr">
              <a:spcBef>
                <a:spcPct val="0"/>
              </a:spcBef>
              <a:buFontTx/>
              <a:buNone/>
            </a:pPr>
            <a:r>
              <a:rPr lang="en-US" altLang="zh-TW" sz="1000" b="1" smtClean="0">
                <a:solidFill>
                  <a:srgbClr val="000000"/>
                </a:solidFill>
                <a:latin typeface="Times New Roman" panose="02020603050405020304" pitchFamily="18" charset="0"/>
                <a:cs typeface="Times New Roman" panose="02020603050405020304" pitchFamily="18" charset="0"/>
              </a:rPr>
              <a:t>PTA</a:t>
            </a:r>
          </a:p>
        </p:txBody>
      </p:sp>
      <p:sp>
        <p:nvSpPr>
          <p:cNvPr id="110" name="矩形 42"/>
          <p:cNvSpPr>
            <a:spLocks noChangeArrowheads="1"/>
          </p:cNvSpPr>
          <p:nvPr/>
        </p:nvSpPr>
        <p:spPr bwMode="auto">
          <a:xfrm>
            <a:off x="2985558" y="2721143"/>
            <a:ext cx="461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lgn="ctr">
              <a:spcBef>
                <a:spcPct val="0"/>
              </a:spcBef>
              <a:buFontTx/>
              <a:buNone/>
            </a:pPr>
            <a:r>
              <a:rPr lang="en-US" altLang="zh-TW" sz="1000" b="1" smtClean="0">
                <a:solidFill>
                  <a:srgbClr val="000000"/>
                </a:solidFill>
                <a:latin typeface="Times New Roman" panose="02020603050405020304" pitchFamily="18" charset="0"/>
                <a:cs typeface="Times New Roman" panose="02020603050405020304" pitchFamily="18" charset="0"/>
              </a:rPr>
              <a:t>BDO</a:t>
            </a:r>
          </a:p>
        </p:txBody>
      </p:sp>
      <p:sp>
        <p:nvSpPr>
          <p:cNvPr id="111" name="矩形 43"/>
          <p:cNvSpPr>
            <a:spLocks noChangeArrowheads="1"/>
          </p:cNvSpPr>
          <p:nvPr/>
        </p:nvSpPr>
        <p:spPr bwMode="auto">
          <a:xfrm>
            <a:off x="2649008" y="3323175"/>
            <a:ext cx="6556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lgn="ctr">
              <a:spcBef>
                <a:spcPct val="0"/>
              </a:spcBef>
              <a:buFontTx/>
              <a:buNone/>
            </a:pPr>
            <a:r>
              <a:rPr lang="en-US" altLang="zh-TW" sz="1000" b="1" dirty="0" smtClean="0">
                <a:solidFill>
                  <a:srgbClr val="000000"/>
                </a:solidFill>
                <a:latin typeface="Times New Roman" panose="02020603050405020304" pitchFamily="18" charset="0"/>
                <a:cs typeface="Times New Roman" panose="02020603050405020304" pitchFamily="18" charset="0"/>
              </a:rPr>
              <a:t>PTMEG</a:t>
            </a:r>
          </a:p>
        </p:txBody>
      </p:sp>
      <p:sp>
        <p:nvSpPr>
          <p:cNvPr id="112" name="矩形 111"/>
          <p:cNvSpPr/>
          <p:nvPr/>
        </p:nvSpPr>
        <p:spPr>
          <a:xfrm>
            <a:off x="4046008" y="3167649"/>
            <a:ext cx="1252537" cy="465138"/>
          </a:xfrm>
          <a:prstGeom prst="rect">
            <a:avLst/>
          </a:prstGeom>
          <a:noFill/>
          <a:ln w="25400" cap="flat" cmpd="sng" algn="ctr">
            <a:noFill/>
            <a:prstDash val="solid"/>
          </a:ln>
          <a:effectLst/>
        </p:spPr>
        <p:txBody>
          <a:bodyPr anchor="ctr"/>
          <a:lstStyle>
            <a:lvl1pPr>
              <a:defRPr>
                <a:solidFill>
                  <a:schemeClr val="tx1"/>
                </a:solidFill>
                <a:latin typeface="Garamond" pitchFamily="18" charset="0"/>
                <a:ea typeface="標楷體" pitchFamily="65" charset="-120"/>
              </a:defRPr>
            </a:lvl1pPr>
            <a:lvl2pPr marL="742950" indent="-285750">
              <a:defRPr>
                <a:solidFill>
                  <a:schemeClr val="tx1"/>
                </a:solidFill>
                <a:latin typeface="Garamond" pitchFamily="18" charset="0"/>
                <a:ea typeface="標楷體" pitchFamily="65" charset="-120"/>
              </a:defRPr>
            </a:lvl2pPr>
            <a:lvl3pPr marL="1143000" indent="-228600">
              <a:defRPr>
                <a:solidFill>
                  <a:schemeClr val="tx1"/>
                </a:solidFill>
                <a:latin typeface="Garamond" pitchFamily="18" charset="0"/>
                <a:ea typeface="標楷體" pitchFamily="65" charset="-120"/>
              </a:defRPr>
            </a:lvl3pPr>
            <a:lvl4pPr marL="1600200" indent="-228600">
              <a:defRPr>
                <a:solidFill>
                  <a:schemeClr val="tx1"/>
                </a:solidFill>
                <a:latin typeface="Garamond" pitchFamily="18" charset="0"/>
                <a:ea typeface="標楷體" pitchFamily="65" charset="-120"/>
              </a:defRPr>
            </a:lvl4pPr>
            <a:lvl5pPr marL="2057400" indent="-228600">
              <a:defRPr>
                <a:solidFill>
                  <a:schemeClr val="tx1"/>
                </a:solidFill>
                <a:latin typeface="Garamond" pitchFamily="18" charset="0"/>
                <a:ea typeface="標楷體" pitchFamily="65" charset="-120"/>
              </a:defRPr>
            </a:lvl5pPr>
            <a:lvl6pPr marL="2514600" indent="-228600" fontAlgn="base">
              <a:spcBef>
                <a:spcPct val="0"/>
              </a:spcBef>
              <a:spcAft>
                <a:spcPct val="0"/>
              </a:spcAft>
              <a:defRPr>
                <a:solidFill>
                  <a:schemeClr val="tx1"/>
                </a:solidFill>
                <a:latin typeface="Garamond" pitchFamily="18" charset="0"/>
                <a:ea typeface="標楷體" pitchFamily="65" charset="-120"/>
              </a:defRPr>
            </a:lvl6pPr>
            <a:lvl7pPr marL="2971800" indent="-228600" fontAlgn="base">
              <a:spcBef>
                <a:spcPct val="0"/>
              </a:spcBef>
              <a:spcAft>
                <a:spcPct val="0"/>
              </a:spcAft>
              <a:defRPr>
                <a:solidFill>
                  <a:schemeClr val="tx1"/>
                </a:solidFill>
                <a:latin typeface="Garamond" pitchFamily="18" charset="0"/>
                <a:ea typeface="標楷體" pitchFamily="65" charset="-120"/>
              </a:defRPr>
            </a:lvl7pPr>
            <a:lvl8pPr marL="3429000" indent="-228600" fontAlgn="base">
              <a:spcBef>
                <a:spcPct val="0"/>
              </a:spcBef>
              <a:spcAft>
                <a:spcPct val="0"/>
              </a:spcAft>
              <a:defRPr>
                <a:solidFill>
                  <a:schemeClr val="tx1"/>
                </a:solidFill>
                <a:latin typeface="Garamond" pitchFamily="18" charset="0"/>
                <a:ea typeface="標楷體" pitchFamily="65" charset="-120"/>
              </a:defRPr>
            </a:lvl8pPr>
            <a:lvl9pPr marL="3886200" indent="-228600" fontAlgn="base">
              <a:spcBef>
                <a:spcPct val="0"/>
              </a:spcBef>
              <a:spcAft>
                <a:spcPct val="0"/>
              </a:spcAft>
              <a:defRPr>
                <a:solidFill>
                  <a:schemeClr val="tx1"/>
                </a:solidFill>
                <a:latin typeface="Garamond" pitchFamily="18" charset="0"/>
                <a:ea typeface="標楷體" pitchFamily="65" charset="-120"/>
              </a:defRPr>
            </a:lvl9pPr>
          </a:lstStyle>
          <a:p>
            <a:pPr algn="ctr">
              <a:defRPr/>
            </a:pPr>
            <a:r>
              <a:rPr lang="en-US" altLang="zh-TW" sz="1200" b="1" kern="0" dirty="0">
                <a:solidFill>
                  <a:srgbClr val="000000"/>
                </a:solidFill>
                <a:latin typeface="Times New Roman" panose="02020603050405020304" pitchFamily="18" charset="0"/>
                <a:cs typeface="Times New Roman" panose="02020603050405020304" pitchFamily="18" charset="0"/>
              </a:rPr>
              <a:t>TPEE</a:t>
            </a:r>
          </a:p>
        </p:txBody>
      </p:sp>
      <p:pic>
        <p:nvPicPr>
          <p:cNvPr id="113" name="Picture 59" descr="C:\Users\930744\Downloads\TH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4370" y="2333220"/>
            <a:ext cx="441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6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3645" y="2382679"/>
            <a:ext cx="944563" cy="65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 name="Picture 4"/>
          <p:cNvSpPr>
            <a:spLocks noChangeAspect="1" noChangeArrowheads="1"/>
          </p:cNvSpPr>
          <p:nvPr/>
        </p:nvSpPr>
        <p:spPr bwMode="auto">
          <a:xfrm>
            <a:off x="6647920" y="2312583"/>
            <a:ext cx="2416175"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pPr>
            <a:endParaRPr lang="zh-TW" altLang="en-US" sz="1800" smtClean="0">
              <a:solidFill>
                <a:srgbClr val="000000"/>
              </a:solidFill>
              <a:latin typeface="Times New Roman" panose="02020603050405020304" pitchFamily="18" charset="0"/>
              <a:cs typeface="Times New Roman" panose="02020603050405020304" pitchFamily="18" charset="0"/>
            </a:endParaRPr>
          </a:p>
        </p:txBody>
      </p:sp>
      <p:pic>
        <p:nvPicPr>
          <p:cNvPr id="116" name="Picture 5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5558" y="2442758"/>
            <a:ext cx="890587"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5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5183" y="2918565"/>
            <a:ext cx="868362" cy="45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55821" y="2402664"/>
            <a:ext cx="2347913"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19" name="文字方塊 2"/>
          <p:cNvSpPr txBox="1">
            <a:spLocks noChangeArrowheads="1"/>
          </p:cNvSpPr>
          <p:nvPr/>
        </p:nvSpPr>
        <p:spPr bwMode="auto">
          <a:xfrm>
            <a:off x="5772193" y="1943489"/>
            <a:ext cx="3809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defRPr/>
            </a:pPr>
            <a:r>
              <a:rPr lang="zh-TW" altLang="en-US" sz="1400" b="1" kern="0" dirty="0" smtClean="0">
                <a:solidFill>
                  <a:prstClr val="black"/>
                </a:solidFill>
                <a:latin typeface="Times New Roman" panose="02020603050405020304" pitchFamily="18" charset="0"/>
                <a:cs typeface="Times New Roman" panose="02020603050405020304" pitchFamily="18" charset="0"/>
              </a:rPr>
              <a:t>可支援</a:t>
            </a:r>
            <a:r>
              <a:rPr lang="zh-TW" altLang="en-US" sz="1400" b="1" kern="0" dirty="0" smtClean="0">
                <a:solidFill>
                  <a:srgbClr val="FF0000"/>
                </a:solidFill>
                <a:latin typeface="Times New Roman" panose="02020603050405020304" pitchFamily="18" charset="0"/>
                <a:cs typeface="Times New Roman" panose="02020603050405020304" pitchFamily="18" charset="0"/>
              </a:rPr>
              <a:t>國防產業</a:t>
            </a:r>
            <a:r>
              <a:rPr lang="en-US" altLang="zh-TW" sz="1400" b="1" kern="0" dirty="0" smtClean="0">
                <a:solidFill>
                  <a:srgbClr val="FF0000"/>
                </a:solidFill>
                <a:latin typeface="Times New Roman" panose="02020603050405020304" pitchFamily="18" charset="0"/>
                <a:cs typeface="Times New Roman" panose="02020603050405020304" pitchFamily="18" charset="0"/>
              </a:rPr>
              <a:t>-</a:t>
            </a:r>
            <a:r>
              <a:rPr lang="zh-TW" altLang="en-US" sz="1400" b="1" kern="0" dirty="0" smtClean="0">
                <a:solidFill>
                  <a:srgbClr val="FF0000"/>
                </a:solidFill>
                <a:latin typeface="Times New Roman" panose="02020603050405020304" pitchFamily="18" charset="0"/>
                <a:cs typeface="Times New Roman" panose="02020603050405020304" pitchFamily="18" charset="0"/>
              </a:rPr>
              <a:t>運輸工具</a:t>
            </a:r>
            <a:endParaRPr lang="en-US" altLang="zh-TW" sz="1400" b="1" kern="0" dirty="0" smtClean="0">
              <a:solidFill>
                <a:srgbClr val="FF0000"/>
              </a:solidFill>
              <a:latin typeface="Times New Roman" panose="02020603050405020304" pitchFamily="18" charset="0"/>
              <a:cs typeface="Times New Roman" panose="02020603050405020304" pitchFamily="18" charset="0"/>
            </a:endParaRPr>
          </a:p>
          <a:p>
            <a:pPr>
              <a:spcBef>
                <a:spcPct val="0"/>
              </a:spcBef>
              <a:buFontTx/>
              <a:buNone/>
              <a:defRPr/>
            </a:pPr>
            <a:r>
              <a:rPr lang="zh-TW" altLang="en-US" sz="1400" b="1" kern="0" dirty="0">
                <a:solidFill>
                  <a:srgbClr val="FF0000"/>
                </a:solidFill>
                <a:latin typeface="Times New Roman" panose="02020603050405020304" pitchFamily="18" charset="0"/>
                <a:cs typeface="Times New Roman" panose="02020603050405020304" pitchFamily="18" charset="0"/>
              </a:rPr>
              <a:t> </a:t>
            </a:r>
            <a:r>
              <a:rPr lang="zh-TW" altLang="en-US" sz="1400" b="1" kern="0" dirty="0" smtClean="0">
                <a:solidFill>
                  <a:srgbClr val="FF0000"/>
                </a:solidFill>
                <a:latin typeface="Times New Roman" panose="02020603050405020304" pitchFamily="18" charset="0"/>
                <a:cs typeface="Times New Roman" panose="02020603050405020304" pitchFamily="18" charset="0"/>
              </a:rPr>
              <a:t>           亞洲矽谷</a:t>
            </a:r>
            <a:r>
              <a:rPr lang="en-US" altLang="zh-TW" sz="1400" b="1" kern="0" dirty="0" smtClean="0">
                <a:solidFill>
                  <a:srgbClr val="FF0000"/>
                </a:solidFill>
                <a:latin typeface="Times New Roman" panose="02020603050405020304" pitchFamily="18" charset="0"/>
                <a:cs typeface="Times New Roman" panose="02020603050405020304" pitchFamily="18" charset="0"/>
              </a:rPr>
              <a:t>-</a:t>
            </a:r>
            <a:r>
              <a:rPr lang="zh-TW" altLang="en-US" sz="1400" b="1" kern="0" dirty="0" smtClean="0">
                <a:solidFill>
                  <a:srgbClr val="FF0000"/>
                </a:solidFill>
                <a:latin typeface="Times New Roman" panose="02020603050405020304" pitchFamily="18" charset="0"/>
                <a:cs typeface="Times New Roman" panose="02020603050405020304" pitchFamily="18" charset="0"/>
              </a:rPr>
              <a:t>物聯網、高頻天線、科技線材</a:t>
            </a:r>
            <a:endParaRPr lang="zh-TW" altLang="en-US" sz="1400" b="1" kern="0" dirty="0">
              <a:solidFill>
                <a:srgbClr val="FF0000"/>
              </a:solidFill>
              <a:latin typeface="Times New Roman" panose="02020603050405020304" pitchFamily="18" charset="0"/>
              <a:cs typeface="Times New Roman" panose="02020603050405020304" pitchFamily="18" charset="0"/>
            </a:endParaRPr>
          </a:p>
        </p:txBody>
      </p:sp>
      <p:sp>
        <p:nvSpPr>
          <p:cNvPr id="120" name="矩形 54"/>
          <p:cNvSpPr>
            <a:spLocks noChangeArrowheads="1"/>
          </p:cNvSpPr>
          <p:nvPr/>
        </p:nvSpPr>
        <p:spPr bwMode="auto">
          <a:xfrm>
            <a:off x="0" y="1220034"/>
            <a:ext cx="6355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lgn="ctr" eaLnBrk="1" hangingPunct="1">
              <a:spcBef>
                <a:spcPct val="0"/>
              </a:spcBef>
              <a:buFont typeface="Arial" panose="020B0604020202020204" pitchFamily="34" charset="0"/>
              <a:buNone/>
            </a:pPr>
            <a:r>
              <a:rPr lang="zh-TW" altLang="en-US" sz="2000" b="1" dirty="0" smtClean="0">
                <a:solidFill>
                  <a:srgbClr val="0000FF"/>
                </a:solidFill>
                <a:latin typeface="Times New Roman" panose="02020603050405020304" pitchFamily="18" charset="0"/>
                <a:cs typeface="Times New Roman" panose="02020603050405020304" pitchFamily="18" charset="0"/>
              </a:rPr>
              <a:t>軌道</a:t>
            </a:r>
            <a:r>
              <a:rPr lang="zh-TW" altLang="en-US" sz="2000" b="1" dirty="0">
                <a:solidFill>
                  <a:srgbClr val="0000FF"/>
                </a:solidFill>
                <a:latin typeface="Times New Roman" panose="02020603050405020304" pitchFamily="18" charset="0"/>
                <a:cs typeface="Times New Roman" panose="02020603050405020304" pitchFamily="18" charset="0"/>
              </a:rPr>
              <a:t>墊片</a:t>
            </a:r>
            <a:r>
              <a:rPr lang="en-US" altLang="zh-TW" sz="2000" b="1" dirty="0">
                <a:solidFill>
                  <a:srgbClr val="0000FF"/>
                </a:solidFill>
                <a:latin typeface="Times New Roman" panose="02020603050405020304" pitchFamily="18" charset="0"/>
                <a:cs typeface="Times New Roman" panose="02020603050405020304" pitchFamily="18" charset="0"/>
              </a:rPr>
              <a:t>/</a:t>
            </a:r>
            <a:r>
              <a:rPr lang="zh-TW" altLang="en-US" sz="2000" b="1" dirty="0">
                <a:solidFill>
                  <a:srgbClr val="0000FF"/>
                </a:solidFill>
                <a:latin typeface="Times New Roman" panose="02020603050405020304" pitchFamily="18" charset="0"/>
                <a:cs typeface="Times New Roman" panose="02020603050405020304" pitchFamily="18" charset="0"/>
              </a:rPr>
              <a:t>汽車傳動軸密封套件材料</a:t>
            </a:r>
            <a:r>
              <a:rPr lang="en-US" altLang="zh-TW" sz="2000" b="1" dirty="0">
                <a:solidFill>
                  <a:srgbClr val="0000FF"/>
                </a:solidFill>
                <a:latin typeface="Times New Roman" panose="02020603050405020304" pitchFamily="18" charset="0"/>
                <a:cs typeface="Times New Roman" panose="02020603050405020304" pitchFamily="18" charset="0"/>
              </a:rPr>
              <a:t>-</a:t>
            </a:r>
            <a:r>
              <a:rPr lang="zh-TW" altLang="en-US" sz="2000" b="1" dirty="0">
                <a:solidFill>
                  <a:srgbClr val="0000FF"/>
                </a:solidFill>
                <a:latin typeface="Times New Roman" panose="02020603050405020304" pitchFamily="18" charset="0"/>
                <a:cs typeface="Times New Roman" panose="02020603050405020304" pitchFamily="18" charset="0"/>
              </a:rPr>
              <a:t>新光合</a:t>
            </a:r>
            <a:r>
              <a:rPr lang="zh-TW" altLang="en-US" sz="2000" b="1" dirty="0" smtClean="0">
                <a:solidFill>
                  <a:srgbClr val="0000FF"/>
                </a:solidFill>
                <a:latin typeface="Times New Roman" panose="02020603050405020304" pitchFamily="18" charset="0"/>
                <a:cs typeface="Times New Roman" panose="02020603050405020304" pitchFamily="18" charset="0"/>
              </a:rPr>
              <a:t>纖</a:t>
            </a:r>
            <a:endParaRPr lang="zh-TW" altLang="zh-TW" sz="2000" b="1" dirty="0">
              <a:solidFill>
                <a:srgbClr val="0000FF"/>
              </a:solidFill>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7"/>
          <a:stretch>
            <a:fillRect/>
          </a:stretch>
        </p:blipFill>
        <p:spPr>
          <a:xfrm>
            <a:off x="3697190" y="5029697"/>
            <a:ext cx="2090769" cy="1543280"/>
          </a:xfrm>
          <a:prstGeom prst="rect">
            <a:avLst/>
          </a:prstGeom>
        </p:spPr>
      </p:pic>
      <p:pic>
        <p:nvPicPr>
          <p:cNvPr id="4" name="圖片 3"/>
          <p:cNvPicPr>
            <a:picLocks noChangeAspect="1"/>
          </p:cNvPicPr>
          <p:nvPr/>
        </p:nvPicPr>
        <p:blipFill>
          <a:blip r:embed="rId8"/>
          <a:stretch>
            <a:fillRect/>
          </a:stretch>
        </p:blipFill>
        <p:spPr>
          <a:xfrm>
            <a:off x="1589928" y="5052667"/>
            <a:ext cx="1899265" cy="1491126"/>
          </a:xfrm>
          <a:prstGeom prst="rect">
            <a:avLst/>
          </a:prstGeom>
        </p:spPr>
      </p:pic>
      <p:sp>
        <p:nvSpPr>
          <p:cNvPr id="5" name="文字方塊 4"/>
          <p:cNvSpPr txBox="1"/>
          <p:nvPr/>
        </p:nvSpPr>
        <p:spPr>
          <a:xfrm>
            <a:off x="6302470" y="5384303"/>
            <a:ext cx="2141644" cy="1077218"/>
          </a:xfrm>
          <a:prstGeom prst="rect">
            <a:avLst/>
          </a:prstGeom>
          <a:noFill/>
        </p:spPr>
        <p:txBody>
          <a:bodyPr wrap="square" rtlCol="0">
            <a:spAutoFit/>
          </a:bodyPr>
          <a:lstStyle/>
          <a:p>
            <a:r>
              <a:rPr lang="zh-TW" altLang="en-US" b="1" dirty="0" smtClean="0">
                <a:latin typeface="新細明體" panose="02020500000000000000" pitchFamily="18" charset="-120"/>
              </a:rPr>
              <a:t>◎</a:t>
            </a:r>
            <a:r>
              <a:rPr lang="zh-TW" altLang="en-US" b="1" dirty="0" smtClean="0">
                <a:latin typeface="Times New Roman" panose="02020603050405020304" pitchFamily="18" charset="0"/>
                <a:ea typeface="+mj-ea"/>
                <a:cs typeface="Times New Roman" panose="02020603050405020304" pitchFamily="18" charset="0"/>
              </a:rPr>
              <a:t>新光試量產工廠已於</a:t>
            </a:r>
            <a:r>
              <a:rPr lang="en-US" altLang="zh-TW" b="1" dirty="0" smtClean="0">
                <a:solidFill>
                  <a:srgbClr val="FF0000"/>
                </a:solidFill>
                <a:latin typeface="Times New Roman" panose="02020603050405020304" pitchFamily="18" charset="0"/>
                <a:ea typeface="+mj-ea"/>
                <a:cs typeface="Times New Roman" panose="02020603050405020304" pitchFamily="18" charset="0"/>
              </a:rPr>
              <a:t>107</a:t>
            </a:r>
            <a:r>
              <a:rPr lang="zh-TW" altLang="en-US" b="1" dirty="0" smtClean="0">
                <a:solidFill>
                  <a:srgbClr val="FF0000"/>
                </a:solidFill>
                <a:latin typeface="Times New Roman" panose="02020603050405020304" pitchFamily="18" charset="0"/>
                <a:ea typeface="+mj-ea"/>
                <a:cs typeface="Times New Roman" panose="02020603050405020304" pitchFamily="18" charset="0"/>
              </a:rPr>
              <a:t>年</a:t>
            </a:r>
            <a:r>
              <a:rPr lang="en-US" altLang="zh-TW" b="1" dirty="0" smtClean="0">
                <a:solidFill>
                  <a:srgbClr val="FF0000"/>
                </a:solidFill>
                <a:latin typeface="Times New Roman" panose="02020603050405020304" pitchFamily="18" charset="0"/>
                <a:ea typeface="+mj-ea"/>
                <a:cs typeface="Times New Roman" panose="02020603050405020304" pitchFamily="18" charset="0"/>
              </a:rPr>
              <a:t>9</a:t>
            </a:r>
            <a:r>
              <a:rPr lang="zh-TW" altLang="en-US" b="1" dirty="0" smtClean="0">
                <a:solidFill>
                  <a:srgbClr val="FF0000"/>
                </a:solidFill>
                <a:latin typeface="Times New Roman" panose="02020603050405020304" pitchFamily="18" charset="0"/>
                <a:ea typeface="+mj-ea"/>
                <a:cs typeface="Times New Roman" panose="02020603050405020304" pitchFamily="18" charset="0"/>
              </a:rPr>
              <a:t>月底</a:t>
            </a:r>
            <a:r>
              <a:rPr lang="zh-TW" altLang="en-US" b="1" dirty="0" smtClean="0">
                <a:latin typeface="Times New Roman" panose="02020603050405020304" pitchFamily="18" charset="0"/>
                <a:ea typeface="+mj-ea"/>
                <a:cs typeface="Times New Roman" panose="02020603050405020304" pitchFamily="18" charset="0"/>
              </a:rPr>
              <a:t>興建完成且</a:t>
            </a:r>
            <a:r>
              <a:rPr lang="zh-TW" altLang="en-US" b="1" dirty="0" smtClean="0">
                <a:solidFill>
                  <a:srgbClr val="FF0000"/>
                </a:solidFill>
                <a:latin typeface="Times New Roman" panose="02020603050405020304" pitchFamily="18" charset="0"/>
                <a:ea typeface="+mj-ea"/>
                <a:cs typeface="Times New Roman" panose="02020603050405020304" pitchFamily="18" charset="0"/>
              </a:rPr>
              <a:t>產品已獲驗證</a:t>
            </a:r>
            <a:r>
              <a:rPr lang="zh-TW" altLang="en-US" dirty="0">
                <a:solidFill>
                  <a:prstClr val="black"/>
                </a:solidFill>
                <a:latin typeface="Times New Roman" panose="02020603050405020304" pitchFamily="18" charset="0"/>
                <a:ea typeface="標楷體"/>
                <a:cs typeface="Times New Roman" panose="02020603050405020304" pitchFamily="18" charset="0"/>
              </a:rPr>
              <a:t>。</a:t>
            </a:r>
            <a:endParaRPr lang="en-US" altLang="zh-TW" dirty="0">
              <a:solidFill>
                <a:prstClr val="black"/>
              </a:solidFill>
              <a:latin typeface="Times New Roman" panose="02020603050405020304" pitchFamily="18" charset="0"/>
              <a:ea typeface="標楷體"/>
              <a:cs typeface="Times New Roman" panose="02020603050405020304" pitchFamily="18" charset="0"/>
            </a:endParaRPr>
          </a:p>
          <a:p>
            <a:endParaRPr lang="zh-TW" altLang="en-US" b="1" dirty="0">
              <a:latin typeface="Times New Roman" panose="02020603050405020304" pitchFamily="18" charset="0"/>
              <a:ea typeface="+mj-ea"/>
              <a:cs typeface="Times New Roman" panose="02020603050405020304" pitchFamily="18" charset="0"/>
            </a:endParaRPr>
          </a:p>
        </p:txBody>
      </p:sp>
      <p:sp>
        <p:nvSpPr>
          <p:cNvPr id="36" name="文字方塊 28"/>
          <p:cNvSpPr txBox="1">
            <a:spLocks noChangeArrowheads="1"/>
          </p:cNvSpPr>
          <p:nvPr/>
        </p:nvSpPr>
        <p:spPr bwMode="auto">
          <a:xfrm>
            <a:off x="693070" y="6559754"/>
            <a:ext cx="8824912" cy="27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lnSpc>
                <a:spcPts val="1400"/>
              </a:lnSpc>
              <a:spcBef>
                <a:spcPct val="0"/>
              </a:spcBef>
              <a:buFontTx/>
              <a:buNone/>
            </a:pPr>
            <a:r>
              <a:rPr lang="zh-TW" altLang="en-US" sz="1400" dirty="0"/>
              <a:t>註</a:t>
            </a:r>
            <a:r>
              <a:rPr lang="en-US" altLang="zh-TW" sz="1400" dirty="0"/>
              <a:t>: </a:t>
            </a:r>
            <a:r>
              <a:rPr lang="en-US" altLang="zh-TW" sz="1400" dirty="0" smtClean="0">
                <a:cs typeface="Times New Roman" panose="02020603050405020304" pitchFamily="18" charset="0"/>
              </a:rPr>
              <a:t>TPEE </a:t>
            </a:r>
            <a:r>
              <a:rPr lang="en-US" altLang="zh-TW" sz="1400" dirty="0">
                <a:cs typeface="Times New Roman" panose="02020603050405020304" pitchFamily="18" charset="0"/>
              </a:rPr>
              <a:t>(</a:t>
            </a:r>
            <a:r>
              <a:rPr lang="zh-TW" altLang="en-US" sz="1400" dirty="0">
                <a:cs typeface="Times New Roman" panose="02020603050405020304" pitchFamily="18" charset="0"/>
              </a:rPr>
              <a:t>英文縮寫</a:t>
            </a:r>
            <a:r>
              <a:rPr lang="en-US" altLang="zh-TW" sz="1400" dirty="0">
                <a:cs typeface="Times New Roman" panose="02020603050405020304" pitchFamily="18" charset="0"/>
              </a:rPr>
              <a:t>)</a:t>
            </a:r>
            <a:r>
              <a:rPr lang="zh-TW" altLang="en-US" sz="1400" dirty="0">
                <a:cs typeface="Times New Roman" panose="02020603050405020304" pitchFamily="18" charset="0"/>
              </a:rPr>
              <a:t>，</a:t>
            </a:r>
            <a:r>
              <a:rPr lang="en-US" altLang="zh-TW" sz="1400" dirty="0">
                <a:latin typeface="Times New Roman" panose="02020603050405020304" pitchFamily="18" charset="0"/>
                <a:cs typeface="Times New Roman" panose="02020603050405020304" pitchFamily="18" charset="0"/>
              </a:rPr>
              <a:t>Thermoplastic Polyester Elastomer </a:t>
            </a:r>
            <a:r>
              <a:rPr lang="en-US" altLang="zh-TW" sz="1400" dirty="0" smtClean="0">
                <a:cs typeface="Times New Roman" panose="02020603050405020304" pitchFamily="18" charset="0"/>
              </a:rPr>
              <a:t>(</a:t>
            </a:r>
            <a:r>
              <a:rPr lang="zh-TW" altLang="en-US" sz="1400" dirty="0">
                <a:cs typeface="Times New Roman" panose="02020603050405020304" pitchFamily="18" charset="0"/>
              </a:rPr>
              <a:t>英文全名</a:t>
            </a:r>
            <a:r>
              <a:rPr lang="en-US" altLang="zh-TW" sz="1400" dirty="0">
                <a:cs typeface="Times New Roman" panose="02020603050405020304" pitchFamily="18" charset="0"/>
              </a:rPr>
              <a:t>)</a:t>
            </a:r>
            <a:r>
              <a:rPr lang="zh-TW" altLang="en-US" sz="1400" dirty="0">
                <a:cs typeface="Times New Roman" panose="02020603050405020304" pitchFamily="18" charset="0"/>
              </a:rPr>
              <a:t>，</a:t>
            </a:r>
            <a:r>
              <a:rPr lang="zh-TW" altLang="en-US" sz="1400" dirty="0">
                <a:latin typeface="Times New Roman" panose="02020603050405020304" pitchFamily="18" charset="0"/>
                <a:cs typeface="Times New Roman" panose="02020603050405020304" pitchFamily="18" charset="0"/>
              </a:rPr>
              <a:t>熱塑性聚酯彈性體</a:t>
            </a:r>
            <a:r>
              <a:rPr lang="en-US" altLang="zh-TW" sz="1400" dirty="0">
                <a:cs typeface="Times New Roman" panose="02020603050405020304" pitchFamily="18" charset="0"/>
              </a:rPr>
              <a:t>(</a:t>
            </a:r>
            <a:r>
              <a:rPr lang="zh-TW" altLang="en-US" sz="1400" dirty="0">
                <a:cs typeface="Times New Roman" panose="02020603050405020304" pitchFamily="18" charset="0"/>
              </a:rPr>
              <a:t>中文全名</a:t>
            </a:r>
            <a:r>
              <a:rPr lang="en-US" altLang="zh-TW" sz="1400" dirty="0" smtClean="0">
                <a:cs typeface="Times New Roman" panose="02020603050405020304" pitchFamily="18" charset="0"/>
              </a:rPr>
              <a:t>)</a:t>
            </a:r>
            <a:r>
              <a:rPr lang="zh-TW" altLang="en-US" sz="1400" dirty="0">
                <a:cs typeface="Times New Roman" panose="02020603050405020304" pitchFamily="18" charset="0"/>
              </a:rPr>
              <a:t> </a:t>
            </a:r>
          </a:p>
        </p:txBody>
      </p:sp>
      <p:graphicFrame>
        <p:nvGraphicFramePr>
          <p:cNvPr id="94" name="表格 93"/>
          <p:cNvGraphicFramePr>
            <a:graphicFrameLocks noGrp="1"/>
          </p:cNvGraphicFramePr>
          <p:nvPr>
            <p:extLst>
              <p:ext uri="{D42A27DB-BD31-4B8C-83A1-F6EECF244321}">
                <p14:modId xmlns:p14="http://schemas.microsoft.com/office/powerpoint/2010/main" val="1635551123"/>
              </p:ext>
            </p:extLst>
          </p:nvPr>
        </p:nvGraphicFramePr>
        <p:xfrm>
          <a:off x="4657638" y="4221924"/>
          <a:ext cx="4403725" cy="830849"/>
        </p:xfrm>
        <a:graphic>
          <a:graphicData uri="http://schemas.openxmlformats.org/drawingml/2006/table">
            <a:tbl>
              <a:tblPr firstRow="1" bandRow="1"/>
              <a:tblGrid>
                <a:gridCol w="4403725">
                  <a:extLst>
                    <a:ext uri="{9D8B030D-6E8A-4147-A177-3AD203B41FA5}"/>
                  </a:extLst>
                </a:gridCol>
              </a:tblGrid>
              <a:tr h="269508">
                <a:tc>
                  <a:txBody>
                    <a:bodyPr/>
                    <a:lstStyle>
                      <a:lvl1pPr marL="0" algn="l" defTabSz="914400" rtl="0" eaLnBrk="1" latinLnBrk="0" hangingPunct="1">
                        <a:defRPr sz="1800" b="1" kern="1200">
                          <a:solidFill>
                            <a:schemeClr val="lt1"/>
                          </a:solidFill>
                          <a:latin typeface="Garamond"/>
                        </a:defRPr>
                      </a:lvl1pPr>
                      <a:lvl2pPr marL="457200" algn="l" defTabSz="914400" rtl="0" eaLnBrk="1" latinLnBrk="0" hangingPunct="1">
                        <a:defRPr sz="1800" b="1" kern="1200">
                          <a:solidFill>
                            <a:schemeClr val="lt1"/>
                          </a:solidFill>
                          <a:latin typeface="Garamond"/>
                        </a:defRPr>
                      </a:lvl2pPr>
                      <a:lvl3pPr marL="914400" algn="l" defTabSz="914400" rtl="0" eaLnBrk="1" latinLnBrk="0" hangingPunct="1">
                        <a:defRPr sz="1800" b="1" kern="1200">
                          <a:solidFill>
                            <a:schemeClr val="lt1"/>
                          </a:solidFill>
                          <a:latin typeface="Garamond"/>
                        </a:defRPr>
                      </a:lvl3pPr>
                      <a:lvl4pPr marL="1371600" algn="l" defTabSz="914400" rtl="0" eaLnBrk="1" latinLnBrk="0" hangingPunct="1">
                        <a:defRPr sz="1800" b="1" kern="1200">
                          <a:solidFill>
                            <a:schemeClr val="lt1"/>
                          </a:solidFill>
                          <a:latin typeface="Garamond"/>
                        </a:defRPr>
                      </a:lvl4pPr>
                      <a:lvl5pPr marL="1828800" algn="l" defTabSz="914400" rtl="0" eaLnBrk="1" latinLnBrk="0" hangingPunct="1">
                        <a:defRPr sz="1800" b="1" kern="1200">
                          <a:solidFill>
                            <a:schemeClr val="lt1"/>
                          </a:solidFill>
                          <a:latin typeface="Garamond"/>
                        </a:defRPr>
                      </a:lvl5pPr>
                      <a:lvl6pPr marL="2286000" algn="l" defTabSz="914400" rtl="0" eaLnBrk="1" latinLnBrk="0" hangingPunct="1">
                        <a:defRPr sz="1800" b="1" kern="1200">
                          <a:solidFill>
                            <a:schemeClr val="lt1"/>
                          </a:solidFill>
                          <a:latin typeface="Garamond"/>
                        </a:defRPr>
                      </a:lvl6pPr>
                      <a:lvl7pPr marL="2743200" algn="l" defTabSz="914400" rtl="0" eaLnBrk="1" latinLnBrk="0" hangingPunct="1">
                        <a:defRPr sz="1800" b="1" kern="1200">
                          <a:solidFill>
                            <a:schemeClr val="lt1"/>
                          </a:solidFill>
                          <a:latin typeface="Garamond"/>
                        </a:defRPr>
                      </a:lvl7pPr>
                      <a:lvl8pPr marL="3200400" algn="l" defTabSz="914400" rtl="0" eaLnBrk="1" latinLnBrk="0" hangingPunct="1">
                        <a:defRPr sz="1800" b="1" kern="1200">
                          <a:solidFill>
                            <a:schemeClr val="lt1"/>
                          </a:solidFill>
                          <a:latin typeface="Garamond"/>
                        </a:defRPr>
                      </a:lvl8pPr>
                      <a:lvl9pPr marL="3657600" algn="l" defTabSz="914400" rtl="0" eaLnBrk="1" latinLnBrk="0" hangingPunct="1">
                        <a:defRPr sz="1800" b="1" kern="1200">
                          <a:solidFill>
                            <a:schemeClr val="lt1"/>
                          </a:solidFill>
                          <a:latin typeface="Garamond"/>
                        </a:defRPr>
                      </a:lvl9pPr>
                    </a:lstStyle>
                    <a:p>
                      <a:pPr algn="ctr"/>
                      <a:r>
                        <a:rPr lang="zh-TW" altLang="en-US" sz="1400" dirty="0"/>
                        <a:t>解決方案</a:t>
                      </a:r>
                    </a:p>
                  </a:txBody>
                  <a:tcPr marL="91430" marR="91430"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extLst>
              </a:tr>
              <a:tr h="526023">
                <a:tc>
                  <a:txBody>
                    <a:bodyPr/>
                    <a:lstStyle>
                      <a:lvl1pPr marL="0" algn="l" defTabSz="914400" rtl="0" eaLnBrk="1" latinLnBrk="0" hangingPunct="1">
                        <a:defRPr sz="1800" kern="1200">
                          <a:solidFill>
                            <a:schemeClr val="dk1"/>
                          </a:solidFill>
                          <a:latin typeface="Garamond"/>
                        </a:defRPr>
                      </a:lvl1pPr>
                      <a:lvl2pPr marL="457200" algn="l" defTabSz="914400" rtl="0" eaLnBrk="1" latinLnBrk="0" hangingPunct="1">
                        <a:defRPr sz="1800" kern="1200">
                          <a:solidFill>
                            <a:schemeClr val="dk1"/>
                          </a:solidFill>
                          <a:latin typeface="Garamond"/>
                        </a:defRPr>
                      </a:lvl2pPr>
                      <a:lvl3pPr marL="914400" algn="l" defTabSz="914400" rtl="0" eaLnBrk="1" latinLnBrk="0" hangingPunct="1">
                        <a:defRPr sz="1800" kern="1200">
                          <a:solidFill>
                            <a:schemeClr val="dk1"/>
                          </a:solidFill>
                          <a:latin typeface="Garamond"/>
                        </a:defRPr>
                      </a:lvl3pPr>
                      <a:lvl4pPr marL="1371600" algn="l" defTabSz="914400" rtl="0" eaLnBrk="1" latinLnBrk="0" hangingPunct="1">
                        <a:defRPr sz="1800" kern="1200">
                          <a:solidFill>
                            <a:schemeClr val="dk1"/>
                          </a:solidFill>
                          <a:latin typeface="Garamond"/>
                        </a:defRPr>
                      </a:lvl4pPr>
                      <a:lvl5pPr marL="1828800" algn="l" defTabSz="914400" rtl="0" eaLnBrk="1" latinLnBrk="0" hangingPunct="1">
                        <a:defRPr sz="1800" kern="1200">
                          <a:solidFill>
                            <a:schemeClr val="dk1"/>
                          </a:solidFill>
                          <a:latin typeface="Garamond"/>
                        </a:defRPr>
                      </a:lvl5pPr>
                      <a:lvl6pPr marL="2286000" algn="l" defTabSz="914400" rtl="0" eaLnBrk="1" latinLnBrk="0" hangingPunct="1">
                        <a:defRPr sz="1800" kern="1200">
                          <a:solidFill>
                            <a:schemeClr val="dk1"/>
                          </a:solidFill>
                          <a:latin typeface="Garamond"/>
                        </a:defRPr>
                      </a:lvl6pPr>
                      <a:lvl7pPr marL="2743200" algn="l" defTabSz="914400" rtl="0" eaLnBrk="1" latinLnBrk="0" hangingPunct="1">
                        <a:defRPr sz="1800" kern="1200">
                          <a:solidFill>
                            <a:schemeClr val="dk1"/>
                          </a:solidFill>
                          <a:latin typeface="Garamond"/>
                        </a:defRPr>
                      </a:lvl7pPr>
                      <a:lvl8pPr marL="3200400" algn="l" defTabSz="914400" rtl="0" eaLnBrk="1" latinLnBrk="0" hangingPunct="1">
                        <a:defRPr sz="1800" kern="1200">
                          <a:solidFill>
                            <a:schemeClr val="dk1"/>
                          </a:solidFill>
                          <a:latin typeface="Garamond"/>
                        </a:defRPr>
                      </a:lvl8pPr>
                      <a:lvl9pPr marL="3657600" algn="l" defTabSz="914400" rtl="0" eaLnBrk="1" latinLnBrk="0" hangingPunct="1">
                        <a:defRPr sz="1800" kern="1200">
                          <a:solidFill>
                            <a:schemeClr val="dk1"/>
                          </a:solidFill>
                          <a:latin typeface="Garamond"/>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dirty="0">
                          <a:solidFill>
                            <a:schemeClr val="tx1"/>
                          </a:solidFill>
                          <a:latin typeface="Times New Roman" pitchFamily="18" charset="0"/>
                          <a:cs typeface="Times New Roman" pitchFamily="18" charset="0"/>
                        </a:rPr>
                        <a:t>建立</a:t>
                      </a:r>
                      <a:r>
                        <a:rPr lang="zh-TW" altLang="zh-TW" sz="1400" b="0" dirty="0">
                          <a:solidFill>
                            <a:schemeClr val="tx1"/>
                          </a:solidFill>
                          <a:cs typeface="Times New Roman" pitchFamily="18" charset="0"/>
                        </a:rPr>
                        <a:t>自主</a:t>
                      </a:r>
                      <a:r>
                        <a:rPr lang="en-US" altLang="zh-TW" sz="1400" b="0" dirty="0">
                          <a:solidFill>
                            <a:schemeClr val="tx1"/>
                          </a:solidFill>
                          <a:cs typeface="Times New Roman" pitchFamily="18" charset="0"/>
                        </a:rPr>
                        <a:t>TPEE</a:t>
                      </a:r>
                      <a:r>
                        <a:rPr lang="zh-TW" altLang="zh-TW" sz="1400" b="0" dirty="0">
                          <a:solidFill>
                            <a:schemeClr val="tx1"/>
                          </a:solidFill>
                          <a:cs typeface="Times New Roman" pitchFamily="18" charset="0"/>
                        </a:rPr>
                        <a:t>合成研製技術，突破依賴國外市場的進口窘境，有助國內</a:t>
                      </a:r>
                      <a:r>
                        <a:rPr lang="zh-TW" altLang="zh-TW" sz="1400" b="0" dirty="0" smtClean="0">
                          <a:solidFill>
                            <a:schemeClr val="tx1"/>
                          </a:solidFill>
                          <a:cs typeface="Times New Roman" pitchFamily="18" charset="0"/>
                        </a:rPr>
                        <a:t>產業鏈</a:t>
                      </a:r>
                      <a:r>
                        <a:rPr lang="zh-TW" altLang="zh-TW" sz="1400" b="0" dirty="0">
                          <a:solidFill>
                            <a:schemeClr val="tx1"/>
                          </a:solidFill>
                          <a:cs typeface="Times New Roman" pitchFamily="18" charset="0"/>
                        </a:rPr>
                        <a:t>往高值化方向健全發展</a:t>
                      </a:r>
                      <a:r>
                        <a:rPr lang="zh-TW" altLang="zh-TW" sz="1400" b="0" dirty="0" smtClean="0">
                          <a:solidFill>
                            <a:schemeClr val="tx1"/>
                          </a:solidFill>
                          <a:cs typeface="Times New Roman" pitchFamily="18" charset="0"/>
                        </a:rPr>
                        <a:t>。</a:t>
                      </a:r>
                      <a:endParaRPr lang="zh-TW" altLang="en-US" sz="1400" dirty="0"/>
                    </a:p>
                  </a:txBody>
                  <a:tcPr marL="91430" marR="91430"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extLst>
              </a:tr>
            </a:tbl>
          </a:graphicData>
        </a:graphic>
      </p:graphicFrame>
    </p:spTree>
    <p:extLst>
      <p:ext uri="{BB962C8B-B14F-4D97-AF65-F5344CB8AC3E}">
        <p14:creationId xmlns:p14="http://schemas.microsoft.com/office/powerpoint/2010/main" val="37920036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a:xfrm>
            <a:off x="0" y="859835"/>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(5/8)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圖片 5"/>
          <p:cNvPicPr>
            <a:picLocks noChangeAspect="1"/>
          </p:cNvPicPr>
          <p:nvPr/>
        </p:nvPicPr>
        <p:blipFill>
          <a:blip r:embed="rId2"/>
          <a:stretch>
            <a:fillRect/>
          </a:stretch>
        </p:blipFill>
        <p:spPr>
          <a:xfrm>
            <a:off x="1408587" y="4964197"/>
            <a:ext cx="2007151" cy="1457093"/>
          </a:xfrm>
          <a:prstGeom prst="rect">
            <a:avLst/>
          </a:prstGeom>
        </p:spPr>
      </p:pic>
      <p:pic>
        <p:nvPicPr>
          <p:cNvPr id="7" name="圖片 6" descr="C:\Users\User\Downloads\478603597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9346" y="4973154"/>
            <a:ext cx="1967251" cy="1437407"/>
          </a:xfrm>
          <a:prstGeom prst="rect">
            <a:avLst/>
          </a:prstGeom>
          <a:noFill/>
          <a:ln>
            <a:noFill/>
          </a:ln>
        </p:spPr>
      </p:pic>
      <p:sp>
        <p:nvSpPr>
          <p:cNvPr id="8" name="文字方塊 7"/>
          <p:cNvSpPr txBox="1"/>
          <p:nvPr/>
        </p:nvSpPr>
        <p:spPr>
          <a:xfrm>
            <a:off x="6290205" y="5123103"/>
            <a:ext cx="2141644" cy="1077218"/>
          </a:xfrm>
          <a:prstGeom prst="rect">
            <a:avLst/>
          </a:prstGeom>
          <a:noFill/>
        </p:spPr>
        <p:txBody>
          <a:bodyPr wrap="square" rtlCol="0">
            <a:spAutoFit/>
          </a:bodyPr>
          <a:lstStyle/>
          <a:p>
            <a:pPr marL="177800" indent="-177800"/>
            <a:r>
              <a:rPr lang="zh-TW" altLang="en-US" b="1" dirty="0" smtClean="0">
                <a:latin typeface="新細明體" panose="02020500000000000000" pitchFamily="18" charset="-120"/>
              </a:rPr>
              <a:t>◎</a:t>
            </a:r>
            <a:r>
              <a:rPr lang="zh-TW" altLang="en-US" b="1" dirty="0" smtClean="0">
                <a:latin typeface="Times New Roman" panose="02020603050405020304" pitchFamily="18" charset="0"/>
                <a:ea typeface="+mj-ea"/>
                <a:cs typeface="Times New Roman" panose="02020603050405020304" pitchFamily="18" charset="0"/>
              </a:rPr>
              <a:t>台</a:t>
            </a:r>
            <a:r>
              <a:rPr lang="zh-TW" altLang="en-US" b="1" dirty="0">
                <a:latin typeface="Times New Roman" panose="02020603050405020304" pitchFamily="18" charset="0"/>
                <a:ea typeface="+mj-ea"/>
                <a:cs typeface="Times New Roman" panose="02020603050405020304" pitchFamily="18" charset="0"/>
              </a:rPr>
              <a:t>聚</a:t>
            </a:r>
            <a:r>
              <a:rPr lang="zh-TW" altLang="en-US" b="1" dirty="0" smtClean="0">
                <a:latin typeface="Times New Roman" panose="02020603050405020304" pitchFamily="18" charset="0"/>
                <a:ea typeface="+mj-ea"/>
                <a:cs typeface="Times New Roman" panose="02020603050405020304" pitchFamily="18" charset="0"/>
              </a:rPr>
              <a:t>試量產工廠已於</a:t>
            </a:r>
            <a:r>
              <a:rPr lang="en-US" altLang="zh-TW" b="1" dirty="0" smtClean="0">
                <a:solidFill>
                  <a:srgbClr val="FF0000"/>
                </a:solidFill>
                <a:latin typeface="Times New Roman" panose="02020603050405020304" pitchFamily="18" charset="0"/>
                <a:ea typeface="+mj-ea"/>
                <a:cs typeface="Times New Roman" panose="02020603050405020304" pitchFamily="18" charset="0"/>
              </a:rPr>
              <a:t>107</a:t>
            </a:r>
            <a:r>
              <a:rPr lang="zh-TW" altLang="en-US" b="1" dirty="0" smtClean="0">
                <a:solidFill>
                  <a:srgbClr val="FF0000"/>
                </a:solidFill>
                <a:latin typeface="Times New Roman" panose="02020603050405020304" pitchFamily="18" charset="0"/>
                <a:ea typeface="+mj-ea"/>
                <a:cs typeface="Times New Roman" panose="02020603050405020304" pitchFamily="18" charset="0"/>
              </a:rPr>
              <a:t>年</a:t>
            </a:r>
            <a:r>
              <a:rPr lang="en-US" altLang="zh-TW" b="1" dirty="0">
                <a:solidFill>
                  <a:srgbClr val="FF0000"/>
                </a:solidFill>
                <a:latin typeface="Times New Roman" panose="02020603050405020304" pitchFamily="18" charset="0"/>
                <a:ea typeface="+mj-ea"/>
                <a:cs typeface="Times New Roman" panose="02020603050405020304" pitchFamily="18" charset="0"/>
              </a:rPr>
              <a:t>8</a:t>
            </a:r>
            <a:r>
              <a:rPr lang="zh-TW" altLang="en-US" b="1" dirty="0" smtClean="0">
                <a:solidFill>
                  <a:srgbClr val="FF0000"/>
                </a:solidFill>
                <a:latin typeface="Times New Roman" panose="02020603050405020304" pitchFamily="18" charset="0"/>
                <a:ea typeface="+mj-ea"/>
                <a:cs typeface="Times New Roman" panose="02020603050405020304" pitchFamily="18" charset="0"/>
              </a:rPr>
              <a:t>月底</a:t>
            </a:r>
            <a:r>
              <a:rPr lang="zh-TW" altLang="en-US" b="1" dirty="0" smtClean="0">
                <a:latin typeface="Times New Roman" panose="02020603050405020304" pitchFamily="18" charset="0"/>
                <a:ea typeface="+mj-ea"/>
                <a:cs typeface="Times New Roman" panose="02020603050405020304" pitchFamily="18" charset="0"/>
              </a:rPr>
              <a:t>興建完成</a:t>
            </a:r>
            <a:r>
              <a:rPr lang="zh-TW" altLang="en-US" dirty="0">
                <a:solidFill>
                  <a:prstClr val="black"/>
                </a:solidFill>
                <a:latin typeface="Times New Roman" panose="02020603050405020304" pitchFamily="18" charset="0"/>
                <a:ea typeface="標楷體"/>
                <a:cs typeface="Times New Roman" panose="02020603050405020304" pitchFamily="18" charset="0"/>
              </a:rPr>
              <a:t>，</a:t>
            </a:r>
            <a:r>
              <a:rPr lang="zh-TW" altLang="en-US" b="1" dirty="0" smtClean="0">
                <a:latin typeface="Times New Roman" panose="02020603050405020304" pitchFamily="18" charset="0"/>
                <a:ea typeface="+mj-ea"/>
                <a:cs typeface="Times New Roman" panose="02020603050405020304" pitchFamily="18" charset="0"/>
              </a:rPr>
              <a:t>目前</a:t>
            </a:r>
            <a:r>
              <a:rPr lang="zh-TW" altLang="en-US" b="1" dirty="0" smtClean="0">
                <a:solidFill>
                  <a:srgbClr val="FF0000"/>
                </a:solidFill>
                <a:latin typeface="Times New Roman" panose="02020603050405020304" pitchFamily="18" charset="0"/>
                <a:ea typeface="+mj-ea"/>
                <a:cs typeface="Times New Roman" panose="02020603050405020304" pitchFamily="18" charset="0"/>
              </a:rPr>
              <a:t>產品驗證中</a:t>
            </a:r>
            <a:r>
              <a:rPr lang="zh-TW" altLang="en-US" dirty="0">
                <a:solidFill>
                  <a:prstClr val="black"/>
                </a:solidFill>
                <a:latin typeface="Times New Roman" panose="02020603050405020304" pitchFamily="18" charset="0"/>
                <a:ea typeface="標楷體"/>
                <a:cs typeface="Times New Roman" panose="02020603050405020304" pitchFamily="18" charset="0"/>
              </a:rPr>
              <a:t>。</a:t>
            </a:r>
            <a:endParaRPr lang="zh-TW" altLang="en-US" b="1" dirty="0">
              <a:solidFill>
                <a:srgbClr val="FF0000"/>
              </a:solidFill>
              <a:latin typeface="Times New Roman" panose="02020603050405020304" pitchFamily="18" charset="0"/>
              <a:ea typeface="+mj-ea"/>
              <a:cs typeface="Times New Roman" panose="02020603050405020304" pitchFamily="18" charset="0"/>
            </a:endParaRPr>
          </a:p>
        </p:txBody>
      </p:sp>
      <p:sp>
        <p:nvSpPr>
          <p:cNvPr id="9" name="矩形 8"/>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圓角矩形 9"/>
          <p:cNvSpPr/>
          <p:nvPr/>
        </p:nvSpPr>
        <p:spPr>
          <a:xfrm>
            <a:off x="522515" y="1463141"/>
            <a:ext cx="8272765" cy="711200"/>
          </a:xfrm>
          <a:prstGeom prst="roundRect">
            <a:avLst/>
          </a:prstGeom>
          <a:solidFill>
            <a:srgbClr val="FF9900">
              <a:alpha val="40000"/>
            </a:srgbClr>
          </a:solidFill>
          <a:ln w="25400" cap="flat" cmpd="sng" algn="ctr">
            <a:noFill/>
            <a:prstDash val="solid"/>
          </a:ln>
          <a:effectLst/>
        </p:spPr>
        <p:txBody>
          <a:bodyPr anchor="ctr"/>
          <a:lstStyle/>
          <a:p>
            <a:pPr algn="ctr"/>
            <a:endParaRPr lang="zh-TW" altLang="en-US"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矩形 10"/>
          <p:cNvSpPr/>
          <p:nvPr/>
        </p:nvSpPr>
        <p:spPr bwMode="auto">
          <a:xfrm>
            <a:off x="6290205" y="1503323"/>
            <a:ext cx="1893887" cy="44767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ltLang="zh-TW" sz="2000" b="1"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r>
              <a:rPr lang="zh-TW" altLang="en-US" sz="2000" b="1" dirty="0">
                <a:solidFill>
                  <a:prstClr val="black"/>
                </a:solidFill>
                <a:latin typeface="Times New Roman" panose="02020603050405020304" pitchFamily="18" charset="0"/>
                <a:cs typeface="Times New Roman" panose="02020603050405020304" pitchFamily="18" charset="0"/>
              </a:rPr>
              <a:t>各種光學產品</a:t>
            </a:r>
            <a:endParaRPr lang="en-US" altLang="zh-TW" sz="2000" b="1" dirty="0">
              <a:solidFill>
                <a:prstClr val="black"/>
              </a:solidFill>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zh-TW" altLang="en-US" sz="2000" b="1" dirty="0">
              <a:latin typeface="Times New Roman" panose="02020603050405020304" pitchFamily="18" charset="0"/>
              <a:cs typeface="Times New Roman" panose="02020603050405020304" pitchFamily="18" charset="0"/>
            </a:endParaRPr>
          </a:p>
        </p:txBody>
      </p:sp>
      <p:sp>
        <p:nvSpPr>
          <p:cNvPr id="12" name="矩形 11"/>
          <p:cNvSpPr/>
          <p:nvPr/>
        </p:nvSpPr>
        <p:spPr bwMode="auto">
          <a:xfrm>
            <a:off x="3889905" y="1536661"/>
            <a:ext cx="1544637" cy="49212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zh-TW" altLang="en-US" sz="2000" b="1" dirty="0">
                <a:latin typeface="Times New Roman" panose="02020603050405020304" pitchFamily="18" charset="0"/>
                <a:cs typeface="Times New Roman" panose="02020603050405020304" pitchFamily="18" charset="0"/>
              </a:rPr>
              <a:t>光學級材料</a:t>
            </a:r>
          </a:p>
        </p:txBody>
      </p:sp>
      <p:sp>
        <p:nvSpPr>
          <p:cNvPr id="13" name="文字方塊 2"/>
          <p:cNvSpPr txBox="1">
            <a:spLocks noChangeArrowheads="1"/>
          </p:cNvSpPr>
          <p:nvPr/>
        </p:nvSpPr>
        <p:spPr bwMode="auto">
          <a:xfrm>
            <a:off x="529952" y="151596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pPr>
            <a:r>
              <a:rPr lang="zh-TW" altLang="en-US" sz="2000" b="1" dirty="0">
                <a:solidFill>
                  <a:srgbClr val="FF0000"/>
                </a:solidFill>
                <a:latin typeface="Times New Roman" panose="02020603050405020304" pitchFamily="18" charset="0"/>
                <a:cs typeface="Times New Roman" panose="02020603050405020304" pitchFamily="18" charset="0"/>
              </a:rPr>
              <a:t>產業鏈</a:t>
            </a:r>
          </a:p>
        </p:txBody>
      </p:sp>
      <p:sp>
        <p:nvSpPr>
          <p:cNvPr id="14" name="向右箭號 13"/>
          <p:cNvSpPr/>
          <p:nvPr/>
        </p:nvSpPr>
        <p:spPr>
          <a:xfrm>
            <a:off x="3254905" y="1654136"/>
            <a:ext cx="527050" cy="261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graphicFrame>
        <p:nvGraphicFramePr>
          <p:cNvPr id="15" name="表格 14"/>
          <p:cNvGraphicFramePr>
            <a:graphicFrameLocks noGrp="1"/>
          </p:cNvGraphicFramePr>
          <p:nvPr>
            <p:extLst>
              <p:ext uri="{D42A27DB-BD31-4B8C-83A1-F6EECF244321}">
                <p14:modId xmlns:p14="http://schemas.microsoft.com/office/powerpoint/2010/main" val="3535270595"/>
              </p:ext>
            </p:extLst>
          </p:nvPr>
        </p:nvGraphicFramePr>
        <p:xfrm>
          <a:off x="753005" y="3946486"/>
          <a:ext cx="3441700" cy="1036250"/>
        </p:xfrm>
        <a:graphic>
          <a:graphicData uri="http://schemas.openxmlformats.org/drawingml/2006/table">
            <a:tbl>
              <a:tblPr firstRow="1" bandRow="1">
                <a:tableStyleId>{21E4AEA4-8DFA-4A89-87EB-49C32662AFE0}</a:tableStyleId>
              </a:tblPr>
              <a:tblGrid>
                <a:gridCol w="3441700">
                  <a:extLst>
                    <a:ext uri="{9D8B030D-6E8A-4147-A177-3AD203B41FA5}"/>
                  </a:extLst>
                </a:gridCol>
              </a:tblGrid>
              <a:tr h="304808">
                <a:tc>
                  <a:txBody>
                    <a:bodyPr/>
                    <a:lstStyle/>
                    <a:p>
                      <a:pPr algn="ctr"/>
                      <a:r>
                        <a:rPr lang="zh-TW" altLang="en-US" sz="1400" dirty="0"/>
                        <a:t>關鍵問題</a:t>
                      </a:r>
                    </a:p>
                  </a:txBody>
                  <a:tcPr marL="91419" marR="91419" marT="45681" marB="45681"/>
                </a:tc>
                <a:extLst>
                  <a:ext uri="{0D108BD9-81ED-4DB2-BD59-A6C34878D82A}"/>
                </a:extLst>
              </a:tr>
              <a:tr h="652454">
                <a:tc>
                  <a:txBody>
                    <a:bodyPr/>
                    <a:lstStyle/>
                    <a:p>
                      <a:r>
                        <a:rPr lang="zh-TW" altLang="en-US" sz="1400" kern="1200" dirty="0">
                          <a:solidFill>
                            <a:schemeClr val="dk1"/>
                          </a:solidFill>
                          <a:effectLst/>
                          <a:latin typeface="+mn-lt"/>
                          <a:ea typeface="+mn-ea"/>
                          <a:cs typeface="+mn-cs"/>
                        </a:rPr>
                        <a:t>國內對於光學級高分子</a:t>
                      </a:r>
                      <a:r>
                        <a:rPr lang="en-US" altLang="zh-TW" sz="1400" kern="1200" dirty="0">
                          <a:solidFill>
                            <a:schemeClr val="dk1"/>
                          </a:solidFill>
                          <a:effectLst/>
                          <a:latin typeface="+mn-lt"/>
                          <a:ea typeface="+mn-ea"/>
                          <a:cs typeface="+mn-cs"/>
                        </a:rPr>
                        <a:t>(</a:t>
                      </a:r>
                      <a:r>
                        <a:rPr lang="zh-TW" altLang="en-US" sz="1400" kern="1200" dirty="0">
                          <a:solidFill>
                            <a:schemeClr val="dk1"/>
                          </a:solidFill>
                          <a:effectLst/>
                          <a:latin typeface="+mn-lt"/>
                          <a:ea typeface="+mn-ea"/>
                          <a:cs typeface="+mn-cs"/>
                        </a:rPr>
                        <a:t>如</a:t>
                      </a:r>
                      <a:r>
                        <a:rPr lang="en-US" altLang="zh-TW" sz="1400" kern="1200" dirty="0">
                          <a:solidFill>
                            <a:schemeClr val="dk1"/>
                          </a:solidFill>
                          <a:effectLst/>
                          <a:latin typeface="+mn-lt"/>
                          <a:ea typeface="+mn-ea"/>
                          <a:cs typeface="+mn-cs"/>
                        </a:rPr>
                        <a:t>COC</a:t>
                      </a:r>
                      <a:r>
                        <a:rPr lang="zh-TW" altLang="zh-TW" sz="1400" b="1" kern="1200" dirty="0">
                          <a:solidFill>
                            <a:schemeClr val="dk1"/>
                          </a:solidFill>
                          <a:latin typeface="+mn-lt"/>
                          <a:ea typeface="+mn-ea"/>
                          <a:cs typeface="+mn-cs"/>
                        </a:rPr>
                        <a:t>、</a:t>
                      </a:r>
                      <a:r>
                        <a:rPr lang="en-US" altLang="zh-TW" sz="1400" kern="1200" dirty="0">
                          <a:solidFill>
                            <a:schemeClr val="dk1"/>
                          </a:solidFill>
                          <a:effectLst/>
                          <a:latin typeface="+mn-lt"/>
                          <a:ea typeface="+mn-ea"/>
                          <a:cs typeface="+mn-cs"/>
                        </a:rPr>
                        <a:t>COP…</a:t>
                      </a:r>
                      <a:r>
                        <a:rPr lang="zh-TW" altLang="en-US" sz="1400" kern="1200" dirty="0">
                          <a:solidFill>
                            <a:schemeClr val="dk1"/>
                          </a:solidFill>
                          <a:effectLst/>
                          <a:latin typeface="+mn-lt"/>
                          <a:ea typeface="+mn-ea"/>
                          <a:cs typeface="+mn-cs"/>
                        </a:rPr>
                        <a:t>等</a:t>
                      </a:r>
                      <a:r>
                        <a:rPr lang="en-US" altLang="zh-TW" sz="1400" kern="1200" dirty="0">
                          <a:solidFill>
                            <a:schemeClr val="dk1"/>
                          </a:solidFill>
                          <a:effectLst/>
                          <a:latin typeface="+mn-lt"/>
                          <a:ea typeface="+mn-ea"/>
                          <a:cs typeface="+mn-cs"/>
                        </a:rPr>
                        <a:t>)</a:t>
                      </a:r>
                      <a:r>
                        <a:rPr lang="zh-TW" altLang="en-US" sz="1400" kern="1200" dirty="0">
                          <a:solidFill>
                            <a:schemeClr val="dk1"/>
                          </a:solidFill>
                          <a:effectLst/>
                          <a:latin typeface="+mn-lt"/>
                          <a:ea typeface="+mn-ea"/>
                          <a:cs typeface="+mn-cs"/>
                        </a:rPr>
                        <a:t>長期仰賴進口</a:t>
                      </a:r>
                      <a:r>
                        <a:rPr lang="zh-TW" altLang="zh-TW" sz="1400" kern="1200" dirty="0">
                          <a:solidFill>
                            <a:schemeClr val="dk1"/>
                          </a:solidFill>
                          <a:effectLst/>
                          <a:latin typeface="+mn-lt"/>
                          <a:ea typeface="+mn-ea"/>
                          <a:cs typeface="+mn-cs"/>
                        </a:rPr>
                        <a:t>，</a:t>
                      </a:r>
                      <a:r>
                        <a:rPr lang="zh-TW" altLang="en-US" sz="1400" kern="1200" dirty="0">
                          <a:solidFill>
                            <a:schemeClr val="dk1"/>
                          </a:solidFill>
                          <a:effectLst/>
                          <a:latin typeface="+mn-lt"/>
                          <a:ea typeface="+mn-ea"/>
                          <a:cs typeface="+mn-cs"/>
                        </a:rPr>
                        <a:t>成本高且規格</a:t>
                      </a:r>
                      <a:r>
                        <a:rPr lang="zh-TW" altLang="en-US" sz="1400" kern="1200" dirty="0" smtClean="0">
                          <a:solidFill>
                            <a:schemeClr val="dk1"/>
                          </a:solidFill>
                          <a:effectLst/>
                          <a:latin typeface="+mn-lt"/>
                          <a:ea typeface="+mn-ea"/>
                          <a:cs typeface="+mn-cs"/>
                        </a:rPr>
                        <a:t>受制於人。</a:t>
                      </a:r>
                      <a:endParaRPr lang="zh-TW" altLang="en-US" sz="1400" dirty="0"/>
                    </a:p>
                  </a:txBody>
                  <a:tcPr marL="91419" marR="91419" marT="45681" marB="45681"/>
                </a:tc>
                <a:extLst>
                  <a:ext uri="{0D108BD9-81ED-4DB2-BD59-A6C34878D82A}"/>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028001775"/>
              </p:ext>
            </p:extLst>
          </p:nvPr>
        </p:nvGraphicFramePr>
        <p:xfrm>
          <a:off x="4958292" y="3949661"/>
          <a:ext cx="3836988" cy="958850"/>
        </p:xfrm>
        <a:graphic>
          <a:graphicData uri="http://schemas.openxmlformats.org/drawingml/2006/table">
            <a:tbl>
              <a:tblPr firstRow="1" bandRow="1">
                <a:tableStyleId>{21E4AEA4-8DFA-4A89-87EB-49C32662AFE0}</a:tableStyleId>
              </a:tblPr>
              <a:tblGrid>
                <a:gridCol w="3836988">
                  <a:extLst>
                    <a:ext uri="{9D8B030D-6E8A-4147-A177-3AD203B41FA5}"/>
                  </a:extLst>
                </a:gridCol>
              </a:tblGrid>
              <a:tr h="304870">
                <a:tc>
                  <a:txBody>
                    <a:bodyPr/>
                    <a:lstStyle/>
                    <a:p>
                      <a:pPr algn="ctr"/>
                      <a:r>
                        <a:rPr lang="zh-TW" altLang="en-US" sz="1400" dirty="0"/>
                        <a:t>解決方案</a:t>
                      </a:r>
                    </a:p>
                  </a:txBody>
                  <a:tcPr marL="91444" marR="91444" marT="45724" marB="45724"/>
                </a:tc>
                <a:extLst>
                  <a:ext uri="{0D108BD9-81ED-4DB2-BD59-A6C34878D82A}"/>
                </a:extLst>
              </a:tr>
              <a:tr h="653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solidFill>
                            <a:prstClr val="black"/>
                          </a:solidFill>
                          <a:latin typeface="Times New Roman" pitchFamily="18" charset="0"/>
                          <a:cs typeface="Times New Roman" pitchFamily="18" charset="0"/>
                        </a:rPr>
                        <a:t>由</a:t>
                      </a:r>
                      <a:r>
                        <a:rPr lang="en-US" altLang="zh-TW" sz="1400" dirty="0">
                          <a:solidFill>
                            <a:prstClr val="black"/>
                          </a:solidFill>
                          <a:latin typeface="Times New Roman" pitchFamily="18" charset="0"/>
                          <a:cs typeface="Times New Roman" pitchFamily="18" charset="0"/>
                        </a:rPr>
                        <a:t>SBC</a:t>
                      </a:r>
                      <a:r>
                        <a:rPr lang="zh-TW" altLang="en-US" sz="1400" dirty="0">
                          <a:solidFill>
                            <a:prstClr val="black"/>
                          </a:solidFill>
                          <a:latin typeface="Times New Roman" pitchFamily="18" charset="0"/>
                          <a:cs typeface="Times New Roman" pitchFamily="18" charset="0"/>
                        </a:rPr>
                        <a:t>經氫化製造成</a:t>
                      </a:r>
                      <a:r>
                        <a:rPr lang="en-US" altLang="zh-TW" sz="1400" dirty="0">
                          <a:solidFill>
                            <a:prstClr val="black"/>
                          </a:solidFill>
                          <a:latin typeface="Times New Roman" pitchFamily="18" charset="0"/>
                          <a:cs typeface="Times New Roman" pitchFamily="18" charset="0"/>
                        </a:rPr>
                        <a:t>CBC</a:t>
                      </a:r>
                      <a:r>
                        <a:rPr lang="zh-TW" altLang="en-US" sz="1400" dirty="0">
                          <a:solidFill>
                            <a:prstClr val="black"/>
                          </a:solidFill>
                          <a:latin typeface="Times New Roman" pitchFamily="18" charset="0"/>
                          <a:cs typeface="Times New Roman" pitchFamily="18" charset="0"/>
                        </a:rPr>
                        <a:t>光學級原料，提供國內</a:t>
                      </a:r>
                      <a:r>
                        <a:rPr lang="zh-TW" altLang="en-US" sz="1400" dirty="0">
                          <a:solidFill>
                            <a:prstClr val="black"/>
                          </a:solidFill>
                          <a:latin typeface="Arial" charset="0"/>
                          <a:cs typeface="Times New Roman" pitchFamily="18" charset="0"/>
                        </a:rPr>
                        <a:t>、</a:t>
                      </a:r>
                      <a:r>
                        <a:rPr lang="zh-TW" altLang="en-US" sz="1400" dirty="0">
                          <a:solidFill>
                            <a:prstClr val="black"/>
                          </a:solidFill>
                          <a:latin typeface="Times New Roman" pitchFamily="18" charset="0"/>
                          <a:cs typeface="Times New Roman" pitchFamily="18" charset="0"/>
                        </a:rPr>
                        <a:t>外下游各產業所需光學產品之新世代原料</a:t>
                      </a:r>
                      <a:r>
                        <a:rPr lang="zh-TW" altLang="en-US" sz="1400" kern="1200" dirty="0">
                          <a:solidFill>
                            <a:schemeClr val="dk1"/>
                          </a:solidFill>
                          <a:effectLst/>
                          <a:latin typeface="+mn-lt"/>
                          <a:ea typeface="+mn-ea"/>
                          <a:cs typeface="+mn-cs"/>
                        </a:rPr>
                        <a:t>。</a:t>
                      </a:r>
                      <a:endParaRPr lang="zh-TW" altLang="en-US" sz="1400" dirty="0"/>
                    </a:p>
                  </a:txBody>
                  <a:tcPr marL="91444" marR="91444" marT="45724" marB="45724"/>
                </a:tc>
                <a:extLst>
                  <a:ext uri="{0D108BD9-81ED-4DB2-BD59-A6C34878D82A}"/>
                </a:extLst>
              </a:tr>
            </a:tbl>
          </a:graphicData>
        </a:graphic>
      </p:graphicFrame>
      <p:sp>
        <p:nvSpPr>
          <p:cNvPr id="17" name="文字方塊 36"/>
          <p:cNvSpPr txBox="1">
            <a:spLocks noChangeArrowheads="1"/>
          </p:cNvSpPr>
          <p:nvPr/>
        </p:nvSpPr>
        <p:spPr bwMode="auto">
          <a:xfrm>
            <a:off x="3874030" y="3111461"/>
            <a:ext cx="156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pPr>
            <a:r>
              <a:rPr lang="zh-TW" altLang="en-US" sz="1800">
                <a:latin typeface="Times New Roman" panose="02020603050405020304" pitchFamily="18" charset="0"/>
                <a:cs typeface="Times New Roman" panose="02020603050405020304" pitchFamily="18" charset="0"/>
              </a:rPr>
              <a:t>        </a:t>
            </a:r>
            <a:r>
              <a:rPr lang="en-US" altLang="zh-TW" sz="1800">
                <a:latin typeface="Times New Roman" panose="02020603050405020304" pitchFamily="18" charset="0"/>
                <a:cs typeface="Times New Roman" panose="02020603050405020304" pitchFamily="18" charset="0"/>
              </a:rPr>
              <a:t>CBC</a:t>
            </a:r>
            <a:endParaRPr lang="zh-TW" altLang="en-US" sz="1800">
              <a:latin typeface="Times New Roman" panose="02020603050405020304" pitchFamily="18" charset="0"/>
              <a:cs typeface="Times New Roman" panose="02020603050405020304" pitchFamily="18" charset="0"/>
            </a:endParaRPr>
          </a:p>
        </p:txBody>
      </p:sp>
      <p:sp>
        <p:nvSpPr>
          <p:cNvPr id="18" name="文字方塊 63"/>
          <p:cNvSpPr txBox="1">
            <a:spLocks noChangeArrowheads="1"/>
          </p:cNvSpPr>
          <p:nvPr/>
        </p:nvSpPr>
        <p:spPr bwMode="auto">
          <a:xfrm>
            <a:off x="7749648" y="2220343"/>
            <a:ext cx="15017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 typeface="Arial" panose="020B0604020202020204" pitchFamily="34" charset="0"/>
              <a:buNone/>
            </a:pPr>
            <a:r>
              <a:rPr lang="zh-TW" altLang="en-US" sz="1400" b="1" dirty="0">
                <a:solidFill>
                  <a:srgbClr val="000000"/>
                </a:solidFill>
                <a:latin typeface="Times New Roman" panose="02020603050405020304" pitchFamily="18" charset="0"/>
                <a:cs typeface="Times New Roman" panose="02020603050405020304" pitchFamily="18" charset="0"/>
              </a:rPr>
              <a:t>導光板、光學膜、光學鏡片、擴散板、顯示器、</a:t>
            </a:r>
            <a:r>
              <a:rPr lang="en-US" altLang="zh-TW" sz="1400" b="1" dirty="0">
                <a:solidFill>
                  <a:srgbClr val="000000"/>
                </a:solidFill>
                <a:latin typeface="Times New Roman" panose="02020603050405020304" pitchFamily="18" charset="0"/>
                <a:cs typeface="Times New Roman" panose="02020603050405020304" pitchFamily="18" charset="0"/>
              </a:rPr>
              <a:t>LED</a:t>
            </a:r>
            <a:r>
              <a:rPr lang="zh-TW" altLang="en-US" sz="1400" b="1" dirty="0">
                <a:solidFill>
                  <a:srgbClr val="000000"/>
                </a:solidFill>
                <a:latin typeface="Times New Roman" panose="02020603050405020304" pitchFamily="18" charset="0"/>
                <a:cs typeface="Times New Roman" panose="02020603050405020304" pitchFamily="18" charset="0"/>
              </a:rPr>
              <a:t>鏡片等。</a:t>
            </a:r>
          </a:p>
          <a:p>
            <a:pPr>
              <a:spcBef>
                <a:spcPct val="0"/>
              </a:spcBef>
              <a:buFontTx/>
              <a:buNone/>
            </a:pPr>
            <a:endParaRPr lang="zh-TW" altLang="en-US" sz="1400" b="1" dirty="0">
              <a:latin typeface="Times New Roman" panose="02020603050405020304" pitchFamily="18" charset="0"/>
              <a:cs typeface="Times New Roman" panose="02020603050405020304" pitchFamily="18" charset="0"/>
            </a:endParaRPr>
          </a:p>
        </p:txBody>
      </p:sp>
      <p:sp>
        <p:nvSpPr>
          <p:cNvPr id="19" name="向右箭號 18"/>
          <p:cNvSpPr/>
          <p:nvPr/>
        </p:nvSpPr>
        <p:spPr>
          <a:xfrm>
            <a:off x="4224867" y="3994111"/>
            <a:ext cx="706438" cy="3730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20" name="圓角矩形 19"/>
          <p:cNvSpPr/>
          <p:nvPr/>
        </p:nvSpPr>
        <p:spPr>
          <a:xfrm>
            <a:off x="1705505" y="1462232"/>
            <a:ext cx="3813175" cy="196196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向右箭號 20"/>
          <p:cNvSpPr/>
          <p:nvPr/>
        </p:nvSpPr>
        <p:spPr>
          <a:xfrm>
            <a:off x="1435630" y="1538248"/>
            <a:ext cx="295275" cy="3778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22" name="矩形 21"/>
          <p:cNvSpPr/>
          <p:nvPr/>
        </p:nvSpPr>
        <p:spPr>
          <a:xfrm>
            <a:off x="1413405" y="3498811"/>
            <a:ext cx="2287587" cy="40481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sz="1400" b="1" dirty="0" smtClean="0">
                <a:solidFill>
                  <a:srgbClr val="FF0000"/>
                </a:solidFill>
                <a:latin typeface="Times New Roman" panose="02020603050405020304" pitchFamily="18" charset="0"/>
                <a:cs typeface="Times New Roman" panose="02020603050405020304" pitchFamily="18" charset="0"/>
              </a:rPr>
              <a:t>SBC(</a:t>
            </a:r>
            <a:r>
              <a:rPr lang="zh-TW" altLang="en-US" sz="1400" b="1" dirty="0">
                <a:solidFill>
                  <a:srgbClr val="FF0000"/>
                </a:solidFill>
                <a:latin typeface="Times New Roman" panose="02020603050405020304" pitchFamily="18" charset="0"/>
                <a:cs typeface="Times New Roman" panose="02020603050405020304" pitchFamily="18" charset="0"/>
              </a:rPr>
              <a:t>苯乙烯</a:t>
            </a:r>
            <a:r>
              <a:rPr lang="en-US" altLang="zh-TW" sz="1400" b="1" dirty="0">
                <a:solidFill>
                  <a:srgbClr val="FF0000"/>
                </a:solidFill>
                <a:latin typeface="Times New Roman" panose="02020603050405020304" pitchFamily="18" charset="0"/>
                <a:cs typeface="Times New Roman" panose="02020603050405020304" pitchFamily="18" charset="0"/>
              </a:rPr>
              <a:t>-</a:t>
            </a:r>
            <a:r>
              <a:rPr lang="zh-TW" altLang="en-US" sz="1400" b="1" dirty="0">
                <a:solidFill>
                  <a:srgbClr val="FF0000"/>
                </a:solidFill>
                <a:latin typeface="Times New Roman" panose="02020603050405020304" pitchFamily="18" charset="0"/>
                <a:cs typeface="Times New Roman" panose="02020603050405020304" pitchFamily="18" charset="0"/>
              </a:rPr>
              <a:t>丁二烯共聚物</a:t>
            </a:r>
            <a:r>
              <a:rPr lang="en-US" altLang="zh-TW" sz="1400" b="1" dirty="0">
                <a:solidFill>
                  <a:srgbClr val="FF0000"/>
                </a:solidFill>
                <a:latin typeface="Times New Roman" panose="02020603050405020304" pitchFamily="18" charset="0"/>
                <a:cs typeface="Times New Roman" panose="02020603050405020304" pitchFamily="18" charset="0"/>
              </a:rPr>
              <a:t>)</a:t>
            </a:r>
            <a:endParaRPr lang="zh-TW" altLang="en-US" sz="1400" b="1" dirty="0">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zh-TW" altLang="en-US" sz="1400" b="1" dirty="0">
                <a:solidFill>
                  <a:srgbClr val="002060"/>
                </a:solidFill>
                <a:latin typeface="Times New Roman" panose="02020603050405020304" pitchFamily="18" charset="0"/>
                <a:cs typeface="Times New Roman" panose="02020603050405020304" pitchFamily="18" charset="0"/>
              </a:rPr>
              <a:t>單價</a:t>
            </a:r>
            <a:r>
              <a:rPr lang="en-US" altLang="zh-TW" sz="1400" b="1" dirty="0">
                <a:solidFill>
                  <a:srgbClr val="002060"/>
                </a:solidFill>
                <a:latin typeface="Times New Roman" panose="02020603050405020304" pitchFamily="18" charset="0"/>
                <a:cs typeface="Times New Roman" panose="02020603050405020304" pitchFamily="18" charset="0"/>
              </a:rPr>
              <a:t>:60-90(</a:t>
            </a:r>
            <a:r>
              <a:rPr lang="zh-TW" altLang="en-US" sz="1400" b="1" dirty="0">
                <a:solidFill>
                  <a:srgbClr val="002060"/>
                </a:solidFill>
                <a:latin typeface="Times New Roman" panose="02020603050405020304" pitchFamily="18" charset="0"/>
                <a:cs typeface="Times New Roman" panose="02020603050405020304" pitchFamily="18" charset="0"/>
              </a:rPr>
              <a:t>新台幣</a:t>
            </a:r>
            <a:r>
              <a:rPr lang="en-US" altLang="zh-TW" sz="1400" b="1" dirty="0">
                <a:solidFill>
                  <a:srgbClr val="002060"/>
                </a:solidFill>
                <a:latin typeface="Times New Roman" panose="02020603050405020304" pitchFamily="18" charset="0"/>
                <a:cs typeface="Times New Roman" panose="02020603050405020304" pitchFamily="18" charset="0"/>
              </a:rPr>
              <a:t>/</a:t>
            </a:r>
            <a:r>
              <a:rPr lang="zh-TW" altLang="en-US" sz="1400" b="1" dirty="0">
                <a:solidFill>
                  <a:srgbClr val="002060"/>
                </a:solidFill>
                <a:latin typeface="Times New Roman" panose="02020603050405020304" pitchFamily="18" charset="0"/>
                <a:cs typeface="Times New Roman" panose="02020603050405020304" pitchFamily="18" charset="0"/>
              </a:rPr>
              <a:t>公斤</a:t>
            </a:r>
            <a:r>
              <a:rPr lang="en-US" altLang="zh-TW" sz="1400" b="1" dirty="0">
                <a:solidFill>
                  <a:srgbClr val="002060"/>
                </a:solidFill>
                <a:latin typeface="Times New Roman" panose="02020603050405020304" pitchFamily="18" charset="0"/>
                <a:cs typeface="Times New Roman" panose="02020603050405020304" pitchFamily="18" charset="0"/>
              </a:rPr>
              <a:t>)</a:t>
            </a:r>
            <a:endParaRPr lang="zh-TW" altLang="en-US" sz="1400" b="1" dirty="0">
              <a:solidFill>
                <a:srgbClr val="002060"/>
              </a:solidFill>
              <a:latin typeface="Times New Roman" panose="02020603050405020304" pitchFamily="18" charset="0"/>
              <a:cs typeface="Times New Roman" panose="02020603050405020304" pitchFamily="18" charset="0"/>
            </a:endParaRPr>
          </a:p>
        </p:txBody>
      </p:sp>
      <p:pic>
        <p:nvPicPr>
          <p:cNvPr id="23" name="Picture 35" descr="CBC_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4439" y="2168490"/>
            <a:ext cx="13985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bwMode="auto">
          <a:xfrm>
            <a:off x="1816630" y="1506498"/>
            <a:ext cx="1231900" cy="49212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zh-TW" altLang="en-US" sz="2000" b="1" dirty="0">
                <a:latin typeface="Times New Roman" panose="02020603050405020304" pitchFamily="18" charset="0"/>
                <a:cs typeface="Times New Roman" panose="02020603050405020304" pitchFamily="18" charset="0"/>
              </a:rPr>
              <a:t>原材料</a:t>
            </a:r>
          </a:p>
        </p:txBody>
      </p:sp>
      <p:sp>
        <p:nvSpPr>
          <p:cNvPr id="25" name="向右箭號 24"/>
          <p:cNvSpPr/>
          <p:nvPr/>
        </p:nvSpPr>
        <p:spPr>
          <a:xfrm>
            <a:off x="5598055" y="1573173"/>
            <a:ext cx="527050" cy="261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26" name="矩形 25"/>
          <p:cNvSpPr/>
          <p:nvPr/>
        </p:nvSpPr>
        <p:spPr>
          <a:xfrm>
            <a:off x="3774017" y="3495636"/>
            <a:ext cx="2659063" cy="40005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sz="1400" b="1" dirty="0" smtClean="0">
                <a:solidFill>
                  <a:srgbClr val="FF0000"/>
                </a:solidFill>
                <a:latin typeface="Times New Roman" panose="02020603050405020304" pitchFamily="18" charset="0"/>
                <a:cs typeface="Times New Roman" panose="02020603050405020304" pitchFamily="18" charset="0"/>
              </a:rPr>
              <a:t>CBC</a:t>
            </a:r>
            <a:r>
              <a:rPr lang="en-US" altLang="zh-TW" sz="1400" b="1" dirty="0">
                <a:solidFill>
                  <a:srgbClr val="FF0000"/>
                </a:solidFill>
                <a:latin typeface="Times New Roman" panose="02020603050405020304" pitchFamily="18" charset="0"/>
                <a:cs typeface="Times New Roman" panose="02020603050405020304" pitchFamily="18" charset="0"/>
              </a:rPr>
              <a:t>(</a:t>
            </a:r>
            <a:r>
              <a:rPr lang="zh-TW" altLang="en-US" sz="1400" b="1" dirty="0">
                <a:solidFill>
                  <a:srgbClr val="FF0000"/>
                </a:solidFill>
                <a:latin typeface="Times New Roman" panose="02020603050405020304" pitchFamily="18" charset="0"/>
                <a:cs typeface="Times New Roman" panose="02020603050405020304" pitchFamily="18" charset="0"/>
              </a:rPr>
              <a:t>環狀嵌段共聚物</a:t>
            </a:r>
            <a:r>
              <a:rPr lang="en-US" altLang="zh-TW" sz="1400" b="1" dirty="0">
                <a:solidFill>
                  <a:srgbClr val="FF0000"/>
                </a:solidFill>
                <a:latin typeface="Times New Roman" panose="02020603050405020304" pitchFamily="18" charset="0"/>
                <a:cs typeface="Times New Roman" panose="02020603050405020304" pitchFamily="18" charset="0"/>
              </a:rPr>
              <a:t>)</a:t>
            </a:r>
            <a:endParaRPr lang="zh-TW" altLang="en-US" sz="1400" b="1" dirty="0">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zh-TW" altLang="en-US" sz="1400" b="1" dirty="0">
                <a:solidFill>
                  <a:srgbClr val="002060"/>
                </a:solidFill>
                <a:latin typeface="Times New Roman" panose="02020603050405020304" pitchFamily="18" charset="0"/>
                <a:cs typeface="Times New Roman" panose="02020603050405020304" pitchFamily="18" charset="0"/>
              </a:rPr>
              <a:t>單價</a:t>
            </a:r>
            <a:r>
              <a:rPr lang="en-US" altLang="zh-TW" sz="1400" b="1" dirty="0">
                <a:solidFill>
                  <a:srgbClr val="002060"/>
                </a:solidFill>
                <a:latin typeface="Times New Roman" panose="02020603050405020304" pitchFamily="18" charset="0"/>
                <a:cs typeface="Times New Roman" panose="02020603050405020304" pitchFamily="18" charset="0"/>
              </a:rPr>
              <a:t>:240-1,000</a:t>
            </a:r>
            <a:r>
              <a:rPr lang="zh-TW" altLang="en-US" sz="1400" b="1" dirty="0">
                <a:solidFill>
                  <a:srgbClr val="002060"/>
                </a:solidFill>
                <a:latin typeface="Times New Roman" panose="02020603050405020304" pitchFamily="18" charset="0"/>
                <a:cs typeface="Times New Roman" panose="02020603050405020304" pitchFamily="18" charset="0"/>
              </a:rPr>
              <a:t>元</a:t>
            </a:r>
            <a:r>
              <a:rPr lang="en-US" altLang="zh-TW" sz="1400" b="1" dirty="0">
                <a:solidFill>
                  <a:srgbClr val="002060"/>
                </a:solidFill>
                <a:latin typeface="Times New Roman" panose="02020603050405020304" pitchFamily="18" charset="0"/>
                <a:cs typeface="Times New Roman" panose="02020603050405020304" pitchFamily="18" charset="0"/>
              </a:rPr>
              <a:t>(</a:t>
            </a:r>
            <a:r>
              <a:rPr lang="zh-TW" altLang="en-US" sz="1400" b="1" dirty="0">
                <a:solidFill>
                  <a:srgbClr val="002060"/>
                </a:solidFill>
                <a:latin typeface="Times New Roman" panose="02020603050405020304" pitchFamily="18" charset="0"/>
                <a:cs typeface="Times New Roman" panose="02020603050405020304" pitchFamily="18" charset="0"/>
              </a:rPr>
              <a:t>新台幣</a:t>
            </a:r>
            <a:r>
              <a:rPr lang="en-US" altLang="zh-TW" sz="1400" b="1" dirty="0">
                <a:solidFill>
                  <a:srgbClr val="002060"/>
                </a:solidFill>
                <a:latin typeface="Times New Roman" panose="02020603050405020304" pitchFamily="18" charset="0"/>
                <a:cs typeface="Times New Roman" panose="02020603050405020304" pitchFamily="18" charset="0"/>
              </a:rPr>
              <a:t>/</a:t>
            </a:r>
            <a:r>
              <a:rPr lang="zh-TW" altLang="en-US" sz="1400" b="1" dirty="0">
                <a:solidFill>
                  <a:srgbClr val="002060"/>
                </a:solidFill>
                <a:latin typeface="Times New Roman" panose="02020603050405020304" pitchFamily="18" charset="0"/>
                <a:cs typeface="Times New Roman" panose="02020603050405020304" pitchFamily="18" charset="0"/>
              </a:rPr>
              <a:t>公斤</a:t>
            </a:r>
            <a:r>
              <a:rPr lang="en-US" altLang="zh-TW" sz="1400" b="1" dirty="0">
                <a:solidFill>
                  <a:srgbClr val="002060"/>
                </a:solidFill>
                <a:latin typeface="Times New Roman" panose="02020603050405020304" pitchFamily="18" charset="0"/>
                <a:cs typeface="Times New Roman" panose="02020603050405020304" pitchFamily="18" charset="0"/>
              </a:rPr>
              <a:t>)</a:t>
            </a:r>
            <a:endParaRPr lang="zh-TW" altLang="en-US" sz="1400" b="1" dirty="0">
              <a:solidFill>
                <a:srgbClr val="002060"/>
              </a:solidFill>
              <a:latin typeface="Times New Roman" panose="02020603050405020304" pitchFamily="18" charset="0"/>
              <a:cs typeface="Times New Roman" panose="02020603050405020304" pitchFamily="18" charset="0"/>
            </a:endParaRPr>
          </a:p>
        </p:txBody>
      </p:sp>
      <p:pic>
        <p:nvPicPr>
          <p:cNvPr id="27" name="Picture 56" descr="C:\Users\930744\Downloads\th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2692" y="2235161"/>
            <a:ext cx="11493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字方塊 36"/>
          <p:cNvSpPr txBox="1">
            <a:spLocks noChangeArrowheads="1"/>
          </p:cNvSpPr>
          <p:nvPr/>
        </p:nvSpPr>
        <p:spPr bwMode="auto">
          <a:xfrm>
            <a:off x="1891242" y="3078123"/>
            <a:ext cx="1560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spcBef>
                <a:spcPct val="0"/>
              </a:spcBef>
              <a:buFontTx/>
              <a:buNone/>
            </a:pPr>
            <a:r>
              <a:rPr lang="zh-TW" altLang="en-US" sz="1800">
                <a:latin typeface="Times New Roman" panose="02020603050405020304" pitchFamily="18" charset="0"/>
                <a:cs typeface="Times New Roman" panose="02020603050405020304" pitchFamily="18" charset="0"/>
              </a:rPr>
              <a:t>        </a:t>
            </a:r>
            <a:r>
              <a:rPr lang="en-US" altLang="zh-TW" sz="1800">
                <a:latin typeface="Times New Roman" panose="02020603050405020304" pitchFamily="18" charset="0"/>
                <a:cs typeface="Times New Roman" panose="02020603050405020304" pitchFamily="18" charset="0"/>
              </a:rPr>
              <a:t>SBC</a:t>
            </a:r>
            <a:endParaRPr lang="zh-TW" altLang="en-US" sz="1800">
              <a:latin typeface="Times New Roman" panose="02020603050405020304" pitchFamily="18" charset="0"/>
              <a:cs typeface="Times New Roman" panose="02020603050405020304" pitchFamily="18" charset="0"/>
            </a:endParaRPr>
          </a:p>
        </p:txBody>
      </p:sp>
      <p:pic>
        <p:nvPicPr>
          <p:cNvPr id="29"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9455" y="2254211"/>
            <a:ext cx="1135062"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09454" y="1131390"/>
            <a:ext cx="4373312" cy="400110"/>
          </a:xfrm>
          <a:prstGeom prst="rect">
            <a:avLst/>
          </a:prstGeom>
        </p:spPr>
        <p:txBody>
          <a:bodyPr wrap="none">
            <a:spAutoFit/>
          </a:bodyPr>
          <a:lstStyle/>
          <a:p>
            <a:pPr algn="ct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手機與觸控面板用光學膜片材料</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台聚</a:t>
            </a:r>
            <a:endParaRPr lang="zh-TW" altLang="zh-TW"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文字方塊 25"/>
          <p:cNvSpPr txBox="1">
            <a:spLocks noChangeArrowheads="1"/>
          </p:cNvSpPr>
          <p:nvPr/>
        </p:nvSpPr>
        <p:spPr bwMode="auto">
          <a:xfrm>
            <a:off x="308505" y="6420605"/>
            <a:ext cx="8761413" cy="4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aramond" panose="02020404030301010803" pitchFamily="18" charset="0"/>
                <a:ea typeface="標楷體" panose="03000509000000000000" pitchFamily="65" charset="-12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ea typeface="標楷體" panose="03000509000000000000" pitchFamily="65" charset="-12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ea typeface="標楷體" panose="03000509000000000000" pitchFamily="65" charset="-12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ea typeface="標楷體" panose="03000509000000000000" pitchFamily="65" charset="-120"/>
              </a:defRPr>
            </a:lvl9pPr>
          </a:lstStyle>
          <a:p>
            <a:pPr>
              <a:lnSpc>
                <a:spcPts val="1500"/>
              </a:lnSpc>
              <a:spcBef>
                <a:spcPct val="0"/>
              </a:spcBef>
              <a:buFontTx/>
              <a:buNone/>
            </a:pPr>
            <a:r>
              <a:rPr lang="zh-TW" altLang="en-US" sz="1400" dirty="0"/>
              <a:t>註</a:t>
            </a:r>
            <a:r>
              <a:rPr lang="en-US" altLang="zh-TW" sz="1400" dirty="0"/>
              <a:t>: </a:t>
            </a:r>
            <a:r>
              <a:rPr lang="en-US" altLang="zh-TW" sz="1400" dirty="0" smtClean="0">
                <a:cs typeface="Times New Roman" panose="02020603050405020304" pitchFamily="18" charset="0"/>
              </a:rPr>
              <a:t>CBC </a:t>
            </a:r>
            <a:r>
              <a:rPr lang="en-US" altLang="zh-TW" sz="1400" dirty="0">
                <a:cs typeface="Times New Roman" panose="02020603050405020304" pitchFamily="18" charset="0"/>
              </a:rPr>
              <a:t>(</a:t>
            </a:r>
            <a:r>
              <a:rPr lang="zh-TW" altLang="en-US" sz="1400" dirty="0">
                <a:cs typeface="Times New Roman" panose="02020603050405020304" pitchFamily="18" charset="0"/>
              </a:rPr>
              <a:t>英文縮寫</a:t>
            </a:r>
            <a:r>
              <a:rPr lang="en-US" altLang="zh-TW" sz="1400" dirty="0">
                <a:cs typeface="Times New Roman" panose="02020603050405020304" pitchFamily="18" charset="0"/>
              </a:rPr>
              <a:t>)</a:t>
            </a:r>
            <a:r>
              <a:rPr lang="zh-TW" altLang="en-US" sz="1400" dirty="0">
                <a:cs typeface="Times New Roman" panose="02020603050405020304" pitchFamily="18" charset="0"/>
              </a:rPr>
              <a:t>，</a:t>
            </a:r>
            <a:r>
              <a:rPr lang="en-US" altLang="zh-TW" sz="1400" dirty="0">
                <a:cs typeface="Times New Roman" panose="02020603050405020304" pitchFamily="18" charset="0"/>
              </a:rPr>
              <a:t>Cyclic block copolymer (</a:t>
            </a:r>
            <a:r>
              <a:rPr lang="zh-TW" altLang="en-US" sz="1400" dirty="0">
                <a:cs typeface="Times New Roman" panose="02020603050405020304" pitchFamily="18" charset="0"/>
              </a:rPr>
              <a:t>英文全名</a:t>
            </a:r>
            <a:r>
              <a:rPr lang="en-US" altLang="zh-TW" sz="1400" dirty="0">
                <a:cs typeface="Times New Roman" panose="02020603050405020304" pitchFamily="18" charset="0"/>
              </a:rPr>
              <a:t>)</a:t>
            </a:r>
            <a:r>
              <a:rPr lang="zh-TW" altLang="en-US" sz="1400" dirty="0" smtClean="0">
                <a:cs typeface="Times New Roman" panose="02020603050405020304" pitchFamily="18" charset="0"/>
              </a:rPr>
              <a:t>，</a:t>
            </a:r>
            <a:r>
              <a:rPr lang="zh-TW" altLang="en-US" sz="1400" dirty="0">
                <a:latin typeface="Times New Roman" panose="02020603050405020304" pitchFamily="18" charset="0"/>
                <a:cs typeface="Times New Roman" panose="02020603050405020304" pitchFamily="18" charset="0"/>
              </a:rPr>
              <a:t>環狀嵌段共聚物</a:t>
            </a:r>
            <a:r>
              <a:rPr lang="en-US" altLang="zh-TW" sz="1400" dirty="0">
                <a:cs typeface="Times New Roman" panose="02020603050405020304" pitchFamily="18" charset="0"/>
              </a:rPr>
              <a:t>(</a:t>
            </a:r>
            <a:r>
              <a:rPr lang="zh-TW" altLang="en-US" sz="1400" dirty="0">
                <a:cs typeface="Times New Roman" panose="02020603050405020304" pitchFamily="18" charset="0"/>
              </a:rPr>
              <a:t>中文俗名</a:t>
            </a:r>
            <a:r>
              <a:rPr lang="en-US" altLang="zh-TW" sz="1400" dirty="0">
                <a:cs typeface="Times New Roman" panose="02020603050405020304" pitchFamily="18" charset="0"/>
              </a:rPr>
              <a:t>)</a:t>
            </a:r>
            <a:r>
              <a:rPr lang="zh-TW" altLang="en-US" sz="1400" dirty="0">
                <a:cs typeface="Times New Roman" panose="02020603050405020304" pitchFamily="18" charset="0"/>
              </a:rPr>
              <a:t> </a:t>
            </a:r>
            <a:endParaRPr lang="en-US" altLang="zh-TW" sz="1400" dirty="0">
              <a:cs typeface="Times New Roman" panose="02020603050405020304" pitchFamily="18" charset="0"/>
            </a:endParaRPr>
          </a:p>
          <a:p>
            <a:pPr>
              <a:lnSpc>
                <a:spcPts val="1500"/>
              </a:lnSpc>
              <a:spcBef>
                <a:spcPct val="0"/>
              </a:spcBef>
              <a:buFontTx/>
              <a:buNone/>
            </a:pPr>
            <a:r>
              <a:rPr lang="zh-TW" altLang="en-US" sz="1400" dirty="0">
                <a:latin typeface="Times New Roman" panose="02020603050405020304" pitchFamily="18" charset="0"/>
                <a:cs typeface="Times New Roman" panose="02020603050405020304" pitchFamily="18" charset="0"/>
              </a:rPr>
              <a:t>      </a:t>
            </a:r>
            <a:r>
              <a:rPr lang="en-US" altLang="zh-TW" sz="1400" dirty="0">
                <a:cs typeface="Times New Roman" panose="02020603050405020304" pitchFamily="18" charset="0"/>
              </a:rPr>
              <a:t>SBC (</a:t>
            </a:r>
            <a:r>
              <a:rPr lang="zh-TW" altLang="en-US" sz="1400" dirty="0">
                <a:cs typeface="Times New Roman" panose="02020603050405020304" pitchFamily="18" charset="0"/>
              </a:rPr>
              <a:t>英文縮寫</a:t>
            </a:r>
            <a:r>
              <a:rPr lang="en-US" altLang="zh-TW" sz="1400" dirty="0">
                <a:cs typeface="Times New Roman" panose="02020603050405020304" pitchFamily="18" charset="0"/>
              </a:rPr>
              <a:t>)</a:t>
            </a:r>
            <a:r>
              <a:rPr lang="zh-TW" altLang="en-US" sz="1400" dirty="0">
                <a:cs typeface="Times New Roman" panose="02020603050405020304" pitchFamily="18" charset="0"/>
              </a:rPr>
              <a:t>，</a:t>
            </a:r>
            <a:r>
              <a:rPr lang="en-US" altLang="zh-TW" sz="1400" dirty="0">
                <a:cs typeface="Times New Roman" panose="02020603050405020304" pitchFamily="18" charset="0"/>
              </a:rPr>
              <a:t>Styrene-Butadiene</a:t>
            </a:r>
            <a:r>
              <a:rPr lang="zh-TW" altLang="en-US" sz="1400" dirty="0">
                <a:cs typeface="Times New Roman" panose="02020603050405020304" pitchFamily="18" charset="0"/>
              </a:rPr>
              <a:t> </a:t>
            </a:r>
            <a:r>
              <a:rPr lang="en-US" altLang="zh-TW" sz="1400" dirty="0">
                <a:cs typeface="Times New Roman" panose="02020603050405020304" pitchFamily="18" charset="0"/>
              </a:rPr>
              <a:t>copolymer (</a:t>
            </a:r>
            <a:r>
              <a:rPr lang="zh-TW" altLang="en-US" sz="1400" dirty="0">
                <a:cs typeface="Times New Roman" panose="02020603050405020304" pitchFamily="18" charset="0"/>
              </a:rPr>
              <a:t>英文全名</a:t>
            </a:r>
            <a:r>
              <a:rPr lang="en-US" altLang="zh-TW" sz="1400" dirty="0" smtClean="0">
                <a:cs typeface="Times New Roman" panose="02020603050405020304" pitchFamily="18" charset="0"/>
              </a:rPr>
              <a:t>)</a:t>
            </a:r>
            <a:r>
              <a:rPr lang="zh-TW" altLang="en-US" sz="1400" dirty="0" smtClean="0">
                <a:cs typeface="Times New Roman" panose="02020603050405020304" pitchFamily="18" charset="0"/>
              </a:rPr>
              <a:t>，</a:t>
            </a:r>
            <a:r>
              <a:rPr lang="zh-TW" altLang="en-US" sz="1400" dirty="0" smtClean="0">
                <a:latin typeface="Times New Roman" panose="02020603050405020304" pitchFamily="18" charset="0"/>
                <a:cs typeface="Times New Roman" panose="02020603050405020304" pitchFamily="18" charset="0"/>
              </a:rPr>
              <a:t>苯乙烯</a:t>
            </a:r>
            <a:r>
              <a:rPr lang="en-US" altLang="zh-TW" sz="1400" dirty="0">
                <a:latin typeface="Times New Roman" panose="02020603050405020304" pitchFamily="18" charset="0"/>
                <a:cs typeface="Times New Roman" panose="02020603050405020304" pitchFamily="18" charset="0"/>
              </a:rPr>
              <a:t>-</a:t>
            </a:r>
            <a:r>
              <a:rPr lang="zh-TW" altLang="en-US" sz="1400" dirty="0">
                <a:latin typeface="Times New Roman" panose="02020603050405020304" pitchFamily="18" charset="0"/>
                <a:cs typeface="Times New Roman" panose="02020603050405020304" pitchFamily="18" charset="0"/>
              </a:rPr>
              <a:t>丁二烯共聚物</a:t>
            </a:r>
            <a:r>
              <a:rPr lang="en-US" altLang="zh-TW" sz="1400" dirty="0">
                <a:latin typeface="Times New Roman" panose="02020603050405020304" pitchFamily="18" charset="0"/>
                <a:cs typeface="Times New Roman" panose="02020603050405020304" pitchFamily="18" charset="0"/>
              </a:rPr>
              <a:t>(</a:t>
            </a:r>
            <a:r>
              <a:rPr lang="zh-TW" altLang="en-US" sz="1400" dirty="0">
                <a:cs typeface="Times New Roman" panose="02020603050405020304" pitchFamily="18" charset="0"/>
              </a:rPr>
              <a:t>中文全名</a:t>
            </a:r>
            <a:r>
              <a:rPr lang="en-US" altLang="zh-TW" sz="1400" dirty="0">
                <a:cs typeface="Times New Roman" panose="02020603050405020304" pitchFamily="18" charset="0"/>
              </a:rPr>
              <a:t>) </a:t>
            </a:r>
            <a:endParaRPr lang="zh-TW" altLang="en-US" sz="1400" dirty="0">
              <a:cs typeface="Times New Roman" panose="02020603050405020304" pitchFamily="18" charset="0"/>
            </a:endParaRPr>
          </a:p>
        </p:txBody>
      </p:sp>
    </p:spTree>
    <p:extLst>
      <p:ext uri="{BB962C8B-B14F-4D97-AF65-F5344CB8AC3E}">
        <p14:creationId xmlns:p14="http://schemas.microsoft.com/office/powerpoint/2010/main" val="39416309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895" y="906450"/>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(6/8)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3993286" y="547480"/>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20"/>
          <p:cNvSpPr>
            <a:spLocks noChangeArrowheads="1"/>
          </p:cNvSpPr>
          <p:nvPr/>
        </p:nvSpPr>
        <p:spPr bwMode="auto">
          <a:xfrm>
            <a:off x="774700" y="2405094"/>
            <a:ext cx="3675064" cy="830997"/>
          </a:xfrm>
          <a:prstGeom prst="rect">
            <a:avLst/>
          </a:prstGeom>
          <a:solidFill>
            <a:sysClr val="window" lastClr="FFFFFF"/>
          </a:solidFill>
          <a:ln w="19050" cap="flat" cmpd="sng" algn="ctr">
            <a:solidFill>
              <a:srgbClr val="ED7D31"/>
            </a:solidFill>
            <a:prstDash val="solid"/>
            <a:miter lim="800000"/>
          </a:ln>
          <a:effectLst/>
          <a:extLst/>
        </p:spPr>
        <p:txBody>
          <a:bodyPr anchor="ctr"/>
          <a:lstStyle/>
          <a:p>
            <a:pPr algn="ctr" fontAlgn="auto">
              <a:spcBef>
                <a:spcPts val="0"/>
              </a:spcBef>
              <a:spcAft>
                <a:spcPts val="0"/>
              </a:spcAft>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計畫名稱：新一代光學級壓克力共聚物試量產研發與驗證計畫</a:t>
            </a: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開發時程：</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103.9.1~105.8.31(24</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個月</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a:t>
            </a:r>
            <a:endParaRPr kumimoji="0" lang="zh-TW" altLang="en-US" kern="0" dirty="0">
              <a:solidFill>
                <a:srgbClr val="0000FF"/>
              </a:solidFill>
              <a:latin typeface="Times New Roman" panose="02020603050405020304" pitchFamily="18" charset="0"/>
              <a:ea typeface="+mj-ea"/>
              <a:cs typeface="Times New Roman" panose="02020603050405020304" pitchFamily="18" charset="0"/>
            </a:endParaRPr>
          </a:p>
        </p:txBody>
      </p:sp>
      <p:sp>
        <p:nvSpPr>
          <p:cNvPr id="11" name="圓角矩形 10"/>
          <p:cNvSpPr/>
          <p:nvPr/>
        </p:nvSpPr>
        <p:spPr>
          <a:xfrm>
            <a:off x="924983" y="2103206"/>
            <a:ext cx="1555750" cy="325437"/>
          </a:xfrm>
          <a:prstGeom prst="roundRect">
            <a:avLst>
              <a:gd name="adj" fmla="val 10278"/>
            </a:avLst>
          </a:prstGeom>
          <a:solidFill>
            <a:srgbClr val="0070C0"/>
          </a:solidFill>
          <a:ln w="9525" cap="flat" cmpd="sng" algn="ctr">
            <a:noFill/>
            <a:prstDash val="solid"/>
            <a:headEnd/>
            <a:tailEnd/>
          </a:ln>
          <a:effectLst>
            <a:outerShdw blurRad="40000" dist="23000" dir="5400000" rotWithShape="0">
              <a:srgbClr val="000000">
                <a:alpha val="35000"/>
              </a:srgbClr>
            </a:outerShdw>
          </a:effectLst>
        </p:spPr>
        <p:txBody>
          <a:bodyPr wrap="none" lIns="99745" tIns="49873" rIns="99745" bIns="49873" anchor="ctr"/>
          <a:lstStyle/>
          <a:p>
            <a:pPr marL="180975" fontAlgn="auto" latinLnBrk="1">
              <a:lnSpc>
                <a:spcPct val="130000"/>
              </a:lnSpc>
              <a:spcBef>
                <a:spcPts val="0"/>
              </a:spcBef>
              <a:spcAft>
                <a:spcPts val="0"/>
              </a:spcAft>
              <a:defRPr/>
            </a:pPr>
            <a:r>
              <a:rPr kumimoji="0" lang="zh-TW" altLang="en-US" b="1" kern="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基本資料</a:t>
            </a:r>
            <a:endParaRPr kumimoji="0" lang="zh-TW" altLang="en-US" b="1" kern="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13" name="矩形 12"/>
          <p:cNvSpPr/>
          <p:nvPr/>
        </p:nvSpPr>
        <p:spPr>
          <a:xfrm>
            <a:off x="800101" y="3584049"/>
            <a:ext cx="3649663" cy="706437"/>
          </a:xfrm>
          <a:prstGeom prst="rect">
            <a:avLst/>
          </a:prstGeom>
          <a:solidFill>
            <a:sysClr val="window" lastClr="FFFFFF"/>
          </a:solidFill>
          <a:ln w="19050" cap="flat" cmpd="sng" algn="ctr">
            <a:solidFill>
              <a:srgbClr val="00B050"/>
            </a:solidFill>
            <a:prstDash val="solid"/>
            <a:miter lim="800000"/>
          </a:ln>
          <a:effectLst/>
        </p:spPr>
        <p:txBody>
          <a:bodyPr anchor="ctr"/>
          <a:lstStyle/>
          <a:p>
            <a:pPr algn="ctr" fontAlgn="auto">
              <a:spcBef>
                <a:spcPts val="0"/>
              </a:spcBef>
              <a:spcAft>
                <a:spcPts val="0"/>
              </a:spcAft>
              <a:defRPr/>
            </a:pPr>
            <a:r>
              <a:rPr kumimoji="0" lang="en-US" altLang="zh-TW" kern="0" dirty="0">
                <a:solidFill>
                  <a:srgbClr val="0000FF"/>
                </a:solidFill>
                <a:latin typeface="Times New Roman" panose="02020603050405020304" pitchFamily="18" charset="0"/>
                <a:ea typeface="+mj-ea"/>
                <a:cs typeface="Times New Roman" panose="02020603050405020304" pitchFamily="18" charset="0"/>
              </a:rPr>
              <a:t>WCG</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廣色域、</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HDR</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高動態</a:t>
            </a:r>
            <a:r>
              <a:rPr kumimoji="0" lang="zh-TW" altLang="en-US" kern="0" dirty="0" smtClean="0">
                <a:solidFill>
                  <a:srgbClr val="0000FF"/>
                </a:solidFill>
                <a:latin typeface="Times New Roman" panose="02020603050405020304" pitchFamily="18" charset="0"/>
                <a:ea typeface="+mj-ea"/>
                <a:cs typeface="Times New Roman" panose="02020603050405020304" pitchFamily="18" charset="0"/>
              </a:rPr>
              <a:t>對比</a:t>
            </a:r>
            <a:endParaRPr kumimoji="0" lang="en-US" altLang="zh-TW" kern="0" dirty="0" smtClean="0">
              <a:solidFill>
                <a:srgbClr val="0000FF"/>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defRPr/>
            </a:pPr>
            <a:r>
              <a:rPr kumimoji="0" lang="zh-TW" altLang="en-US" kern="0" dirty="0" smtClean="0">
                <a:solidFill>
                  <a:srgbClr val="0000FF"/>
                </a:solidFill>
                <a:latin typeface="Times New Roman" panose="02020603050405020304" pitchFamily="18" charset="0"/>
                <a:ea typeface="+mj-ea"/>
                <a:cs typeface="Times New Roman" panose="02020603050405020304" pitchFamily="18" charset="0"/>
              </a:rPr>
              <a:t>、</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4K2K</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8K</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電視</a:t>
            </a:r>
          </a:p>
        </p:txBody>
      </p:sp>
      <p:sp>
        <p:nvSpPr>
          <p:cNvPr id="14" name="圓角矩形 13"/>
          <p:cNvSpPr/>
          <p:nvPr/>
        </p:nvSpPr>
        <p:spPr>
          <a:xfrm>
            <a:off x="919163" y="3331635"/>
            <a:ext cx="1647825" cy="355600"/>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anchor="ctr"/>
          <a:lstStyle/>
          <a:p>
            <a:pPr marL="180975" fontAlgn="auto" latinLnBrk="1">
              <a:lnSpc>
                <a:spcPct val="130000"/>
              </a:lnSpc>
              <a:spcBef>
                <a:spcPts val="0"/>
              </a:spcBef>
              <a:spcAft>
                <a:spcPts val="0"/>
              </a:spcAft>
              <a:defRPr/>
            </a:pPr>
            <a:r>
              <a:rPr kumimoji="0" lang="zh-TW" altLang="en-US" b="1" kern="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目標</a:t>
            </a:r>
            <a:r>
              <a:rPr kumimoji="0" lang="zh-TW" altLang="en-US" b="1" kern="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市場</a:t>
            </a:r>
          </a:p>
        </p:txBody>
      </p:sp>
      <p:sp>
        <p:nvSpPr>
          <p:cNvPr id="15" name="矩形 14"/>
          <p:cNvSpPr/>
          <p:nvPr/>
        </p:nvSpPr>
        <p:spPr>
          <a:xfrm>
            <a:off x="4881563" y="2392359"/>
            <a:ext cx="4362450" cy="2563818"/>
          </a:xfrm>
          <a:prstGeom prst="rect">
            <a:avLst/>
          </a:prstGeom>
          <a:solidFill>
            <a:sysClr val="window" lastClr="FFFFFF"/>
          </a:solidFill>
          <a:ln w="19050" cap="flat" cmpd="sng" algn="ctr">
            <a:solidFill>
              <a:srgbClr val="00B050"/>
            </a:solidFill>
            <a:prstDash val="solid"/>
            <a:miter lim="800000"/>
          </a:ln>
          <a:effectLst/>
        </p:spPr>
        <p:txBody>
          <a:bodyPr anchor="ctr"/>
          <a:lstStyle/>
          <a:p>
            <a:pPr marL="285750" indent="-285750" fontAlgn="auto">
              <a:spcBef>
                <a:spcPts val="0"/>
              </a:spcBef>
              <a:spcAft>
                <a:spcPts val="0"/>
              </a:spcAft>
              <a:buFont typeface="Wingdings" panose="05000000000000000000" pitchFamily="2" charset="2"/>
              <a:buChar char="ü"/>
              <a:defRPr/>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具有</a:t>
            </a:r>
            <a:r>
              <a:rPr kumimoji="0" lang="en-US" altLang="zh-TW" b="1" kern="0" dirty="0">
                <a:solidFill>
                  <a:srgbClr val="FF0000"/>
                </a:solidFill>
                <a:latin typeface="Times New Roman" panose="02020603050405020304" pitchFamily="18" charset="0"/>
                <a:ea typeface="+mj-ea"/>
                <a:cs typeface="Times New Roman" panose="02020603050405020304" pitchFamily="18" charset="0"/>
              </a:rPr>
              <a:t>『Total</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 </a:t>
            </a:r>
            <a:r>
              <a:rPr kumimoji="0" lang="en-US" altLang="zh-TW" b="1" kern="0" dirty="0">
                <a:solidFill>
                  <a:srgbClr val="FF0000"/>
                </a:solidFill>
                <a:latin typeface="Times New Roman" panose="02020603050405020304" pitchFamily="18" charset="0"/>
                <a:ea typeface="+mj-ea"/>
                <a:cs typeface="Times New Roman" panose="02020603050405020304" pitchFamily="18" charset="0"/>
              </a:rPr>
              <a:t>Solution』</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的完整解決方案服務能力，可同步提供新一代光學級壓克力共聚物材料與導光板產品。</a:t>
            </a: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ü"/>
              <a:defRPr/>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成為</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國內唯一</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及</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全球第一</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的光學級壓克力共聚物導光板量產製造商，增加</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出口產值達</a:t>
            </a:r>
            <a:r>
              <a:rPr kumimoji="0" lang="en-US" altLang="zh-TW" b="1" kern="0" dirty="0">
                <a:solidFill>
                  <a:srgbClr val="FF0000"/>
                </a:solidFill>
                <a:latin typeface="Times New Roman" panose="02020603050405020304" pitchFamily="18" charset="0"/>
                <a:ea typeface="+mj-ea"/>
                <a:cs typeface="Times New Roman" panose="02020603050405020304" pitchFamily="18" charset="0"/>
              </a:rPr>
              <a:t>200</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億元</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補足國內供應鏈缺口</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a:t>
            </a: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ü"/>
              <a:defRPr/>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奇美可望成為</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全球電視大廠</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高階機種導光板之最大供應商，</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市場佔有率</a:t>
            </a:r>
            <a:r>
              <a:rPr kumimoji="0" lang="en-US" altLang="zh-TW" b="1" kern="0" dirty="0">
                <a:solidFill>
                  <a:srgbClr val="FF0000"/>
                </a:solidFill>
                <a:latin typeface="Times New Roman" panose="02020603050405020304" pitchFamily="18" charset="0"/>
                <a:ea typeface="+mj-ea"/>
                <a:cs typeface="Times New Roman" panose="02020603050405020304" pitchFamily="18" charset="0"/>
              </a:rPr>
              <a:t>50-60%</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a:t>
            </a: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a:p>
            <a:pPr marL="285750" indent="-285750" fontAlgn="auto">
              <a:spcBef>
                <a:spcPts val="0"/>
              </a:spcBef>
              <a:spcAft>
                <a:spcPts val="0"/>
              </a:spcAft>
              <a:buFont typeface="Wingdings" panose="05000000000000000000" pitchFamily="2" charset="2"/>
              <a:buChar char="ü"/>
              <a:defRPr/>
            </a:pP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國內外專利申請</a:t>
            </a:r>
            <a:r>
              <a:rPr kumimoji="0" lang="en-US" altLang="zh-TW" b="1" kern="0" dirty="0">
                <a:solidFill>
                  <a:srgbClr val="FF0000"/>
                </a:solidFill>
                <a:latin typeface="Times New Roman" panose="02020603050405020304" pitchFamily="18" charset="0"/>
                <a:ea typeface="+mj-ea"/>
                <a:cs typeface="Times New Roman" panose="02020603050405020304" pitchFamily="18" charset="0"/>
              </a:rPr>
              <a:t>13</a:t>
            </a:r>
            <a:r>
              <a:rPr kumimoji="0" lang="zh-TW" altLang="en-US" b="1" kern="0" dirty="0">
                <a:solidFill>
                  <a:srgbClr val="FF0000"/>
                </a:solidFill>
                <a:latin typeface="Times New Roman" panose="02020603050405020304" pitchFamily="18" charset="0"/>
                <a:ea typeface="+mj-ea"/>
                <a:cs typeface="Times New Roman" panose="02020603050405020304" pitchFamily="18" charset="0"/>
              </a:rPr>
              <a:t>件</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，目前核准</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3</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件，已建構完整的技術專利佈局。</a:t>
            </a: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p:txBody>
      </p:sp>
      <p:sp>
        <p:nvSpPr>
          <p:cNvPr id="16" name="圓角矩形 15"/>
          <p:cNvSpPr/>
          <p:nvPr/>
        </p:nvSpPr>
        <p:spPr>
          <a:xfrm>
            <a:off x="5232398" y="2101324"/>
            <a:ext cx="1900238" cy="354012"/>
          </a:xfrm>
          <a:prstGeom prst="round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anchor="ctr"/>
          <a:lstStyle/>
          <a:p>
            <a:pPr marL="180975" fontAlgn="auto" latinLnBrk="1">
              <a:lnSpc>
                <a:spcPct val="130000"/>
              </a:lnSpc>
              <a:spcBef>
                <a:spcPts val="0"/>
              </a:spcBef>
              <a:spcAft>
                <a:spcPts val="0"/>
              </a:spcAft>
              <a:defRPr/>
            </a:pPr>
            <a:r>
              <a:rPr kumimoji="0" lang="zh-TW" altLang="en-US" b="1" kern="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計畫</a:t>
            </a:r>
            <a:r>
              <a:rPr kumimoji="0" lang="zh-TW" altLang="en-US" b="1" kern="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開發成效</a:t>
            </a:r>
          </a:p>
        </p:txBody>
      </p:sp>
      <p:pic>
        <p:nvPicPr>
          <p:cNvPr id="17" name="圖片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307420"/>
            <a:ext cx="18732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圖片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7476" y="4349225"/>
            <a:ext cx="17684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圖片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 y="5568423"/>
            <a:ext cx="175418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40014" y="5589060"/>
            <a:ext cx="1800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p:cNvSpPr txBox="1"/>
          <p:nvPr/>
        </p:nvSpPr>
        <p:spPr>
          <a:xfrm>
            <a:off x="1214439" y="5350937"/>
            <a:ext cx="1108075" cy="277813"/>
          </a:xfrm>
          <a:prstGeom prst="rect">
            <a:avLst/>
          </a:prstGeom>
          <a:noFill/>
        </p:spPr>
        <p:txBody>
          <a:bodyPr wrap="none">
            <a:spAutoFit/>
          </a:bodyPr>
          <a:lstStyle/>
          <a:p>
            <a:pPr fontAlgn="auto">
              <a:spcBef>
                <a:spcPts val="0"/>
              </a:spcBef>
              <a:spcAft>
                <a:spcPts val="0"/>
              </a:spcAft>
              <a:defRPr/>
            </a:pPr>
            <a:r>
              <a:rPr kumimoji="0" lang="zh-TW" altLang="en-US" sz="1200" b="1" dirty="0">
                <a:solidFill>
                  <a:prstClr val="black"/>
                </a:solidFill>
                <a:latin typeface="Times New Roman" panose="02020603050405020304" pitchFamily="18" charset="0"/>
                <a:ea typeface="+mj-ea"/>
                <a:cs typeface="Times New Roman" panose="02020603050405020304" pitchFamily="18" charset="0"/>
              </a:rPr>
              <a:t>超窄邊框電視</a:t>
            </a:r>
          </a:p>
        </p:txBody>
      </p:sp>
      <p:sp>
        <p:nvSpPr>
          <p:cNvPr id="22" name="文字方塊 21"/>
          <p:cNvSpPr txBox="1"/>
          <p:nvPr/>
        </p:nvSpPr>
        <p:spPr>
          <a:xfrm>
            <a:off x="1354138" y="6603474"/>
            <a:ext cx="800100" cy="276225"/>
          </a:xfrm>
          <a:prstGeom prst="rect">
            <a:avLst/>
          </a:prstGeom>
          <a:noFill/>
        </p:spPr>
        <p:txBody>
          <a:bodyPr wrap="none">
            <a:spAutoFit/>
          </a:bodyPr>
          <a:lstStyle/>
          <a:p>
            <a:pPr fontAlgn="auto">
              <a:spcBef>
                <a:spcPts val="0"/>
              </a:spcBef>
              <a:spcAft>
                <a:spcPts val="0"/>
              </a:spcAft>
              <a:defRPr/>
            </a:pPr>
            <a:r>
              <a:rPr kumimoji="0" lang="zh-TW" altLang="en-US" sz="1200" b="1" dirty="0">
                <a:solidFill>
                  <a:prstClr val="black"/>
                </a:solidFill>
                <a:latin typeface="Times New Roman" panose="02020603050405020304" pitchFamily="18" charset="0"/>
                <a:ea typeface="+mj-ea"/>
                <a:cs typeface="Times New Roman" panose="02020603050405020304" pitchFamily="18" charset="0"/>
              </a:rPr>
              <a:t>曲面電視</a:t>
            </a:r>
          </a:p>
        </p:txBody>
      </p:sp>
      <p:sp>
        <p:nvSpPr>
          <p:cNvPr id="23" name="文字方塊 22"/>
          <p:cNvSpPr txBox="1"/>
          <p:nvPr/>
        </p:nvSpPr>
        <p:spPr>
          <a:xfrm>
            <a:off x="3168651" y="5334003"/>
            <a:ext cx="679994" cy="276999"/>
          </a:xfrm>
          <a:prstGeom prst="rect">
            <a:avLst/>
          </a:prstGeom>
          <a:noFill/>
        </p:spPr>
        <p:txBody>
          <a:bodyPr wrap="none">
            <a:spAutoFit/>
          </a:bodyPr>
          <a:lstStyle/>
          <a:p>
            <a:pPr fontAlgn="auto">
              <a:spcBef>
                <a:spcPts val="0"/>
              </a:spcBef>
              <a:spcAft>
                <a:spcPts val="0"/>
              </a:spcAft>
              <a:defRPr/>
            </a:pPr>
            <a:r>
              <a:rPr kumimoji="0" lang="en-US" altLang="zh-TW" sz="1200" b="1" dirty="0">
                <a:solidFill>
                  <a:prstClr val="black"/>
                </a:solidFill>
                <a:latin typeface="Times New Roman" panose="02020603050405020304" pitchFamily="18" charset="0"/>
                <a:ea typeface="+mj-ea"/>
                <a:cs typeface="Times New Roman" panose="02020603050405020304" pitchFamily="18" charset="0"/>
              </a:rPr>
              <a:t>3D</a:t>
            </a:r>
            <a:r>
              <a:rPr kumimoji="0" lang="zh-TW" altLang="en-US" sz="1200" b="1" dirty="0">
                <a:solidFill>
                  <a:prstClr val="black"/>
                </a:solidFill>
                <a:latin typeface="Times New Roman" panose="02020603050405020304" pitchFamily="18" charset="0"/>
                <a:ea typeface="+mj-ea"/>
                <a:cs typeface="Times New Roman" panose="02020603050405020304" pitchFamily="18" charset="0"/>
              </a:rPr>
              <a:t>電視</a:t>
            </a:r>
          </a:p>
        </p:txBody>
      </p:sp>
      <p:sp>
        <p:nvSpPr>
          <p:cNvPr id="24" name="文字方塊 23"/>
          <p:cNvSpPr txBox="1"/>
          <p:nvPr/>
        </p:nvSpPr>
        <p:spPr>
          <a:xfrm>
            <a:off x="3057526" y="6635223"/>
            <a:ext cx="993775" cy="285750"/>
          </a:xfrm>
          <a:prstGeom prst="rect">
            <a:avLst/>
          </a:prstGeom>
          <a:noFill/>
        </p:spPr>
        <p:txBody>
          <a:bodyPr>
            <a:spAutoFit/>
          </a:bodyPr>
          <a:lstStyle/>
          <a:p>
            <a:pPr fontAlgn="auto">
              <a:spcBef>
                <a:spcPts val="0"/>
              </a:spcBef>
              <a:spcAft>
                <a:spcPts val="0"/>
              </a:spcAft>
              <a:defRPr/>
            </a:pPr>
            <a:r>
              <a:rPr kumimoji="0" lang="en-US" altLang="zh-TW" sz="1200" b="1" dirty="0">
                <a:solidFill>
                  <a:prstClr val="black"/>
                </a:solidFill>
                <a:latin typeface="Times New Roman" panose="02020603050405020304" pitchFamily="18" charset="0"/>
                <a:ea typeface="+mj-ea"/>
                <a:cs typeface="Times New Roman" panose="02020603050405020304" pitchFamily="18" charset="0"/>
              </a:rPr>
              <a:t>4K2K</a:t>
            </a:r>
            <a:r>
              <a:rPr kumimoji="0" lang="zh-TW" altLang="en-US" sz="1200" b="1" dirty="0">
                <a:solidFill>
                  <a:prstClr val="black"/>
                </a:solidFill>
                <a:latin typeface="Times New Roman" panose="02020603050405020304" pitchFamily="18" charset="0"/>
                <a:ea typeface="+mj-ea"/>
                <a:cs typeface="Times New Roman" panose="02020603050405020304" pitchFamily="18" charset="0"/>
              </a:rPr>
              <a:t>電視</a:t>
            </a:r>
          </a:p>
        </p:txBody>
      </p:sp>
      <p:graphicFrame>
        <p:nvGraphicFramePr>
          <p:cNvPr id="25" name="表格 24"/>
          <p:cNvGraphicFramePr>
            <a:graphicFrameLocks noGrp="1"/>
          </p:cNvGraphicFramePr>
          <p:nvPr>
            <p:extLst>
              <p:ext uri="{D42A27DB-BD31-4B8C-83A1-F6EECF244321}">
                <p14:modId xmlns:p14="http://schemas.microsoft.com/office/powerpoint/2010/main" val="2024274285"/>
              </p:ext>
            </p:extLst>
          </p:nvPr>
        </p:nvGraphicFramePr>
        <p:xfrm>
          <a:off x="4687889" y="4983165"/>
          <a:ext cx="4645025" cy="1487487"/>
        </p:xfrm>
        <a:graphic>
          <a:graphicData uri="http://schemas.openxmlformats.org/drawingml/2006/table">
            <a:tbl>
              <a:tblPr firstRow="1" bandRow="1"/>
              <a:tblGrid>
                <a:gridCol w="1332533"/>
                <a:gridCol w="1656246"/>
                <a:gridCol w="1656246"/>
              </a:tblGrid>
              <a:tr h="374976">
                <a:tc gridSpan="3">
                  <a:txBody>
                    <a:bodyPr/>
                    <a:lstStyle>
                      <a:lvl1pPr marL="0" algn="l" defTabSz="914400" rtl="0" eaLnBrk="1" latinLnBrk="0" hangingPunct="1">
                        <a:defRPr sz="1800" b="1" kern="1200">
                          <a:solidFill>
                            <a:schemeClr val="lt1"/>
                          </a:solidFill>
                          <a:latin typeface="Times New Roman"/>
                          <a:ea typeface="新細明體"/>
                        </a:defRPr>
                      </a:lvl1pPr>
                      <a:lvl2pPr marL="457200" algn="l" defTabSz="914400" rtl="0" eaLnBrk="1" latinLnBrk="0" hangingPunct="1">
                        <a:defRPr sz="1800" b="1" kern="1200">
                          <a:solidFill>
                            <a:schemeClr val="lt1"/>
                          </a:solidFill>
                          <a:latin typeface="Times New Roman"/>
                          <a:ea typeface="新細明體"/>
                        </a:defRPr>
                      </a:lvl2pPr>
                      <a:lvl3pPr marL="914400" algn="l" defTabSz="914400" rtl="0" eaLnBrk="1" latinLnBrk="0" hangingPunct="1">
                        <a:defRPr sz="1800" b="1" kern="1200">
                          <a:solidFill>
                            <a:schemeClr val="lt1"/>
                          </a:solidFill>
                          <a:latin typeface="Times New Roman"/>
                          <a:ea typeface="新細明體"/>
                        </a:defRPr>
                      </a:lvl3pPr>
                      <a:lvl4pPr marL="1371600" algn="l" defTabSz="914400" rtl="0" eaLnBrk="1" latinLnBrk="0" hangingPunct="1">
                        <a:defRPr sz="1800" b="1" kern="1200">
                          <a:solidFill>
                            <a:schemeClr val="lt1"/>
                          </a:solidFill>
                          <a:latin typeface="Times New Roman"/>
                          <a:ea typeface="新細明體"/>
                        </a:defRPr>
                      </a:lvl4pPr>
                      <a:lvl5pPr marL="1828800" algn="l" defTabSz="914400" rtl="0" eaLnBrk="1" latinLnBrk="0" hangingPunct="1">
                        <a:defRPr sz="1800" b="1" kern="1200">
                          <a:solidFill>
                            <a:schemeClr val="lt1"/>
                          </a:solidFill>
                          <a:latin typeface="Times New Roman"/>
                          <a:ea typeface="新細明體"/>
                        </a:defRPr>
                      </a:lvl5pPr>
                      <a:lvl6pPr marL="2286000" algn="l" defTabSz="914400" rtl="0" eaLnBrk="1" latinLnBrk="0" hangingPunct="1">
                        <a:defRPr sz="1800" b="1" kern="1200">
                          <a:solidFill>
                            <a:schemeClr val="lt1"/>
                          </a:solidFill>
                          <a:latin typeface="Times New Roman"/>
                          <a:ea typeface="新細明體"/>
                        </a:defRPr>
                      </a:lvl6pPr>
                      <a:lvl7pPr marL="2743200" algn="l" defTabSz="914400" rtl="0" eaLnBrk="1" latinLnBrk="0" hangingPunct="1">
                        <a:defRPr sz="1800" b="1" kern="1200">
                          <a:solidFill>
                            <a:schemeClr val="lt1"/>
                          </a:solidFill>
                          <a:latin typeface="Times New Roman"/>
                          <a:ea typeface="新細明體"/>
                        </a:defRPr>
                      </a:lvl7pPr>
                      <a:lvl8pPr marL="3200400" algn="l" defTabSz="914400" rtl="0" eaLnBrk="1" latinLnBrk="0" hangingPunct="1">
                        <a:defRPr sz="1800" b="1" kern="1200">
                          <a:solidFill>
                            <a:schemeClr val="lt1"/>
                          </a:solidFill>
                          <a:latin typeface="Times New Roman"/>
                          <a:ea typeface="新細明體"/>
                        </a:defRPr>
                      </a:lvl8pPr>
                      <a:lvl9pPr marL="3657600" algn="l" defTabSz="914400" rtl="0" eaLnBrk="1" latinLnBrk="0" hangingPunct="1">
                        <a:defRPr sz="1800" b="1" kern="1200">
                          <a:solidFill>
                            <a:schemeClr val="lt1"/>
                          </a:solidFill>
                          <a:latin typeface="Times New Roman"/>
                          <a:ea typeface="新細明體"/>
                        </a:defRPr>
                      </a:lvl9pPr>
                    </a:lstStyle>
                    <a:p>
                      <a:pPr algn="ctr"/>
                      <a:r>
                        <a:rPr lang="zh-TW" altLang="en-US" sz="1400" dirty="0" smtClean="0">
                          <a:latin typeface="標楷體" panose="03000509000000000000" pitchFamily="65" charset="-120"/>
                          <a:ea typeface="標楷體" panose="03000509000000000000" pitchFamily="65" charset="-120"/>
                        </a:rPr>
                        <a:t>計畫執行前後之國際比較</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6600"/>
                    </a:solidFill>
                  </a:tcPr>
                </a:tc>
                <a:tc hMerge="1">
                  <a:txBody>
                    <a:bodyPr/>
                    <a:lstStyle/>
                    <a:p>
                      <a:endParaRPr lang="zh-TW" altLang="en-US" dirty="0"/>
                    </a:p>
                  </a:txBody>
                  <a:tcPr/>
                </a:tc>
                <a:tc hMerge="1">
                  <a:txBody>
                    <a:bodyPr/>
                    <a:lstStyle/>
                    <a:p>
                      <a:endParaRPr lang="zh-TW" altLang="en-US" dirty="0"/>
                    </a:p>
                  </a:txBody>
                  <a:tcPr/>
                </a:tc>
              </a:tr>
              <a:tr h="370837">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400" dirty="0" smtClean="0">
                          <a:latin typeface="標楷體" panose="03000509000000000000" pitchFamily="65" charset="-120"/>
                          <a:ea typeface="標楷體" panose="03000509000000000000" pitchFamily="65" charset="-120"/>
                        </a:rPr>
                        <a:t>執行前</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400" dirty="0" smtClean="0">
                          <a:latin typeface="標楷體" panose="03000509000000000000" pitchFamily="65" charset="-120"/>
                          <a:ea typeface="標楷體" panose="03000509000000000000" pitchFamily="65" charset="-120"/>
                        </a:rPr>
                        <a:t>執行後</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r>
              <a:tr h="370837">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4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光學級壓克力</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2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marL="0" marR="0" lvl="0" indent="0" algn="ctr" defTabSz="898355" rtl="0" eaLnBrk="1" fontAlgn="auto" latinLnBrk="0" hangingPunct="1">
                        <a:lnSpc>
                          <a:spcPct val="100000"/>
                        </a:lnSpc>
                        <a:spcBef>
                          <a:spcPts val="0"/>
                        </a:spcBef>
                        <a:spcAft>
                          <a:spcPts val="0"/>
                        </a:spcAft>
                        <a:buClrTx/>
                        <a:buSzTx/>
                        <a:buFontTx/>
                        <a:buNone/>
                        <a:tabLst/>
                        <a:defRPr/>
                      </a:pPr>
                      <a:r>
                        <a:rPr lang="zh-TW" altLang="en-US" sz="1400" dirty="0" smtClean="0">
                          <a:latin typeface="標楷體" panose="03000509000000000000" pitchFamily="65" charset="-120"/>
                          <a:ea typeface="標楷體" panose="03000509000000000000" pitchFamily="65" charset="-120"/>
                        </a:rPr>
                        <a:t>日本廠商獨佔市場</a:t>
                      </a:r>
                    </a:p>
                  </a:txBody>
                  <a:tcPr marL="91443" marR="91443"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2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全球第一</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20000"/>
                      </a:srgbClr>
                    </a:solidFill>
                  </a:tcPr>
                </a:tc>
              </a:tr>
              <a:tr h="370837">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400" dirty="0" smtClean="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新一代導光板</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marL="0" marR="0" lvl="0" indent="0" algn="ctr" defTabSz="898355" rtl="0" eaLnBrk="1" fontAlgn="auto" latinLnBrk="0" hangingPunct="1">
                        <a:lnSpc>
                          <a:spcPct val="100000"/>
                        </a:lnSpc>
                        <a:spcBef>
                          <a:spcPts val="0"/>
                        </a:spcBef>
                        <a:spcAft>
                          <a:spcPts val="0"/>
                        </a:spcAft>
                        <a:buClrTx/>
                        <a:buSzTx/>
                        <a:buFontTx/>
                        <a:buNone/>
                        <a:tabLst/>
                        <a:defRPr/>
                      </a:pPr>
                      <a:r>
                        <a:rPr lang="zh-TW" altLang="en-US" sz="1400" dirty="0" smtClean="0">
                          <a:latin typeface="標楷體" panose="03000509000000000000" pitchFamily="65" charset="-120"/>
                          <a:ea typeface="標楷體" panose="03000509000000000000" pitchFamily="65" charset="-120"/>
                        </a:rPr>
                        <a:t>日本廠商獨佔市場</a:t>
                      </a:r>
                    </a:p>
                  </a:txBody>
                  <a:tcPr marL="91443" marR="91443"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400" b="1"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全球第一</a:t>
                      </a:r>
                      <a:endParaRPr lang="zh-TW" altLang="en-US" sz="1400" dirty="0">
                        <a:latin typeface="標楷體" panose="03000509000000000000" pitchFamily="65" charset="-120"/>
                        <a:ea typeface="標楷體" panose="03000509000000000000" pitchFamily="65" charset="-120"/>
                      </a:endParaRPr>
                    </a:p>
                  </a:txBody>
                  <a:tcPr marL="91443" marR="91443"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r>
            </a:tbl>
          </a:graphicData>
        </a:graphic>
      </p:graphicFrame>
      <p:sp>
        <p:nvSpPr>
          <p:cNvPr id="26" name="文字方塊 25"/>
          <p:cNvSpPr txBox="1"/>
          <p:nvPr/>
        </p:nvSpPr>
        <p:spPr>
          <a:xfrm>
            <a:off x="2657476" y="1241800"/>
            <a:ext cx="6586537" cy="646331"/>
          </a:xfrm>
          <a:prstGeom prst="rect">
            <a:avLst/>
          </a:prstGeom>
          <a:solidFill>
            <a:srgbClr val="FF9900">
              <a:alpha val="40000"/>
            </a:srgbClr>
          </a:solidFill>
          <a:ln w="25400" cap="flat" cmpd="sng" algn="ctr">
            <a:noFill/>
            <a:prstDash val="solid"/>
          </a:ln>
          <a:effectLst/>
        </p:spPr>
        <p:txBody>
          <a:bodyPr anchor="ctr"/>
          <a:lstStyle>
            <a:defPPr>
              <a:defRPr lang="zh-TW"/>
            </a:defPPr>
            <a:lvl1pPr algn="ctr">
              <a:defRPr sz="1800" kern="0">
                <a:solidFill>
                  <a:prstClr val="white"/>
                </a:solidFill>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sz="2000" dirty="0">
                <a:solidFill>
                  <a:schemeClr val="tx1"/>
                </a:solidFill>
              </a:rPr>
              <a:t>計畫量產典範案例</a:t>
            </a:r>
            <a:endParaRPr lang="en-US" altLang="zh-TW" sz="2000" dirty="0">
              <a:solidFill>
                <a:schemeClr val="tx1"/>
              </a:solidFill>
            </a:endParaRPr>
          </a:p>
          <a:p>
            <a:r>
              <a:rPr lang="en-US" altLang="zh-TW" sz="2000" dirty="0">
                <a:solidFill>
                  <a:schemeClr val="tx1"/>
                </a:solidFill>
              </a:rPr>
              <a:t>~</a:t>
            </a:r>
            <a:r>
              <a:rPr lang="zh-TW" altLang="en-US" sz="2000" dirty="0">
                <a:solidFill>
                  <a:schemeClr val="tx1"/>
                </a:solidFill>
              </a:rPr>
              <a:t>奇美實業，高值化成績亮眼</a:t>
            </a:r>
            <a:r>
              <a:rPr lang="en-US" altLang="zh-TW" sz="2000" dirty="0">
                <a:solidFill>
                  <a:schemeClr val="tx1"/>
                </a:solidFill>
              </a:rPr>
              <a:t>~</a:t>
            </a:r>
          </a:p>
        </p:txBody>
      </p:sp>
    </p:spTree>
    <p:extLst>
      <p:ext uri="{BB962C8B-B14F-4D97-AF65-F5344CB8AC3E}">
        <p14:creationId xmlns:p14="http://schemas.microsoft.com/office/powerpoint/2010/main" val="170516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6684EEBF-0192-4CC7-AEBA-551999E93C5C}"/>
              </a:ext>
            </a:extLst>
          </p:cNvPr>
          <p:cNvSpPr txBox="1">
            <a:spLocks noChangeArrowheads="1"/>
          </p:cNvSpPr>
          <p:nvPr/>
        </p:nvSpPr>
        <p:spPr bwMode="gray">
          <a:xfrm>
            <a:off x="0"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壹、國際經濟趨勢與因應</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sp>
        <p:nvSpPr>
          <p:cNvPr id="4" name="矩形 9">
            <a:extLst>
              <a:ext uri="{FF2B5EF4-FFF2-40B4-BE49-F238E27FC236}">
                <a16:creationId xmlns:a16="http://schemas.microsoft.com/office/drawing/2014/main" xmlns="" id="{508B263E-489D-48AF-82D8-4DF4313C2901}"/>
              </a:ext>
            </a:extLst>
          </p:cNvPr>
          <p:cNvSpPr>
            <a:spLocks noChangeArrowheads="1"/>
          </p:cNvSpPr>
          <p:nvPr/>
        </p:nvSpPr>
        <p:spPr bwMode="auto">
          <a:xfrm>
            <a:off x="466726" y="1482152"/>
            <a:ext cx="8934450"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marL="266700" indent="-184150">
              <a:buClrTx/>
              <a:buFont typeface="Wingdings" panose="05000000000000000000" pitchFamily="2" charset="2"/>
              <a:buChar char="Ø"/>
            </a:pPr>
            <a:r>
              <a:rPr lang="zh-TW" altLang="en-US" sz="1800" b="1" dirty="0">
                <a:ea typeface="標楷體" panose="03000509000000000000" pitchFamily="65" charset="-120"/>
                <a:cs typeface="Times New Roman" panose="02020603050405020304" pitchFamily="18" charset="0"/>
              </a:rPr>
              <a:t>美國發起懲罰性</a:t>
            </a:r>
            <a:r>
              <a:rPr lang="zh-TW" altLang="en-US" sz="1800" b="1" dirty="0" smtClean="0">
                <a:ea typeface="標楷體" panose="03000509000000000000" pitchFamily="65" charset="-120"/>
                <a:cs typeface="Times New Roman" panose="02020603050405020304" pitchFamily="18" charset="0"/>
              </a:rPr>
              <a:t>關稅：</a:t>
            </a:r>
            <a:r>
              <a:rPr lang="en-US" altLang="zh-TW" sz="1800" dirty="0" smtClean="0">
                <a:ea typeface="標楷體" panose="03000509000000000000" pitchFamily="65" charset="-120"/>
                <a:cs typeface="Times New Roman" panose="02020603050405020304" pitchFamily="18" charset="0"/>
              </a:rPr>
              <a:t>2018</a:t>
            </a:r>
            <a:r>
              <a:rPr lang="zh-TW" altLang="en-US" sz="1800" dirty="0">
                <a:ea typeface="標楷體" panose="03000509000000000000" pitchFamily="65" charset="-120"/>
                <a:cs typeface="Times New Roman" panose="02020603050405020304" pitchFamily="18" charset="0"/>
              </a:rPr>
              <a:t>年</a:t>
            </a:r>
            <a:r>
              <a:rPr lang="en-US" altLang="zh-TW" sz="1800" dirty="0">
                <a:ea typeface="標楷體" panose="03000509000000000000" pitchFamily="65" charset="-120"/>
                <a:cs typeface="Times New Roman" panose="02020603050405020304" pitchFamily="18" charset="0"/>
              </a:rPr>
              <a:t>3</a:t>
            </a:r>
            <a:r>
              <a:rPr lang="zh-TW" altLang="en-US" sz="1800" dirty="0">
                <a:ea typeface="標楷體" panose="03000509000000000000" pitchFamily="65" charset="-120"/>
                <a:cs typeface="Times New Roman" panose="02020603050405020304" pitchFamily="18" charset="0"/>
              </a:rPr>
              <a:t>月美國總統川普發布一系列關稅措施，包括</a:t>
            </a:r>
            <a:r>
              <a:rPr lang="zh-TW" altLang="en-US" sz="1800" dirty="0">
                <a:solidFill>
                  <a:srgbClr val="FF0000"/>
                </a:solidFill>
                <a:ea typeface="標楷體" panose="03000509000000000000" pitchFamily="65" charset="-120"/>
                <a:cs typeface="Times New Roman" panose="02020603050405020304" pitchFamily="18" charset="0"/>
              </a:rPr>
              <a:t>鋼鋁製品</a:t>
            </a:r>
            <a:r>
              <a:rPr lang="zh-TW" altLang="en-US" sz="1800" dirty="0">
                <a:ea typeface="標楷體" panose="03000509000000000000" pitchFamily="65" charset="-120"/>
                <a:cs typeface="Times New Roman" panose="02020603050405020304" pitchFamily="18" charset="0"/>
              </a:rPr>
              <a:t>加徵</a:t>
            </a:r>
            <a:r>
              <a:rPr lang="en-US" altLang="zh-TW" sz="1800" dirty="0">
                <a:solidFill>
                  <a:srgbClr val="FF0000"/>
                </a:solidFill>
                <a:ea typeface="標楷體" panose="03000509000000000000" pitchFamily="65" charset="-120"/>
                <a:cs typeface="Times New Roman" panose="02020603050405020304" pitchFamily="18" charset="0"/>
              </a:rPr>
              <a:t>25%</a:t>
            </a:r>
            <a:r>
              <a:rPr lang="zh-TW" altLang="en-US" sz="1800" dirty="0">
                <a:ea typeface="標楷體" panose="03000509000000000000" pitchFamily="65" charset="-120"/>
                <a:cs typeface="Times New Roman" panose="02020603050405020304" pitchFamily="18" charset="0"/>
              </a:rPr>
              <a:t>和</a:t>
            </a:r>
            <a:r>
              <a:rPr lang="en-US" altLang="zh-TW" sz="1800" dirty="0">
                <a:solidFill>
                  <a:srgbClr val="FF0000"/>
                </a:solidFill>
                <a:ea typeface="標楷體" panose="03000509000000000000" pitchFamily="65" charset="-120"/>
                <a:cs typeface="Times New Roman" panose="02020603050405020304" pitchFamily="18" charset="0"/>
              </a:rPr>
              <a:t>10%</a:t>
            </a:r>
            <a:r>
              <a:rPr lang="zh-TW" altLang="en-US" sz="1800" dirty="0">
                <a:ea typeface="標楷體" panose="03000509000000000000" pitchFamily="65" charset="-120"/>
                <a:cs typeface="Times New Roman" panose="02020603050405020304" pitchFamily="18" charset="0"/>
              </a:rPr>
              <a:t>關稅，以及</a:t>
            </a:r>
            <a:r>
              <a:rPr lang="en-US" altLang="zh-TW" sz="1800" dirty="0">
                <a:solidFill>
                  <a:srgbClr val="FF0000"/>
                </a:solidFill>
                <a:ea typeface="標楷體" panose="03000509000000000000" pitchFamily="65" charset="-120"/>
                <a:cs typeface="Times New Roman" panose="02020603050405020304" pitchFamily="18" charset="0"/>
              </a:rPr>
              <a:t>301</a:t>
            </a:r>
            <a:r>
              <a:rPr lang="zh-TW" altLang="en-US" sz="1800" dirty="0">
                <a:solidFill>
                  <a:srgbClr val="FF0000"/>
                </a:solidFill>
                <a:ea typeface="標楷體" panose="03000509000000000000" pitchFamily="65" charset="-120"/>
                <a:cs typeface="Times New Roman" panose="02020603050405020304" pitchFamily="18" charset="0"/>
              </a:rPr>
              <a:t>條款</a:t>
            </a:r>
            <a:r>
              <a:rPr lang="zh-TW" altLang="en-US" sz="1800" dirty="0">
                <a:ea typeface="標楷體" panose="03000509000000000000" pitchFamily="65" charset="-120"/>
                <a:cs typeface="Times New Roman" panose="02020603050405020304" pitchFamily="18" charset="0"/>
              </a:rPr>
              <a:t>加徵</a:t>
            </a:r>
            <a:r>
              <a:rPr lang="en-US" altLang="zh-TW" sz="1800" dirty="0">
                <a:solidFill>
                  <a:srgbClr val="FF0000"/>
                </a:solidFill>
                <a:ea typeface="標楷體" panose="03000509000000000000" pitchFamily="65" charset="-120"/>
                <a:cs typeface="Times New Roman" panose="02020603050405020304" pitchFamily="18" charset="0"/>
              </a:rPr>
              <a:t>25%</a:t>
            </a:r>
            <a:r>
              <a:rPr lang="zh-TW" altLang="en-US" sz="1800" dirty="0">
                <a:ea typeface="標楷體" panose="03000509000000000000" pitchFamily="65" charset="-120"/>
                <a:cs typeface="Times New Roman" panose="02020603050405020304" pitchFamily="18" charset="0"/>
              </a:rPr>
              <a:t>關稅的清單，中國亦提出反擊政策</a:t>
            </a:r>
            <a:r>
              <a:rPr lang="zh-TW" altLang="en-US" sz="1800" dirty="0" smtClean="0">
                <a:ea typeface="標楷體" panose="03000509000000000000" pitchFamily="65" charset="-120"/>
                <a:cs typeface="Times New Roman" panose="02020603050405020304" pitchFamily="18" charset="0"/>
              </a:rPr>
              <a:t>。</a:t>
            </a:r>
            <a:endParaRPr lang="en-US" altLang="zh-TW" sz="1800" dirty="0" smtClean="0">
              <a:ea typeface="標楷體" panose="03000509000000000000" pitchFamily="65" charset="-120"/>
              <a:cs typeface="Times New Roman" panose="02020603050405020304" pitchFamily="18" charset="0"/>
            </a:endParaRPr>
          </a:p>
          <a:p>
            <a:pPr marL="266700" indent="-184150">
              <a:buClrTx/>
              <a:buFont typeface="Wingdings" panose="05000000000000000000" pitchFamily="2" charset="2"/>
              <a:buChar char="Ø"/>
            </a:pPr>
            <a:r>
              <a:rPr lang="zh-TW" altLang="en-US" sz="1800" b="1" dirty="0" smtClean="0">
                <a:ea typeface="標楷體" panose="03000509000000000000" pitchFamily="65" charset="-120"/>
                <a:cs typeface="Times New Roman" panose="02020603050405020304" pitchFamily="18" charset="0"/>
              </a:rPr>
              <a:t>後續</a:t>
            </a:r>
            <a:r>
              <a:rPr lang="zh-TW" altLang="en-US" sz="1800" b="1" dirty="0">
                <a:ea typeface="標楷體" panose="03000509000000000000" pitchFamily="65" charset="-120"/>
                <a:cs typeface="Times New Roman" panose="02020603050405020304" pitchFamily="18" charset="0"/>
              </a:rPr>
              <a:t>情勢尚未</a:t>
            </a:r>
            <a:r>
              <a:rPr lang="zh-TW" altLang="en-US" sz="1800" b="1" dirty="0" smtClean="0">
                <a:ea typeface="標楷體" panose="03000509000000000000" pitchFamily="65" charset="-120"/>
                <a:cs typeface="Times New Roman" panose="02020603050405020304" pitchFamily="18" charset="0"/>
              </a:rPr>
              <a:t>明朗</a:t>
            </a:r>
            <a:r>
              <a:rPr lang="zh-TW" altLang="en-US" sz="1800" b="1" dirty="0">
                <a:ea typeface="標楷體" panose="03000509000000000000" pitchFamily="65" charset="-120"/>
                <a:cs typeface="Times New Roman" panose="02020603050405020304" pitchFamily="18" charset="0"/>
              </a:rPr>
              <a:t>： </a:t>
            </a:r>
            <a:r>
              <a:rPr lang="zh-TW" altLang="en-US" sz="1800" dirty="0" smtClean="0">
                <a:ea typeface="標楷體" panose="03000509000000000000" pitchFamily="65" charset="-120"/>
                <a:cs typeface="Times New Roman" panose="02020603050405020304" pitchFamily="18" charset="0"/>
              </a:rPr>
              <a:t>美國對中國已針對</a:t>
            </a:r>
            <a:r>
              <a:rPr lang="en-US" altLang="zh-TW" sz="1800" dirty="0" smtClean="0">
                <a:ea typeface="標楷體" panose="03000509000000000000" pitchFamily="65" charset="-120"/>
                <a:cs typeface="Times New Roman" panose="02020603050405020304" pitchFamily="18" charset="0"/>
              </a:rPr>
              <a:t>301</a:t>
            </a:r>
            <a:r>
              <a:rPr lang="zh-TW" altLang="en-US" sz="1800" dirty="0">
                <a:ea typeface="標楷體" panose="03000509000000000000" pitchFamily="65" charset="-120"/>
                <a:cs typeface="Times New Roman" panose="02020603050405020304" pitchFamily="18" charset="0"/>
              </a:rPr>
              <a:t>條款</a:t>
            </a:r>
            <a:r>
              <a:rPr lang="zh-TW" altLang="en-US" sz="1800" dirty="0" smtClean="0">
                <a:ea typeface="標楷體" panose="03000509000000000000" pitchFamily="65" charset="-120"/>
                <a:cs typeface="Times New Roman" panose="02020603050405020304" pitchFamily="18" charset="0"/>
              </a:rPr>
              <a:t>實施</a:t>
            </a:r>
            <a:r>
              <a:rPr lang="zh-TW" altLang="en-US" sz="1800" dirty="0">
                <a:ea typeface="標楷體" panose="03000509000000000000" pitchFamily="65" charset="-120"/>
                <a:cs typeface="Times New Roman" panose="02020603050405020304" pitchFamily="18" charset="0"/>
              </a:rPr>
              <a:t>三批</a:t>
            </a:r>
            <a:r>
              <a:rPr lang="zh-TW" altLang="en-US" sz="1800" dirty="0" smtClean="0">
                <a:ea typeface="標楷體" panose="03000509000000000000" pitchFamily="65" charset="-120"/>
                <a:cs typeface="Times New Roman" panose="02020603050405020304" pitchFamily="18" charset="0"/>
              </a:rPr>
              <a:t>清單之懲罰關稅，其中第三批清單原研議調漲</a:t>
            </a:r>
            <a:r>
              <a:rPr lang="en-US" altLang="zh-TW" sz="1800" dirty="0" smtClean="0">
                <a:ea typeface="+mj-ea"/>
                <a:cs typeface="Times New Roman" panose="02020603050405020304" pitchFamily="18" charset="0"/>
              </a:rPr>
              <a:t>(</a:t>
            </a:r>
            <a:r>
              <a:rPr lang="zh-TW" altLang="en-US" sz="1800" dirty="0" smtClean="0">
                <a:ea typeface="+mj-ea"/>
                <a:cs typeface="Times New Roman" panose="02020603050405020304" pitchFamily="18" charset="0"/>
              </a:rPr>
              <a:t>原定</a:t>
            </a:r>
            <a:r>
              <a:rPr lang="en-US" altLang="zh-TW" sz="1800" dirty="0" smtClean="0">
                <a:ea typeface="+mj-ea"/>
                <a:cs typeface="Times New Roman" panose="02020603050405020304" pitchFamily="18" charset="0"/>
              </a:rPr>
              <a:t>2019/1/1</a:t>
            </a:r>
            <a:r>
              <a:rPr lang="zh-TW" altLang="en-US" sz="1800" dirty="0" smtClean="0">
                <a:ea typeface="+mj-ea"/>
                <a:cs typeface="Times New Roman" panose="02020603050405020304" pitchFamily="18" charset="0"/>
              </a:rPr>
              <a:t>從</a:t>
            </a:r>
            <a:r>
              <a:rPr lang="en-US" altLang="zh-TW" sz="1800" dirty="0" smtClean="0">
                <a:solidFill>
                  <a:srgbClr val="FF0000"/>
                </a:solidFill>
                <a:ea typeface="+mj-ea"/>
                <a:cs typeface="Times New Roman" panose="02020603050405020304" pitchFamily="18" charset="0"/>
              </a:rPr>
              <a:t>10%</a:t>
            </a:r>
            <a:r>
              <a:rPr lang="zh-TW" altLang="en-US" sz="1800" dirty="0" smtClean="0">
                <a:ea typeface="+mj-ea"/>
                <a:cs typeface="Times New Roman" panose="02020603050405020304" pitchFamily="18" charset="0"/>
              </a:rPr>
              <a:t>調至</a:t>
            </a:r>
            <a:r>
              <a:rPr lang="en-US" altLang="zh-TW" sz="1800" dirty="0" smtClean="0">
                <a:solidFill>
                  <a:srgbClr val="FF0000"/>
                </a:solidFill>
                <a:ea typeface="+mj-ea"/>
                <a:cs typeface="Times New Roman" panose="02020603050405020304" pitchFamily="18" charset="0"/>
              </a:rPr>
              <a:t>25%</a:t>
            </a:r>
            <a:r>
              <a:rPr lang="en-US" altLang="zh-TW" sz="1800" dirty="0" smtClean="0">
                <a:ea typeface="+mj-ea"/>
                <a:cs typeface="Times New Roman" panose="02020603050405020304" pitchFamily="18" charset="0"/>
              </a:rPr>
              <a:t>)</a:t>
            </a:r>
            <a:r>
              <a:rPr lang="zh-TW" altLang="en-US" sz="1800" dirty="0" smtClean="0">
                <a:ea typeface="標楷體" panose="03000509000000000000" pitchFamily="65" charset="-120"/>
                <a:cs typeface="Times New Roman" panose="02020603050405020304" pitchFamily="18" charset="0"/>
              </a:rPr>
              <a:t>，</a:t>
            </a:r>
            <a:r>
              <a:rPr lang="zh-TW" altLang="en-US" sz="1800" dirty="0">
                <a:ea typeface="標楷體" panose="03000509000000000000" pitchFamily="65" charset="-120"/>
                <a:cs typeface="Times New Roman" panose="02020603050405020304" pitchFamily="18" charset="0"/>
              </a:rPr>
              <a:t>目前於</a:t>
            </a:r>
            <a:r>
              <a:rPr lang="en-US" altLang="zh-TW" sz="1800" dirty="0">
                <a:ea typeface="標楷體" panose="03000509000000000000" pitchFamily="65" charset="-120"/>
                <a:cs typeface="Times New Roman" panose="02020603050405020304" pitchFamily="18" charset="0"/>
              </a:rPr>
              <a:t>G20</a:t>
            </a:r>
            <a:r>
              <a:rPr lang="zh-TW" altLang="en-US" sz="1800" dirty="0">
                <a:ea typeface="標楷體" panose="03000509000000000000" pitchFamily="65" charset="-120"/>
                <a:cs typeface="Times New Roman" panose="02020603050405020304" pitchFamily="18" charset="0"/>
              </a:rPr>
              <a:t>峰會達成</a:t>
            </a:r>
            <a:r>
              <a:rPr lang="en-US" altLang="zh-TW" sz="1800" dirty="0">
                <a:solidFill>
                  <a:srgbClr val="FF0000"/>
                </a:solidFill>
                <a:ea typeface="標楷體" panose="03000509000000000000" pitchFamily="65" charset="-120"/>
                <a:cs typeface="Times New Roman" panose="02020603050405020304" pitchFamily="18" charset="0"/>
              </a:rPr>
              <a:t>90</a:t>
            </a:r>
            <a:r>
              <a:rPr lang="zh-TW" altLang="en-US" sz="1800" dirty="0" smtClean="0">
                <a:solidFill>
                  <a:srgbClr val="FF0000"/>
                </a:solidFill>
                <a:ea typeface="標楷體" panose="03000509000000000000" pitchFamily="65" charset="-120"/>
                <a:cs typeface="Times New Roman" panose="02020603050405020304" pitchFamily="18" charset="0"/>
              </a:rPr>
              <a:t>天</a:t>
            </a:r>
            <a:r>
              <a:rPr lang="zh-TW" altLang="en-US" sz="1800" dirty="0">
                <a:latin typeface="Arial" charset="0"/>
                <a:ea typeface="標楷體" pitchFamily="65" charset="-120"/>
              </a:rPr>
              <a:t>暫不調漲協議</a:t>
            </a:r>
            <a:r>
              <a:rPr lang="zh-TW" altLang="en-US" sz="1800" dirty="0" smtClean="0">
                <a:ea typeface="標楷體" panose="03000509000000000000" pitchFamily="65" charset="-120"/>
                <a:cs typeface="Times New Roman" panose="02020603050405020304" pitchFamily="18" charset="0"/>
              </a:rPr>
              <a:t>，後續情勢</a:t>
            </a:r>
            <a:r>
              <a:rPr lang="zh-TW" altLang="en-US" sz="1800" dirty="0">
                <a:ea typeface="標楷體" panose="03000509000000000000" pitchFamily="65" charset="-120"/>
                <a:cs typeface="Times New Roman" panose="02020603050405020304" pitchFamily="18" charset="0"/>
              </a:rPr>
              <a:t>尚未明朗</a:t>
            </a:r>
            <a:r>
              <a:rPr lang="zh-TW" altLang="en-US" sz="1800" dirty="0" smtClean="0">
                <a:ea typeface="標楷體" panose="03000509000000000000" pitchFamily="65" charset="-120"/>
                <a:cs typeface="Times New Roman" panose="02020603050405020304" pitchFamily="18" charset="0"/>
              </a:rPr>
              <a:t>。</a:t>
            </a:r>
            <a:endParaRPr lang="zh-TW" altLang="en-US" sz="1800" dirty="0">
              <a:ea typeface="標楷體" panose="03000509000000000000" pitchFamily="65" charset="-120"/>
              <a:cs typeface="Times New Roman" panose="02020603050405020304" pitchFamily="18" charset="0"/>
            </a:endParaRPr>
          </a:p>
        </p:txBody>
      </p:sp>
      <p:sp>
        <p:nvSpPr>
          <p:cNvPr id="26" name="矩形: 圓角 25">
            <a:extLst>
              <a:ext uri="{FF2B5EF4-FFF2-40B4-BE49-F238E27FC236}">
                <a16:creationId xmlns:a16="http://schemas.microsoft.com/office/drawing/2014/main" xmlns="" id="{9E9C9F5F-4F02-4AEF-997C-3951A3D7192A}"/>
              </a:ext>
            </a:extLst>
          </p:cNvPr>
          <p:cNvSpPr/>
          <p:nvPr/>
        </p:nvSpPr>
        <p:spPr bwMode="auto">
          <a:xfrm>
            <a:off x="2941477" y="4294581"/>
            <a:ext cx="6281323" cy="1944000"/>
          </a:xfrm>
          <a:prstGeom prst="round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7" name="矩形 6">
            <a:extLst>
              <a:ext uri="{FF2B5EF4-FFF2-40B4-BE49-F238E27FC236}">
                <a16:creationId xmlns:a16="http://schemas.microsoft.com/office/drawing/2014/main" xmlns="" id="{D8D9C4F1-999B-4CB8-9FD8-3D36FFA5AE2F}"/>
              </a:ext>
            </a:extLst>
          </p:cNvPr>
          <p:cNvSpPr/>
          <p:nvPr/>
        </p:nvSpPr>
        <p:spPr bwMode="auto">
          <a:xfrm>
            <a:off x="1027162" y="3174158"/>
            <a:ext cx="1212403" cy="33855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Arial" charset="0"/>
                <a:ea typeface="標楷體" pitchFamily="65" charset="-120"/>
              </a:rPr>
              <a:t>201</a:t>
            </a:r>
            <a:r>
              <a:rPr kumimoji="1" lang="zh-TW" altLang="en-US" sz="1600" b="0" i="0" u="none" strike="noStrike" cap="none" normalizeH="0" baseline="0" dirty="0">
                <a:ln>
                  <a:noFill/>
                </a:ln>
                <a:solidFill>
                  <a:schemeClr val="tx1"/>
                </a:solidFill>
                <a:effectLst/>
                <a:latin typeface="Arial" charset="0"/>
                <a:ea typeface="標楷體" pitchFamily="65" charset="-120"/>
              </a:rPr>
              <a:t>條款</a:t>
            </a:r>
          </a:p>
        </p:txBody>
      </p:sp>
      <p:sp>
        <p:nvSpPr>
          <p:cNvPr id="8" name="矩形 7">
            <a:extLst>
              <a:ext uri="{FF2B5EF4-FFF2-40B4-BE49-F238E27FC236}">
                <a16:creationId xmlns:a16="http://schemas.microsoft.com/office/drawing/2014/main" xmlns="" id="{FE43E7C0-F39B-4E01-9C56-C045B6384905}"/>
              </a:ext>
            </a:extLst>
          </p:cNvPr>
          <p:cNvSpPr/>
          <p:nvPr/>
        </p:nvSpPr>
        <p:spPr bwMode="auto">
          <a:xfrm>
            <a:off x="1027162" y="3917138"/>
            <a:ext cx="1212403" cy="338554"/>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Arial" charset="0"/>
                <a:ea typeface="標楷體" pitchFamily="65" charset="-120"/>
              </a:rPr>
              <a:t>301</a:t>
            </a:r>
            <a:r>
              <a:rPr kumimoji="1" lang="zh-TW" altLang="en-US" sz="1600" b="0" i="0" u="none" strike="noStrike" cap="none" normalizeH="0" baseline="0" dirty="0">
                <a:ln>
                  <a:noFill/>
                </a:ln>
                <a:solidFill>
                  <a:schemeClr val="tx1"/>
                </a:solidFill>
                <a:effectLst/>
                <a:latin typeface="Arial" charset="0"/>
                <a:ea typeface="標楷體" pitchFamily="65" charset="-120"/>
              </a:rPr>
              <a:t>條款</a:t>
            </a:r>
          </a:p>
        </p:txBody>
      </p:sp>
      <p:sp>
        <p:nvSpPr>
          <p:cNvPr id="9" name="矩形 8">
            <a:extLst>
              <a:ext uri="{FF2B5EF4-FFF2-40B4-BE49-F238E27FC236}">
                <a16:creationId xmlns:a16="http://schemas.microsoft.com/office/drawing/2014/main" xmlns="" id="{7C89D5F0-183A-4790-9B9A-ECD495F2B36F}"/>
              </a:ext>
            </a:extLst>
          </p:cNvPr>
          <p:cNvSpPr/>
          <p:nvPr/>
        </p:nvSpPr>
        <p:spPr bwMode="auto">
          <a:xfrm>
            <a:off x="1027161" y="6293379"/>
            <a:ext cx="1212403" cy="33855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a:ln>
                  <a:noFill/>
                </a:ln>
                <a:solidFill>
                  <a:schemeClr val="tx1"/>
                </a:solidFill>
                <a:effectLst/>
                <a:latin typeface="Arial" charset="0"/>
                <a:ea typeface="標楷體" pitchFamily="65" charset="-120"/>
              </a:rPr>
              <a:t>232</a:t>
            </a:r>
            <a:r>
              <a:rPr kumimoji="1" lang="zh-TW" altLang="en-US" sz="1600" b="0" i="0" u="none" strike="noStrike" cap="none" normalizeH="0" baseline="0" dirty="0">
                <a:ln>
                  <a:noFill/>
                </a:ln>
                <a:solidFill>
                  <a:schemeClr val="tx1"/>
                </a:solidFill>
                <a:effectLst/>
                <a:latin typeface="Arial" charset="0"/>
                <a:ea typeface="標楷體" pitchFamily="65" charset="-120"/>
              </a:rPr>
              <a:t>條款</a:t>
            </a:r>
          </a:p>
        </p:txBody>
      </p:sp>
      <p:sp>
        <p:nvSpPr>
          <p:cNvPr id="10" name="箭號: 向右 9">
            <a:extLst>
              <a:ext uri="{FF2B5EF4-FFF2-40B4-BE49-F238E27FC236}">
                <a16:creationId xmlns:a16="http://schemas.microsoft.com/office/drawing/2014/main" xmlns="" id="{C46B344B-61A5-4026-A6C0-AA117471DE9B}"/>
              </a:ext>
            </a:extLst>
          </p:cNvPr>
          <p:cNvSpPr/>
          <p:nvPr/>
        </p:nvSpPr>
        <p:spPr bwMode="auto">
          <a:xfrm>
            <a:off x="2553595" y="3115313"/>
            <a:ext cx="340468" cy="456243"/>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11" name="箭號: 向右 10">
            <a:extLst>
              <a:ext uri="{FF2B5EF4-FFF2-40B4-BE49-F238E27FC236}">
                <a16:creationId xmlns:a16="http://schemas.microsoft.com/office/drawing/2014/main" xmlns="" id="{1C0DBBE5-0466-4502-A142-67FC8F198B18}"/>
              </a:ext>
            </a:extLst>
          </p:cNvPr>
          <p:cNvSpPr/>
          <p:nvPr/>
        </p:nvSpPr>
        <p:spPr bwMode="auto">
          <a:xfrm>
            <a:off x="2553595" y="3917138"/>
            <a:ext cx="340468" cy="456243"/>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12" name="箭號: 向右 11">
            <a:extLst>
              <a:ext uri="{FF2B5EF4-FFF2-40B4-BE49-F238E27FC236}">
                <a16:creationId xmlns:a16="http://schemas.microsoft.com/office/drawing/2014/main" xmlns="" id="{A86E0E22-68FE-4751-B66A-58617D32B53B}"/>
              </a:ext>
            </a:extLst>
          </p:cNvPr>
          <p:cNvSpPr/>
          <p:nvPr/>
        </p:nvSpPr>
        <p:spPr bwMode="auto">
          <a:xfrm>
            <a:off x="2546610" y="6199088"/>
            <a:ext cx="340468" cy="456243"/>
          </a:xfrm>
          <a:prstGeom prst="rightArrow">
            <a:avLst/>
          </a:prstGeom>
          <a:solidFill>
            <a:schemeClr val="accent1"/>
          </a:solidFill>
          <a:ln w="31750" cap="flat" cmpd="sng" algn="ctr">
            <a:solidFill>
              <a:srgbClr val="008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14" name="矩形 13">
            <a:extLst>
              <a:ext uri="{FF2B5EF4-FFF2-40B4-BE49-F238E27FC236}">
                <a16:creationId xmlns:a16="http://schemas.microsoft.com/office/drawing/2014/main" xmlns="" id="{D8369FB4-DE0E-4DD5-A8CB-61CD9DA61DDE}"/>
              </a:ext>
            </a:extLst>
          </p:cNvPr>
          <p:cNvSpPr/>
          <p:nvPr/>
        </p:nvSpPr>
        <p:spPr bwMode="auto">
          <a:xfrm>
            <a:off x="3130996" y="3205581"/>
            <a:ext cx="3106637" cy="33855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266700" marR="0" indent="-26670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Arial" charset="0"/>
                <a:ea typeface="標楷體" pitchFamily="65" charset="-120"/>
              </a:rPr>
              <a:t>針對進口洗衣機及太陽面板產品</a:t>
            </a:r>
          </a:p>
        </p:txBody>
      </p:sp>
      <p:sp>
        <p:nvSpPr>
          <p:cNvPr id="15" name="文字方塊 14">
            <a:extLst>
              <a:ext uri="{FF2B5EF4-FFF2-40B4-BE49-F238E27FC236}">
                <a16:creationId xmlns:a16="http://schemas.microsoft.com/office/drawing/2014/main" xmlns="" id="{B7BE39E2-1DEF-4F6B-9918-AC7B0425EC1F}"/>
              </a:ext>
            </a:extLst>
          </p:cNvPr>
          <p:cNvSpPr txBox="1"/>
          <p:nvPr/>
        </p:nvSpPr>
        <p:spPr>
          <a:xfrm>
            <a:off x="316149" y="3205581"/>
            <a:ext cx="553998" cy="2402332"/>
          </a:xfrm>
          <a:prstGeom prst="rect">
            <a:avLst/>
          </a:prstGeom>
          <a:noFill/>
        </p:spPr>
        <p:txBody>
          <a:bodyPr vert="eaVert" wrap="square" rtlCol="0">
            <a:spAutoFit/>
          </a:bodyPr>
          <a:lstStyle/>
          <a:p>
            <a:pPr algn="ctr"/>
            <a:r>
              <a:rPr lang="zh-TW" altLang="en-US" sz="2400" b="1" dirty="0">
                <a:solidFill>
                  <a:srgbClr val="7030A0"/>
                </a:solidFill>
                <a:latin typeface="標楷體" panose="03000509000000000000" pitchFamily="65" charset="-120"/>
                <a:ea typeface="標楷體" panose="03000509000000000000" pitchFamily="65" charset="-120"/>
              </a:rPr>
              <a:t>美國懲罰性關稅</a:t>
            </a:r>
          </a:p>
        </p:txBody>
      </p:sp>
      <p:sp>
        <p:nvSpPr>
          <p:cNvPr id="16" name="矩形 15">
            <a:extLst>
              <a:ext uri="{FF2B5EF4-FFF2-40B4-BE49-F238E27FC236}">
                <a16:creationId xmlns:a16="http://schemas.microsoft.com/office/drawing/2014/main" xmlns="" id="{F915C05D-5683-4BDE-94F6-538055AB2A69}"/>
              </a:ext>
            </a:extLst>
          </p:cNvPr>
          <p:cNvSpPr/>
          <p:nvPr/>
        </p:nvSpPr>
        <p:spPr bwMode="auto">
          <a:xfrm>
            <a:off x="4472213" y="3645100"/>
            <a:ext cx="4536615" cy="52322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altLang="zh-TW" sz="1400" dirty="0" smtClean="0">
                <a:solidFill>
                  <a:srgbClr val="FF0000"/>
                </a:solidFill>
                <a:latin typeface="Arial" charset="0"/>
                <a:ea typeface="標楷體" pitchFamily="65" charset="-120"/>
              </a:rPr>
              <a:t>107/7/16</a:t>
            </a:r>
            <a:r>
              <a:rPr lang="zh-TW" altLang="en-US" sz="1400" dirty="0">
                <a:solidFill>
                  <a:schemeClr val="tx1"/>
                </a:solidFill>
                <a:latin typeface="Arial" charset="0"/>
                <a:ea typeface="標楷體" pitchFamily="65" charset="-120"/>
              </a:rPr>
              <a:t>針對</a:t>
            </a:r>
            <a:r>
              <a:rPr lang="en-US" altLang="zh-TW" sz="1400" dirty="0">
                <a:solidFill>
                  <a:srgbClr val="FF0000"/>
                </a:solidFill>
                <a:latin typeface="Arial" charset="0"/>
                <a:ea typeface="標楷體" pitchFamily="65" charset="-120"/>
              </a:rPr>
              <a:t>340</a:t>
            </a:r>
            <a:r>
              <a:rPr lang="zh-TW" altLang="en-US" sz="1400" dirty="0">
                <a:solidFill>
                  <a:srgbClr val="FF0000"/>
                </a:solidFill>
                <a:latin typeface="Arial" charset="0"/>
                <a:ea typeface="標楷體" pitchFamily="65" charset="-120"/>
              </a:rPr>
              <a:t>億</a:t>
            </a:r>
            <a:r>
              <a:rPr lang="zh-TW" altLang="en-US" sz="1400" dirty="0">
                <a:solidFill>
                  <a:schemeClr val="tx1"/>
                </a:solidFill>
                <a:latin typeface="Arial" charset="0"/>
                <a:ea typeface="標楷體" pitchFamily="65" charset="-120"/>
              </a:rPr>
              <a:t>美元</a:t>
            </a:r>
            <a:r>
              <a:rPr lang="en-US" altLang="zh-TW" sz="1400" dirty="0">
                <a:solidFill>
                  <a:schemeClr val="tx1"/>
                </a:solidFill>
                <a:latin typeface="Arial" charset="0"/>
                <a:ea typeface="標楷體" pitchFamily="65" charset="-120"/>
              </a:rPr>
              <a:t>818</a:t>
            </a:r>
            <a:r>
              <a:rPr lang="zh-TW" altLang="en-US" sz="1400" dirty="0">
                <a:solidFill>
                  <a:schemeClr val="tx1"/>
                </a:solidFill>
                <a:latin typeface="Arial" charset="0"/>
                <a:ea typeface="標楷體" pitchFamily="65" charset="-120"/>
              </a:rPr>
              <a:t>種產品，課徵</a:t>
            </a:r>
            <a:r>
              <a:rPr lang="en-US" altLang="zh-TW" sz="1400" dirty="0">
                <a:solidFill>
                  <a:srgbClr val="FF0000"/>
                </a:solidFill>
                <a:latin typeface="Arial" charset="0"/>
                <a:ea typeface="標楷體" pitchFamily="65" charset="-120"/>
              </a:rPr>
              <a:t>25%</a:t>
            </a:r>
            <a:r>
              <a:rPr lang="zh-TW" altLang="en-US" sz="1400" dirty="0">
                <a:solidFill>
                  <a:schemeClr val="tx1"/>
                </a:solidFill>
                <a:latin typeface="Arial" charset="0"/>
                <a:ea typeface="標楷體" pitchFamily="65" charset="-120"/>
              </a:rPr>
              <a:t>關稅，主要為工業設備、電子儀器、汽車、醫療設備及其他產品</a:t>
            </a:r>
            <a:endParaRPr kumimoji="1" lang="zh-TW" altLang="en-US" sz="1400" b="0" i="0" u="none" strike="noStrike" cap="none" normalizeH="0" baseline="0" dirty="0">
              <a:ln>
                <a:noFill/>
              </a:ln>
              <a:solidFill>
                <a:schemeClr val="tx1"/>
              </a:solidFill>
              <a:effectLst/>
              <a:latin typeface="Arial" charset="0"/>
              <a:ea typeface="標楷體" pitchFamily="65" charset="-120"/>
            </a:endParaRPr>
          </a:p>
        </p:txBody>
      </p:sp>
      <p:sp>
        <p:nvSpPr>
          <p:cNvPr id="17" name="矩形 16">
            <a:extLst>
              <a:ext uri="{FF2B5EF4-FFF2-40B4-BE49-F238E27FC236}">
                <a16:creationId xmlns:a16="http://schemas.microsoft.com/office/drawing/2014/main" xmlns="" id="{143482A5-F18C-4440-820E-810C0103343F}"/>
              </a:ext>
            </a:extLst>
          </p:cNvPr>
          <p:cNvSpPr/>
          <p:nvPr/>
        </p:nvSpPr>
        <p:spPr bwMode="auto">
          <a:xfrm>
            <a:off x="3130996" y="6286109"/>
            <a:ext cx="5163282" cy="338554"/>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266700" marR="0" indent="-26670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Arial" charset="0"/>
                <a:ea typeface="標楷體" pitchFamily="65" charset="-120"/>
              </a:rPr>
              <a:t>針對鋼鐵製品、鋁製品、汽車</a:t>
            </a:r>
          </a:p>
        </p:txBody>
      </p:sp>
      <p:sp>
        <p:nvSpPr>
          <p:cNvPr id="18" name="矩形 17">
            <a:extLst>
              <a:ext uri="{FF2B5EF4-FFF2-40B4-BE49-F238E27FC236}">
                <a16:creationId xmlns:a16="http://schemas.microsoft.com/office/drawing/2014/main" xmlns="" id="{DF2FCC63-7BED-4881-AC8F-0C30288D11C9}"/>
              </a:ext>
            </a:extLst>
          </p:cNvPr>
          <p:cNvSpPr/>
          <p:nvPr/>
        </p:nvSpPr>
        <p:spPr bwMode="auto">
          <a:xfrm>
            <a:off x="4472213" y="4367835"/>
            <a:ext cx="4536614" cy="52322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altLang="zh-TW" sz="1400" dirty="0">
                <a:solidFill>
                  <a:srgbClr val="FF0000"/>
                </a:solidFill>
                <a:latin typeface="Arial" charset="0"/>
                <a:ea typeface="標楷體" pitchFamily="65" charset="-120"/>
              </a:rPr>
              <a:t>107/8/23</a:t>
            </a:r>
            <a:r>
              <a:rPr kumimoji="1" lang="zh-TW" altLang="en-US" sz="1400" b="0" i="0" u="none" strike="noStrike" cap="none" normalizeH="0" baseline="0" dirty="0">
                <a:ln>
                  <a:noFill/>
                </a:ln>
                <a:solidFill>
                  <a:schemeClr val="tx1"/>
                </a:solidFill>
                <a:effectLst/>
                <a:latin typeface="Arial" charset="0"/>
                <a:ea typeface="標楷體" pitchFamily="65" charset="-120"/>
              </a:rPr>
              <a:t>針對</a:t>
            </a:r>
            <a:r>
              <a:rPr lang="en-US" altLang="zh-TW" sz="1400" dirty="0">
                <a:solidFill>
                  <a:srgbClr val="FF0000"/>
                </a:solidFill>
                <a:latin typeface="Arial" charset="0"/>
                <a:ea typeface="標楷體" pitchFamily="65" charset="-120"/>
              </a:rPr>
              <a:t>160</a:t>
            </a:r>
            <a:r>
              <a:rPr lang="zh-TW" altLang="en-US" sz="1400" dirty="0">
                <a:solidFill>
                  <a:srgbClr val="FF0000"/>
                </a:solidFill>
                <a:latin typeface="Arial" charset="0"/>
                <a:ea typeface="標楷體" pitchFamily="65" charset="-120"/>
              </a:rPr>
              <a:t>億</a:t>
            </a:r>
            <a:r>
              <a:rPr lang="zh-TW" altLang="en-US" sz="1400" dirty="0">
                <a:solidFill>
                  <a:schemeClr val="tx1"/>
                </a:solidFill>
                <a:latin typeface="Arial" charset="0"/>
                <a:ea typeface="標楷體" pitchFamily="65" charset="-120"/>
              </a:rPr>
              <a:t>美元</a:t>
            </a:r>
            <a:r>
              <a:rPr lang="en-US" altLang="zh-TW" sz="1400" dirty="0">
                <a:solidFill>
                  <a:schemeClr val="tx1"/>
                </a:solidFill>
                <a:latin typeface="Arial" charset="0"/>
                <a:ea typeface="標楷體" pitchFamily="65" charset="-120"/>
              </a:rPr>
              <a:t>279</a:t>
            </a:r>
            <a:r>
              <a:rPr lang="zh-TW" altLang="en-US" sz="1400" dirty="0">
                <a:solidFill>
                  <a:schemeClr val="tx1"/>
                </a:solidFill>
                <a:latin typeface="Arial" charset="0"/>
                <a:ea typeface="標楷體" pitchFamily="65" charset="-120"/>
              </a:rPr>
              <a:t>種產品，課徵</a:t>
            </a:r>
            <a:r>
              <a:rPr lang="en-US" altLang="zh-TW" sz="1400" dirty="0">
                <a:solidFill>
                  <a:srgbClr val="FF0000"/>
                </a:solidFill>
                <a:latin typeface="Arial" charset="0"/>
                <a:ea typeface="標楷體" pitchFamily="65" charset="-120"/>
              </a:rPr>
              <a:t>25%</a:t>
            </a:r>
            <a:r>
              <a:rPr lang="zh-TW" altLang="en-US" sz="1400" dirty="0">
                <a:solidFill>
                  <a:schemeClr val="tx1"/>
                </a:solidFill>
                <a:latin typeface="Arial" charset="0"/>
                <a:ea typeface="標楷體" pitchFamily="65" charset="-120"/>
              </a:rPr>
              <a:t>關稅，主要為農業設備、電子產品、電機、</a:t>
            </a:r>
            <a:r>
              <a:rPr lang="zh-TW" altLang="en-US" sz="1400" dirty="0">
                <a:solidFill>
                  <a:srgbClr val="FF0000"/>
                </a:solidFill>
                <a:latin typeface="Arial" charset="0"/>
                <a:ea typeface="標楷體" pitchFamily="65" charset="-120"/>
              </a:rPr>
              <a:t>塑膠產品</a:t>
            </a:r>
            <a:r>
              <a:rPr lang="zh-TW" altLang="en-US" sz="1400" dirty="0">
                <a:solidFill>
                  <a:schemeClr val="tx1"/>
                </a:solidFill>
                <a:latin typeface="Arial" charset="0"/>
                <a:ea typeface="標楷體" pitchFamily="65" charset="-120"/>
              </a:rPr>
              <a:t>及其他產品</a:t>
            </a:r>
            <a:endParaRPr kumimoji="1" lang="zh-TW" altLang="en-US" sz="1400" b="0" i="0" u="none" strike="noStrike" cap="none" normalizeH="0" baseline="0" dirty="0">
              <a:ln>
                <a:noFill/>
              </a:ln>
              <a:solidFill>
                <a:schemeClr val="tx1"/>
              </a:solidFill>
              <a:effectLst/>
              <a:latin typeface="Arial" charset="0"/>
              <a:ea typeface="標楷體" pitchFamily="65" charset="-120"/>
            </a:endParaRPr>
          </a:p>
        </p:txBody>
      </p:sp>
      <p:sp>
        <p:nvSpPr>
          <p:cNvPr id="19" name="矩形 18">
            <a:extLst>
              <a:ext uri="{FF2B5EF4-FFF2-40B4-BE49-F238E27FC236}">
                <a16:creationId xmlns:a16="http://schemas.microsoft.com/office/drawing/2014/main" xmlns="" id="{1E302489-B825-443A-AFBA-ECBFC7A7F29A}"/>
              </a:ext>
            </a:extLst>
          </p:cNvPr>
          <p:cNvSpPr/>
          <p:nvPr/>
        </p:nvSpPr>
        <p:spPr bwMode="auto">
          <a:xfrm>
            <a:off x="4472213" y="4936204"/>
            <a:ext cx="4536614" cy="969496"/>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r>
              <a:rPr lang="en-US" altLang="zh-TW" sz="1400" dirty="0" smtClean="0">
                <a:solidFill>
                  <a:srgbClr val="FF0000"/>
                </a:solidFill>
                <a:latin typeface="Arial" charset="0"/>
                <a:ea typeface="標楷體" pitchFamily="65" charset="-120"/>
              </a:rPr>
              <a:t>107/9/24</a:t>
            </a:r>
            <a:r>
              <a:rPr lang="zh-TW" altLang="en-US" sz="1400" dirty="0" smtClean="0">
                <a:solidFill>
                  <a:schemeClr val="tx1"/>
                </a:solidFill>
                <a:latin typeface="Arial" charset="0"/>
                <a:ea typeface="標楷體" pitchFamily="65" charset="-120"/>
              </a:rPr>
              <a:t>針對</a:t>
            </a:r>
            <a:r>
              <a:rPr lang="en-US" altLang="zh-TW" sz="1400" dirty="0">
                <a:solidFill>
                  <a:srgbClr val="FF0000"/>
                </a:solidFill>
                <a:latin typeface="Arial" charset="0"/>
                <a:ea typeface="標楷體" pitchFamily="65" charset="-120"/>
              </a:rPr>
              <a:t>2,000</a:t>
            </a:r>
            <a:r>
              <a:rPr lang="zh-TW" altLang="en-US" sz="1400" dirty="0">
                <a:solidFill>
                  <a:srgbClr val="FF0000"/>
                </a:solidFill>
                <a:latin typeface="Arial" charset="0"/>
                <a:ea typeface="標楷體" pitchFamily="65" charset="-120"/>
              </a:rPr>
              <a:t>億</a:t>
            </a:r>
            <a:r>
              <a:rPr lang="zh-TW" altLang="en-US" sz="1400" dirty="0">
                <a:solidFill>
                  <a:schemeClr val="tx1"/>
                </a:solidFill>
                <a:latin typeface="Arial" charset="0"/>
                <a:ea typeface="標楷體" pitchFamily="65" charset="-120"/>
              </a:rPr>
              <a:t>美元</a:t>
            </a:r>
            <a:r>
              <a:rPr lang="en-US" altLang="zh-TW" sz="1400" dirty="0">
                <a:solidFill>
                  <a:schemeClr val="tx1"/>
                </a:solidFill>
                <a:latin typeface="Arial" charset="0"/>
                <a:ea typeface="標楷體" pitchFamily="65" charset="-120"/>
              </a:rPr>
              <a:t>5,745</a:t>
            </a:r>
            <a:r>
              <a:rPr lang="zh-TW" altLang="en-US" sz="1400" dirty="0">
                <a:solidFill>
                  <a:schemeClr val="tx1"/>
                </a:solidFill>
                <a:latin typeface="Arial" charset="0"/>
                <a:ea typeface="標楷體" pitchFamily="65" charset="-120"/>
              </a:rPr>
              <a:t>種產品，課徵</a:t>
            </a:r>
            <a:r>
              <a:rPr lang="en-US" altLang="zh-TW" sz="1400" dirty="0">
                <a:solidFill>
                  <a:srgbClr val="FF0000"/>
                </a:solidFill>
                <a:latin typeface="Arial" charset="0"/>
                <a:ea typeface="標楷體" pitchFamily="65" charset="-120"/>
              </a:rPr>
              <a:t>10%</a:t>
            </a:r>
            <a:r>
              <a:rPr lang="zh-TW" altLang="en-US" sz="1400" dirty="0" smtClean="0">
                <a:solidFill>
                  <a:schemeClr val="tx1"/>
                </a:solidFill>
                <a:latin typeface="Arial" charset="0"/>
                <a:ea typeface="標楷體" pitchFamily="65" charset="-120"/>
              </a:rPr>
              <a:t>關稅</a:t>
            </a:r>
            <a:r>
              <a:rPr lang="en-US" altLang="zh-TW" sz="1400" dirty="0" smtClean="0">
                <a:solidFill>
                  <a:schemeClr val="tx1"/>
                </a:solidFill>
                <a:latin typeface="Arial" charset="0"/>
                <a:ea typeface="標楷體" pitchFamily="65" charset="-120"/>
              </a:rPr>
              <a:t>(</a:t>
            </a:r>
            <a:r>
              <a:rPr lang="zh-TW" altLang="en-US" sz="1400" dirty="0">
                <a:cs typeface="Times New Roman" panose="02020603050405020304" pitchFamily="18" charset="0"/>
              </a:rPr>
              <a:t>原定</a:t>
            </a:r>
            <a:r>
              <a:rPr lang="en-US" altLang="zh-TW" sz="1400" dirty="0">
                <a:cs typeface="Times New Roman" panose="02020603050405020304" pitchFamily="18" charset="0"/>
              </a:rPr>
              <a:t>2019/1/1</a:t>
            </a:r>
            <a:r>
              <a:rPr lang="zh-TW" altLang="en-US" sz="1400" dirty="0">
                <a:cs typeface="Times New Roman" panose="02020603050405020304" pitchFamily="18" charset="0"/>
              </a:rPr>
              <a:t>從</a:t>
            </a:r>
            <a:r>
              <a:rPr lang="en-US" altLang="zh-TW" sz="1400" dirty="0">
                <a:solidFill>
                  <a:srgbClr val="FF0000"/>
                </a:solidFill>
                <a:cs typeface="Times New Roman" panose="02020603050405020304" pitchFamily="18" charset="0"/>
              </a:rPr>
              <a:t>10%</a:t>
            </a:r>
            <a:r>
              <a:rPr lang="zh-TW" altLang="en-US" sz="1400" dirty="0">
                <a:cs typeface="Times New Roman" panose="02020603050405020304" pitchFamily="18" charset="0"/>
              </a:rPr>
              <a:t>調至</a:t>
            </a:r>
            <a:r>
              <a:rPr lang="en-US" altLang="zh-TW" sz="1400" dirty="0">
                <a:solidFill>
                  <a:srgbClr val="FF0000"/>
                </a:solidFill>
                <a:cs typeface="Times New Roman" panose="02020603050405020304" pitchFamily="18" charset="0"/>
              </a:rPr>
              <a:t>25%</a:t>
            </a:r>
            <a:r>
              <a:rPr lang="en-US" altLang="zh-TW" sz="1400" dirty="0">
                <a:cs typeface="Times New Roman" panose="02020603050405020304" pitchFamily="18" charset="0"/>
              </a:rPr>
              <a:t>) </a:t>
            </a:r>
            <a:r>
              <a:rPr lang="zh-TW" altLang="en-US" sz="1400" dirty="0" smtClean="0">
                <a:solidFill>
                  <a:schemeClr val="tx1"/>
                </a:solidFill>
                <a:latin typeface="Arial" charset="0"/>
                <a:ea typeface="標楷體" pitchFamily="65" charset="-120"/>
              </a:rPr>
              <a:t>，目前於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G20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峰會</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達成</a:t>
            </a:r>
            <a:r>
              <a:rPr lang="en-US" altLang="zh-TW" sz="1400" dirty="0" smtClean="0">
                <a:solidFill>
                  <a:schemeClr val="tx1"/>
                </a:solidFill>
                <a:latin typeface="Arial" charset="0"/>
                <a:ea typeface="標楷體" pitchFamily="65" charset="-120"/>
              </a:rPr>
              <a:t>90</a:t>
            </a:r>
            <a:r>
              <a:rPr lang="zh-TW" altLang="en-US" sz="1400" dirty="0" smtClean="0">
                <a:solidFill>
                  <a:schemeClr val="tx1"/>
                </a:solidFill>
                <a:latin typeface="Arial" charset="0"/>
                <a:ea typeface="標楷體" pitchFamily="65" charset="-120"/>
              </a:rPr>
              <a:t>天暫不調漲協議，</a:t>
            </a:r>
            <a:r>
              <a:rPr lang="zh-TW" altLang="en-US" sz="1400" dirty="0">
                <a:solidFill>
                  <a:schemeClr val="tx1"/>
                </a:solidFill>
                <a:latin typeface="Arial" charset="0"/>
                <a:ea typeface="標楷體" pitchFamily="65" charset="-120"/>
              </a:rPr>
              <a:t>主要為消費性產品、</a:t>
            </a:r>
            <a:r>
              <a:rPr lang="zh-TW" altLang="en-US" sz="1400" b="1" dirty="0">
                <a:solidFill>
                  <a:schemeClr val="tx1"/>
                </a:solidFill>
                <a:latin typeface="Arial" charset="0"/>
                <a:ea typeface="標楷體" pitchFamily="65" charset="-120"/>
              </a:rPr>
              <a:t>紡織品、</a:t>
            </a:r>
            <a:r>
              <a:rPr lang="zh-TW" altLang="en-US" sz="1400" b="1" dirty="0">
                <a:solidFill>
                  <a:srgbClr val="FF0000"/>
                </a:solidFill>
                <a:latin typeface="Arial" charset="0"/>
                <a:ea typeface="標楷體" pitchFamily="65" charset="-120"/>
              </a:rPr>
              <a:t>化學品</a:t>
            </a:r>
            <a:r>
              <a:rPr lang="zh-TW" altLang="en-US" sz="1400" dirty="0">
                <a:solidFill>
                  <a:schemeClr val="tx1"/>
                </a:solidFill>
                <a:latin typeface="Arial" charset="0"/>
                <a:ea typeface="標楷體" pitchFamily="65" charset="-120"/>
              </a:rPr>
              <a:t>、建築材料、農產品及食品、及多種其他產品</a:t>
            </a:r>
            <a:endParaRPr kumimoji="1" lang="zh-TW" altLang="en-US" sz="1400" b="0" i="0" u="none" strike="noStrike" cap="none" normalizeH="0" baseline="0" dirty="0">
              <a:ln>
                <a:noFill/>
              </a:ln>
              <a:solidFill>
                <a:schemeClr val="tx1"/>
              </a:solidFill>
              <a:effectLst/>
              <a:latin typeface="Arial" charset="0"/>
              <a:ea typeface="標楷體" pitchFamily="65" charset="-120"/>
            </a:endParaRPr>
          </a:p>
        </p:txBody>
      </p:sp>
      <p:sp>
        <p:nvSpPr>
          <p:cNvPr id="20" name="矩形 19">
            <a:extLst>
              <a:ext uri="{FF2B5EF4-FFF2-40B4-BE49-F238E27FC236}">
                <a16:creationId xmlns:a16="http://schemas.microsoft.com/office/drawing/2014/main" xmlns="" id="{23F21C7D-2062-4A7A-BFB2-08E97E26DAEC}"/>
              </a:ext>
            </a:extLst>
          </p:cNvPr>
          <p:cNvSpPr/>
          <p:nvPr/>
        </p:nvSpPr>
        <p:spPr bwMode="auto">
          <a:xfrm>
            <a:off x="4472213" y="5890263"/>
            <a:ext cx="1522229" cy="307777"/>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266700" marR="0" indent="-266700" defTabSz="914400" rtl="0" eaLnBrk="1" fontAlgn="base" latinLnBrk="0" hangingPunct="1">
              <a:lnSpc>
                <a:spcPct val="100000"/>
              </a:lnSpc>
              <a:spcBef>
                <a:spcPct val="0"/>
              </a:spcBef>
              <a:spcAft>
                <a:spcPct val="0"/>
              </a:spcAft>
              <a:buClrTx/>
              <a:buSzTx/>
              <a:buFontTx/>
              <a:buNone/>
              <a:tabLst/>
            </a:pPr>
            <a:r>
              <a:rPr lang="en-US" altLang="zh-TW" sz="1400" dirty="0">
                <a:solidFill>
                  <a:schemeClr val="tx1"/>
                </a:solidFill>
                <a:latin typeface="Arial" charset="0"/>
                <a:ea typeface="標楷體" pitchFamily="65" charset="-120"/>
              </a:rPr>
              <a:t>2,500</a:t>
            </a:r>
            <a:r>
              <a:rPr lang="zh-TW" altLang="en-US" sz="1400" dirty="0">
                <a:solidFill>
                  <a:schemeClr val="tx1"/>
                </a:solidFill>
                <a:latin typeface="Arial" charset="0"/>
                <a:ea typeface="標楷體" pitchFamily="65" charset="-120"/>
              </a:rPr>
              <a:t>億美元</a:t>
            </a:r>
            <a:endParaRPr kumimoji="1" lang="zh-TW" altLang="en-US" sz="1400" b="0" i="0" u="none" strike="noStrike" cap="none" normalizeH="0" baseline="0" dirty="0">
              <a:ln>
                <a:noFill/>
              </a:ln>
              <a:solidFill>
                <a:schemeClr val="tx1"/>
              </a:solidFill>
              <a:effectLst/>
              <a:latin typeface="Arial" charset="0"/>
              <a:ea typeface="標楷體" pitchFamily="65" charset="-120"/>
            </a:endParaRPr>
          </a:p>
        </p:txBody>
      </p:sp>
      <p:sp>
        <p:nvSpPr>
          <p:cNvPr id="22" name="箭號: 五邊形 21">
            <a:extLst>
              <a:ext uri="{FF2B5EF4-FFF2-40B4-BE49-F238E27FC236}">
                <a16:creationId xmlns:a16="http://schemas.microsoft.com/office/drawing/2014/main" xmlns="" id="{3887FA69-34EC-46BB-9552-47C27414E1D0}"/>
              </a:ext>
            </a:extLst>
          </p:cNvPr>
          <p:cNvSpPr/>
          <p:nvPr/>
        </p:nvSpPr>
        <p:spPr bwMode="auto">
          <a:xfrm>
            <a:off x="3130995" y="3752142"/>
            <a:ext cx="1292544" cy="338554"/>
          </a:xfrm>
          <a:prstGeom prst="homePlat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indent="-266700" algn="ctr"/>
            <a:r>
              <a:rPr lang="zh-TW" altLang="en-US" dirty="0">
                <a:latin typeface="Arial" charset="0"/>
                <a:ea typeface="標楷體" pitchFamily="65" charset="-120"/>
              </a:rPr>
              <a:t>第一批清單</a:t>
            </a:r>
            <a:endParaRPr kumimoji="1" lang="zh-TW" altLang="en-US" sz="1600" b="0" i="0" u="none" strike="noStrike" cap="none" normalizeH="0" baseline="0" dirty="0">
              <a:ln>
                <a:noFill/>
              </a:ln>
              <a:solidFill>
                <a:schemeClr val="tx1"/>
              </a:solidFill>
              <a:effectLst/>
              <a:latin typeface="Arial" charset="0"/>
              <a:ea typeface="標楷體" pitchFamily="65" charset="-120"/>
            </a:endParaRPr>
          </a:p>
        </p:txBody>
      </p:sp>
      <p:sp>
        <p:nvSpPr>
          <p:cNvPr id="23" name="箭號: 五邊形 22">
            <a:extLst>
              <a:ext uri="{FF2B5EF4-FFF2-40B4-BE49-F238E27FC236}">
                <a16:creationId xmlns:a16="http://schemas.microsoft.com/office/drawing/2014/main" xmlns="" id="{A18CF654-DCB9-4F18-AF1E-D0026D12ADE4}"/>
              </a:ext>
            </a:extLst>
          </p:cNvPr>
          <p:cNvSpPr/>
          <p:nvPr/>
        </p:nvSpPr>
        <p:spPr bwMode="auto">
          <a:xfrm>
            <a:off x="3130996" y="4419296"/>
            <a:ext cx="1292544" cy="338554"/>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indent="-266700" algn="ctr"/>
            <a:r>
              <a:rPr lang="zh-TW" altLang="en-US" dirty="0">
                <a:latin typeface="Arial" charset="0"/>
                <a:ea typeface="標楷體" pitchFamily="65" charset="-120"/>
              </a:rPr>
              <a:t>第二批清單</a:t>
            </a:r>
            <a:endParaRPr kumimoji="1" lang="zh-TW" altLang="en-US" sz="1600" b="0" i="0" u="none" strike="noStrike" cap="none" normalizeH="0" baseline="0" dirty="0">
              <a:ln>
                <a:noFill/>
              </a:ln>
              <a:solidFill>
                <a:schemeClr val="tx1"/>
              </a:solidFill>
              <a:effectLst/>
              <a:latin typeface="Arial" charset="0"/>
              <a:ea typeface="標楷體" pitchFamily="65" charset="-120"/>
            </a:endParaRPr>
          </a:p>
        </p:txBody>
      </p:sp>
      <p:sp>
        <p:nvSpPr>
          <p:cNvPr id="24" name="箭號: 五邊形 23">
            <a:extLst>
              <a:ext uri="{FF2B5EF4-FFF2-40B4-BE49-F238E27FC236}">
                <a16:creationId xmlns:a16="http://schemas.microsoft.com/office/drawing/2014/main" xmlns="" id="{ADE29A8C-0801-451D-8B72-6F2A08C4A4A5}"/>
              </a:ext>
            </a:extLst>
          </p:cNvPr>
          <p:cNvSpPr/>
          <p:nvPr/>
        </p:nvSpPr>
        <p:spPr bwMode="auto">
          <a:xfrm>
            <a:off x="3130996" y="4986246"/>
            <a:ext cx="1292543" cy="338554"/>
          </a:xfrm>
          <a:prstGeom prst="homePlat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indent="-266700" algn="ctr"/>
            <a:r>
              <a:rPr lang="zh-TW" altLang="en-US" dirty="0">
                <a:latin typeface="Arial" charset="0"/>
                <a:ea typeface="標楷體" pitchFamily="65" charset="-120"/>
              </a:rPr>
              <a:t>第三批清單</a:t>
            </a:r>
            <a:endParaRPr kumimoji="1" lang="zh-TW" altLang="en-US" sz="1600" b="0" i="0" u="none" strike="noStrike" cap="none" normalizeH="0" baseline="0" dirty="0">
              <a:ln>
                <a:noFill/>
              </a:ln>
              <a:solidFill>
                <a:schemeClr val="tx1"/>
              </a:solidFill>
              <a:effectLst/>
              <a:latin typeface="Arial" charset="0"/>
              <a:ea typeface="標楷體" pitchFamily="65" charset="-120"/>
            </a:endParaRPr>
          </a:p>
        </p:txBody>
      </p:sp>
      <p:sp>
        <p:nvSpPr>
          <p:cNvPr id="25" name="箭號: 五邊形 24">
            <a:extLst>
              <a:ext uri="{FF2B5EF4-FFF2-40B4-BE49-F238E27FC236}">
                <a16:creationId xmlns:a16="http://schemas.microsoft.com/office/drawing/2014/main" xmlns="" id="{B3C8EB34-AA28-4A13-BA45-7E4AEEEA4D45}"/>
              </a:ext>
            </a:extLst>
          </p:cNvPr>
          <p:cNvSpPr/>
          <p:nvPr/>
        </p:nvSpPr>
        <p:spPr bwMode="auto">
          <a:xfrm>
            <a:off x="3130995" y="5823167"/>
            <a:ext cx="1292543" cy="338554"/>
          </a:xfrm>
          <a:prstGeom prst="homePlate">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indent="-266700" algn="ctr"/>
            <a:r>
              <a:rPr lang="zh-TW" altLang="en-US" dirty="0">
                <a:latin typeface="Arial" charset="0"/>
                <a:ea typeface="標楷體" pitchFamily="65" charset="-120"/>
              </a:rPr>
              <a:t>未納入清單</a:t>
            </a:r>
            <a:endParaRPr kumimoji="1" lang="zh-TW" altLang="en-US" sz="1600" b="0" i="0" u="none" strike="noStrike" cap="none" normalizeH="0" baseline="0" dirty="0">
              <a:ln>
                <a:noFill/>
              </a:ln>
              <a:solidFill>
                <a:schemeClr val="tx1"/>
              </a:solidFill>
              <a:effectLst/>
              <a:latin typeface="Arial" charset="0"/>
              <a:ea typeface="標楷體" pitchFamily="65" charset="-120"/>
            </a:endParaRPr>
          </a:p>
        </p:txBody>
      </p:sp>
      <p:sp>
        <p:nvSpPr>
          <p:cNvPr id="28" name="語音泡泡: 矩形 27">
            <a:extLst>
              <a:ext uri="{FF2B5EF4-FFF2-40B4-BE49-F238E27FC236}">
                <a16:creationId xmlns:a16="http://schemas.microsoft.com/office/drawing/2014/main" xmlns="" id="{D367AA64-8A33-42DC-B1B8-1D60A83A4A8B}"/>
              </a:ext>
            </a:extLst>
          </p:cNvPr>
          <p:cNvSpPr/>
          <p:nvPr/>
        </p:nvSpPr>
        <p:spPr bwMode="auto">
          <a:xfrm>
            <a:off x="8735194" y="6025928"/>
            <a:ext cx="975213" cy="523220"/>
          </a:xfrm>
          <a:prstGeom prst="wedgeRectCallout">
            <a:avLst>
              <a:gd name="adj1" fmla="val -43892"/>
              <a:gd name="adj2" fmla="val -9435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a:ln>
                  <a:noFill/>
                </a:ln>
                <a:solidFill>
                  <a:schemeClr val="tx1"/>
                </a:solidFill>
                <a:effectLst/>
                <a:latin typeface="Arial" charset="0"/>
                <a:ea typeface="標楷體" pitchFamily="65" charset="-120"/>
              </a:rPr>
              <a:t>與石化產品有關</a:t>
            </a:r>
          </a:p>
        </p:txBody>
      </p:sp>
      <p:sp>
        <p:nvSpPr>
          <p:cNvPr id="27" name="矩形 26">
            <a:extLst>
              <a:ext uri="{FF2B5EF4-FFF2-40B4-BE49-F238E27FC236}">
                <a16:creationId xmlns:a16="http://schemas.microsoft.com/office/drawing/2014/main" xmlns="" id="{098FB816-32AD-486A-AB0B-547C03279832}"/>
              </a:ext>
            </a:extLst>
          </p:cNvPr>
          <p:cNvSpPr/>
          <p:nvPr/>
        </p:nvSpPr>
        <p:spPr>
          <a:xfrm>
            <a:off x="1920510" y="632150"/>
            <a:ext cx="5929828" cy="461665"/>
          </a:xfrm>
          <a:prstGeom prst="rect">
            <a:avLst/>
          </a:prstGeom>
        </p:spPr>
        <p:txBody>
          <a:bodyPr wrap="none">
            <a:spAutoFit/>
          </a:bodyPr>
          <a:lstStyle/>
          <a:p>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美中貿易戰的影響</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對石化、化學製品</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9" name="矩形 9">
            <a:extLst>
              <a:ext uri="{FF2B5EF4-FFF2-40B4-BE49-F238E27FC236}">
                <a16:creationId xmlns="" xmlns:a16="http://schemas.microsoft.com/office/drawing/2014/main" id="{508B263E-489D-48AF-82D8-4DF4313C2901}"/>
              </a:ext>
            </a:extLst>
          </p:cNvPr>
          <p:cNvSpPr>
            <a:spLocks noChangeArrowheads="1"/>
          </p:cNvSpPr>
          <p:nvPr/>
        </p:nvSpPr>
        <p:spPr bwMode="auto">
          <a:xfrm>
            <a:off x="119973" y="1051164"/>
            <a:ext cx="8753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None/>
            </a:pP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一</a:t>
            </a: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美中貿易戰情勢</a:t>
            </a:r>
          </a:p>
        </p:txBody>
      </p:sp>
    </p:spTree>
    <p:extLst>
      <p:ext uri="{BB962C8B-B14F-4D97-AF65-F5344CB8AC3E}">
        <p14:creationId xmlns:p14="http://schemas.microsoft.com/office/powerpoint/2010/main" val="265720143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3993286" y="547480"/>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矩形 3"/>
          <p:cNvSpPr>
            <a:spLocks noChangeArrowheads="1"/>
          </p:cNvSpPr>
          <p:nvPr/>
        </p:nvSpPr>
        <p:spPr bwMode="auto">
          <a:xfrm>
            <a:off x="526520" y="2227410"/>
            <a:ext cx="3998382" cy="793749"/>
          </a:xfrm>
          <a:prstGeom prst="rect">
            <a:avLst/>
          </a:prstGeom>
          <a:solidFill>
            <a:sysClr val="window" lastClr="FFFFFF"/>
          </a:solidFill>
          <a:ln w="19050" cap="flat" cmpd="sng" algn="ctr">
            <a:solidFill>
              <a:srgbClr val="ED7D31"/>
            </a:solidFill>
            <a:prstDash val="solid"/>
            <a:miter lim="800000"/>
          </a:ln>
          <a:effectLst/>
          <a:extLst/>
        </p:spPr>
        <p:txBody>
          <a:bodyPr anchor="ctr"/>
          <a:lstStyle/>
          <a:p>
            <a:pPr algn="ctr" fontAlgn="auto">
              <a:spcBef>
                <a:spcPts val="0"/>
              </a:spcBef>
              <a:spcAft>
                <a:spcPts val="0"/>
              </a:spcAft>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計畫名稱：</a:t>
            </a:r>
            <a:r>
              <a:rPr kumimoji="0" lang="zh-TW" altLang="zh-TW" kern="0" dirty="0">
                <a:solidFill>
                  <a:srgbClr val="0000FF"/>
                </a:solidFill>
                <a:latin typeface="Times New Roman" panose="02020603050405020304" pitchFamily="18" charset="0"/>
                <a:ea typeface="+mj-ea"/>
                <a:cs typeface="Times New Roman" panose="02020603050405020304" pitchFamily="18" charset="0"/>
              </a:rPr>
              <a:t>廢輪胎環保碳黑系耐磨彈性體試量產研發與驗證計畫</a:t>
            </a: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開發時程：</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104.1.1~105.12.31</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 </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(24</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個月</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a:t>
            </a:r>
            <a:endParaRPr kumimoji="0" lang="zh-TW" altLang="en-US" kern="0" dirty="0">
              <a:solidFill>
                <a:srgbClr val="0000FF"/>
              </a:solidFill>
              <a:latin typeface="Times New Roman" panose="02020603050405020304" pitchFamily="18" charset="0"/>
              <a:ea typeface="+mj-ea"/>
              <a:cs typeface="Times New Roman" panose="02020603050405020304" pitchFamily="18" charset="0"/>
            </a:endParaRPr>
          </a:p>
        </p:txBody>
      </p:sp>
      <p:sp>
        <p:nvSpPr>
          <p:cNvPr id="12" name="圓角矩形 11"/>
          <p:cNvSpPr/>
          <p:nvPr/>
        </p:nvSpPr>
        <p:spPr>
          <a:xfrm>
            <a:off x="829671" y="1928851"/>
            <a:ext cx="1555750" cy="325437"/>
          </a:xfrm>
          <a:prstGeom prst="roundRect">
            <a:avLst>
              <a:gd name="adj" fmla="val 10278"/>
            </a:avLst>
          </a:prstGeom>
          <a:solidFill>
            <a:srgbClr val="0070C0"/>
          </a:solidFill>
          <a:ln w="9525" cap="flat" cmpd="sng" algn="ctr">
            <a:noFill/>
            <a:prstDash val="solid"/>
            <a:headEnd/>
            <a:tailEnd/>
          </a:ln>
          <a:effectLst>
            <a:outerShdw blurRad="40000" dist="23000" dir="5400000" rotWithShape="0">
              <a:srgbClr val="000000">
                <a:alpha val="35000"/>
              </a:srgbClr>
            </a:outerShdw>
          </a:effectLst>
        </p:spPr>
        <p:txBody>
          <a:bodyPr wrap="none" lIns="99745" tIns="49873" rIns="99745" bIns="49873" anchor="ctr"/>
          <a:lstStyle/>
          <a:p>
            <a:pPr marL="180975" fontAlgn="auto" latinLnBrk="1">
              <a:lnSpc>
                <a:spcPct val="130000"/>
              </a:lnSpc>
              <a:spcBef>
                <a:spcPts val="0"/>
              </a:spcBef>
              <a:spcAft>
                <a:spcPts val="0"/>
              </a:spcAft>
              <a:defRPr/>
            </a:pPr>
            <a:r>
              <a:rPr kumimoji="0" lang="zh-TW" altLang="en-US" b="1" kern="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基本資料</a:t>
            </a:r>
            <a:endParaRPr kumimoji="0" lang="zh-TW" altLang="en-US" b="1" kern="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14" name="矩形 13"/>
          <p:cNvSpPr/>
          <p:nvPr/>
        </p:nvSpPr>
        <p:spPr>
          <a:xfrm>
            <a:off x="526520" y="3454775"/>
            <a:ext cx="3998382" cy="593727"/>
          </a:xfrm>
          <a:prstGeom prst="rect">
            <a:avLst/>
          </a:prstGeom>
          <a:solidFill>
            <a:sysClr val="window" lastClr="FFFFFF"/>
          </a:solidFill>
          <a:ln w="19050" cap="flat" cmpd="sng" algn="ctr">
            <a:solidFill>
              <a:srgbClr val="00B050"/>
            </a:solidFill>
            <a:prstDash val="solid"/>
            <a:miter lim="800000"/>
          </a:ln>
          <a:effectLst/>
        </p:spPr>
        <p:txBody>
          <a:bodyPr anchor="ctr"/>
          <a:lstStyle/>
          <a:p>
            <a:pPr algn="ctr" fontAlgn="auto">
              <a:spcBef>
                <a:spcPts val="0"/>
              </a:spcBef>
              <a:spcAft>
                <a:spcPts val="0"/>
              </a:spcAft>
              <a:defRPr/>
            </a:pPr>
            <a:endParaRPr kumimoji="0" lang="en-US" altLang="zh-TW" kern="0" dirty="0">
              <a:solidFill>
                <a:srgbClr val="0000FF"/>
              </a:solidFill>
              <a:latin typeface="Times New Roman" panose="02020603050405020304" pitchFamily="18" charset="0"/>
              <a:ea typeface="+mj-ea"/>
              <a:cs typeface="Times New Roman" panose="02020603050405020304" pitchFamily="18" charset="0"/>
            </a:endParaRPr>
          </a:p>
          <a:p>
            <a:pPr algn="ctr" fontAlgn="auto">
              <a:spcBef>
                <a:spcPts val="0"/>
              </a:spcBef>
              <a:spcAft>
                <a:spcPts val="0"/>
              </a:spcAft>
              <a:defRPr/>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輸送帶用黑煙膠</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鞋用黑色母粒</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a:t>
            </a:r>
          </a:p>
          <a:p>
            <a:pPr algn="ctr" fontAlgn="auto">
              <a:spcBef>
                <a:spcPts val="0"/>
              </a:spcBef>
              <a:spcAft>
                <a:spcPts val="0"/>
              </a:spcAft>
              <a:defRPr/>
            </a:pPr>
            <a:r>
              <a:rPr kumimoji="0" lang="zh-TW" altLang="en-US" kern="0" dirty="0">
                <a:solidFill>
                  <a:srgbClr val="0000FF"/>
                </a:solidFill>
                <a:latin typeface="Times New Roman" panose="02020603050405020304" pitchFamily="18" charset="0"/>
                <a:ea typeface="+mj-ea"/>
                <a:cs typeface="Times New Roman" panose="02020603050405020304" pitchFamily="18" charset="0"/>
              </a:rPr>
              <a:t>環保碳黑</a:t>
            </a:r>
            <a:r>
              <a:rPr kumimoji="0" lang="en-US" altLang="zh-TW" kern="0" dirty="0">
                <a:solidFill>
                  <a:srgbClr val="0000FF"/>
                </a:solidFill>
                <a:latin typeface="Times New Roman" panose="02020603050405020304" pitchFamily="18" charset="0"/>
                <a:ea typeface="+mj-ea"/>
                <a:cs typeface="Times New Roman" panose="02020603050405020304" pitchFamily="18" charset="0"/>
              </a:rPr>
              <a:t>、</a:t>
            </a:r>
            <a:r>
              <a:rPr kumimoji="0" lang="zh-TW" altLang="en-US" kern="0" dirty="0">
                <a:solidFill>
                  <a:srgbClr val="0000FF"/>
                </a:solidFill>
                <a:latin typeface="Times New Roman" panose="02020603050405020304" pitchFamily="18" charset="0"/>
                <a:ea typeface="+mj-ea"/>
                <a:cs typeface="Times New Roman" panose="02020603050405020304" pitchFamily="18" charset="0"/>
              </a:rPr>
              <a:t>裂解油等</a:t>
            </a:r>
          </a:p>
          <a:p>
            <a:pPr algn="ctr" fontAlgn="auto">
              <a:spcBef>
                <a:spcPts val="0"/>
              </a:spcBef>
              <a:spcAft>
                <a:spcPts val="0"/>
              </a:spcAft>
              <a:defRPr/>
            </a:pPr>
            <a:endParaRPr kumimoji="0" lang="zh-TW" altLang="en-US" kern="0" dirty="0">
              <a:solidFill>
                <a:srgbClr val="0000FF"/>
              </a:solidFill>
              <a:latin typeface="Times New Roman" panose="02020603050405020304" pitchFamily="18" charset="0"/>
              <a:ea typeface="+mj-ea"/>
              <a:cs typeface="Times New Roman" panose="02020603050405020304" pitchFamily="18" charset="0"/>
            </a:endParaRPr>
          </a:p>
        </p:txBody>
      </p:sp>
      <p:sp>
        <p:nvSpPr>
          <p:cNvPr id="15" name="圓角矩形 14"/>
          <p:cNvSpPr/>
          <p:nvPr/>
        </p:nvSpPr>
        <p:spPr>
          <a:xfrm>
            <a:off x="842962" y="3123519"/>
            <a:ext cx="1456267" cy="355600"/>
          </a:xfrm>
          <a:prstGeom prst="round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anchor="ctr"/>
          <a:lstStyle/>
          <a:p>
            <a:pPr marL="180975" fontAlgn="auto" latinLnBrk="1">
              <a:lnSpc>
                <a:spcPct val="130000"/>
              </a:lnSpc>
              <a:spcBef>
                <a:spcPts val="0"/>
              </a:spcBef>
              <a:spcAft>
                <a:spcPts val="0"/>
              </a:spcAft>
              <a:defRPr/>
            </a:pPr>
            <a:r>
              <a:rPr kumimoji="0" lang="zh-TW" altLang="en-US" b="1" kern="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目標</a:t>
            </a:r>
            <a:r>
              <a:rPr kumimoji="0" lang="zh-TW" altLang="en-US" b="1" kern="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市場</a:t>
            </a:r>
          </a:p>
        </p:txBody>
      </p:sp>
      <p:sp>
        <p:nvSpPr>
          <p:cNvPr id="16" name="矩形 15"/>
          <p:cNvSpPr/>
          <p:nvPr/>
        </p:nvSpPr>
        <p:spPr>
          <a:xfrm>
            <a:off x="4761971" y="2138741"/>
            <a:ext cx="4567237" cy="3508335"/>
          </a:xfrm>
          <a:prstGeom prst="rect">
            <a:avLst/>
          </a:prstGeom>
          <a:solidFill>
            <a:sysClr val="window" lastClr="FFFFFF"/>
          </a:solidFill>
          <a:ln w="19050" cap="flat" cmpd="sng" algn="ctr">
            <a:solidFill>
              <a:srgbClr val="00B050"/>
            </a:solidFill>
            <a:prstDash val="solid"/>
            <a:miter lim="800000"/>
          </a:ln>
          <a:effectLst/>
        </p:spPr>
        <p:txBody>
          <a:bodyPr anchor="ctr"/>
          <a:lstStyle/>
          <a:p>
            <a:pPr marL="176213" indent="-176213" fontAlgn="auto">
              <a:spcBef>
                <a:spcPts val="0"/>
              </a:spcBef>
              <a:spcAft>
                <a:spcPts val="0"/>
              </a:spcAft>
              <a:buFont typeface="Arial" panose="020B0604020202020204" pitchFamily="34" charset="0"/>
              <a:buChar char="•"/>
              <a:defRPr/>
            </a:pP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endParaRPr>
          </a:p>
          <a:p>
            <a:pPr marL="176213" indent="-176213" fontAlgn="auto">
              <a:spcBef>
                <a:spcPts val="0"/>
              </a:spcBef>
              <a:spcAft>
                <a:spcPts val="0"/>
              </a:spcAft>
              <a:buFont typeface="Arial" panose="020B0604020202020204" pitchFamily="34" charset="0"/>
              <a:buChar char="•"/>
              <a:defRPr/>
            </a:pP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endParaRPr>
          </a:p>
          <a:p>
            <a:pPr marL="176213" indent="-176213" fontAlgn="auto">
              <a:spcBef>
                <a:spcPts val="0"/>
              </a:spcBef>
              <a:spcAft>
                <a:spcPts val="0"/>
              </a:spcAft>
              <a:buFont typeface="Arial" panose="020B0604020202020204" pitchFamily="34" charset="0"/>
              <a:buChar char="•"/>
              <a:defRPr/>
            </a:pP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endParaRPr>
          </a:p>
          <a:p>
            <a:pPr fontAlgn="auto">
              <a:spcBef>
                <a:spcPts val="0"/>
              </a:spcBef>
              <a:spcAft>
                <a:spcPts val="0"/>
              </a:spcAft>
              <a:defRPr/>
            </a:pPr>
            <a:endParaRPr kumimoji="0" lang="en-US" altLang="zh-TW" sz="2000" kern="0" dirty="0">
              <a:solidFill>
                <a:prstClr val="black"/>
              </a:solidFill>
              <a:latin typeface="Times New Roman" panose="02020603050405020304" pitchFamily="18" charset="0"/>
              <a:ea typeface="+mj-ea"/>
              <a:cs typeface="Times New Roman" panose="02020603050405020304" pitchFamily="18" charset="0"/>
            </a:endParaRPr>
          </a:p>
          <a:p>
            <a:pPr fontAlgn="auto">
              <a:spcBef>
                <a:spcPts val="0"/>
              </a:spcBef>
              <a:spcAft>
                <a:spcPts val="0"/>
              </a:spcAft>
              <a:defRPr/>
            </a:pPr>
            <a:endParaRPr kumimoji="0" lang="en-US" altLang="zh-TW" kern="0" dirty="0">
              <a:solidFill>
                <a:prstClr val="black"/>
              </a:solidFill>
              <a:latin typeface="Times New Roman" panose="02020603050405020304" pitchFamily="18" charset="0"/>
              <a:ea typeface="+mj-ea"/>
              <a:cs typeface="Times New Roman" panose="02020603050405020304" pitchFamily="18" charset="0"/>
            </a:endParaRPr>
          </a:p>
          <a:p>
            <a:pPr marL="176213" indent="-176213" fontAlgn="auto">
              <a:spcBef>
                <a:spcPts val="0"/>
              </a:spcBef>
              <a:spcAft>
                <a:spcPts val="0"/>
              </a:spcAft>
              <a:buFont typeface="Arial" panose="020B0604020202020204" pitchFamily="34" charset="0"/>
              <a:buChar char="•"/>
              <a:defRPr/>
            </a:pPr>
            <a:r>
              <a:rPr kumimoji="0" lang="zh-TW" altLang="en-US" sz="1400" kern="0" dirty="0">
                <a:solidFill>
                  <a:prstClr val="black"/>
                </a:solidFill>
                <a:latin typeface="Times New Roman" panose="02020603050405020304" pitchFamily="18" charset="0"/>
                <a:ea typeface="+mj-ea"/>
                <a:cs typeface="Times New Roman" panose="02020603050405020304" pitchFamily="18" charset="0"/>
              </a:rPr>
              <a:t>自主生產之黑煙膠順利獲得輸送帶廠及高爾夫球橡膠握把廠商認證，並取得</a:t>
            </a:r>
            <a:r>
              <a:rPr kumimoji="0" lang="zh-TW" altLang="en-US" sz="1400" kern="0" dirty="0">
                <a:solidFill>
                  <a:srgbClr val="FF0000"/>
                </a:solidFill>
                <a:latin typeface="Times New Roman" panose="02020603050405020304" pitchFamily="18" charset="0"/>
                <a:ea typeface="+mj-ea"/>
                <a:cs typeface="Times New Roman" panose="02020603050405020304" pitchFamily="18" charset="0"/>
              </a:rPr>
              <a:t>實質訂單。</a:t>
            </a:r>
            <a:endParaRPr kumimoji="0" lang="en-US" altLang="zh-TW" sz="1400" kern="0" dirty="0">
              <a:solidFill>
                <a:srgbClr val="FF0000"/>
              </a:solidFill>
              <a:latin typeface="Times New Roman" panose="02020603050405020304" pitchFamily="18" charset="0"/>
              <a:ea typeface="+mj-ea"/>
              <a:cs typeface="Times New Roman" panose="02020603050405020304" pitchFamily="18" charset="0"/>
            </a:endParaRPr>
          </a:p>
          <a:p>
            <a:pPr marL="176213" indent="-176213" fontAlgn="auto">
              <a:spcBef>
                <a:spcPts val="0"/>
              </a:spcBef>
              <a:spcAft>
                <a:spcPts val="0"/>
              </a:spcAft>
              <a:buFont typeface="Arial" panose="020B0604020202020204" pitchFamily="34" charset="0"/>
              <a:buChar char="•"/>
              <a:defRPr/>
            </a:pPr>
            <a:r>
              <a:rPr lang="en-US" altLang="zh-TW" sz="1400" dirty="0">
                <a:solidFill>
                  <a:srgbClr val="000000"/>
                </a:solidFill>
                <a:latin typeface="Times New Roman" panose="02020603050405020304" pitchFamily="18" charset="0"/>
                <a:ea typeface="+mj-ea"/>
                <a:cs typeface="Times New Roman" panose="02020603050405020304" pitchFamily="18" charset="0"/>
              </a:rPr>
              <a:t>106/12/25</a:t>
            </a:r>
            <a:r>
              <a:rPr lang="zh-TW" altLang="zh-TW" sz="1400" dirty="0">
                <a:solidFill>
                  <a:srgbClr val="000000"/>
                </a:solidFill>
                <a:latin typeface="Times New Roman" panose="02020603050405020304" pitchFamily="18" charset="0"/>
                <a:ea typeface="+mj-ea"/>
                <a:cs typeface="Times New Roman" panose="02020603050405020304" pitchFamily="18" charset="0"/>
              </a:rPr>
              <a:t>與</a:t>
            </a:r>
            <a:r>
              <a:rPr lang="zh-TW" altLang="zh-TW" sz="1400" dirty="0">
                <a:solidFill>
                  <a:srgbClr val="FF0000"/>
                </a:solidFill>
                <a:latin typeface="Times New Roman" panose="02020603050405020304" pitchFamily="18" charset="0"/>
                <a:ea typeface="+mj-ea"/>
                <a:cs typeface="Times New Roman" panose="02020603050405020304" pitchFamily="18" charset="0"/>
              </a:rPr>
              <a:t>薛</a:t>
            </a:r>
            <a:r>
              <a:rPr lang="zh-TW" altLang="en-US" sz="1400" dirty="0">
                <a:solidFill>
                  <a:srgbClr val="FF0000"/>
                </a:solidFill>
                <a:latin typeface="Times New Roman" panose="02020603050405020304" pitchFamily="18" charset="0"/>
                <a:ea typeface="+mj-ea"/>
                <a:cs typeface="Times New Roman" panose="02020603050405020304" pitchFamily="18" charset="0"/>
              </a:rPr>
              <a:t>長</a:t>
            </a:r>
            <a:r>
              <a:rPr lang="zh-TW" altLang="zh-TW" sz="1400" dirty="0">
                <a:solidFill>
                  <a:srgbClr val="FF0000"/>
                </a:solidFill>
                <a:latin typeface="Times New Roman" panose="02020603050405020304" pitchFamily="18" charset="0"/>
                <a:ea typeface="+mj-ea"/>
                <a:cs typeface="Times New Roman" panose="02020603050405020304" pitchFamily="18" charset="0"/>
              </a:rPr>
              <a:t>興</a:t>
            </a:r>
            <a:r>
              <a:rPr lang="zh-TW" altLang="en-US" sz="1400" dirty="0">
                <a:solidFill>
                  <a:srgbClr val="FF0000"/>
                </a:solidFill>
                <a:latin typeface="Times New Roman" panose="02020603050405020304" pitchFamily="18" charset="0"/>
                <a:ea typeface="+mj-ea"/>
                <a:cs typeface="Times New Roman" panose="02020603050405020304" pitchFamily="18" charset="0"/>
              </a:rPr>
              <a:t>工</a:t>
            </a:r>
            <a:r>
              <a:rPr lang="zh-TW" altLang="zh-TW" sz="1400" dirty="0">
                <a:solidFill>
                  <a:srgbClr val="FF0000"/>
                </a:solidFill>
                <a:latin typeface="Times New Roman" panose="02020603050405020304" pitchFamily="18" charset="0"/>
                <a:ea typeface="+mj-ea"/>
                <a:cs typeface="Times New Roman" panose="02020603050405020304" pitchFamily="18" charset="0"/>
              </a:rPr>
              <a:t>業</a:t>
            </a:r>
            <a:r>
              <a:rPr lang="zh-TW" altLang="zh-TW" sz="1400" dirty="0">
                <a:solidFill>
                  <a:srgbClr val="000000"/>
                </a:solidFill>
                <a:latin typeface="Times New Roman" panose="02020603050405020304" pitchFamily="18" charset="0"/>
                <a:ea typeface="+mj-ea"/>
                <a:cs typeface="Times New Roman" panose="02020603050405020304" pitchFamily="18" charset="0"/>
              </a:rPr>
              <a:t>泰國轉投資公司</a:t>
            </a:r>
            <a:r>
              <a:rPr lang="en-US" altLang="zh-TW" sz="1400" dirty="0">
                <a:solidFill>
                  <a:srgbClr val="000000"/>
                </a:solidFill>
                <a:latin typeface="Times New Roman" panose="02020603050405020304" pitchFamily="18" charset="0"/>
                <a:ea typeface="+mj-ea"/>
                <a:cs typeface="Times New Roman" panose="02020603050405020304" pitchFamily="18" charset="0"/>
              </a:rPr>
              <a:t>Eco </a:t>
            </a:r>
            <a:r>
              <a:rPr lang="en-US" altLang="zh-TW" sz="1400" dirty="0" err="1">
                <a:solidFill>
                  <a:srgbClr val="000000"/>
                </a:solidFill>
                <a:latin typeface="Times New Roman" panose="02020603050405020304" pitchFamily="18" charset="0"/>
                <a:ea typeface="+mj-ea"/>
                <a:cs typeface="Times New Roman" panose="02020603050405020304" pitchFamily="18" charset="0"/>
              </a:rPr>
              <a:t>InfiniC</a:t>
            </a:r>
            <a:r>
              <a:rPr lang="zh-TW" altLang="en-US" sz="1400" dirty="0">
                <a:solidFill>
                  <a:srgbClr val="000000"/>
                </a:solidFill>
                <a:latin typeface="Times New Roman" panose="02020603050405020304" pitchFamily="18" charset="0"/>
                <a:ea typeface="+mj-ea"/>
                <a:cs typeface="Times New Roman" panose="02020603050405020304" pitchFamily="18" charset="0"/>
              </a:rPr>
              <a:t> </a:t>
            </a:r>
            <a:r>
              <a:rPr lang="en-US" altLang="zh-TW" sz="1400" dirty="0">
                <a:solidFill>
                  <a:srgbClr val="000000"/>
                </a:solidFill>
                <a:latin typeface="Times New Roman" panose="02020603050405020304" pitchFamily="18" charset="0"/>
                <a:ea typeface="+mj-ea"/>
                <a:cs typeface="Times New Roman" panose="02020603050405020304" pitchFamily="18" charset="0"/>
              </a:rPr>
              <a:t>(Thailand)</a:t>
            </a:r>
            <a:r>
              <a:rPr lang="zh-TW" altLang="zh-TW" sz="1400" dirty="0">
                <a:solidFill>
                  <a:srgbClr val="000000"/>
                </a:solidFill>
                <a:latin typeface="Times New Roman" panose="02020603050405020304" pitchFamily="18" charset="0"/>
                <a:ea typeface="+mj-ea"/>
                <a:cs typeface="Times New Roman" panose="02020603050405020304" pitchFamily="18" charset="0"/>
              </a:rPr>
              <a:t>，正式完成廢輪胎熱裂解系統『合作暨設備買賣合約』簽約作業</a:t>
            </a:r>
            <a:r>
              <a:rPr lang="zh-TW" altLang="en-US" sz="1400" dirty="0">
                <a:solidFill>
                  <a:srgbClr val="000000"/>
                </a:solidFill>
                <a:latin typeface="Times New Roman" panose="02020603050405020304" pitchFamily="18" charset="0"/>
                <a:ea typeface="+mj-ea"/>
                <a:cs typeface="Times New Roman" panose="02020603050405020304" pitchFamily="18" charset="0"/>
              </a:rPr>
              <a:t>並開始興建量產工廠</a:t>
            </a:r>
            <a:r>
              <a:rPr lang="en-US" altLang="zh-TW" sz="1400" dirty="0">
                <a:solidFill>
                  <a:srgbClr val="000000"/>
                </a:solidFill>
                <a:latin typeface="Times New Roman" panose="02020603050405020304" pitchFamily="18" charset="0"/>
                <a:ea typeface="+mj-ea"/>
                <a:cs typeface="Times New Roman" panose="02020603050405020304" pitchFamily="18" charset="0"/>
              </a:rPr>
              <a:t>(</a:t>
            </a:r>
            <a:r>
              <a:rPr lang="zh-TW" altLang="en-US" sz="1400" dirty="0">
                <a:solidFill>
                  <a:srgbClr val="000000"/>
                </a:solidFill>
                <a:latin typeface="Times New Roman" panose="02020603050405020304" pitchFamily="18" charset="0"/>
                <a:ea typeface="+mj-ea"/>
                <a:cs typeface="Times New Roman" panose="02020603050405020304" pitchFamily="18" charset="0"/>
              </a:rPr>
              <a:t>產能</a:t>
            </a:r>
            <a:r>
              <a:rPr lang="en-US" altLang="zh-TW" sz="1400" dirty="0">
                <a:solidFill>
                  <a:srgbClr val="000000"/>
                </a:solidFill>
                <a:latin typeface="Times New Roman" panose="02020603050405020304" pitchFamily="18" charset="0"/>
                <a:ea typeface="+mj-ea"/>
                <a:cs typeface="Times New Roman" panose="02020603050405020304" pitchFamily="18" charset="0"/>
              </a:rPr>
              <a:t>:</a:t>
            </a:r>
            <a:r>
              <a:rPr lang="zh-TW" altLang="en-US" sz="1400" dirty="0">
                <a:solidFill>
                  <a:srgbClr val="000000"/>
                </a:solidFill>
                <a:latin typeface="Times New Roman" panose="02020603050405020304" pitchFamily="18" charset="0"/>
                <a:ea typeface="+mj-ea"/>
                <a:cs typeface="Times New Roman" panose="02020603050405020304" pitchFamily="18" charset="0"/>
              </a:rPr>
              <a:t> </a:t>
            </a:r>
            <a:r>
              <a:rPr lang="en-US" altLang="zh-TW" sz="1400" dirty="0">
                <a:solidFill>
                  <a:srgbClr val="FF0000"/>
                </a:solidFill>
                <a:latin typeface="Times New Roman" panose="02020603050405020304" pitchFamily="18" charset="0"/>
                <a:ea typeface="+mj-ea"/>
                <a:cs typeface="Times New Roman" panose="02020603050405020304" pitchFamily="18" charset="0"/>
              </a:rPr>
              <a:t>8</a:t>
            </a:r>
            <a:r>
              <a:rPr lang="zh-TW" altLang="en-US" sz="1400" dirty="0">
                <a:solidFill>
                  <a:srgbClr val="FF0000"/>
                </a:solidFill>
                <a:latin typeface="Times New Roman" panose="02020603050405020304" pitchFamily="18" charset="0"/>
                <a:ea typeface="+mj-ea"/>
                <a:cs typeface="Times New Roman" panose="02020603050405020304" pitchFamily="18" charset="0"/>
              </a:rPr>
              <a:t>萬噸</a:t>
            </a:r>
            <a:r>
              <a:rPr lang="en-US" altLang="zh-TW" sz="1400" dirty="0">
                <a:solidFill>
                  <a:srgbClr val="FF0000"/>
                </a:solidFill>
                <a:latin typeface="Times New Roman" panose="02020603050405020304" pitchFamily="18" charset="0"/>
                <a:ea typeface="+mj-ea"/>
                <a:cs typeface="Times New Roman" panose="02020603050405020304" pitchFamily="18" charset="0"/>
              </a:rPr>
              <a:t>/</a:t>
            </a:r>
            <a:r>
              <a:rPr lang="zh-TW" altLang="en-US" sz="1400" dirty="0">
                <a:solidFill>
                  <a:srgbClr val="FF0000"/>
                </a:solidFill>
                <a:latin typeface="Times New Roman" panose="02020603050405020304" pitchFamily="18" charset="0"/>
                <a:ea typeface="+mj-ea"/>
                <a:cs typeface="Times New Roman" panose="02020603050405020304" pitchFamily="18" charset="0"/>
              </a:rPr>
              <a:t>年</a:t>
            </a:r>
            <a:r>
              <a:rPr lang="en-US" altLang="zh-TW" sz="1400" dirty="0">
                <a:solidFill>
                  <a:srgbClr val="000000"/>
                </a:solidFill>
                <a:latin typeface="Times New Roman" panose="02020603050405020304" pitchFamily="18" charset="0"/>
                <a:ea typeface="+mj-ea"/>
                <a:cs typeface="Times New Roman" panose="02020603050405020304" pitchFamily="18" charset="0"/>
              </a:rPr>
              <a:t>) </a:t>
            </a:r>
            <a:r>
              <a:rPr lang="zh-TW" altLang="zh-TW" sz="1400" dirty="0">
                <a:solidFill>
                  <a:srgbClr val="000000"/>
                </a:solidFill>
                <a:latin typeface="Times New Roman" panose="02020603050405020304" pitchFamily="18" charset="0"/>
                <a:ea typeface="+mj-ea"/>
                <a:cs typeface="Times New Roman" panose="02020603050405020304" pitchFamily="18" charset="0"/>
              </a:rPr>
              <a:t>，</a:t>
            </a:r>
            <a:r>
              <a:rPr lang="zh-TW" altLang="en-US" sz="1400" dirty="0">
                <a:solidFill>
                  <a:srgbClr val="000000"/>
                </a:solidFill>
                <a:latin typeface="Times New Roman" panose="02020603050405020304" pitchFamily="18" charset="0"/>
                <a:ea typeface="+mj-ea"/>
                <a:cs typeface="Times New Roman" panose="02020603050405020304" pitchFamily="18" charset="0"/>
              </a:rPr>
              <a:t>預計</a:t>
            </a:r>
            <a:r>
              <a:rPr lang="en-US" altLang="zh-TW" sz="1400" dirty="0">
                <a:solidFill>
                  <a:srgbClr val="000000"/>
                </a:solidFill>
                <a:latin typeface="Times New Roman" panose="02020603050405020304" pitchFamily="18" charset="0"/>
                <a:ea typeface="+mj-ea"/>
                <a:cs typeface="Times New Roman" panose="02020603050405020304" pitchFamily="18" charset="0"/>
              </a:rPr>
              <a:t>108/6/30</a:t>
            </a:r>
            <a:r>
              <a:rPr lang="zh-TW" altLang="en-US" sz="1400" dirty="0">
                <a:solidFill>
                  <a:srgbClr val="000000"/>
                </a:solidFill>
                <a:latin typeface="Times New Roman" panose="02020603050405020304" pitchFamily="18" charset="0"/>
                <a:ea typeface="+mj-ea"/>
                <a:cs typeface="Times New Roman" panose="02020603050405020304" pitchFamily="18" charset="0"/>
              </a:rPr>
              <a:t>完工 </a:t>
            </a:r>
            <a:r>
              <a:rPr lang="zh-TW" altLang="zh-TW" sz="1400" dirty="0">
                <a:solidFill>
                  <a:srgbClr val="000000"/>
                </a:solidFill>
                <a:latin typeface="Times New Roman" panose="02020603050405020304" pitchFamily="18" charset="0"/>
                <a:ea typeface="+mj-ea"/>
                <a:cs typeface="Times New Roman" panose="02020603050405020304" pitchFamily="18" charset="0"/>
              </a:rPr>
              <a:t>。</a:t>
            </a:r>
            <a:endParaRPr kumimoji="0" lang="zh-TW" altLang="zh-TW" sz="1400" kern="0" dirty="0">
              <a:solidFill>
                <a:srgbClr val="000000"/>
              </a:solidFill>
              <a:latin typeface="Times New Roman" panose="02020603050405020304" pitchFamily="18" charset="0"/>
              <a:ea typeface="+mj-ea"/>
              <a:cs typeface="Times New Roman" panose="02020603050405020304" pitchFamily="18" charset="0"/>
            </a:endParaRPr>
          </a:p>
          <a:p>
            <a:pPr marL="176213" indent="-176213" fontAlgn="auto">
              <a:spcBef>
                <a:spcPts val="0"/>
              </a:spcBef>
              <a:spcAft>
                <a:spcPts val="0"/>
              </a:spcAft>
              <a:buFont typeface="Arial" panose="020B0604020202020204" pitchFamily="34" charset="0"/>
              <a:buChar char="•"/>
              <a:defRPr/>
            </a:pPr>
            <a:r>
              <a:rPr kumimoji="0" lang="zh-TW" altLang="en-US" sz="1400" kern="0" dirty="0" smtClean="0">
                <a:solidFill>
                  <a:prstClr val="black"/>
                </a:solidFill>
                <a:latin typeface="Times New Roman" panose="02020603050405020304" pitchFamily="18" charset="0"/>
                <a:ea typeface="+mj-ea"/>
                <a:cs typeface="Times New Roman" panose="02020603050405020304" pitchFamily="18" charset="0"/>
              </a:rPr>
              <a:t>環拓預計於台灣</a:t>
            </a:r>
            <a:r>
              <a:rPr kumimoji="0" lang="zh-TW" altLang="en-US" sz="1400" kern="0" dirty="0">
                <a:solidFill>
                  <a:prstClr val="black"/>
                </a:solidFill>
                <a:latin typeface="Times New Roman" panose="02020603050405020304" pitchFamily="18" charset="0"/>
                <a:ea typeface="+mj-ea"/>
                <a:cs typeface="Times New Roman" panose="02020603050405020304" pitchFamily="18" charset="0"/>
              </a:rPr>
              <a:t>南星工業區</a:t>
            </a:r>
            <a:r>
              <a:rPr kumimoji="0" lang="zh-TW" altLang="zh-TW" sz="1400" kern="0" dirty="0">
                <a:solidFill>
                  <a:prstClr val="black"/>
                </a:solidFill>
                <a:latin typeface="Times New Roman" panose="02020603050405020304" pitchFamily="18" charset="0"/>
                <a:ea typeface="+mj-ea"/>
                <a:cs typeface="Times New Roman" panose="02020603050405020304" pitchFamily="18" charset="0"/>
              </a:rPr>
              <a:t>擴建新</a:t>
            </a:r>
            <a:r>
              <a:rPr kumimoji="0" lang="zh-TW" altLang="zh-TW" sz="1400" kern="0" dirty="0" smtClean="0">
                <a:solidFill>
                  <a:prstClr val="black"/>
                </a:solidFill>
                <a:latin typeface="Times New Roman" panose="02020603050405020304" pitchFamily="18" charset="0"/>
                <a:ea typeface="+mj-ea"/>
                <a:cs typeface="Times New Roman" panose="02020603050405020304" pitchFamily="18" charset="0"/>
              </a:rPr>
              <a:t>廠</a:t>
            </a:r>
            <a:r>
              <a:rPr kumimoji="0" lang="zh-TW" altLang="en-US" sz="1400" kern="0" dirty="0">
                <a:solidFill>
                  <a:prstClr val="black"/>
                </a:solidFill>
                <a:latin typeface="Times New Roman" panose="02020603050405020304" pitchFamily="18" charset="0"/>
                <a:ea typeface="+mj-ea"/>
                <a:cs typeface="Times New Roman" panose="02020603050405020304" pitchFamily="18" charset="0"/>
              </a:rPr>
              <a:t>，</a:t>
            </a:r>
            <a:r>
              <a:rPr kumimoji="0" lang="zh-TW" altLang="en-US" sz="1400" kern="0" dirty="0" smtClean="0">
                <a:solidFill>
                  <a:prstClr val="black"/>
                </a:solidFill>
                <a:latin typeface="Times New Roman" panose="02020603050405020304" pitchFamily="18" charset="0"/>
                <a:ea typeface="+mj-ea"/>
                <a:cs typeface="Times New Roman" panose="02020603050405020304" pitchFamily="18" charset="0"/>
              </a:rPr>
              <a:t>規劃</a:t>
            </a:r>
            <a:r>
              <a:rPr kumimoji="0" lang="en-US" altLang="zh-TW" sz="1400" kern="0" dirty="0" smtClean="0">
                <a:solidFill>
                  <a:prstClr val="black"/>
                </a:solidFill>
                <a:latin typeface="Times New Roman" panose="02020603050405020304" pitchFamily="18" charset="0"/>
                <a:ea typeface="+mj-ea"/>
                <a:cs typeface="Times New Roman" panose="02020603050405020304" pitchFamily="18" charset="0"/>
              </a:rPr>
              <a:t>108</a:t>
            </a:r>
            <a:r>
              <a:rPr kumimoji="0" lang="zh-TW" altLang="en-US" sz="1400" kern="0" dirty="0" smtClean="0">
                <a:solidFill>
                  <a:prstClr val="black"/>
                </a:solidFill>
                <a:latin typeface="Times New Roman" panose="02020603050405020304" pitchFamily="18" charset="0"/>
                <a:ea typeface="+mj-ea"/>
                <a:cs typeface="Times New Roman" panose="02020603050405020304" pitchFamily="18" charset="0"/>
              </a:rPr>
              <a:t>年環</a:t>
            </a:r>
            <a:r>
              <a:rPr kumimoji="0" lang="zh-TW" altLang="en-US" sz="1400" kern="0" dirty="0">
                <a:solidFill>
                  <a:prstClr val="black"/>
                </a:solidFill>
                <a:latin typeface="Times New Roman" panose="02020603050405020304" pitchFamily="18" charset="0"/>
                <a:ea typeface="+mj-ea"/>
                <a:cs typeface="Times New Roman" panose="02020603050405020304" pitchFamily="18" charset="0"/>
              </a:rPr>
              <a:t>評送件，通過</a:t>
            </a:r>
            <a:r>
              <a:rPr kumimoji="0" lang="zh-TW" altLang="en-US" sz="1400" kern="0" dirty="0" smtClean="0">
                <a:solidFill>
                  <a:prstClr val="black"/>
                </a:solidFill>
                <a:latin typeface="Times New Roman" panose="02020603050405020304" pitchFamily="18" charset="0"/>
                <a:ea typeface="+mj-ea"/>
                <a:cs typeface="Times New Roman" panose="02020603050405020304" pitchFamily="18" charset="0"/>
              </a:rPr>
              <a:t>後進行</a:t>
            </a:r>
            <a:r>
              <a:rPr kumimoji="0" lang="zh-TW" altLang="en-US" sz="1400" kern="0" dirty="0">
                <a:solidFill>
                  <a:prstClr val="black"/>
                </a:solidFill>
                <a:latin typeface="Times New Roman" panose="02020603050405020304" pitchFamily="18" charset="0"/>
                <a:ea typeface="+mj-ea"/>
                <a:cs typeface="Times New Roman" panose="02020603050405020304" pitchFamily="18" charset="0"/>
              </a:rPr>
              <a:t>建廠</a:t>
            </a:r>
            <a:r>
              <a:rPr kumimoji="0" lang="zh-TW" altLang="en-US" sz="1400" kern="0" dirty="0" smtClean="0">
                <a:solidFill>
                  <a:prstClr val="black"/>
                </a:solidFill>
                <a:latin typeface="Times New Roman" panose="02020603050405020304" pitchFamily="18" charset="0"/>
                <a:ea typeface="+mj-ea"/>
                <a:cs typeface="Times New Roman" panose="02020603050405020304" pitchFamily="18" charset="0"/>
              </a:rPr>
              <a:t>事宜，本廠</a:t>
            </a:r>
            <a:r>
              <a:rPr lang="zh-TW" altLang="en-US" sz="1400" dirty="0" smtClean="0">
                <a:solidFill>
                  <a:srgbClr val="000000"/>
                </a:solidFill>
                <a:latin typeface="Times New Roman" panose="02020603050405020304" pitchFamily="18" charset="0"/>
                <a:ea typeface="+mj-ea"/>
                <a:cs typeface="Times New Roman" panose="02020603050405020304" pitchFamily="18" charset="0"/>
              </a:rPr>
              <a:t>產能</a:t>
            </a:r>
            <a:r>
              <a:rPr lang="en-US" altLang="zh-TW" sz="1400" dirty="0">
                <a:solidFill>
                  <a:srgbClr val="000000"/>
                </a:solidFill>
                <a:latin typeface="Times New Roman" panose="02020603050405020304" pitchFamily="18" charset="0"/>
                <a:ea typeface="+mj-ea"/>
                <a:cs typeface="Times New Roman" panose="02020603050405020304" pitchFamily="18" charset="0"/>
              </a:rPr>
              <a:t>:</a:t>
            </a:r>
            <a:r>
              <a:rPr lang="zh-TW" altLang="en-US" sz="1400" dirty="0">
                <a:solidFill>
                  <a:srgbClr val="000000"/>
                </a:solidFill>
                <a:latin typeface="Times New Roman" panose="02020603050405020304" pitchFamily="18" charset="0"/>
                <a:ea typeface="+mj-ea"/>
                <a:cs typeface="Times New Roman" panose="02020603050405020304" pitchFamily="18" charset="0"/>
              </a:rPr>
              <a:t> </a:t>
            </a:r>
            <a:r>
              <a:rPr lang="en-US" altLang="zh-TW" sz="1400" dirty="0">
                <a:solidFill>
                  <a:srgbClr val="FF0000"/>
                </a:solidFill>
                <a:latin typeface="Times New Roman" panose="02020603050405020304" pitchFamily="18" charset="0"/>
                <a:ea typeface="+mj-ea"/>
                <a:cs typeface="Times New Roman" panose="02020603050405020304" pitchFamily="18" charset="0"/>
              </a:rPr>
              <a:t>10</a:t>
            </a:r>
            <a:r>
              <a:rPr lang="zh-TW" altLang="en-US" sz="1400" dirty="0">
                <a:solidFill>
                  <a:srgbClr val="FF0000"/>
                </a:solidFill>
                <a:latin typeface="Times New Roman" panose="02020603050405020304" pitchFamily="18" charset="0"/>
                <a:ea typeface="+mj-ea"/>
                <a:cs typeface="Times New Roman" panose="02020603050405020304" pitchFamily="18" charset="0"/>
              </a:rPr>
              <a:t>萬噸</a:t>
            </a:r>
            <a:r>
              <a:rPr lang="en-US" altLang="zh-TW" sz="1400" dirty="0">
                <a:solidFill>
                  <a:srgbClr val="FF0000"/>
                </a:solidFill>
                <a:latin typeface="Times New Roman" panose="02020603050405020304" pitchFamily="18" charset="0"/>
                <a:ea typeface="+mj-ea"/>
                <a:cs typeface="Times New Roman" panose="02020603050405020304" pitchFamily="18" charset="0"/>
              </a:rPr>
              <a:t>/</a:t>
            </a:r>
            <a:r>
              <a:rPr lang="zh-TW" altLang="en-US" sz="1400" dirty="0" smtClean="0">
                <a:solidFill>
                  <a:srgbClr val="FF0000"/>
                </a:solidFill>
                <a:latin typeface="Times New Roman" panose="02020603050405020304" pitchFamily="18" charset="0"/>
                <a:ea typeface="+mj-ea"/>
                <a:cs typeface="Times New Roman" panose="02020603050405020304" pitchFamily="18" charset="0"/>
              </a:rPr>
              <a:t>年</a:t>
            </a:r>
            <a:r>
              <a:rPr lang="en-US" altLang="zh-TW" sz="1400" dirty="0" smtClean="0">
                <a:solidFill>
                  <a:srgbClr val="000000"/>
                </a:solidFill>
                <a:latin typeface="Times New Roman" panose="02020603050405020304" pitchFamily="18" charset="0"/>
                <a:ea typeface="+mj-ea"/>
                <a:cs typeface="Times New Roman" panose="02020603050405020304" pitchFamily="18" charset="0"/>
              </a:rPr>
              <a:t> </a:t>
            </a:r>
            <a:r>
              <a:rPr kumimoji="0" lang="zh-TW" altLang="zh-TW" sz="1400" kern="0" dirty="0" smtClean="0">
                <a:solidFill>
                  <a:prstClr val="black"/>
                </a:solidFill>
                <a:latin typeface="Times New Roman" panose="02020603050405020304" pitchFamily="18" charset="0"/>
                <a:ea typeface="+mj-ea"/>
                <a:cs typeface="Times New Roman" panose="02020603050405020304" pitchFamily="18" charset="0"/>
              </a:rPr>
              <a:t>，</a:t>
            </a:r>
            <a:r>
              <a:rPr kumimoji="0" lang="zh-TW" altLang="en-US" sz="1400" kern="0" dirty="0" smtClean="0">
                <a:solidFill>
                  <a:prstClr val="black"/>
                </a:solidFill>
                <a:latin typeface="Times New Roman" panose="02020603050405020304" pitchFamily="18" charset="0"/>
                <a:ea typeface="+mj-ea"/>
                <a:cs typeface="Times New Roman" panose="02020603050405020304" pitchFamily="18" charset="0"/>
              </a:rPr>
              <a:t>將可</a:t>
            </a:r>
            <a:r>
              <a:rPr kumimoji="0" lang="zh-TW" altLang="zh-TW" sz="1400" kern="0" dirty="0">
                <a:solidFill>
                  <a:prstClr val="black"/>
                </a:solidFill>
                <a:latin typeface="Times New Roman" panose="02020603050405020304" pitchFamily="18" charset="0"/>
                <a:ea typeface="+mj-ea"/>
                <a:cs typeface="Times New Roman" panose="02020603050405020304" pitchFamily="18" charset="0"/>
              </a:rPr>
              <a:t>帶來</a:t>
            </a:r>
            <a:r>
              <a:rPr kumimoji="0" lang="en-US" altLang="zh-TW" sz="1400" kern="0" dirty="0">
                <a:solidFill>
                  <a:srgbClr val="FF0000"/>
                </a:solidFill>
                <a:latin typeface="Times New Roman" panose="02020603050405020304" pitchFamily="18" charset="0"/>
                <a:ea typeface="+mj-ea"/>
                <a:cs typeface="Times New Roman" panose="02020603050405020304" pitchFamily="18" charset="0"/>
              </a:rPr>
              <a:t>100</a:t>
            </a:r>
            <a:r>
              <a:rPr kumimoji="0" lang="zh-TW" altLang="zh-TW" sz="1400" kern="0" dirty="0">
                <a:solidFill>
                  <a:srgbClr val="FF0000"/>
                </a:solidFill>
                <a:latin typeface="Times New Roman" panose="02020603050405020304" pitchFamily="18" charset="0"/>
                <a:ea typeface="+mj-ea"/>
                <a:cs typeface="Times New Roman" panose="02020603050405020304" pitchFamily="18" charset="0"/>
              </a:rPr>
              <a:t>人以上就業</a:t>
            </a:r>
            <a:r>
              <a:rPr kumimoji="0" lang="zh-TW" altLang="zh-TW" sz="1400" kern="0" dirty="0" smtClean="0">
                <a:solidFill>
                  <a:srgbClr val="FF0000"/>
                </a:solidFill>
                <a:latin typeface="Times New Roman" panose="02020603050405020304" pitchFamily="18" charset="0"/>
                <a:ea typeface="+mj-ea"/>
                <a:cs typeface="Times New Roman" panose="02020603050405020304" pitchFamily="18" charset="0"/>
              </a:rPr>
              <a:t>機</a:t>
            </a:r>
            <a:r>
              <a:rPr kumimoji="0" lang="zh-TW" altLang="en-US" sz="1400" kern="0" dirty="0" smtClean="0">
                <a:solidFill>
                  <a:srgbClr val="FF0000"/>
                </a:solidFill>
                <a:latin typeface="Times New Roman" panose="02020603050405020304" pitchFamily="18" charset="0"/>
                <a:ea typeface="+mj-ea"/>
                <a:cs typeface="Times New Roman" panose="02020603050405020304" pitchFamily="18" charset="0"/>
              </a:rPr>
              <a:t>會</a:t>
            </a:r>
            <a:endParaRPr kumimoji="0" lang="en-US" altLang="zh-TW" sz="1400" kern="0" dirty="0">
              <a:solidFill>
                <a:prstClr val="black"/>
              </a:solidFill>
              <a:latin typeface="Times New Roman" panose="02020603050405020304" pitchFamily="18" charset="0"/>
              <a:ea typeface="+mj-ea"/>
              <a:cs typeface="Times New Roman" panose="02020603050405020304" pitchFamily="18" charset="0"/>
            </a:endParaRPr>
          </a:p>
        </p:txBody>
      </p:sp>
      <p:sp>
        <p:nvSpPr>
          <p:cNvPr id="17" name="圓角矩形 16"/>
          <p:cNvSpPr/>
          <p:nvPr/>
        </p:nvSpPr>
        <p:spPr>
          <a:xfrm>
            <a:off x="5203658" y="1816827"/>
            <a:ext cx="1957388" cy="354013"/>
          </a:xfrm>
          <a:prstGeom prst="round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w="6350" cap="flat" cmpd="sng" algn="ctr">
            <a:solidFill>
              <a:srgbClr val="FFC000"/>
            </a:solidFill>
            <a:prstDash val="solid"/>
            <a:miter lim="800000"/>
          </a:ln>
          <a:effectLst/>
        </p:spPr>
        <p:txBody>
          <a:bodyPr anchor="ctr"/>
          <a:lstStyle/>
          <a:p>
            <a:pPr marL="180975" fontAlgn="auto" latinLnBrk="1">
              <a:lnSpc>
                <a:spcPct val="130000"/>
              </a:lnSpc>
              <a:spcBef>
                <a:spcPts val="0"/>
              </a:spcBef>
              <a:spcAft>
                <a:spcPts val="0"/>
              </a:spcAft>
              <a:defRPr/>
            </a:pPr>
            <a:r>
              <a:rPr kumimoji="0" lang="zh-TW" altLang="en-US" b="1" kern="0"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計畫</a:t>
            </a:r>
            <a:r>
              <a:rPr kumimoji="0" lang="zh-TW" altLang="en-US" b="1" kern="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開發成效</a:t>
            </a:r>
          </a:p>
        </p:txBody>
      </p:sp>
      <p:sp>
        <p:nvSpPr>
          <p:cNvPr id="18" name="文字方塊 15"/>
          <p:cNvSpPr txBox="1">
            <a:spLocks noChangeArrowheads="1"/>
          </p:cNvSpPr>
          <p:nvPr/>
        </p:nvSpPr>
        <p:spPr bwMode="auto">
          <a:xfrm>
            <a:off x="1212691" y="6499032"/>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zh-TW" altLang="en-US" sz="1400" b="1">
                <a:solidFill>
                  <a:srgbClr val="000000"/>
                </a:solidFill>
                <a:ea typeface="+mj-ea"/>
                <a:cs typeface="Times New Roman" panose="02020603050405020304" pitchFamily="18" charset="0"/>
              </a:rPr>
              <a:t>環保碳黑</a:t>
            </a:r>
          </a:p>
        </p:txBody>
      </p:sp>
      <p:sp>
        <p:nvSpPr>
          <p:cNvPr id="19" name="文字方塊 16"/>
          <p:cNvSpPr txBox="1">
            <a:spLocks noChangeArrowheads="1"/>
          </p:cNvSpPr>
          <p:nvPr/>
        </p:nvSpPr>
        <p:spPr bwMode="auto">
          <a:xfrm>
            <a:off x="2695944" y="5209451"/>
            <a:ext cx="1260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zh-TW" altLang="en-US" sz="1400" b="1">
                <a:solidFill>
                  <a:srgbClr val="000000"/>
                </a:solidFill>
                <a:ea typeface="+mj-ea"/>
                <a:cs typeface="Times New Roman" panose="02020603050405020304" pitchFamily="18" charset="0"/>
              </a:rPr>
              <a:t>鞋用黑色母粒</a:t>
            </a:r>
          </a:p>
        </p:txBody>
      </p:sp>
      <p:pic>
        <p:nvPicPr>
          <p:cNvPr id="20"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793" y="4299815"/>
            <a:ext cx="10493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p:cNvSpPr txBox="1"/>
          <p:nvPr/>
        </p:nvSpPr>
        <p:spPr>
          <a:xfrm>
            <a:off x="895719" y="5209451"/>
            <a:ext cx="1776413" cy="307975"/>
          </a:xfrm>
          <a:prstGeom prst="rect">
            <a:avLst/>
          </a:prstGeom>
          <a:noFill/>
        </p:spPr>
        <p:txBody>
          <a:bodyPr>
            <a:spAutoFit/>
          </a:bodyPr>
          <a:lstStyle/>
          <a:p>
            <a:pPr eaLnBrk="0" hangingPunct="0">
              <a:defRPr/>
            </a:pPr>
            <a:r>
              <a:rPr kumimoji="0" lang="zh-TW" altLang="en-US" sz="1400" b="1" kern="0" dirty="0">
                <a:solidFill>
                  <a:srgbClr val="000000"/>
                </a:solidFill>
                <a:latin typeface="Times New Roman" panose="02020603050405020304" pitchFamily="18" charset="0"/>
                <a:ea typeface="+mj-ea"/>
                <a:cs typeface="Times New Roman" panose="02020603050405020304" pitchFamily="18" charset="0"/>
              </a:rPr>
              <a:t>輸送帶用黑煙膠</a:t>
            </a:r>
            <a:endParaRPr lang="zh-TW" altLang="en-US" sz="1400" b="1" dirty="0">
              <a:solidFill>
                <a:srgbClr val="000000"/>
              </a:solidFill>
              <a:latin typeface="Times New Roman" panose="02020603050405020304" pitchFamily="18" charset="0"/>
              <a:ea typeface="+mj-ea"/>
              <a:cs typeface="Times New Roman" panose="02020603050405020304" pitchFamily="18" charset="0"/>
            </a:endParaRPr>
          </a:p>
        </p:txBody>
      </p:sp>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156" y="4291349"/>
            <a:ext cx="1147762" cy="86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3" name="圖片 11" descr="未命名.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6953" y="5483563"/>
            <a:ext cx="11731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圖片 12" descr="未命名.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65266" y="5647076"/>
            <a:ext cx="10382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字方塊 23"/>
          <p:cNvSpPr txBox="1">
            <a:spLocks noChangeArrowheads="1"/>
          </p:cNvSpPr>
          <p:nvPr/>
        </p:nvSpPr>
        <p:spPr bwMode="auto">
          <a:xfrm>
            <a:off x="2912903" y="6514907"/>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zh-TW" altLang="en-US" sz="1400" b="1">
                <a:solidFill>
                  <a:srgbClr val="000000"/>
                </a:solidFill>
                <a:ea typeface="+mj-ea"/>
                <a:cs typeface="Times New Roman" panose="02020603050405020304" pitchFamily="18" charset="0"/>
              </a:rPr>
              <a:t>裂解油</a:t>
            </a:r>
          </a:p>
        </p:txBody>
      </p:sp>
      <p:pic>
        <p:nvPicPr>
          <p:cNvPr id="26" name="圖片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5170" y="2186149"/>
            <a:ext cx="2473585" cy="151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表格 26"/>
          <p:cNvGraphicFramePr>
            <a:graphicFrameLocks noGrp="1"/>
          </p:cNvGraphicFramePr>
          <p:nvPr>
            <p:extLst>
              <p:ext uri="{D42A27DB-BD31-4B8C-83A1-F6EECF244321}">
                <p14:modId xmlns:p14="http://schemas.microsoft.com/office/powerpoint/2010/main" val="1618956163"/>
              </p:ext>
            </p:extLst>
          </p:nvPr>
        </p:nvGraphicFramePr>
        <p:xfrm>
          <a:off x="4059416" y="5655733"/>
          <a:ext cx="5294312" cy="1193800"/>
        </p:xfrm>
        <a:graphic>
          <a:graphicData uri="http://schemas.openxmlformats.org/drawingml/2006/table">
            <a:tbl>
              <a:tblPr firstRow="1" bandRow="1"/>
              <a:tblGrid>
                <a:gridCol w="1407310"/>
                <a:gridCol w="1769801"/>
                <a:gridCol w="2117201"/>
              </a:tblGrid>
              <a:tr h="141660">
                <a:tc gridSpan="3">
                  <a:txBody>
                    <a:bodyPr/>
                    <a:lstStyle>
                      <a:lvl1pPr marL="0" algn="l" defTabSz="914400" rtl="0" eaLnBrk="1" latinLnBrk="0" hangingPunct="1">
                        <a:defRPr sz="1800" b="1" kern="1200">
                          <a:solidFill>
                            <a:schemeClr val="lt1"/>
                          </a:solidFill>
                          <a:latin typeface="Times New Roman"/>
                          <a:ea typeface="新細明體"/>
                        </a:defRPr>
                      </a:lvl1pPr>
                      <a:lvl2pPr marL="457200" algn="l" defTabSz="914400" rtl="0" eaLnBrk="1" latinLnBrk="0" hangingPunct="1">
                        <a:defRPr sz="1800" b="1" kern="1200">
                          <a:solidFill>
                            <a:schemeClr val="lt1"/>
                          </a:solidFill>
                          <a:latin typeface="Times New Roman"/>
                          <a:ea typeface="新細明體"/>
                        </a:defRPr>
                      </a:lvl2pPr>
                      <a:lvl3pPr marL="914400" algn="l" defTabSz="914400" rtl="0" eaLnBrk="1" latinLnBrk="0" hangingPunct="1">
                        <a:defRPr sz="1800" b="1" kern="1200">
                          <a:solidFill>
                            <a:schemeClr val="lt1"/>
                          </a:solidFill>
                          <a:latin typeface="Times New Roman"/>
                          <a:ea typeface="新細明體"/>
                        </a:defRPr>
                      </a:lvl3pPr>
                      <a:lvl4pPr marL="1371600" algn="l" defTabSz="914400" rtl="0" eaLnBrk="1" latinLnBrk="0" hangingPunct="1">
                        <a:defRPr sz="1800" b="1" kern="1200">
                          <a:solidFill>
                            <a:schemeClr val="lt1"/>
                          </a:solidFill>
                          <a:latin typeface="Times New Roman"/>
                          <a:ea typeface="新細明體"/>
                        </a:defRPr>
                      </a:lvl4pPr>
                      <a:lvl5pPr marL="1828800" algn="l" defTabSz="914400" rtl="0" eaLnBrk="1" latinLnBrk="0" hangingPunct="1">
                        <a:defRPr sz="1800" b="1" kern="1200">
                          <a:solidFill>
                            <a:schemeClr val="lt1"/>
                          </a:solidFill>
                          <a:latin typeface="Times New Roman"/>
                          <a:ea typeface="新細明體"/>
                        </a:defRPr>
                      </a:lvl5pPr>
                      <a:lvl6pPr marL="2286000" algn="l" defTabSz="914400" rtl="0" eaLnBrk="1" latinLnBrk="0" hangingPunct="1">
                        <a:defRPr sz="1800" b="1" kern="1200">
                          <a:solidFill>
                            <a:schemeClr val="lt1"/>
                          </a:solidFill>
                          <a:latin typeface="Times New Roman"/>
                          <a:ea typeface="新細明體"/>
                        </a:defRPr>
                      </a:lvl6pPr>
                      <a:lvl7pPr marL="2743200" algn="l" defTabSz="914400" rtl="0" eaLnBrk="1" latinLnBrk="0" hangingPunct="1">
                        <a:defRPr sz="1800" b="1" kern="1200">
                          <a:solidFill>
                            <a:schemeClr val="lt1"/>
                          </a:solidFill>
                          <a:latin typeface="Times New Roman"/>
                          <a:ea typeface="新細明體"/>
                        </a:defRPr>
                      </a:lvl7pPr>
                      <a:lvl8pPr marL="3200400" algn="l" defTabSz="914400" rtl="0" eaLnBrk="1" latinLnBrk="0" hangingPunct="1">
                        <a:defRPr sz="1800" b="1" kern="1200">
                          <a:solidFill>
                            <a:schemeClr val="lt1"/>
                          </a:solidFill>
                          <a:latin typeface="Times New Roman"/>
                          <a:ea typeface="新細明體"/>
                        </a:defRPr>
                      </a:lvl8pPr>
                      <a:lvl9pPr marL="3657600" algn="l" defTabSz="914400" rtl="0" eaLnBrk="1" latinLnBrk="0" hangingPunct="1">
                        <a:defRPr sz="1800" b="1" kern="1200">
                          <a:solidFill>
                            <a:schemeClr val="lt1"/>
                          </a:solidFill>
                          <a:latin typeface="Times New Roman"/>
                          <a:ea typeface="新細明體"/>
                        </a:defRPr>
                      </a:lvl9pPr>
                    </a:lstStyle>
                    <a:p>
                      <a:pPr algn="ctr"/>
                      <a:r>
                        <a:rPr lang="zh-TW" altLang="en-US" sz="1200" b="1" dirty="0" smtClean="0">
                          <a:latin typeface="+mj-lt"/>
                          <a:ea typeface="標楷體" panose="03000509000000000000" pitchFamily="65" charset="-120"/>
                        </a:rPr>
                        <a:t>計畫執行前後之國際比較</a:t>
                      </a: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6600"/>
                    </a:solidFill>
                  </a:tcPr>
                </a:tc>
                <a:tc hMerge="1">
                  <a:txBody>
                    <a:bodyPr/>
                    <a:lstStyle/>
                    <a:p>
                      <a:endParaRPr lang="zh-TW" altLang="en-US" dirty="0"/>
                    </a:p>
                  </a:txBody>
                  <a:tcPr/>
                </a:tc>
                <a:tc hMerge="1">
                  <a:txBody>
                    <a:bodyPr/>
                    <a:lstStyle/>
                    <a:p>
                      <a:endParaRPr lang="zh-TW" altLang="en-US" dirty="0"/>
                    </a:p>
                  </a:txBody>
                  <a:tcPr/>
                </a:tc>
              </a:tr>
              <a:tr h="161175">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200" b="1" dirty="0" smtClean="0">
                          <a:latin typeface="+mj-lt"/>
                          <a:ea typeface="標楷體" panose="03000509000000000000" pitchFamily="65" charset="-120"/>
                        </a:rPr>
                        <a:t>執行前</a:t>
                      </a: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200" b="1" dirty="0" smtClean="0">
                          <a:latin typeface="+mj-lt"/>
                          <a:ea typeface="標楷體" panose="03000509000000000000" pitchFamily="65" charset="-120"/>
                        </a:rPr>
                        <a:t>執行後</a:t>
                      </a: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r>
              <a:tr h="222383">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zh-TW" sz="1200" b="1" kern="1200" dirty="0" smtClean="0">
                          <a:solidFill>
                            <a:srgbClr val="0000FF"/>
                          </a:solidFill>
                          <a:latin typeface="+mj-lt"/>
                          <a:ea typeface="標楷體" panose="03000509000000000000" pitchFamily="65" charset="-120"/>
                          <a:cs typeface="Times New Roman" panose="02020603050405020304" pitchFamily="18" charset="0"/>
                        </a:rPr>
                        <a:t>廢輪胎熱裂解</a:t>
                      </a:r>
                      <a:r>
                        <a:rPr lang="zh-TW" altLang="en-US" sz="1200" b="1" kern="1200" dirty="0" smtClean="0">
                          <a:solidFill>
                            <a:srgbClr val="0000FF"/>
                          </a:solidFill>
                          <a:latin typeface="+mj-lt"/>
                          <a:ea typeface="標楷體" panose="03000509000000000000" pitchFamily="65" charset="-120"/>
                          <a:cs typeface="Times New Roman" panose="02020603050405020304" pitchFamily="18" charset="0"/>
                        </a:rPr>
                        <a:t>處理</a:t>
                      </a:r>
                      <a:endParaRPr lang="en-US" altLang="zh-TW" sz="1200" b="1" dirty="0" smtClean="0">
                        <a:solidFill>
                          <a:srgbClr val="0000FF"/>
                        </a:solidFill>
                        <a:latin typeface="+mj-lt"/>
                        <a:ea typeface="標楷體" panose="03000509000000000000" pitchFamily="65" charset="-120"/>
                        <a:cs typeface="Times New Roman" panose="02020603050405020304" pitchFamily="18" charset="0"/>
                      </a:endParaRPr>
                    </a:p>
                  </a:txBody>
                  <a:tcPr marL="91456" marR="9145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2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200" b="1" dirty="0" smtClean="0">
                          <a:latin typeface="+mj-lt"/>
                          <a:ea typeface="標楷體" panose="03000509000000000000" pitchFamily="65" charset="-120"/>
                        </a:rPr>
                        <a:t>全球無商業化解決方案</a:t>
                      </a: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2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200" b="1" dirty="0" smtClean="0">
                          <a:solidFill>
                            <a:srgbClr val="FF0000"/>
                          </a:solidFill>
                          <a:latin typeface="+mj-lt"/>
                          <a:ea typeface="標楷體" panose="03000509000000000000" pitchFamily="65" charset="-120"/>
                          <a:cs typeface="Times New Roman" panose="02020603050405020304" pitchFamily="18" charset="0"/>
                        </a:rPr>
                        <a:t>全球首家</a:t>
                      </a:r>
                      <a:r>
                        <a:rPr lang="zh-TW" altLang="en-US" sz="1200" b="1" kern="1200" dirty="0" smtClean="0">
                          <a:solidFill>
                            <a:srgbClr val="FF0000"/>
                          </a:solidFill>
                          <a:latin typeface="+mn-lt"/>
                          <a:ea typeface="標楷體" panose="03000509000000000000" pitchFamily="65" charset="-120"/>
                          <a:cs typeface="+mn-cs"/>
                        </a:rPr>
                        <a:t>商業化</a:t>
                      </a:r>
                    </a:p>
                  </a:txBody>
                  <a:tcPr marL="91456" marR="9145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20000"/>
                      </a:srgbClr>
                    </a:solidFill>
                  </a:tcPr>
                </a:tc>
              </a:tr>
              <a:tr h="370840">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200" b="1" kern="1200" dirty="0" smtClean="0">
                          <a:solidFill>
                            <a:srgbClr val="0000FF"/>
                          </a:solidFill>
                          <a:latin typeface="+mj-lt"/>
                          <a:ea typeface="標楷體" panose="03000509000000000000" pitchFamily="65" charset="-120"/>
                          <a:cs typeface="Times New Roman" panose="02020603050405020304" pitchFamily="18" charset="0"/>
                        </a:rPr>
                        <a:t>環保碳黑</a:t>
                      </a:r>
                      <a:endParaRPr lang="zh-TW" altLang="en-US" sz="1200" b="1" kern="1200" dirty="0">
                        <a:solidFill>
                          <a:srgbClr val="0000FF"/>
                        </a:solidFill>
                        <a:latin typeface="+mj-lt"/>
                        <a:ea typeface="標楷體" panose="03000509000000000000" pitchFamily="65" charset="-120"/>
                        <a:cs typeface="Times New Roman" panose="02020603050405020304" pitchFamily="18" charset="0"/>
                      </a:endParaRPr>
                    </a:p>
                  </a:txBody>
                  <a:tcPr marL="91456" marR="9145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en-US" sz="1200" b="1" dirty="0" smtClean="0">
                          <a:latin typeface="+mj-lt"/>
                          <a:ea typeface="標楷體" panose="03000509000000000000" pitchFamily="65" charset="-120"/>
                        </a:rPr>
                        <a:t>全球無商品化產品</a:t>
                      </a: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c>
                  <a:txBody>
                    <a:bodyPr/>
                    <a:lstStyle>
                      <a:lvl1pPr marL="0" algn="l" defTabSz="914400" rtl="0" eaLnBrk="1" latinLnBrk="0" hangingPunct="1">
                        <a:defRPr sz="1800" kern="1200">
                          <a:solidFill>
                            <a:schemeClr val="dk1"/>
                          </a:solidFill>
                          <a:latin typeface="Times New Roman"/>
                          <a:ea typeface="新細明體"/>
                        </a:defRPr>
                      </a:lvl1pPr>
                      <a:lvl2pPr marL="457200" algn="l" defTabSz="914400" rtl="0" eaLnBrk="1" latinLnBrk="0" hangingPunct="1">
                        <a:defRPr sz="1800" kern="1200">
                          <a:solidFill>
                            <a:schemeClr val="dk1"/>
                          </a:solidFill>
                          <a:latin typeface="Times New Roman"/>
                          <a:ea typeface="新細明體"/>
                        </a:defRPr>
                      </a:lvl2pPr>
                      <a:lvl3pPr marL="914400" algn="l" defTabSz="914400" rtl="0" eaLnBrk="1" latinLnBrk="0" hangingPunct="1">
                        <a:defRPr sz="1800" kern="1200">
                          <a:solidFill>
                            <a:schemeClr val="dk1"/>
                          </a:solidFill>
                          <a:latin typeface="Times New Roman"/>
                          <a:ea typeface="新細明體"/>
                        </a:defRPr>
                      </a:lvl3pPr>
                      <a:lvl4pPr marL="1371600" algn="l" defTabSz="914400" rtl="0" eaLnBrk="1" latinLnBrk="0" hangingPunct="1">
                        <a:defRPr sz="1800" kern="1200">
                          <a:solidFill>
                            <a:schemeClr val="dk1"/>
                          </a:solidFill>
                          <a:latin typeface="Times New Roman"/>
                          <a:ea typeface="新細明體"/>
                        </a:defRPr>
                      </a:lvl4pPr>
                      <a:lvl5pPr marL="1828800" algn="l" defTabSz="914400" rtl="0" eaLnBrk="1" latinLnBrk="0" hangingPunct="1">
                        <a:defRPr sz="1800" kern="1200">
                          <a:solidFill>
                            <a:schemeClr val="dk1"/>
                          </a:solidFill>
                          <a:latin typeface="Times New Roman"/>
                          <a:ea typeface="新細明體"/>
                        </a:defRPr>
                      </a:lvl5pPr>
                      <a:lvl6pPr marL="2286000" algn="l" defTabSz="914400" rtl="0" eaLnBrk="1" latinLnBrk="0" hangingPunct="1">
                        <a:defRPr sz="1800" kern="1200">
                          <a:solidFill>
                            <a:schemeClr val="dk1"/>
                          </a:solidFill>
                          <a:latin typeface="Times New Roman"/>
                          <a:ea typeface="新細明體"/>
                        </a:defRPr>
                      </a:lvl6pPr>
                      <a:lvl7pPr marL="2743200" algn="l" defTabSz="914400" rtl="0" eaLnBrk="1" latinLnBrk="0" hangingPunct="1">
                        <a:defRPr sz="1800" kern="1200">
                          <a:solidFill>
                            <a:schemeClr val="dk1"/>
                          </a:solidFill>
                          <a:latin typeface="Times New Roman"/>
                          <a:ea typeface="新細明體"/>
                        </a:defRPr>
                      </a:lvl7pPr>
                      <a:lvl8pPr marL="3200400" algn="l" defTabSz="914400" rtl="0" eaLnBrk="1" latinLnBrk="0" hangingPunct="1">
                        <a:defRPr sz="1800" kern="1200">
                          <a:solidFill>
                            <a:schemeClr val="dk1"/>
                          </a:solidFill>
                          <a:latin typeface="Times New Roman"/>
                          <a:ea typeface="新細明體"/>
                        </a:defRPr>
                      </a:lvl8pPr>
                      <a:lvl9pPr marL="3657600" algn="l" defTabSz="914400" rtl="0" eaLnBrk="1" latinLnBrk="0" hangingPunct="1">
                        <a:defRPr sz="1800" kern="1200">
                          <a:solidFill>
                            <a:schemeClr val="dk1"/>
                          </a:solidFill>
                          <a:latin typeface="Times New Roman"/>
                          <a:ea typeface="新細明體"/>
                        </a:defRPr>
                      </a:lvl9pPr>
                    </a:lstStyle>
                    <a:p>
                      <a:pPr algn="ctr"/>
                      <a:r>
                        <a:rPr lang="zh-TW" altLang="zh-TW" sz="1200" b="1" dirty="0" smtClean="0">
                          <a:solidFill>
                            <a:srgbClr val="FF0000"/>
                          </a:solidFill>
                          <a:latin typeface="+mj-lt"/>
                          <a:ea typeface="標楷體" panose="03000509000000000000" pitchFamily="65" charset="-120"/>
                          <a:cs typeface="Times New Roman" panose="02020603050405020304" pitchFamily="18" charset="0"/>
                        </a:rPr>
                        <a:t>全球唯一商</a:t>
                      </a:r>
                      <a:r>
                        <a:rPr lang="zh-TW" altLang="en-US" sz="1200" b="1" dirty="0" smtClean="0">
                          <a:solidFill>
                            <a:srgbClr val="FF0000"/>
                          </a:solidFill>
                          <a:latin typeface="+mj-lt"/>
                          <a:ea typeface="標楷體" panose="03000509000000000000" pitchFamily="65" charset="-120"/>
                          <a:cs typeface="Times New Roman" panose="02020603050405020304" pitchFamily="18" charset="0"/>
                        </a:rPr>
                        <a:t>品</a:t>
                      </a:r>
                      <a:r>
                        <a:rPr lang="zh-TW" altLang="zh-TW" sz="1200" b="1" dirty="0" smtClean="0">
                          <a:solidFill>
                            <a:srgbClr val="FF0000"/>
                          </a:solidFill>
                          <a:latin typeface="+mj-lt"/>
                          <a:ea typeface="標楷體" panose="03000509000000000000" pitchFamily="65" charset="-120"/>
                          <a:cs typeface="Times New Roman" panose="02020603050405020304" pitchFamily="18" charset="0"/>
                        </a:rPr>
                        <a:t>化</a:t>
                      </a:r>
                      <a:r>
                        <a:rPr lang="zh-TW" altLang="en-US" sz="1200" b="1" dirty="0" smtClean="0">
                          <a:solidFill>
                            <a:srgbClr val="FF0000"/>
                          </a:solidFill>
                          <a:latin typeface="+mj-lt"/>
                          <a:ea typeface="標楷體" panose="03000509000000000000" pitchFamily="65" charset="-120"/>
                          <a:cs typeface="Times New Roman" panose="02020603050405020304" pitchFamily="18" charset="0"/>
                        </a:rPr>
                        <a:t>產品</a:t>
                      </a:r>
                      <a:endParaRPr lang="zh-TW" altLang="en-US" sz="1200" b="1" dirty="0">
                        <a:latin typeface="+mj-lt"/>
                        <a:ea typeface="標楷體" panose="03000509000000000000" pitchFamily="65" charset="-120"/>
                      </a:endParaRPr>
                    </a:p>
                  </a:txBody>
                  <a:tcPr marL="91456" marR="91456"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6600">
                        <a:tint val="40000"/>
                      </a:srgbClr>
                    </a:solidFill>
                  </a:tcPr>
                </a:tc>
              </a:tr>
            </a:tbl>
          </a:graphicData>
        </a:graphic>
      </p:graphicFrame>
      <p:sp>
        <p:nvSpPr>
          <p:cNvPr id="28" name="文字方塊 27"/>
          <p:cNvSpPr txBox="1"/>
          <p:nvPr/>
        </p:nvSpPr>
        <p:spPr>
          <a:xfrm>
            <a:off x="2935813" y="1077001"/>
            <a:ext cx="6385984" cy="707886"/>
          </a:xfrm>
          <a:prstGeom prst="rect">
            <a:avLst/>
          </a:prstGeom>
          <a:solidFill>
            <a:srgbClr val="FF9900">
              <a:alpha val="40000"/>
            </a:srgbClr>
          </a:solidFill>
          <a:ln w="25400" cap="flat" cmpd="sng" algn="ctr">
            <a:noFill/>
            <a:prstDash val="solid"/>
          </a:ln>
          <a:effectLst/>
        </p:spPr>
        <p:txBody>
          <a:bodyPr anchor="ctr"/>
          <a:lstStyle>
            <a:defPPr>
              <a:defRPr lang="zh-TW"/>
            </a:defPPr>
            <a:lvl1pPr algn="ctr">
              <a:defRPr sz="2000" kern="0">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a:t>計畫量產典範案例</a:t>
            </a:r>
            <a:endParaRPr lang="en-US" altLang="zh-TW" dirty="0"/>
          </a:p>
          <a:p>
            <a:r>
              <a:rPr lang="en-US" altLang="zh-TW" dirty="0"/>
              <a:t>~</a:t>
            </a:r>
            <a:r>
              <a:rPr lang="zh-TW" altLang="en-US" dirty="0"/>
              <a:t>環拓科技，落實循環經濟</a:t>
            </a:r>
            <a:r>
              <a:rPr lang="en-US" altLang="zh-TW" dirty="0"/>
              <a:t>~</a:t>
            </a:r>
          </a:p>
        </p:txBody>
      </p:sp>
      <p:sp>
        <p:nvSpPr>
          <p:cNvPr id="29" name="矩形 28"/>
          <p:cNvSpPr/>
          <p:nvPr/>
        </p:nvSpPr>
        <p:spPr>
          <a:xfrm>
            <a:off x="111895" y="906450"/>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(7/8)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49003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矩形 6"/>
          <p:cNvSpPr/>
          <p:nvPr/>
        </p:nvSpPr>
        <p:spPr>
          <a:xfrm>
            <a:off x="3993286" y="547480"/>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111895" y="906450"/>
            <a:ext cx="2646878" cy="400110"/>
          </a:xfrm>
          <a:prstGeom prst="rect">
            <a:avLst/>
          </a:prstGeom>
        </p:spPr>
        <p:txBody>
          <a:bodyPr wrap="non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材料</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(8/8)</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3747956" y="1057852"/>
            <a:ext cx="2549096" cy="338554"/>
          </a:xfrm>
          <a:prstGeom prst="rect">
            <a:avLst/>
          </a:prstGeom>
        </p:spPr>
        <p:txBody>
          <a:bodyPr wrap="none">
            <a:spAutoFit/>
          </a:bodyPr>
          <a:lstStyle/>
          <a:p>
            <a:pPr>
              <a:spcAft>
                <a:spcPts val="0"/>
              </a:spcAft>
            </a:pP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103~107</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年試量產研發成果</a:t>
            </a:r>
            <a:endParaRPr lang="zh-TW"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4285123957"/>
              </p:ext>
            </p:extLst>
          </p:nvPr>
        </p:nvGraphicFramePr>
        <p:xfrm>
          <a:off x="8469" y="1337733"/>
          <a:ext cx="9592731" cy="5212032"/>
        </p:xfrm>
        <a:graphic>
          <a:graphicData uri="http://schemas.openxmlformats.org/drawingml/2006/table">
            <a:tbl>
              <a:tblPr/>
              <a:tblGrid>
                <a:gridCol w="1074152"/>
                <a:gridCol w="3604156"/>
                <a:gridCol w="1774209"/>
                <a:gridCol w="1199587"/>
                <a:gridCol w="1077027"/>
                <a:gridCol w="863600"/>
              </a:tblGrid>
              <a:tr h="423334">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標楷體" pitchFamily="65" charset="-120"/>
                          <a:ea typeface="標楷體" pitchFamily="65" charset="-120"/>
                        </a:rPr>
                        <a:t>推動</a:t>
                      </a:r>
                      <a:endParaRPr kumimoji="0" lang="en-US" altLang="zh-TW" sz="1400" b="1" i="0" u="none" strike="noStrike" cap="none" normalizeH="0" baseline="0" dirty="0" smtClean="0">
                        <a:ln>
                          <a:noFill/>
                        </a:ln>
                        <a:solidFill>
                          <a:srgbClr val="FFFFFF"/>
                        </a:solidFill>
                        <a:effectLst/>
                        <a:latin typeface="標楷體" pitchFamily="65" charset="-120"/>
                        <a:ea typeface="標楷體" pitchFamily="65" charset="-120"/>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400" b="1" i="0" u="none" strike="noStrike" cap="none" normalizeH="0" baseline="0" dirty="0" smtClean="0">
                          <a:ln>
                            <a:noFill/>
                          </a:ln>
                          <a:solidFill>
                            <a:srgbClr val="FFFFFF"/>
                          </a:solidFill>
                          <a:effectLst/>
                          <a:latin typeface="標楷體" pitchFamily="65" charset="-120"/>
                          <a:ea typeface="標楷體" pitchFamily="65" charset="-120"/>
                        </a:rPr>
                        <a:t>廠商</a:t>
                      </a:r>
                      <a:endParaRPr kumimoji="0" lang="zh-TW" altLang="zh-TW" sz="1400" b="1" i="0" u="none" strike="noStrike" cap="none" normalizeH="0" baseline="0" dirty="0" smtClean="0">
                        <a:ln>
                          <a:noFill/>
                        </a:ln>
                        <a:solidFill>
                          <a:srgbClr val="FFFFFF"/>
                        </a:solidFill>
                        <a:effectLst/>
                        <a:latin typeface="標楷體" pitchFamily="65" charset="-120"/>
                        <a:ea typeface="新細明體" pitchFamily="18" charset="-120"/>
                      </a:endParaRPr>
                    </a:p>
                  </a:txBody>
                  <a:tcPr marL="63318" marR="6331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dirty="0" smtClean="0">
                          <a:ln>
                            <a:noFill/>
                          </a:ln>
                          <a:solidFill>
                            <a:srgbClr val="FFFFFF"/>
                          </a:solidFill>
                          <a:effectLst/>
                          <a:latin typeface="標楷體" pitchFamily="65" charset="-120"/>
                          <a:ea typeface="標楷體" pitchFamily="65" charset="-120"/>
                        </a:rPr>
                        <a:t>試量產研發投入</a:t>
                      </a:r>
                      <a:endParaRPr kumimoji="0" lang="zh-TW" altLang="zh-TW" sz="1400" b="1" i="0" u="none" strike="noStrike" cap="none" normalizeH="0" baseline="0" dirty="0" smtClean="0">
                        <a:ln>
                          <a:noFill/>
                        </a:ln>
                        <a:solidFill>
                          <a:srgbClr val="FFFFFF"/>
                        </a:solidFill>
                        <a:effectLst/>
                        <a:latin typeface="標楷體" pitchFamily="65" charset="-120"/>
                        <a:ea typeface="新細明體" pitchFamily="18" charset="-120"/>
                      </a:endParaRPr>
                    </a:p>
                  </a:txBody>
                  <a:tcPr marL="63318" marR="6331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dirty="0" smtClean="0">
                          <a:ln>
                            <a:noFill/>
                          </a:ln>
                          <a:solidFill>
                            <a:srgbClr val="FFFFFF"/>
                          </a:solidFill>
                          <a:effectLst/>
                          <a:latin typeface="標楷體" pitchFamily="65" charset="-120"/>
                          <a:ea typeface="標楷體" pitchFamily="65" charset="-120"/>
                        </a:rPr>
                        <a:t>投資規劃</a:t>
                      </a:r>
                      <a:endParaRPr kumimoji="0" lang="en-US" altLang="zh-TW" sz="1400" b="1" i="0" u="none" strike="noStrike" cap="none" normalizeH="0" baseline="0" dirty="0" smtClean="0">
                        <a:ln>
                          <a:noFill/>
                        </a:ln>
                        <a:solidFill>
                          <a:srgbClr val="FFFFFF"/>
                        </a:solidFill>
                        <a:effectLst/>
                        <a:latin typeface="標楷體" pitchFamily="65" charset="-120"/>
                        <a:ea typeface="標楷體" pitchFamily="65" charset="-120"/>
                      </a:endParaRPr>
                    </a:p>
                  </a:txBody>
                  <a:tcPr marL="63318" marR="6331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dirty="0" smtClean="0">
                          <a:ln>
                            <a:noFill/>
                          </a:ln>
                          <a:solidFill>
                            <a:srgbClr val="FFFFFF"/>
                          </a:solidFill>
                          <a:effectLst/>
                          <a:latin typeface="標楷體" pitchFamily="65" charset="-120"/>
                          <a:ea typeface="標楷體" pitchFamily="65" charset="-120"/>
                        </a:rPr>
                        <a:t>廠商預期</a:t>
                      </a:r>
                      <a:endParaRPr kumimoji="0" lang="en-US" altLang="zh-TW" sz="1400" b="1" i="0" u="none" strike="noStrike" cap="none" normalizeH="0" baseline="0" dirty="0" smtClean="0">
                        <a:ln>
                          <a:noFill/>
                        </a:ln>
                        <a:solidFill>
                          <a:srgbClr val="FFFFFF"/>
                        </a:solidFill>
                        <a:effectLst/>
                        <a:latin typeface="標楷體" pitchFamily="65" charset="-120"/>
                        <a:ea typeface="標楷體" pitchFamily="65" charset="-120"/>
                      </a:endParaRPr>
                    </a:p>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dirty="0" smtClean="0">
                          <a:ln>
                            <a:noFill/>
                          </a:ln>
                          <a:solidFill>
                            <a:srgbClr val="FFFFFF"/>
                          </a:solidFill>
                          <a:effectLst/>
                          <a:latin typeface="標楷體" pitchFamily="65" charset="-120"/>
                          <a:ea typeface="標楷體" pitchFamily="65" charset="-120"/>
                        </a:rPr>
                        <a:t>總投資額</a:t>
                      </a:r>
                    </a:p>
                  </a:txBody>
                  <a:tcPr marL="63318" marR="6331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dirty="0" smtClean="0">
                          <a:ln>
                            <a:noFill/>
                          </a:ln>
                          <a:solidFill>
                            <a:srgbClr val="FFFFFF"/>
                          </a:solidFill>
                          <a:effectLst/>
                          <a:latin typeface="標楷體" pitchFamily="65" charset="-120"/>
                          <a:ea typeface="標楷體" pitchFamily="65" charset="-120"/>
                        </a:rPr>
                        <a:t>未來產值</a:t>
                      </a:r>
                      <a:endParaRPr kumimoji="0" lang="en-US" altLang="zh-TW" sz="1400" b="1" i="0" u="none" strike="noStrike" cap="none" normalizeH="0" baseline="0" dirty="0" smtClean="0">
                        <a:ln>
                          <a:noFill/>
                        </a:ln>
                        <a:solidFill>
                          <a:srgbClr val="FFFFFF"/>
                        </a:solidFill>
                        <a:effectLst/>
                        <a:latin typeface="標楷體" pitchFamily="65" charset="-120"/>
                        <a:ea typeface="標楷體" pitchFamily="65" charset="-120"/>
                      </a:endParaRPr>
                    </a:p>
                  </a:txBody>
                  <a:tcPr marL="63318" marR="6331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400" b="1" i="0" u="none" strike="noStrike" cap="none" normalizeH="0" baseline="0" dirty="0" smtClean="0">
                          <a:ln>
                            <a:noFill/>
                          </a:ln>
                          <a:solidFill>
                            <a:srgbClr val="FFFFFF"/>
                          </a:solidFill>
                          <a:effectLst/>
                          <a:latin typeface="標楷體" pitchFamily="65" charset="-120"/>
                          <a:ea typeface="標楷體" pitchFamily="65" charset="-120"/>
                        </a:rPr>
                        <a:t>新增就業</a:t>
                      </a:r>
                    </a:p>
                  </a:txBody>
                  <a:tcPr marL="63318" marR="6331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376092"/>
                    </a:solidFill>
                  </a:tcPr>
                </a:tc>
              </a:tr>
              <a:tr h="127000">
                <a:tc>
                  <a:txBody>
                    <a:bodyPr/>
                    <a:lstStyle>
                      <a:lvl1pPr marL="0" algn="l" defTabSz="912813"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2813"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2813"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2813"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2813"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2813"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台聚</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06" marR="63306"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0E3EA"/>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光學級芳香族聚合物</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a:t>
                      </a: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環狀嵌段共聚物，</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cyclic block copolymer</a:t>
                      </a: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CBC)</a:t>
                      </a: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試量產研發與驗證</a:t>
                      </a:r>
                    </a:p>
                  </a:txBody>
                  <a:tcPr marL="63306" marR="63306"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0E3EA"/>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30</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50</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80</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146</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55</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r>
              <a:tr h="0">
                <a:tc>
                  <a:txBody>
                    <a:bodyPr/>
                    <a:lstStyle>
                      <a:lvl1pPr marL="0" algn="l" defTabSz="912813"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2813"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2813"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2813"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2813"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2813"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2.</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南帝</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06" marR="63306"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9F1F5"/>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耐油橡膠氫化技術與材料試量產研發與驗證</a:t>
                      </a:r>
                    </a:p>
                  </a:txBody>
                  <a:tcPr marL="63306" marR="63306"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9F1F5"/>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0.95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3.05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4</a:t>
                      </a:r>
                      <a:r>
                        <a:rPr kumimoji="0" lang="zh-TW" altLang="en-US" sz="1300" b="0" i="0" u="none" strike="noStrike" cap="none" normalizeH="0" baseline="0" smtClean="0">
                          <a:ln>
                            <a:noFill/>
                          </a:ln>
                          <a:solidFill>
                            <a:srgbClr val="000000"/>
                          </a:solidFill>
                          <a:effectLst/>
                          <a:latin typeface="Calibri" pitchFamily="34" charset="0"/>
                          <a:ea typeface="標楷體" pitchFamily="65" charset="-120"/>
                        </a:rPr>
                        <a:t>億元</a:t>
                      </a: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45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5</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29" marR="6332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r>
              <a:tr h="0">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3.</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奇美</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0E3EA"/>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新一代光學級壓克力共聚物試量產研發與驗證</a:t>
                      </a: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0E3EA"/>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3.9</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6.1</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10</a:t>
                      </a:r>
                      <a:r>
                        <a:rPr kumimoji="0" lang="zh-TW" altLang="en-US" sz="1300" b="0" i="0" u="none" strike="noStrike" cap="none" normalizeH="0" baseline="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200</a:t>
                      </a:r>
                      <a:r>
                        <a:rPr kumimoji="0" lang="zh-TW" altLang="en-US" sz="1300" b="0" i="0" u="none" strike="noStrike" cap="none" normalizeH="0" baseline="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9</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r>
              <a:tr h="67734">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4.</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環拓</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9F1F5"/>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zh-TW" sz="1300" b="0" i="0" u="none" strike="noStrike" cap="none" normalizeH="0" baseline="0" dirty="0" smtClean="0">
                          <a:ln>
                            <a:noFill/>
                          </a:ln>
                          <a:solidFill>
                            <a:srgbClr val="000000"/>
                          </a:solidFill>
                          <a:effectLst/>
                          <a:latin typeface="Calibri" pitchFamily="34" charset="0"/>
                          <a:ea typeface="標楷體" pitchFamily="65" charset="-120"/>
                        </a:rPr>
                        <a:t>廢輪胎熱裂解與環保碳黑系耐磨彈性體試量產研發與驗證</a:t>
                      </a: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9F1F5"/>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0.62</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1.38</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2</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8</a:t>
                      </a:r>
                      <a:r>
                        <a:rPr kumimoji="0" lang="zh-TW" altLang="en-US" sz="1300" b="0" i="0" u="none" strike="noStrike" cap="none" normalizeH="0" baseline="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FFF99"/>
                    </a:solidFill>
                  </a:tcPr>
                </a:tc>
              </a:tr>
              <a:tr h="0">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新光</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熱塑性聚酯彈性體</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(TPEE)</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3</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11</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14</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ctr" defTabSz="914400" rtl="0" eaLnBrk="1" fontAlgn="base" latinLnBrk="0" hangingPunct="1">
                        <a:lnSpc>
                          <a:spcPts val="1400"/>
                        </a:lnSpc>
                        <a:spcBef>
                          <a:spcPts val="0"/>
                        </a:spcBef>
                        <a:spcAft>
                          <a:spcPts val="0"/>
                        </a:spcAft>
                        <a:buClrTx/>
                        <a:buSzTx/>
                        <a:buFontTx/>
                        <a:buNone/>
                        <a:tabLst/>
                      </a:pP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65</a:t>
                      </a:r>
                      <a:r>
                        <a:rPr kumimoji="0" lang="zh-TW" altLang="en-US" sz="1300" b="0" i="0" u="none" strike="noStrike" cap="none" normalizeH="0" baseline="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39</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r>
              <a:tr h="295076">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6.</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中華</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ctr"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化學</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itchFamily="18" charset="0"/>
                          <a:ea typeface="標楷體" pitchFamily="65" charset="-120"/>
                        </a:rPr>
                        <a:t>4,4‘-ODA</a:t>
                      </a:r>
                      <a:r>
                        <a:rPr kumimoji="0" lang="zh-TW" altLang="zh-TW" sz="1300" b="0" i="0" u="none" strike="noStrike" cap="none" normalizeH="0" baseline="0" dirty="0" smtClean="0">
                          <a:ln>
                            <a:noFill/>
                          </a:ln>
                          <a:solidFill>
                            <a:schemeClr val="tx1"/>
                          </a:solidFill>
                          <a:effectLst/>
                          <a:latin typeface="Times New Roman" pitchFamily="18" charset="0"/>
                          <a:ea typeface="標楷體" pitchFamily="65" charset="-120"/>
                        </a:rPr>
                        <a:t>試量產合成與純化</a:t>
                      </a:r>
                      <a:r>
                        <a:rPr kumimoji="0" lang="zh-TW" altLang="zh-TW" sz="1300" b="0" i="0" u="none" strike="noStrike" cap="none" normalizeH="0" baseline="0" smtClean="0">
                          <a:ln>
                            <a:noFill/>
                          </a:ln>
                          <a:solidFill>
                            <a:schemeClr val="tx1"/>
                          </a:solidFill>
                          <a:effectLst/>
                          <a:latin typeface="Times New Roman" pitchFamily="18" charset="0"/>
                          <a:ea typeface="標楷體" pitchFamily="65" charset="-120"/>
                        </a:rPr>
                        <a:t>技術開發</a:t>
                      </a:r>
                      <a:endParaRPr kumimoji="0" lang="zh-TW" altLang="zh-TW" sz="1300" b="0" i="0" u="none" strike="noStrike" cap="none" normalizeH="0" baseline="0" dirty="0" smtClean="0">
                        <a:ln>
                          <a:noFill/>
                        </a:ln>
                        <a:solidFill>
                          <a:srgbClr val="FF0000"/>
                        </a:solidFill>
                        <a:effectLst/>
                        <a:latin typeface="Times New Roman" pitchFamily="18"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0.65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1.65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1.5</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rgbClr val="000000"/>
                          </a:solidFill>
                          <a:effectLst/>
                          <a:latin typeface="Calibri" pitchFamily="34" charset="0"/>
                          <a:ea typeface="標楷體" pitchFamily="65" charset="-120"/>
                        </a:rPr>
                        <a:t>2</a:t>
                      </a:r>
                      <a:endParaRPr kumimoji="0" lang="zh-TW" altLang="zh-TW" sz="1300" b="0" i="0" u="none" strike="noStrike" cap="none" normalizeH="0" baseline="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r>
              <a:tr h="408507">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7.</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李長榮</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zh-TW" sz="1300" b="0" i="0" u="none" strike="noStrike" cap="none" normalizeH="0" baseline="0" smtClean="0">
                          <a:ln>
                            <a:noFill/>
                          </a:ln>
                          <a:solidFill>
                            <a:schemeClr val="tx1"/>
                          </a:solidFill>
                          <a:effectLst/>
                          <a:latin typeface="Times New Roman" pitchFamily="18" charset="0"/>
                          <a:ea typeface="標楷體" pitchFamily="65" charset="-120"/>
                        </a:rPr>
                        <a:t>高值化</a:t>
                      </a:r>
                      <a:r>
                        <a:rPr kumimoji="0" lang="en-US" altLang="zh-TW" sz="1300" b="0" i="0" u="none" strike="noStrike" cap="none" normalizeH="0" baseline="0" smtClean="0">
                          <a:ln>
                            <a:noFill/>
                          </a:ln>
                          <a:solidFill>
                            <a:schemeClr val="tx1"/>
                          </a:solidFill>
                          <a:effectLst/>
                          <a:latin typeface="Times New Roman" pitchFamily="18" charset="0"/>
                          <a:ea typeface="標楷體" pitchFamily="65" charset="-120"/>
                        </a:rPr>
                        <a:t>TPV</a:t>
                      </a:r>
                      <a:r>
                        <a:rPr kumimoji="0" lang="zh-TW" altLang="zh-TW" sz="1300" b="0" i="0" u="none" strike="noStrike" cap="none" normalizeH="0" baseline="0" smtClean="0">
                          <a:ln>
                            <a:noFill/>
                          </a:ln>
                          <a:solidFill>
                            <a:schemeClr val="tx1"/>
                          </a:solidFill>
                          <a:effectLst/>
                          <a:latin typeface="Times New Roman" pitchFamily="18" charset="0"/>
                          <a:ea typeface="標楷體" pitchFamily="65" charset="-120"/>
                        </a:rPr>
                        <a:t>動態交聯聚烯彈性體試量產研發與驗證計畫</a:t>
                      </a: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2.6</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en-US" altLang="zh-TW" sz="1300" b="0" i="0" u="none" strike="noStrike" cap="none" normalizeH="0" baseline="0" dirty="0" smtClean="0">
                        <a:ln>
                          <a:noFill/>
                        </a:ln>
                        <a:solidFill>
                          <a:srgbClr val="000000"/>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1</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3.6</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21</a:t>
                      </a:r>
                      <a:r>
                        <a:rPr kumimoji="0" lang="zh-TW" altLang="en-US" sz="1300" b="0" i="0" u="none" strike="noStrike" cap="none" normalizeH="0" baseline="0" dirty="0" smtClean="0">
                          <a:ln>
                            <a:noFill/>
                          </a:ln>
                          <a:solidFill>
                            <a:srgbClr val="000000"/>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rgbClr val="000000"/>
                          </a:solidFill>
                          <a:effectLst/>
                          <a:latin typeface="Calibri" pitchFamily="34" charset="0"/>
                          <a:ea typeface="標楷體" pitchFamily="65" charset="-120"/>
                        </a:rPr>
                        <a:t>2</a:t>
                      </a:r>
                      <a:endParaRPr kumimoji="0" lang="zh-TW" altLang="zh-TW" sz="1300" b="0" i="0" u="none" strike="noStrike" cap="none" normalizeH="0" baseline="0" dirty="0" smtClean="0">
                        <a:ln>
                          <a:noFill/>
                        </a:ln>
                        <a:solidFill>
                          <a:srgbClr val="000000"/>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r>
              <a:tr h="272338">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8.</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長春</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smtClean="0">
                          <a:ln>
                            <a:noFill/>
                          </a:ln>
                          <a:solidFill>
                            <a:schemeClr val="tx1"/>
                          </a:solidFill>
                          <a:effectLst/>
                          <a:latin typeface="Times New Roman" pitchFamily="18" charset="0"/>
                          <a:ea typeface="標楷體" pitchFamily="65" charset="-120"/>
                        </a:rPr>
                        <a:t>1,4-</a:t>
                      </a:r>
                      <a:r>
                        <a:rPr kumimoji="0" lang="zh-TW" altLang="zh-TW" sz="1300" b="0" i="0" u="none" strike="noStrike" cap="none" normalizeH="0" baseline="0" smtClean="0">
                          <a:ln>
                            <a:noFill/>
                          </a:ln>
                          <a:solidFill>
                            <a:schemeClr val="tx1"/>
                          </a:solidFill>
                          <a:effectLst/>
                          <a:latin typeface="Times New Roman" pitchFamily="18" charset="0"/>
                          <a:ea typeface="標楷體" pitchFamily="65" charset="-120"/>
                        </a:rPr>
                        <a:t>環己烷二甲醇 </a:t>
                      </a:r>
                      <a:r>
                        <a:rPr kumimoji="0" lang="en-US" altLang="zh-TW" sz="1300" b="0" i="0" u="none" strike="noStrike" cap="none" normalizeH="0" baseline="0" smtClean="0">
                          <a:ln>
                            <a:noFill/>
                          </a:ln>
                          <a:solidFill>
                            <a:schemeClr val="tx1"/>
                          </a:solidFill>
                          <a:effectLst/>
                          <a:latin typeface="Times New Roman" pitchFamily="18" charset="0"/>
                          <a:ea typeface="標楷體" pitchFamily="65" charset="-120"/>
                        </a:rPr>
                        <a:t>(CHDM)</a:t>
                      </a:r>
                      <a:r>
                        <a:rPr kumimoji="0" lang="zh-TW" altLang="zh-TW" sz="1300" b="0" i="0" u="none" strike="noStrike" cap="none" normalizeH="0" baseline="0" smtClean="0">
                          <a:ln>
                            <a:noFill/>
                          </a:ln>
                          <a:solidFill>
                            <a:schemeClr val="tx1"/>
                          </a:solidFill>
                          <a:effectLst/>
                          <a:latin typeface="Times New Roman" pitchFamily="18" charset="0"/>
                          <a:ea typeface="標楷體" pitchFamily="65" charset="-120"/>
                        </a:rPr>
                        <a:t>」試量產研發及驗證計畫</a:t>
                      </a: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研發：</a:t>
                      </a:r>
                      <a:r>
                        <a:rPr kumimoji="0" lang="en-US" altLang="zh-TW" sz="1300" b="0" i="0" u="none" strike="noStrike" cap="none" normalizeH="0" baseline="0" smtClean="0">
                          <a:ln>
                            <a:noFill/>
                          </a:ln>
                          <a:solidFill>
                            <a:schemeClr val="tx1"/>
                          </a:solidFill>
                          <a:effectLst/>
                          <a:latin typeface="Calibri" pitchFamily="34" charset="0"/>
                          <a:ea typeface="標楷體" pitchFamily="65" charset="-120"/>
                        </a:rPr>
                        <a:t>0.8</a:t>
                      </a: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億元</a:t>
                      </a:r>
                      <a:endParaRPr kumimoji="0" lang="en-US" altLang="zh-TW" sz="1300" b="0" i="0" u="none" strike="noStrike" cap="none" normalizeH="0" baseline="0" smtClean="0">
                        <a:ln>
                          <a:noFill/>
                        </a:ln>
                        <a:solidFill>
                          <a:schemeClr val="tx1"/>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量產：</a:t>
                      </a:r>
                      <a:r>
                        <a:rPr kumimoji="0" lang="en-US" altLang="zh-TW" sz="1300" b="0" i="0" u="none" strike="noStrike" cap="none" normalizeH="0" baseline="0" smtClean="0">
                          <a:ln>
                            <a:noFill/>
                          </a:ln>
                          <a:solidFill>
                            <a:schemeClr val="tx1"/>
                          </a:solidFill>
                          <a:effectLst/>
                          <a:latin typeface="Calibri" pitchFamily="34" charset="0"/>
                          <a:ea typeface="標楷體" pitchFamily="65" charset="-120"/>
                        </a:rPr>
                        <a:t>1.2</a:t>
                      </a: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億元</a:t>
                      </a:r>
                      <a:endParaRPr kumimoji="0" lang="zh-TW" altLang="zh-TW" sz="1300" b="0" i="0" u="none" strike="noStrike" cap="none" normalizeH="0" baseline="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2</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14.9</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99"/>
                    </a:solidFill>
                  </a:tcPr>
                </a:tc>
              </a:tr>
              <a:tr h="468591">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9.</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聯成</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itchFamily="18" charset="0"/>
                          <a:ea typeface="標楷體" pitchFamily="65" charset="-120"/>
                        </a:rPr>
                        <a:t>Phthalate-free</a:t>
                      </a:r>
                      <a:r>
                        <a:rPr kumimoji="0" lang="zh-TW" altLang="zh-TW" sz="1300" b="0" i="0" u="none" strike="noStrike" cap="none" normalizeH="0" baseline="0" dirty="0" smtClean="0">
                          <a:ln>
                            <a:noFill/>
                          </a:ln>
                          <a:solidFill>
                            <a:schemeClr val="tx1"/>
                          </a:solidFill>
                          <a:effectLst/>
                          <a:latin typeface="Times New Roman" pitchFamily="18" charset="0"/>
                          <a:ea typeface="標楷體" pitchFamily="65" charset="-120"/>
                        </a:rPr>
                        <a:t>環保可塑劑試量產</a:t>
                      </a:r>
                      <a:r>
                        <a:rPr kumimoji="0" lang="en-US" altLang="zh-TW" sz="1300" b="0" i="0" u="none" strike="noStrike" cap="none" normalizeH="0" baseline="0" dirty="0" smtClean="0">
                          <a:ln>
                            <a:noFill/>
                          </a:ln>
                          <a:solidFill>
                            <a:schemeClr val="tx1"/>
                          </a:solidFill>
                          <a:effectLst/>
                          <a:latin typeface="Times New Roman" pitchFamily="18" charset="0"/>
                          <a:ea typeface="標楷體" pitchFamily="65" charset="-120"/>
                        </a:rPr>
                        <a:t>(Pilot)</a:t>
                      </a:r>
                      <a:r>
                        <a:rPr kumimoji="0" lang="zh-TW" altLang="zh-TW" sz="1300" b="0" i="0" u="none" strike="noStrike" cap="none" normalizeH="0" baseline="0" dirty="0" smtClean="0">
                          <a:ln>
                            <a:noFill/>
                          </a:ln>
                          <a:solidFill>
                            <a:schemeClr val="tx1"/>
                          </a:solidFill>
                          <a:effectLst/>
                          <a:latin typeface="Times New Roman" pitchFamily="18" charset="0"/>
                          <a:ea typeface="標楷體" pitchFamily="65" charset="-120"/>
                        </a:rPr>
                        <a:t>研發與驗證計畫</a:t>
                      </a: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研發：</a:t>
                      </a:r>
                      <a:r>
                        <a:rPr kumimoji="0" lang="en-US" altLang="zh-TW" sz="1300" b="0" i="0" u="none" strike="noStrike" cap="none" normalizeH="0" baseline="0" smtClean="0">
                          <a:ln>
                            <a:noFill/>
                          </a:ln>
                          <a:solidFill>
                            <a:schemeClr val="tx1"/>
                          </a:solidFill>
                          <a:effectLst/>
                          <a:latin typeface="Calibri" pitchFamily="34" charset="0"/>
                          <a:ea typeface="標楷體" pitchFamily="65" charset="-120"/>
                        </a:rPr>
                        <a:t>0.6</a:t>
                      </a: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億元</a:t>
                      </a:r>
                      <a:endParaRPr kumimoji="0" lang="en-US" altLang="zh-TW" sz="1300" b="0" i="0" u="none" strike="noStrike" cap="none" normalizeH="0" baseline="0" smtClean="0">
                        <a:ln>
                          <a:noFill/>
                        </a:ln>
                        <a:solidFill>
                          <a:schemeClr val="tx1"/>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量產：</a:t>
                      </a:r>
                      <a:r>
                        <a:rPr kumimoji="0" lang="en-US" altLang="zh-TW" sz="1300" b="0" i="0" u="none" strike="noStrike" cap="none" normalizeH="0" baseline="0" smtClean="0">
                          <a:ln>
                            <a:noFill/>
                          </a:ln>
                          <a:solidFill>
                            <a:schemeClr val="tx1"/>
                          </a:solidFill>
                          <a:effectLst/>
                          <a:latin typeface="Calibri" pitchFamily="34" charset="0"/>
                          <a:ea typeface="標楷體" pitchFamily="65" charset="-120"/>
                        </a:rPr>
                        <a:t>0.8</a:t>
                      </a:r>
                      <a:r>
                        <a:rPr kumimoji="0" lang="zh-TW" altLang="en-US" sz="1300" b="0" i="0" u="none" strike="noStrike" cap="none" normalizeH="0" baseline="0" smtClean="0">
                          <a:ln>
                            <a:noFill/>
                          </a:ln>
                          <a:solidFill>
                            <a:schemeClr val="tx1"/>
                          </a:solidFill>
                          <a:effectLst/>
                          <a:latin typeface="Calibri" pitchFamily="34" charset="0"/>
                          <a:ea typeface="標楷體" pitchFamily="65" charset="-120"/>
                        </a:rPr>
                        <a:t>億元</a:t>
                      </a:r>
                      <a:endParaRPr kumimoji="0" lang="zh-TW" altLang="zh-TW" sz="1300" b="0" i="0" u="none" strike="noStrike" cap="none" normalizeH="0" baseline="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1.4</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24</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26806">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10.</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德淵</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1"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高性能環保功能性膠材試量產</a:t>
                      </a:r>
                      <a:r>
                        <a:rPr kumimoji="1"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(Pilot)</a:t>
                      </a:r>
                      <a:r>
                        <a:rPr kumimoji="1"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研發與驗證</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研發：</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1.4</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endPar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量產：</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5</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6.4</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66</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7</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26806">
                <a:tc>
                  <a:txBody>
                    <a:bodyPr/>
                    <a:lstStyle>
                      <a:lvl1pPr marL="0" algn="l" defTabSz="912813"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2813"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2813"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2813"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2813"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2813"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2813"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11.</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南紡</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謙華</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誠研</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6" marR="63306"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lvl="0">
                        <a:lnSpc>
                          <a:spcPts val="1400"/>
                        </a:lnSpc>
                        <a:spcBef>
                          <a:spcPts val="0"/>
                        </a:spcBef>
                        <a:spcAft>
                          <a:spcPts val="0"/>
                        </a:spcAft>
                      </a:pPr>
                      <a:r>
                        <a:rPr kumimoji="1" lang="zh-TW" altLang="zh-TW" sz="1300" b="0" kern="1200" dirty="0" smtClean="0">
                          <a:solidFill>
                            <a:schemeClr val="tx1"/>
                          </a:solidFill>
                          <a:effectLst/>
                          <a:latin typeface="Times New Roman" panose="02020603050405020304" pitchFamily="18" charset="0"/>
                          <a:ea typeface="+mj-ea"/>
                          <a:cs typeface="Times New Roman" panose="02020603050405020304" pitchFamily="18" charset="0"/>
                        </a:rPr>
                        <a:t>聚酯超薄膜材料試量產研發與熱昇華列印驗證</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6" marR="63306"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研發：</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20</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endPar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量產：</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41.3</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61.3</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129</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20</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26806">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12.</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晉倫</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a:lnSpc>
                          <a:spcPts val="1400"/>
                        </a:lnSpc>
                        <a:spcBef>
                          <a:spcPts val="0"/>
                        </a:spcBef>
                        <a:spcAft>
                          <a:spcPts val="0"/>
                        </a:spcAft>
                      </a:pPr>
                      <a:r>
                        <a:rPr kumimoji="1" lang="zh-TW" altLang="zh-TW" sz="1300" b="0" kern="1200" dirty="0" smtClean="0">
                          <a:solidFill>
                            <a:schemeClr val="tx1"/>
                          </a:solidFill>
                          <a:effectLst/>
                          <a:latin typeface="Times New Roman" panose="02020603050405020304" pitchFamily="18" charset="0"/>
                          <a:ea typeface="+mj-ea"/>
                          <a:cs typeface="Times New Roman" panose="02020603050405020304" pitchFamily="18" charset="0"/>
                        </a:rPr>
                        <a:t>尼龍共聚物</a:t>
                      </a:r>
                      <a:r>
                        <a:rPr kumimoji="1" lang="en-US" altLang="zh-TW" sz="1300" b="0" kern="1200" dirty="0" smtClean="0">
                          <a:solidFill>
                            <a:schemeClr val="tx1"/>
                          </a:solidFill>
                          <a:effectLst/>
                          <a:latin typeface="Times New Roman" panose="02020603050405020304" pitchFamily="18" charset="0"/>
                          <a:ea typeface="+mj-ea"/>
                          <a:cs typeface="Times New Roman" panose="02020603050405020304" pitchFamily="18" charset="0"/>
                        </a:rPr>
                        <a:t>(Nylon- 6T)</a:t>
                      </a:r>
                      <a:r>
                        <a:rPr kumimoji="1" lang="zh-TW" altLang="zh-TW" sz="1300" b="0" kern="1200" dirty="0" smtClean="0">
                          <a:solidFill>
                            <a:schemeClr val="tx1"/>
                          </a:solidFill>
                          <a:effectLst/>
                          <a:latin typeface="Times New Roman" panose="02020603050405020304" pitchFamily="18" charset="0"/>
                          <a:ea typeface="+mj-ea"/>
                          <a:cs typeface="Times New Roman" panose="02020603050405020304" pitchFamily="18" charset="0"/>
                        </a:rPr>
                        <a:t>合成試量產</a:t>
                      </a:r>
                      <a:r>
                        <a:rPr kumimoji="1" lang="en-US" altLang="zh-TW" sz="1300" b="0" kern="1200" dirty="0" smtClean="0">
                          <a:solidFill>
                            <a:schemeClr val="tx1"/>
                          </a:solidFill>
                          <a:effectLst/>
                          <a:latin typeface="Times New Roman" panose="02020603050405020304" pitchFamily="18" charset="0"/>
                          <a:ea typeface="+mj-ea"/>
                          <a:cs typeface="Times New Roman" panose="02020603050405020304" pitchFamily="18" charset="0"/>
                        </a:rPr>
                        <a:t>(Pilot)</a:t>
                      </a:r>
                      <a:r>
                        <a:rPr kumimoji="1" lang="zh-TW" altLang="zh-TW" sz="1300" b="0" kern="1200" dirty="0" smtClean="0">
                          <a:solidFill>
                            <a:schemeClr val="tx1"/>
                          </a:solidFill>
                          <a:effectLst/>
                          <a:latin typeface="Times New Roman" panose="02020603050405020304" pitchFamily="18" charset="0"/>
                          <a:ea typeface="+mj-ea"/>
                          <a:cs typeface="Times New Roman" panose="02020603050405020304" pitchFamily="18" charset="0"/>
                        </a:rPr>
                        <a:t>研發與驗證計畫</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研發：</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1.5</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endPar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量產：</a:t>
                      </a: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3</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4.5</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18</a:t>
                      </a:r>
                      <a:r>
                        <a:rPr kumimoji="0" lang="zh-TW" altLang="en-US"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億元</a:t>
                      </a: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marL="0" algn="l" defTabSz="914400" rtl="0" eaLnBrk="1" latinLnBrk="0" hangingPunct="1">
                        <a:spcBef>
                          <a:spcPct val="20000"/>
                        </a:spcBef>
                        <a:buClr>
                          <a:schemeClr val="accent2"/>
                        </a:buClr>
                        <a:buFont typeface="Monotype Sorts"/>
                        <a:defRPr kumimoji="1" sz="2800" kern="1200">
                          <a:solidFill>
                            <a:schemeClr val="tx1"/>
                          </a:solidFill>
                          <a:latin typeface="Times New Roman" pitchFamily="18" charset="0"/>
                          <a:ea typeface="新細明體" pitchFamily="18" charset="-120"/>
                        </a:defRPr>
                      </a:lvl1pPr>
                      <a:lvl2pPr marL="742950" indent="-285750" algn="l" defTabSz="914400" rtl="0" eaLnBrk="1" latinLnBrk="0" hangingPunct="1">
                        <a:spcBef>
                          <a:spcPct val="20000"/>
                        </a:spcBef>
                        <a:buClr>
                          <a:schemeClr val="accent2"/>
                        </a:buClr>
                        <a:buFont typeface="Monotype Sorts"/>
                        <a:defRPr kumimoji="1" sz="2400" kern="1200">
                          <a:solidFill>
                            <a:schemeClr val="tx1"/>
                          </a:solidFill>
                          <a:latin typeface="Times New Roman" pitchFamily="18" charset="0"/>
                          <a:ea typeface="新細明體" pitchFamily="18" charset="-120"/>
                        </a:defRPr>
                      </a:lvl2pPr>
                      <a:lvl3pPr marL="1143000" indent="-228600" algn="l" defTabSz="914400" rtl="0" eaLnBrk="1" latinLnBrk="0" hangingPunct="1">
                        <a:spcBef>
                          <a:spcPct val="20000"/>
                        </a:spcBef>
                        <a:buClr>
                          <a:schemeClr val="accent2"/>
                        </a:buClr>
                        <a:buFont typeface="Monotype Sorts"/>
                        <a:defRPr kumimoji="1" sz="2000" kern="1200">
                          <a:solidFill>
                            <a:schemeClr val="tx1"/>
                          </a:solidFill>
                          <a:latin typeface="Times New Roman" pitchFamily="18" charset="0"/>
                          <a:ea typeface="新細明體" pitchFamily="18" charset="-120"/>
                        </a:defRPr>
                      </a:lvl3pPr>
                      <a:lvl4pPr marL="16002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4pPr>
                      <a:lvl5pPr marL="2057400" indent="-228600" algn="l" defTabSz="914400" rtl="0" eaLnBrk="1" latinLnBrk="0" hangingPunct="1">
                        <a:spcBef>
                          <a:spcPct val="20000"/>
                        </a:spcBef>
                        <a:buClr>
                          <a:schemeClr val="accent2"/>
                        </a:buClr>
                        <a:defRPr kumimoji="1" sz="1800" kern="1200">
                          <a:solidFill>
                            <a:schemeClr val="tx1"/>
                          </a:solidFill>
                          <a:latin typeface="Times New Roman" pitchFamily="18" charset="0"/>
                          <a:ea typeface="新細明體" pitchFamily="18" charset="-120"/>
                        </a:defRPr>
                      </a:lvl5pPr>
                      <a:lvl6pPr marL="25146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6pPr>
                      <a:lvl7pPr marL="29718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7pPr>
                      <a:lvl8pPr marL="34290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8pPr>
                      <a:lvl9pPr marL="3886200" indent="-228600" algn="l" defTabSz="914400" rtl="0" eaLnBrk="0" fontAlgn="base" latinLnBrk="0" hangingPunct="0">
                        <a:spcBef>
                          <a:spcPct val="20000"/>
                        </a:spcBef>
                        <a:spcAft>
                          <a:spcPct val="0"/>
                        </a:spcAft>
                        <a:buClr>
                          <a:schemeClr val="accent2"/>
                        </a:buClr>
                        <a:defRPr kumimoji="1" sz="1800" kern="1200">
                          <a:solidFill>
                            <a:schemeClr val="tx1"/>
                          </a:solidFill>
                          <a:latin typeface="Times New Roman" pitchFamily="18" charset="0"/>
                          <a:ea typeface="新細明體" pitchFamily="18" charset="-120"/>
                        </a:defRPr>
                      </a:lvl9p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5</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26806">
                <a:tc gridSpan="2">
                  <a:txBody>
                    <a:body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103~107</a:t>
                      </a: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年總計</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C6D9F1"/>
                    </a:solidFill>
                  </a:tcPr>
                </a:tc>
                <a:tc hMerge="1">
                  <a:txBody>
                    <a:bodyPr/>
                    <a:lstStyle/>
                    <a:p>
                      <a:pPr>
                        <a:lnSpc>
                          <a:spcPts val="1600"/>
                        </a:lnSpc>
                        <a:spcBef>
                          <a:spcPts val="0"/>
                        </a:spcBef>
                      </a:pPr>
                      <a:endParaRPr kumimoji="0" lang="zh-TW" altLang="zh-TW" sz="10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08" marR="63308"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C6D9F1"/>
                    </a:solidFill>
                  </a:tcPr>
                </a:tc>
                <a:tc>
                  <a:txBody>
                    <a:bodyPr/>
                    <a:lstStyle/>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研發：</a:t>
                      </a: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66.02</a:t>
                      </a:r>
                      <a:r>
                        <a:rPr kumimoji="0" lang="zh-TW" altLang="en-US" sz="13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億元</a:t>
                      </a:r>
                      <a:endParaRPr kumimoji="0" lang="en-US" altLang="zh-TW" sz="1300" b="0" i="0" u="none" strike="noStrike" cap="none" normalizeH="0" baseline="0" dirty="0" smtClean="0">
                        <a:ln>
                          <a:noFill/>
                        </a:ln>
                        <a:solidFill>
                          <a:schemeClr val="tx1"/>
                        </a:solidFill>
                        <a:effectLst/>
                        <a:latin typeface="Calibri" pitchFamily="34" charset="0"/>
                        <a:ea typeface="標楷體" pitchFamily="65" charset="-120"/>
                      </a:endParaRPr>
                    </a:p>
                    <a:p>
                      <a:pPr marL="0" marR="0" lvl="0" indent="0" algn="just" defTabSz="914400" rtl="0" eaLnBrk="1" fontAlgn="base" latinLnBrk="0" hangingPunct="1">
                        <a:lnSpc>
                          <a:spcPts val="1400"/>
                        </a:lnSpc>
                        <a:spcBef>
                          <a:spcPts val="0"/>
                        </a:spcBef>
                        <a:spcAft>
                          <a:spcPts val="0"/>
                        </a:spcAft>
                        <a:buClrTx/>
                        <a:buSzTx/>
                        <a:buFontTx/>
                        <a:buNone/>
                        <a:tabLst/>
                      </a:pPr>
                      <a:r>
                        <a:rPr kumimoji="0" lang="zh-TW" altLang="en-US" sz="1300" b="0" i="0" u="none" strike="noStrike" cap="none" normalizeH="0" baseline="0" dirty="0" smtClean="0">
                          <a:ln>
                            <a:noFill/>
                          </a:ln>
                          <a:solidFill>
                            <a:schemeClr val="tx1"/>
                          </a:solidFill>
                          <a:effectLst/>
                          <a:latin typeface="Calibri" pitchFamily="34" charset="0"/>
                          <a:ea typeface="標楷體" pitchFamily="65" charset="-120"/>
                        </a:rPr>
                        <a:t>量產：</a:t>
                      </a: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124.83</a:t>
                      </a:r>
                      <a:r>
                        <a:rPr kumimoji="0" lang="zh-TW" altLang="en-US" sz="13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億元</a:t>
                      </a:r>
                      <a:endParaRPr kumimoji="0" lang="zh-TW" altLang="zh-TW" sz="1300" b="0" i="0" u="none" strike="noStrike" cap="none" normalizeH="0" baseline="0" dirty="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190.85</a:t>
                      </a:r>
                      <a:r>
                        <a:rPr kumimoji="0" lang="zh-TW" altLang="en-US" sz="13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億元</a:t>
                      </a:r>
                      <a:endParaRPr kumimoji="0" lang="zh-TW" altLang="en-US" sz="1300" b="0" i="0" u="none" strike="noStrike" cap="none" normalizeH="0" baseline="0" dirty="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lang="en-US" altLang="zh-TW" sz="1300" b="0" i="0" u="none" strike="noStrike" cap="none" normalizeH="0" baseline="0" dirty="0" smtClean="0">
                          <a:ln>
                            <a:noFill/>
                          </a:ln>
                          <a:solidFill>
                            <a:schemeClr val="tx1"/>
                          </a:solidFill>
                          <a:effectLst/>
                          <a:latin typeface="Calibri" pitchFamily="34" charset="0"/>
                          <a:ea typeface="標楷體" pitchFamily="65" charset="-120"/>
                        </a:rPr>
                        <a:t>738.4</a:t>
                      </a:r>
                      <a:r>
                        <a:rPr kumimoji="0" lang="zh-TW" altLang="en-US" sz="13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億元</a:t>
                      </a:r>
                      <a:endParaRPr kumimoji="0" lang="zh-TW" altLang="en-US" sz="1300" b="0" i="0" u="none" strike="noStrike" cap="none" normalizeH="0" baseline="0" dirty="0" smtClean="0">
                        <a:ln>
                          <a:noFill/>
                        </a:ln>
                        <a:solidFill>
                          <a:schemeClr val="tx1"/>
                        </a:solidFill>
                        <a:effectLst/>
                        <a:latin typeface="Calibri" pitchFamily="34" charset="0"/>
                        <a:ea typeface="標楷體" pitchFamily="65" charset="-12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ts val="1400"/>
                        </a:lnSpc>
                        <a:spcBef>
                          <a:spcPts val="0"/>
                        </a:spcBef>
                        <a:spcAft>
                          <a:spcPts val="0"/>
                        </a:spcAft>
                        <a:buClrTx/>
                        <a:buSzTx/>
                        <a:buFontTx/>
                        <a:buNone/>
                        <a:tabLst/>
                      </a:pPr>
                      <a:r>
                        <a:rPr kumimoji="0" lang="en-US"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rPr>
                        <a:t>147</a:t>
                      </a:r>
                      <a:endParaRPr kumimoji="0" lang="zh-TW" altLang="zh-TW" sz="1300" b="0" i="0" u="none" strike="noStrike" cap="none" normalizeH="0" baseline="0" dirty="0" smtClean="0">
                        <a:ln>
                          <a:noFill/>
                        </a:ln>
                        <a:solidFill>
                          <a:schemeClr val="tx1"/>
                        </a:solidFill>
                        <a:effectLst/>
                        <a:latin typeface="Times New Roman" panose="02020603050405020304" pitchFamily="18" charset="0"/>
                        <a:ea typeface="+mj-ea"/>
                        <a:cs typeface="Times New Roman" panose="02020603050405020304" pitchFamily="18" charset="0"/>
                      </a:endParaRPr>
                    </a:p>
                  </a:txBody>
                  <a:tcPr marL="63319" marR="63319" marT="0" marB="0"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FFFFFF"/>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7242946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85900" y="989909"/>
            <a:ext cx="3907385" cy="400110"/>
          </a:xfrm>
          <a:prstGeom prst="rect">
            <a:avLst/>
          </a:prstGeom>
        </p:spPr>
        <p:txBody>
          <a:bodyPr wrap="squar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高廠研發</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專區</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(1/2</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業務分工</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 xmlns:a16="http://schemas.microsoft.com/office/drawing/2014/main" id="{BF063EE8-5756-4360-9B26-15CB7CBA63FD}"/>
              </a:ext>
            </a:extLst>
          </p:cNvPr>
          <p:cNvSpPr txBox="1"/>
          <p:nvPr/>
        </p:nvSpPr>
        <p:spPr>
          <a:xfrm>
            <a:off x="6844929" y="4908665"/>
            <a:ext cx="2880961" cy="1728000"/>
          </a:xfrm>
          <a:prstGeom prst="rect">
            <a:avLst/>
          </a:prstGeom>
        </p:spPr>
        <p:style>
          <a:lnRef idx="1">
            <a:schemeClr val="accent1"/>
          </a:lnRef>
          <a:fillRef idx="2">
            <a:schemeClr val="accent1"/>
          </a:fillRef>
          <a:effectRef idx="1">
            <a:schemeClr val="accent1"/>
          </a:effectRef>
          <a:fontRef idx="minor">
            <a:schemeClr val="dk1"/>
          </a:fontRef>
        </p:style>
        <p:txBody>
          <a:bodyPr wrap="square" lIns="86046" tIns="43023" rIns="86046" bIns="43023">
            <a:noAutofit/>
          </a:bodyPr>
          <a:lstStyle/>
          <a:p>
            <a:pPr marL="161342" indent="-161342" defTabSz="860856" eaLnBrk="0" fontAlgn="base" hangingPunct="0">
              <a:spcBef>
                <a:spcPct val="0"/>
              </a:spcBef>
              <a:spcAft>
                <a:spcPct val="0"/>
              </a:spcAft>
              <a:buFont typeface="Arial" panose="020B0604020202020204" pitchFamily="34" charset="0"/>
              <a:buChar char="•"/>
              <a:defRPr/>
            </a:pPr>
            <a:r>
              <a:rPr kumimoji="1" lang="zh-TW" altLang="en-US" sz="1600" b="1" dirty="0">
                <a:solidFill>
                  <a:prstClr val="black"/>
                </a:solidFill>
                <a:latin typeface="Times New Roman" panose="02020603050405020304" pitchFamily="18" charset="0"/>
                <a:ea typeface="+mj-ea"/>
                <a:cs typeface="Times New Roman" panose="02020603050405020304" pitchFamily="18" charset="0"/>
              </a:rPr>
              <a:t>執行單位：國營事業單位</a:t>
            </a:r>
            <a:endParaRPr kumimoji="1" lang="en-US" altLang="zh-TW" sz="1600" b="1" dirty="0">
              <a:solidFill>
                <a:prstClr val="black"/>
              </a:solidFill>
              <a:latin typeface="Times New Roman" panose="02020603050405020304" pitchFamily="18" charset="0"/>
              <a:ea typeface="+mj-ea"/>
              <a:cs typeface="Times New Roman" panose="02020603050405020304" pitchFamily="18" charset="0"/>
            </a:endParaRPr>
          </a:p>
          <a:p>
            <a:pPr marL="161342" indent="-161342" defTabSz="860856" eaLnBrk="0" fontAlgn="base" hangingPunct="0">
              <a:spcBef>
                <a:spcPct val="0"/>
              </a:spcBef>
              <a:spcAft>
                <a:spcPct val="0"/>
              </a:spcAft>
              <a:buFont typeface="Arial" panose="020B0604020202020204" pitchFamily="34" charset="0"/>
              <a:buChar char="•"/>
              <a:defRPr/>
            </a:pPr>
            <a:r>
              <a:rPr kumimoji="1" lang="zh-TW" altLang="en-US" sz="1600" b="1" dirty="0">
                <a:solidFill>
                  <a:prstClr val="black"/>
                </a:solidFill>
                <a:latin typeface="Times New Roman" panose="02020603050405020304" pitchFamily="18" charset="0"/>
                <a:ea typeface="+mj-ea"/>
                <a:cs typeface="Times New Roman" panose="02020603050405020304" pitchFamily="18" charset="0"/>
              </a:rPr>
              <a:t>發展範疇：</a:t>
            </a:r>
            <a:r>
              <a:rPr kumimoji="1" lang="en-US" altLang="zh-TW" sz="1600" dirty="0">
                <a:solidFill>
                  <a:prstClr val="black"/>
                </a:solidFill>
                <a:latin typeface="Times New Roman" panose="02020603050405020304" pitchFamily="18" charset="0"/>
                <a:ea typeface="+mj-ea"/>
                <a:cs typeface="Times New Roman" panose="02020603050405020304" pitchFamily="18" charset="0"/>
              </a:rPr>
              <a:t/>
            </a:r>
            <a:br>
              <a:rPr kumimoji="1" lang="en-US" altLang="zh-TW" sz="1600" dirty="0">
                <a:solidFill>
                  <a:prstClr val="black"/>
                </a:solidFill>
                <a:latin typeface="Times New Roman" panose="02020603050405020304" pitchFamily="18" charset="0"/>
                <a:ea typeface="+mj-ea"/>
                <a:cs typeface="Times New Roman" panose="02020603050405020304" pitchFamily="18" charset="0"/>
              </a:rPr>
            </a:br>
            <a:r>
              <a:rPr lang="en-US" altLang="zh-TW" sz="1600" b="1" dirty="0">
                <a:solidFill>
                  <a:schemeClr val="tx1"/>
                </a:solidFill>
                <a:latin typeface="Times New Roman" panose="02020603050405020304" pitchFamily="18" charset="0"/>
                <a:ea typeface="+mj-ea"/>
                <a:cs typeface="Times New Roman" panose="02020603050405020304" pitchFamily="18" charset="0"/>
              </a:rPr>
              <a:t>(1)</a:t>
            </a:r>
            <a:r>
              <a:rPr lang="zh-TW" altLang="en-US" sz="1600" b="1" dirty="0">
                <a:solidFill>
                  <a:schemeClr val="tx1"/>
                </a:solidFill>
                <a:latin typeface="Times New Roman" panose="02020603050405020304" pitchFamily="18" charset="0"/>
                <a:ea typeface="+mj-ea"/>
                <a:cs typeface="Times New Roman" panose="02020603050405020304" pitchFamily="18" charset="0"/>
              </a:rPr>
              <a:t> 綠能</a:t>
            </a:r>
            <a:r>
              <a:rPr lang="zh-TW" altLang="en-US" sz="1600" b="1" dirty="0" smtClean="0">
                <a:solidFill>
                  <a:schemeClr val="tx1"/>
                </a:solidFill>
                <a:latin typeface="Times New Roman" panose="02020603050405020304" pitchFamily="18" charset="0"/>
                <a:ea typeface="+mj-ea"/>
                <a:cs typeface="Times New Roman" panose="02020603050405020304" pitchFamily="18" charset="0"/>
              </a:rPr>
              <a:t>材料</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r>
              <a:rPr lang="zh-TW" altLang="en-US" sz="1600" b="1" dirty="0" smtClean="0">
                <a:solidFill>
                  <a:srgbClr val="FF0000"/>
                </a:solidFill>
                <a:latin typeface="Times New Roman" panose="02020603050405020304" pitchFamily="18" charset="0"/>
                <a:ea typeface="+mj-ea"/>
                <a:cs typeface="Times New Roman" panose="02020603050405020304" pitchFamily="18" charset="0"/>
              </a:rPr>
              <a:t>中油</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r>
              <a:rPr lang="en-US" altLang="zh-TW" sz="1600" b="1" dirty="0">
                <a:solidFill>
                  <a:srgbClr val="FF0000"/>
                </a:solidFill>
                <a:latin typeface="Times New Roman" panose="02020603050405020304" pitchFamily="18" charset="0"/>
                <a:ea typeface="+mj-ea"/>
                <a:cs typeface="Times New Roman" panose="02020603050405020304" pitchFamily="18" charset="0"/>
              </a:rPr>
              <a:t/>
            </a:r>
            <a:br>
              <a:rPr lang="en-US" altLang="zh-TW" sz="1600" b="1" dirty="0">
                <a:solidFill>
                  <a:srgbClr val="FF0000"/>
                </a:solidFill>
                <a:latin typeface="Times New Roman" panose="02020603050405020304" pitchFamily="18" charset="0"/>
                <a:ea typeface="+mj-ea"/>
                <a:cs typeface="Times New Roman" panose="02020603050405020304" pitchFamily="18" charset="0"/>
              </a:rPr>
            </a:br>
            <a:r>
              <a:rPr lang="en-US" altLang="zh-TW" sz="1600" b="1" dirty="0">
                <a:solidFill>
                  <a:schemeClr val="tx1"/>
                </a:solidFill>
                <a:latin typeface="Times New Roman" panose="02020603050405020304" pitchFamily="18" charset="0"/>
                <a:ea typeface="+mj-ea"/>
                <a:cs typeface="Times New Roman" panose="02020603050405020304" pitchFamily="18" charset="0"/>
              </a:rPr>
              <a:t>(2) </a:t>
            </a:r>
            <a:r>
              <a:rPr lang="zh-TW" altLang="en-US" sz="1600" b="1" dirty="0">
                <a:solidFill>
                  <a:schemeClr val="tx1"/>
                </a:solidFill>
                <a:latin typeface="Times New Roman" panose="02020603050405020304" pitchFamily="18" charset="0"/>
                <a:ea typeface="+mj-ea"/>
                <a:cs typeface="Times New Roman" panose="02020603050405020304" pitchFamily="18" charset="0"/>
              </a:rPr>
              <a:t>儲能</a:t>
            </a:r>
            <a:r>
              <a:rPr lang="zh-TW" altLang="en-US" sz="1600" b="1" dirty="0" smtClean="0">
                <a:solidFill>
                  <a:schemeClr val="tx1"/>
                </a:solidFill>
                <a:latin typeface="Times New Roman" panose="02020603050405020304" pitchFamily="18" charset="0"/>
                <a:ea typeface="+mj-ea"/>
                <a:cs typeface="Times New Roman" panose="02020603050405020304" pitchFamily="18" charset="0"/>
              </a:rPr>
              <a:t>材料</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r>
              <a:rPr lang="zh-TW" altLang="en-US" sz="1600" b="1" dirty="0" smtClean="0">
                <a:solidFill>
                  <a:srgbClr val="FF0000"/>
                </a:solidFill>
                <a:latin typeface="Times New Roman" panose="02020603050405020304" pitchFamily="18" charset="0"/>
                <a:ea typeface="+mj-ea"/>
                <a:cs typeface="Times New Roman" panose="02020603050405020304" pitchFamily="18" charset="0"/>
              </a:rPr>
              <a:t>中油</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r>
              <a:rPr lang="en-US" altLang="zh-TW" sz="1600" b="1" dirty="0">
                <a:solidFill>
                  <a:srgbClr val="FF0000"/>
                </a:solidFill>
                <a:latin typeface="Times New Roman" panose="02020603050405020304" pitchFamily="18" charset="0"/>
                <a:ea typeface="+mj-ea"/>
                <a:cs typeface="Times New Roman" panose="02020603050405020304" pitchFamily="18" charset="0"/>
              </a:rPr>
              <a:t/>
            </a:r>
            <a:br>
              <a:rPr lang="en-US" altLang="zh-TW" sz="1600" b="1" dirty="0">
                <a:solidFill>
                  <a:srgbClr val="FF0000"/>
                </a:solidFill>
                <a:latin typeface="Times New Roman" panose="02020603050405020304" pitchFamily="18" charset="0"/>
                <a:ea typeface="+mj-ea"/>
                <a:cs typeface="Times New Roman" panose="02020603050405020304" pitchFamily="18" charset="0"/>
              </a:rPr>
            </a:br>
            <a:r>
              <a:rPr lang="en-US" altLang="zh-TW" sz="1600" b="1" dirty="0">
                <a:solidFill>
                  <a:schemeClr val="tx1"/>
                </a:solidFill>
                <a:latin typeface="Times New Roman" panose="02020603050405020304" pitchFamily="18" charset="0"/>
                <a:ea typeface="+mj-ea"/>
                <a:cs typeface="Times New Roman" panose="02020603050405020304" pitchFamily="18" charset="0"/>
              </a:rPr>
              <a:t>(3) </a:t>
            </a:r>
            <a:r>
              <a:rPr lang="zh-TW" altLang="en-US" sz="1600" b="1" dirty="0">
                <a:solidFill>
                  <a:schemeClr val="tx1"/>
                </a:solidFill>
                <a:latin typeface="Times New Roman" panose="02020603050405020304" pitchFamily="18" charset="0"/>
                <a:ea typeface="+mj-ea"/>
                <a:cs typeface="Times New Roman" panose="02020603050405020304" pitchFamily="18" charset="0"/>
              </a:rPr>
              <a:t>半導體</a:t>
            </a:r>
            <a:r>
              <a:rPr lang="zh-TW" altLang="en-US" sz="1600" b="1" dirty="0" smtClean="0">
                <a:solidFill>
                  <a:schemeClr val="tx1"/>
                </a:solidFill>
                <a:latin typeface="Times New Roman" panose="02020603050405020304" pitchFamily="18" charset="0"/>
                <a:ea typeface="+mj-ea"/>
                <a:cs typeface="Times New Roman" panose="02020603050405020304" pitchFamily="18" charset="0"/>
              </a:rPr>
              <a:t>材料</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r>
              <a:rPr lang="zh-TW" altLang="en-US" sz="1600" b="1" dirty="0" smtClean="0">
                <a:solidFill>
                  <a:srgbClr val="FF0000"/>
                </a:solidFill>
                <a:latin typeface="Times New Roman" panose="02020603050405020304" pitchFamily="18" charset="0"/>
                <a:ea typeface="+mj-ea"/>
                <a:cs typeface="Times New Roman" panose="02020603050405020304" pitchFamily="18" charset="0"/>
              </a:rPr>
              <a:t>中鋼</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endParaRPr lang="en-US" altLang="zh-TW" sz="1600" b="1" dirty="0">
              <a:solidFill>
                <a:srgbClr val="FF0000"/>
              </a:solidFill>
              <a:latin typeface="Times New Roman" panose="02020603050405020304" pitchFamily="18" charset="0"/>
              <a:ea typeface="+mj-ea"/>
              <a:cs typeface="Times New Roman" panose="02020603050405020304" pitchFamily="18" charset="0"/>
            </a:endParaRPr>
          </a:p>
          <a:p>
            <a:pPr defTabSz="860856" eaLnBrk="0" fontAlgn="base" hangingPunct="0">
              <a:spcBef>
                <a:spcPct val="0"/>
              </a:spcBef>
              <a:spcAft>
                <a:spcPct val="0"/>
              </a:spcAft>
              <a:defRPr/>
            </a:pPr>
            <a:r>
              <a:rPr lang="en-US" altLang="zh-TW" sz="1600" b="1" dirty="0">
                <a:solidFill>
                  <a:schemeClr val="tx1"/>
                </a:solidFill>
                <a:latin typeface="Times New Roman" panose="02020603050405020304" pitchFamily="18" charset="0"/>
                <a:ea typeface="+mj-ea"/>
                <a:cs typeface="Times New Roman" panose="02020603050405020304" pitchFamily="18" charset="0"/>
              </a:rPr>
              <a:t>   (4) </a:t>
            </a:r>
            <a:r>
              <a:rPr lang="zh-TW" altLang="en-US" sz="1600" b="1" dirty="0">
                <a:solidFill>
                  <a:schemeClr val="tx1"/>
                </a:solidFill>
                <a:latin typeface="Times New Roman" panose="02020603050405020304" pitchFamily="18" charset="0"/>
                <a:ea typeface="+mj-ea"/>
                <a:cs typeface="Times New Roman" panose="02020603050405020304" pitchFamily="18" charset="0"/>
              </a:rPr>
              <a:t>生質</a:t>
            </a:r>
            <a:r>
              <a:rPr lang="en-US" altLang="zh-TW" sz="1600" b="1" dirty="0">
                <a:solidFill>
                  <a:schemeClr val="tx1"/>
                </a:solidFill>
                <a:latin typeface="Times New Roman" panose="02020603050405020304" pitchFamily="18" charset="0"/>
                <a:ea typeface="+mj-ea"/>
                <a:cs typeface="Times New Roman" panose="02020603050405020304" pitchFamily="18" charset="0"/>
              </a:rPr>
              <a:t>/</a:t>
            </a:r>
            <a:r>
              <a:rPr lang="zh-TW" altLang="en-US" sz="1600" b="1" dirty="0" smtClean="0">
                <a:solidFill>
                  <a:schemeClr val="tx1"/>
                </a:solidFill>
                <a:latin typeface="Times New Roman" panose="02020603050405020304" pitchFamily="18" charset="0"/>
                <a:ea typeface="+mj-ea"/>
                <a:cs typeface="Times New Roman" panose="02020603050405020304" pitchFamily="18" charset="0"/>
              </a:rPr>
              <a:t>酵素</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r>
              <a:rPr lang="zh-TW" altLang="en-US" sz="1600" b="1" dirty="0" smtClean="0">
                <a:solidFill>
                  <a:srgbClr val="FF0000"/>
                </a:solidFill>
                <a:latin typeface="Times New Roman" panose="02020603050405020304" pitchFamily="18" charset="0"/>
                <a:ea typeface="+mj-ea"/>
                <a:cs typeface="Times New Roman" panose="02020603050405020304" pitchFamily="18" charset="0"/>
              </a:rPr>
              <a:t>台糖</a:t>
            </a:r>
            <a:r>
              <a:rPr lang="en-US" altLang="zh-TW" sz="1600" b="1" dirty="0" smtClean="0">
                <a:solidFill>
                  <a:srgbClr val="FF0000"/>
                </a:solidFill>
                <a:latin typeface="Times New Roman" panose="02020603050405020304" pitchFamily="18" charset="0"/>
                <a:ea typeface="+mj-ea"/>
                <a:cs typeface="Times New Roman" panose="02020603050405020304" pitchFamily="18" charset="0"/>
              </a:rPr>
              <a:t>)</a:t>
            </a:r>
            <a:endParaRPr lang="en-US" altLang="zh-TW" sz="1600" b="1" dirty="0">
              <a:solidFill>
                <a:srgbClr val="FF0000"/>
              </a:solidFill>
              <a:latin typeface="Times New Roman" panose="02020603050405020304" pitchFamily="18" charset="0"/>
              <a:ea typeface="+mj-ea"/>
              <a:cs typeface="Times New Roman" panose="02020603050405020304" pitchFamily="18" charset="0"/>
            </a:endParaRPr>
          </a:p>
        </p:txBody>
      </p:sp>
      <p:sp>
        <p:nvSpPr>
          <p:cNvPr id="7" name="橢圓 6">
            <a:extLst>
              <a:ext uri="{FF2B5EF4-FFF2-40B4-BE49-F238E27FC236}">
                <a16:creationId xmlns="" xmlns:a16="http://schemas.microsoft.com/office/drawing/2014/main" id="{2F6C905C-3496-4B84-ADE9-CC14E3B0EF26}"/>
              </a:ext>
            </a:extLst>
          </p:cNvPr>
          <p:cNvSpPr>
            <a:spLocks noChangeArrowheads="1"/>
          </p:cNvSpPr>
          <p:nvPr/>
        </p:nvSpPr>
        <p:spPr bwMode="auto">
          <a:xfrm>
            <a:off x="1979036" y="2894663"/>
            <a:ext cx="5492431" cy="1617520"/>
          </a:xfrm>
          <a:prstGeom prst="ellipse">
            <a:avLst/>
          </a:prstGeom>
          <a:solidFill>
            <a:srgbClr val="FFFFCC">
              <a:alpha val="59999"/>
            </a:srgbClr>
          </a:solidFill>
          <a:ln w="76200" algn="ctr">
            <a:solidFill>
              <a:srgbClr val="FFC000">
                <a:alpha val="45098"/>
              </a:srgbClr>
            </a:solidFill>
            <a:round/>
            <a:headEnd/>
            <a:tailEnd/>
          </a:ln>
        </p:spPr>
        <p:txBody>
          <a:bodyPr rot="10800000" wrap="none" lIns="86046" tIns="43023" rIns="86046" bIns="43023"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defTabSz="860856" eaLnBrk="0" fontAlgn="base" hangingPunct="0">
              <a:spcBef>
                <a:spcPct val="0"/>
              </a:spcBef>
              <a:spcAft>
                <a:spcPct val="0"/>
              </a:spcAft>
              <a:buFontTx/>
              <a:buNone/>
            </a:pPr>
            <a:endParaRPr lang="zh-TW" altLang="en-US" sz="1100" b="1" dirty="0">
              <a:solidFill>
                <a:prstClr val="black"/>
              </a:solidFill>
              <a:latin typeface="Times New Roman" panose="02020603050405020304" pitchFamily="18" charset="0"/>
              <a:ea typeface="+mj-ea"/>
              <a:cs typeface="Times New Roman" panose="02020603050405020304" pitchFamily="18" charset="0"/>
            </a:endParaRPr>
          </a:p>
        </p:txBody>
      </p:sp>
      <p:sp>
        <p:nvSpPr>
          <p:cNvPr id="8" name="橢圓 7">
            <a:extLst>
              <a:ext uri="{FF2B5EF4-FFF2-40B4-BE49-F238E27FC236}">
                <a16:creationId xmlns="" xmlns:a16="http://schemas.microsoft.com/office/drawing/2014/main" id="{BB6E56F9-BA84-4E33-8570-E6BDBF4D9C27}"/>
              </a:ext>
            </a:extLst>
          </p:cNvPr>
          <p:cNvSpPr/>
          <p:nvPr/>
        </p:nvSpPr>
        <p:spPr bwMode="auto">
          <a:xfrm rot="10800000">
            <a:off x="3024402" y="1776509"/>
            <a:ext cx="3800526" cy="2127400"/>
          </a:xfrm>
          <a:prstGeom prst="ellipse">
            <a:avLst/>
          </a:prstGeom>
          <a:solidFill>
            <a:srgbClr val="0033CC"/>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ot="10800000" wrap="none" lIns="86046" tIns="43023" rIns="86046" bIns="43023" anchor="ctr"/>
          <a:lstStyle/>
          <a:p>
            <a:pPr algn="ctr" defTabSz="860856" eaLnBrk="0" fontAlgn="base" hangingPunct="0">
              <a:spcBef>
                <a:spcPct val="0"/>
              </a:spcBef>
              <a:spcAft>
                <a:spcPct val="0"/>
              </a:spcAft>
              <a:defRPr/>
            </a:pPr>
            <a:r>
              <a:rPr lang="zh-TW" altLang="en-US" sz="2800" b="1" dirty="0">
                <a:solidFill>
                  <a:schemeClr val="bg1"/>
                </a:solidFill>
                <a:latin typeface="Times New Roman" panose="02020603050405020304" pitchFamily="18" charset="0"/>
                <a:ea typeface="+mj-ea"/>
                <a:cs typeface="Times New Roman" panose="02020603050405020304" pitchFamily="18" charset="0"/>
              </a:rPr>
              <a:t>循環</a:t>
            </a:r>
            <a:r>
              <a:rPr lang="zh-TW" altLang="en-US" sz="2800" b="1" dirty="0" smtClean="0">
                <a:solidFill>
                  <a:schemeClr val="bg1"/>
                </a:solidFill>
                <a:latin typeface="Times New Roman" panose="02020603050405020304" pitchFamily="18" charset="0"/>
                <a:ea typeface="+mj-ea"/>
                <a:cs typeface="Times New Roman" panose="02020603050405020304" pitchFamily="18" charset="0"/>
              </a:rPr>
              <a:t>技術暨</a:t>
            </a:r>
            <a:endParaRPr lang="en-US" altLang="zh-TW" sz="2800" b="1" dirty="0" smtClean="0">
              <a:solidFill>
                <a:schemeClr val="bg1"/>
              </a:solidFill>
              <a:latin typeface="Times New Roman" panose="02020603050405020304" pitchFamily="18" charset="0"/>
              <a:ea typeface="+mj-ea"/>
              <a:cs typeface="Times New Roman" panose="02020603050405020304" pitchFamily="18" charset="0"/>
            </a:endParaRPr>
          </a:p>
          <a:p>
            <a:pPr algn="ctr" defTabSz="860856" eaLnBrk="0" fontAlgn="base" hangingPunct="0">
              <a:spcBef>
                <a:spcPct val="0"/>
              </a:spcBef>
              <a:spcAft>
                <a:spcPct val="0"/>
              </a:spcAft>
              <a:defRPr/>
            </a:pPr>
            <a:r>
              <a:rPr lang="zh-TW" altLang="en-US" sz="2800" b="1" dirty="0" smtClean="0">
                <a:solidFill>
                  <a:schemeClr val="bg1"/>
                </a:solidFill>
                <a:latin typeface="Times New Roman" panose="02020603050405020304" pitchFamily="18" charset="0"/>
                <a:ea typeface="+mj-ea"/>
                <a:cs typeface="Times New Roman" panose="02020603050405020304" pitchFamily="18" charset="0"/>
              </a:rPr>
              <a:t>材料創新研發</a:t>
            </a:r>
            <a:r>
              <a:rPr kumimoji="1" lang="zh-TW" altLang="en-US" sz="2800" b="1" dirty="0" smtClean="0">
                <a:solidFill>
                  <a:schemeClr val="bg1"/>
                </a:solidFill>
                <a:latin typeface="Times New Roman" panose="02020603050405020304" pitchFamily="18" charset="0"/>
                <a:ea typeface="+mj-ea"/>
                <a:cs typeface="Times New Roman" panose="02020603050405020304" pitchFamily="18" charset="0"/>
              </a:rPr>
              <a:t>專區</a:t>
            </a:r>
            <a:endParaRPr kumimoji="1" lang="en-US" altLang="zh-TW" sz="2800" b="1" dirty="0">
              <a:solidFill>
                <a:schemeClr val="bg1"/>
              </a:solidFill>
              <a:latin typeface="Times New Roman" panose="02020603050405020304" pitchFamily="18" charset="0"/>
              <a:ea typeface="+mj-ea"/>
              <a:cs typeface="Times New Roman" panose="02020603050405020304" pitchFamily="18" charset="0"/>
            </a:endParaRPr>
          </a:p>
          <a:p>
            <a:pPr algn="ctr" defTabSz="860856" eaLnBrk="0" fontAlgn="base" hangingPunct="0">
              <a:spcBef>
                <a:spcPct val="0"/>
              </a:spcBef>
              <a:spcAft>
                <a:spcPct val="0"/>
              </a:spcAft>
              <a:defRPr/>
            </a:pPr>
            <a:endParaRPr kumimoji="1" lang="en-US" altLang="zh-TW" sz="2600" b="1" dirty="0">
              <a:solidFill>
                <a:prstClr val="white"/>
              </a:solidFill>
              <a:latin typeface="Times New Roman" panose="02020603050405020304" pitchFamily="18" charset="0"/>
              <a:ea typeface="+mj-ea"/>
              <a:cs typeface="Times New Roman" panose="02020603050405020304" pitchFamily="18" charset="0"/>
            </a:endParaRPr>
          </a:p>
          <a:p>
            <a:pPr algn="ctr" defTabSz="860856" eaLnBrk="0" fontAlgn="base" hangingPunct="0">
              <a:spcBef>
                <a:spcPct val="0"/>
              </a:spcBef>
              <a:spcAft>
                <a:spcPct val="0"/>
              </a:spcAft>
              <a:defRPr/>
            </a:pPr>
            <a:endParaRPr kumimoji="1" lang="en-US" altLang="zh-TW" sz="2600" b="1" dirty="0">
              <a:solidFill>
                <a:prstClr val="white"/>
              </a:solidFill>
              <a:latin typeface="Times New Roman" panose="02020603050405020304" pitchFamily="18" charset="0"/>
              <a:ea typeface="+mj-ea"/>
              <a:cs typeface="Times New Roman" panose="02020603050405020304" pitchFamily="18" charset="0"/>
            </a:endParaRPr>
          </a:p>
          <a:p>
            <a:pPr algn="ctr" defTabSz="860856" eaLnBrk="0" fontAlgn="base" hangingPunct="0">
              <a:spcBef>
                <a:spcPct val="0"/>
              </a:spcBef>
              <a:spcAft>
                <a:spcPct val="0"/>
              </a:spcAft>
              <a:defRPr/>
            </a:pPr>
            <a:endParaRPr kumimoji="1" lang="en-US" altLang="zh-TW" sz="2600" b="1" dirty="0">
              <a:solidFill>
                <a:srgbClr val="FFFF00"/>
              </a:solidFill>
              <a:latin typeface="Times New Roman" panose="02020603050405020304" pitchFamily="18" charset="0"/>
              <a:ea typeface="+mj-ea"/>
              <a:cs typeface="Times New Roman" panose="02020603050405020304" pitchFamily="18" charset="0"/>
            </a:endParaRPr>
          </a:p>
        </p:txBody>
      </p:sp>
      <p:sp>
        <p:nvSpPr>
          <p:cNvPr id="9" name="橢圓 8">
            <a:extLst>
              <a:ext uri="{FF2B5EF4-FFF2-40B4-BE49-F238E27FC236}">
                <a16:creationId xmlns="" xmlns:a16="http://schemas.microsoft.com/office/drawing/2014/main" id="{22CA4DF8-5241-4AF3-A962-C821209E59C5}"/>
              </a:ext>
            </a:extLst>
          </p:cNvPr>
          <p:cNvSpPr/>
          <p:nvPr/>
        </p:nvSpPr>
        <p:spPr bwMode="auto">
          <a:xfrm rot="10800000">
            <a:off x="6904717" y="3635542"/>
            <a:ext cx="2128447" cy="961931"/>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10800000" wrap="none" lIns="86046" tIns="43023" rIns="86046" bIns="43023" anchor="ctr"/>
          <a:lstStyle/>
          <a:p>
            <a:pPr algn="ctr" defTabSz="860856" eaLnBrk="0" fontAlgn="base" hangingPunct="0">
              <a:spcBef>
                <a:spcPct val="0"/>
              </a:spcBef>
              <a:spcAft>
                <a:spcPct val="0"/>
              </a:spcAft>
              <a:defRPr/>
            </a:pPr>
            <a:r>
              <a:rPr kumimoji="1" lang="zh-TW" altLang="en-US" sz="1900" b="1" dirty="0">
                <a:solidFill>
                  <a:srgbClr val="006600"/>
                </a:solidFill>
                <a:latin typeface="Times New Roman" panose="02020603050405020304" pitchFamily="18" charset="0"/>
                <a:ea typeface="+mj-ea"/>
                <a:cs typeface="Times New Roman" panose="02020603050405020304" pitchFamily="18" charset="0"/>
              </a:rPr>
              <a:t>國營事業</a:t>
            </a:r>
            <a:endParaRPr kumimoji="1" lang="en-US" altLang="zh-TW" sz="1900" b="1" dirty="0">
              <a:solidFill>
                <a:srgbClr val="FF0000"/>
              </a:solidFill>
              <a:latin typeface="Times New Roman" panose="02020603050405020304" pitchFamily="18" charset="0"/>
              <a:ea typeface="+mj-ea"/>
              <a:cs typeface="Times New Roman" panose="02020603050405020304" pitchFamily="18" charset="0"/>
            </a:endParaRPr>
          </a:p>
          <a:p>
            <a:pPr algn="ctr" defTabSz="860856" eaLnBrk="0" fontAlgn="base" hangingPunct="0">
              <a:spcBef>
                <a:spcPct val="0"/>
              </a:spcBef>
              <a:spcAft>
                <a:spcPct val="0"/>
              </a:spcAft>
              <a:defRPr/>
            </a:pPr>
            <a:r>
              <a:rPr kumimoji="1" lang="en-US" altLang="zh-TW" sz="1500" b="1" dirty="0">
                <a:solidFill>
                  <a:prstClr val="black"/>
                </a:solidFill>
                <a:latin typeface="Times New Roman" panose="02020603050405020304" pitchFamily="18" charset="0"/>
                <a:ea typeface="+mj-ea"/>
                <a:cs typeface="Times New Roman" panose="02020603050405020304" pitchFamily="18" charset="0"/>
              </a:rPr>
              <a:t>(</a:t>
            </a:r>
            <a:r>
              <a:rPr kumimoji="1" lang="zh-TW" altLang="en-US" sz="1500" b="1" dirty="0">
                <a:solidFill>
                  <a:prstClr val="black"/>
                </a:solidFill>
                <a:latin typeface="Times New Roman" panose="02020603050405020304" pitchFamily="18" charset="0"/>
                <a:ea typeface="+mj-ea"/>
                <a:cs typeface="Times New Roman" panose="02020603050405020304" pitchFamily="18" charset="0"/>
              </a:rPr>
              <a:t>試量產、產業化</a:t>
            </a:r>
            <a:r>
              <a:rPr kumimoji="1" lang="en-US" altLang="zh-TW" sz="1500" b="1" dirty="0">
                <a:solidFill>
                  <a:prstClr val="black"/>
                </a:solidFill>
                <a:latin typeface="Times New Roman" panose="02020603050405020304" pitchFamily="18" charset="0"/>
                <a:ea typeface="+mj-ea"/>
                <a:cs typeface="Times New Roman" panose="02020603050405020304" pitchFamily="18" charset="0"/>
              </a:rPr>
              <a:t>)</a:t>
            </a:r>
            <a:endParaRPr kumimoji="1" lang="en-US" altLang="zh-TW" sz="1500" b="1" dirty="0">
              <a:solidFill>
                <a:srgbClr val="FF0000"/>
              </a:solidFill>
              <a:latin typeface="Times New Roman" panose="02020603050405020304" pitchFamily="18" charset="0"/>
              <a:ea typeface="+mj-ea"/>
              <a:cs typeface="Times New Roman" panose="02020603050405020304" pitchFamily="18" charset="0"/>
            </a:endParaRPr>
          </a:p>
        </p:txBody>
      </p:sp>
      <p:sp>
        <p:nvSpPr>
          <p:cNvPr id="10" name="文字方塊 9">
            <a:extLst>
              <a:ext uri="{FF2B5EF4-FFF2-40B4-BE49-F238E27FC236}">
                <a16:creationId xmlns="" xmlns:a16="http://schemas.microsoft.com/office/drawing/2014/main" id="{F6F875EE-EACB-41C9-8F55-82A532716F72}"/>
              </a:ext>
            </a:extLst>
          </p:cNvPr>
          <p:cNvSpPr txBox="1"/>
          <p:nvPr/>
        </p:nvSpPr>
        <p:spPr>
          <a:xfrm>
            <a:off x="350983" y="4908665"/>
            <a:ext cx="3005786" cy="1728000"/>
          </a:xfrm>
          <a:prstGeom prst="rect">
            <a:avLst/>
          </a:prstGeom>
        </p:spPr>
        <p:style>
          <a:lnRef idx="1">
            <a:schemeClr val="accent1"/>
          </a:lnRef>
          <a:fillRef idx="2">
            <a:schemeClr val="accent1"/>
          </a:fillRef>
          <a:effectRef idx="1">
            <a:schemeClr val="accent1"/>
          </a:effectRef>
          <a:fontRef idx="minor">
            <a:schemeClr val="dk1"/>
          </a:fontRef>
        </p:style>
        <p:txBody>
          <a:bodyPr wrap="square" lIns="86046" tIns="43023" rIns="86046" bIns="43023">
            <a:noAutofit/>
          </a:bodyPr>
          <a:lstStyle/>
          <a:p>
            <a:pPr marL="161342" indent="-161342" defTabSz="860856" eaLnBrk="0" fontAlgn="base" hangingPunct="0">
              <a:spcBef>
                <a:spcPct val="0"/>
              </a:spcBef>
              <a:spcAft>
                <a:spcPct val="0"/>
              </a:spcAft>
              <a:buFont typeface="Arial" panose="020B0604020202020204" pitchFamily="34" charset="0"/>
              <a:buChar char="•"/>
              <a:defRPr/>
            </a:pPr>
            <a:r>
              <a:rPr kumimoji="1" lang="zh-TW" altLang="en-US" sz="1600" b="1" dirty="0">
                <a:solidFill>
                  <a:prstClr val="black"/>
                </a:solidFill>
                <a:latin typeface="Times New Roman" panose="02020603050405020304" pitchFamily="18" charset="0"/>
                <a:ea typeface="+mj-ea"/>
                <a:cs typeface="Times New Roman" panose="02020603050405020304" pitchFamily="18" charset="0"/>
              </a:rPr>
              <a:t>執行單位：台大、成大、中山合組學程</a:t>
            </a:r>
            <a:endParaRPr kumimoji="1" lang="en-US" altLang="zh-TW" sz="1600" b="1" dirty="0">
              <a:solidFill>
                <a:prstClr val="black"/>
              </a:solidFill>
              <a:latin typeface="Times New Roman" panose="02020603050405020304" pitchFamily="18" charset="0"/>
              <a:ea typeface="+mj-ea"/>
              <a:cs typeface="Times New Roman" panose="02020603050405020304" pitchFamily="18" charset="0"/>
            </a:endParaRPr>
          </a:p>
          <a:p>
            <a:pPr marL="161342" indent="-161342" defTabSz="860856" eaLnBrk="0" fontAlgn="base" hangingPunct="0">
              <a:spcBef>
                <a:spcPct val="0"/>
              </a:spcBef>
              <a:spcAft>
                <a:spcPct val="0"/>
              </a:spcAft>
              <a:buFont typeface="Arial" panose="020B0604020202020204" pitchFamily="34" charset="0"/>
              <a:buChar char="•"/>
              <a:defRPr/>
            </a:pPr>
            <a:r>
              <a:rPr lang="zh-TW" altLang="en-US" sz="1600" b="1" dirty="0">
                <a:solidFill>
                  <a:prstClr val="black"/>
                </a:solidFill>
                <a:latin typeface="Times New Roman" panose="02020603050405020304" pitchFamily="18" charset="0"/>
                <a:ea typeface="+mj-ea"/>
                <a:cs typeface="Times New Roman" panose="02020603050405020304" pitchFamily="18" charset="0"/>
              </a:rPr>
              <a:t>任務：</a:t>
            </a:r>
            <a:r>
              <a:rPr lang="en-US" altLang="zh-TW" sz="1600" b="1" dirty="0">
                <a:solidFill>
                  <a:prstClr val="black"/>
                </a:solidFill>
                <a:latin typeface="Times New Roman" panose="02020603050405020304" pitchFamily="18" charset="0"/>
                <a:ea typeface="+mj-ea"/>
                <a:cs typeface="Times New Roman" panose="02020603050405020304" pitchFamily="18" charset="0"/>
              </a:rPr>
              <a:t/>
            </a:r>
            <a:br>
              <a:rPr lang="en-US" altLang="zh-TW" sz="1600" b="1" dirty="0">
                <a:solidFill>
                  <a:prstClr val="black"/>
                </a:solidFill>
                <a:latin typeface="Times New Roman" panose="02020603050405020304" pitchFamily="18" charset="0"/>
                <a:ea typeface="+mj-ea"/>
                <a:cs typeface="Times New Roman" panose="02020603050405020304" pitchFamily="18" charset="0"/>
              </a:rPr>
            </a:br>
            <a:r>
              <a:rPr lang="en-US" altLang="zh-TW" sz="1600" b="1" dirty="0">
                <a:solidFill>
                  <a:prstClr val="black"/>
                </a:solidFill>
                <a:latin typeface="Times New Roman" panose="02020603050405020304" pitchFamily="18" charset="0"/>
                <a:ea typeface="+mj-ea"/>
                <a:cs typeface="Times New Roman" panose="02020603050405020304" pitchFamily="18" charset="0"/>
              </a:rPr>
              <a:t>(1)</a:t>
            </a:r>
            <a:r>
              <a:rPr lang="zh-TW" altLang="zh-TW" sz="1600" b="1" dirty="0">
                <a:solidFill>
                  <a:prstClr val="black"/>
                </a:solidFill>
                <a:latin typeface="Times New Roman" panose="02020603050405020304" pitchFamily="18" charset="0"/>
                <a:ea typeface="+mj-ea"/>
                <a:cs typeface="Times New Roman" panose="02020603050405020304" pitchFamily="18" charset="0"/>
              </a:rPr>
              <a:t>建立目標導向之材料學程</a:t>
            </a:r>
            <a:r>
              <a:rPr lang="en-US" altLang="zh-TW" sz="1600" b="1" dirty="0">
                <a:solidFill>
                  <a:prstClr val="black"/>
                </a:solidFill>
                <a:latin typeface="Times New Roman" panose="02020603050405020304" pitchFamily="18" charset="0"/>
                <a:ea typeface="+mj-ea"/>
                <a:cs typeface="Times New Roman" panose="02020603050405020304" pitchFamily="18" charset="0"/>
              </a:rPr>
              <a:t/>
            </a:r>
            <a:br>
              <a:rPr lang="en-US" altLang="zh-TW" sz="1600" b="1" dirty="0">
                <a:solidFill>
                  <a:prstClr val="black"/>
                </a:solidFill>
                <a:latin typeface="Times New Roman" panose="02020603050405020304" pitchFamily="18" charset="0"/>
                <a:ea typeface="+mj-ea"/>
                <a:cs typeface="Times New Roman" panose="02020603050405020304" pitchFamily="18" charset="0"/>
              </a:rPr>
            </a:br>
            <a:r>
              <a:rPr lang="en-US" altLang="zh-TW" sz="1600" b="1" dirty="0">
                <a:solidFill>
                  <a:prstClr val="black"/>
                </a:solidFill>
                <a:latin typeface="Times New Roman" panose="02020603050405020304" pitchFamily="18" charset="0"/>
                <a:ea typeface="+mj-ea"/>
                <a:cs typeface="Times New Roman" panose="02020603050405020304" pitchFamily="18" charset="0"/>
              </a:rPr>
              <a:t>(2)</a:t>
            </a:r>
            <a:r>
              <a:rPr lang="zh-TW" altLang="zh-TW" sz="1600" b="1" dirty="0">
                <a:solidFill>
                  <a:prstClr val="black"/>
                </a:solidFill>
                <a:latin typeface="Times New Roman" panose="02020603050405020304" pitchFamily="18" charset="0"/>
                <a:ea typeface="+mj-ea"/>
                <a:cs typeface="Times New Roman" panose="02020603050405020304" pitchFamily="18" charset="0"/>
              </a:rPr>
              <a:t>延攬</a:t>
            </a:r>
            <a:r>
              <a:rPr lang="zh-TW" altLang="en-US" sz="1600" b="1" dirty="0">
                <a:solidFill>
                  <a:prstClr val="black"/>
                </a:solidFill>
                <a:latin typeface="Times New Roman" panose="02020603050405020304" pitchFamily="18" charset="0"/>
                <a:ea typeface="+mj-ea"/>
                <a:cs typeface="Times New Roman" panose="02020603050405020304" pitchFamily="18" charset="0"/>
              </a:rPr>
              <a:t>國際專家與</a:t>
            </a:r>
            <a:r>
              <a:rPr lang="zh-TW" altLang="zh-TW" sz="1600" b="1" dirty="0">
                <a:solidFill>
                  <a:prstClr val="black"/>
                </a:solidFill>
                <a:latin typeface="Times New Roman" panose="02020603050405020304" pitchFamily="18" charset="0"/>
                <a:ea typeface="+mj-ea"/>
                <a:cs typeface="Times New Roman" panose="02020603050405020304" pitchFamily="18" charset="0"/>
              </a:rPr>
              <a:t>尖端師資</a:t>
            </a:r>
            <a:r>
              <a:rPr lang="en-US" altLang="zh-TW" sz="1600" b="1" dirty="0">
                <a:solidFill>
                  <a:prstClr val="black"/>
                </a:solidFill>
                <a:latin typeface="Times New Roman" panose="02020603050405020304" pitchFamily="18" charset="0"/>
                <a:ea typeface="+mj-ea"/>
                <a:cs typeface="Times New Roman" panose="02020603050405020304" pitchFamily="18" charset="0"/>
              </a:rPr>
              <a:t/>
            </a:r>
            <a:br>
              <a:rPr lang="en-US" altLang="zh-TW" sz="1600" b="1" dirty="0">
                <a:solidFill>
                  <a:prstClr val="black"/>
                </a:solidFill>
                <a:latin typeface="Times New Roman" panose="02020603050405020304" pitchFamily="18" charset="0"/>
                <a:ea typeface="+mj-ea"/>
                <a:cs typeface="Times New Roman" panose="02020603050405020304" pitchFamily="18" charset="0"/>
              </a:rPr>
            </a:br>
            <a:r>
              <a:rPr lang="en-US" altLang="zh-TW" sz="1600" b="1" dirty="0">
                <a:solidFill>
                  <a:prstClr val="black"/>
                </a:solidFill>
                <a:latin typeface="Times New Roman" panose="02020603050405020304" pitchFamily="18" charset="0"/>
                <a:ea typeface="+mj-ea"/>
                <a:cs typeface="Times New Roman" panose="02020603050405020304" pitchFamily="18" charset="0"/>
              </a:rPr>
              <a:t>(3)</a:t>
            </a:r>
            <a:r>
              <a:rPr lang="zh-TW" altLang="zh-TW" sz="1600" b="1" dirty="0">
                <a:solidFill>
                  <a:prstClr val="black"/>
                </a:solidFill>
                <a:latin typeface="Times New Roman" panose="02020603050405020304" pitchFamily="18" charset="0"/>
                <a:ea typeface="+mj-ea"/>
                <a:cs typeface="Times New Roman" panose="02020603050405020304" pitchFamily="18" charset="0"/>
              </a:rPr>
              <a:t>培育</a:t>
            </a:r>
            <a:r>
              <a:rPr lang="zh-TW" altLang="en-US" sz="1600" b="1" dirty="0">
                <a:solidFill>
                  <a:prstClr val="black"/>
                </a:solidFill>
                <a:latin typeface="Times New Roman" panose="02020603050405020304" pitchFamily="18" charset="0"/>
                <a:ea typeface="+mj-ea"/>
                <a:cs typeface="Times New Roman" panose="02020603050405020304" pitchFamily="18" charset="0"/>
              </a:rPr>
              <a:t>高</a:t>
            </a:r>
            <a:r>
              <a:rPr lang="zh-TW" altLang="zh-TW" sz="1600" b="1" dirty="0">
                <a:solidFill>
                  <a:prstClr val="black"/>
                </a:solidFill>
                <a:latin typeface="Times New Roman" panose="02020603050405020304" pitchFamily="18" charset="0"/>
                <a:ea typeface="+mj-ea"/>
                <a:cs typeface="Times New Roman" panose="02020603050405020304" pitchFamily="18" charset="0"/>
              </a:rPr>
              <a:t>端研發人才養成</a:t>
            </a:r>
            <a:r>
              <a:rPr lang="en-US" altLang="zh-TW" sz="1600" b="1" dirty="0">
                <a:solidFill>
                  <a:prstClr val="black"/>
                </a:solidFill>
                <a:latin typeface="Times New Roman" panose="02020603050405020304" pitchFamily="18" charset="0"/>
                <a:ea typeface="+mj-ea"/>
                <a:cs typeface="Times New Roman" panose="02020603050405020304" pitchFamily="18" charset="0"/>
              </a:rPr>
              <a:t/>
            </a:r>
            <a:br>
              <a:rPr lang="en-US" altLang="zh-TW" sz="1600" b="1" dirty="0">
                <a:solidFill>
                  <a:prstClr val="black"/>
                </a:solidFill>
                <a:latin typeface="Times New Roman" panose="02020603050405020304" pitchFamily="18" charset="0"/>
                <a:ea typeface="+mj-ea"/>
                <a:cs typeface="Times New Roman" panose="02020603050405020304" pitchFamily="18" charset="0"/>
              </a:rPr>
            </a:br>
            <a:r>
              <a:rPr lang="en-US" altLang="zh-TW" sz="1600" b="1" dirty="0">
                <a:solidFill>
                  <a:prstClr val="black"/>
                </a:solidFill>
                <a:latin typeface="Times New Roman" panose="02020603050405020304" pitchFamily="18" charset="0"/>
                <a:ea typeface="+mj-ea"/>
                <a:cs typeface="Times New Roman" panose="02020603050405020304" pitchFamily="18" charset="0"/>
              </a:rPr>
              <a:t>(4)</a:t>
            </a:r>
            <a:r>
              <a:rPr lang="zh-TW" altLang="en-US" sz="1600" b="1" dirty="0">
                <a:solidFill>
                  <a:prstClr val="black"/>
                </a:solidFill>
                <a:latin typeface="Times New Roman" panose="02020603050405020304" pitchFamily="18" charset="0"/>
                <a:ea typeface="+mj-ea"/>
                <a:cs typeface="Times New Roman" panose="02020603050405020304" pitchFamily="18" charset="0"/>
              </a:rPr>
              <a:t>深化國際與產業鏈結</a:t>
            </a:r>
            <a:endParaRPr kumimoji="1" lang="en-US" altLang="zh-TW" sz="1600" b="1" dirty="0">
              <a:solidFill>
                <a:prstClr val="black"/>
              </a:solidFill>
              <a:latin typeface="Times New Roman" panose="02020603050405020304" pitchFamily="18" charset="0"/>
              <a:ea typeface="+mj-ea"/>
              <a:cs typeface="Times New Roman" panose="02020603050405020304" pitchFamily="18" charset="0"/>
            </a:endParaRPr>
          </a:p>
        </p:txBody>
      </p:sp>
      <p:grpSp>
        <p:nvGrpSpPr>
          <p:cNvPr id="11" name="群組 10"/>
          <p:cNvGrpSpPr/>
          <p:nvPr/>
        </p:nvGrpSpPr>
        <p:grpSpPr>
          <a:xfrm>
            <a:off x="785091" y="3681462"/>
            <a:ext cx="2209133" cy="995883"/>
            <a:chOff x="969821" y="3126173"/>
            <a:chExt cx="2228232" cy="1077552"/>
          </a:xfrm>
        </p:grpSpPr>
        <p:sp>
          <p:nvSpPr>
            <p:cNvPr id="12" name="橢圓 11">
              <a:extLst>
                <a:ext uri="{FF2B5EF4-FFF2-40B4-BE49-F238E27FC236}">
                  <a16:creationId xmlns="" xmlns:a16="http://schemas.microsoft.com/office/drawing/2014/main" id="{22CA4DF8-5241-4AF3-A962-C821209E59C5}"/>
                </a:ext>
              </a:extLst>
            </p:cNvPr>
            <p:cNvSpPr/>
            <p:nvPr/>
          </p:nvSpPr>
          <p:spPr bwMode="auto">
            <a:xfrm rot="10800000">
              <a:off x="969821" y="3126173"/>
              <a:ext cx="2228232" cy="1077552"/>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10800000" wrap="none" anchor="ctr"/>
            <a:lstStyle/>
            <a:p>
              <a:pPr algn="ctr" defTabSz="860856" eaLnBrk="0" fontAlgn="base" hangingPunct="0">
                <a:spcBef>
                  <a:spcPct val="0"/>
                </a:spcBef>
                <a:spcAft>
                  <a:spcPct val="0"/>
                </a:spcAft>
                <a:defRPr/>
              </a:pPr>
              <a:endParaRPr kumimoji="1" lang="zh-TW" altLang="en-US" sz="1300" b="1" dirty="0">
                <a:solidFill>
                  <a:prstClr val="black"/>
                </a:solidFill>
                <a:latin typeface="Times New Roman" panose="02020603050405020304" pitchFamily="18" charset="0"/>
                <a:ea typeface="+mj-ea"/>
                <a:cs typeface="Times New Roman" panose="02020603050405020304" pitchFamily="18" charset="0"/>
              </a:endParaRPr>
            </a:p>
          </p:txBody>
        </p:sp>
        <p:sp>
          <p:nvSpPr>
            <p:cNvPr id="13" name="矩形 12"/>
            <p:cNvSpPr/>
            <p:nvPr/>
          </p:nvSpPr>
          <p:spPr>
            <a:xfrm>
              <a:off x="1092339" y="3288106"/>
              <a:ext cx="1966055" cy="666032"/>
            </a:xfrm>
            <a:prstGeom prst="rect">
              <a:avLst/>
            </a:prstGeom>
          </p:spPr>
          <p:txBody>
            <a:bodyPr wrap="square">
              <a:spAutoFit/>
            </a:bodyPr>
            <a:lstStyle/>
            <a:p>
              <a:pPr algn="ctr" defTabSz="860856" eaLnBrk="0" fontAlgn="base" hangingPunct="0">
                <a:spcBef>
                  <a:spcPct val="0"/>
                </a:spcBef>
                <a:spcAft>
                  <a:spcPct val="0"/>
                </a:spcAft>
                <a:defRPr/>
              </a:pPr>
              <a:r>
                <a:rPr kumimoji="1" lang="zh-TW" altLang="en-US" sz="1900" b="1" dirty="0">
                  <a:solidFill>
                    <a:srgbClr val="006600"/>
                  </a:solidFill>
                  <a:latin typeface="Times New Roman" panose="02020603050405020304" pitchFamily="18" charset="0"/>
                  <a:ea typeface="+mj-ea"/>
                  <a:cs typeface="Times New Roman" panose="02020603050405020304" pitchFamily="18" charset="0"/>
                </a:rPr>
                <a:t>材料國際學院</a:t>
              </a:r>
              <a:endParaRPr kumimoji="1" lang="en-US" altLang="zh-TW" sz="1900" b="1" dirty="0">
                <a:solidFill>
                  <a:srgbClr val="006600"/>
                </a:solidFill>
                <a:latin typeface="Times New Roman" panose="02020603050405020304" pitchFamily="18" charset="0"/>
                <a:ea typeface="+mj-ea"/>
                <a:cs typeface="Times New Roman" panose="02020603050405020304" pitchFamily="18" charset="0"/>
              </a:endParaRPr>
            </a:p>
            <a:p>
              <a:pPr algn="ctr" defTabSz="860856" eaLnBrk="0" fontAlgn="base" hangingPunct="0">
                <a:spcBef>
                  <a:spcPct val="0"/>
                </a:spcBef>
                <a:spcAft>
                  <a:spcPct val="0"/>
                </a:spcAft>
                <a:defRPr/>
              </a:pPr>
              <a:r>
                <a:rPr kumimoji="1" lang="en-US" altLang="zh-TW" sz="1500" b="1" dirty="0">
                  <a:solidFill>
                    <a:prstClr val="black"/>
                  </a:solidFill>
                  <a:latin typeface="Times New Roman" panose="02020603050405020304" pitchFamily="18" charset="0"/>
                  <a:ea typeface="+mj-ea"/>
                  <a:cs typeface="Times New Roman" panose="02020603050405020304" pitchFamily="18" charset="0"/>
                </a:rPr>
                <a:t>(</a:t>
              </a:r>
              <a:r>
                <a:rPr kumimoji="1" lang="zh-TW" altLang="en-US" sz="1500" b="1" dirty="0">
                  <a:solidFill>
                    <a:prstClr val="black"/>
                  </a:solidFill>
                  <a:latin typeface="Times New Roman" panose="02020603050405020304" pitchFamily="18" charset="0"/>
                  <a:ea typeface="+mj-ea"/>
                  <a:cs typeface="Times New Roman" panose="02020603050405020304" pitchFamily="18" charset="0"/>
                </a:rPr>
                <a:t>教育、基礎研究</a:t>
              </a:r>
              <a:r>
                <a:rPr kumimoji="1" lang="en-US" altLang="zh-TW" sz="1500" b="1" dirty="0" smtClean="0">
                  <a:solidFill>
                    <a:prstClr val="black"/>
                  </a:solidFill>
                  <a:latin typeface="Times New Roman" panose="02020603050405020304" pitchFamily="18" charset="0"/>
                  <a:ea typeface="+mj-ea"/>
                  <a:cs typeface="Times New Roman" panose="02020603050405020304" pitchFamily="18" charset="0"/>
                </a:rPr>
                <a:t>)</a:t>
              </a:r>
              <a:endParaRPr kumimoji="1" lang="en-US" altLang="zh-TW" sz="1500" b="1" dirty="0">
                <a:solidFill>
                  <a:prstClr val="black"/>
                </a:solidFill>
                <a:latin typeface="Times New Roman" panose="02020603050405020304" pitchFamily="18" charset="0"/>
                <a:ea typeface="+mj-ea"/>
                <a:cs typeface="Times New Roman" panose="02020603050405020304" pitchFamily="18" charset="0"/>
              </a:endParaRPr>
            </a:p>
          </p:txBody>
        </p:sp>
      </p:grpSp>
      <p:pic>
        <p:nvPicPr>
          <p:cNvPr id="14" name="圖片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2018" y="1286167"/>
            <a:ext cx="2603871" cy="2286673"/>
          </a:xfrm>
          <a:prstGeom prst="rect">
            <a:avLst/>
          </a:prstGeom>
        </p:spPr>
      </p:pic>
      <p:sp>
        <p:nvSpPr>
          <p:cNvPr id="15" name="矩形 14"/>
          <p:cNvSpPr/>
          <p:nvPr/>
        </p:nvSpPr>
        <p:spPr>
          <a:xfrm>
            <a:off x="3549484" y="2719364"/>
            <a:ext cx="3340095" cy="1071771"/>
          </a:xfrm>
          <a:prstGeom prst="rect">
            <a:avLst/>
          </a:prstGeom>
        </p:spPr>
        <p:txBody>
          <a:bodyPr wrap="square" lIns="86046" tIns="43023" rIns="86046" bIns="43023">
            <a:spAutoFit/>
          </a:bodyPr>
          <a:lstStyle/>
          <a:p>
            <a:pPr marL="268900" indent="-268900" defTabSz="860856" eaLnBrk="0" fontAlgn="base" hangingPunct="0">
              <a:spcBef>
                <a:spcPct val="0"/>
              </a:spcBef>
              <a:spcAft>
                <a:spcPct val="0"/>
              </a:spcAft>
              <a:buFont typeface="Arial" panose="020B0604020202020204" pitchFamily="34" charset="0"/>
              <a:buChar char="•"/>
            </a:pPr>
            <a:r>
              <a:rPr kumimoji="1" lang="zh-TW" altLang="en-US" b="1" dirty="0">
                <a:solidFill>
                  <a:prstClr val="white"/>
                </a:solidFill>
                <a:latin typeface="Times New Roman" panose="02020603050405020304" pitchFamily="18" charset="0"/>
                <a:ea typeface="+mj-ea"/>
                <a:cs typeface="Times New Roman" panose="02020603050405020304" pitchFamily="18" charset="0"/>
              </a:rPr>
              <a:t>原</a:t>
            </a:r>
            <a:r>
              <a:rPr kumimoji="1" lang="zh-HK" altLang="zh-TW" b="1" dirty="0">
                <a:solidFill>
                  <a:prstClr val="white"/>
                </a:solidFill>
                <a:latin typeface="Times New Roman" panose="02020603050405020304" pitchFamily="18" charset="0"/>
                <a:ea typeface="+mj-ea"/>
                <a:cs typeface="Times New Roman" panose="02020603050405020304" pitchFamily="18" charset="0"/>
              </a:rPr>
              <a:t>中油高煉廠</a:t>
            </a:r>
            <a:r>
              <a:rPr kumimoji="1" lang="en-US" altLang="zh-TW" b="1" dirty="0">
                <a:solidFill>
                  <a:prstClr val="white"/>
                </a:solidFill>
                <a:latin typeface="Times New Roman" panose="02020603050405020304" pitchFamily="18" charset="0"/>
                <a:ea typeface="+mj-ea"/>
                <a:cs typeface="Times New Roman" panose="02020603050405020304" pitchFamily="18" charset="0"/>
              </a:rPr>
              <a:t>(</a:t>
            </a:r>
            <a:r>
              <a:rPr kumimoji="1" lang="zh-TW" altLang="zh-TW" b="1" dirty="0">
                <a:solidFill>
                  <a:prstClr val="white"/>
                </a:solidFill>
                <a:latin typeface="Times New Roman" panose="02020603050405020304" pitchFamily="18" charset="0"/>
                <a:ea typeface="+mj-ea"/>
                <a:cs typeface="Times New Roman" panose="02020603050405020304" pitchFamily="18" charset="0"/>
              </a:rPr>
              <a:t>五輕</a:t>
            </a:r>
            <a:r>
              <a:rPr kumimoji="1" lang="en-US" altLang="zh-TW" b="1" dirty="0">
                <a:solidFill>
                  <a:prstClr val="white"/>
                </a:solidFill>
                <a:latin typeface="Times New Roman" panose="02020603050405020304" pitchFamily="18" charset="0"/>
                <a:ea typeface="+mj-ea"/>
                <a:cs typeface="Times New Roman" panose="02020603050405020304" pitchFamily="18" charset="0"/>
              </a:rPr>
              <a:t>)</a:t>
            </a:r>
            <a:endParaRPr kumimoji="1" lang="en-US" altLang="zh-HK" b="1" dirty="0">
              <a:solidFill>
                <a:prstClr val="white"/>
              </a:solidFill>
              <a:latin typeface="Times New Roman" panose="02020603050405020304" pitchFamily="18" charset="0"/>
              <a:ea typeface="+mj-ea"/>
              <a:cs typeface="Times New Roman" panose="02020603050405020304" pitchFamily="18" charset="0"/>
            </a:endParaRPr>
          </a:p>
          <a:p>
            <a:pPr marL="268900" indent="-268900" defTabSz="860856" eaLnBrk="0" fontAlgn="base" hangingPunct="0">
              <a:spcBef>
                <a:spcPct val="0"/>
              </a:spcBef>
              <a:spcAft>
                <a:spcPct val="0"/>
              </a:spcAft>
              <a:buFont typeface="Arial" panose="020B0604020202020204" pitchFamily="34" charset="0"/>
              <a:buChar char="•"/>
            </a:pPr>
            <a:r>
              <a:rPr kumimoji="1" lang="zh-TW" altLang="zh-TW" b="1" dirty="0">
                <a:solidFill>
                  <a:prstClr val="white"/>
                </a:solidFill>
                <a:latin typeface="Times New Roman" panose="02020603050405020304" pitchFamily="18" charset="0"/>
                <a:ea typeface="+mj-ea"/>
                <a:cs typeface="Times New Roman" panose="02020603050405020304" pitchFamily="18" charset="0"/>
              </a:rPr>
              <a:t>未污染</a:t>
            </a:r>
            <a:r>
              <a:rPr kumimoji="1" lang="en-US" altLang="zh-TW" b="1" dirty="0">
                <a:solidFill>
                  <a:prstClr val="white"/>
                </a:solidFill>
                <a:latin typeface="Times New Roman" panose="02020603050405020304" pitchFamily="18" charset="0"/>
                <a:ea typeface="+mj-ea"/>
                <a:cs typeface="Times New Roman" panose="02020603050405020304" pitchFamily="18" charset="0"/>
              </a:rPr>
              <a:t>17</a:t>
            </a:r>
            <a:r>
              <a:rPr kumimoji="1" lang="zh-TW" altLang="zh-TW" b="1" dirty="0">
                <a:solidFill>
                  <a:prstClr val="white"/>
                </a:solidFill>
                <a:latin typeface="Times New Roman" panose="02020603050405020304" pitchFamily="18" charset="0"/>
                <a:ea typeface="+mj-ea"/>
                <a:cs typeface="Times New Roman" panose="02020603050405020304" pitchFamily="18" charset="0"/>
              </a:rPr>
              <a:t>公頃</a:t>
            </a:r>
            <a:r>
              <a:rPr kumimoji="1" lang="zh-HK" altLang="zh-TW" b="1" dirty="0">
                <a:solidFill>
                  <a:prstClr val="white"/>
                </a:solidFill>
                <a:latin typeface="Times New Roman" panose="02020603050405020304" pitchFamily="18" charset="0"/>
                <a:ea typeface="+mj-ea"/>
                <a:cs typeface="Times New Roman" panose="02020603050405020304" pitchFamily="18" charset="0"/>
              </a:rPr>
              <a:t>土地</a:t>
            </a:r>
            <a:r>
              <a:rPr kumimoji="1" lang="zh-TW" altLang="en-US" b="1" dirty="0">
                <a:solidFill>
                  <a:prstClr val="white"/>
                </a:solidFill>
                <a:latin typeface="Times New Roman" panose="02020603050405020304" pitchFamily="18" charset="0"/>
                <a:ea typeface="+mj-ea"/>
                <a:cs typeface="Times New Roman" panose="02020603050405020304" pitchFamily="18" charset="0"/>
              </a:rPr>
              <a:t>優先開發</a:t>
            </a:r>
            <a:endParaRPr kumimoji="1" lang="en-US" altLang="zh-TW" b="1" dirty="0">
              <a:solidFill>
                <a:prstClr val="white"/>
              </a:solidFill>
              <a:latin typeface="Times New Roman" panose="02020603050405020304" pitchFamily="18" charset="0"/>
              <a:ea typeface="+mj-ea"/>
              <a:cs typeface="Times New Roman" panose="02020603050405020304" pitchFamily="18" charset="0"/>
            </a:endParaRPr>
          </a:p>
          <a:p>
            <a:pPr marL="268900" indent="-268900" defTabSz="860856" eaLnBrk="0" hangingPunct="0">
              <a:buFont typeface="Arial" panose="020B0604020202020204" pitchFamily="34" charset="0"/>
              <a:buChar char="•"/>
            </a:pPr>
            <a:r>
              <a:rPr lang="zh-TW" altLang="en-US" b="1" dirty="0">
                <a:solidFill>
                  <a:prstClr val="white"/>
                </a:solidFill>
                <a:latin typeface="Times New Roman" panose="02020603050405020304" pitchFamily="18" charset="0"/>
                <a:ea typeface="+mj-ea"/>
                <a:cs typeface="Times New Roman" panose="02020603050405020304" pitchFamily="18" charset="0"/>
              </a:rPr>
              <a:t>人才培育</a:t>
            </a:r>
            <a:endParaRPr lang="en-US" altLang="zh-TW" b="1" dirty="0">
              <a:solidFill>
                <a:prstClr val="white"/>
              </a:solidFill>
              <a:latin typeface="Times New Roman" panose="02020603050405020304" pitchFamily="18" charset="0"/>
              <a:ea typeface="+mj-ea"/>
              <a:cs typeface="Times New Roman" panose="02020603050405020304" pitchFamily="18" charset="0"/>
            </a:endParaRPr>
          </a:p>
          <a:p>
            <a:pPr marL="268900" indent="-268900" defTabSz="860856" eaLnBrk="0" hangingPunct="0">
              <a:buFont typeface="Arial" panose="020B0604020202020204" pitchFamily="34" charset="0"/>
              <a:buChar char="•"/>
            </a:pPr>
            <a:r>
              <a:rPr lang="zh-TW" altLang="en-US" b="1" dirty="0">
                <a:solidFill>
                  <a:prstClr val="white"/>
                </a:solidFill>
                <a:latin typeface="Times New Roman" panose="02020603050405020304" pitchFamily="18" charset="0"/>
                <a:ea typeface="+mj-ea"/>
                <a:cs typeface="Times New Roman" panose="02020603050405020304" pitchFamily="18" charset="0"/>
              </a:rPr>
              <a:t>企業出題、學研解題</a:t>
            </a:r>
          </a:p>
        </p:txBody>
      </p:sp>
      <p:pic>
        <p:nvPicPr>
          <p:cNvPr id="16" name="圖片 15">
            <a:extLst>
              <a:ext uri="{FF2B5EF4-FFF2-40B4-BE49-F238E27FC236}">
                <a16:creationId xmlns="" xmlns:a16="http://schemas.microsoft.com/office/drawing/2014/main" id="{45632437-3F87-4872-8592-E957101ED7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82" y="1442641"/>
            <a:ext cx="2593629" cy="2040579"/>
          </a:xfrm>
          <a:prstGeom prst="rect">
            <a:avLst/>
          </a:prstGeom>
        </p:spPr>
      </p:pic>
      <p:sp>
        <p:nvSpPr>
          <p:cNvPr id="17" name="文字方塊 16">
            <a:extLst>
              <a:ext uri="{FF2B5EF4-FFF2-40B4-BE49-F238E27FC236}">
                <a16:creationId xmlns="" xmlns:a16="http://schemas.microsoft.com/office/drawing/2014/main" id="{D0B87BE0-C892-4F8D-9EDC-C674854DF025}"/>
              </a:ext>
            </a:extLst>
          </p:cNvPr>
          <p:cNvSpPr txBox="1"/>
          <p:nvPr/>
        </p:nvSpPr>
        <p:spPr>
          <a:xfrm>
            <a:off x="3492272" y="4908665"/>
            <a:ext cx="3251062" cy="1728000"/>
          </a:xfrm>
          <a:prstGeom prst="rect">
            <a:avLst/>
          </a:prstGeom>
          <a:ln/>
        </p:spPr>
        <p:style>
          <a:lnRef idx="1">
            <a:schemeClr val="accent1"/>
          </a:lnRef>
          <a:fillRef idx="2">
            <a:schemeClr val="accent1"/>
          </a:fillRef>
          <a:effectRef idx="1">
            <a:schemeClr val="accent1"/>
          </a:effectRef>
          <a:fontRef idx="minor">
            <a:schemeClr val="dk1"/>
          </a:fontRef>
        </p:style>
        <p:txBody>
          <a:bodyPr wrap="square" lIns="86046" tIns="43023" rIns="86046" bIns="43023">
            <a:noAutofit/>
          </a:bodyPr>
          <a:lstStyle/>
          <a:p>
            <a:pPr marL="161342" indent="-161342" defTabSz="860856" eaLnBrk="0" fontAlgn="base" hangingPunct="0">
              <a:spcBef>
                <a:spcPct val="0"/>
              </a:spcBef>
              <a:spcAft>
                <a:spcPct val="0"/>
              </a:spcAft>
              <a:buFont typeface="Arial" panose="020B0604020202020204" pitchFamily="34" charset="0"/>
              <a:buChar char="•"/>
              <a:defRPr/>
            </a:pPr>
            <a:r>
              <a:rPr kumimoji="1" lang="zh-TW" altLang="en-US" sz="1600" b="1" dirty="0">
                <a:solidFill>
                  <a:prstClr val="black"/>
                </a:solidFill>
                <a:latin typeface="Times New Roman" panose="02020603050405020304" pitchFamily="18" charset="0"/>
                <a:ea typeface="+mj-ea"/>
                <a:cs typeface="Times New Roman" panose="02020603050405020304" pitchFamily="18" charset="0"/>
              </a:rPr>
              <a:t>執行單位：工研院、金工中心、中科院、其他法人</a:t>
            </a:r>
            <a:endParaRPr kumimoji="1" lang="en-US" altLang="zh-TW" sz="1600" b="1" dirty="0">
              <a:solidFill>
                <a:prstClr val="black"/>
              </a:solidFill>
              <a:latin typeface="Times New Roman" panose="02020603050405020304" pitchFamily="18" charset="0"/>
              <a:ea typeface="+mj-ea"/>
              <a:cs typeface="Times New Roman" panose="02020603050405020304" pitchFamily="18" charset="0"/>
            </a:endParaRPr>
          </a:p>
          <a:p>
            <a:pPr marL="161342" indent="-161342" defTabSz="860856" eaLnBrk="0" fontAlgn="base" hangingPunct="0">
              <a:spcBef>
                <a:spcPct val="0"/>
              </a:spcBef>
              <a:spcAft>
                <a:spcPct val="0"/>
              </a:spcAft>
              <a:buFont typeface="Arial" panose="020B0604020202020204" pitchFamily="34" charset="0"/>
              <a:buChar char="•"/>
              <a:defRPr/>
            </a:pPr>
            <a:r>
              <a:rPr kumimoji="1" lang="zh-TW" altLang="en-US" sz="1600" b="1" dirty="0">
                <a:solidFill>
                  <a:prstClr val="black"/>
                </a:solidFill>
                <a:latin typeface="Times New Roman" panose="02020603050405020304" pitchFamily="18" charset="0"/>
                <a:ea typeface="+mj-ea"/>
                <a:cs typeface="Times New Roman" panose="02020603050405020304" pitchFamily="18" charset="0"/>
              </a:rPr>
              <a:t>發展範疇：</a:t>
            </a:r>
            <a:r>
              <a:rPr kumimoji="1" lang="en-US" altLang="zh-TW" sz="1600" b="1" dirty="0">
                <a:solidFill>
                  <a:prstClr val="black"/>
                </a:solidFill>
                <a:latin typeface="Times New Roman" panose="02020603050405020304" pitchFamily="18" charset="0"/>
                <a:ea typeface="+mj-ea"/>
                <a:cs typeface="Times New Roman" panose="02020603050405020304" pitchFamily="18" charset="0"/>
              </a:rPr>
              <a:t/>
            </a:r>
            <a:br>
              <a:rPr kumimoji="1" lang="en-US" altLang="zh-TW" sz="1600" b="1" dirty="0">
                <a:solidFill>
                  <a:prstClr val="black"/>
                </a:solidFill>
                <a:latin typeface="Times New Roman" panose="02020603050405020304" pitchFamily="18" charset="0"/>
                <a:ea typeface="+mj-ea"/>
                <a:cs typeface="Times New Roman" panose="02020603050405020304" pitchFamily="18" charset="0"/>
              </a:rPr>
            </a:br>
            <a:r>
              <a:rPr kumimoji="1" lang="en-US" altLang="zh-TW" sz="1600" b="1" dirty="0">
                <a:solidFill>
                  <a:schemeClr val="tx1"/>
                </a:solidFill>
                <a:latin typeface="Times New Roman" panose="02020603050405020304" pitchFamily="18" charset="0"/>
                <a:ea typeface="+mj-ea"/>
                <a:cs typeface="Times New Roman" panose="02020603050405020304" pitchFamily="18" charset="0"/>
              </a:rPr>
              <a:t>(1)</a:t>
            </a:r>
            <a:r>
              <a:rPr lang="zh-TW" altLang="zh-TW" sz="1600" b="1" dirty="0">
                <a:solidFill>
                  <a:schemeClr val="tx1"/>
                </a:solidFill>
                <a:latin typeface="Times New Roman" panose="02020603050405020304" pitchFamily="18" charset="0"/>
                <a:ea typeface="+mj-ea"/>
                <a:cs typeface="Times New Roman" panose="02020603050405020304" pitchFamily="18" charset="0"/>
              </a:rPr>
              <a:t>高值循環金屬材料及複材應用</a:t>
            </a:r>
            <a:endParaRPr lang="en-US" altLang="zh-TW" sz="1600" b="1" kern="0" dirty="0">
              <a:solidFill>
                <a:schemeClr val="tx1"/>
              </a:solidFill>
              <a:latin typeface="Times New Roman" panose="02020603050405020304" pitchFamily="18" charset="0"/>
              <a:ea typeface="+mj-ea"/>
              <a:cs typeface="Times New Roman" panose="02020603050405020304" pitchFamily="18" charset="0"/>
            </a:endParaRPr>
          </a:p>
          <a:p>
            <a:pPr defTabSz="860856" eaLnBrk="0" fontAlgn="base" hangingPunct="0">
              <a:spcBef>
                <a:spcPct val="0"/>
              </a:spcBef>
              <a:spcAft>
                <a:spcPct val="0"/>
              </a:spcAft>
              <a:defRPr/>
            </a:pPr>
            <a:r>
              <a:rPr lang="zh-TW" altLang="en-US" sz="1600" b="1" kern="0" dirty="0">
                <a:solidFill>
                  <a:schemeClr val="tx1"/>
                </a:solidFill>
                <a:latin typeface="Times New Roman" panose="02020603050405020304" pitchFamily="18" charset="0"/>
                <a:ea typeface="+mj-ea"/>
                <a:cs typeface="Times New Roman" panose="02020603050405020304" pitchFamily="18" charset="0"/>
              </a:rPr>
              <a:t>   </a:t>
            </a:r>
            <a:r>
              <a:rPr lang="en-US" altLang="zh-TW" sz="1600" b="1" kern="0" dirty="0">
                <a:solidFill>
                  <a:schemeClr val="tx1"/>
                </a:solidFill>
                <a:latin typeface="Times New Roman" panose="02020603050405020304" pitchFamily="18" charset="0"/>
                <a:ea typeface="+mj-ea"/>
                <a:cs typeface="Times New Roman" panose="02020603050405020304" pitchFamily="18" charset="0"/>
              </a:rPr>
              <a:t>(2)</a:t>
            </a:r>
            <a:r>
              <a:rPr lang="zh-TW" altLang="en-US" sz="1600" b="1" kern="0" dirty="0">
                <a:solidFill>
                  <a:schemeClr val="tx1"/>
                </a:solidFill>
                <a:latin typeface="Times New Roman" panose="02020603050405020304" pitchFamily="18" charset="0"/>
                <a:ea typeface="+mj-ea"/>
                <a:cs typeface="Times New Roman" panose="02020603050405020304" pitchFamily="18" charset="0"/>
              </a:rPr>
              <a:t>水資源循環</a:t>
            </a:r>
            <a:endParaRPr lang="en-US" altLang="zh-TW" sz="1600" b="1" kern="0" dirty="0">
              <a:solidFill>
                <a:schemeClr val="tx1"/>
              </a:solidFill>
              <a:latin typeface="Times New Roman" panose="02020603050405020304" pitchFamily="18" charset="0"/>
              <a:ea typeface="+mj-ea"/>
              <a:cs typeface="Times New Roman" panose="02020603050405020304" pitchFamily="18" charset="0"/>
            </a:endParaRPr>
          </a:p>
          <a:p>
            <a:pPr defTabSz="860856" eaLnBrk="0" fontAlgn="base" hangingPunct="0">
              <a:spcBef>
                <a:spcPct val="0"/>
              </a:spcBef>
              <a:spcAft>
                <a:spcPct val="0"/>
              </a:spcAft>
              <a:defRPr/>
            </a:pPr>
            <a:r>
              <a:rPr lang="zh-TW" altLang="en-US" sz="1600" b="1" kern="0" dirty="0">
                <a:solidFill>
                  <a:schemeClr val="tx1"/>
                </a:solidFill>
                <a:latin typeface="Times New Roman" panose="02020603050405020304" pitchFamily="18" charset="0"/>
                <a:ea typeface="+mj-ea"/>
                <a:cs typeface="Times New Roman" panose="02020603050405020304" pitchFamily="18" charset="0"/>
              </a:rPr>
              <a:t>   </a:t>
            </a:r>
            <a:r>
              <a:rPr lang="en-US" altLang="zh-TW" sz="1600" b="1" kern="0" dirty="0">
                <a:solidFill>
                  <a:schemeClr val="tx1"/>
                </a:solidFill>
                <a:latin typeface="Times New Roman" panose="02020603050405020304" pitchFamily="18" charset="0"/>
                <a:ea typeface="+mj-ea"/>
                <a:cs typeface="Times New Roman" panose="02020603050405020304" pitchFamily="18" charset="0"/>
              </a:rPr>
              <a:t>(3)</a:t>
            </a:r>
            <a:r>
              <a:rPr lang="zh-TW" altLang="zh-TW" sz="1600" b="1" dirty="0">
                <a:solidFill>
                  <a:schemeClr val="tx1"/>
                </a:solidFill>
                <a:latin typeface="Times New Roman" panose="02020603050405020304" pitchFamily="18" charset="0"/>
                <a:ea typeface="+mj-ea"/>
                <a:cs typeface="Times New Roman" panose="02020603050405020304" pitchFamily="18" charset="0"/>
              </a:rPr>
              <a:t>生質</a:t>
            </a:r>
            <a:r>
              <a:rPr lang="en-US" altLang="zh-TW" sz="1600" b="1" dirty="0">
                <a:solidFill>
                  <a:schemeClr val="tx1"/>
                </a:solidFill>
                <a:latin typeface="Times New Roman" panose="02020603050405020304" pitchFamily="18" charset="0"/>
                <a:ea typeface="+mj-ea"/>
                <a:cs typeface="Times New Roman" panose="02020603050405020304" pitchFamily="18" charset="0"/>
              </a:rPr>
              <a:t>/</a:t>
            </a:r>
            <a:r>
              <a:rPr lang="zh-TW" altLang="zh-TW" sz="1600" b="1" dirty="0">
                <a:solidFill>
                  <a:schemeClr val="tx1"/>
                </a:solidFill>
                <a:latin typeface="Times New Roman" panose="02020603050405020304" pitchFamily="18" charset="0"/>
                <a:ea typeface="+mj-ea"/>
                <a:cs typeface="Times New Roman" panose="02020603050405020304" pitchFamily="18" charset="0"/>
              </a:rPr>
              <a:t>酵素</a:t>
            </a:r>
            <a:r>
              <a:rPr lang="en-US" altLang="zh-TW" sz="1600" b="1" dirty="0">
                <a:solidFill>
                  <a:schemeClr val="tx1"/>
                </a:solidFill>
                <a:latin typeface="Times New Roman" panose="02020603050405020304" pitchFamily="18" charset="0"/>
                <a:ea typeface="+mj-ea"/>
                <a:cs typeface="Times New Roman" panose="02020603050405020304" pitchFamily="18" charset="0"/>
              </a:rPr>
              <a:t>(</a:t>
            </a:r>
            <a:r>
              <a:rPr lang="zh-TW" altLang="zh-TW" sz="1600" b="1" dirty="0">
                <a:solidFill>
                  <a:schemeClr val="tx1"/>
                </a:solidFill>
                <a:latin typeface="Times New Roman" panose="02020603050405020304" pitchFamily="18" charset="0"/>
                <a:ea typeface="+mj-ea"/>
                <a:cs typeface="Times New Roman" panose="02020603050405020304" pitchFamily="18" charset="0"/>
              </a:rPr>
              <a:t>生物合成</a:t>
            </a:r>
            <a:r>
              <a:rPr lang="en-US" altLang="zh-TW" sz="1600" b="1" dirty="0">
                <a:solidFill>
                  <a:schemeClr val="tx1"/>
                </a:solidFill>
                <a:latin typeface="Times New Roman" panose="02020603050405020304" pitchFamily="18" charset="0"/>
                <a:ea typeface="+mj-ea"/>
                <a:cs typeface="Times New Roman" panose="02020603050405020304" pitchFamily="18" charset="0"/>
              </a:rPr>
              <a:t>)</a:t>
            </a:r>
            <a:endParaRPr lang="zh-TW" altLang="en-US" sz="1600" b="1" dirty="0">
              <a:solidFill>
                <a:schemeClr val="tx1"/>
              </a:solidFill>
              <a:latin typeface="Times New Roman" panose="02020603050405020304" pitchFamily="18" charset="0"/>
              <a:ea typeface="+mj-ea"/>
              <a:cs typeface="Times New Roman" panose="02020603050405020304" pitchFamily="18" charset="0"/>
            </a:endParaRPr>
          </a:p>
        </p:txBody>
      </p:sp>
      <p:grpSp>
        <p:nvGrpSpPr>
          <p:cNvPr id="18" name="群組 17"/>
          <p:cNvGrpSpPr/>
          <p:nvPr/>
        </p:nvGrpSpPr>
        <p:grpSpPr>
          <a:xfrm>
            <a:off x="3282880" y="3903908"/>
            <a:ext cx="3264968" cy="941329"/>
            <a:chOff x="6085094" y="2119909"/>
            <a:chExt cx="2673571" cy="826701"/>
          </a:xfrm>
        </p:grpSpPr>
        <p:sp>
          <p:nvSpPr>
            <p:cNvPr id="19" name="橢圓 18">
              <a:extLst>
                <a:ext uri="{FF2B5EF4-FFF2-40B4-BE49-F238E27FC236}">
                  <a16:creationId xmlns="" xmlns:a16="http://schemas.microsoft.com/office/drawing/2014/main" id="{72B0A692-8E4F-4388-974D-E807FFF4C672}"/>
                </a:ext>
              </a:extLst>
            </p:cNvPr>
            <p:cNvSpPr/>
            <p:nvPr/>
          </p:nvSpPr>
          <p:spPr bwMode="auto">
            <a:xfrm rot="10800000">
              <a:off x="6346560" y="2119909"/>
              <a:ext cx="1983644" cy="826701"/>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10800000" wrap="none" anchor="ctr"/>
            <a:lstStyle/>
            <a:p>
              <a:pPr algn="ctr" defTabSz="860856" eaLnBrk="0" fontAlgn="base" hangingPunct="0">
                <a:spcBef>
                  <a:spcPct val="0"/>
                </a:spcBef>
                <a:spcAft>
                  <a:spcPct val="0"/>
                </a:spcAft>
                <a:defRPr/>
              </a:pPr>
              <a:endParaRPr kumimoji="1" lang="zh-TW" altLang="en-US" sz="1500" b="1" dirty="0">
                <a:solidFill>
                  <a:prstClr val="black"/>
                </a:solidFill>
                <a:latin typeface="Times New Roman" panose="02020603050405020304" pitchFamily="18" charset="0"/>
                <a:ea typeface="+mj-ea"/>
                <a:cs typeface="Times New Roman" panose="02020603050405020304" pitchFamily="18" charset="0"/>
              </a:endParaRPr>
            </a:p>
          </p:txBody>
        </p:sp>
        <p:sp>
          <p:nvSpPr>
            <p:cNvPr id="20" name="矩形 19"/>
            <p:cNvSpPr/>
            <p:nvPr/>
          </p:nvSpPr>
          <p:spPr>
            <a:xfrm>
              <a:off x="6085094" y="2256055"/>
              <a:ext cx="2673571" cy="627148"/>
            </a:xfrm>
            <a:prstGeom prst="rect">
              <a:avLst/>
            </a:prstGeom>
          </p:spPr>
          <p:txBody>
            <a:bodyPr wrap="square">
              <a:spAutoFit/>
            </a:bodyPr>
            <a:lstStyle/>
            <a:p>
              <a:pPr algn="ctr" defTabSz="860856" eaLnBrk="0" fontAlgn="base" hangingPunct="0">
                <a:spcBef>
                  <a:spcPct val="0"/>
                </a:spcBef>
                <a:spcAft>
                  <a:spcPct val="0"/>
                </a:spcAft>
                <a:defRPr/>
              </a:pPr>
              <a:r>
                <a:rPr kumimoji="1" lang="zh-TW" altLang="en-US" sz="1800" b="1" dirty="0" smtClean="0">
                  <a:solidFill>
                    <a:srgbClr val="FF0000"/>
                  </a:solidFill>
                  <a:latin typeface="Times New Roman" panose="02020603050405020304" pitchFamily="18" charset="0"/>
                  <a:ea typeface="+mj-ea"/>
                  <a:cs typeface="Times New Roman" panose="02020603050405020304" pitchFamily="18" charset="0"/>
                </a:rPr>
                <a:t>循環技術暨材料創新研發中心</a:t>
              </a:r>
              <a:r>
                <a:rPr kumimoji="1" lang="en-US" altLang="zh-TW" sz="1800" b="1" dirty="0" smtClean="0">
                  <a:solidFill>
                    <a:srgbClr val="FF0000"/>
                  </a:solidFill>
                  <a:latin typeface="Times New Roman" panose="02020603050405020304" pitchFamily="18" charset="0"/>
                  <a:ea typeface="+mj-ea"/>
                  <a:cs typeface="Times New Roman" panose="02020603050405020304" pitchFamily="18" charset="0"/>
                </a:rPr>
                <a:t> </a:t>
              </a:r>
              <a:r>
                <a:rPr kumimoji="1" lang="en-US" altLang="zh-TW" sz="1900" b="1" dirty="0">
                  <a:solidFill>
                    <a:prstClr val="black"/>
                  </a:solidFill>
                  <a:latin typeface="Times New Roman" panose="02020603050405020304" pitchFamily="18" charset="0"/>
                  <a:ea typeface="+mj-ea"/>
                  <a:cs typeface="Times New Roman" panose="02020603050405020304" pitchFamily="18" charset="0"/>
                </a:rPr>
                <a:t/>
              </a:r>
              <a:br>
                <a:rPr kumimoji="1" lang="en-US" altLang="zh-TW" sz="1900" b="1" dirty="0">
                  <a:solidFill>
                    <a:prstClr val="black"/>
                  </a:solidFill>
                  <a:latin typeface="Times New Roman" panose="02020603050405020304" pitchFamily="18" charset="0"/>
                  <a:ea typeface="+mj-ea"/>
                  <a:cs typeface="Times New Roman" panose="02020603050405020304" pitchFamily="18" charset="0"/>
                </a:rPr>
              </a:br>
              <a:r>
                <a:rPr kumimoji="1" lang="en-US" altLang="zh-TW" sz="1500" b="1" dirty="0">
                  <a:solidFill>
                    <a:prstClr val="black"/>
                  </a:solidFill>
                  <a:latin typeface="Times New Roman" panose="02020603050405020304" pitchFamily="18" charset="0"/>
                  <a:ea typeface="+mj-ea"/>
                  <a:cs typeface="Times New Roman" panose="02020603050405020304" pitchFamily="18" charset="0"/>
                </a:rPr>
                <a:t>(</a:t>
              </a:r>
              <a:r>
                <a:rPr kumimoji="1" lang="zh-TW" altLang="en-US" sz="1500" b="1" dirty="0">
                  <a:solidFill>
                    <a:prstClr val="black"/>
                  </a:solidFill>
                  <a:latin typeface="Times New Roman" panose="02020603050405020304" pitchFamily="18" charset="0"/>
                  <a:ea typeface="+mj-ea"/>
                  <a:cs typeface="Times New Roman" panose="02020603050405020304" pitchFamily="18" charset="0"/>
                </a:rPr>
                <a:t>研究發展、性能驗證</a:t>
              </a:r>
              <a:r>
                <a:rPr kumimoji="1" lang="en-US" altLang="zh-TW" sz="1500" b="1" dirty="0">
                  <a:solidFill>
                    <a:prstClr val="black"/>
                  </a:solidFill>
                  <a:latin typeface="Times New Roman" panose="02020603050405020304" pitchFamily="18" charset="0"/>
                  <a:ea typeface="+mj-ea"/>
                  <a:cs typeface="Times New Roman" panose="02020603050405020304" pitchFamily="18" charset="0"/>
                </a:rPr>
                <a:t>)</a:t>
              </a:r>
              <a:endParaRPr kumimoji="1" lang="zh-TW" altLang="en-US" sz="1500" b="1" dirty="0">
                <a:solidFill>
                  <a:srgbClr val="006600"/>
                </a:solidFill>
                <a:latin typeface="Times New Roman" panose="02020603050405020304" pitchFamily="18" charset="0"/>
                <a:ea typeface="+mj-ea"/>
                <a:cs typeface="Times New Roman" panose="02020603050405020304" pitchFamily="18" charset="0"/>
              </a:endParaRPr>
            </a:p>
          </p:txBody>
        </p:sp>
      </p:grpSp>
    </p:spTree>
    <p:extLst>
      <p:ext uri="{BB962C8B-B14F-4D97-AF65-F5344CB8AC3E}">
        <p14:creationId xmlns:p14="http://schemas.microsoft.com/office/powerpoint/2010/main" val="388967864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群組 55"/>
          <p:cNvGrpSpPr/>
          <p:nvPr/>
        </p:nvGrpSpPr>
        <p:grpSpPr>
          <a:xfrm>
            <a:off x="4294668" y="1310933"/>
            <a:ext cx="5481687" cy="5308713"/>
            <a:chOff x="971600" y="1169368"/>
            <a:chExt cx="4968552" cy="5688632"/>
          </a:xfrm>
        </p:grpSpPr>
        <p:pic>
          <p:nvPicPr>
            <p:cNvPr id="57" name="圖片 56"/>
            <p:cNvPicPr>
              <a:picLocks noChangeAspect="1"/>
            </p:cNvPicPr>
            <p:nvPr/>
          </p:nvPicPr>
          <p:blipFill rotWithShape="1">
            <a:blip r:embed="rId2"/>
            <a:srcRect l="28737" t="29700" r="44094" b="15000"/>
            <a:stretch/>
          </p:blipFill>
          <p:spPr>
            <a:xfrm>
              <a:off x="971600" y="1169368"/>
              <a:ext cx="4968552" cy="5688632"/>
            </a:xfrm>
            <a:prstGeom prst="rect">
              <a:avLst/>
            </a:prstGeom>
          </p:spPr>
        </p:pic>
        <p:sp>
          <p:nvSpPr>
            <p:cNvPr id="58" name="手繪多邊形 57"/>
            <p:cNvSpPr/>
            <p:nvPr/>
          </p:nvSpPr>
          <p:spPr>
            <a:xfrm>
              <a:off x="2302520" y="1968500"/>
              <a:ext cx="2832100" cy="4241800"/>
            </a:xfrm>
            <a:custGeom>
              <a:avLst/>
              <a:gdLst>
                <a:gd name="connsiteX0" fmla="*/ 63500 w 2832100"/>
                <a:gd name="connsiteY0" fmla="*/ 355600 h 4241800"/>
                <a:gd name="connsiteX1" fmla="*/ 63500 w 2832100"/>
                <a:gd name="connsiteY1" fmla="*/ 355600 h 4241800"/>
                <a:gd name="connsiteX2" fmla="*/ 63500 w 2832100"/>
                <a:gd name="connsiteY2" fmla="*/ 482600 h 4241800"/>
                <a:gd name="connsiteX3" fmla="*/ 114300 w 2832100"/>
                <a:gd name="connsiteY3" fmla="*/ 2159000 h 4241800"/>
                <a:gd name="connsiteX4" fmla="*/ 0 w 2832100"/>
                <a:gd name="connsiteY4" fmla="*/ 2146300 h 4241800"/>
                <a:gd name="connsiteX5" fmla="*/ 38100 w 2832100"/>
                <a:gd name="connsiteY5" fmla="*/ 3492500 h 4241800"/>
                <a:gd name="connsiteX6" fmla="*/ 127000 w 2832100"/>
                <a:gd name="connsiteY6" fmla="*/ 3467100 h 4241800"/>
                <a:gd name="connsiteX7" fmla="*/ 152400 w 2832100"/>
                <a:gd name="connsiteY7" fmla="*/ 4241800 h 4241800"/>
                <a:gd name="connsiteX8" fmla="*/ 2832100 w 2832100"/>
                <a:gd name="connsiteY8" fmla="*/ 2552700 h 4241800"/>
                <a:gd name="connsiteX9" fmla="*/ 1244600 w 2832100"/>
                <a:gd name="connsiteY9" fmla="*/ 0 h 4241800"/>
                <a:gd name="connsiteX10" fmla="*/ 673100 w 2832100"/>
                <a:gd name="connsiteY10" fmla="*/ 368300 h 4241800"/>
                <a:gd name="connsiteX11" fmla="*/ 63500 w 2832100"/>
                <a:gd name="connsiteY11" fmla="*/ 355600 h 424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2100" h="4241800">
                  <a:moveTo>
                    <a:pt x="63500" y="355600"/>
                  </a:moveTo>
                  <a:lnTo>
                    <a:pt x="63500" y="355600"/>
                  </a:lnTo>
                  <a:lnTo>
                    <a:pt x="63500" y="482600"/>
                  </a:lnTo>
                  <a:lnTo>
                    <a:pt x="114300" y="2159000"/>
                  </a:lnTo>
                  <a:lnTo>
                    <a:pt x="0" y="2146300"/>
                  </a:lnTo>
                  <a:lnTo>
                    <a:pt x="38100" y="3492500"/>
                  </a:lnTo>
                  <a:lnTo>
                    <a:pt x="127000" y="3467100"/>
                  </a:lnTo>
                  <a:lnTo>
                    <a:pt x="152400" y="4241800"/>
                  </a:lnTo>
                  <a:lnTo>
                    <a:pt x="2832100" y="2552700"/>
                  </a:lnTo>
                  <a:lnTo>
                    <a:pt x="1244600" y="0"/>
                  </a:lnTo>
                  <a:lnTo>
                    <a:pt x="673100" y="368300"/>
                  </a:lnTo>
                  <a:lnTo>
                    <a:pt x="63500" y="355600"/>
                  </a:lnTo>
                  <a:close/>
                </a:path>
              </a:pathLst>
            </a:custGeom>
            <a:noFill/>
            <a:ln w="762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61" name="手繪多邊形 60"/>
            <p:cNvSpPr/>
            <p:nvPr/>
          </p:nvSpPr>
          <p:spPr>
            <a:xfrm>
              <a:off x="2385070" y="2047875"/>
              <a:ext cx="1476375" cy="1123950"/>
            </a:xfrm>
            <a:custGeom>
              <a:avLst/>
              <a:gdLst>
                <a:gd name="connsiteX0" fmla="*/ 0 w 1476375"/>
                <a:gd name="connsiteY0" fmla="*/ 314325 h 1123950"/>
                <a:gd name="connsiteX1" fmla="*/ 38100 w 1476375"/>
                <a:gd name="connsiteY1" fmla="*/ 1123950 h 1123950"/>
                <a:gd name="connsiteX2" fmla="*/ 647700 w 1476375"/>
                <a:gd name="connsiteY2" fmla="*/ 1123950 h 1123950"/>
                <a:gd name="connsiteX3" fmla="*/ 1476375 w 1476375"/>
                <a:gd name="connsiteY3" fmla="*/ 600075 h 1123950"/>
                <a:gd name="connsiteX4" fmla="*/ 1076325 w 1476375"/>
                <a:gd name="connsiteY4" fmla="*/ 0 h 1123950"/>
                <a:gd name="connsiteX5" fmla="*/ 600075 w 1476375"/>
                <a:gd name="connsiteY5" fmla="*/ 285750 h 1123950"/>
                <a:gd name="connsiteX6" fmla="*/ 0 w 1476375"/>
                <a:gd name="connsiteY6" fmla="*/ 314325 h 112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75" h="1123950">
                  <a:moveTo>
                    <a:pt x="0" y="314325"/>
                  </a:moveTo>
                  <a:lnTo>
                    <a:pt x="38100" y="1123950"/>
                  </a:lnTo>
                  <a:lnTo>
                    <a:pt x="647700" y="1123950"/>
                  </a:lnTo>
                  <a:lnTo>
                    <a:pt x="1476375" y="600075"/>
                  </a:lnTo>
                  <a:lnTo>
                    <a:pt x="1076325" y="0"/>
                  </a:lnTo>
                  <a:lnTo>
                    <a:pt x="600075" y="285750"/>
                  </a:lnTo>
                  <a:lnTo>
                    <a:pt x="0" y="314325"/>
                  </a:lnTo>
                  <a:close/>
                </a:path>
              </a:pathLst>
            </a:cu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62" name="文字方塊 61"/>
            <p:cNvSpPr txBox="1"/>
            <p:nvPr/>
          </p:nvSpPr>
          <p:spPr>
            <a:xfrm>
              <a:off x="2008329" y="2496997"/>
              <a:ext cx="1151172" cy="494704"/>
            </a:xfrm>
            <a:prstGeom prst="rect">
              <a:avLst/>
            </a:prstGeom>
            <a:noFill/>
          </p:spPr>
          <p:txBody>
            <a:bodyPr wrap="square" rtlCol="0">
              <a:spAutoFit/>
            </a:bodyPr>
            <a:lstStyle/>
            <a:p>
              <a:pPr algn="ctr"/>
              <a:r>
                <a:rPr lang="en-US" altLang="zh-TW" sz="2400" b="1" dirty="0" smtClean="0">
                  <a:solidFill>
                    <a:srgbClr val="FF0000"/>
                  </a:solidFill>
                  <a:effectLst>
                    <a:outerShdw blurRad="38100" dist="38100" dir="2700000" algn="tl">
                      <a:srgbClr val="000000">
                        <a:alpha val="43137"/>
                      </a:srgbClr>
                    </a:outerShdw>
                  </a:effectLst>
                  <a:latin typeface="標楷體"/>
                  <a:ea typeface="標楷體"/>
                </a:rPr>
                <a:t>B1</a:t>
              </a:r>
              <a:endParaRPr lang="zh-TW" altLang="en-US" sz="2400" b="1" dirty="0">
                <a:solidFill>
                  <a:srgbClr val="FF0000"/>
                </a:solidFill>
                <a:effectLst>
                  <a:outerShdw blurRad="38100" dist="38100" dir="2700000" algn="tl">
                    <a:srgbClr val="000000">
                      <a:alpha val="43137"/>
                    </a:srgbClr>
                  </a:outerShdw>
                </a:effectLst>
                <a:latin typeface="標楷體"/>
                <a:ea typeface="標楷體"/>
              </a:endParaRPr>
            </a:p>
          </p:txBody>
        </p:sp>
        <p:sp>
          <p:nvSpPr>
            <p:cNvPr id="63" name="手繪多邊形 62"/>
            <p:cNvSpPr/>
            <p:nvPr/>
          </p:nvSpPr>
          <p:spPr>
            <a:xfrm>
              <a:off x="2413644" y="2771775"/>
              <a:ext cx="1743075" cy="1362075"/>
            </a:xfrm>
            <a:custGeom>
              <a:avLst/>
              <a:gdLst>
                <a:gd name="connsiteX0" fmla="*/ 28575 w 1733550"/>
                <a:gd name="connsiteY0" fmla="*/ 523875 h 1352550"/>
                <a:gd name="connsiteX1" fmla="*/ 0 w 1733550"/>
                <a:gd name="connsiteY1" fmla="*/ 1352550 h 1352550"/>
                <a:gd name="connsiteX2" fmla="*/ 533400 w 1733550"/>
                <a:gd name="connsiteY2" fmla="*/ 1343025 h 1352550"/>
                <a:gd name="connsiteX3" fmla="*/ 1666875 w 1733550"/>
                <a:gd name="connsiteY3" fmla="*/ 609600 h 1352550"/>
                <a:gd name="connsiteX4" fmla="*/ 1733550 w 1733550"/>
                <a:gd name="connsiteY4" fmla="*/ 419100 h 1352550"/>
                <a:gd name="connsiteX5" fmla="*/ 1466850 w 1733550"/>
                <a:gd name="connsiteY5" fmla="*/ 0 h 1352550"/>
                <a:gd name="connsiteX6" fmla="*/ 628650 w 1733550"/>
                <a:gd name="connsiteY6" fmla="*/ 504825 h 1352550"/>
                <a:gd name="connsiteX7" fmla="*/ 28575 w 1733550"/>
                <a:gd name="connsiteY7" fmla="*/ 523875 h 1352550"/>
                <a:gd name="connsiteX0" fmla="*/ 38100 w 1733550"/>
                <a:gd name="connsiteY0" fmla="*/ 466725 h 1352550"/>
                <a:gd name="connsiteX1" fmla="*/ 0 w 1733550"/>
                <a:gd name="connsiteY1" fmla="*/ 1352550 h 1352550"/>
                <a:gd name="connsiteX2" fmla="*/ 533400 w 1733550"/>
                <a:gd name="connsiteY2" fmla="*/ 1343025 h 1352550"/>
                <a:gd name="connsiteX3" fmla="*/ 1666875 w 1733550"/>
                <a:gd name="connsiteY3" fmla="*/ 609600 h 1352550"/>
                <a:gd name="connsiteX4" fmla="*/ 1733550 w 1733550"/>
                <a:gd name="connsiteY4" fmla="*/ 419100 h 1352550"/>
                <a:gd name="connsiteX5" fmla="*/ 1466850 w 1733550"/>
                <a:gd name="connsiteY5" fmla="*/ 0 h 1352550"/>
                <a:gd name="connsiteX6" fmla="*/ 628650 w 1733550"/>
                <a:gd name="connsiteY6" fmla="*/ 504825 h 1352550"/>
                <a:gd name="connsiteX7" fmla="*/ 38100 w 1733550"/>
                <a:gd name="connsiteY7" fmla="*/ 466725 h 1352550"/>
                <a:gd name="connsiteX0" fmla="*/ 19050 w 1733550"/>
                <a:gd name="connsiteY0" fmla="*/ 504825 h 1352550"/>
                <a:gd name="connsiteX1" fmla="*/ 0 w 1733550"/>
                <a:gd name="connsiteY1" fmla="*/ 1352550 h 1352550"/>
                <a:gd name="connsiteX2" fmla="*/ 533400 w 1733550"/>
                <a:gd name="connsiteY2" fmla="*/ 1343025 h 1352550"/>
                <a:gd name="connsiteX3" fmla="*/ 1666875 w 1733550"/>
                <a:gd name="connsiteY3" fmla="*/ 609600 h 1352550"/>
                <a:gd name="connsiteX4" fmla="*/ 1733550 w 1733550"/>
                <a:gd name="connsiteY4" fmla="*/ 419100 h 1352550"/>
                <a:gd name="connsiteX5" fmla="*/ 1466850 w 1733550"/>
                <a:gd name="connsiteY5" fmla="*/ 0 h 1352550"/>
                <a:gd name="connsiteX6" fmla="*/ 628650 w 1733550"/>
                <a:gd name="connsiteY6" fmla="*/ 504825 h 1352550"/>
                <a:gd name="connsiteX7" fmla="*/ 19050 w 1733550"/>
                <a:gd name="connsiteY7" fmla="*/ 504825 h 1352550"/>
                <a:gd name="connsiteX0" fmla="*/ 0 w 1743075"/>
                <a:gd name="connsiteY0" fmla="*/ 514350 h 1352550"/>
                <a:gd name="connsiteX1" fmla="*/ 9525 w 1743075"/>
                <a:gd name="connsiteY1" fmla="*/ 1352550 h 1352550"/>
                <a:gd name="connsiteX2" fmla="*/ 542925 w 1743075"/>
                <a:gd name="connsiteY2" fmla="*/ 1343025 h 1352550"/>
                <a:gd name="connsiteX3" fmla="*/ 1676400 w 1743075"/>
                <a:gd name="connsiteY3" fmla="*/ 609600 h 1352550"/>
                <a:gd name="connsiteX4" fmla="*/ 1743075 w 1743075"/>
                <a:gd name="connsiteY4" fmla="*/ 419100 h 1352550"/>
                <a:gd name="connsiteX5" fmla="*/ 1476375 w 1743075"/>
                <a:gd name="connsiteY5" fmla="*/ 0 h 1352550"/>
                <a:gd name="connsiteX6" fmla="*/ 638175 w 1743075"/>
                <a:gd name="connsiteY6" fmla="*/ 504825 h 1352550"/>
                <a:gd name="connsiteX7" fmla="*/ 0 w 1743075"/>
                <a:gd name="connsiteY7" fmla="*/ 514350 h 1352550"/>
                <a:gd name="connsiteX0" fmla="*/ 0 w 1743075"/>
                <a:gd name="connsiteY0" fmla="*/ 514350 h 1352550"/>
                <a:gd name="connsiteX1" fmla="*/ 9525 w 1743075"/>
                <a:gd name="connsiteY1" fmla="*/ 1352550 h 1352550"/>
                <a:gd name="connsiteX2" fmla="*/ 552450 w 1743075"/>
                <a:gd name="connsiteY2" fmla="*/ 1323975 h 1352550"/>
                <a:gd name="connsiteX3" fmla="*/ 1676400 w 1743075"/>
                <a:gd name="connsiteY3" fmla="*/ 609600 h 1352550"/>
                <a:gd name="connsiteX4" fmla="*/ 1743075 w 1743075"/>
                <a:gd name="connsiteY4" fmla="*/ 419100 h 1352550"/>
                <a:gd name="connsiteX5" fmla="*/ 1476375 w 1743075"/>
                <a:gd name="connsiteY5" fmla="*/ 0 h 1352550"/>
                <a:gd name="connsiteX6" fmla="*/ 638175 w 1743075"/>
                <a:gd name="connsiteY6" fmla="*/ 504825 h 1352550"/>
                <a:gd name="connsiteX7" fmla="*/ 0 w 1743075"/>
                <a:gd name="connsiteY7" fmla="*/ 514350 h 1352550"/>
                <a:gd name="connsiteX0" fmla="*/ 0 w 1743075"/>
                <a:gd name="connsiteY0" fmla="*/ 514350 h 1352550"/>
                <a:gd name="connsiteX1" fmla="*/ 9525 w 1743075"/>
                <a:gd name="connsiteY1" fmla="*/ 1352550 h 1352550"/>
                <a:gd name="connsiteX2" fmla="*/ 447675 w 1743075"/>
                <a:gd name="connsiteY2" fmla="*/ 1333500 h 1352550"/>
                <a:gd name="connsiteX3" fmla="*/ 1676400 w 1743075"/>
                <a:gd name="connsiteY3" fmla="*/ 609600 h 1352550"/>
                <a:gd name="connsiteX4" fmla="*/ 1743075 w 1743075"/>
                <a:gd name="connsiteY4" fmla="*/ 419100 h 1352550"/>
                <a:gd name="connsiteX5" fmla="*/ 1476375 w 1743075"/>
                <a:gd name="connsiteY5" fmla="*/ 0 h 1352550"/>
                <a:gd name="connsiteX6" fmla="*/ 638175 w 1743075"/>
                <a:gd name="connsiteY6" fmla="*/ 504825 h 1352550"/>
                <a:gd name="connsiteX7" fmla="*/ 0 w 1743075"/>
                <a:gd name="connsiteY7" fmla="*/ 514350 h 1352550"/>
                <a:gd name="connsiteX0" fmla="*/ 0 w 1743075"/>
                <a:gd name="connsiteY0" fmla="*/ 514350 h 1362075"/>
                <a:gd name="connsiteX1" fmla="*/ 9525 w 1743075"/>
                <a:gd name="connsiteY1" fmla="*/ 1352550 h 1362075"/>
                <a:gd name="connsiteX2" fmla="*/ 476250 w 1743075"/>
                <a:gd name="connsiteY2" fmla="*/ 1362075 h 1362075"/>
                <a:gd name="connsiteX3" fmla="*/ 1676400 w 1743075"/>
                <a:gd name="connsiteY3" fmla="*/ 609600 h 1362075"/>
                <a:gd name="connsiteX4" fmla="*/ 1743075 w 1743075"/>
                <a:gd name="connsiteY4" fmla="*/ 419100 h 1362075"/>
                <a:gd name="connsiteX5" fmla="*/ 1476375 w 1743075"/>
                <a:gd name="connsiteY5" fmla="*/ 0 h 1362075"/>
                <a:gd name="connsiteX6" fmla="*/ 638175 w 1743075"/>
                <a:gd name="connsiteY6" fmla="*/ 504825 h 1362075"/>
                <a:gd name="connsiteX7" fmla="*/ 0 w 1743075"/>
                <a:gd name="connsiteY7" fmla="*/ 51435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075" h="1362075">
                  <a:moveTo>
                    <a:pt x="0" y="514350"/>
                  </a:moveTo>
                  <a:lnTo>
                    <a:pt x="9525" y="1352550"/>
                  </a:lnTo>
                  <a:lnTo>
                    <a:pt x="476250" y="1362075"/>
                  </a:lnTo>
                  <a:lnTo>
                    <a:pt x="1676400" y="609600"/>
                  </a:lnTo>
                  <a:lnTo>
                    <a:pt x="1743075" y="419100"/>
                  </a:lnTo>
                  <a:lnTo>
                    <a:pt x="1476375" y="0"/>
                  </a:lnTo>
                  <a:lnTo>
                    <a:pt x="638175" y="504825"/>
                  </a:lnTo>
                  <a:lnTo>
                    <a:pt x="0" y="514350"/>
                  </a:lnTo>
                  <a:close/>
                </a:path>
              </a:pathLst>
            </a:cu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64" name="文字方塊 63"/>
            <p:cNvSpPr txBox="1"/>
            <p:nvPr/>
          </p:nvSpPr>
          <p:spPr>
            <a:xfrm>
              <a:off x="1716513" y="3470448"/>
              <a:ext cx="1808534" cy="494704"/>
            </a:xfrm>
            <a:prstGeom prst="rect">
              <a:avLst/>
            </a:prstGeom>
            <a:noFill/>
          </p:spPr>
          <p:txBody>
            <a:bodyPr wrap="square" rtlCol="0">
              <a:spAutoFit/>
            </a:bodyPr>
            <a:lstStyle/>
            <a:p>
              <a:pPr algn="ctr"/>
              <a:r>
                <a:rPr lang="en-US" altLang="zh-TW" sz="2400" b="1" dirty="0">
                  <a:solidFill>
                    <a:srgbClr val="FF0000"/>
                  </a:solidFill>
                  <a:effectLst>
                    <a:outerShdw blurRad="38100" dist="38100" dir="2700000" algn="tl">
                      <a:srgbClr val="000000">
                        <a:alpha val="43137"/>
                      </a:srgbClr>
                    </a:outerShdw>
                  </a:effectLst>
                  <a:latin typeface="標楷體"/>
                  <a:ea typeface="標楷體"/>
                </a:rPr>
                <a:t>B2</a:t>
              </a:r>
              <a:endParaRPr lang="zh-TW" altLang="en-US" sz="2400" b="1" dirty="0">
                <a:solidFill>
                  <a:srgbClr val="FF0000"/>
                </a:solidFill>
                <a:effectLst>
                  <a:outerShdw blurRad="38100" dist="38100" dir="2700000" algn="tl">
                    <a:srgbClr val="000000">
                      <a:alpha val="43137"/>
                    </a:srgbClr>
                  </a:outerShdw>
                </a:effectLst>
                <a:latin typeface="標楷體"/>
                <a:ea typeface="標楷體"/>
              </a:endParaRPr>
            </a:p>
          </p:txBody>
        </p:sp>
        <p:sp>
          <p:nvSpPr>
            <p:cNvPr id="65" name="手繪多邊形 64"/>
            <p:cNvSpPr/>
            <p:nvPr/>
          </p:nvSpPr>
          <p:spPr>
            <a:xfrm>
              <a:off x="2432695" y="4438650"/>
              <a:ext cx="1057275" cy="1638300"/>
            </a:xfrm>
            <a:custGeom>
              <a:avLst/>
              <a:gdLst>
                <a:gd name="connsiteX0" fmla="*/ 0 w 1057275"/>
                <a:gd name="connsiteY0" fmla="*/ 57150 h 1676400"/>
                <a:gd name="connsiteX1" fmla="*/ 19050 w 1057275"/>
                <a:gd name="connsiteY1" fmla="*/ 1638300 h 1676400"/>
                <a:gd name="connsiteX2" fmla="*/ 47625 w 1057275"/>
                <a:gd name="connsiteY2" fmla="*/ 1676400 h 1676400"/>
                <a:gd name="connsiteX3" fmla="*/ 1057275 w 1057275"/>
                <a:gd name="connsiteY3" fmla="*/ 1057275 h 1676400"/>
                <a:gd name="connsiteX4" fmla="*/ 504825 w 1057275"/>
                <a:gd name="connsiteY4" fmla="*/ 0 h 1676400"/>
                <a:gd name="connsiteX5" fmla="*/ 0 w 1057275"/>
                <a:gd name="connsiteY5" fmla="*/ 57150 h 1676400"/>
                <a:gd name="connsiteX0" fmla="*/ 0 w 1057275"/>
                <a:gd name="connsiteY0" fmla="*/ 19050 h 1638300"/>
                <a:gd name="connsiteX1" fmla="*/ 19050 w 1057275"/>
                <a:gd name="connsiteY1" fmla="*/ 1600200 h 1638300"/>
                <a:gd name="connsiteX2" fmla="*/ 47625 w 1057275"/>
                <a:gd name="connsiteY2" fmla="*/ 1638300 h 1638300"/>
                <a:gd name="connsiteX3" fmla="*/ 1057275 w 1057275"/>
                <a:gd name="connsiteY3" fmla="*/ 1019175 h 1638300"/>
                <a:gd name="connsiteX4" fmla="*/ 523875 w 1057275"/>
                <a:gd name="connsiteY4" fmla="*/ 0 h 1638300"/>
                <a:gd name="connsiteX5" fmla="*/ 0 w 1057275"/>
                <a:gd name="connsiteY5" fmla="*/ 1905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275" h="1638300">
                  <a:moveTo>
                    <a:pt x="0" y="19050"/>
                  </a:moveTo>
                  <a:lnTo>
                    <a:pt x="19050" y="1600200"/>
                  </a:lnTo>
                  <a:lnTo>
                    <a:pt x="47625" y="1638300"/>
                  </a:lnTo>
                  <a:lnTo>
                    <a:pt x="1057275" y="1019175"/>
                  </a:lnTo>
                  <a:lnTo>
                    <a:pt x="523875" y="0"/>
                  </a:lnTo>
                  <a:lnTo>
                    <a:pt x="0" y="19050"/>
                  </a:lnTo>
                  <a:close/>
                </a:path>
              </a:pathLst>
            </a:cu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66" name="手繪多邊形 65"/>
            <p:cNvSpPr/>
            <p:nvPr/>
          </p:nvSpPr>
          <p:spPr>
            <a:xfrm>
              <a:off x="3058170" y="4051300"/>
              <a:ext cx="1143000" cy="1327150"/>
            </a:xfrm>
            <a:custGeom>
              <a:avLst/>
              <a:gdLst>
                <a:gd name="connsiteX0" fmla="*/ 0 w 1143000"/>
                <a:gd name="connsiteY0" fmla="*/ 374650 h 1339850"/>
                <a:gd name="connsiteX1" fmla="*/ 501650 w 1143000"/>
                <a:gd name="connsiteY1" fmla="*/ 1339850 h 1339850"/>
                <a:gd name="connsiteX2" fmla="*/ 565150 w 1143000"/>
                <a:gd name="connsiteY2" fmla="*/ 1339850 h 1339850"/>
                <a:gd name="connsiteX3" fmla="*/ 1143000 w 1143000"/>
                <a:gd name="connsiteY3" fmla="*/ 958850 h 1339850"/>
                <a:gd name="connsiteX4" fmla="*/ 1143000 w 1143000"/>
                <a:gd name="connsiteY4" fmla="*/ 958850 h 1339850"/>
                <a:gd name="connsiteX5" fmla="*/ 558800 w 1143000"/>
                <a:gd name="connsiteY5" fmla="*/ 0 h 1339850"/>
                <a:gd name="connsiteX6" fmla="*/ 0 w 1143000"/>
                <a:gd name="connsiteY6" fmla="*/ 374650 h 1339850"/>
                <a:gd name="connsiteX0" fmla="*/ 0 w 1143000"/>
                <a:gd name="connsiteY0" fmla="*/ 361950 h 1327150"/>
                <a:gd name="connsiteX1" fmla="*/ 501650 w 1143000"/>
                <a:gd name="connsiteY1" fmla="*/ 1327150 h 1327150"/>
                <a:gd name="connsiteX2" fmla="*/ 565150 w 1143000"/>
                <a:gd name="connsiteY2" fmla="*/ 1327150 h 1327150"/>
                <a:gd name="connsiteX3" fmla="*/ 1143000 w 1143000"/>
                <a:gd name="connsiteY3" fmla="*/ 946150 h 1327150"/>
                <a:gd name="connsiteX4" fmla="*/ 1143000 w 1143000"/>
                <a:gd name="connsiteY4" fmla="*/ 946150 h 1327150"/>
                <a:gd name="connsiteX5" fmla="*/ 558800 w 1143000"/>
                <a:gd name="connsiteY5" fmla="*/ 0 h 1327150"/>
                <a:gd name="connsiteX6" fmla="*/ 0 w 1143000"/>
                <a:gd name="connsiteY6" fmla="*/ 361950 h 132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0" h="1327150">
                  <a:moveTo>
                    <a:pt x="0" y="361950"/>
                  </a:moveTo>
                  <a:lnTo>
                    <a:pt x="501650" y="1327150"/>
                  </a:lnTo>
                  <a:lnTo>
                    <a:pt x="565150" y="1327150"/>
                  </a:lnTo>
                  <a:lnTo>
                    <a:pt x="1143000" y="946150"/>
                  </a:lnTo>
                  <a:lnTo>
                    <a:pt x="1143000" y="946150"/>
                  </a:lnTo>
                  <a:lnTo>
                    <a:pt x="558800" y="0"/>
                  </a:lnTo>
                  <a:lnTo>
                    <a:pt x="0" y="361950"/>
                  </a:lnTo>
                  <a:close/>
                </a:path>
              </a:pathLst>
            </a:cu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67" name="手繪多邊形 66"/>
            <p:cNvSpPr/>
            <p:nvPr/>
          </p:nvSpPr>
          <p:spPr>
            <a:xfrm>
              <a:off x="3712220" y="3625850"/>
              <a:ext cx="1282700" cy="1295400"/>
            </a:xfrm>
            <a:custGeom>
              <a:avLst/>
              <a:gdLst>
                <a:gd name="connsiteX0" fmla="*/ 6350 w 1282700"/>
                <a:gd name="connsiteY0" fmla="*/ 355600 h 1295400"/>
                <a:gd name="connsiteX1" fmla="*/ 0 w 1282700"/>
                <a:gd name="connsiteY1" fmla="*/ 406400 h 1295400"/>
                <a:gd name="connsiteX2" fmla="*/ 577850 w 1282700"/>
                <a:gd name="connsiteY2" fmla="*/ 1295400 h 1295400"/>
                <a:gd name="connsiteX3" fmla="*/ 635000 w 1282700"/>
                <a:gd name="connsiteY3" fmla="*/ 1295400 h 1295400"/>
                <a:gd name="connsiteX4" fmla="*/ 1263650 w 1282700"/>
                <a:gd name="connsiteY4" fmla="*/ 889000 h 1295400"/>
                <a:gd name="connsiteX5" fmla="*/ 1282700 w 1282700"/>
                <a:gd name="connsiteY5" fmla="*/ 844550 h 1295400"/>
                <a:gd name="connsiteX6" fmla="*/ 742950 w 1282700"/>
                <a:gd name="connsiteY6" fmla="*/ 0 h 1295400"/>
                <a:gd name="connsiteX7" fmla="*/ 565150 w 1282700"/>
                <a:gd name="connsiteY7" fmla="*/ 12700 h 1295400"/>
                <a:gd name="connsiteX8" fmla="*/ 6350 w 1282700"/>
                <a:gd name="connsiteY8" fmla="*/ 3556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700" h="1295400">
                  <a:moveTo>
                    <a:pt x="6350" y="355600"/>
                  </a:moveTo>
                  <a:lnTo>
                    <a:pt x="0" y="406400"/>
                  </a:lnTo>
                  <a:lnTo>
                    <a:pt x="577850" y="1295400"/>
                  </a:lnTo>
                  <a:lnTo>
                    <a:pt x="635000" y="1295400"/>
                  </a:lnTo>
                  <a:lnTo>
                    <a:pt x="1263650" y="889000"/>
                  </a:lnTo>
                  <a:lnTo>
                    <a:pt x="1282700" y="844550"/>
                  </a:lnTo>
                  <a:lnTo>
                    <a:pt x="742950" y="0"/>
                  </a:lnTo>
                  <a:lnTo>
                    <a:pt x="565150" y="12700"/>
                  </a:lnTo>
                  <a:lnTo>
                    <a:pt x="6350" y="355600"/>
                  </a:lnTo>
                  <a:close/>
                </a:path>
              </a:pathLst>
            </a:custGeom>
            <a:solidFill>
              <a:schemeClr val="accent5">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grpSp>
      <p:sp>
        <p:nvSpPr>
          <p:cNvPr id="2"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推動產業</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創新</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p:cNvSpPr/>
          <p:nvPr/>
        </p:nvSpPr>
        <p:spPr>
          <a:xfrm>
            <a:off x="3993286" y="589815"/>
            <a:ext cx="2031325" cy="461665"/>
          </a:xfrm>
          <a:prstGeom prst="rect">
            <a:avLst/>
          </a:prstGeom>
        </p:spPr>
        <p:txBody>
          <a:bodyPr wrap="none">
            <a:spAutoFit/>
          </a:bodyPr>
          <a:lstStyle/>
          <a:p>
            <a:pPr algn="ct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循環</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經濟</a:t>
            </a:r>
            <a:endPar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a:xfrm>
            <a:off x="85900" y="989909"/>
            <a:ext cx="4054299" cy="400110"/>
          </a:xfrm>
          <a:prstGeom prst="rect">
            <a:avLst/>
          </a:prstGeom>
        </p:spPr>
        <p:txBody>
          <a:bodyPr wrap="square">
            <a:spAutoFit/>
          </a:bodyPr>
          <a:lstStyle/>
          <a:p>
            <a:pPr>
              <a:spcAft>
                <a:spcPts val="0"/>
              </a:spcAft>
            </a:pP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高廠</a:t>
            </a:r>
            <a:r>
              <a:rPr lang="zh-TW"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研發</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專區</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(2/2</a:t>
            </a:r>
            <a:r>
              <a:rPr lang="en-US" altLang="zh-TW"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土地規劃</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85901" y="1364441"/>
            <a:ext cx="4150334" cy="5542543"/>
          </a:xfrm>
          <a:prstGeom prst="rect">
            <a:avLst/>
          </a:prstGeom>
          <a:noFill/>
        </p:spPr>
        <p:txBody>
          <a:bodyPr wrap="square" rtlCol="0">
            <a:spAutoFit/>
          </a:bodyPr>
          <a:lstStyle/>
          <a:p>
            <a:pPr marL="285750" indent="-285750">
              <a:lnSpc>
                <a:spcPts val="2500"/>
              </a:lnSpc>
              <a:spcAft>
                <a:spcPts val="0"/>
              </a:spcAft>
              <a:buFont typeface="Wingdings" panose="05000000000000000000" pitchFamily="2" charset="2"/>
              <a:buChar char="Ø"/>
            </a:pPr>
            <a:r>
              <a:rPr lang="zh-TW" altLang="en-US" dirty="0" smtClean="0">
                <a:solidFill>
                  <a:prstClr val="black"/>
                </a:solidFill>
                <a:latin typeface="Times New Roman" panose="02020603050405020304" pitchFamily="18" charset="0"/>
                <a:ea typeface="標楷體"/>
                <a:cs typeface="Times New Roman" panose="02020603050405020304" pitchFamily="18" charset="0"/>
              </a:rPr>
              <a:t>依「循環經濟推動方案」，專區規劃「材料國際學院」、「循環技術暨材料創新研發中心」及中油綠能所</a:t>
            </a:r>
            <a:r>
              <a:rPr lang="en-US" altLang="zh-TW" dirty="0" smtClean="0">
                <a:solidFill>
                  <a:prstClr val="black"/>
                </a:solidFill>
                <a:latin typeface="Times New Roman" panose="02020603050405020304" pitchFamily="18" charset="0"/>
                <a:ea typeface="標楷體"/>
                <a:cs typeface="Times New Roman" panose="02020603050405020304" pitchFamily="18" charset="0"/>
              </a:rPr>
              <a:t>(</a:t>
            </a:r>
            <a:r>
              <a:rPr lang="zh-TW" altLang="en-US" dirty="0" smtClean="0">
                <a:solidFill>
                  <a:prstClr val="black"/>
                </a:solidFill>
                <a:latin typeface="Times New Roman" panose="02020603050405020304" pitchFamily="18" charset="0"/>
                <a:ea typeface="標楷體"/>
                <a:cs typeface="Times New Roman" panose="02020603050405020304" pitchFamily="18" charset="0"/>
              </a:rPr>
              <a:t>國營事業</a:t>
            </a:r>
            <a:r>
              <a:rPr lang="en-US" altLang="zh-TW" dirty="0" smtClean="0">
                <a:solidFill>
                  <a:prstClr val="black"/>
                </a:solidFill>
                <a:latin typeface="Times New Roman" panose="02020603050405020304" pitchFamily="18" charset="0"/>
                <a:ea typeface="標楷體"/>
                <a:cs typeface="Times New Roman" panose="02020603050405020304" pitchFamily="18" charset="0"/>
              </a:rPr>
              <a:t>)</a:t>
            </a:r>
          </a:p>
          <a:p>
            <a:pPr marL="285750" indent="-285750">
              <a:lnSpc>
                <a:spcPts val="2500"/>
              </a:lnSpc>
              <a:spcAft>
                <a:spcPts val="0"/>
              </a:spcAft>
              <a:buFont typeface="Wingdings" panose="05000000000000000000" pitchFamily="2" charset="2"/>
              <a:buChar char="Ø"/>
            </a:pPr>
            <a:r>
              <a:rPr lang="zh-TW" altLang="en-US" dirty="0">
                <a:solidFill>
                  <a:prstClr val="black"/>
                </a:solidFill>
                <a:latin typeface="Times New Roman" panose="02020603050405020304" pitchFamily="18" charset="0"/>
                <a:ea typeface="標楷體"/>
                <a:cs typeface="Times New Roman" panose="02020603050405020304" pitchFamily="18" charset="0"/>
              </a:rPr>
              <a:t>目前</a:t>
            </a:r>
            <a:r>
              <a:rPr lang="zh-TW" altLang="en-US" dirty="0" smtClean="0">
                <a:solidFill>
                  <a:prstClr val="black"/>
                </a:solidFill>
                <a:latin typeface="Times New Roman" panose="02020603050405020304" pitchFamily="18" charset="0"/>
                <a:ea typeface="標楷體"/>
                <a:cs typeface="Times New Roman" panose="02020603050405020304" pitchFamily="18" charset="0"/>
              </a:rPr>
              <a:t>使用面積規劃：</a:t>
            </a:r>
            <a:r>
              <a:rPr lang="en-US" altLang="zh-TW" sz="1400" dirty="0" smtClean="0">
                <a:solidFill>
                  <a:prstClr val="black"/>
                </a:solidFill>
                <a:latin typeface="Times New Roman" panose="02020603050405020304" pitchFamily="18" charset="0"/>
                <a:ea typeface="標楷體"/>
                <a:cs typeface="Times New Roman" panose="02020603050405020304" pitchFamily="18" charset="0"/>
              </a:rPr>
              <a:t>(</a:t>
            </a:r>
            <a:r>
              <a:rPr lang="zh-TW" altLang="en-US" sz="1400" dirty="0" smtClean="0">
                <a:solidFill>
                  <a:prstClr val="black"/>
                </a:solidFill>
                <a:latin typeface="Times New Roman" panose="02020603050405020304" pitchFamily="18" charset="0"/>
                <a:ea typeface="標楷體"/>
                <a:cs typeface="Times New Roman" panose="02020603050405020304" pitchFamily="18" charset="0"/>
              </a:rPr>
              <a:t>建蔽</a:t>
            </a:r>
            <a:r>
              <a:rPr lang="en-US" altLang="zh-TW" sz="1400" dirty="0" smtClean="0">
                <a:solidFill>
                  <a:prstClr val="black"/>
                </a:solidFill>
                <a:latin typeface="Times New Roman" panose="02020603050405020304" pitchFamily="18" charset="0"/>
                <a:ea typeface="標楷體"/>
                <a:cs typeface="Times New Roman" panose="02020603050405020304" pitchFamily="18" charset="0"/>
              </a:rPr>
              <a:t>40% </a:t>
            </a:r>
            <a:r>
              <a:rPr lang="zh-TW" altLang="en-US" sz="1400" dirty="0" smtClean="0">
                <a:solidFill>
                  <a:prstClr val="black"/>
                </a:solidFill>
                <a:latin typeface="Times New Roman" panose="02020603050405020304" pitchFamily="18" charset="0"/>
                <a:ea typeface="標楷體"/>
                <a:cs typeface="Times New Roman" panose="02020603050405020304" pitchFamily="18" charset="0"/>
              </a:rPr>
              <a:t>、容積</a:t>
            </a:r>
            <a:r>
              <a:rPr lang="en-US" altLang="zh-TW" sz="1400" dirty="0" smtClean="0">
                <a:solidFill>
                  <a:prstClr val="black"/>
                </a:solidFill>
                <a:latin typeface="Times New Roman" panose="02020603050405020304" pitchFamily="18" charset="0"/>
                <a:ea typeface="標楷體"/>
                <a:cs typeface="Times New Roman" panose="02020603050405020304" pitchFamily="18" charset="0"/>
              </a:rPr>
              <a:t>160%)</a:t>
            </a:r>
          </a:p>
          <a:p>
            <a:pPr>
              <a:lnSpc>
                <a:spcPts val="2500"/>
              </a:lnSpc>
              <a:spcAft>
                <a:spcPts val="0"/>
              </a:spcAft>
            </a:pPr>
            <a:endParaRPr lang="en-US" altLang="zh-TW" sz="1400" dirty="0">
              <a:solidFill>
                <a:prstClr val="black"/>
              </a:solidFill>
              <a:latin typeface="Times New Roman" panose="02020603050405020304" pitchFamily="18" charset="0"/>
              <a:ea typeface="標楷體"/>
              <a:cs typeface="Times New Roman" panose="02020603050405020304" pitchFamily="18" charset="0"/>
            </a:endParaRPr>
          </a:p>
          <a:p>
            <a:pPr>
              <a:lnSpc>
                <a:spcPts val="2500"/>
              </a:lnSpc>
              <a:spcAft>
                <a:spcPts val="0"/>
              </a:spcAft>
            </a:pPr>
            <a:endParaRPr lang="en-US" altLang="zh-TW" sz="1400" dirty="0" smtClean="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en-US" altLang="zh-TW" sz="1400" dirty="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en-US" altLang="zh-TW" sz="1400" dirty="0" smtClean="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en-US" altLang="zh-TW" sz="1400" dirty="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en-US" altLang="zh-TW" sz="1400" dirty="0" smtClean="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en-US" altLang="zh-TW" sz="1400" dirty="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en-US" altLang="zh-TW" sz="1400" dirty="0" smtClean="0">
              <a:solidFill>
                <a:prstClr val="black"/>
              </a:solidFill>
              <a:latin typeface="Times New Roman" panose="02020603050405020304" pitchFamily="18" charset="0"/>
              <a:ea typeface="標楷體"/>
              <a:cs typeface="Times New Roman" panose="02020603050405020304" pitchFamily="18" charset="0"/>
            </a:endParaRPr>
          </a:p>
          <a:p>
            <a:pPr>
              <a:lnSpc>
                <a:spcPts val="2500"/>
              </a:lnSpc>
              <a:spcAft>
                <a:spcPts val="0"/>
              </a:spcAft>
            </a:pPr>
            <a:endParaRPr lang="en-US" altLang="zh-TW" sz="1400" dirty="0" smtClean="0">
              <a:solidFill>
                <a:prstClr val="black"/>
              </a:solidFill>
              <a:latin typeface="Times New Roman" panose="02020603050405020304" pitchFamily="18" charset="0"/>
              <a:ea typeface="標楷體"/>
              <a:cs typeface="Times New Roman" panose="02020603050405020304" pitchFamily="18" charset="0"/>
            </a:endParaRPr>
          </a:p>
          <a:p>
            <a:pPr marL="285750" indent="-285750">
              <a:lnSpc>
                <a:spcPts val="2500"/>
              </a:lnSpc>
              <a:spcAft>
                <a:spcPts val="0"/>
              </a:spcAft>
              <a:buFont typeface="Wingdings" panose="05000000000000000000" pitchFamily="2" charset="2"/>
              <a:buChar char="Ø"/>
            </a:pPr>
            <a:r>
              <a:rPr lang="zh-TW" altLang="en-US" dirty="0" smtClean="0">
                <a:solidFill>
                  <a:prstClr val="black"/>
                </a:solidFill>
                <a:latin typeface="Times New Roman" panose="02020603050405020304" pitchFamily="18" charset="0"/>
                <a:ea typeface="標楷體"/>
                <a:cs typeface="Times New Roman" panose="02020603050405020304" pitchFamily="18" charset="0"/>
              </a:rPr>
              <a:t>本區域未來將轉型供研發單位使用，將與高市府討論修改</a:t>
            </a:r>
            <a:r>
              <a:rPr lang="zh-TW" altLang="en-US" dirty="0">
                <a:solidFill>
                  <a:prstClr val="black"/>
                </a:solidFill>
                <a:latin typeface="Times New Roman" panose="02020603050405020304" pitchFamily="18" charset="0"/>
                <a:ea typeface="標楷體"/>
                <a:cs typeface="Times New Roman" panose="02020603050405020304" pitchFamily="18" charset="0"/>
              </a:rPr>
              <a:t>都市計畫法高雄市</a:t>
            </a:r>
            <a:r>
              <a:rPr lang="zh-TW" altLang="en-US" dirty="0" smtClean="0">
                <a:solidFill>
                  <a:srgbClr val="FF0000"/>
                </a:solidFill>
                <a:latin typeface="Times New Roman" panose="02020603050405020304" pitchFamily="18" charset="0"/>
                <a:ea typeface="標楷體"/>
                <a:cs typeface="Times New Roman" panose="02020603050405020304" pitchFamily="18" charset="0"/>
              </a:rPr>
              <a:t>施行細則</a:t>
            </a:r>
            <a:r>
              <a:rPr lang="zh-TW" altLang="en-US" dirty="0" smtClean="0">
                <a:solidFill>
                  <a:prstClr val="black"/>
                </a:solidFill>
                <a:latin typeface="Times New Roman" panose="02020603050405020304" pitchFamily="18" charset="0"/>
                <a:ea typeface="標楷體"/>
                <a:cs typeface="Times New Roman" panose="02020603050405020304" pitchFamily="18" charset="0"/>
              </a:rPr>
              <a:t>及解決文化部認定屬</a:t>
            </a:r>
            <a:r>
              <a:rPr lang="zh-TW" altLang="en-US" dirty="0" smtClean="0">
                <a:solidFill>
                  <a:srgbClr val="FF0000"/>
                </a:solidFill>
                <a:latin typeface="Times New Roman" panose="02020603050405020304" pitchFamily="18" charset="0"/>
                <a:ea typeface="標楷體"/>
                <a:cs typeface="Times New Roman" panose="02020603050405020304" pitchFamily="18" charset="0"/>
              </a:rPr>
              <a:t>文化資產</a:t>
            </a:r>
            <a:r>
              <a:rPr lang="zh-TW" altLang="en-US" dirty="0" smtClean="0">
                <a:solidFill>
                  <a:prstClr val="black"/>
                </a:solidFill>
                <a:latin typeface="Times New Roman" panose="02020603050405020304" pitchFamily="18" charset="0"/>
                <a:ea typeface="標楷體"/>
                <a:cs typeface="Times New Roman" panose="02020603050405020304" pitchFamily="18" charset="0"/>
              </a:rPr>
              <a:t>等議題。</a:t>
            </a:r>
            <a:endParaRPr lang="en-US" altLang="zh-TW" dirty="0">
              <a:solidFill>
                <a:prstClr val="black"/>
              </a:solidFill>
              <a:latin typeface="Times New Roman" panose="02020603050405020304" pitchFamily="18" charset="0"/>
              <a:ea typeface="標楷體"/>
              <a:cs typeface="Times New Roman" panose="02020603050405020304" pitchFamily="18" charset="0"/>
            </a:endParaRPr>
          </a:p>
          <a:p>
            <a:pPr marL="342900" indent="-342900">
              <a:lnSpc>
                <a:spcPts val="2500"/>
              </a:lnSpc>
              <a:spcAft>
                <a:spcPts val="0"/>
              </a:spcAft>
              <a:buFont typeface="+mj-lt"/>
              <a:buAutoNum type="arabicPeriod"/>
            </a:pPr>
            <a:endParaRPr lang="zh-TW" altLang="en-US" sz="1400" dirty="0">
              <a:solidFill>
                <a:prstClr val="black"/>
              </a:solidFill>
              <a:latin typeface="Times New Roman" panose="02020603050405020304" pitchFamily="18" charset="0"/>
              <a:ea typeface="標楷體"/>
              <a:cs typeface="Times New Roman" panose="02020603050405020304" pitchFamily="18" charset="0"/>
            </a:endParaRPr>
          </a:p>
        </p:txBody>
      </p:sp>
      <p:sp>
        <p:nvSpPr>
          <p:cNvPr id="10" name="文字方塊 9"/>
          <p:cNvSpPr txBox="1"/>
          <p:nvPr/>
        </p:nvSpPr>
        <p:spPr>
          <a:xfrm>
            <a:off x="4236235" y="3490100"/>
            <a:ext cx="338554" cy="646331"/>
          </a:xfrm>
          <a:prstGeom prst="rect">
            <a:avLst/>
          </a:prstGeom>
          <a:noFill/>
        </p:spPr>
        <p:txBody>
          <a:bodyPr wrap="none" rtlCol="0">
            <a:spAutoFit/>
          </a:bodyPr>
          <a:lstStyle/>
          <a:p>
            <a:r>
              <a:rPr lang="zh-TW" altLang="en-US" sz="1200" b="1" dirty="0" smtClean="0">
                <a:solidFill>
                  <a:prstClr val="black"/>
                </a:solidFill>
                <a:latin typeface="Times New Roman" panose="02020603050405020304" pitchFamily="18" charset="0"/>
                <a:ea typeface="標楷體"/>
                <a:cs typeface="Times New Roman" panose="02020603050405020304" pitchFamily="18" charset="0"/>
              </a:rPr>
              <a:t>左</a:t>
            </a:r>
            <a:endParaRPr lang="en-US" altLang="zh-TW" sz="1200" b="1" dirty="0" smtClean="0">
              <a:solidFill>
                <a:prstClr val="black"/>
              </a:solidFill>
              <a:latin typeface="Times New Roman" panose="02020603050405020304" pitchFamily="18" charset="0"/>
              <a:ea typeface="標楷體"/>
              <a:cs typeface="Times New Roman" panose="02020603050405020304" pitchFamily="18" charset="0"/>
            </a:endParaRPr>
          </a:p>
          <a:p>
            <a:r>
              <a:rPr lang="zh-TW" altLang="en-US" sz="1200" b="1" dirty="0" smtClean="0">
                <a:solidFill>
                  <a:prstClr val="black"/>
                </a:solidFill>
                <a:latin typeface="Times New Roman" panose="02020603050405020304" pitchFamily="18" charset="0"/>
                <a:ea typeface="標楷體"/>
                <a:cs typeface="Times New Roman" panose="02020603050405020304" pitchFamily="18" charset="0"/>
              </a:rPr>
              <a:t>楠</a:t>
            </a:r>
            <a:endParaRPr lang="en-US" altLang="zh-TW" sz="1200" b="1" dirty="0" smtClean="0">
              <a:solidFill>
                <a:prstClr val="black"/>
              </a:solidFill>
              <a:latin typeface="Times New Roman" panose="02020603050405020304" pitchFamily="18" charset="0"/>
              <a:ea typeface="標楷體"/>
              <a:cs typeface="Times New Roman" panose="02020603050405020304" pitchFamily="18" charset="0"/>
            </a:endParaRPr>
          </a:p>
          <a:p>
            <a:r>
              <a:rPr lang="zh-TW" altLang="en-US" sz="1200" b="1" dirty="0" smtClean="0">
                <a:solidFill>
                  <a:prstClr val="black"/>
                </a:solidFill>
                <a:latin typeface="Times New Roman" panose="02020603050405020304" pitchFamily="18" charset="0"/>
                <a:ea typeface="標楷體"/>
                <a:cs typeface="Times New Roman" panose="02020603050405020304" pitchFamily="18" charset="0"/>
              </a:rPr>
              <a:t>路</a:t>
            </a:r>
            <a:endParaRPr lang="zh-TW" altLang="en-US" sz="1200" b="1" dirty="0">
              <a:solidFill>
                <a:prstClr val="black"/>
              </a:solidFill>
              <a:latin typeface="Times New Roman" panose="02020603050405020304" pitchFamily="18" charset="0"/>
              <a:ea typeface="標楷體"/>
              <a:cs typeface="Times New Roman" panose="02020603050405020304" pitchFamily="18" charset="0"/>
            </a:endParaRPr>
          </a:p>
        </p:txBody>
      </p:sp>
      <p:sp>
        <p:nvSpPr>
          <p:cNvPr id="11" name="矩形 10"/>
          <p:cNvSpPr/>
          <p:nvPr/>
        </p:nvSpPr>
        <p:spPr>
          <a:xfrm>
            <a:off x="4933457" y="4658293"/>
            <a:ext cx="662834" cy="217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2" name="矩形 11"/>
          <p:cNvSpPr/>
          <p:nvPr/>
        </p:nvSpPr>
        <p:spPr>
          <a:xfrm>
            <a:off x="4738106" y="4163116"/>
            <a:ext cx="662834" cy="217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4" name="矩形 13"/>
          <p:cNvSpPr/>
          <p:nvPr/>
        </p:nvSpPr>
        <p:spPr>
          <a:xfrm>
            <a:off x="5862129" y="6078273"/>
            <a:ext cx="662834" cy="217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15" name="文字方塊 14"/>
          <p:cNvSpPr txBox="1"/>
          <p:nvPr/>
        </p:nvSpPr>
        <p:spPr>
          <a:xfrm>
            <a:off x="4664950" y="4125663"/>
            <a:ext cx="1326423" cy="276999"/>
          </a:xfrm>
          <a:prstGeom prst="rect">
            <a:avLst/>
          </a:prstGeom>
          <a:noFill/>
        </p:spPr>
        <p:txBody>
          <a:bodyPr wrap="square" rtlCol="0">
            <a:spAutoFit/>
          </a:bodyPr>
          <a:lstStyle/>
          <a:p>
            <a:r>
              <a:rPr lang="zh-TW" altLang="en-US" sz="1200" b="1" dirty="0" smtClean="0">
                <a:solidFill>
                  <a:prstClr val="black"/>
                </a:solidFill>
                <a:effectLst>
                  <a:outerShdw blurRad="38100" dist="38100" dir="2700000" algn="tl">
                    <a:srgbClr val="000000">
                      <a:alpha val="43137"/>
                    </a:srgbClr>
                  </a:outerShdw>
                </a:effectLst>
                <a:latin typeface="標楷體"/>
                <a:ea typeface="標楷體"/>
              </a:rPr>
              <a:t>高廠西門</a:t>
            </a:r>
            <a:endParaRPr lang="zh-TW" altLang="en-US" sz="1200" b="1" dirty="0">
              <a:solidFill>
                <a:prstClr val="black"/>
              </a:solidFill>
              <a:effectLst>
                <a:outerShdw blurRad="38100" dist="38100" dir="2700000" algn="tl">
                  <a:srgbClr val="000000">
                    <a:alpha val="43137"/>
                  </a:srgbClr>
                </a:outerShdw>
              </a:effectLst>
              <a:latin typeface="標楷體"/>
              <a:ea typeface="標楷體"/>
            </a:endParaRPr>
          </a:p>
        </p:txBody>
      </p:sp>
      <p:sp>
        <p:nvSpPr>
          <p:cNvPr id="16" name="文字方塊 15"/>
          <p:cNvSpPr txBox="1"/>
          <p:nvPr/>
        </p:nvSpPr>
        <p:spPr>
          <a:xfrm>
            <a:off x="4835062" y="4619650"/>
            <a:ext cx="1326423" cy="276999"/>
          </a:xfrm>
          <a:prstGeom prst="rect">
            <a:avLst/>
          </a:prstGeom>
          <a:noFill/>
        </p:spPr>
        <p:txBody>
          <a:bodyPr wrap="square" rtlCol="0">
            <a:spAutoFit/>
          </a:bodyPr>
          <a:lstStyle/>
          <a:p>
            <a:r>
              <a:rPr lang="zh-TW" altLang="en-US" sz="1200" b="1" dirty="0" smtClean="0">
                <a:solidFill>
                  <a:prstClr val="black"/>
                </a:solidFill>
                <a:effectLst>
                  <a:outerShdw blurRad="38100" dist="38100" dir="2700000" algn="tl">
                    <a:srgbClr val="000000">
                      <a:alpha val="43137"/>
                    </a:srgbClr>
                  </a:outerShdw>
                </a:effectLst>
                <a:latin typeface="標楷體"/>
                <a:ea typeface="標楷體"/>
              </a:rPr>
              <a:t>總辦公廳</a:t>
            </a:r>
            <a:endParaRPr lang="zh-TW" altLang="en-US" sz="1200" b="1" dirty="0">
              <a:solidFill>
                <a:prstClr val="black"/>
              </a:solidFill>
              <a:effectLst>
                <a:outerShdw blurRad="38100" dist="38100" dir="2700000" algn="tl">
                  <a:srgbClr val="000000">
                    <a:alpha val="43137"/>
                  </a:srgbClr>
                </a:outerShdw>
              </a:effectLst>
              <a:latin typeface="標楷體"/>
              <a:ea typeface="標楷體"/>
            </a:endParaRPr>
          </a:p>
        </p:txBody>
      </p:sp>
      <p:sp>
        <p:nvSpPr>
          <p:cNvPr id="17" name="文字方塊 16"/>
          <p:cNvSpPr txBox="1"/>
          <p:nvPr/>
        </p:nvSpPr>
        <p:spPr>
          <a:xfrm>
            <a:off x="5778430" y="6023040"/>
            <a:ext cx="844043" cy="276999"/>
          </a:xfrm>
          <a:prstGeom prst="rect">
            <a:avLst/>
          </a:prstGeom>
          <a:noFill/>
        </p:spPr>
        <p:txBody>
          <a:bodyPr wrap="square" rtlCol="0">
            <a:spAutoFit/>
          </a:bodyPr>
          <a:lstStyle/>
          <a:p>
            <a:r>
              <a:rPr lang="zh-TW" altLang="en-US" sz="1200" b="1" dirty="0">
                <a:solidFill>
                  <a:prstClr val="black"/>
                </a:solidFill>
                <a:effectLst>
                  <a:outerShdw blurRad="38100" dist="38100" dir="2700000" algn="tl">
                    <a:srgbClr val="000000">
                      <a:alpha val="43137"/>
                    </a:srgbClr>
                  </a:outerShdw>
                </a:effectLst>
                <a:latin typeface="標楷體"/>
                <a:ea typeface="標楷體"/>
              </a:rPr>
              <a:t>滯</a:t>
            </a:r>
            <a:r>
              <a:rPr lang="zh-TW" altLang="en-US" sz="1200" b="1" dirty="0" smtClean="0">
                <a:solidFill>
                  <a:prstClr val="black"/>
                </a:solidFill>
                <a:effectLst>
                  <a:outerShdw blurRad="38100" dist="38100" dir="2700000" algn="tl">
                    <a:srgbClr val="000000">
                      <a:alpha val="43137"/>
                    </a:srgbClr>
                  </a:outerShdw>
                </a:effectLst>
                <a:latin typeface="標楷體"/>
                <a:ea typeface="標楷體"/>
              </a:rPr>
              <a:t>洪水池</a:t>
            </a:r>
            <a:endParaRPr lang="zh-TW" altLang="en-US" sz="1200" b="1" dirty="0">
              <a:solidFill>
                <a:prstClr val="black"/>
              </a:solidFill>
              <a:effectLst>
                <a:outerShdw blurRad="38100" dist="38100" dir="2700000" algn="tl">
                  <a:srgbClr val="000000">
                    <a:alpha val="43137"/>
                  </a:srgbClr>
                </a:outerShdw>
              </a:effectLst>
              <a:latin typeface="標楷體"/>
              <a:ea typeface="標楷體"/>
            </a:endParaRPr>
          </a:p>
        </p:txBody>
      </p:sp>
      <p:pic>
        <p:nvPicPr>
          <p:cNvPr id="19" name="圖片 18" descr="E:\Backup0217\My Documents\7203C-土地使用計畫圖.jpg"/>
          <p:cNvPicPr/>
          <p:nvPr/>
        </p:nvPicPr>
        <p:blipFill rotWithShape="1">
          <a:blip r:embed="rId3" cstate="email">
            <a:extLst>
              <a:ext uri="{28A0092B-C50C-407E-A947-70E740481C1C}">
                <a14:useLocalDpi xmlns:a14="http://schemas.microsoft.com/office/drawing/2010/main"/>
              </a:ext>
            </a:extLst>
          </a:blip>
          <a:srcRect/>
          <a:stretch/>
        </p:blipFill>
        <p:spPr bwMode="auto">
          <a:xfrm>
            <a:off x="7660273" y="4770403"/>
            <a:ext cx="2196244" cy="2009276"/>
          </a:xfrm>
          <a:prstGeom prst="ellipse">
            <a:avLst/>
          </a:prstGeom>
          <a:ln>
            <a:noFill/>
          </a:ln>
          <a:effectLst/>
        </p:spPr>
      </p:pic>
      <p:sp>
        <p:nvSpPr>
          <p:cNvPr id="20" name="橢圓 19"/>
          <p:cNvSpPr/>
          <p:nvPr/>
        </p:nvSpPr>
        <p:spPr>
          <a:xfrm>
            <a:off x="7641124" y="4770403"/>
            <a:ext cx="2196244" cy="200927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1" name="手繪多邊形 20"/>
          <p:cNvSpPr/>
          <p:nvPr/>
        </p:nvSpPr>
        <p:spPr>
          <a:xfrm>
            <a:off x="8179653" y="5666210"/>
            <a:ext cx="502443" cy="652463"/>
          </a:xfrm>
          <a:custGeom>
            <a:avLst/>
            <a:gdLst>
              <a:gd name="connsiteX0" fmla="*/ 0 w 533400"/>
              <a:gd name="connsiteY0" fmla="*/ 47625 h 652463"/>
              <a:gd name="connsiteX1" fmla="*/ 23812 w 533400"/>
              <a:gd name="connsiteY1" fmla="*/ 652463 h 652463"/>
              <a:gd name="connsiteX2" fmla="*/ 204787 w 533400"/>
              <a:gd name="connsiteY2" fmla="*/ 638175 h 652463"/>
              <a:gd name="connsiteX3" fmla="*/ 533400 w 533400"/>
              <a:gd name="connsiteY3" fmla="*/ 457200 h 652463"/>
              <a:gd name="connsiteX4" fmla="*/ 233362 w 533400"/>
              <a:gd name="connsiteY4" fmla="*/ 0 h 652463"/>
              <a:gd name="connsiteX5" fmla="*/ 128587 w 533400"/>
              <a:gd name="connsiteY5" fmla="*/ 61913 h 652463"/>
              <a:gd name="connsiteX6" fmla="*/ 0 w 533400"/>
              <a:gd name="connsiteY6" fmla="*/ 47625 h 652463"/>
              <a:gd name="connsiteX0" fmla="*/ 0 w 533400"/>
              <a:gd name="connsiteY0" fmla="*/ 61912 h 666750"/>
              <a:gd name="connsiteX1" fmla="*/ 23812 w 533400"/>
              <a:gd name="connsiteY1" fmla="*/ 666750 h 666750"/>
              <a:gd name="connsiteX2" fmla="*/ 204787 w 533400"/>
              <a:gd name="connsiteY2" fmla="*/ 652462 h 666750"/>
              <a:gd name="connsiteX3" fmla="*/ 533400 w 533400"/>
              <a:gd name="connsiteY3" fmla="*/ 471487 h 666750"/>
              <a:gd name="connsiteX4" fmla="*/ 214312 w 533400"/>
              <a:gd name="connsiteY4" fmla="*/ 0 h 666750"/>
              <a:gd name="connsiteX5" fmla="*/ 128587 w 533400"/>
              <a:gd name="connsiteY5" fmla="*/ 76200 h 666750"/>
              <a:gd name="connsiteX6" fmla="*/ 0 w 533400"/>
              <a:gd name="connsiteY6" fmla="*/ 61912 h 666750"/>
              <a:gd name="connsiteX0" fmla="*/ 0 w 495300"/>
              <a:gd name="connsiteY0" fmla="*/ 61912 h 666750"/>
              <a:gd name="connsiteX1" fmla="*/ 23812 w 495300"/>
              <a:gd name="connsiteY1" fmla="*/ 666750 h 666750"/>
              <a:gd name="connsiteX2" fmla="*/ 204787 w 495300"/>
              <a:gd name="connsiteY2" fmla="*/ 652462 h 666750"/>
              <a:gd name="connsiteX3" fmla="*/ 495300 w 495300"/>
              <a:gd name="connsiteY3" fmla="*/ 485775 h 666750"/>
              <a:gd name="connsiteX4" fmla="*/ 214312 w 495300"/>
              <a:gd name="connsiteY4" fmla="*/ 0 h 666750"/>
              <a:gd name="connsiteX5" fmla="*/ 128587 w 495300"/>
              <a:gd name="connsiteY5" fmla="*/ 76200 h 666750"/>
              <a:gd name="connsiteX6" fmla="*/ 0 w 495300"/>
              <a:gd name="connsiteY6" fmla="*/ 61912 h 666750"/>
              <a:gd name="connsiteX0" fmla="*/ 0 w 495300"/>
              <a:gd name="connsiteY0" fmla="*/ 61912 h 652462"/>
              <a:gd name="connsiteX1" fmla="*/ 23812 w 495300"/>
              <a:gd name="connsiteY1" fmla="*/ 642938 h 652462"/>
              <a:gd name="connsiteX2" fmla="*/ 204787 w 495300"/>
              <a:gd name="connsiteY2" fmla="*/ 652462 h 652462"/>
              <a:gd name="connsiteX3" fmla="*/ 495300 w 495300"/>
              <a:gd name="connsiteY3" fmla="*/ 485775 h 652462"/>
              <a:gd name="connsiteX4" fmla="*/ 214312 w 495300"/>
              <a:gd name="connsiteY4" fmla="*/ 0 h 652462"/>
              <a:gd name="connsiteX5" fmla="*/ 128587 w 495300"/>
              <a:gd name="connsiteY5" fmla="*/ 76200 h 652462"/>
              <a:gd name="connsiteX6" fmla="*/ 0 w 495300"/>
              <a:gd name="connsiteY6" fmla="*/ 61912 h 652462"/>
              <a:gd name="connsiteX0" fmla="*/ 0 w 495300"/>
              <a:gd name="connsiteY0" fmla="*/ 61912 h 652463"/>
              <a:gd name="connsiteX1" fmla="*/ 21431 w 495300"/>
              <a:gd name="connsiteY1" fmla="*/ 652463 h 652463"/>
              <a:gd name="connsiteX2" fmla="*/ 204787 w 495300"/>
              <a:gd name="connsiteY2" fmla="*/ 652462 h 652463"/>
              <a:gd name="connsiteX3" fmla="*/ 495300 w 495300"/>
              <a:gd name="connsiteY3" fmla="*/ 485775 h 652463"/>
              <a:gd name="connsiteX4" fmla="*/ 214312 w 495300"/>
              <a:gd name="connsiteY4" fmla="*/ 0 h 652463"/>
              <a:gd name="connsiteX5" fmla="*/ 128587 w 495300"/>
              <a:gd name="connsiteY5" fmla="*/ 76200 h 652463"/>
              <a:gd name="connsiteX6" fmla="*/ 0 w 495300"/>
              <a:gd name="connsiteY6" fmla="*/ 61912 h 652463"/>
              <a:gd name="connsiteX0" fmla="*/ 0 w 495300"/>
              <a:gd name="connsiteY0" fmla="*/ 61912 h 652463"/>
              <a:gd name="connsiteX1" fmla="*/ 21431 w 495300"/>
              <a:gd name="connsiteY1" fmla="*/ 652463 h 652463"/>
              <a:gd name="connsiteX2" fmla="*/ 204787 w 495300"/>
              <a:gd name="connsiteY2" fmla="*/ 652462 h 652463"/>
              <a:gd name="connsiteX3" fmla="*/ 495300 w 495300"/>
              <a:gd name="connsiteY3" fmla="*/ 485775 h 652463"/>
              <a:gd name="connsiteX4" fmla="*/ 214312 w 495300"/>
              <a:gd name="connsiteY4" fmla="*/ 0 h 652463"/>
              <a:gd name="connsiteX5" fmla="*/ 128587 w 495300"/>
              <a:gd name="connsiteY5" fmla="*/ 64294 h 652463"/>
              <a:gd name="connsiteX6" fmla="*/ 0 w 495300"/>
              <a:gd name="connsiteY6" fmla="*/ 61912 h 652463"/>
              <a:gd name="connsiteX0" fmla="*/ 0 w 502443"/>
              <a:gd name="connsiteY0" fmla="*/ 61912 h 652463"/>
              <a:gd name="connsiteX1" fmla="*/ 21431 w 502443"/>
              <a:gd name="connsiteY1" fmla="*/ 652463 h 652463"/>
              <a:gd name="connsiteX2" fmla="*/ 204787 w 502443"/>
              <a:gd name="connsiteY2" fmla="*/ 652462 h 652463"/>
              <a:gd name="connsiteX3" fmla="*/ 502443 w 502443"/>
              <a:gd name="connsiteY3" fmla="*/ 476250 h 652463"/>
              <a:gd name="connsiteX4" fmla="*/ 214312 w 502443"/>
              <a:gd name="connsiteY4" fmla="*/ 0 h 652463"/>
              <a:gd name="connsiteX5" fmla="*/ 128587 w 502443"/>
              <a:gd name="connsiteY5" fmla="*/ 64294 h 652463"/>
              <a:gd name="connsiteX6" fmla="*/ 0 w 502443"/>
              <a:gd name="connsiteY6" fmla="*/ 61912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443" h="652463">
                <a:moveTo>
                  <a:pt x="0" y="61912"/>
                </a:moveTo>
                <a:lnTo>
                  <a:pt x="21431" y="652463"/>
                </a:lnTo>
                <a:lnTo>
                  <a:pt x="204787" y="652462"/>
                </a:lnTo>
                <a:lnTo>
                  <a:pt x="502443" y="476250"/>
                </a:lnTo>
                <a:lnTo>
                  <a:pt x="214312" y="0"/>
                </a:lnTo>
                <a:lnTo>
                  <a:pt x="128587" y="64294"/>
                </a:lnTo>
                <a:lnTo>
                  <a:pt x="0" y="61912"/>
                </a:lnTo>
                <a:close/>
              </a:path>
            </a:pathLst>
          </a:cu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2" name="文字方塊 21"/>
          <p:cNvSpPr txBox="1"/>
          <p:nvPr/>
        </p:nvSpPr>
        <p:spPr>
          <a:xfrm>
            <a:off x="4637999" y="2143300"/>
            <a:ext cx="1268661" cy="276999"/>
          </a:xfrm>
          <a:prstGeom prst="rect">
            <a:avLst/>
          </a:prstGeom>
          <a:noFill/>
        </p:spPr>
        <p:txBody>
          <a:bodyPr wrap="square" rtlCol="0">
            <a:spAutoFit/>
          </a:bodyPr>
          <a:lstStyle/>
          <a:p>
            <a:r>
              <a:rPr lang="zh-TW" altLang="en-US" sz="1200" b="1" dirty="0" smtClean="0">
                <a:solidFill>
                  <a:prstClr val="black"/>
                </a:solidFill>
                <a:latin typeface="標楷體"/>
                <a:ea typeface="標楷體"/>
              </a:rPr>
              <a:t>後昌路</a:t>
            </a:r>
            <a:endParaRPr lang="zh-TW" altLang="en-US" sz="1200" b="1" dirty="0">
              <a:solidFill>
                <a:prstClr val="black"/>
              </a:solidFill>
              <a:latin typeface="標楷體"/>
              <a:ea typeface="標楷體"/>
            </a:endParaRPr>
          </a:p>
        </p:txBody>
      </p:sp>
      <p:sp>
        <p:nvSpPr>
          <p:cNvPr id="43" name="矩形 42"/>
          <p:cNvSpPr/>
          <p:nvPr/>
        </p:nvSpPr>
        <p:spPr>
          <a:xfrm>
            <a:off x="8893964" y="4461596"/>
            <a:ext cx="662834" cy="217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2" name="文字方塊 41"/>
          <p:cNvSpPr txBox="1"/>
          <p:nvPr/>
        </p:nvSpPr>
        <p:spPr>
          <a:xfrm>
            <a:off x="8921615" y="4431928"/>
            <a:ext cx="1326423" cy="276999"/>
          </a:xfrm>
          <a:prstGeom prst="rect">
            <a:avLst/>
          </a:prstGeom>
          <a:noFill/>
        </p:spPr>
        <p:txBody>
          <a:bodyPr wrap="square" rtlCol="0">
            <a:spAutoFit/>
          </a:bodyPr>
          <a:lstStyle/>
          <a:p>
            <a:r>
              <a:rPr lang="zh-TW" altLang="en-US" sz="1200" b="1" dirty="0" smtClean="0">
                <a:solidFill>
                  <a:prstClr val="black"/>
                </a:solidFill>
                <a:effectLst>
                  <a:outerShdw blurRad="38100" dist="38100" dir="2700000" algn="tl">
                    <a:srgbClr val="000000">
                      <a:alpha val="43137"/>
                    </a:srgbClr>
                  </a:outerShdw>
                </a:effectLst>
                <a:latin typeface="標楷體"/>
                <a:ea typeface="標楷體"/>
              </a:rPr>
              <a:t>半屏山</a:t>
            </a:r>
            <a:endParaRPr lang="zh-TW" altLang="en-US" sz="1200" b="1" dirty="0">
              <a:solidFill>
                <a:prstClr val="black"/>
              </a:solidFill>
              <a:effectLst>
                <a:outerShdw blurRad="38100" dist="38100" dir="2700000" algn="tl">
                  <a:srgbClr val="000000">
                    <a:alpha val="43137"/>
                  </a:srgbClr>
                </a:outerShdw>
              </a:effectLst>
              <a:latin typeface="標楷體"/>
              <a:ea typeface="標楷體"/>
            </a:endParaRPr>
          </a:p>
        </p:txBody>
      </p:sp>
      <p:sp>
        <p:nvSpPr>
          <p:cNvPr id="8" name="圓角矩形 7"/>
          <p:cNvSpPr/>
          <p:nvPr/>
        </p:nvSpPr>
        <p:spPr bwMode="auto">
          <a:xfrm>
            <a:off x="219459" y="2754089"/>
            <a:ext cx="2221037" cy="374571"/>
          </a:xfrm>
          <a:prstGeom prst="roundRect">
            <a:avLst/>
          </a:prstGeom>
          <a:solidFill>
            <a:srgbClr val="92D050"/>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66700" indent="-266700" algn="ctr"/>
            <a:endParaRPr lang="zh-TW" altLang="en-US" smtClean="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69" name="圓角矩形 68"/>
          <p:cNvSpPr/>
          <p:nvPr/>
        </p:nvSpPr>
        <p:spPr bwMode="auto">
          <a:xfrm>
            <a:off x="219460" y="3677360"/>
            <a:ext cx="2221036" cy="374571"/>
          </a:xfrm>
          <a:prstGeom prst="roundRect">
            <a:avLst/>
          </a:prstGeom>
          <a:solidFill>
            <a:srgbClr val="FFC000"/>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66700" indent="-266700" algn="ctr"/>
            <a:endParaRPr lang="zh-TW" altLang="en-US" smtClean="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70" name="圓角矩形 69"/>
          <p:cNvSpPr/>
          <p:nvPr/>
        </p:nvSpPr>
        <p:spPr bwMode="auto">
          <a:xfrm>
            <a:off x="219460" y="4605135"/>
            <a:ext cx="2354407" cy="374571"/>
          </a:xfrm>
          <a:prstGeom prst="roundRect">
            <a:avLst/>
          </a:prstGeom>
          <a:solidFill>
            <a:schemeClr val="accent5">
              <a:lumMod val="40000"/>
              <a:lumOff val="60000"/>
            </a:schemeClr>
          </a:solid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66700" indent="-266700" algn="ctr"/>
            <a:endParaRPr lang="zh-TW" altLang="en-US" smtClean="0">
              <a:solidFill>
                <a:prstClr val="black"/>
              </a:solidFill>
              <a:latin typeface="Times New Roman" panose="02020603050405020304" pitchFamily="18" charset="0"/>
              <a:ea typeface="標楷體" pitchFamily="65" charset="-120"/>
              <a:cs typeface="Times New Roman" panose="02020603050405020304" pitchFamily="18" charset="0"/>
            </a:endParaRPr>
          </a:p>
        </p:txBody>
      </p:sp>
      <p:sp>
        <p:nvSpPr>
          <p:cNvPr id="13" name="文字方塊 12"/>
          <p:cNvSpPr txBox="1"/>
          <p:nvPr/>
        </p:nvSpPr>
        <p:spPr>
          <a:xfrm>
            <a:off x="259078" y="2717578"/>
            <a:ext cx="525783" cy="400110"/>
          </a:xfrm>
          <a:prstGeom prst="rect">
            <a:avLst/>
          </a:prstGeom>
          <a:noFill/>
        </p:spPr>
        <p:txBody>
          <a:bodyPr wrap="square" rtlCol="0">
            <a:spAutoFit/>
          </a:bodyPr>
          <a:lstStyle/>
          <a:p>
            <a:r>
              <a:rPr lang="en-US" altLang="zh-TW"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a:cs typeface="Times New Roman" panose="02020603050405020304" pitchFamily="18" charset="0"/>
              </a:rPr>
              <a:t>B</a:t>
            </a:r>
            <a:r>
              <a:rPr lang="en-US" altLang="zh-TW"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a:cs typeface="Times New Roman" panose="02020603050405020304" pitchFamily="18" charset="0"/>
              </a:rPr>
              <a:t>1</a:t>
            </a:r>
          </a:p>
        </p:txBody>
      </p:sp>
      <p:sp>
        <p:nvSpPr>
          <p:cNvPr id="71" name="文字方塊 70"/>
          <p:cNvSpPr txBox="1"/>
          <p:nvPr/>
        </p:nvSpPr>
        <p:spPr>
          <a:xfrm>
            <a:off x="265181" y="3630674"/>
            <a:ext cx="722754" cy="400110"/>
          </a:xfrm>
          <a:prstGeom prst="rect">
            <a:avLst/>
          </a:prstGeom>
          <a:noFill/>
        </p:spPr>
        <p:txBody>
          <a:bodyPr wrap="square" rtlCol="0">
            <a:spAutoFit/>
          </a:bodyPr>
          <a:lstStyle/>
          <a:p>
            <a:r>
              <a:rPr lang="en-US" altLang="zh-TW"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a:cs typeface="Times New Roman" panose="02020603050405020304" pitchFamily="18" charset="0"/>
              </a:rPr>
              <a:t>B2</a:t>
            </a:r>
          </a:p>
        </p:txBody>
      </p:sp>
      <p:sp>
        <p:nvSpPr>
          <p:cNvPr id="18" name="文字方塊 17"/>
          <p:cNvSpPr txBox="1"/>
          <p:nvPr/>
        </p:nvSpPr>
        <p:spPr>
          <a:xfrm>
            <a:off x="551109" y="2789887"/>
            <a:ext cx="1800985" cy="307777"/>
          </a:xfrm>
          <a:prstGeom prst="rect">
            <a:avLst/>
          </a:prstGeom>
          <a:noFill/>
        </p:spPr>
        <p:txBody>
          <a:bodyPr wrap="square" rtlCol="0">
            <a:spAutoFit/>
          </a:bodyPr>
          <a:lstStyle/>
          <a:p>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街廓面積：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公頃</a:t>
            </a:r>
            <a:endPar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3" name="文字方塊 72"/>
          <p:cNvSpPr txBox="1"/>
          <p:nvPr/>
        </p:nvSpPr>
        <p:spPr>
          <a:xfrm>
            <a:off x="594251" y="3695786"/>
            <a:ext cx="1800985" cy="307777"/>
          </a:xfrm>
          <a:prstGeom prst="rect">
            <a:avLst/>
          </a:prstGeom>
          <a:noFill/>
        </p:spPr>
        <p:txBody>
          <a:bodyPr wrap="square" rtlCol="0">
            <a:spAutoFit/>
          </a:bodyPr>
          <a:lstStyle/>
          <a:p>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街廓面積：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4.8</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公頃</a:t>
            </a:r>
            <a:endPar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 name="文字方塊 73"/>
          <p:cNvSpPr txBox="1"/>
          <p:nvPr/>
        </p:nvSpPr>
        <p:spPr>
          <a:xfrm>
            <a:off x="828437" y="4620529"/>
            <a:ext cx="1745430" cy="307777"/>
          </a:xfrm>
          <a:prstGeom prst="rect">
            <a:avLst/>
          </a:prstGeom>
          <a:noFill/>
        </p:spPr>
        <p:txBody>
          <a:bodyPr wrap="square" rtlCol="0">
            <a:spAutoFit/>
          </a:bodyPr>
          <a:lstStyle/>
          <a:p>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街廓面積：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公頃</a:t>
            </a:r>
            <a:endPar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8" name="文字方塊 77"/>
          <p:cNvSpPr txBox="1"/>
          <p:nvPr/>
        </p:nvSpPr>
        <p:spPr>
          <a:xfrm>
            <a:off x="171834" y="4063181"/>
            <a:ext cx="4537325" cy="523220"/>
          </a:xfrm>
          <a:prstGeom prst="rect">
            <a:avLst/>
          </a:prstGeom>
          <a:noFill/>
        </p:spPr>
        <p:txBody>
          <a:bodyPr wrap="square" rtlCol="0">
            <a:spAutoFit/>
          </a:bodyPr>
          <a:lstStyle/>
          <a:p>
            <a:pPr marL="171450" indent="-171450">
              <a:buFont typeface="Wingdings" panose="05000000000000000000" pitchFamily="2" charset="2"/>
              <a:buChar char="n"/>
            </a:pP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材料創新研發中心目前需求面積：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公頃</a:t>
            </a:r>
            <a:endPar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Wingdings" panose="05000000000000000000" pitchFamily="2" charset="2"/>
              <a:buChar char="n"/>
            </a:pP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尚可使用面積</a:t>
            </a:r>
            <a:r>
              <a:rPr lang="en-US" altLang="zh-TW"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淺色區域</a:t>
            </a:r>
            <a:r>
              <a:rPr lang="en-US" altLang="zh-TW"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公頃</a:t>
            </a:r>
            <a:endPar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0" name="文字方塊 79"/>
          <p:cNvSpPr txBox="1"/>
          <p:nvPr/>
        </p:nvSpPr>
        <p:spPr>
          <a:xfrm>
            <a:off x="171834" y="3152924"/>
            <a:ext cx="4342781" cy="523220"/>
          </a:xfrm>
          <a:prstGeom prst="rect">
            <a:avLst/>
          </a:prstGeom>
          <a:noFill/>
        </p:spPr>
        <p:txBody>
          <a:bodyPr wrap="square" rtlCol="0">
            <a:spAutoFit/>
          </a:bodyPr>
          <a:lstStyle/>
          <a:p>
            <a:pPr marL="171450" indent="-171450">
              <a:buFont typeface="Wingdings" panose="05000000000000000000" pitchFamily="2" charset="2"/>
              <a:buChar char="n"/>
            </a:pPr>
            <a:r>
              <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材料國際</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學院目前需求面積：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公頃</a:t>
            </a:r>
            <a:endPar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Wingdings" panose="05000000000000000000" pitchFamily="2" charset="2"/>
              <a:buChar char="n"/>
            </a:pP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尚可使用面積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淺色區域</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公頃</a:t>
            </a:r>
            <a:endPar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1" name="文字方塊 80"/>
          <p:cNvSpPr txBox="1"/>
          <p:nvPr/>
        </p:nvSpPr>
        <p:spPr>
          <a:xfrm>
            <a:off x="5549269" y="5313376"/>
            <a:ext cx="1270061" cy="461665"/>
          </a:xfrm>
          <a:prstGeom prst="rect">
            <a:avLst/>
          </a:prstGeom>
          <a:noFill/>
        </p:spPr>
        <p:txBody>
          <a:bodyPr wrap="square" rtlCol="0">
            <a:spAutoFit/>
          </a:bodyPr>
          <a:lstStyle/>
          <a:p>
            <a:pPr algn="ctr"/>
            <a:r>
              <a:rPr lang="en-US" altLang="zh-TW" sz="2400" b="1" dirty="0">
                <a:solidFill>
                  <a:srgbClr val="FF0000"/>
                </a:solidFill>
                <a:effectLst>
                  <a:outerShdw blurRad="38100" dist="38100" dir="2700000" algn="tl">
                    <a:srgbClr val="000000">
                      <a:alpha val="43137"/>
                    </a:srgbClr>
                  </a:outerShdw>
                </a:effectLst>
                <a:latin typeface="標楷體"/>
                <a:ea typeface="標楷體"/>
              </a:rPr>
              <a:t>A</a:t>
            </a:r>
            <a:r>
              <a:rPr lang="en-US" altLang="zh-TW" sz="2400" b="1" dirty="0" smtClean="0">
                <a:solidFill>
                  <a:srgbClr val="FF0000"/>
                </a:solidFill>
                <a:effectLst>
                  <a:outerShdw blurRad="38100" dist="38100" dir="2700000" algn="tl">
                    <a:srgbClr val="000000">
                      <a:alpha val="43137"/>
                    </a:srgbClr>
                  </a:outerShdw>
                </a:effectLst>
                <a:latin typeface="標楷體"/>
                <a:ea typeface="標楷體"/>
              </a:rPr>
              <a:t>1</a:t>
            </a:r>
            <a:endParaRPr lang="zh-TW" altLang="en-US" sz="2400" b="1" dirty="0">
              <a:solidFill>
                <a:srgbClr val="FF0000"/>
              </a:solidFill>
              <a:effectLst>
                <a:outerShdw blurRad="38100" dist="38100" dir="2700000" algn="tl">
                  <a:srgbClr val="000000">
                    <a:alpha val="43137"/>
                  </a:srgbClr>
                </a:outerShdw>
              </a:effectLst>
              <a:latin typeface="標楷體"/>
              <a:ea typeface="標楷體"/>
            </a:endParaRPr>
          </a:p>
        </p:txBody>
      </p:sp>
      <p:sp>
        <p:nvSpPr>
          <p:cNvPr id="82" name="文字方塊 81"/>
          <p:cNvSpPr txBox="1"/>
          <p:nvPr/>
        </p:nvSpPr>
        <p:spPr>
          <a:xfrm>
            <a:off x="6645199" y="4741379"/>
            <a:ext cx="1270061" cy="461665"/>
          </a:xfrm>
          <a:prstGeom prst="rect">
            <a:avLst/>
          </a:prstGeom>
          <a:noFill/>
        </p:spPr>
        <p:txBody>
          <a:bodyPr wrap="square" rtlCol="0">
            <a:spAutoFit/>
          </a:bodyPr>
          <a:lstStyle/>
          <a:p>
            <a:pPr algn="ctr"/>
            <a:r>
              <a:rPr lang="en-US" altLang="zh-TW" sz="2400" b="1" dirty="0" smtClean="0">
                <a:solidFill>
                  <a:srgbClr val="FF0000"/>
                </a:solidFill>
                <a:effectLst>
                  <a:outerShdw blurRad="38100" dist="38100" dir="2700000" algn="tl">
                    <a:srgbClr val="000000">
                      <a:alpha val="43137"/>
                    </a:srgbClr>
                  </a:outerShdw>
                </a:effectLst>
                <a:latin typeface="標楷體"/>
                <a:ea typeface="標楷體"/>
              </a:rPr>
              <a:t>A2</a:t>
            </a:r>
            <a:endParaRPr lang="zh-TW" altLang="en-US" sz="2400" b="1" dirty="0">
              <a:solidFill>
                <a:srgbClr val="FF0000"/>
              </a:solidFill>
              <a:effectLst>
                <a:outerShdw blurRad="38100" dist="38100" dir="2700000" algn="tl">
                  <a:srgbClr val="000000">
                    <a:alpha val="43137"/>
                  </a:srgbClr>
                </a:outerShdw>
              </a:effectLst>
              <a:latin typeface="標楷體"/>
              <a:ea typeface="標楷體"/>
            </a:endParaRPr>
          </a:p>
        </p:txBody>
      </p:sp>
      <p:sp>
        <p:nvSpPr>
          <p:cNvPr id="83" name="文字方塊 82"/>
          <p:cNvSpPr txBox="1"/>
          <p:nvPr/>
        </p:nvSpPr>
        <p:spPr>
          <a:xfrm>
            <a:off x="7488334" y="4308738"/>
            <a:ext cx="1270061" cy="461665"/>
          </a:xfrm>
          <a:prstGeom prst="rect">
            <a:avLst/>
          </a:prstGeom>
          <a:noFill/>
        </p:spPr>
        <p:txBody>
          <a:bodyPr wrap="square" rtlCol="0">
            <a:spAutoFit/>
          </a:bodyPr>
          <a:lstStyle/>
          <a:p>
            <a:pPr algn="ctr"/>
            <a:r>
              <a:rPr lang="en-US" altLang="zh-TW" sz="2400" b="1" dirty="0" smtClean="0">
                <a:solidFill>
                  <a:srgbClr val="FF0000"/>
                </a:solidFill>
                <a:effectLst>
                  <a:outerShdw blurRad="38100" dist="38100" dir="2700000" algn="tl">
                    <a:srgbClr val="000000">
                      <a:alpha val="43137"/>
                    </a:srgbClr>
                  </a:outerShdw>
                </a:effectLst>
                <a:latin typeface="標楷體"/>
                <a:ea typeface="標楷體"/>
              </a:rPr>
              <a:t>A3</a:t>
            </a:r>
            <a:endParaRPr lang="zh-TW" altLang="en-US" sz="2400" b="1" dirty="0">
              <a:solidFill>
                <a:srgbClr val="FF0000"/>
              </a:solidFill>
              <a:effectLst>
                <a:outerShdw blurRad="38100" dist="38100" dir="2700000" algn="tl">
                  <a:srgbClr val="000000">
                    <a:alpha val="43137"/>
                  </a:srgbClr>
                </a:outerShdw>
              </a:effectLst>
              <a:latin typeface="標楷體"/>
              <a:ea typeface="標楷體"/>
            </a:endParaRPr>
          </a:p>
        </p:txBody>
      </p:sp>
      <p:sp>
        <p:nvSpPr>
          <p:cNvPr id="84" name="文字方塊 83"/>
          <p:cNvSpPr txBox="1"/>
          <p:nvPr/>
        </p:nvSpPr>
        <p:spPr>
          <a:xfrm>
            <a:off x="196599" y="4566957"/>
            <a:ext cx="791335" cy="400110"/>
          </a:xfrm>
          <a:prstGeom prst="rect">
            <a:avLst/>
          </a:prstGeom>
          <a:noFill/>
        </p:spPr>
        <p:txBody>
          <a:bodyPr wrap="square" rtlCol="0">
            <a:spAutoFit/>
          </a:bodyPr>
          <a:lstStyle/>
          <a:p>
            <a:r>
              <a:rPr lang="en-US" altLang="zh-TW"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a:cs typeface="Times New Roman" panose="02020603050405020304" pitchFamily="18" charset="0"/>
              </a:rPr>
              <a:t>A1~3</a:t>
            </a:r>
          </a:p>
        </p:txBody>
      </p:sp>
      <p:sp>
        <p:nvSpPr>
          <p:cNvPr id="32" name="手繪多邊形 31"/>
          <p:cNvSpPr/>
          <p:nvPr/>
        </p:nvSpPr>
        <p:spPr bwMode="auto">
          <a:xfrm>
            <a:off x="6734660" y="2136392"/>
            <a:ext cx="726786" cy="883897"/>
          </a:xfrm>
          <a:custGeom>
            <a:avLst/>
            <a:gdLst>
              <a:gd name="connsiteX0" fmla="*/ 0 w 822036"/>
              <a:gd name="connsiteY0" fmla="*/ 203200 h 923637"/>
              <a:gd name="connsiteX1" fmla="*/ 92364 w 822036"/>
              <a:gd name="connsiteY1" fmla="*/ 923637 h 923637"/>
              <a:gd name="connsiteX2" fmla="*/ 822036 w 822036"/>
              <a:gd name="connsiteY2" fmla="*/ 526473 h 923637"/>
              <a:gd name="connsiteX3" fmla="*/ 424873 w 822036"/>
              <a:gd name="connsiteY3" fmla="*/ 0 h 923637"/>
              <a:gd name="connsiteX4" fmla="*/ 0 w 822036"/>
              <a:gd name="connsiteY4" fmla="*/ 203200 h 923637"/>
              <a:gd name="connsiteX0" fmla="*/ 0 w 822036"/>
              <a:gd name="connsiteY0" fmla="*/ 246588 h 967025"/>
              <a:gd name="connsiteX1" fmla="*/ 92364 w 822036"/>
              <a:gd name="connsiteY1" fmla="*/ 967025 h 967025"/>
              <a:gd name="connsiteX2" fmla="*/ 822036 w 822036"/>
              <a:gd name="connsiteY2" fmla="*/ 569861 h 967025"/>
              <a:gd name="connsiteX3" fmla="*/ 424873 w 822036"/>
              <a:gd name="connsiteY3" fmla="*/ 43388 h 967025"/>
              <a:gd name="connsiteX4" fmla="*/ 416791 w 822036"/>
              <a:gd name="connsiteY4" fmla="*/ 93 h 967025"/>
              <a:gd name="connsiteX5" fmla="*/ 0 w 822036"/>
              <a:gd name="connsiteY5" fmla="*/ 246588 h 967025"/>
              <a:gd name="connsiteX0" fmla="*/ 0 w 828386"/>
              <a:gd name="connsiteY0" fmla="*/ 221188 h 967025"/>
              <a:gd name="connsiteX1" fmla="*/ 98714 w 828386"/>
              <a:gd name="connsiteY1" fmla="*/ 967025 h 967025"/>
              <a:gd name="connsiteX2" fmla="*/ 828386 w 828386"/>
              <a:gd name="connsiteY2" fmla="*/ 569861 h 967025"/>
              <a:gd name="connsiteX3" fmla="*/ 431223 w 828386"/>
              <a:gd name="connsiteY3" fmla="*/ 43388 h 967025"/>
              <a:gd name="connsiteX4" fmla="*/ 423141 w 828386"/>
              <a:gd name="connsiteY4" fmla="*/ 93 h 967025"/>
              <a:gd name="connsiteX5" fmla="*/ 0 w 828386"/>
              <a:gd name="connsiteY5" fmla="*/ 221188 h 967025"/>
              <a:gd name="connsiteX0" fmla="*/ 0 w 791441"/>
              <a:gd name="connsiteY0" fmla="*/ 211952 h 967025"/>
              <a:gd name="connsiteX1" fmla="*/ 61769 w 791441"/>
              <a:gd name="connsiteY1" fmla="*/ 967025 h 967025"/>
              <a:gd name="connsiteX2" fmla="*/ 791441 w 791441"/>
              <a:gd name="connsiteY2" fmla="*/ 569861 h 967025"/>
              <a:gd name="connsiteX3" fmla="*/ 394278 w 791441"/>
              <a:gd name="connsiteY3" fmla="*/ 43388 h 967025"/>
              <a:gd name="connsiteX4" fmla="*/ 386196 w 791441"/>
              <a:gd name="connsiteY4" fmla="*/ 93 h 967025"/>
              <a:gd name="connsiteX5" fmla="*/ 0 w 791441"/>
              <a:gd name="connsiteY5" fmla="*/ 211952 h 967025"/>
              <a:gd name="connsiteX0" fmla="*/ 0 w 791441"/>
              <a:gd name="connsiteY0" fmla="*/ 211952 h 902370"/>
              <a:gd name="connsiteX1" fmla="*/ 191078 w 791441"/>
              <a:gd name="connsiteY1" fmla="*/ 902370 h 902370"/>
              <a:gd name="connsiteX2" fmla="*/ 791441 w 791441"/>
              <a:gd name="connsiteY2" fmla="*/ 569861 h 902370"/>
              <a:gd name="connsiteX3" fmla="*/ 394278 w 791441"/>
              <a:gd name="connsiteY3" fmla="*/ 43388 h 902370"/>
              <a:gd name="connsiteX4" fmla="*/ 386196 w 791441"/>
              <a:gd name="connsiteY4" fmla="*/ 93 h 902370"/>
              <a:gd name="connsiteX5" fmla="*/ 0 w 791441"/>
              <a:gd name="connsiteY5" fmla="*/ 211952 h 902370"/>
              <a:gd name="connsiteX0" fmla="*/ 0 w 726786"/>
              <a:gd name="connsiteY0" fmla="*/ 193479 h 902370"/>
              <a:gd name="connsiteX1" fmla="*/ 126423 w 726786"/>
              <a:gd name="connsiteY1" fmla="*/ 902370 h 902370"/>
              <a:gd name="connsiteX2" fmla="*/ 726786 w 726786"/>
              <a:gd name="connsiteY2" fmla="*/ 569861 h 902370"/>
              <a:gd name="connsiteX3" fmla="*/ 329623 w 726786"/>
              <a:gd name="connsiteY3" fmla="*/ 43388 h 902370"/>
              <a:gd name="connsiteX4" fmla="*/ 321541 w 726786"/>
              <a:gd name="connsiteY4" fmla="*/ 93 h 902370"/>
              <a:gd name="connsiteX5" fmla="*/ 0 w 726786"/>
              <a:gd name="connsiteY5" fmla="*/ 193479 h 902370"/>
              <a:gd name="connsiteX0" fmla="*/ 0 w 726786"/>
              <a:gd name="connsiteY0" fmla="*/ 193479 h 883897"/>
              <a:gd name="connsiteX1" fmla="*/ 200314 w 726786"/>
              <a:gd name="connsiteY1" fmla="*/ 883897 h 883897"/>
              <a:gd name="connsiteX2" fmla="*/ 726786 w 726786"/>
              <a:gd name="connsiteY2" fmla="*/ 569861 h 883897"/>
              <a:gd name="connsiteX3" fmla="*/ 329623 w 726786"/>
              <a:gd name="connsiteY3" fmla="*/ 43388 h 883897"/>
              <a:gd name="connsiteX4" fmla="*/ 321541 w 726786"/>
              <a:gd name="connsiteY4" fmla="*/ 93 h 883897"/>
              <a:gd name="connsiteX5" fmla="*/ 0 w 726786"/>
              <a:gd name="connsiteY5" fmla="*/ 193479 h 8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786" h="883897">
                <a:moveTo>
                  <a:pt x="0" y="193479"/>
                </a:moveTo>
                <a:lnTo>
                  <a:pt x="200314" y="883897"/>
                </a:lnTo>
                <a:lnTo>
                  <a:pt x="726786" y="569861"/>
                </a:lnTo>
                <a:lnTo>
                  <a:pt x="329623" y="43388"/>
                </a:lnTo>
                <a:cubicBezTo>
                  <a:pt x="320579" y="45890"/>
                  <a:pt x="330585" y="-2409"/>
                  <a:pt x="321541" y="93"/>
                </a:cubicBezTo>
                <a:lnTo>
                  <a:pt x="0" y="193479"/>
                </a:lnTo>
                <a:close/>
              </a:path>
            </a:pathLst>
          </a:custGeom>
          <a:solidFill>
            <a:srgbClr val="00642D">
              <a:alpha val="60000"/>
            </a:srgbClr>
          </a:solidFill>
          <a:ln w="317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266700" indent="-266700" algn="ctr"/>
            <a:endParaRPr lang="zh-TW" altLang="en-US" smtClean="0">
              <a:solidFill>
                <a:prstClr val="black"/>
              </a:solidFill>
              <a:latin typeface="Arial" charset="0"/>
              <a:ea typeface="標楷體" pitchFamily="65" charset="-120"/>
            </a:endParaRPr>
          </a:p>
        </p:txBody>
      </p:sp>
      <p:sp>
        <p:nvSpPr>
          <p:cNvPr id="86" name="手繪多邊形 85"/>
          <p:cNvSpPr/>
          <p:nvPr/>
        </p:nvSpPr>
        <p:spPr bwMode="auto">
          <a:xfrm>
            <a:off x="6896100" y="2785919"/>
            <a:ext cx="914400" cy="914400"/>
          </a:xfrm>
          <a:custGeom>
            <a:avLst/>
            <a:gdLst>
              <a:gd name="connsiteX0" fmla="*/ 0 w 914400"/>
              <a:gd name="connsiteY0" fmla="*/ 461818 h 914400"/>
              <a:gd name="connsiteX1" fmla="*/ 221673 w 914400"/>
              <a:gd name="connsiteY1" fmla="*/ 914400 h 914400"/>
              <a:gd name="connsiteX2" fmla="*/ 840509 w 914400"/>
              <a:gd name="connsiteY2" fmla="*/ 563418 h 914400"/>
              <a:gd name="connsiteX3" fmla="*/ 914400 w 914400"/>
              <a:gd name="connsiteY3" fmla="*/ 397163 h 914400"/>
              <a:gd name="connsiteX4" fmla="*/ 628073 w 914400"/>
              <a:gd name="connsiteY4" fmla="*/ 0 h 914400"/>
              <a:gd name="connsiteX5" fmla="*/ 92364 w 914400"/>
              <a:gd name="connsiteY5" fmla="*/ 277090 h 914400"/>
              <a:gd name="connsiteX6" fmla="*/ 0 w 914400"/>
              <a:gd name="connsiteY6" fmla="*/ 46181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914400">
                <a:moveTo>
                  <a:pt x="0" y="461818"/>
                </a:moveTo>
                <a:lnTo>
                  <a:pt x="221673" y="914400"/>
                </a:lnTo>
                <a:lnTo>
                  <a:pt x="840509" y="563418"/>
                </a:lnTo>
                <a:lnTo>
                  <a:pt x="914400" y="397163"/>
                </a:lnTo>
                <a:lnTo>
                  <a:pt x="628073" y="0"/>
                </a:lnTo>
                <a:lnTo>
                  <a:pt x="92364" y="277090"/>
                </a:lnTo>
                <a:lnTo>
                  <a:pt x="0" y="461818"/>
                </a:lnTo>
                <a:close/>
              </a:path>
            </a:pathLst>
          </a:custGeom>
          <a:solidFill>
            <a:srgbClr val="974807">
              <a:alpha val="60000"/>
            </a:srgbClr>
          </a:solidFill>
          <a:ln w="3175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266700" indent="-266700" algn="ctr"/>
            <a:endParaRPr lang="zh-TW" altLang="en-US" smtClean="0">
              <a:solidFill>
                <a:prstClr val="black"/>
              </a:solidFill>
              <a:latin typeface="Arial" charset="0"/>
              <a:ea typeface="標楷體" pitchFamily="65" charset="-120"/>
            </a:endParaRPr>
          </a:p>
        </p:txBody>
      </p:sp>
      <p:sp>
        <p:nvSpPr>
          <p:cNvPr id="88" name="文字方塊 87"/>
          <p:cNvSpPr txBox="1"/>
          <p:nvPr/>
        </p:nvSpPr>
        <p:spPr>
          <a:xfrm>
            <a:off x="6600331" y="2350701"/>
            <a:ext cx="910301" cy="461665"/>
          </a:xfrm>
          <a:prstGeom prst="rect">
            <a:avLst/>
          </a:prstGeom>
          <a:noFill/>
        </p:spPr>
        <p:txBody>
          <a:bodyPr wrap="square" rtlCol="0">
            <a:spAutoFit/>
          </a:bodyPr>
          <a:lstStyle/>
          <a:p>
            <a:pPr algn="ctr"/>
            <a:r>
              <a:rPr lang="zh-TW" altLang="en-US" sz="1200" b="1" dirty="0" smtClean="0">
                <a:solidFill>
                  <a:prstClr val="black"/>
                </a:solidFill>
                <a:latin typeface="標楷體" panose="03000509000000000000" pitchFamily="65" charset="-120"/>
                <a:ea typeface="標楷體" panose="03000509000000000000" pitchFamily="65" charset="-120"/>
              </a:rPr>
              <a:t>材料國際學院</a:t>
            </a:r>
            <a:endParaRPr lang="zh-TW" altLang="en-US" sz="1200" b="1" dirty="0">
              <a:solidFill>
                <a:prstClr val="black"/>
              </a:solidFill>
              <a:latin typeface="標楷體" panose="03000509000000000000" pitchFamily="65" charset="-120"/>
              <a:ea typeface="標楷體" panose="03000509000000000000" pitchFamily="65" charset="-120"/>
            </a:endParaRPr>
          </a:p>
        </p:txBody>
      </p:sp>
      <p:sp>
        <p:nvSpPr>
          <p:cNvPr id="89" name="文字方塊 88"/>
          <p:cNvSpPr txBox="1"/>
          <p:nvPr/>
        </p:nvSpPr>
        <p:spPr>
          <a:xfrm>
            <a:off x="6690016" y="3068486"/>
            <a:ext cx="1308686" cy="461665"/>
          </a:xfrm>
          <a:prstGeom prst="rect">
            <a:avLst/>
          </a:prstGeom>
          <a:noFill/>
        </p:spPr>
        <p:txBody>
          <a:bodyPr wrap="square" rtlCol="0">
            <a:spAutoFit/>
          </a:bodyPr>
          <a:lstStyle/>
          <a:p>
            <a:pPr algn="ctr"/>
            <a:r>
              <a:rPr lang="zh-TW" altLang="en-US" sz="1200" b="1" dirty="0">
                <a:solidFill>
                  <a:prstClr val="black"/>
                </a:solidFill>
                <a:latin typeface="標楷體" panose="03000509000000000000" pitchFamily="65" charset="-120"/>
                <a:ea typeface="標楷體" panose="03000509000000000000" pitchFamily="65" charset="-120"/>
              </a:rPr>
              <a:t>循環技術暨材料創新研發中心</a:t>
            </a:r>
          </a:p>
        </p:txBody>
      </p:sp>
      <p:sp>
        <p:nvSpPr>
          <p:cNvPr id="95" name="文字方塊 94"/>
          <p:cNvSpPr txBox="1"/>
          <p:nvPr/>
        </p:nvSpPr>
        <p:spPr>
          <a:xfrm>
            <a:off x="5936025" y="4415265"/>
            <a:ext cx="2448272" cy="276999"/>
          </a:xfrm>
          <a:prstGeom prst="rect">
            <a:avLst/>
          </a:prstGeom>
          <a:noFill/>
        </p:spPr>
        <p:txBody>
          <a:bodyPr wrap="square" rtlCol="0">
            <a:spAutoFit/>
          </a:bodyPr>
          <a:lstStyle/>
          <a:p>
            <a:pPr algn="ctr"/>
            <a:r>
              <a:rPr lang="zh-TW" altLang="en-US" sz="1200" b="1" dirty="0" smtClean="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中油綠能所</a:t>
            </a:r>
            <a:endParaRPr lang="zh-TW" altLang="en-US" sz="1200" b="1" dirty="0">
              <a:solidFill>
                <a:prstClr val="black"/>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59" name="文字方塊 58"/>
          <p:cNvSpPr txBox="1"/>
          <p:nvPr/>
        </p:nvSpPr>
        <p:spPr>
          <a:xfrm>
            <a:off x="185694" y="4989861"/>
            <a:ext cx="3863771" cy="523220"/>
          </a:xfrm>
          <a:prstGeom prst="rect">
            <a:avLst/>
          </a:prstGeom>
          <a:noFill/>
        </p:spPr>
        <p:txBody>
          <a:bodyPr wrap="square" rtlCol="0">
            <a:spAutoFit/>
          </a:bodyPr>
          <a:lstStyle/>
          <a:p>
            <a:pPr marL="171450" indent="-171450">
              <a:buFont typeface="Wingdings" panose="05000000000000000000" pitchFamily="2" charset="2"/>
              <a:buChar char="n"/>
            </a:pPr>
            <a:r>
              <a:rPr lang="zh-TW" altLang="en-US" sz="1400"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中油綠能</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所需求面積：</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10.6</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公頃</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分三期開發，順序為</a:t>
            </a:r>
            <a:r>
              <a:rPr lang="en-US" altLang="zh-TW" sz="1400"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A2-A3- A1)</a:t>
            </a:r>
          </a:p>
        </p:txBody>
      </p:sp>
      <p:sp>
        <p:nvSpPr>
          <p:cNvPr id="60" name="矩形 59"/>
          <p:cNvSpPr/>
          <p:nvPr/>
        </p:nvSpPr>
        <p:spPr>
          <a:xfrm>
            <a:off x="4515277" y="5933051"/>
            <a:ext cx="923189" cy="2176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8" name="文字方塊 67"/>
          <p:cNvSpPr txBox="1"/>
          <p:nvPr/>
        </p:nvSpPr>
        <p:spPr>
          <a:xfrm>
            <a:off x="4542929" y="5903383"/>
            <a:ext cx="1326423" cy="276999"/>
          </a:xfrm>
          <a:prstGeom prst="rect">
            <a:avLst/>
          </a:prstGeom>
          <a:noFill/>
        </p:spPr>
        <p:txBody>
          <a:bodyPr wrap="square" rtlCol="0">
            <a:spAutoFit/>
          </a:bodyPr>
          <a:lstStyle/>
          <a:p>
            <a:r>
              <a:rPr lang="zh-TW" altLang="en-US" sz="1200" b="1" dirty="0">
                <a:solidFill>
                  <a:prstClr val="black"/>
                </a:solidFill>
                <a:effectLst>
                  <a:outerShdw blurRad="38100" dist="38100" dir="2700000" algn="tl">
                    <a:srgbClr val="000000">
                      <a:alpha val="43137"/>
                    </a:srgbClr>
                  </a:outerShdw>
                </a:effectLst>
                <a:latin typeface="標楷體"/>
                <a:ea typeface="標楷體"/>
              </a:rPr>
              <a:t>捷運世運站</a:t>
            </a:r>
          </a:p>
        </p:txBody>
      </p:sp>
      <p:sp>
        <p:nvSpPr>
          <p:cNvPr id="5" name="文字方塊 4"/>
          <p:cNvSpPr txBox="1"/>
          <p:nvPr/>
        </p:nvSpPr>
        <p:spPr>
          <a:xfrm>
            <a:off x="8022648" y="5775360"/>
            <a:ext cx="1179078" cy="338554"/>
          </a:xfrm>
          <a:prstGeom prst="rect">
            <a:avLst/>
          </a:prstGeom>
          <a:noFill/>
        </p:spPr>
        <p:txBody>
          <a:bodyPr wrap="square" rtlCol="0">
            <a:spAutoFit/>
          </a:bodyPr>
          <a:lstStyle/>
          <a:p>
            <a:r>
              <a:rPr lang="zh-TW" altLang="en-US" b="1" dirty="0">
                <a:solidFill>
                  <a:prstClr val="black"/>
                </a:solidFill>
                <a:effectLst>
                  <a:outerShdw blurRad="38100" dist="38100" dir="2700000" algn="tl">
                    <a:srgbClr val="000000">
                      <a:alpha val="43137"/>
                    </a:srgbClr>
                  </a:outerShdw>
                </a:effectLst>
                <a:latin typeface="標楷體"/>
                <a:ea typeface="標楷體"/>
              </a:rPr>
              <a:t>研發專區</a:t>
            </a:r>
          </a:p>
        </p:txBody>
      </p:sp>
      <p:sp>
        <p:nvSpPr>
          <p:cNvPr id="6" name="文字方塊 5"/>
          <p:cNvSpPr txBox="1"/>
          <p:nvPr/>
        </p:nvSpPr>
        <p:spPr>
          <a:xfrm>
            <a:off x="5982988" y="2916395"/>
            <a:ext cx="795448" cy="646331"/>
          </a:xfrm>
          <a:prstGeom prst="rect">
            <a:avLst/>
          </a:prstGeom>
          <a:noFill/>
        </p:spPr>
        <p:txBody>
          <a:bodyPr wrap="square" rtlCol="0">
            <a:spAutoFit/>
          </a:bodyPr>
          <a:lstStyle/>
          <a:p>
            <a:r>
              <a:rPr lang="zh-TW" altLang="en-US" sz="1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淺色區域為尚可使用面積</a:t>
            </a:r>
          </a:p>
        </p:txBody>
      </p:sp>
    </p:spTree>
    <p:extLst>
      <p:ext uri="{BB962C8B-B14F-4D97-AF65-F5344CB8AC3E}">
        <p14:creationId xmlns:p14="http://schemas.microsoft.com/office/powerpoint/2010/main" val="222006618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43443" y="15581"/>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參、推動產業創新</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矩形 2"/>
          <p:cNvSpPr/>
          <p:nvPr/>
        </p:nvSpPr>
        <p:spPr>
          <a:xfrm>
            <a:off x="3968139" y="632150"/>
            <a:ext cx="2031325"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二、工安精</a:t>
            </a: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進</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矩形 23">
            <a:extLst>
              <a:ext uri="{FF2B5EF4-FFF2-40B4-BE49-F238E27FC236}">
                <a16:creationId xmlns="" xmlns:a16="http://schemas.microsoft.com/office/drawing/2014/main" id="{989A7FEB-F348-4A80-9604-9D039D67BD64}"/>
              </a:ext>
            </a:extLst>
          </p:cNvPr>
          <p:cNvSpPr/>
          <p:nvPr/>
        </p:nvSpPr>
        <p:spPr>
          <a:xfrm>
            <a:off x="85901" y="1263092"/>
            <a:ext cx="5612434" cy="400110"/>
          </a:xfrm>
          <a:prstGeom prst="rect">
            <a:avLst/>
          </a:prstGeom>
        </p:spPr>
        <p:txBody>
          <a:bodyPr wrap="none">
            <a:spAutoFit/>
          </a:bodyPr>
          <a:lstStyle/>
          <a:p>
            <a:pPr>
              <a:spcAft>
                <a:spcPts val="0"/>
              </a:spcAft>
            </a:pP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持續強化石化工廠工安聯合督導及自主管理</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文字方塊 25">
            <a:extLst>
              <a:ext uri="{FF2B5EF4-FFF2-40B4-BE49-F238E27FC236}">
                <a16:creationId xmlns="" xmlns:a16="http://schemas.microsoft.com/office/drawing/2014/main" id="{13C050E9-0CD4-42DE-8350-E7A10F3E0E34}"/>
              </a:ext>
            </a:extLst>
          </p:cNvPr>
          <p:cNvSpPr txBox="1"/>
          <p:nvPr/>
        </p:nvSpPr>
        <p:spPr>
          <a:xfrm>
            <a:off x="562560" y="2216467"/>
            <a:ext cx="8867767" cy="8388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lnSpc>
                <a:spcPts val="3000"/>
              </a:lnSpc>
              <a:spcBef>
                <a:spcPts val="0"/>
              </a:spcBef>
              <a:spcAft>
                <a:spcPts val="0"/>
              </a:spcAft>
            </a:pPr>
            <a:r>
              <a:rPr lang="zh-TW" altLang="en-US" sz="2000" dirty="0">
                <a:latin typeface="Times New Roman" panose="02020603050405020304" pitchFamily="18" charset="0"/>
                <a:ea typeface="標楷體" pitchFamily="65" charset="-120"/>
                <a:cs typeface="Times New Roman" panose="02020603050405020304" pitchFamily="18" charset="0"/>
              </a:rPr>
              <a:t>為資本額新台幣</a:t>
            </a:r>
            <a:r>
              <a:rPr lang="en-US" altLang="zh-TW" sz="2000" b="1" u="sng" dirty="0">
                <a:solidFill>
                  <a:srgbClr val="FF0000"/>
                </a:solidFill>
                <a:latin typeface="Times New Roman" panose="02020603050405020304" pitchFamily="18" charset="0"/>
                <a:ea typeface="標楷體" pitchFamily="65" charset="-120"/>
                <a:cs typeface="Times New Roman" panose="02020603050405020304" pitchFamily="18" charset="0"/>
              </a:rPr>
              <a:t>8,000</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萬以上</a:t>
            </a:r>
            <a:r>
              <a:rPr lang="zh-TW" altLang="en-US" sz="2000" dirty="0">
                <a:latin typeface="Times New Roman" panose="02020603050405020304" pitchFamily="18" charset="0"/>
                <a:ea typeface="標楷體" pitchFamily="65" charset="-120"/>
                <a:cs typeface="Times New Roman" panose="02020603050405020304" pitchFamily="18" charset="0"/>
              </a:rPr>
              <a:t>之石油煉製業及石油化學工業</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上、中游工廠</a:t>
            </a:r>
            <a:r>
              <a:rPr lang="zh-TW" altLang="en-US" sz="2000" dirty="0">
                <a:latin typeface="Times New Roman" panose="02020603050405020304" pitchFamily="18" charset="0"/>
                <a:ea typeface="標楷體" pitchFamily="65" charset="-120"/>
                <a:cs typeface="Times New Roman" panose="02020603050405020304" pitchFamily="18" charset="0"/>
              </a:rPr>
              <a:t>，經勾稽國內既存</a:t>
            </a:r>
            <a:r>
              <a:rPr lang="en-US" altLang="zh-TW" sz="2000" b="1" u="sng" dirty="0">
                <a:solidFill>
                  <a:srgbClr val="FF0000"/>
                </a:solidFill>
                <a:latin typeface="Times New Roman" panose="02020603050405020304" pitchFamily="18" charset="0"/>
                <a:ea typeface="標楷體" pitchFamily="65" charset="-120"/>
                <a:cs typeface="Times New Roman" panose="02020603050405020304" pitchFamily="18" charset="0"/>
              </a:rPr>
              <a:t>67</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家</a:t>
            </a:r>
            <a:r>
              <a:rPr lang="zh-TW" altLang="en-US" sz="2000" dirty="0">
                <a:solidFill>
                  <a:schemeClr val="tx1"/>
                </a:solidFill>
                <a:latin typeface="Times New Roman" panose="02020603050405020304" pitchFamily="18" charset="0"/>
                <a:ea typeface="標楷體"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29" name="矩形 28">
            <a:extLst>
              <a:ext uri="{FF2B5EF4-FFF2-40B4-BE49-F238E27FC236}">
                <a16:creationId xmlns="" xmlns:a16="http://schemas.microsoft.com/office/drawing/2014/main" id="{10DFE0A7-E368-4902-A8EB-2CD86C6B2044}"/>
              </a:ext>
            </a:extLst>
          </p:cNvPr>
          <p:cNvSpPr/>
          <p:nvPr/>
        </p:nvSpPr>
        <p:spPr bwMode="auto">
          <a:xfrm>
            <a:off x="562560" y="1847273"/>
            <a:ext cx="8867767" cy="36919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34" name="文字方塊 33">
            <a:extLst>
              <a:ext uri="{FF2B5EF4-FFF2-40B4-BE49-F238E27FC236}">
                <a16:creationId xmlns="" xmlns:a16="http://schemas.microsoft.com/office/drawing/2014/main" id="{16ED6618-CC2C-4EE0-8523-F3FB626839F4}"/>
              </a:ext>
            </a:extLst>
          </p:cNvPr>
          <p:cNvSpPr txBox="1"/>
          <p:nvPr/>
        </p:nvSpPr>
        <p:spPr>
          <a:xfrm>
            <a:off x="3471941" y="1800329"/>
            <a:ext cx="3760132" cy="400110"/>
          </a:xfrm>
          <a:prstGeom prst="rect">
            <a:avLst/>
          </a:prstGeom>
          <a:noFill/>
        </p:spPr>
        <p:txBody>
          <a:bodyPr wrap="square" rtlCol="0">
            <a:spAutoFit/>
          </a:bodyPr>
          <a:lstStyle/>
          <a:p>
            <a:pPr algn="ctr"/>
            <a:r>
              <a:rPr lang="zh-TW" altLang="en-US" sz="2000" b="1" dirty="0">
                <a:solidFill>
                  <a:schemeClr val="bg1"/>
                </a:solidFill>
                <a:latin typeface="+mn-ea"/>
                <a:ea typeface="+mn-ea"/>
              </a:rPr>
              <a:t>鎖定大型石化廠進行聯合督導</a:t>
            </a:r>
          </a:p>
        </p:txBody>
      </p:sp>
      <p:sp>
        <p:nvSpPr>
          <p:cNvPr id="38" name="AutoShape 7">
            <a:extLst>
              <a:ext uri="{FF2B5EF4-FFF2-40B4-BE49-F238E27FC236}">
                <a16:creationId xmlns="" xmlns:a16="http://schemas.microsoft.com/office/drawing/2014/main" id="{438A27AC-1A69-49EB-AB5A-08646396EAEB}"/>
              </a:ext>
            </a:extLst>
          </p:cNvPr>
          <p:cNvSpPr>
            <a:spLocks noChangeArrowheads="1"/>
          </p:cNvSpPr>
          <p:nvPr/>
        </p:nvSpPr>
        <p:spPr bwMode="gray">
          <a:xfrm>
            <a:off x="596444" y="3840491"/>
            <a:ext cx="2795504" cy="83888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44" name="Rectangle 9">
            <a:extLst>
              <a:ext uri="{FF2B5EF4-FFF2-40B4-BE49-F238E27FC236}">
                <a16:creationId xmlns="" xmlns:a16="http://schemas.microsoft.com/office/drawing/2014/main" id="{0E291281-E8BE-4EA6-91B5-AC11363ED655}"/>
              </a:ext>
            </a:extLst>
          </p:cNvPr>
          <p:cNvSpPr>
            <a:spLocks noChangeArrowheads="1"/>
          </p:cNvSpPr>
          <p:nvPr/>
        </p:nvSpPr>
        <p:spPr bwMode="gray">
          <a:xfrm>
            <a:off x="1118628" y="4074372"/>
            <a:ext cx="1730375" cy="52322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kern="0" dirty="0">
                <a:solidFill>
                  <a:srgbClr val="F8F8F8"/>
                </a:solidFill>
                <a:latin typeface="標楷體" panose="03000509000000000000" pitchFamily="65" charset="-120"/>
                <a:ea typeface="標楷體" panose="03000509000000000000" pitchFamily="65" charset="-120"/>
              </a:rPr>
              <a:t>機動</a:t>
            </a:r>
            <a:r>
              <a:rPr kumimoji="0" lang="zh-TW" altLang="en-US" sz="2800" b="1" i="0" u="none" strike="noStrike" kern="0" cap="none" spc="0" normalizeH="0" baseline="0" noProof="0" dirty="0">
                <a:ln>
                  <a:noFill/>
                </a:ln>
                <a:solidFill>
                  <a:srgbClr val="F8F8F8"/>
                </a:solidFill>
                <a:effectLst/>
                <a:uLnTx/>
                <a:uFillTx/>
                <a:latin typeface="標楷體" panose="03000509000000000000" pitchFamily="65" charset="-120"/>
                <a:ea typeface="標楷體" panose="03000509000000000000" pitchFamily="65" charset="-120"/>
              </a:rPr>
              <a:t>督導</a:t>
            </a:r>
            <a:endParaRPr kumimoji="0" lang="en-US" altLang="zh-CN" sz="2800" b="1" i="0" u="none" strike="noStrike" kern="0" cap="none" spc="0" normalizeH="0" baseline="0" noProof="0" dirty="0">
              <a:ln>
                <a:noFill/>
              </a:ln>
              <a:solidFill>
                <a:srgbClr val="F8F8F8"/>
              </a:solidFill>
              <a:effectLst/>
              <a:uLnTx/>
              <a:uFillTx/>
              <a:latin typeface="標楷體" panose="03000509000000000000" pitchFamily="65" charset="-120"/>
              <a:ea typeface="標楷體" panose="03000509000000000000" pitchFamily="65" charset="-120"/>
            </a:endParaRPr>
          </a:p>
        </p:txBody>
      </p:sp>
      <p:sp>
        <p:nvSpPr>
          <p:cNvPr id="45" name="矩形 44">
            <a:extLst>
              <a:ext uri="{FF2B5EF4-FFF2-40B4-BE49-F238E27FC236}">
                <a16:creationId xmlns="" xmlns:a16="http://schemas.microsoft.com/office/drawing/2014/main" id="{7F13E39F-D1CF-4079-88B7-DCF8F5D8C5B4}"/>
              </a:ext>
            </a:extLst>
          </p:cNvPr>
          <p:cNvSpPr/>
          <p:nvPr/>
        </p:nvSpPr>
        <p:spPr bwMode="auto">
          <a:xfrm>
            <a:off x="586061" y="4634012"/>
            <a:ext cx="2795504" cy="204292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46" name="Rectangle 5">
            <a:extLst>
              <a:ext uri="{FF2B5EF4-FFF2-40B4-BE49-F238E27FC236}">
                <a16:creationId xmlns="" xmlns:a16="http://schemas.microsoft.com/office/drawing/2014/main" id="{9CF86E4D-F2E5-4F65-9638-497A2CFCD801}"/>
              </a:ext>
            </a:extLst>
          </p:cNvPr>
          <p:cNvSpPr>
            <a:spLocks noChangeArrowheads="1"/>
          </p:cNvSpPr>
          <p:nvPr/>
        </p:nvSpPr>
        <p:spPr bwMode="gray">
          <a:xfrm>
            <a:off x="586062" y="4729460"/>
            <a:ext cx="2795505" cy="1754326"/>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12725" indent="-212725" algn="just" eaLnBrk="1" hangingPunct="1">
              <a:spcBef>
                <a:spcPct val="0"/>
              </a:spcBef>
              <a:buFont typeface="Wingdings" panose="05000000000000000000" pitchFamily="2" charset="2"/>
              <a:buChar char="u"/>
            </a:pP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對象</a:t>
            </a:r>
            <a:r>
              <a:rPr lang="zh-TW" altLang="en-US" sz="1800" dirty="0" smtClean="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連續</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多起事故之石化廠</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endParaRPr>
          </a:p>
          <a:p>
            <a:pPr marL="212725" indent="-212725" algn="just" eaLnBrk="1" hangingPunct="1">
              <a:spcBef>
                <a:spcPct val="0"/>
              </a:spcBef>
              <a:buFont typeface="Wingdings" panose="05000000000000000000" pitchFamily="2" charset="2"/>
              <a:buChar char="u"/>
            </a:pP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著重</a:t>
            </a:r>
            <a:r>
              <a:rPr lang="zh-TW" altLang="en-US" sz="1800" dirty="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80808"/>
                </a:solidFill>
                <a:latin typeface="+mn-ea"/>
                <a:cs typeface="Times New Roman" panose="02020603050405020304" pitchFamily="18" charset="0"/>
              </a:rPr>
              <a:t>建立突發事件應變處理機制，</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釐清事故成因</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並促使廠方立即改善，</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避免事故再發生</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8" name="AutoShape 7">
            <a:extLst>
              <a:ext uri="{FF2B5EF4-FFF2-40B4-BE49-F238E27FC236}">
                <a16:creationId xmlns="" xmlns:a16="http://schemas.microsoft.com/office/drawing/2014/main" id="{D2F5E146-80A8-45B5-8A69-423CE61CA1C3}"/>
              </a:ext>
            </a:extLst>
          </p:cNvPr>
          <p:cNvSpPr>
            <a:spLocks noChangeArrowheads="1"/>
          </p:cNvSpPr>
          <p:nvPr/>
        </p:nvSpPr>
        <p:spPr bwMode="gray">
          <a:xfrm>
            <a:off x="6634823" y="3852134"/>
            <a:ext cx="2795504" cy="838884"/>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49" name="Rectangle 9">
            <a:extLst>
              <a:ext uri="{FF2B5EF4-FFF2-40B4-BE49-F238E27FC236}">
                <a16:creationId xmlns="" xmlns:a16="http://schemas.microsoft.com/office/drawing/2014/main" id="{5FADD2AD-85E2-4922-956A-970B17A3089E}"/>
              </a:ext>
            </a:extLst>
          </p:cNvPr>
          <p:cNvSpPr>
            <a:spLocks noChangeArrowheads="1"/>
          </p:cNvSpPr>
          <p:nvPr/>
        </p:nvSpPr>
        <p:spPr bwMode="gray">
          <a:xfrm>
            <a:off x="6815597" y="4009966"/>
            <a:ext cx="2413181" cy="52322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kern="0" dirty="0">
                <a:solidFill>
                  <a:srgbClr val="F8F8F8"/>
                </a:solidFill>
                <a:latin typeface="標楷體" panose="03000509000000000000" pitchFamily="65" charset="-120"/>
                <a:ea typeface="標楷體" panose="03000509000000000000" pitchFamily="65" charset="-120"/>
              </a:rPr>
              <a:t>績效指標督導</a:t>
            </a:r>
            <a:endParaRPr kumimoji="0" lang="en-US" altLang="zh-CN" sz="2800" b="1" i="0" u="none" strike="noStrike" kern="0" cap="none" spc="0" normalizeH="0" baseline="0" noProof="0" dirty="0">
              <a:ln>
                <a:noFill/>
              </a:ln>
              <a:solidFill>
                <a:srgbClr val="F8F8F8"/>
              </a:solidFill>
              <a:effectLst/>
              <a:uLnTx/>
              <a:uFillTx/>
              <a:latin typeface="標楷體" panose="03000509000000000000" pitchFamily="65" charset="-120"/>
              <a:ea typeface="標楷體" panose="03000509000000000000" pitchFamily="65" charset="-120"/>
            </a:endParaRPr>
          </a:p>
        </p:txBody>
      </p:sp>
      <p:sp>
        <p:nvSpPr>
          <p:cNvPr id="50" name="矩形 49">
            <a:extLst>
              <a:ext uri="{FF2B5EF4-FFF2-40B4-BE49-F238E27FC236}">
                <a16:creationId xmlns="" xmlns:a16="http://schemas.microsoft.com/office/drawing/2014/main" id="{CE4F8883-67FA-4FE1-A9AD-6012535B3DC4}"/>
              </a:ext>
            </a:extLst>
          </p:cNvPr>
          <p:cNvSpPr/>
          <p:nvPr/>
        </p:nvSpPr>
        <p:spPr bwMode="auto">
          <a:xfrm>
            <a:off x="6634822" y="4630312"/>
            <a:ext cx="2795504" cy="2042924"/>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51" name="Rectangle 5">
            <a:extLst>
              <a:ext uri="{FF2B5EF4-FFF2-40B4-BE49-F238E27FC236}">
                <a16:creationId xmlns="" xmlns:a16="http://schemas.microsoft.com/office/drawing/2014/main" id="{A82F9DF6-D835-4EC8-BC66-810D01CD3D0B}"/>
              </a:ext>
            </a:extLst>
          </p:cNvPr>
          <p:cNvSpPr>
            <a:spLocks noChangeArrowheads="1"/>
          </p:cNvSpPr>
          <p:nvPr/>
        </p:nvSpPr>
        <p:spPr bwMode="gray">
          <a:xfrm>
            <a:off x="6634821" y="4665054"/>
            <a:ext cx="2795505" cy="1754326"/>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square">
            <a:spAutoFit/>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12725" indent="-212725" algn="just" eaLnBrk="1" hangingPunct="1">
              <a:spcBef>
                <a:spcPct val="0"/>
              </a:spcBef>
              <a:buFont typeface="Wingdings" panose="05000000000000000000" pitchFamily="2" charset="2"/>
              <a:buChar char="u"/>
            </a:pP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對象</a:t>
            </a:r>
            <a:r>
              <a:rPr lang="zh-TW" altLang="en-US" sz="1800" dirty="0" smtClean="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管理</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系統健全</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製程設備危險</a:t>
            </a:r>
            <a:r>
              <a:rPr lang="zh-TW" altLang="en-US" sz="180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1800" smtClean="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石化廠</a:t>
            </a:r>
            <a:endParaRPr lang="en-US" altLang="zh-TW"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endParaRPr>
          </a:p>
          <a:p>
            <a:pPr marL="212725" indent="-212725" algn="just" eaLnBrk="1" hangingPunct="1">
              <a:spcBef>
                <a:spcPct val="0"/>
              </a:spcBef>
              <a:buFont typeface="Wingdings" panose="05000000000000000000" pitchFamily="2" charset="2"/>
              <a:buChar char="u"/>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著重</a:t>
            </a:r>
            <a:r>
              <a:rPr lang="zh-TW" altLang="en-US" sz="1800" dirty="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引進</a:t>
            </a:r>
            <a:r>
              <a:rPr lang="en-US" altLang="zh-TW"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API</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RP</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754</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國際標準</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，導入</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績效指標管理建立基線指標</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落實自主精進</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2" name="群組 51">
            <a:extLst>
              <a:ext uri="{FF2B5EF4-FFF2-40B4-BE49-F238E27FC236}">
                <a16:creationId xmlns="" xmlns:a16="http://schemas.microsoft.com/office/drawing/2014/main" id="{674829B2-6D74-4BE7-B70C-AE6295D740EC}"/>
              </a:ext>
            </a:extLst>
          </p:cNvPr>
          <p:cNvGrpSpPr/>
          <p:nvPr/>
        </p:nvGrpSpPr>
        <p:grpSpPr>
          <a:xfrm>
            <a:off x="3593497" y="3840491"/>
            <a:ext cx="2795506" cy="2899574"/>
            <a:chOff x="562558" y="3849496"/>
            <a:chExt cx="2795506" cy="2899574"/>
          </a:xfrm>
        </p:grpSpPr>
        <p:sp>
          <p:nvSpPr>
            <p:cNvPr id="53" name="AutoShape 7">
              <a:extLst>
                <a:ext uri="{FF2B5EF4-FFF2-40B4-BE49-F238E27FC236}">
                  <a16:creationId xmlns="" xmlns:a16="http://schemas.microsoft.com/office/drawing/2014/main" id="{B3DEFB5E-FE47-4E67-A2F4-10A4D1907BAA}"/>
                </a:ext>
              </a:extLst>
            </p:cNvPr>
            <p:cNvSpPr>
              <a:spLocks noChangeArrowheads="1"/>
            </p:cNvSpPr>
            <p:nvPr/>
          </p:nvSpPr>
          <p:spPr bwMode="gray">
            <a:xfrm>
              <a:off x="562560" y="3849496"/>
              <a:ext cx="2795504" cy="838884"/>
            </a:xfrm>
            <a:prstGeom prst="roundRect">
              <a:avLst>
                <a:gd name="adj" fmla="val 16667"/>
              </a:avLst>
            </a:prstGeom>
            <a:gradFill rotWithShape="1">
              <a:gsLst>
                <a:gs pos="0">
                  <a:srgbClr val="FF6161"/>
                </a:gs>
                <a:gs pos="100000">
                  <a:srgbClr val="FF6161">
                    <a:gamma/>
                    <a:shade val="78824"/>
                    <a:invGamma/>
                  </a:srgbClr>
                </a:gs>
              </a:gsLst>
              <a:path path="rect">
                <a:fillToRect l="100000" b="100000"/>
              </a:path>
            </a:gradFill>
            <a:ln w="38100" algn="ctr">
              <a:solidFill>
                <a:srgbClr val="F8F8F8">
                  <a:alpha val="7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ea typeface="宋体" charset="-122"/>
              </a:endParaRPr>
            </a:p>
          </p:txBody>
        </p:sp>
        <p:sp>
          <p:nvSpPr>
            <p:cNvPr id="54" name="Rectangle 9">
              <a:extLst>
                <a:ext uri="{FF2B5EF4-FFF2-40B4-BE49-F238E27FC236}">
                  <a16:creationId xmlns="" xmlns:a16="http://schemas.microsoft.com/office/drawing/2014/main" id="{A133126D-0129-4075-B036-D00E3592815A}"/>
                </a:ext>
              </a:extLst>
            </p:cNvPr>
            <p:cNvSpPr>
              <a:spLocks noChangeArrowheads="1"/>
            </p:cNvSpPr>
            <p:nvPr/>
          </p:nvSpPr>
          <p:spPr bwMode="gray">
            <a:xfrm>
              <a:off x="1095124" y="4007328"/>
              <a:ext cx="1730375" cy="52322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a:ln>
                    <a:noFill/>
                  </a:ln>
                  <a:solidFill>
                    <a:srgbClr val="F8F8F8"/>
                  </a:solidFill>
                  <a:effectLst/>
                  <a:uLnTx/>
                  <a:uFillTx/>
                  <a:latin typeface="標楷體" panose="03000509000000000000" pitchFamily="65" charset="-120"/>
                  <a:ea typeface="標楷體" panose="03000509000000000000" pitchFamily="65" charset="-120"/>
                </a:rPr>
                <a:t>預防督導</a:t>
              </a:r>
              <a:endParaRPr kumimoji="0" lang="en-US" altLang="zh-CN" sz="2800" b="1" i="0" u="none" strike="noStrike" kern="0" cap="none" spc="0" normalizeH="0" baseline="0" noProof="0" dirty="0">
                <a:ln>
                  <a:noFill/>
                </a:ln>
                <a:solidFill>
                  <a:srgbClr val="F8F8F8"/>
                </a:solidFill>
                <a:effectLst/>
                <a:uLnTx/>
                <a:uFillTx/>
                <a:latin typeface="標楷體" panose="03000509000000000000" pitchFamily="65" charset="-120"/>
                <a:ea typeface="標楷體" panose="03000509000000000000" pitchFamily="65" charset="-120"/>
              </a:endParaRPr>
            </a:p>
          </p:txBody>
        </p:sp>
        <p:sp>
          <p:nvSpPr>
            <p:cNvPr id="55" name="矩形 54">
              <a:extLst>
                <a:ext uri="{FF2B5EF4-FFF2-40B4-BE49-F238E27FC236}">
                  <a16:creationId xmlns="" xmlns:a16="http://schemas.microsoft.com/office/drawing/2014/main" id="{E3F714F9-B8C7-4255-9A44-307759020ABD}"/>
                </a:ext>
              </a:extLst>
            </p:cNvPr>
            <p:cNvSpPr/>
            <p:nvPr/>
          </p:nvSpPr>
          <p:spPr bwMode="auto">
            <a:xfrm>
              <a:off x="562560" y="4634930"/>
              <a:ext cx="2795504" cy="204292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56" name="Rectangle 5">
              <a:extLst>
                <a:ext uri="{FF2B5EF4-FFF2-40B4-BE49-F238E27FC236}">
                  <a16:creationId xmlns="" xmlns:a16="http://schemas.microsoft.com/office/drawing/2014/main" id="{84F09B69-CFD4-4ACF-8696-4F2F045455AA}"/>
                </a:ext>
              </a:extLst>
            </p:cNvPr>
            <p:cNvSpPr>
              <a:spLocks noChangeArrowheads="1"/>
            </p:cNvSpPr>
            <p:nvPr/>
          </p:nvSpPr>
          <p:spPr bwMode="gray">
            <a:xfrm>
              <a:off x="562558" y="4717745"/>
              <a:ext cx="2795505" cy="2031325"/>
            </a:xfrm>
            <a:prstGeom prst="rect">
              <a:avLst/>
            </a:prstGeom>
            <a:noFill/>
            <a:ln w="9525" algn="ctr">
              <a:noFill/>
              <a:miter lim="800000"/>
              <a:headEnd/>
              <a:tailEnd/>
            </a:ln>
            <a:extLst/>
          </p:spPr>
          <p:style>
            <a:lnRef idx="1">
              <a:schemeClr val="accent2"/>
            </a:lnRef>
            <a:fillRef idx="2">
              <a:schemeClr val="accent2"/>
            </a:fillRef>
            <a:effectRef idx="1">
              <a:schemeClr val="accent2"/>
            </a:effectRef>
            <a:fontRef idx="minor">
              <a:schemeClr val="dk1"/>
            </a:fontRef>
          </p:style>
          <p:txBody>
            <a:bodyPr wrap="square">
              <a:spAutoFit/>
            </a:bodyPr>
            <a:lstStyle>
              <a:lvl1pPr marL="171450" indent="-1714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12725" indent="-212725" algn="just" eaLnBrk="1" hangingPunct="1">
                <a:spcBef>
                  <a:spcPct val="0"/>
                </a:spcBef>
                <a:buFont typeface="Wingdings" panose="05000000000000000000" pitchFamily="2" charset="2"/>
                <a:buChar char="u"/>
              </a:pP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對象</a:t>
              </a:r>
              <a:r>
                <a:rPr lang="zh-TW" altLang="en-US" sz="1800" dirty="0" smtClean="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化學</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運作量高</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事故陳情多</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之石化廠。</a:t>
              </a:r>
              <a:endParaRPr lang="en-US" altLang="zh-TW"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endParaRPr>
            </a:p>
            <a:p>
              <a:pPr marL="212725" indent="-212725" algn="just" eaLnBrk="1" hangingPunct="1">
                <a:spcBef>
                  <a:spcPct val="0"/>
                </a:spcBef>
                <a:buFont typeface="Wingdings" panose="05000000000000000000" pitchFamily="2" charset="2"/>
                <a:buChar char="u"/>
              </a:pP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著重</a:t>
              </a:r>
              <a:r>
                <a:rPr lang="zh-TW" altLang="en-US" sz="1800" dirty="0">
                  <a:solidFill>
                    <a:srgbClr val="080808"/>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重大災害</a:t>
              </a:r>
              <a:r>
                <a:rPr lang="en-US" altLang="zh-TW"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如火災爆炸</a:t>
              </a:r>
              <a:r>
                <a:rPr lang="en-US" altLang="zh-TW"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之防止</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高危害事故</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之管理，進行深度且全面性督導，</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預防事故發生</a:t>
              </a:r>
              <a:r>
                <a:rPr lang="zh-TW" altLang="en-US"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1800" dirty="0">
                <a:solidFill>
                  <a:srgbClr val="080808"/>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7" name="箭號: 向下 37887">
            <a:extLst>
              <a:ext uri="{FF2B5EF4-FFF2-40B4-BE49-F238E27FC236}">
                <a16:creationId xmlns="" xmlns:a16="http://schemas.microsoft.com/office/drawing/2014/main" id="{01D9E463-8EC6-4A8D-9EB1-BFA919D8CD4C}"/>
              </a:ext>
            </a:extLst>
          </p:cNvPr>
          <p:cNvSpPr/>
          <p:nvPr/>
        </p:nvSpPr>
        <p:spPr bwMode="auto">
          <a:xfrm rot="2196434">
            <a:off x="2614946" y="3211303"/>
            <a:ext cx="489527" cy="544946"/>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58" name="箭號: 向下 37888">
            <a:extLst>
              <a:ext uri="{FF2B5EF4-FFF2-40B4-BE49-F238E27FC236}">
                <a16:creationId xmlns="" xmlns:a16="http://schemas.microsoft.com/office/drawing/2014/main" id="{92A0444D-C1D1-4BA3-AF91-9C99132C0D29}"/>
              </a:ext>
            </a:extLst>
          </p:cNvPr>
          <p:cNvSpPr/>
          <p:nvPr/>
        </p:nvSpPr>
        <p:spPr bwMode="auto">
          <a:xfrm>
            <a:off x="4806938" y="3269101"/>
            <a:ext cx="471055" cy="517236"/>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
        <p:nvSpPr>
          <p:cNvPr id="59" name="箭號: 向下 46">
            <a:extLst>
              <a:ext uri="{FF2B5EF4-FFF2-40B4-BE49-F238E27FC236}">
                <a16:creationId xmlns="" xmlns:a16="http://schemas.microsoft.com/office/drawing/2014/main" id="{7EFDBDC4-9132-4BCC-B332-687A02BE71C6}"/>
              </a:ext>
            </a:extLst>
          </p:cNvPr>
          <p:cNvSpPr/>
          <p:nvPr/>
        </p:nvSpPr>
        <p:spPr bwMode="auto">
          <a:xfrm rot="19469657">
            <a:off x="6866972" y="3241180"/>
            <a:ext cx="471055" cy="517236"/>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endParaRPr kumimoji="1" lang="zh-TW" altLang="en-US" sz="1600" b="0" i="0" u="none" strike="noStrike" cap="none" normalizeH="0" baseline="0">
              <a:ln>
                <a:noFill/>
              </a:ln>
              <a:solidFill>
                <a:schemeClr val="tx1"/>
              </a:solidFill>
              <a:effectLst/>
              <a:latin typeface="Arial" charset="0"/>
              <a:ea typeface="標楷體" pitchFamily="65" charset="-120"/>
            </a:endParaRPr>
          </a:p>
        </p:txBody>
      </p:sp>
    </p:spTree>
    <p:extLst>
      <p:ext uri="{BB962C8B-B14F-4D97-AF65-F5344CB8AC3E}">
        <p14:creationId xmlns:p14="http://schemas.microsoft.com/office/powerpoint/2010/main" val="1593575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群組 33"/>
          <p:cNvGrpSpPr/>
          <p:nvPr/>
        </p:nvGrpSpPr>
        <p:grpSpPr>
          <a:xfrm>
            <a:off x="378559" y="4916693"/>
            <a:ext cx="9024134" cy="2249851"/>
            <a:chOff x="-800535" y="2615247"/>
            <a:chExt cx="10757455" cy="3190626"/>
          </a:xfrm>
        </p:grpSpPr>
        <p:grpSp>
          <p:nvGrpSpPr>
            <p:cNvPr id="5" name="群組 4"/>
            <p:cNvGrpSpPr/>
            <p:nvPr/>
          </p:nvGrpSpPr>
          <p:grpSpPr>
            <a:xfrm>
              <a:off x="-800535" y="2621797"/>
              <a:ext cx="2624138" cy="2820077"/>
              <a:chOff x="727075" y="955676"/>
              <a:chExt cx="2624138" cy="2820077"/>
            </a:xfrm>
          </p:grpSpPr>
          <p:sp>
            <p:nvSpPr>
              <p:cNvPr id="6" name="&quot;GLASS&quot;; White to Transparent Linear; Shadow; 1pt stroke;"/>
              <p:cNvSpPr/>
              <p:nvPr/>
            </p:nvSpPr>
            <p:spPr bwMode="auto">
              <a:xfrm>
                <a:off x="727075" y="955676"/>
                <a:ext cx="2624138" cy="2487613"/>
              </a:xfrm>
              <a:prstGeom prst="roundRect">
                <a:avLst>
                  <a:gd name="adj" fmla="val 0"/>
                </a:avLst>
              </a:prstGeom>
              <a:solidFill>
                <a:schemeClr val="bg1">
                  <a:lumMod val="95000"/>
                </a:schemeClr>
              </a:soli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40"/>
              <p:cNvSpPr/>
              <p:nvPr/>
            </p:nvSpPr>
            <p:spPr bwMode="auto">
              <a:xfrm>
                <a:off x="790713" y="983509"/>
                <a:ext cx="2496889" cy="731520"/>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Rectangle 67"/>
              <p:cNvSpPr/>
              <p:nvPr/>
            </p:nvSpPr>
            <p:spPr bwMode="auto">
              <a:xfrm>
                <a:off x="790713" y="983509"/>
                <a:ext cx="2496889" cy="731520"/>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Content Placeholder 5"/>
              <p:cNvSpPr txBox="1">
                <a:spLocks/>
              </p:cNvSpPr>
              <p:nvPr/>
            </p:nvSpPr>
            <p:spPr bwMode="auto">
              <a:xfrm>
                <a:off x="782700" y="1797801"/>
                <a:ext cx="2529759" cy="1977952"/>
              </a:xfrm>
              <a:prstGeom prst="rect">
                <a:avLst/>
              </a:prstGeom>
              <a:noFill/>
              <a:ln w="9525" algn="ctr">
                <a:noFill/>
                <a:round/>
                <a:headEnd/>
                <a:tailEnd/>
              </a:ln>
              <a:effectLst/>
              <a:scene3d>
                <a:camera prst="orthographicFront">
                  <a:rot lat="0" lon="0" rev="0"/>
                </a:camera>
                <a:lightRig rig="brightRoom" dir="t"/>
              </a:scene3d>
              <a:sp3d prstMaterial="clear">
                <a:bevelT w="0" h="0"/>
              </a:sp3d>
            </p:spPr>
            <p:txBody>
              <a:bodyPr lIns="90488" tIns="44450" rIns="90488" bIns="44450">
                <a:spAutoFit/>
              </a:bodyPr>
              <a:lstStyle/>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災害防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救制度</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災害特性</a:t>
                </a: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風險評估</a:t>
                </a: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災害防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救對策</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defTabSz="914363">
                  <a:lnSpc>
                    <a:spcPct val="90000"/>
                  </a:lnSpc>
                  <a:spcBef>
                    <a:spcPct val="20000"/>
                  </a:spcBef>
                  <a:buClr>
                    <a:schemeClr val="tx1"/>
                  </a:buClr>
                  <a:buSzPct val="75000"/>
                  <a:tabLst>
                    <a:tab pos="1371600" algn="l"/>
                  </a:tabLst>
                  <a:defRPr/>
                </a:pP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Rectangle 85"/>
              <p:cNvSpPr/>
              <p:nvPr/>
            </p:nvSpPr>
            <p:spPr bwMode="auto">
              <a:xfrm>
                <a:off x="790713" y="983509"/>
                <a:ext cx="2496889" cy="731520"/>
              </a:xfrm>
              <a:prstGeom prst="rect">
                <a:avLst/>
              </a:prstGeom>
              <a:solidFill>
                <a:schemeClr val="accent4">
                  <a:lumMod val="75000"/>
                </a:schemeClr>
              </a:soli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Rounded Rectangle 63"/>
              <p:cNvSpPr/>
              <p:nvPr/>
            </p:nvSpPr>
            <p:spPr>
              <a:xfrm>
                <a:off x="740324" y="956096"/>
                <a:ext cx="2560621" cy="745143"/>
              </a:xfrm>
              <a:prstGeom prst="roundRect">
                <a:avLst>
                  <a:gd name="adj" fmla="val 50000"/>
                </a:avLst>
              </a:prstGeom>
              <a:noFill/>
              <a:ln w="9525" algn="ctr">
                <a:noFill/>
                <a:round/>
                <a:headEnd/>
                <a:tailEnd/>
              </a:ln>
              <a:effectLst/>
              <a:scene3d>
                <a:camera prst="orthographicFront">
                  <a:rot lat="0" lon="0" rev="0"/>
                </a:camera>
                <a:lightRig rig="brightRoom" dir="t"/>
              </a:scene3d>
              <a:sp3d prstMaterial="clear">
                <a:bevelT w="0" h="0"/>
              </a:sp3d>
            </p:spPr>
            <p:txBody>
              <a:bodyPr wrap="none" lIns="74669" tIns="37334" rIns="74669" bIns="37334" anchor="ctr"/>
              <a:lstStyle/>
              <a:p>
                <a:pPr lvl="0" algn="ctr" fontAlgn="auto" latinLnBrk="1">
                  <a:spcBef>
                    <a:spcPts val="0"/>
                  </a:spcBef>
                  <a:spcAft>
                    <a:spcPts val="0"/>
                  </a:spcAft>
                  <a:defRPr/>
                </a:pPr>
                <a:r>
                  <a:rPr kumimoji="0" lang="zh-TW" alt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預防</a:t>
                </a:r>
                <a:endParaRPr kumimoji="0" lang="ko-KR" alt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굴림" pitchFamily="34" charset="-127"/>
                  <a:cs typeface="Times New Roman" panose="02020603050405020304" pitchFamily="18" charset="0"/>
                </a:endParaRPr>
              </a:p>
            </p:txBody>
          </p:sp>
        </p:grpSp>
        <p:grpSp>
          <p:nvGrpSpPr>
            <p:cNvPr id="12" name="群組 11"/>
            <p:cNvGrpSpPr/>
            <p:nvPr/>
          </p:nvGrpSpPr>
          <p:grpSpPr>
            <a:xfrm>
              <a:off x="1887241" y="2621797"/>
              <a:ext cx="2627313" cy="2767197"/>
              <a:chOff x="6572251" y="955676"/>
              <a:chExt cx="2627313" cy="2767197"/>
            </a:xfrm>
          </p:grpSpPr>
          <p:sp>
            <p:nvSpPr>
              <p:cNvPr id="13" name="&quot;GLASS&quot;; White to Transparent Linear; Shadow; 1pt stroke;"/>
              <p:cNvSpPr/>
              <p:nvPr/>
            </p:nvSpPr>
            <p:spPr bwMode="auto">
              <a:xfrm>
                <a:off x="6572251" y="955676"/>
                <a:ext cx="2627313" cy="2487613"/>
              </a:xfrm>
              <a:prstGeom prst="roundRect">
                <a:avLst>
                  <a:gd name="adj" fmla="val 0"/>
                </a:avLst>
              </a:prstGeom>
              <a:solidFill>
                <a:schemeClr val="bg1">
                  <a:lumMod val="95000"/>
                </a:schemeClr>
              </a:soli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Rectangle 39"/>
              <p:cNvSpPr/>
              <p:nvPr/>
            </p:nvSpPr>
            <p:spPr bwMode="auto">
              <a:xfrm>
                <a:off x="6635464" y="983510"/>
                <a:ext cx="2500134" cy="731520"/>
              </a:xfrm>
              <a:prstGeom prst="rect">
                <a:avLst/>
              </a:prstGeom>
              <a:solidFill>
                <a:schemeClr val="tx2"/>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fontAlgn="auto">
                  <a:spcBef>
                    <a:spcPts val="0"/>
                  </a:spcBef>
                  <a:spcAft>
                    <a:spcPts val="0"/>
                  </a:spcAft>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Rectangle 40"/>
              <p:cNvSpPr/>
              <p:nvPr/>
            </p:nvSpPr>
            <p:spPr bwMode="auto">
              <a:xfrm>
                <a:off x="6635464" y="983510"/>
                <a:ext cx="2500134" cy="731520"/>
              </a:xfrm>
              <a:prstGeom prst="rect">
                <a:avLst/>
              </a:prstGeom>
              <a:solidFill>
                <a:srgbClr val="FFB601"/>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Rectangle 36"/>
              <p:cNvSpPr>
                <a:spLocks noChangeArrowheads="1"/>
              </p:cNvSpPr>
              <p:nvPr/>
            </p:nvSpPr>
            <p:spPr bwMode="auto">
              <a:xfrm>
                <a:off x="6587808" y="1744921"/>
                <a:ext cx="2432226" cy="1977952"/>
              </a:xfrm>
              <a:prstGeom prst="rect">
                <a:avLst/>
              </a:prstGeom>
              <a:noFill/>
              <a:ln w="9525" algn="ctr">
                <a:noFill/>
                <a:round/>
                <a:headEnd/>
                <a:tailEnd/>
              </a:ln>
              <a:effectLst/>
              <a:scene3d>
                <a:camera prst="orthographicFront">
                  <a:rot lat="0" lon="0" rev="0"/>
                </a:camera>
                <a:lightRig rig="brightRoom" dir="t"/>
              </a:scene3d>
              <a:sp3d prstMaterial="clear">
                <a:bevelT w="0" h="0"/>
              </a:sp3d>
            </p:spPr>
            <p:txBody>
              <a:bodyPr lIns="90488" tIns="44450" rIns="90488" bIns="44450">
                <a:spAutoFit/>
              </a:bodyPr>
              <a:lstStyle/>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組織體系</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應辦資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材建置</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避難規劃</a:t>
                </a: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訓練機制</a:t>
                </a:r>
              </a:p>
              <a:p>
                <a:pPr marL="171450" indent="-171450" defTabSz="914363">
                  <a:lnSpc>
                    <a:spcPct val="90000"/>
                  </a:lnSpc>
                  <a:spcBef>
                    <a:spcPct val="20000"/>
                  </a:spcBef>
                  <a:buClr>
                    <a:schemeClr val="tx1"/>
                  </a:buClr>
                  <a:buSzPct val="75000"/>
                  <a:buBlip>
                    <a:blip r:embed="rId3"/>
                  </a:buBlip>
                  <a:tabLst>
                    <a:tab pos="1371600" algn="l"/>
                  </a:tabLst>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87"/>
              <p:cNvSpPr/>
              <p:nvPr/>
            </p:nvSpPr>
            <p:spPr bwMode="auto">
              <a:xfrm>
                <a:off x="6638710" y="983509"/>
                <a:ext cx="2496889" cy="731520"/>
              </a:xfrm>
              <a:prstGeom prst="rect">
                <a:avLst/>
              </a:prstGeom>
              <a:gradFill rotWithShape="1">
                <a:gsLst>
                  <a:gs pos="0">
                    <a:srgbClr val="000000">
                      <a:alpha val="28000"/>
                    </a:srgbClr>
                  </a:gs>
                  <a:gs pos="12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Rounded Rectangle 35"/>
              <p:cNvSpPr/>
              <p:nvPr/>
            </p:nvSpPr>
            <p:spPr>
              <a:xfrm>
                <a:off x="6582226" y="972770"/>
                <a:ext cx="2607901" cy="760021"/>
              </a:xfrm>
              <a:prstGeom prst="roundRect">
                <a:avLst>
                  <a:gd name="adj" fmla="val 50000"/>
                </a:avLst>
              </a:prstGeom>
              <a:noFill/>
              <a:ln w="9525" algn="ctr">
                <a:noFill/>
                <a:round/>
                <a:headEnd/>
                <a:tailEnd/>
              </a:ln>
              <a:effectLst/>
              <a:scene3d>
                <a:camera prst="orthographicFront">
                  <a:rot lat="0" lon="0" rev="0"/>
                </a:camera>
                <a:lightRig rig="brightRoom" dir="t"/>
              </a:scene3d>
              <a:sp3d prstMaterial="clear">
                <a:bevelT w="0" h="0"/>
              </a:sp3d>
            </p:spPr>
            <p:txBody>
              <a:bodyPr wrap="none" lIns="74669" tIns="37334" rIns="74669" bIns="37334" anchor="ctr"/>
              <a:lstStyle/>
              <a:p>
                <a:pPr algn="ctr" defTabSz="922975" eaLnBrk="0" fontAlgn="auto" latinLnBrk="1" hangingPunct="0">
                  <a:lnSpc>
                    <a:spcPct val="90000"/>
                  </a:lnSpc>
                  <a:spcBef>
                    <a:spcPts val="0"/>
                  </a:spcBef>
                  <a:spcAft>
                    <a:spcPts val="0"/>
                  </a:spcAft>
                  <a:buClr>
                    <a:schemeClr val="tx2"/>
                  </a:buClr>
                  <a:buSzPct val="95000"/>
                  <a:tabLst>
                    <a:tab pos="514476" algn="l"/>
                  </a:tabLst>
                  <a:defRPr/>
                </a:pPr>
                <a:r>
                  <a:rPr kumimoji="0" lang="zh-TW" alt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整備</a:t>
                </a:r>
                <a:endParaRPr kumimoji="0" lang="en-US" altLang="zh-CN"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9" name="群組 18"/>
            <p:cNvGrpSpPr/>
            <p:nvPr/>
          </p:nvGrpSpPr>
          <p:grpSpPr>
            <a:xfrm>
              <a:off x="4578192" y="2615247"/>
              <a:ext cx="2624138" cy="3190626"/>
              <a:chOff x="727075" y="3922713"/>
              <a:chExt cx="2624138" cy="3190626"/>
            </a:xfrm>
          </p:grpSpPr>
          <p:sp>
            <p:nvSpPr>
              <p:cNvPr id="20" name="&quot;GLASS&quot;; White to Transparent Linear; Shadow; 1pt stroke;"/>
              <p:cNvSpPr/>
              <p:nvPr/>
            </p:nvSpPr>
            <p:spPr bwMode="auto">
              <a:xfrm>
                <a:off x="727075" y="3922713"/>
                <a:ext cx="2624138" cy="2487612"/>
              </a:xfrm>
              <a:prstGeom prst="roundRect">
                <a:avLst>
                  <a:gd name="adj" fmla="val 0"/>
                </a:avLst>
              </a:prstGeom>
              <a:solidFill>
                <a:schemeClr val="bg1">
                  <a:lumMod val="95000"/>
                </a:schemeClr>
              </a:soli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21" name="Group 55"/>
              <p:cNvGrpSpPr>
                <a:grpSpLocks/>
              </p:cNvGrpSpPr>
              <p:nvPr/>
            </p:nvGrpSpPr>
            <p:grpSpPr bwMode="auto">
              <a:xfrm>
                <a:off x="790575" y="3951288"/>
                <a:ext cx="2497138" cy="730250"/>
                <a:chOff x="497540" y="7198379"/>
                <a:chExt cx="2026458" cy="1082848"/>
              </a:xfrm>
            </p:grpSpPr>
            <p:sp>
              <p:nvSpPr>
                <p:cNvPr id="25" name="Rectangle 48"/>
                <p:cNvSpPr/>
                <p:nvPr/>
              </p:nvSpPr>
              <p:spPr bwMode="auto">
                <a:xfrm>
                  <a:off x="497540" y="7198379"/>
                  <a:ext cx="2026458" cy="1082848"/>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fontAlgn="auto">
                    <a:spcBef>
                      <a:spcPts val="0"/>
                    </a:spcBef>
                    <a:spcAft>
                      <a:spcPts val="0"/>
                    </a:spcAft>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Rectangle 49"/>
                <p:cNvSpPr/>
                <p:nvPr/>
              </p:nvSpPr>
              <p:spPr bwMode="auto">
                <a:xfrm>
                  <a:off x="497540" y="7198379"/>
                  <a:ext cx="2026458" cy="1082848"/>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2" name="Rectangle 38"/>
              <p:cNvSpPr>
                <a:spLocks noChangeArrowheads="1"/>
              </p:cNvSpPr>
              <p:nvPr/>
            </p:nvSpPr>
            <p:spPr bwMode="auto">
              <a:xfrm>
                <a:off x="782698" y="4751291"/>
                <a:ext cx="2518922" cy="2362048"/>
              </a:xfrm>
              <a:prstGeom prst="rect">
                <a:avLst/>
              </a:prstGeom>
              <a:noFill/>
              <a:ln w="9525" algn="ctr">
                <a:noFill/>
                <a:round/>
                <a:headEnd/>
                <a:tailEnd/>
              </a:ln>
              <a:effectLst/>
              <a:scene3d>
                <a:camera prst="orthographicFront">
                  <a:rot lat="0" lon="0" rev="0"/>
                </a:camera>
                <a:lightRig rig="brightRoom" dir="t"/>
              </a:scene3d>
              <a:sp3d prstMaterial="clear">
                <a:bevelT w="0" h="0"/>
              </a:sp3d>
            </p:spPr>
            <p:txBody>
              <a:bodyPr lIns="90488" tIns="44450" rIns="90488" bIns="44450">
                <a:spAutoFit/>
              </a:bodyPr>
              <a:lstStyle/>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災況</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現場</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指揮</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及評估災情</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災害救援</a:t>
                </a: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災後處置</a:t>
                </a:r>
              </a:p>
              <a:p>
                <a:pPr marL="171450" indent="-171450" defTabSz="914363">
                  <a:lnSpc>
                    <a:spcPct val="90000"/>
                  </a:lnSpc>
                  <a:spcBef>
                    <a:spcPct val="20000"/>
                  </a:spcBef>
                  <a:buClr>
                    <a:schemeClr val="tx1"/>
                  </a:buClr>
                  <a:buSzPct val="75000"/>
                  <a:buBlip>
                    <a:blip r:embed="rId3"/>
                  </a:buBlip>
                  <a:tabLst>
                    <a:tab pos="1371600" algn="l"/>
                  </a:tabLst>
                  <a:defRPr/>
                </a:pP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Rectangle 86"/>
              <p:cNvSpPr/>
              <p:nvPr/>
            </p:nvSpPr>
            <p:spPr bwMode="auto">
              <a:xfrm>
                <a:off x="790713" y="3928415"/>
                <a:ext cx="2496889" cy="731520"/>
              </a:xfrm>
              <a:prstGeom prst="rect">
                <a:avLst/>
              </a:prstGeom>
              <a:solidFill>
                <a:srgbClr val="00CC66"/>
              </a:soli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Rounded Rectangle 44"/>
              <p:cNvSpPr/>
              <p:nvPr/>
            </p:nvSpPr>
            <p:spPr>
              <a:xfrm>
                <a:off x="733007" y="3926575"/>
                <a:ext cx="2575255" cy="783772"/>
              </a:xfrm>
              <a:prstGeom prst="roundRect">
                <a:avLst>
                  <a:gd name="adj" fmla="val 50000"/>
                </a:avLst>
              </a:prstGeom>
              <a:noFill/>
              <a:ln w="9525" algn="ctr">
                <a:noFill/>
                <a:round/>
                <a:headEnd/>
                <a:tailEnd/>
              </a:ln>
              <a:effectLst/>
              <a:scene3d>
                <a:camera prst="orthographicFront">
                  <a:rot lat="0" lon="0" rev="0"/>
                </a:camera>
                <a:lightRig rig="brightRoom" dir="t"/>
              </a:scene3d>
              <a:sp3d prstMaterial="clear">
                <a:bevelT w="0" h="0"/>
              </a:sp3d>
            </p:spPr>
            <p:txBody>
              <a:bodyPr wrap="none" lIns="74669" tIns="37334" rIns="74669" bIns="37334" anchor="ctr"/>
              <a:lstStyle/>
              <a:p>
                <a:pPr algn="ctr" fontAlgn="auto" latinLnBrk="1">
                  <a:spcBef>
                    <a:spcPts val="0"/>
                  </a:spcBef>
                  <a:spcAft>
                    <a:spcPts val="0"/>
                  </a:spcAft>
                  <a:defRPr/>
                </a:pPr>
                <a:r>
                  <a:rPr kumimoji="0" lang="zh-TW" alt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應變</a:t>
                </a:r>
                <a:endParaRPr kumimoji="0" lang="ko-KR" alt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微軟正黑體" pitchFamily="34" charset="-120"/>
                  <a:cs typeface="Times New Roman" panose="02020603050405020304" pitchFamily="18" charset="0"/>
                </a:endParaRPr>
              </a:p>
            </p:txBody>
          </p:sp>
        </p:grpSp>
        <p:grpSp>
          <p:nvGrpSpPr>
            <p:cNvPr id="28" name="群組 27"/>
            <p:cNvGrpSpPr/>
            <p:nvPr/>
          </p:nvGrpSpPr>
          <p:grpSpPr>
            <a:xfrm>
              <a:off x="7257954" y="2615247"/>
              <a:ext cx="2698966" cy="2806532"/>
              <a:chOff x="6567392" y="3922713"/>
              <a:chExt cx="2698966" cy="2806532"/>
            </a:xfrm>
          </p:grpSpPr>
          <p:sp>
            <p:nvSpPr>
              <p:cNvPr id="29" name="&quot;GLASS&quot;; White to Transparent Linear; Shadow; 1pt stroke;"/>
              <p:cNvSpPr/>
              <p:nvPr/>
            </p:nvSpPr>
            <p:spPr bwMode="auto">
              <a:xfrm>
                <a:off x="6578600" y="3922713"/>
                <a:ext cx="2636838" cy="2487612"/>
              </a:xfrm>
              <a:prstGeom prst="roundRect">
                <a:avLst>
                  <a:gd name="adj" fmla="val 0"/>
                </a:avLst>
              </a:prstGeom>
              <a:solidFill>
                <a:schemeClr val="bg1">
                  <a:lumMod val="95000"/>
                </a:schemeClr>
              </a:solidFill>
              <a:ln w="317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defRPr/>
                </a:pP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Rectangle 58"/>
              <p:cNvSpPr/>
              <p:nvPr/>
            </p:nvSpPr>
            <p:spPr bwMode="auto">
              <a:xfrm>
                <a:off x="6642024" y="3964024"/>
                <a:ext cx="2509998" cy="731520"/>
              </a:xfrm>
              <a:prstGeom prst="rect">
                <a:avLst/>
              </a:prstGeom>
              <a:solidFill>
                <a:srgbClr val="9E381C"/>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Rectangle 37"/>
              <p:cNvSpPr>
                <a:spLocks noChangeArrowheads="1"/>
              </p:cNvSpPr>
              <p:nvPr/>
            </p:nvSpPr>
            <p:spPr bwMode="auto">
              <a:xfrm>
                <a:off x="6567392" y="4751293"/>
                <a:ext cx="2698966" cy="1977952"/>
              </a:xfrm>
              <a:prstGeom prst="rect">
                <a:avLst/>
              </a:prstGeom>
              <a:noFill/>
              <a:ln w="9525" algn="ctr">
                <a:noFill/>
                <a:round/>
                <a:headEnd/>
                <a:tailEnd/>
              </a:ln>
              <a:effectLst/>
              <a:scene3d>
                <a:camera prst="orthographicFront">
                  <a:rot lat="0" lon="0" rev="0"/>
                </a:camera>
                <a:lightRig rig="brightRoom" dir="t"/>
              </a:scene3d>
              <a:sp3d prstMaterial="clear">
                <a:bevelT w="0" h="0"/>
              </a:sp3d>
            </p:spPr>
            <p:txBody>
              <a:bodyPr wrap="square" lIns="90488" tIns="44450" rIns="90488" bIns="44450">
                <a:spAutoFit/>
              </a:bodyPr>
              <a:lstStyle/>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災因</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鑑定</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設備歸建</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應變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程序檢討</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與修正</a:t>
                </a:r>
              </a:p>
              <a:p>
                <a:pPr marL="171450" indent="-171450" defTabSz="914363">
                  <a:lnSpc>
                    <a:spcPct val="90000"/>
                  </a:lnSpc>
                  <a:spcBef>
                    <a:spcPct val="20000"/>
                  </a:spcBef>
                  <a:buClr>
                    <a:schemeClr val="tx1"/>
                  </a:buClr>
                  <a:buSzPct val="75000"/>
                  <a:buBlip>
                    <a:blip r:embed="rId3"/>
                  </a:buBlip>
                  <a:tabLst>
                    <a:tab pos="1371600" algn="l"/>
                  </a:tabLst>
                  <a:defRPr/>
                </a:pPr>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defTabSz="914363">
                  <a:lnSpc>
                    <a:spcPct val="90000"/>
                  </a:lnSpc>
                  <a:spcBef>
                    <a:spcPct val="20000"/>
                  </a:spcBef>
                  <a:buClr>
                    <a:schemeClr val="tx1"/>
                  </a:buClr>
                  <a:buSzPct val="75000"/>
                  <a:buBlip>
                    <a:blip r:embed="rId3"/>
                  </a:buBlip>
                  <a:tabLst>
                    <a:tab pos="1371600" algn="l"/>
                  </a:tabLst>
                  <a:defRPr/>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Rectangle 88"/>
              <p:cNvSpPr/>
              <p:nvPr/>
            </p:nvSpPr>
            <p:spPr bwMode="auto">
              <a:xfrm>
                <a:off x="6642025" y="3964024"/>
                <a:ext cx="2496889" cy="731520"/>
              </a:xfrm>
              <a:prstGeom prst="rect">
                <a:avLst/>
              </a:prstGeom>
              <a:solidFill>
                <a:schemeClr val="accent2">
                  <a:lumMod val="60000"/>
                  <a:lumOff val="40000"/>
                </a:schemeClr>
              </a:soli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lIns="109728" tIns="54864" rIns="109728" bIns="54864" anchor="ctr"/>
              <a:lstStyle/>
              <a:p>
                <a:pPr algn="ctr" defTabSz="1096963">
                  <a:defRPr/>
                </a:pPr>
                <a:endParaRPr lang="en-US" sz="2800" dirty="0">
                  <a:solidFill>
                    <a:srgbClr val="FFFFFF"/>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Rounded Rectangle 53"/>
              <p:cNvSpPr/>
              <p:nvPr/>
            </p:nvSpPr>
            <p:spPr>
              <a:xfrm>
                <a:off x="6584434" y="3939360"/>
                <a:ext cx="2603482" cy="760021"/>
              </a:xfrm>
              <a:prstGeom prst="roundRect">
                <a:avLst>
                  <a:gd name="adj" fmla="val 50000"/>
                </a:avLst>
              </a:prstGeom>
              <a:noFill/>
              <a:ln w="9525" algn="ctr">
                <a:noFill/>
                <a:round/>
                <a:headEnd/>
                <a:tailEnd/>
              </a:ln>
              <a:effectLst/>
              <a:scene3d>
                <a:camera prst="orthographicFront">
                  <a:rot lat="0" lon="0" rev="0"/>
                </a:camera>
                <a:lightRig rig="brightRoom" dir="t"/>
              </a:scene3d>
              <a:sp3d prstMaterial="clear">
                <a:bevelT w="0" h="0"/>
              </a:sp3d>
            </p:spPr>
            <p:txBody>
              <a:bodyPr wrap="none" lIns="74669" tIns="37334" rIns="74669" bIns="37334" anchor="ctr"/>
              <a:lstStyle/>
              <a:p>
                <a:pPr lvl="0" algn="ctr" fontAlgn="auto" latinLnBrk="1">
                  <a:spcBef>
                    <a:spcPts val="0"/>
                  </a:spcBef>
                  <a:spcAft>
                    <a:spcPts val="0"/>
                  </a:spcAft>
                  <a:defRPr/>
                </a:pPr>
                <a:r>
                  <a:rPr kumimoji="0" lang="zh-TW" altLang="en-US"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復原</a:t>
                </a:r>
                <a:endParaRPr kumimoji="0" lang="en-US" altLang="ko-KR" sz="36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grpSp>
      </p:grpSp>
      <p:sp>
        <p:nvSpPr>
          <p:cNvPr id="35"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參、推動產業創新</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6" name="矩形 35"/>
          <p:cNvSpPr/>
          <p:nvPr/>
        </p:nvSpPr>
        <p:spPr>
          <a:xfrm>
            <a:off x="4026754" y="632150"/>
            <a:ext cx="2031325"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二、工安精</a:t>
            </a: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進</a:t>
            </a:r>
            <a:endPar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矩形 36">
            <a:extLst>
              <a:ext uri="{FF2B5EF4-FFF2-40B4-BE49-F238E27FC236}">
                <a16:creationId xmlns:a16="http://schemas.microsoft.com/office/drawing/2014/main" xmlns="" id="{989A7FEB-F348-4A80-9604-9D039D67BD64}"/>
              </a:ext>
            </a:extLst>
          </p:cNvPr>
          <p:cNvSpPr/>
          <p:nvPr/>
        </p:nvSpPr>
        <p:spPr>
          <a:xfrm>
            <a:off x="85117" y="1012607"/>
            <a:ext cx="3688830" cy="400110"/>
          </a:xfrm>
          <a:prstGeom prst="rect">
            <a:avLst/>
          </a:prstGeom>
        </p:spPr>
        <p:txBody>
          <a:bodyPr wrap="none">
            <a:spAutoFit/>
          </a:bodyPr>
          <a:lstStyle/>
          <a:p>
            <a:pPr>
              <a:spcAft>
                <a:spcPts val="0"/>
              </a:spcAft>
            </a:pP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落實地</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下</a:t>
            </a:r>
            <a:r>
              <a:rPr lang="zh-TW" altLang="en-US" sz="20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工業</a:t>
            </a:r>
            <a:r>
              <a:rPr lang="zh-TW" altLang="en-US" sz="20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管線安全管理</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a:extLst>
              <a:ext uri="{FF2B5EF4-FFF2-40B4-BE49-F238E27FC236}">
                <a16:creationId xmlns:a16="http://schemas.microsoft.com/office/drawing/2014/main" xmlns="" id="{DB9EAB29-B1CF-4DD0-89F0-2A3F0DFD990B}"/>
              </a:ext>
            </a:extLst>
          </p:cNvPr>
          <p:cNvSpPr/>
          <p:nvPr/>
        </p:nvSpPr>
        <p:spPr bwMode="auto">
          <a:xfrm>
            <a:off x="596689" y="1764166"/>
            <a:ext cx="8981419" cy="1015663"/>
          </a:xfrm>
          <a:prstGeom prst="rect">
            <a:avLst/>
          </a:prstGeom>
          <a:noFill/>
          <a:ln w="3175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lvl="0" eaLnBrk="0" hangingPunct="0">
              <a:spcBef>
                <a:spcPct val="30000"/>
              </a:spcBef>
              <a:defRPr/>
            </a:pPr>
            <a:r>
              <a:rPr lang="zh-TW" altLang="en-US" sz="2000" kern="0" dirty="0" smtClean="0">
                <a:latin typeface="Times New Roman" panose="02020603050405020304" pitchFamily="18" charset="0"/>
                <a:ea typeface="+mn-ea"/>
                <a:cs typeface="Times New Roman" panose="02020603050405020304" pitchFamily="18" charset="0"/>
              </a:rPr>
              <a:t>依據</a:t>
            </a:r>
            <a:r>
              <a:rPr lang="zh-TW" altLang="en-US" sz="2000" kern="0" dirty="0">
                <a:latin typeface="Times New Roman" panose="02020603050405020304" pitchFamily="18" charset="0"/>
                <a:ea typeface="+mn-ea"/>
                <a:cs typeface="Times New Roman" panose="02020603050405020304" pitchFamily="18" charset="0"/>
              </a:rPr>
              <a:t>「災害防救法</a:t>
            </a:r>
            <a:r>
              <a:rPr lang="zh-TW" altLang="en-US" sz="2000" kern="0" dirty="0" smtClean="0">
                <a:latin typeface="Times New Roman" panose="02020603050405020304" pitchFamily="18" charset="0"/>
                <a:ea typeface="+mn-ea"/>
                <a:cs typeface="Times New Roman" panose="02020603050405020304" pitchFamily="18" charset="0"/>
              </a:rPr>
              <a:t>」規定經濟部</a:t>
            </a:r>
            <a:r>
              <a:rPr lang="zh-TW" altLang="zh-TW" sz="2000" kern="0" dirty="0" smtClean="0">
                <a:latin typeface="Times New Roman" panose="02020603050405020304" pitchFamily="18" charset="0"/>
                <a:ea typeface="+mn-ea"/>
                <a:cs typeface="Times New Roman" panose="02020603050405020304" pitchFamily="18" charset="0"/>
              </a:rPr>
              <a:t>為</a:t>
            </a:r>
            <a:r>
              <a:rPr lang="zh-TW" altLang="zh-TW" sz="2000" kern="0" dirty="0">
                <a:latin typeface="Times New Roman" panose="02020603050405020304" pitchFamily="18" charset="0"/>
                <a:ea typeface="+mn-ea"/>
                <a:cs typeface="Times New Roman" panose="02020603050405020304" pitchFamily="18" charset="0"/>
              </a:rPr>
              <a:t>工業管線災害中央災害防救業務主管機關</a:t>
            </a:r>
            <a:r>
              <a:rPr lang="zh-TW" altLang="zh-TW" sz="2000" kern="0" dirty="0" smtClean="0">
                <a:latin typeface="Times New Roman" panose="02020603050405020304" pitchFamily="18" charset="0"/>
                <a:ea typeface="+mn-ea"/>
                <a:cs typeface="Times New Roman" panose="02020603050405020304" pitchFamily="18" charset="0"/>
              </a:rPr>
              <a:t>，</a:t>
            </a:r>
            <a:r>
              <a:rPr lang="zh-TW" altLang="en-US" sz="2000" kern="0" dirty="0" smtClean="0">
                <a:latin typeface="Times New Roman" panose="02020603050405020304" pitchFamily="18" charset="0"/>
                <a:ea typeface="+mn-ea"/>
                <a:cs typeface="Times New Roman" panose="02020603050405020304" pitchFamily="18" charset="0"/>
              </a:rPr>
              <a:t>爰此</a:t>
            </a:r>
            <a:r>
              <a:rPr lang="zh-TW" altLang="zh-TW" sz="2000" kern="0" dirty="0" smtClean="0">
                <a:latin typeface="Times New Roman" panose="02020603050405020304" pitchFamily="18" charset="0"/>
                <a:ea typeface="+mn-ea"/>
                <a:cs typeface="Times New Roman" panose="02020603050405020304" pitchFamily="18" charset="0"/>
              </a:rPr>
              <a:t>訂</a:t>
            </a:r>
            <a:r>
              <a:rPr lang="zh-TW" altLang="zh-TW" sz="2000" kern="0" dirty="0">
                <a:latin typeface="Times New Roman" panose="02020603050405020304" pitchFamily="18" charset="0"/>
                <a:ea typeface="+mn-ea"/>
                <a:cs typeface="Times New Roman" panose="02020603050405020304" pitchFamily="18" charset="0"/>
              </a:rPr>
              <a:t>定「</a:t>
            </a:r>
            <a:r>
              <a:rPr lang="zh-TW" altLang="zh-TW" sz="2000" kern="0" dirty="0">
                <a:solidFill>
                  <a:srgbClr val="0000FF"/>
                </a:solidFill>
                <a:latin typeface="Times New Roman" panose="02020603050405020304" pitchFamily="18" charset="0"/>
                <a:ea typeface="+mn-ea"/>
                <a:cs typeface="Times New Roman" panose="02020603050405020304" pitchFamily="18" charset="0"/>
              </a:rPr>
              <a:t>工業管線災害防救業務計畫</a:t>
            </a:r>
            <a:r>
              <a:rPr lang="zh-TW" altLang="zh-TW" sz="2000" kern="0" dirty="0">
                <a:latin typeface="Times New Roman" panose="02020603050405020304" pitchFamily="18" charset="0"/>
                <a:ea typeface="+mn-ea"/>
                <a:cs typeface="Times New Roman" panose="02020603050405020304" pitchFamily="18" charset="0"/>
              </a:rPr>
              <a:t>」，作為執行工業管線災害</a:t>
            </a:r>
            <a:r>
              <a:rPr lang="zh-TW" altLang="zh-TW" sz="2000" kern="0" dirty="0">
                <a:solidFill>
                  <a:srgbClr val="0000FF"/>
                </a:solidFill>
                <a:latin typeface="Times New Roman" panose="02020603050405020304" pitchFamily="18" charset="0"/>
                <a:ea typeface="+mn-ea"/>
                <a:cs typeface="Times New Roman" panose="02020603050405020304" pitchFamily="18" charset="0"/>
              </a:rPr>
              <a:t>預防整備</a:t>
            </a:r>
            <a:r>
              <a:rPr lang="zh-TW" altLang="zh-TW" sz="2000" kern="0" dirty="0">
                <a:latin typeface="Times New Roman" panose="02020603050405020304" pitchFamily="18" charset="0"/>
                <a:ea typeface="+mn-ea"/>
                <a:cs typeface="Times New Roman" panose="02020603050405020304" pitchFamily="18" charset="0"/>
              </a:rPr>
              <a:t>、</a:t>
            </a:r>
            <a:r>
              <a:rPr lang="zh-TW" altLang="zh-TW" sz="2000" kern="0" dirty="0">
                <a:solidFill>
                  <a:srgbClr val="0000FF"/>
                </a:solidFill>
                <a:latin typeface="Times New Roman" panose="02020603050405020304" pitchFamily="18" charset="0"/>
                <a:ea typeface="+mn-ea"/>
                <a:cs typeface="Times New Roman" panose="02020603050405020304" pitchFamily="18" charset="0"/>
              </a:rPr>
              <a:t>緊急應變措施</a:t>
            </a:r>
            <a:r>
              <a:rPr lang="zh-TW" altLang="zh-TW" sz="2000" kern="0" dirty="0">
                <a:latin typeface="Times New Roman" panose="02020603050405020304" pitchFamily="18" charset="0"/>
                <a:ea typeface="+mn-ea"/>
                <a:cs typeface="Times New Roman" panose="02020603050405020304" pitchFamily="18" charset="0"/>
              </a:rPr>
              <a:t>及</a:t>
            </a:r>
            <a:r>
              <a:rPr lang="zh-TW" altLang="zh-TW" sz="2000" kern="0" dirty="0">
                <a:solidFill>
                  <a:srgbClr val="0000FF"/>
                </a:solidFill>
                <a:latin typeface="Times New Roman" panose="02020603050405020304" pitchFamily="18" charset="0"/>
                <a:ea typeface="+mn-ea"/>
                <a:cs typeface="Times New Roman" panose="02020603050405020304" pitchFamily="18" charset="0"/>
              </a:rPr>
              <a:t>災後復原重建</a:t>
            </a:r>
            <a:r>
              <a:rPr lang="zh-TW" altLang="zh-TW" sz="2000" kern="0" dirty="0">
                <a:latin typeface="Times New Roman" panose="02020603050405020304" pitchFamily="18" charset="0"/>
                <a:ea typeface="+mn-ea"/>
                <a:cs typeface="Times New Roman" panose="02020603050405020304" pitchFamily="18" charset="0"/>
              </a:rPr>
              <a:t>等工作之依據。</a:t>
            </a:r>
            <a:endParaRPr lang="zh-TW" altLang="en-US" sz="2000" dirty="0">
              <a:latin typeface="Times New Roman" panose="02020603050405020304" pitchFamily="18" charset="0"/>
              <a:ea typeface="+mn-ea"/>
              <a:cs typeface="Times New Roman" panose="02020603050405020304" pitchFamily="18" charset="0"/>
            </a:endParaRPr>
          </a:p>
        </p:txBody>
      </p:sp>
      <p:sp>
        <p:nvSpPr>
          <p:cNvPr id="42" name="圓角矩形 7">
            <a:extLst>
              <a:ext uri="{FF2B5EF4-FFF2-40B4-BE49-F238E27FC236}">
                <a16:creationId xmlns:a16="http://schemas.microsoft.com/office/drawing/2014/main" xmlns="" id="{2AFEDD95-5496-4533-A83C-5CA4BB8B38FD}"/>
              </a:ext>
            </a:extLst>
          </p:cNvPr>
          <p:cNvSpPr/>
          <p:nvPr/>
        </p:nvSpPr>
        <p:spPr bwMode="auto">
          <a:xfrm>
            <a:off x="596690" y="1420232"/>
            <a:ext cx="2612178" cy="340519"/>
          </a:xfrm>
          <a:prstGeom prst="roundRect">
            <a:avLst/>
          </a:prstGeom>
          <a:solidFill>
            <a:srgbClr val="002060"/>
          </a:solidFill>
          <a:ln w="31750" cap="flat" cmpd="sng" algn="ctr">
            <a:solidFill>
              <a:srgbClr val="002060"/>
            </a:solid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spAutoFit/>
          </a:bodyPr>
          <a:lstStyle/>
          <a:p>
            <a:pPr marL="268288" indent="-268288">
              <a:buFont typeface="Wingdings" panose="05000000000000000000" pitchFamily="2" charset="2"/>
              <a:buChar char="Ø"/>
            </a:pPr>
            <a:r>
              <a:rPr lang="zh-TW" altLang="en-US" sz="20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依法辦理督導業務</a:t>
            </a:r>
            <a:endParaRPr lang="en-US" altLang="zh-TW" sz="20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5" name="群組 54"/>
          <p:cNvGrpSpPr/>
          <p:nvPr/>
        </p:nvGrpSpPr>
        <p:grpSpPr>
          <a:xfrm>
            <a:off x="1128279" y="2916210"/>
            <a:ext cx="8420705" cy="1786823"/>
            <a:chOff x="1743720" y="2327186"/>
            <a:chExt cx="7398527" cy="1786823"/>
          </a:xfrm>
        </p:grpSpPr>
        <p:grpSp>
          <p:nvGrpSpPr>
            <p:cNvPr id="56" name="Group 23"/>
            <p:cNvGrpSpPr>
              <a:grpSpLocks/>
            </p:cNvGrpSpPr>
            <p:nvPr/>
          </p:nvGrpSpPr>
          <p:grpSpPr bwMode="auto">
            <a:xfrm>
              <a:off x="1743720" y="3067049"/>
              <a:ext cx="7088188" cy="936625"/>
              <a:chOff x="900" y="2295"/>
              <a:chExt cx="4465" cy="590"/>
            </a:xfrm>
          </p:grpSpPr>
          <p:sp>
            <p:nvSpPr>
              <p:cNvPr id="59" name="Rectangle 16"/>
              <p:cNvSpPr>
                <a:spLocks noChangeArrowheads="1"/>
              </p:cNvSpPr>
              <p:nvPr/>
            </p:nvSpPr>
            <p:spPr bwMode="auto">
              <a:xfrm>
                <a:off x="1146" y="2341"/>
                <a:ext cx="4219" cy="544"/>
              </a:xfrm>
              <a:prstGeom prst="rect">
                <a:avLst/>
              </a:pr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kumimoji="0" lang="zh-CN" altLang="en-US" sz="1800" ker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Line 13"/>
              <p:cNvSpPr>
                <a:spLocks noChangeShapeType="1"/>
              </p:cNvSpPr>
              <p:nvPr/>
            </p:nvSpPr>
            <p:spPr bwMode="auto">
              <a:xfrm>
                <a:off x="900" y="2295"/>
                <a:ext cx="4456" cy="0"/>
              </a:xfrm>
              <a:prstGeom prst="line">
                <a:avLst/>
              </a:prstGeom>
              <a:noFill/>
              <a:ln w="9525">
                <a:solidFill>
                  <a:srgbClr val="000000"/>
                </a:solidFill>
                <a:prstDash val="dash"/>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kumimoji="0" lang="zh-TW" altLang="en-US" sz="1800" ker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57" name="矩形 56"/>
            <p:cNvSpPr/>
            <p:nvPr/>
          </p:nvSpPr>
          <p:spPr>
            <a:xfrm>
              <a:off x="2210278" y="2327186"/>
              <a:ext cx="6931969" cy="656590"/>
            </a:xfrm>
            <a:prstGeom prst="rect">
              <a:avLst/>
            </a:prstGeom>
          </p:spPr>
          <p:txBody>
            <a:bodyPr wrap="square">
              <a:spAutoFit/>
            </a:bodyPr>
            <a:lstStyle/>
            <a:p>
              <a:pPr marL="3175" algn="just">
                <a:lnSpc>
                  <a:spcPts val="2200"/>
                </a:lnSpc>
              </a:pP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103</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年高雄地下石化管線氣爆事故後，成立地下工業</a:t>
              </a:r>
              <a:r>
                <a:rPr lang="zh-TW" altLang="en-US" sz="18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管束聯防</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組織</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，落實強化</a:t>
              </a:r>
              <a:r>
                <a:rPr lang="zh-TW" altLang="en-US" sz="18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自主</a:t>
              </a:r>
              <a:r>
                <a:rPr lang="zh-TW" altLang="en-US" sz="18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防災</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管理，並清查全國</a:t>
              </a:r>
              <a:r>
                <a:rPr lang="en-US" altLang="zh-TW" sz="1800" kern="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高雄市及宜蘭縣</a:t>
              </a:r>
              <a:r>
                <a:rPr lang="en-US" altLang="zh-TW" sz="1800" kern="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地下</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工業</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管線計</a:t>
              </a:r>
              <a:r>
                <a:rPr lang="en-US" altLang="zh-TW" sz="18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72</a:t>
              </a:r>
              <a:r>
                <a:rPr lang="zh-TW" altLang="en-US" sz="18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條</a:t>
              </a:r>
              <a:endPar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8" name="矩形 57"/>
            <p:cNvSpPr/>
            <p:nvPr/>
          </p:nvSpPr>
          <p:spPr>
            <a:xfrm>
              <a:off x="2235867" y="3175290"/>
              <a:ext cx="6777847" cy="938719"/>
            </a:xfrm>
            <a:prstGeom prst="rect">
              <a:avLst/>
            </a:prstGeom>
          </p:spPr>
          <p:txBody>
            <a:bodyPr wrap="square">
              <a:spAutoFit/>
            </a:bodyPr>
            <a:lstStyle/>
            <a:p>
              <a:pPr marL="3175" algn="just">
                <a:lnSpc>
                  <a:spcPts val="2200"/>
                </a:lnSpc>
              </a:pP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基於中央與地方災害分權管理，由</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「中央</a:t>
              </a:r>
              <a:r>
                <a:rPr lang="zh-TW" altLang="en-US" sz="18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立法監督、地方監察</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監理，業者</a:t>
              </a:r>
              <a:r>
                <a:rPr lang="zh-TW" altLang="en-US" sz="1800" kern="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自主管理</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形式</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，整合</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地方主管機關及現有相關防災體系，持續推動管束</a:t>
              </a:r>
              <a:r>
                <a:rPr lang="zh-TW" altLang="en-US" sz="1800" kern="0" dirty="0" smtClean="0">
                  <a:latin typeface="Times New Roman" panose="02020603050405020304" pitchFamily="18" charset="0"/>
                  <a:ea typeface="標楷體" panose="03000509000000000000" pitchFamily="65" charset="-120"/>
                  <a:cs typeface="Times New Roman" panose="02020603050405020304" pitchFamily="18" charset="0"/>
                </a:rPr>
                <a:t>聯合防災</a:t>
              </a:r>
              <a:r>
                <a:rPr lang="zh-TW" altLang="en-US" sz="1800" kern="0" dirty="0">
                  <a:latin typeface="Times New Roman" panose="02020603050405020304" pitchFamily="18" charset="0"/>
                  <a:ea typeface="標楷體" panose="03000509000000000000" pitchFamily="65" charset="-120"/>
                  <a:cs typeface="Times New Roman" panose="02020603050405020304" pitchFamily="18" charset="0"/>
                </a:rPr>
                <a:t>體制</a:t>
              </a:r>
            </a:p>
          </p:txBody>
        </p:sp>
      </p:grpSp>
      <p:sp>
        <p:nvSpPr>
          <p:cNvPr id="61" name="AutoShape 2"/>
          <p:cNvSpPr>
            <a:spLocks noChangeArrowheads="1"/>
          </p:cNvSpPr>
          <p:nvPr/>
        </p:nvSpPr>
        <p:spPr bwMode="auto">
          <a:xfrm>
            <a:off x="389673" y="2850295"/>
            <a:ext cx="1223962" cy="1935627"/>
          </a:xfrm>
          <a:prstGeom prst="upDownArrow">
            <a:avLst>
              <a:gd name="adj1" fmla="val 39815"/>
              <a:gd name="adj2" fmla="val 38630"/>
            </a:avLst>
          </a:prstGeom>
          <a:gradFill rotWithShape="1">
            <a:gsLst>
              <a:gs pos="0">
                <a:srgbClr val="005ABC"/>
              </a:gs>
              <a:gs pos="50000">
                <a:srgbClr val="005ABC">
                  <a:gamma/>
                  <a:tint val="73725"/>
                  <a:invGamma/>
                </a:srgbClr>
              </a:gs>
              <a:gs pos="100000">
                <a:srgbClr val="005AB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defRPr/>
            </a:pPr>
            <a:endParaRPr kumimoji="0" lang="zh-CN" altLang="en-US" sz="1800" kern="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96603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2"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肆、結語</a:t>
            </a:r>
            <a:endPar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p:cNvSpPr/>
          <p:nvPr/>
        </p:nvSpPr>
        <p:spPr bwMode="auto">
          <a:xfrm>
            <a:off x="871169" y="3920482"/>
            <a:ext cx="8571952" cy="1200329"/>
          </a:xfrm>
          <a:prstGeom prst="rect">
            <a:avLst/>
          </a:prstGeom>
          <a:noFill/>
          <a:ln w="31750"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360363" indent="-357188" algn="just"/>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石化</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產業為我國</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重要</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經濟</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支柱</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，可逐步調升</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高</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值</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化比重</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維持產業成長，一般化學部分亦可多投入高值之特用化學品，提升產業之附加價值率。</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57188" algn="just"/>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產業</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高值化發展不只提升</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我國產業自身競爭力</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產業創新方案</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更需要高值化之</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新材料</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4"/>
          <p:cNvSpPr/>
          <p:nvPr/>
        </p:nvSpPr>
        <p:spPr bwMode="auto">
          <a:xfrm>
            <a:off x="877549" y="1178713"/>
            <a:ext cx="8535592" cy="723275"/>
          </a:xfrm>
          <a:prstGeom prst="rect">
            <a:avLst/>
          </a:prstGeom>
          <a:noFill/>
          <a:ln w="317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just"/>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本部將隨時</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關注</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美中貿易</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戰及</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CPTPP</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之後續發展，並針對業者需求進行相關因應，以利業者之投資發展。</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180975" indent="-180975" algn="just">
              <a:buFont typeface="+mj-lt"/>
              <a:buAutoNum type="arabicPeriod"/>
            </a:pPr>
            <a:endParaRPr lang="en-US" altLang="zh-TW" sz="5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bwMode="auto">
          <a:xfrm>
            <a:off x="888082" y="2464440"/>
            <a:ext cx="8535592" cy="923330"/>
          </a:xfrm>
          <a:prstGeom prst="rect">
            <a:avLst/>
          </a:prstGeom>
          <a:noFill/>
          <a:ln w="31750" cap="flat" cmpd="sng" algn="ctr">
            <a:solidFill>
              <a:srgbClr val="0066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just"/>
            <a:r>
              <a:rPr lang="en-US" altLang="zh-TW" sz="1800" dirty="0" smtClean="0">
                <a:latin typeface="Times New Roman" panose="02020603050405020304" pitchFamily="18" charset="0"/>
                <a:ea typeface="+mj-ea"/>
                <a:cs typeface="Times New Roman" panose="02020603050405020304" pitchFamily="18" charset="0"/>
              </a:rPr>
              <a:t>(</a:t>
            </a:r>
            <a:r>
              <a:rPr lang="zh-TW" altLang="en-US" sz="1800" dirty="0" smtClean="0">
                <a:latin typeface="Times New Roman" panose="02020603050405020304" pitchFamily="18" charset="0"/>
                <a:ea typeface="+mj-ea"/>
                <a:cs typeface="Times New Roman" panose="02020603050405020304" pitchFamily="18" charset="0"/>
              </a:rPr>
              <a:t>一</a:t>
            </a:r>
            <a:r>
              <a:rPr lang="en-US" altLang="zh-TW" sz="1800" dirty="0" smtClean="0">
                <a:latin typeface="Times New Roman" panose="02020603050405020304" pitchFamily="18" charset="0"/>
                <a:ea typeface="+mj-ea"/>
                <a:cs typeface="Times New Roman" panose="02020603050405020304" pitchFamily="18" charset="0"/>
              </a:rPr>
              <a:t>)</a:t>
            </a:r>
            <a:r>
              <a:rPr lang="zh-TW" altLang="en-US" sz="1800" dirty="0" smtClean="0">
                <a:latin typeface="Times New Roman" panose="02020603050405020304" pitchFamily="18" charset="0"/>
                <a:ea typeface="+mj-ea"/>
                <a:cs typeface="Times New Roman" panose="02020603050405020304" pitchFamily="18" charset="0"/>
              </a:rPr>
              <a:t>針對</a:t>
            </a:r>
            <a:r>
              <a:rPr lang="zh-TW" altLang="en-US" sz="1800" dirty="0">
                <a:latin typeface="Times New Roman" panose="02020603050405020304" pitchFamily="18" charset="0"/>
                <a:ea typeface="+mj-ea"/>
                <a:cs typeface="Times New Roman" panose="02020603050405020304" pitchFamily="18" charset="0"/>
              </a:rPr>
              <a:t>產業投資五缺問題</a:t>
            </a:r>
            <a:r>
              <a:rPr lang="zh-TW" altLang="en-US" sz="1800" dirty="0" smtClean="0">
                <a:latin typeface="Times New Roman" panose="02020603050405020304" pitchFamily="18" charset="0"/>
                <a:ea typeface="+mj-ea"/>
                <a:cs typeface="Times New Roman" panose="02020603050405020304" pitchFamily="18" charset="0"/>
              </a:rPr>
              <a:t>，本部將</a:t>
            </a:r>
            <a:r>
              <a:rPr kumimoji="0" lang="zh-TW" altLang="en-US" sz="1800" dirty="0" smtClean="0">
                <a:solidFill>
                  <a:prstClr val="black"/>
                </a:solidFill>
                <a:latin typeface="Times New Roman" panose="02020603050405020304" pitchFamily="18" charset="0"/>
                <a:ea typeface="+mj-ea"/>
                <a:cs typeface="Times New Roman" panose="02020603050405020304" pitchFamily="18" charset="0"/>
              </a:rPr>
              <a:t>定期</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督導</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各項</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執行進度</a:t>
            </a:r>
            <a:r>
              <a:rPr kumimoji="0" lang="zh-TW" altLang="en-US" sz="1800" dirty="0">
                <a:solidFill>
                  <a:prstClr val="black"/>
                </a:solidFill>
                <a:latin typeface="Times New Roman" panose="02020603050405020304" pitchFamily="18" charset="0"/>
                <a:ea typeface="+mj-ea"/>
                <a:cs typeface="Times New Roman" panose="02020603050405020304" pitchFamily="18" charset="0"/>
              </a:rPr>
              <a:t>，落實推動</a:t>
            </a:r>
            <a:r>
              <a:rPr lang="zh-TW" altLang="en-US" sz="1800" dirty="0" smtClean="0">
                <a:latin typeface="Times New Roman" panose="02020603050405020304" pitchFamily="18" charset="0"/>
                <a:ea typeface="+mj-ea"/>
                <a:cs typeface="Times New Roman" panose="02020603050405020304" pitchFamily="18" charset="0"/>
              </a:rPr>
              <a:t>。</a:t>
            </a:r>
            <a:endParaRPr lang="en-US" altLang="zh-TW" sz="1800" dirty="0">
              <a:latin typeface="Times New Roman" panose="02020603050405020304" pitchFamily="18" charset="0"/>
              <a:ea typeface="+mj-ea"/>
              <a:cs typeface="Times New Roman" panose="02020603050405020304" pitchFamily="18" charset="0"/>
            </a:endParaRPr>
          </a:p>
          <a:p>
            <a:pPr marL="449263" indent="-449263" algn="just"/>
            <a:r>
              <a:rPr lang="en-US" altLang="zh-TW" sz="1800" dirty="0" smtClean="0">
                <a:latin typeface="Times New Roman" panose="02020603050405020304" pitchFamily="18" charset="0"/>
                <a:ea typeface="+mj-ea"/>
                <a:cs typeface="Times New Roman" panose="02020603050405020304" pitchFamily="18" charset="0"/>
              </a:rPr>
              <a:t>(</a:t>
            </a:r>
            <a:r>
              <a:rPr lang="zh-TW" altLang="en-US" sz="1800" dirty="0" smtClean="0">
                <a:latin typeface="Times New Roman" panose="02020603050405020304" pitchFamily="18" charset="0"/>
                <a:ea typeface="+mj-ea"/>
                <a:cs typeface="Times New Roman" panose="02020603050405020304" pitchFamily="18" charset="0"/>
              </a:rPr>
              <a:t>二</a:t>
            </a:r>
            <a:r>
              <a:rPr lang="en-US" altLang="zh-TW" sz="1800" dirty="0" smtClean="0">
                <a:latin typeface="Times New Roman" panose="02020603050405020304" pitchFamily="18" charset="0"/>
                <a:ea typeface="+mj-ea"/>
                <a:cs typeface="Times New Roman" panose="02020603050405020304" pitchFamily="18" charset="0"/>
              </a:rPr>
              <a:t>)</a:t>
            </a:r>
            <a:r>
              <a:rPr lang="zh-TW" altLang="en-US" sz="1800" dirty="0" smtClean="0">
                <a:latin typeface="Times New Roman" panose="02020603050405020304" pitchFamily="18" charset="0"/>
                <a:ea typeface="+mj-ea"/>
                <a:cs typeface="Times New Roman" panose="02020603050405020304" pitchFamily="18" charset="0"/>
              </a:rPr>
              <a:t>業者若遭遇投資</a:t>
            </a:r>
            <a:r>
              <a:rPr lang="zh-TW" altLang="en-US" sz="1800" dirty="0">
                <a:latin typeface="Times New Roman" panose="02020603050405020304" pitchFamily="18" charset="0"/>
                <a:ea typeface="+mj-ea"/>
                <a:cs typeface="Times New Roman" panose="02020603050405020304" pitchFamily="18" charset="0"/>
              </a:rPr>
              <a:t>障礙</a:t>
            </a:r>
            <a:r>
              <a:rPr lang="zh-TW" altLang="en-US" sz="1800" dirty="0" smtClean="0">
                <a:latin typeface="Times New Roman" panose="02020603050405020304" pitchFamily="18" charset="0"/>
                <a:ea typeface="+mj-ea"/>
                <a:cs typeface="Times New Roman" panose="02020603050405020304" pitchFamily="18" charset="0"/>
              </a:rPr>
              <a:t>，可逕洽行政院</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招商中心</a:t>
            </a:r>
            <a:r>
              <a:rPr lang="zh-TW" altLang="en-US" sz="1800" dirty="0">
                <a:latin typeface="Times New Roman" panose="02020603050405020304" pitchFamily="18" charset="0"/>
                <a:ea typeface="+mj-ea"/>
                <a:cs typeface="Times New Roman" panose="02020603050405020304" pitchFamily="18" charset="0"/>
              </a:rPr>
              <a:t>或本部石化產業高值化</a:t>
            </a:r>
            <a:r>
              <a:rPr kumimoji="0" lang="zh-TW" altLang="en-US" sz="1800" dirty="0">
                <a:solidFill>
                  <a:srgbClr val="FF0000"/>
                </a:solidFill>
                <a:latin typeface="Times New Roman" panose="02020603050405020304" pitchFamily="18" charset="0"/>
                <a:ea typeface="+mj-ea"/>
                <a:cs typeface="Times New Roman" panose="02020603050405020304" pitchFamily="18" charset="0"/>
              </a:rPr>
              <a:t>推動專案</a:t>
            </a:r>
            <a:r>
              <a:rPr lang="zh-TW" altLang="en-US" sz="1800" dirty="0">
                <a:latin typeface="Times New Roman" panose="02020603050405020304" pitchFamily="18" charset="0"/>
                <a:ea typeface="+mj-ea"/>
                <a:cs typeface="Times New Roman" panose="02020603050405020304" pitchFamily="18" charset="0"/>
              </a:rPr>
              <a:t>協處。</a:t>
            </a:r>
            <a:endParaRPr lang="en-US" altLang="zh-TW" sz="1800" dirty="0">
              <a:latin typeface="Times New Roman" panose="02020603050405020304" pitchFamily="18" charset="0"/>
              <a:ea typeface="+mj-ea"/>
              <a:cs typeface="Times New Roman" panose="02020603050405020304" pitchFamily="18" charset="0"/>
            </a:endParaRPr>
          </a:p>
        </p:txBody>
      </p:sp>
      <p:sp>
        <p:nvSpPr>
          <p:cNvPr id="7" name="矩形 6"/>
          <p:cNvSpPr/>
          <p:nvPr/>
        </p:nvSpPr>
        <p:spPr bwMode="auto">
          <a:xfrm>
            <a:off x="888082" y="5692054"/>
            <a:ext cx="8525060" cy="923330"/>
          </a:xfrm>
          <a:prstGeom prst="rect">
            <a:avLst/>
          </a:prstGeom>
          <a:noFill/>
          <a:ln w="31750"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355600" indent="-352425" algn="just">
              <a:buNone/>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行政院</a:t>
            </a:r>
            <a:r>
              <a:rPr lang="zh-TW" altLang="zh-TW" sz="1800" dirty="0">
                <a:latin typeface="Times New Roman" panose="02020603050405020304" pitchFamily="18" charset="0"/>
                <a:ea typeface="標楷體" panose="03000509000000000000" pitchFamily="65" charset="-120"/>
                <a:cs typeface="Times New Roman" panose="02020603050405020304" pitchFamily="18" charset="0"/>
              </a:rPr>
              <a:t>已於</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107.12.04</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核定</a:t>
            </a:r>
            <a:r>
              <a:rPr lang="zh-TW"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dirty="0">
                <a:latin typeface="Times New Roman" panose="02020603050405020304" pitchFamily="18" charset="0"/>
                <a:ea typeface="標楷體" panose="03000509000000000000" pitchFamily="65" charset="-120"/>
                <a:cs typeface="Times New Roman" panose="02020603050405020304" pitchFamily="18" charset="0"/>
              </a:rPr>
              <a:t>循環經濟</a:t>
            </a:r>
            <a:r>
              <a:rPr lang="zh-TW"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推動方案</a:t>
            </a:r>
            <a:r>
              <a:rPr lang="zh-TW"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未來將</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zh-TW" altLang="zh-TW" sz="1800" dirty="0" smtClean="0">
                <a:latin typeface="Times New Roman" panose="02020603050405020304" pitchFamily="18" charset="0"/>
                <a:ea typeface="標楷體" panose="03000509000000000000" pitchFamily="65" charset="-120"/>
                <a:cs typeface="Times New Roman" panose="02020603050405020304" pitchFamily="18" charset="0"/>
              </a:rPr>
              <a:t>高</a:t>
            </a:r>
            <a:r>
              <a:rPr lang="zh-TW" altLang="zh-TW" sz="1800" dirty="0">
                <a:latin typeface="Times New Roman" panose="02020603050405020304" pitchFamily="18" charset="0"/>
                <a:ea typeface="標楷體" panose="03000509000000000000" pitchFamily="65" charset="-120"/>
                <a:cs typeface="Times New Roman" panose="02020603050405020304" pitchFamily="18" charset="0"/>
              </a:rPr>
              <a:t>值化的推動成果為</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基礎</a:t>
            </a:r>
            <a:r>
              <a:rPr lang="zh-TW"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導入</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循環經濟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理念，並提供產業創新方案所需</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綠色高值</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材料。</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175" algn="just"/>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期許</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業者加強環保、</a:t>
            </a:r>
            <a:r>
              <a:rPr lang="zh-TW" altLang="zh-TW" sz="1800" dirty="0">
                <a:latin typeface="Times New Roman" panose="02020603050405020304" pitchFamily="18" charset="0"/>
                <a:ea typeface="標楷體" panose="03000509000000000000" pitchFamily="65" charset="-120"/>
                <a:cs typeface="Times New Roman" panose="02020603050405020304" pitchFamily="18" charset="0"/>
              </a:rPr>
              <a:t>工安</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投入與能資整合，以朝最嚴謹的標準自我檢視、</a:t>
            </a:r>
            <a:r>
              <a:rPr lang="zh-TW" altLang="zh-TW" sz="1800" dirty="0">
                <a:latin typeface="Times New Roman" panose="02020603050405020304" pitchFamily="18" charset="0"/>
                <a:ea typeface="標楷體" panose="03000509000000000000" pitchFamily="65" charset="-120"/>
                <a:cs typeface="Times New Roman" panose="02020603050405020304" pitchFamily="18" charset="0"/>
              </a:rPr>
              <a:t>管理</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圓角矩形 7"/>
          <p:cNvSpPr/>
          <p:nvPr/>
        </p:nvSpPr>
        <p:spPr bwMode="auto">
          <a:xfrm>
            <a:off x="802161" y="3623665"/>
            <a:ext cx="4968219" cy="340519"/>
          </a:xfrm>
          <a:prstGeom prst="roundRect">
            <a:avLst/>
          </a:prstGeom>
          <a:solidFill>
            <a:srgbClr val="002060"/>
          </a:solidFill>
          <a:ln w="31750" cap="flat" cmpd="sng" algn="ctr">
            <a:solidFill>
              <a:srgbClr val="002060"/>
            </a:solid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spAutoFit/>
          </a:bodyPr>
          <a:lstStyle/>
          <a:p>
            <a:pPr marL="806450" indent="-806450">
              <a:buNone/>
            </a:pP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三、產業</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高值化已有成果應持續推動落實</a:t>
            </a:r>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圓角矩形 8"/>
          <p:cNvSpPr/>
          <p:nvPr/>
        </p:nvSpPr>
        <p:spPr bwMode="auto">
          <a:xfrm>
            <a:off x="767653" y="824134"/>
            <a:ext cx="6361934" cy="340519"/>
          </a:xfrm>
          <a:prstGeom prst="roundRect">
            <a:avLst/>
          </a:prstGeom>
          <a:solidFill>
            <a:srgbClr val="C00000"/>
          </a:solidFill>
          <a:ln w="31750" cap="flat" cmpd="sng" algn="ctr">
            <a:solidFill>
              <a:srgbClr val="C00000"/>
            </a:solid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spAutoFit/>
          </a:bodyPr>
          <a:lstStyle/>
          <a:p>
            <a:pPr marL="806450" indent="-806450">
              <a:buNone/>
            </a:pP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一、本部持續關注國際經濟趨勢並與業界維持溝通平台</a:t>
            </a:r>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圓角矩形 10"/>
          <p:cNvSpPr/>
          <p:nvPr/>
        </p:nvSpPr>
        <p:spPr bwMode="auto">
          <a:xfrm>
            <a:off x="742251" y="5339462"/>
            <a:ext cx="5133894" cy="340519"/>
          </a:xfrm>
          <a:prstGeom prst="roundRect">
            <a:avLst/>
          </a:prstGeom>
          <a:solidFill>
            <a:srgbClr val="7030A0"/>
          </a:solidFill>
          <a:ln w="31750" cap="flat" cmpd="sng" algn="ctr">
            <a:solidFill>
              <a:srgbClr val="7030A0"/>
            </a:solid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spAutoFit/>
          </a:bodyPr>
          <a:lstStyle/>
          <a:p>
            <a:pPr marL="0" indent="0">
              <a:buNone/>
            </a:pPr>
            <a:r>
              <a:rPr lang="zh-TW" altLang="en-US" sz="20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四</a:t>
            </a:r>
            <a:r>
              <a:rPr lang="zh-TW" altLang="en-US" sz="20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、導入</a:t>
            </a:r>
            <a:r>
              <a:rPr lang="zh-TW" altLang="en-US" sz="20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循環經濟理念</a:t>
            </a:r>
            <a:r>
              <a:rPr lang="zh-TW" altLang="en-US" sz="20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，研發綠色高值材料</a:t>
            </a:r>
            <a:endParaRPr lang="en-US" altLang="zh-TW" sz="20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圓角矩形 9"/>
          <p:cNvSpPr/>
          <p:nvPr/>
        </p:nvSpPr>
        <p:spPr bwMode="auto">
          <a:xfrm>
            <a:off x="782764" y="2123921"/>
            <a:ext cx="4658666" cy="340519"/>
          </a:xfrm>
          <a:prstGeom prst="roundRect">
            <a:avLst/>
          </a:prstGeom>
          <a:solidFill>
            <a:srgbClr val="006600"/>
          </a:solidFill>
          <a:ln w="31750" cap="flat" cmpd="sng" algn="ctr">
            <a:solidFill>
              <a:srgbClr val="006600"/>
            </a:solid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spAutoFit/>
          </a:bodyPr>
          <a:lstStyle/>
          <a:p>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二、持續解決五缺問題，排除投資障礙</a:t>
            </a:r>
            <a:endParaRPr lang="en-US" altLang="zh-TW"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146315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書卷 (水平) 4"/>
          <p:cNvSpPr/>
          <p:nvPr/>
        </p:nvSpPr>
        <p:spPr>
          <a:xfrm>
            <a:off x="1642533" y="1292804"/>
            <a:ext cx="6282266" cy="3014133"/>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Rectangle 3"/>
          <p:cNvSpPr>
            <a:spLocks noChangeArrowheads="1"/>
          </p:cNvSpPr>
          <p:nvPr/>
        </p:nvSpPr>
        <p:spPr bwMode="auto">
          <a:xfrm>
            <a:off x="3596257" y="2110796"/>
            <a:ext cx="2722563" cy="1569608"/>
          </a:xfrm>
          <a:prstGeom prst="rect">
            <a:avLst/>
          </a:prstGeom>
          <a:noFill/>
          <a:ln>
            <a:noFill/>
          </a:ln>
          <a:effectLst/>
          <a:extLst/>
        </p:spPr>
        <p:txBody>
          <a:bodyPr lIns="91385" tIns="45694" rIns="91385" bIns="45694">
            <a:spAutoFit/>
          </a:bodyPr>
          <a:lstStyle/>
          <a:p>
            <a:pPr>
              <a:defRPr/>
            </a:pPr>
            <a:r>
              <a:rPr kumimoji="0" lang="zh-TW" altLang="zh-TW" sz="4800" b="1" dirty="0">
                <a:solidFill>
                  <a:srgbClr val="333399"/>
                </a:solidFill>
                <a:effectLst>
                  <a:outerShdw blurRad="38100" dist="38100" dir="2700000" algn="tl">
                    <a:srgbClr val="C0C0C0"/>
                  </a:outerShdw>
                </a:effectLst>
                <a:latin typeface="Times New Roman" pitchFamily="18" charset="0"/>
                <a:ea typeface="標楷體" pitchFamily="65" charset="-120"/>
              </a:rPr>
              <a:t>簡報結束 </a:t>
            </a:r>
            <a:r>
              <a:rPr kumimoji="0" lang="zh-TW" altLang="en-US" sz="4800" b="1" dirty="0" smtClean="0">
                <a:solidFill>
                  <a:srgbClr val="333399"/>
                </a:solidFill>
                <a:effectLst>
                  <a:outerShdw blurRad="38100" dist="38100" dir="2700000" algn="tl">
                    <a:srgbClr val="C0C0C0"/>
                  </a:outerShdw>
                </a:effectLst>
                <a:latin typeface="Times New Roman" pitchFamily="18" charset="0"/>
                <a:ea typeface="標楷體" pitchFamily="65" charset="-120"/>
              </a:rPr>
              <a:t>敬請指教</a:t>
            </a:r>
            <a:endParaRPr kumimoji="0" lang="zh-TW" altLang="en-US" sz="4800" b="1" dirty="0">
              <a:solidFill>
                <a:srgbClr val="333399"/>
              </a:solidFill>
              <a:effectLst>
                <a:outerShdw blurRad="38100" dist="38100" dir="2700000" algn="tl">
                  <a:srgbClr val="C0C0C0"/>
                </a:outerShdw>
              </a:effectLst>
              <a:latin typeface="Times New Roman" pitchFamily="18" charset="0"/>
              <a:ea typeface="標楷體" pitchFamily="65" charset="-120"/>
            </a:endParaRPr>
          </a:p>
        </p:txBody>
      </p:sp>
      <p:pic>
        <p:nvPicPr>
          <p:cNvPr id="1028" name="Picture 4" descr="C:\Program Files\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895" y="1639939"/>
            <a:ext cx="1829714" cy="156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6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 xmlns:a16="http://schemas.microsoft.com/office/drawing/2014/main" id="{A0642A3A-E98F-4D66-B181-746D999EEF6A}"/>
              </a:ext>
            </a:extLst>
          </p:cNvPr>
          <p:cNvSpPr txBox="1">
            <a:spLocks noChangeArrowheads="1"/>
          </p:cNvSpPr>
          <p:nvPr/>
        </p:nvSpPr>
        <p:spPr bwMode="gray">
          <a:xfrm>
            <a:off x="0" y="11217"/>
            <a:ext cx="990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壹、國際經濟趨勢與因應</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sp>
        <p:nvSpPr>
          <p:cNvPr id="13" name="矩形 12">
            <a:extLst>
              <a:ext uri="{FF2B5EF4-FFF2-40B4-BE49-F238E27FC236}">
                <a16:creationId xmlns="" xmlns:a16="http://schemas.microsoft.com/office/drawing/2014/main" id="{098FB816-32AD-486A-AB0B-547C03279832}"/>
              </a:ext>
            </a:extLst>
          </p:cNvPr>
          <p:cNvSpPr/>
          <p:nvPr/>
        </p:nvSpPr>
        <p:spPr>
          <a:xfrm>
            <a:off x="1920510" y="632150"/>
            <a:ext cx="5929828" cy="461665"/>
          </a:xfrm>
          <a:prstGeom prst="rect">
            <a:avLst/>
          </a:prstGeom>
        </p:spPr>
        <p:txBody>
          <a:bodyPr wrap="none">
            <a:spAutoFit/>
          </a:bodyPr>
          <a:lstStyle/>
          <a:p>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美中貿易戰的影響</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對石化、化學製品</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4" name="矩形 9">
            <a:extLst>
              <a:ext uri="{FF2B5EF4-FFF2-40B4-BE49-F238E27FC236}">
                <a16:creationId xmlns="" xmlns:a16="http://schemas.microsoft.com/office/drawing/2014/main" id="{7BC9B83F-2328-4D0A-BA45-59D9F96CC4C4}"/>
              </a:ext>
            </a:extLst>
          </p:cNvPr>
          <p:cNvSpPr>
            <a:spLocks noChangeArrowheads="1"/>
          </p:cNvSpPr>
          <p:nvPr/>
        </p:nvSpPr>
        <p:spPr bwMode="auto">
          <a:xfrm>
            <a:off x="0" y="1040058"/>
            <a:ext cx="8753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二</a:t>
            </a: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 石化品出口以中國大陸為主要市場，美國為次要市場</a:t>
            </a:r>
          </a:p>
        </p:txBody>
      </p:sp>
      <p:sp>
        <p:nvSpPr>
          <p:cNvPr id="18" name="矩形 17">
            <a:extLst>
              <a:ext uri="{FF2B5EF4-FFF2-40B4-BE49-F238E27FC236}">
                <a16:creationId xmlns="" xmlns:a16="http://schemas.microsoft.com/office/drawing/2014/main" id="{E0D9B834-9E1E-4EDD-A07C-EDCF2D3B4432}"/>
              </a:ext>
            </a:extLst>
          </p:cNvPr>
          <p:cNvSpPr/>
          <p:nvPr/>
        </p:nvSpPr>
        <p:spPr>
          <a:xfrm>
            <a:off x="481012" y="1566483"/>
            <a:ext cx="8943976" cy="1554272"/>
          </a:xfrm>
          <a:prstGeom prst="rect">
            <a:avLst/>
          </a:prstGeom>
        </p:spPr>
        <p:txBody>
          <a:bodyPr wrap="square">
            <a:spAutoFit/>
          </a:bodyPr>
          <a:lstStyle/>
          <a:p>
            <a:pPr marL="285750" indent="-285750" algn="just" hangingPunct="0">
              <a:spcBef>
                <a:spcPts val="600"/>
              </a:spcBef>
              <a:buFont typeface="Wingdings" panose="05000000000000000000" pitchFamily="2" charset="2"/>
              <a:buChar char="Ø"/>
            </a:pPr>
            <a:r>
              <a:rPr lang="zh-TW" altLang="en-US" sz="1800" b="1" kern="100" dirty="0">
                <a:latin typeface="Times New Roman" panose="02020603050405020304" pitchFamily="18" charset="0"/>
                <a:ea typeface="+mn-ea"/>
                <a:cs typeface="Times New Roman" panose="02020603050405020304" pitchFamily="18" charset="0"/>
              </a:rPr>
              <a:t>我國出口中國大陸可能受美中貿易戰影響：</a:t>
            </a:r>
            <a:r>
              <a:rPr lang="en-US" altLang="zh-TW" sz="1800" dirty="0">
                <a:latin typeface="Times New Roman" panose="02020603050405020304" pitchFamily="18" charset="0"/>
                <a:ea typeface="+mn-ea"/>
                <a:cs typeface="Times New Roman" panose="02020603050405020304" pitchFamily="18" charset="0"/>
              </a:rPr>
              <a:t>2017</a:t>
            </a:r>
            <a:r>
              <a:rPr lang="zh-TW" altLang="en-US" sz="1800" dirty="0">
                <a:latin typeface="Times New Roman" panose="02020603050405020304" pitchFamily="18" charset="0"/>
                <a:ea typeface="+mn-ea"/>
                <a:cs typeface="Times New Roman" panose="02020603050405020304" pitchFamily="18" charset="0"/>
              </a:rPr>
              <a:t>年台灣</a:t>
            </a:r>
            <a:r>
              <a:rPr lang="zh-TW" altLang="en-US" sz="1800" dirty="0">
                <a:solidFill>
                  <a:srgbClr val="FF0000"/>
                </a:solidFill>
                <a:latin typeface="Times New Roman" panose="02020603050405020304" pitchFamily="18" charset="0"/>
                <a:ea typeface="+mn-ea"/>
                <a:cs typeface="Times New Roman" panose="02020603050405020304" pitchFamily="18" charset="0"/>
              </a:rPr>
              <a:t>石化品出口</a:t>
            </a:r>
            <a:r>
              <a:rPr lang="zh-TW" altLang="en-US" sz="1800" dirty="0">
                <a:latin typeface="Times New Roman" panose="02020603050405020304" pitchFamily="18" charset="0"/>
                <a:ea typeface="+mn-ea"/>
                <a:cs typeface="Times New Roman" panose="02020603050405020304" pitchFamily="18" charset="0"/>
              </a:rPr>
              <a:t>至中國大陸占我國出口額</a:t>
            </a:r>
            <a:r>
              <a:rPr lang="en-US" altLang="zh-TW" sz="1800" dirty="0">
                <a:solidFill>
                  <a:srgbClr val="FF0000"/>
                </a:solidFill>
                <a:latin typeface="Times New Roman" panose="02020603050405020304" pitchFamily="18" charset="0"/>
                <a:ea typeface="+mn-ea"/>
                <a:cs typeface="Times New Roman" panose="02020603050405020304" pitchFamily="18" charset="0"/>
              </a:rPr>
              <a:t>41.1%</a:t>
            </a:r>
            <a:r>
              <a:rPr lang="zh-TW" altLang="en-US" sz="1800" dirty="0">
                <a:latin typeface="Times New Roman" panose="02020603050405020304" pitchFamily="18" charset="0"/>
                <a:ea typeface="+mn-ea"/>
                <a:cs typeface="Times New Roman" panose="02020603050405020304" pitchFamily="18" charset="0"/>
              </a:rPr>
              <a:t>為最多，與中國大陸貿易順差為</a:t>
            </a:r>
            <a:r>
              <a:rPr lang="en-US" altLang="zh-TW" sz="1800" dirty="0">
                <a:solidFill>
                  <a:srgbClr val="FF0000"/>
                </a:solidFill>
                <a:latin typeface="Times New Roman" panose="02020603050405020304" pitchFamily="18" charset="0"/>
                <a:ea typeface="+mn-ea"/>
                <a:cs typeface="Times New Roman" panose="02020603050405020304" pitchFamily="18" charset="0"/>
              </a:rPr>
              <a:t>105.5</a:t>
            </a:r>
            <a:r>
              <a:rPr lang="zh-TW" altLang="en-US" sz="1800" dirty="0">
                <a:solidFill>
                  <a:srgbClr val="FF0000"/>
                </a:solidFill>
                <a:latin typeface="Times New Roman" panose="02020603050405020304" pitchFamily="18" charset="0"/>
                <a:ea typeface="+mn-ea"/>
                <a:cs typeface="Times New Roman" panose="02020603050405020304" pitchFamily="18" charset="0"/>
              </a:rPr>
              <a:t>億美元</a:t>
            </a:r>
            <a:r>
              <a:rPr lang="zh-TW" altLang="en-US" sz="1800" dirty="0">
                <a:latin typeface="Times New Roman" panose="02020603050405020304" pitchFamily="18" charset="0"/>
                <a:ea typeface="+mn-ea"/>
                <a:cs typeface="Times New Roman" panose="02020603050405020304" pitchFamily="18" charset="0"/>
              </a:rPr>
              <a:t>，美中貿易戰開打有可能對我國石化品出口產生影響。</a:t>
            </a:r>
            <a:endParaRPr lang="en-US" altLang="zh-TW" sz="1800" dirty="0">
              <a:latin typeface="Times New Roman" panose="02020603050405020304" pitchFamily="18" charset="0"/>
              <a:ea typeface="+mn-ea"/>
              <a:cs typeface="Times New Roman" panose="02020603050405020304" pitchFamily="18" charset="0"/>
            </a:endParaRPr>
          </a:p>
          <a:p>
            <a:pPr marL="285750" indent="-285750" algn="just" hangingPunct="0">
              <a:spcBef>
                <a:spcPts val="600"/>
              </a:spcBef>
              <a:buFont typeface="Wingdings" panose="05000000000000000000" pitchFamily="2" charset="2"/>
              <a:buChar char="Ø"/>
            </a:pPr>
            <a:r>
              <a:rPr lang="zh-TW" altLang="en-US" sz="1800" b="1" kern="100" dirty="0">
                <a:latin typeface="Times New Roman" panose="02020603050405020304" pitchFamily="18" charset="0"/>
                <a:ea typeface="+mn-ea"/>
                <a:cs typeface="Times New Roman" panose="02020603050405020304" pitchFamily="18" charset="0"/>
              </a:rPr>
              <a:t>石化原料、塑膠原料及製品較可能受影響</a:t>
            </a:r>
            <a:r>
              <a:rPr lang="zh-TW" altLang="en-US" sz="1800" b="1" kern="100" dirty="0">
                <a:latin typeface="Times New Roman" panose="02020603050405020304" pitchFamily="18" charset="0"/>
                <a:cs typeface="Times New Roman" panose="02020603050405020304" pitchFamily="18" charset="0"/>
              </a:rPr>
              <a:t>：</a:t>
            </a:r>
            <a:r>
              <a:rPr lang="zh-TW" altLang="en-US" sz="1800" kern="100" dirty="0">
                <a:latin typeface="Times New Roman" panose="02020603050405020304" pitchFamily="18" charset="0"/>
                <a:ea typeface="+mn-ea"/>
                <a:cs typeface="Times New Roman" panose="02020603050405020304" pitchFamily="18" charset="0"/>
              </a:rPr>
              <a:t>我國出口</a:t>
            </a:r>
            <a:r>
              <a:rPr lang="zh-TW" altLang="en-US" sz="1800" dirty="0">
                <a:latin typeface="Times New Roman" panose="02020603050405020304" pitchFamily="18" charset="0"/>
                <a:ea typeface="+mn-ea"/>
                <a:cs typeface="Times New Roman" panose="02020603050405020304" pitchFamily="18" charset="0"/>
              </a:rPr>
              <a:t>大陸石化品以</a:t>
            </a:r>
            <a:r>
              <a:rPr lang="zh-TW" altLang="en-US" sz="1800" dirty="0">
                <a:solidFill>
                  <a:srgbClr val="FF0000"/>
                </a:solidFill>
                <a:latin typeface="Times New Roman" panose="02020603050405020304" pitchFamily="18" charset="0"/>
                <a:ea typeface="+mn-ea"/>
                <a:cs typeface="Times New Roman" panose="02020603050405020304" pitchFamily="18" charset="0"/>
              </a:rPr>
              <a:t>石化原料</a:t>
            </a:r>
            <a:r>
              <a:rPr lang="zh-TW" altLang="en-US" sz="1800" dirty="0">
                <a:latin typeface="Times New Roman" panose="02020603050405020304" pitchFamily="18" charset="0"/>
                <a:ea typeface="+mn-ea"/>
                <a:cs typeface="Times New Roman" panose="02020603050405020304" pitchFamily="18" charset="0"/>
              </a:rPr>
              <a:t>及</a:t>
            </a:r>
            <a:r>
              <a:rPr lang="zh-TW" altLang="en-US" sz="1800" dirty="0">
                <a:solidFill>
                  <a:srgbClr val="FF0000"/>
                </a:solidFill>
                <a:latin typeface="Times New Roman" panose="02020603050405020304" pitchFamily="18" charset="0"/>
                <a:ea typeface="+mn-ea"/>
                <a:cs typeface="Times New Roman" panose="02020603050405020304" pitchFamily="18" charset="0"/>
              </a:rPr>
              <a:t>塑膠原料</a:t>
            </a:r>
            <a:r>
              <a:rPr lang="zh-TW" altLang="en-US" sz="1800" dirty="0">
                <a:latin typeface="Times New Roman" panose="02020603050405020304" pitchFamily="18" charset="0"/>
                <a:ea typeface="+mn-ea"/>
                <a:cs typeface="Times New Roman" panose="02020603050405020304" pitchFamily="18" charset="0"/>
              </a:rPr>
              <a:t>及其</a:t>
            </a:r>
            <a:r>
              <a:rPr lang="zh-TW" altLang="en-US" sz="1800" dirty="0">
                <a:solidFill>
                  <a:srgbClr val="FF0000"/>
                </a:solidFill>
                <a:latin typeface="Times New Roman" panose="02020603050405020304" pitchFamily="18" charset="0"/>
                <a:ea typeface="+mn-ea"/>
                <a:cs typeface="Times New Roman" panose="02020603050405020304" pitchFamily="18" charset="0"/>
              </a:rPr>
              <a:t>製品</a:t>
            </a:r>
            <a:r>
              <a:rPr lang="zh-TW" altLang="en-US" sz="1800" dirty="0">
                <a:latin typeface="Times New Roman" panose="02020603050405020304" pitchFamily="18" charset="0"/>
                <a:ea typeface="+mn-ea"/>
                <a:cs typeface="Times New Roman" panose="02020603050405020304" pitchFamily="18" charset="0"/>
              </a:rPr>
              <a:t>為主，因此相關業者受中美貿易戰影響可能性較大。</a:t>
            </a:r>
            <a:endParaRPr lang="en-US" altLang="zh-TW" sz="1800" dirty="0">
              <a:latin typeface="Times New Roman" panose="02020603050405020304" pitchFamily="18" charset="0"/>
              <a:ea typeface="+mn-ea"/>
              <a:cs typeface="Times New Roman" panose="02020603050405020304" pitchFamily="18" charset="0"/>
            </a:endParaRPr>
          </a:p>
        </p:txBody>
      </p:sp>
      <p:pic>
        <p:nvPicPr>
          <p:cNvPr id="15" name="圖片 14">
            <a:extLst>
              <a:ext uri="{FF2B5EF4-FFF2-40B4-BE49-F238E27FC236}">
                <a16:creationId xmlns="" xmlns:a16="http://schemas.microsoft.com/office/drawing/2014/main" id="{D634036F-B385-4481-A2EF-F515991373B1}"/>
              </a:ext>
            </a:extLst>
          </p:cNvPr>
          <p:cNvPicPr>
            <a:picLocks/>
          </p:cNvPicPr>
          <p:nvPr/>
        </p:nvPicPr>
        <p:blipFill>
          <a:blip r:embed="rId2"/>
          <a:stretch>
            <a:fillRect/>
          </a:stretch>
        </p:blipFill>
        <p:spPr>
          <a:xfrm>
            <a:off x="202540" y="3247071"/>
            <a:ext cx="9342550" cy="3096000"/>
          </a:xfrm>
          <a:prstGeom prst="rect">
            <a:avLst/>
          </a:prstGeom>
        </p:spPr>
      </p:pic>
      <p:sp>
        <p:nvSpPr>
          <p:cNvPr id="20" name="矩形 19">
            <a:extLst>
              <a:ext uri="{FF2B5EF4-FFF2-40B4-BE49-F238E27FC236}">
                <a16:creationId xmlns="" xmlns:a16="http://schemas.microsoft.com/office/drawing/2014/main" id="{B7E5F123-5047-400A-B231-9D7213136A98}"/>
              </a:ext>
            </a:extLst>
          </p:cNvPr>
          <p:cNvSpPr/>
          <p:nvPr/>
        </p:nvSpPr>
        <p:spPr>
          <a:xfrm>
            <a:off x="202540" y="6527205"/>
            <a:ext cx="2935419" cy="397506"/>
          </a:xfrm>
          <a:prstGeom prst="rect">
            <a:avLst/>
          </a:prstGeom>
        </p:spPr>
        <p:txBody>
          <a:bodyPr wrap="none">
            <a:spAutoFit/>
          </a:bodyPr>
          <a:lstStyle/>
          <a:p>
            <a:r>
              <a:rPr lang="zh-TW" altLang="en-US" sz="1100" dirty="0">
                <a:latin typeface="+mj-ea"/>
                <a:ea typeface="+mj-ea"/>
              </a:rPr>
              <a:t>資料來源</a:t>
            </a:r>
            <a:r>
              <a:rPr lang="en-US" altLang="zh-TW" sz="1100" dirty="0">
                <a:latin typeface="+mj-ea"/>
                <a:ea typeface="+mj-ea"/>
              </a:rPr>
              <a:t>:</a:t>
            </a:r>
            <a:r>
              <a:rPr lang="zh-TW" altLang="en-US" sz="1100" dirty="0">
                <a:latin typeface="+mj-ea"/>
                <a:ea typeface="+mj-ea"/>
              </a:rPr>
              <a:t>財政部關務署、台綜院整理繪製。</a:t>
            </a:r>
          </a:p>
        </p:txBody>
      </p:sp>
    </p:spTree>
    <p:extLst>
      <p:ext uri="{BB962C8B-B14F-4D97-AF65-F5344CB8AC3E}">
        <p14:creationId xmlns:p14="http://schemas.microsoft.com/office/powerpoint/2010/main" val="25411632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130628" y="11217"/>
            <a:ext cx="9775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壹、國際經濟趨勢與因應</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sp>
        <p:nvSpPr>
          <p:cNvPr id="2" name="矩形 1"/>
          <p:cNvSpPr/>
          <p:nvPr/>
        </p:nvSpPr>
        <p:spPr>
          <a:xfrm>
            <a:off x="1920510" y="632150"/>
            <a:ext cx="5929828" cy="461665"/>
          </a:xfrm>
          <a:prstGeom prst="rect">
            <a:avLst/>
          </a:prstGeom>
        </p:spPr>
        <p:txBody>
          <a:bodyPr wrap="none">
            <a:spAutoFit/>
          </a:bodyPr>
          <a:lstStyle/>
          <a:p>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美中貿易戰的影響</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對石化、化學製品</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5" name="矩形 9">
            <a:extLst>
              <a:ext uri="{FF2B5EF4-FFF2-40B4-BE49-F238E27FC236}">
                <a16:creationId xmlns="" xmlns:a16="http://schemas.microsoft.com/office/drawing/2014/main" id="{DFDC80A7-0060-4703-A87A-493228C62703}"/>
              </a:ext>
            </a:extLst>
          </p:cNvPr>
          <p:cNvSpPr>
            <a:spLocks noChangeArrowheads="1"/>
          </p:cNvSpPr>
          <p:nvPr/>
        </p:nvSpPr>
        <p:spPr bwMode="auto">
          <a:xfrm>
            <a:off x="-60821" y="1011723"/>
            <a:ext cx="5843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None/>
            </a:pP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三</a:t>
            </a: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短期影響不大長期值得觀察</a:t>
            </a:r>
          </a:p>
        </p:txBody>
      </p:sp>
      <p:pic>
        <p:nvPicPr>
          <p:cNvPr id="14" name="圖片 13">
            <a:extLst>
              <a:ext uri="{FF2B5EF4-FFF2-40B4-BE49-F238E27FC236}">
                <a16:creationId xmlns="" xmlns:a16="http://schemas.microsoft.com/office/drawing/2014/main" id="{494C8704-D180-4103-8B6B-58EBB869797F}"/>
              </a:ext>
            </a:extLst>
          </p:cNvPr>
          <p:cNvPicPr>
            <a:picLocks noChangeAspect="1"/>
          </p:cNvPicPr>
          <p:nvPr/>
        </p:nvPicPr>
        <p:blipFill rotWithShape="1">
          <a:blip r:embed="rId3"/>
          <a:srcRect t="9381"/>
          <a:stretch/>
        </p:blipFill>
        <p:spPr>
          <a:xfrm>
            <a:off x="152522" y="3718850"/>
            <a:ext cx="2832294" cy="2690479"/>
          </a:xfrm>
          <a:prstGeom prst="rect">
            <a:avLst/>
          </a:prstGeom>
        </p:spPr>
      </p:pic>
      <p:pic>
        <p:nvPicPr>
          <p:cNvPr id="15" name="圖片 14">
            <a:extLst>
              <a:ext uri="{FF2B5EF4-FFF2-40B4-BE49-F238E27FC236}">
                <a16:creationId xmlns="" xmlns:a16="http://schemas.microsoft.com/office/drawing/2014/main" id="{55BFED97-5DE2-4C33-A38A-BA781DB3088E}"/>
              </a:ext>
            </a:extLst>
          </p:cNvPr>
          <p:cNvPicPr>
            <a:picLocks noChangeAspect="1"/>
          </p:cNvPicPr>
          <p:nvPr/>
        </p:nvPicPr>
        <p:blipFill rotWithShape="1">
          <a:blip r:embed="rId4"/>
          <a:srcRect t="9324"/>
          <a:stretch/>
        </p:blipFill>
        <p:spPr>
          <a:xfrm>
            <a:off x="2984816" y="3729001"/>
            <a:ext cx="2832294" cy="2708769"/>
          </a:xfrm>
          <a:prstGeom prst="rect">
            <a:avLst/>
          </a:prstGeom>
        </p:spPr>
      </p:pic>
      <p:sp>
        <p:nvSpPr>
          <p:cNvPr id="16" name="文字方塊 15">
            <a:extLst>
              <a:ext uri="{FF2B5EF4-FFF2-40B4-BE49-F238E27FC236}">
                <a16:creationId xmlns="" xmlns:a16="http://schemas.microsoft.com/office/drawing/2014/main" id="{E4F7AFB5-9CEE-4C1B-9C12-18DC09CF12F6}"/>
              </a:ext>
            </a:extLst>
          </p:cNvPr>
          <p:cNvSpPr txBox="1"/>
          <p:nvPr/>
        </p:nvSpPr>
        <p:spPr>
          <a:xfrm>
            <a:off x="202387" y="3429000"/>
            <a:ext cx="2782429" cy="261610"/>
          </a:xfrm>
          <a:prstGeom prst="rect">
            <a:avLst/>
          </a:prstGeom>
          <a:solidFill>
            <a:schemeClr val="bg1"/>
          </a:solidFill>
          <a:ln>
            <a:noFill/>
          </a:ln>
        </p:spPr>
        <p:txBody>
          <a:bodyPr wrap="square" rtlCol="0">
            <a:spAutoFit/>
          </a:bodyPr>
          <a:lstStyle>
            <a:defPPr>
              <a:defRPr lang="zh-TW"/>
            </a:defPPr>
            <a:lvl1pPr>
              <a:defRPr sz="1100" b="1">
                <a:latin typeface="微軟正黑體" panose="020B0604030504040204" pitchFamily="34" charset="-120"/>
                <a:ea typeface="微軟正黑體" panose="020B0604030504040204" pitchFamily="34" charset="-120"/>
              </a:defRPr>
            </a:lvl1pPr>
          </a:lstStyle>
          <a:p>
            <a:pPr algn="ctr"/>
            <a:r>
              <a:rPr lang="zh-TW" altLang="en-US" dirty="0"/>
              <a:t>出口大陸化學原料及製品中間及最終商品</a:t>
            </a:r>
          </a:p>
        </p:txBody>
      </p:sp>
      <p:sp>
        <p:nvSpPr>
          <p:cNvPr id="21" name="文字方塊 20">
            <a:extLst>
              <a:ext uri="{FF2B5EF4-FFF2-40B4-BE49-F238E27FC236}">
                <a16:creationId xmlns="" xmlns:a16="http://schemas.microsoft.com/office/drawing/2014/main" id="{8EA09C6B-F48C-4C88-8064-A5A2EA3B9A83}"/>
              </a:ext>
            </a:extLst>
          </p:cNvPr>
          <p:cNvSpPr txBox="1"/>
          <p:nvPr/>
        </p:nvSpPr>
        <p:spPr>
          <a:xfrm>
            <a:off x="2984816" y="3429000"/>
            <a:ext cx="2704861" cy="261610"/>
          </a:xfrm>
          <a:prstGeom prst="rect">
            <a:avLst/>
          </a:prstGeom>
          <a:solidFill>
            <a:schemeClr val="bg1"/>
          </a:solidFill>
          <a:ln>
            <a:noFill/>
          </a:ln>
        </p:spPr>
        <p:txBody>
          <a:bodyPr wrap="square" rtlCol="0">
            <a:spAutoFit/>
          </a:bodyPr>
          <a:lstStyle>
            <a:defPPr>
              <a:defRPr lang="zh-TW"/>
            </a:defPPr>
            <a:lvl1pPr algn="ctr">
              <a:defRPr sz="1100" b="1">
                <a:latin typeface="微軟正黑體" panose="020B0604030504040204" pitchFamily="34" charset="-120"/>
                <a:ea typeface="微軟正黑體" panose="020B0604030504040204" pitchFamily="34" charset="-120"/>
              </a:defRPr>
            </a:lvl1pPr>
          </a:lstStyle>
          <a:p>
            <a:r>
              <a:rPr lang="zh-TW" altLang="en-US" dirty="0"/>
              <a:t>出口大陸橡膠及塑膠製品中間及最終商品</a:t>
            </a:r>
          </a:p>
        </p:txBody>
      </p:sp>
      <p:sp>
        <p:nvSpPr>
          <p:cNvPr id="4" name="矩形 3">
            <a:extLst>
              <a:ext uri="{FF2B5EF4-FFF2-40B4-BE49-F238E27FC236}">
                <a16:creationId xmlns="" xmlns:a16="http://schemas.microsoft.com/office/drawing/2014/main" id="{675CAC1D-B9FC-420F-A896-1078D77CD21C}"/>
              </a:ext>
            </a:extLst>
          </p:cNvPr>
          <p:cNvSpPr/>
          <p:nvPr/>
        </p:nvSpPr>
        <p:spPr>
          <a:xfrm>
            <a:off x="5456787" y="1386187"/>
            <a:ext cx="2608406" cy="369332"/>
          </a:xfrm>
          <a:prstGeom prst="rect">
            <a:avLst/>
          </a:prstGeom>
        </p:spPr>
        <p:txBody>
          <a:bodyPr wrap="none">
            <a:spAutoFit/>
          </a:bodyPr>
          <a:lstStyle/>
          <a:p>
            <a:pPr marL="266700" marR="0" lvl="0" indent="-266700" algn="ctr" defTabSz="91440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zh-TW" altLang="zh-TW" sz="1800" b="1" kern="100" dirty="0">
                <a:latin typeface="Times New Roman" panose="02020603050405020304" pitchFamily="18" charset="0"/>
                <a:ea typeface="+mn-ea"/>
                <a:cs typeface="Times New Roman" panose="02020603050405020304" pitchFamily="18" charset="0"/>
              </a:rPr>
              <a:t>石化業</a:t>
            </a:r>
            <a:r>
              <a:rPr lang="zh-TW" altLang="en-US" sz="1800" b="1" kern="100" dirty="0">
                <a:latin typeface="Times New Roman" panose="02020603050405020304" pitchFamily="18" charset="0"/>
                <a:ea typeface="+mn-ea"/>
                <a:cs typeface="Times New Roman" panose="02020603050405020304" pitchFamily="18" charset="0"/>
              </a:rPr>
              <a:t>總體影響分析</a:t>
            </a:r>
            <a:r>
              <a:rPr lang="en-US" altLang="zh-TW" sz="1800" b="1" kern="100" dirty="0">
                <a:latin typeface="Times New Roman" panose="02020603050405020304" pitchFamily="18" charset="0"/>
                <a:ea typeface="+mn-ea"/>
                <a:cs typeface="Times New Roman" panose="02020603050405020304" pitchFamily="18" charset="0"/>
              </a:rPr>
              <a:t>:</a:t>
            </a:r>
          </a:p>
        </p:txBody>
      </p:sp>
      <p:sp>
        <p:nvSpPr>
          <p:cNvPr id="9" name="矩形: 圓角 8">
            <a:extLst>
              <a:ext uri="{FF2B5EF4-FFF2-40B4-BE49-F238E27FC236}">
                <a16:creationId xmlns="" xmlns:a16="http://schemas.microsoft.com/office/drawing/2014/main" id="{6B67EB91-08E6-47E1-B4AF-6C23EA053972}"/>
              </a:ext>
            </a:extLst>
          </p:cNvPr>
          <p:cNvSpPr/>
          <p:nvPr/>
        </p:nvSpPr>
        <p:spPr bwMode="auto">
          <a:xfrm>
            <a:off x="6108523" y="1898425"/>
            <a:ext cx="811328" cy="37457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108000" marR="0" indent="-26670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Arial" charset="0"/>
                <a:ea typeface="標楷體" pitchFamily="65" charset="-120"/>
              </a:rPr>
              <a:t>短期</a:t>
            </a:r>
          </a:p>
        </p:txBody>
      </p:sp>
      <p:sp>
        <p:nvSpPr>
          <p:cNvPr id="26" name="矩形: 圓角 25">
            <a:extLst>
              <a:ext uri="{FF2B5EF4-FFF2-40B4-BE49-F238E27FC236}">
                <a16:creationId xmlns="" xmlns:a16="http://schemas.microsoft.com/office/drawing/2014/main" id="{B5B4098D-0A39-471F-B0BD-6BBEF8E9B31E}"/>
              </a:ext>
            </a:extLst>
          </p:cNvPr>
          <p:cNvSpPr/>
          <p:nvPr/>
        </p:nvSpPr>
        <p:spPr bwMode="auto">
          <a:xfrm>
            <a:off x="6100304" y="3826020"/>
            <a:ext cx="924809" cy="37457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266700" marR="0" indent="-26670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chemeClr val="tx1"/>
                </a:solidFill>
                <a:effectLst/>
                <a:latin typeface="Arial" charset="0"/>
                <a:ea typeface="標楷體" pitchFamily="65" charset="-120"/>
              </a:rPr>
              <a:t>中長期</a:t>
            </a:r>
          </a:p>
        </p:txBody>
      </p:sp>
      <p:sp>
        <p:nvSpPr>
          <p:cNvPr id="11" name="矩形 10">
            <a:extLst>
              <a:ext uri="{FF2B5EF4-FFF2-40B4-BE49-F238E27FC236}">
                <a16:creationId xmlns="" xmlns:a16="http://schemas.microsoft.com/office/drawing/2014/main" id="{27FDC6DB-B181-4F02-838A-DA66B2555E72}"/>
              </a:ext>
            </a:extLst>
          </p:cNvPr>
          <p:cNvSpPr/>
          <p:nvPr/>
        </p:nvSpPr>
        <p:spPr>
          <a:xfrm>
            <a:off x="5947577" y="2323866"/>
            <a:ext cx="370244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3663" indent="-93663">
              <a:buFont typeface="Arial" panose="020B0604020202020204" pitchFamily="34" charset="0"/>
              <a:buChar char="•"/>
            </a:pPr>
            <a:r>
              <a:rPr kumimoji="0" lang="zh-TW" altLang="zh-TW" kern="100" dirty="0">
                <a:solidFill>
                  <a:prstClr val="black"/>
                </a:solidFill>
                <a:latin typeface="Times New Roman" panose="02020603050405020304" pitchFamily="18" charset="0"/>
                <a:cs typeface="Times New Roman" panose="02020603050405020304" pitchFamily="18" charset="0"/>
              </a:rPr>
              <a:t>將直接影響大陸部分產業，</a:t>
            </a:r>
            <a:r>
              <a:rPr kumimoji="0" lang="en-US" altLang="zh-TW" kern="100" dirty="0">
                <a:solidFill>
                  <a:prstClr val="black"/>
                </a:solidFill>
                <a:latin typeface="Times New Roman" panose="02020603050405020304" pitchFamily="18" charset="0"/>
                <a:cs typeface="Times New Roman" panose="02020603050405020304" pitchFamily="18" charset="0"/>
              </a:rPr>
              <a:t>301</a:t>
            </a:r>
            <a:r>
              <a:rPr kumimoji="0" lang="zh-TW" altLang="zh-TW" kern="100" dirty="0">
                <a:solidFill>
                  <a:prstClr val="black"/>
                </a:solidFill>
                <a:latin typeface="Times New Roman" panose="02020603050405020304" pitchFamily="18" charset="0"/>
                <a:cs typeface="Times New Roman" panose="02020603050405020304" pitchFamily="18" charset="0"/>
              </a:rPr>
              <a:t>懲罰性關稅項目</a:t>
            </a:r>
            <a:r>
              <a:rPr kumimoji="0" lang="zh-TW" altLang="en-US" kern="100" dirty="0">
                <a:solidFill>
                  <a:prstClr val="black"/>
                </a:solidFill>
                <a:latin typeface="Times New Roman" panose="02020603050405020304" pitchFamily="18" charset="0"/>
                <a:cs typeface="Times New Roman" panose="02020603050405020304" pitchFamily="18" charset="0"/>
              </a:rPr>
              <a:t>主要</a:t>
            </a:r>
            <a:r>
              <a:rPr kumimoji="0" lang="zh-TW" altLang="zh-TW" kern="100" dirty="0">
                <a:solidFill>
                  <a:prstClr val="black"/>
                </a:solidFill>
                <a:latin typeface="Times New Roman" panose="02020603050405020304" pitchFamily="18" charset="0"/>
                <a:cs typeface="Times New Roman" panose="02020603050405020304" pitchFamily="18" charset="0"/>
              </a:rPr>
              <a:t>以科技</a:t>
            </a:r>
            <a:r>
              <a:rPr kumimoji="0" lang="en-US" altLang="zh-TW" kern="100" dirty="0">
                <a:solidFill>
                  <a:prstClr val="black"/>
                </a:solidFill>
                <a:latin typeface="Times New Roman" panose="02020603050405020304" pitchFamily="18" charset="0"/>
                <a:cs typeface="Times New Roman" panose="02020603050405020304" pitchFamily="18" charset="0"/>
              </a:rPr>
              <a:t>ICT</a:t>
            </a:r>
            <a:r>
              <a:rPr kumimoji="0" lang="zh-TW" altLang="zh-TW" kern="100" dirty="0">
                <a:solidFill>
                  <a:prstClr val="black"/>
                </a:solidFill>
                <a:latin typeface="Times New Roman" panose="02020603050405020304" pitchFamily="18" charset="0"/>
                <a:cs typeface="Times New Roman" panose="02020603050405020304" pitchFamily="18" charset="0"/>
              </a:rPr>
              <a:t>、航太、機械等為主</a:t>
            </a:r>
            <a:r>
              <a:rPr kumimoji="0" lang="zh-TW" altLang="en-US" kern="100" dirty="0">
                <a:solidFill>
                  <a:prstClr val="black"/>
                </a:solidFill>
                <a:latin typeface="Times New Roman" panose="02020603050405020304" pitchFamily="18" charset="0"/>
                <a:cs typeface="Times New Roman" panose="02020603050405020304" pitchFamily="18" charset="0"/>
              </a:rPr>
              <a:t>。</a:t>
            </a:r>
            <a:endParaRPr kumimoji="0" lang="en-US" altLang="zh-TW" kern="100" dirty="0">
              <a:solidFill>
                <a:prstClr val="black"/>
              </a:solidFill>
              <a:latin typeface="Times New Roman" panose="02020603050405020304" pitchFamily="18" charset="0"/>
              <a:cs typeface="Times New Roman" panose="02020603050405020304" pitchFamily="18" charset="0"/>
            </a:endParaRPr>
          </a:p>
          <a:p>
            <a:pPr marL="93663" indent="-93663">
              <a:buFont typeface="Arial" panose="020B0604020202020204" pitchFamily="34" charset="0"/>
              <a:buChar char="•"/>
            </a:pPr>
            <a:r>
              <a:rPr lang="zh-TW" altLang="en-US" dirty="0"/>
              <a:t>我國石化產業多為供應中國大陸內需市場</a:t>
            </a:r>
            <a:r>
              <a:rPr kumimoji="0" lang="zh-TW" altLang="en-US" kern="100" dirty="0">
                <a:solidFill>
                  <a:prstClr val="black"/>
                </a:solidFill>
                <a:latin typeface="Times New Roman" panose="02020603050405020304" pitchFamily="18" charset="0"/>
                <a:cs typeface="Times New Roman" panose="02020603050405020304" pitchFamily="18" charset="0"/>
              </a:rPr>
              <a:t>，</a:t>
            </a:r>
            <a:r>
              <a:rPr kumimoji="0" lang="zh-TW" altLang="zh-TW" kern="100" dirty="0">
                <a:solidFill>
                  <a:prstClr val="black"/>
                </a:solidFill>
                <a:latin typeface="Times New Roman" panose="02020603050405020304" pitchFamily="18" charset="0"/>
                <a:cs typeface="Times New Roman" panose="02020603050405020304" pitchFamily="18" charset="0"/>
              </a:rPr>
              <a:t>所受</a:t>
            </a:r>
            <a:r>
              <a:rPr kumimoji="0" lang="zh-TW" altLang="zh-TW" kern="100" dirty="0">
                <a:solidFill>
                  <a:srgbClr val="FF0000"/>
                </a:solidFill>
                <a:latin typeface="Times New Roman" panose="02020603050405020304" pitchFamily="18" charset="0"/>
                <a:cs typeface="Times New Roman" panose="02020603050405020304" pitchFamily="18" charset="0"/>
              </a:rPr>
              <a:t>影響</a:t>
            </a:r>
            <a:r>
              <a:rPr kumimoji="0" lang="zh-TW" altLang="en-US" kern="100" dirty="0">
                <a:solidFill>
                  <a:srgbClr val="FF0000"/>
                </a:solidFill>
                <a:latin typeface="Times New Roman" panose="02020603050405020304" pitchFamily="18" charset="0"/>
                <a:cs typeface="Times New Roman" panose="02020603050405020304" pitchFamily="18" charset="0"/>
              </a:rPr>
              <a:t>較</a:t>
            </a:r>
            <a:r>
              <a:rPr kumimoji="0" lang="zh-TW" altLang="zh-TW" kern="100" dirty="0">
                <a:solidFill>
                  <a:srgbClr val="FF0000"/>
                </a:solidFill>
                <a:latin typeface="Times New Roman" panose="02020603050405020304" pitchFamily="18" charset="0"/>
                <a:cs typeface="Times New Roman" panose="02020603050405020304" pitchFamily="18" charset="0"/>
              </a:rPr>
              <a:t>少</a:t>
            </a:r>
            <a:r>
              <a:rPr kumimoji="0" lang="zh-TW" altLang="zh-TW" kern="100" dirty="0">
                <a:solidFill>
                  <a:prstClr val="black"/>
                </a:solidFill>
                <a:latin typeface="Times New Roman" panose="02020603050405020304" pitchFamily="18" charset="0"/>
                <a:cs typeface="Times New Roman" panose="02020603050405020304" pitchFamily="18" charset="0"/>
              </a:rPr>
              <a:t>。</a:t>
            </a:r>
            <a:endParaRPr lang="zh-TW" altLang="en-US" dirty="0"/>
          </a:p>
        </p:txBody>
      </p:sp>
      <p:sp>
        <p:nvSpPr>
          <p:cNvPr id="13" name="矩形 12">
            <a:extLst>
              <a:ext uri="{FF2B5EF4-FFF2-40B4-BE49-F238E27FC236}">
                <a16:creationId xmlns="" xmlns:a16="http://schemas.microsoft.com/office/drawing/2014/main" id="{50E46C82-760E-4BDA-9D3B-3E36E30BD2D2}"/>
              </a:ext>
            </a:extLst>
          </p:cNvPr>
          <p:cNvSpPr/>
          <p:nvPr/>
        </p:nvSpPr>
        <p:spPr>
          <a:xfrm>
            <a:off x="5934978" y="4319129"/>
            <a:ext cx="3723513"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3663" indent="-93663">
              <a:buFont typeface="Arial" panose="020B0604020202020204" pitchFamily="34" charset="0"/>
              <a:buChar char="•"/>
            </a:pPr>
            <a:r>
              <a:rPr kumimoji="0" lang="zh-TW" altLang="en-US" kern="100" dirty="0">
                <a:solidFill>
                  <a:schemeClr val="tx1"/>
                </a:solidFill>
                <a:latin typeface="Times New Roman" panose="02020603050405020304" pitchFamily="18" charset="0"/>
                <a:cs typeface="Times New Roman" panose="02020603050405020304" pitchFamily="18" charset="0"/>
              </a:rPr>
              <a:t>在</a:t>
            </a:r>
            <a:r>
              <a:rPr kumimoji="0" lang="zh-TW" altLang="zh-TW" kern="100" dirty="0">
                <a:solidFill>
                  <a:schemeClr val="tx1"/>
                </a:solidFill>
                <a:latin typeface="Times New Roman" panose="02020603050405020304" pitchFamily="18" charset="0"/>
                <a:cs typeface="Times New Roman" panose="02020603050405020304" pitchFamily="18" charset="0"/>
              </a:rPr>
              <a:t>中長期</a:t>
            </a:r>
            <a:r>
              <a:rPr kumimoji="0" lang="zh-TW" altLang="en-US" kern="100" dirty="0">
                <a:solidFill>
                  <a:schemeClr val="tx1"/>
                </a:solidFill>
                <a:latin typeface="Times New Roman" panose="02020603050405020304" pitchFamily="18" charset="0"/>
                <a:cs typeface="Times New Roman" panose="02020603050405020304" pitchFamily="18" charset="0"/>
              </a:rPr>
              <a:t>下，貿易戰對大陸總體經濟而言會有衰退的可能，使得對</a:t>
            </a:r>
            <a:r>
              <a:rPr kumimoji="0" lang="zh-TW" altLang="zh-TW" kern="100" dirty="0">
                <a:solidFill>
                  <a:prstClr val="black"/>
                </a:solidFill>
                <a:latin typeface="Times New Roman" panose="02020603050405020304" pitchFamily="18" charset="0"/>
                <a:cs typeface="Times New Roman" panose="02020603050405020304" pitchFamily="18" charset="0"/>
              </a:rPr>
              <a:t>石化產品</a:t>
            </a:r>
            <a:r>
              <a:rPr kumimoji="0" lang="zh-TW" altLang="en-US" kern="100" dirty="0">
                <a:solidFill>
                  <a:prstClr val="black"/>
                </a:solidFill>
                <a:latin typeface="Times New Roman" panose="02020603050405020304" pitchFamily="18" charset="0"/>
                <a:cs typeface="Times New Roman" panose="02020603050405020304" pitchFamily="18" charset="0"/>
              </a:rPr>
              <a:t>的需求降低。</a:t>
            </a:r>
            <a:endParaRPr kumimoji="0" lang="en-US" altLang="zh-TW" kern="100" dirty="0">
              <a:solidFill>
                <a:prstClr val="black"/>
              </a:solidFill>
              <a:latin typeface="Times New Roman" panose="02020603050405020304" pitchFamily="18" charset="0"/>
              <a:cs typeface="Times New Roman" panose="02020603050405020304" pitchFamily="18" charset="0"/>
            </a:endParaRPr>
          </a:p>
          <a:p>
            <a:pPr marL="93663" indent="-93663">
              <a:buFont typeface="Arial" panose="020B0604020202020204" pitchFamily="34" charset="0"/>
              <a:buChar char="•"/>
            </a:pPr>
            <a:r>
              <a:rPr kumimoji="0" lang="zh-TW" altLang="en-US" kern="100" dirty="0">
                <a:solidFill>
                  <a:prstClr val="black"/>
                </a:solidFill>
                <a:latin typeface="Times New Roman" panose="02020603050405020304" pitchFamily="18" charset="0"/>
                <a:cs typeface="Times New Roman" panose="02020603050405020304" pitchFamily="18" charset="0"/>
              </a:rPr>
              <a:t>若貿易戰時間過久</a:t>
            </a:r>
            <a:r>
              <a:rPr kumimoji="0" lang="zh-TW" altLang="zh-TW" kern="100" dirty="0">
                <a:solidFill>
                  <a:prstClr val="black"/>
                </a:solidFill>
                <a:latin typeface="Times New Roman" panose="02020603050405020304" pitchFamily="18" charset="0"/>
                <a:cs typeface="Times New Roman" panose="02020603050405020304" pitchFamily="18" charset="0"/>
              </a:rPr>
              <a:t>將間接使仰賴出口中間</a:t>
            </a:r>
            <a:r>
              <a:rPr kumimoji="0" lang="zh-TW" altLang="en-US" kern="100" dirty="0">
                <a:solidFill>
                  <a:prstClr val="black"/>
                </a:solidFill>
                <a:latin typeface="Times New Roman" panose="02020603050405020304" pitchFamily="18" charset="0"/>
                <a:cs typeface="Times New Roman" panose="02020603050405020304" pitchFamily="18" charset="0"/>
              </a:rPr>
              <a:t>材</a:t>
            </a:r>
            <a:r>
              <a:rPr kumimoji="0" lang="zh-TW" altLang="zh-TW" kern="100" dirty="0">
                <a:solidFill>
                  <a:prstClr val="black"/>
                </a:solidFill>
                <a:latin typeface="Times New Roman" panose="02020603050405020304" pitchFamily="18" charset="0"/>
                <a:cs typeface="Times New Roman" panose="02020603050405020304" pitchFamily="18" charset="0"/>
              </a:rPr>
              <a:t>的台灣供應鏈</a:t>
            </a:r>
            <a:r>
              <a:rPr kumimoji="0" lang="zh-TW" altLang="en-US" kern="100" dirty="0">
                <a:solidFill>
                  <a:prstClr val="black"/>
                </a:solidFill>
                <a:latin typeface="Times New Roman" panose="02020603050405020304" pitchFamily="18" charset="0"/>
                <a:cs typeface="Times New Roman" panose="02020603050405020304" pitchFamily="18" charset="0"/>
              </a:rPr>
              <a:t>受波及</a:t>
            </a:r>
            <a:r>
              <a:rPr kumimoji="0" lang="zh-TW" altLang="en-US" kern="100" dirty="0">
                <a:solidFill>
                  <a:schemeClr val="tx1"/>
                </a:solidFill>
                <a:latin typeface="Times New Roman" panose="02020603050405020304" pitchFamily="18" charset="0"/>
                <a:cs typeface="Times New Roman" panose="02020603050405020304" pitchFamily="18" charset="0"/>
              </a:rPr>
              <a:t>，後續需</a:t>
            </a:r>
            <a:r>
              <a:rPr kumimoji="0" lang="zh-TW" altLang="en-US" kern="100" dirty="0">
                <a:solidFill>
                  <a:srgbClr val="FF0000"/>
                </a:solidFill>
                <a:latin typeface="Times New Roman" panose="02020603050405020304" pitchFamily="18" charset="0"/>
                <a:cs typeface="Times New Roman" panose="02020603050405020304" pitchFamily="18" charset="0"/>
              </a:rPr>
              <a:t>持續觀察</a:t>
            </a:r>
            <a:r>
              <a:rPr kumimoji="0" lang="zh-TW" altLang="zh-TW" kern="100" dirty="0">
                <a:solidFill>
                  <a:prstClr val="black"/>
                </a:solidFill>
                <a:latin typeface="Times New Roman" panose="02020603050405020304" pitchFamily="18" charset="0"/>
                <a:cs typeface="Times New Roman" panose="02020603050405020304" pitchFamily="18" charset="0"/>
              </a:rPr>
              <a:t>。</a:t>
            </a:r>
            <a:endParaRPr lang="zh-TW" altLang="en-US" dirty="0"/>
          </a:p>
        </p:txBody>
      </p:sp>
      <p:sp>
        <p:nvSpPr>
          <p:cNvPr id="27" name="矩形 26">
            <a:extLst>
              <a:ext uri="{FF2B5EF4-FFF2-40B4-BE49-F238E27FC236}">
                <a16:creationId xmlns="" xmlns:a16="http://schemas.microsoft.com/office/drawing/2014/main" id="{00714ADD-2CEA-427A-B024-7C0FEDE8979A}"/>
              </a:ext>
            </a:extLst>
          </p:cNvPr>
          <p:cNvSpPr/>
          <p:nvPr/>
        </p:nvSpPr>
        <p:spPr>
          <a:xfrm>
            <a:off x="314570" y="1426586"/>
            <a:ext cx="4608954" cy="369332"/>
          </a:xfrm>
          <a:prstGeom prst="rect">
            <a:avLst/>
          </a:prstGeom>
        </p:spPr>
        <p:txBody>
          <a:bodyPr wrap="none">
            <a:spAutoFit/>
          </a:bodyPr>
          <a:lstStyle/>
          <a:p>
            <a:pPr marL="266700" indent="-266700" algn="just" hangingPunct="0">
              <a:spcBef>
                <a:spcPts val="0"/>
              </a:spcBef>
              <a:spcAft>
                <a:spcPts val="0"/>
              </a:spcAft>
              <a:buFont typeface="Wingdings" panose="05000000000000000000" pitchFamily="2" charset="2"/>
              <a:buChar char="Ø"/>
              <a:defRPr/>
            </a:pPr>
            <a:r>
              <a:rPr lang="zh-TW" altLang="en-US" sz="1800" b="1" kern="100" dirty="0">
                <a:latin typeface="Times New Roman" panose="02020603050405020304" pitchFamily="18" charset="0"/>
                <a:ea typeface="+mn-ea"/>
                <a:cs typeface="Times New Roman" panose="02020603050405020304" pitchFamily="18" charset="0"/>
              </a:rPr>
              <a:t>出口</a:t>
            </a:r>
            <a:r>
              <a:rPr lang="zh-TW" altLang="en-US" sz="1800" b="1" kern="100" dirty="0">
                <a:solidFill>
                  <a:srgbClr val="FF0000"/>
                </a:solidFill>
                <a:latin typeface="Times New Roman" panose="02020603050405020304" pitchFamily="18" charset="0"/>
                <a:ea typeface="+mn-ea"/>
                <a:cs typeface="Times New Roman" panose="02020603050405020304" pitchFamily="18" charset="0"/>
              </a:rPr>
              <a:t>大陸中間商品</a:t>
            </a:r>
            <a:r>
              <a:rPr lang="zh-TW" altLang="en-US" sz="1800" b="1" kern="100" dirty="0">
                <a:latin typeface="Times New Roman" panose="02020603050405020304" pitchFamily="18" charset="0"/>
                <a:ea typeface="+mn-ea"/>
                <a:cs typeface="Times New Roman" panose="02020603050405020304" pitchFamily="18" charset="0"/>
              </a:rPr>
              <a:t>以供應</a:t>
            </a:r>
            <a:r>
              <a:rPr lang="zh-TW" altLang="en-US" sz="1800" b="1" kern="100" dirty="0">
                <a:solidFill>
                  <a:srgbClr val="FF0000"/>
                </a:solidFill>
                <a:latin typeface="Times New Roman" panose="02020603050405020304" pitchFamily="18" charset="0"/>
                <a:ea typeface="+mn-ea"/>
                <a:cs typeface="Times New Roman" panose="02020603050405020304" pitchFamily="18" charset="0"/>
              </a:rPr>
              <a:t>內需市場</a:t>
            </a:r>
            <a:r>
              <a:rPr lang="zh-TW" altLang="en-US" sz="1800" b="1" kern="100" dirty="0">
                <a:latin typeface="Times New Roman" panose="02020603050405020304" pitchFamily="18" charset="0"/>
                <a:ea typeface="+mn-ea"/>
                <a:cs typeface="Times New Roman" panose="02020603050405020304" pitchFamily="18" charset="0"/>
              </a:rPr>
              <a:t>為主：</a:t>
            </a:r>
            <a:endParaRPr lang="en-US" altLang="zh-TW" sz="1800" b="1" kern="100" dirty="0">
              <a:latin typeface="Times New Roman" panose="02020603050405020304" pitchFamily="18" charset="0"/>
              <a:ea typeface="+mn-ea"/>
              <a:cs typeface="Times New Roman" panose="02020603050405020304" pitchFamily="18" charset="0"/>
            </a:endParaRPr>
          </a:p>
        </p:txBody>
      </p:sp>
      <p:sp>
        <p:nvSpPr>
          <p:cNvPr id="7" name="矩形 6"/>
          <p:cNvSpPr/>
          <p:nvPr/>
        </p:nvSpPr>
        <p:spPr>
          <a:xfrm>
            <a:off x="474293" y="1913281"/>
            <a:ext cx="4212007" cy="1477328"/>
          </a:xfrm>
          <a:prstGeom prst="rect">
            <a:avLst/>
          </a:prstGeom>
        </p:spPr>
        <p:txBody>
          <a:bodyPr wrap="square">
            <a:spAutoFit/>
          </a:bodyPr>
          <a:lstStyle/>
          <a:p>
            <a:pPr marL="93663" indent="-93663" algn="just" hangingPunct="0">
              <a:spcBef>
                <a:spcPts val="0"/>
              </a:spcBef>
              <a:spcAft>
                <a:spcPts val="0"/>
              </a:spcAft>
              <a:buFont typeface="Arial" panose="020B0604020202020204" pitchFamily="34" charset="0"/>
              <a:buChar char="•"/>
              <a:defRPr/>
            </a:pPr>
            <a:r>
              <a:rPr lang="zh-TW" altLang="en-US" sz="1800" kern="100" dirty="0" smtClean="0">
                <a:latin typeface="Times New Roman" panose="02020603050405020304" pitchFamily="18" charset="0"/>
                <a:ea typeface="+mj-ea"/>
                <a:cs typeface="Times New Roman" panose="02020603050405020304" pitchFamily="18" charset="0"/>
              </a:rPr>
              <a:t>依</a:t>
            </a:r>
            <a:r>
              <a:rPr lang="en-US" altLang="zh-TW" sz="1800" kern="100" dirty="0" smtClean="0">
                <a:latin typeface="Times New Roman" panose="02020603050405020304" pitchFamily="18" charset="0"/>
                <a:ea typeface="+mj-ea"/>
                <a:cs typeface="Times New Roman" panose="02020603050405020304" pitchFamily="18" charset="0"/>
              </a:rPr>
              <a:t>OECD-</a:t>
            </a:r>
            <a:r>
              <a:rPr lang="en-US" altLang="zh-TW" sz="1800" kern="100" dirty="0" err="1" smtClean="0">
                <a:latin typeface="Times New Roman" panose="02020603050405020304" pitchFamily="18" charset="0"/>
                <a:ea typeface="+mj-ea"/>
                <a:cs typeface="Times New Roman" panose="02020603050405020304" pitchFamily="18" charset="0"/>
              </a:rPr>
              <a:t>TiVA</a:t>
            </a:r>
            <a:r>
              <a:rPr lang="zh-TW" altLang="en-US" sz="1800" kern="100" dirty="0" smtClean="0">
                <a:latin typeface="Times New Roman" panose="02020603050405020304" pitchFamily="18" charset="0"/>
                <a:ea typeface="+mj-ea"/>
                <a:cs typeface="Times New Roman" panose="02020603050405020304" pitchFamily="18" charset="0"/>
              </a:rPr>
              <a:t>最新資料</a:t>
            </a:r>
            <a:r>
              <a:rPr lang="zh-TW" altLang="en-US" sz="1800" kern="100" dirty="0">
                <a:latin typeface="Times New Roman" panose="02020603050405020304" pitchFamily="18" charset="0"/>
                <a:ea typeface="+mj-ea"/>
                <a:cs typeface="Times New Roman" panose="02020603050405020304" pitchFamily="18" charset="0"/>
              </a:rPr>
              <a:t>顯示我國對大陸出口之石化</a:t>
            </a:r>
            <a:r>
              <a:rPr lang="zh-TW" altLang="en-US" sz="1800" kern="100" dirty="0">
                <a:solidFill>
                  <a:srgbClr val="FF0000"/>
                </a:solidFill>
                <a:latin typeface="Times New Roman" panose="02020603050405020304" pitchFamily="18" charset="0"/>
                <a:ea typeface="+mj-ea"/>
                <a:cs typeface="Times New Roman" panose="02020603050405020304" pitchFamily="18" charset="0"/>
              </a:rPr>
              <a:t>中間商品</a:t>
            </a:r>
            <a:r>
              <a:rPr lang="zh-TW" altLang="en-US" sz="1800" kern="100" dirty="0" smtClean="0">
                <a:latin typeface="Times New Roman" panose="02020603050405020304" pitchFamily="18" charset="0"/>
                <a:ea typeface="+mj-ea"/>
                <a:cs typeface="Times New Roman" panose="02020603050405020304" pitchFamily="18" charset="0"/>
              </a:rPr>
              <a:t>比例高達</a:t>
            </a:r>
            <a:r>
              <a:rPr lang="en-US" altLang="zh-TW" sz="1800" kern="100" dirty="0">
                <a:solidFill>
                  <a:srgbClr val="FF0000"/>
                </a:solidFill>
                <a:latin typeface="Times New Roman" panose="02020603050405020304" pitchFamily="18" charset="0"/>
                <a:ea typeface="+mj-ea"/>
                <a:cs typeface="Times New Roman" panose="02020603050405020304" pitchFamily="18" charset="0"/>
              </a:rPr>
              <a:t>88.8%</a:t>
            </a:r>
            <a:r>
              <a:rPr lang="en-US" altLang="zh-TW" sz="1800" kern="100" dirty="0">
                <a:latin typeface="Times New Roman" panose="02020603050405020304" pitchFamily="18" charset="0"/>
                <a:ea typeface="+mj-ea"/>
                <a:cs typeface="Times New Roman" panose="02020603050405020304" pitchFamily="18" charset="0"/>
              </a:rPr>
              <a:t>(</a:t>
            </a:r>
            <a:r>
              <a:rPr lang="zh-TW" altLang="en-US" sz="1800" kern="100" dirty="0">
                <a:latin typeface="Times New Roman" panose="02020603050405020304" pitchFamily="18" charset="0"/>
                <a:ea typeface="+mj-ea"/>
                <a:cs typeface="Times New Roman" panose="02020603050405020304" pitchFamily="18" charset="0"/>
              </a:rPr>
              <a:t>中間商品</a:t>
            </a:r>
            <a:r>
              <a:rPr lang="en-US" altLang="zh-TW" sz="1800" kern="100" dirty="0">
                <a:latin typeface="Times New Roman" panose="02020603050405020304" pitchFamily="18" charset="0"/>
                <a:ea typeface="+mj-ea"/>
                <a:cs typeface="Times New Roman" panose="02020603050405020304" pitchFamily="18" charset="0"/>
              </a:rPr>
              <a:t>/</a:t>
            </a:r>
            <a:r>
              <a:rPr lang="zh-TW" altLang="en-US" sz="1800" kern="100" dirty="0">
                <a:latin typeface="Times New Roman" panose="02020603050405020304" pitchFamily="18" charset="0"/>
                <a:ea typeface="+mj-ea"/>
                <a:cs typeface="Times New Roman" panose="02020603050405020304" pitchFamily="18" charset="0"/>
              </a:rPr>
              <a:t>出口總商品</a:t>
            </a:r>
            <a:r>
              <a:rPr lang="en-US" altLang="zh-TW" sz="1800" kern="100" dirty="0">
                <a:latin typeface="Times New Roman" panose="02020603050405020304" pitchFamily="18" charset="0"/>
                <a:ea typeface="+mj-ea"/>
                <a:cs typeface="Times New Roman" panose="02020603050405020304" pitchFamily="18" charset="0"/>
              </a:rPr>
              <a:t>)</a:t>
            </a:r>
            <a:r>
              <a:rPr lang="zh-TW" altLang="en-US" sz="1800" kern="100" dirty="0">
                <a:latin typeface="Times New Roman" panose="02020603050405020304" pitchFamily="18" charset="0"/>
                <a:ea typeface="+mj-ea"/>
                <a:cs typeface="Times New Roman" panose="02020603050405020304" pitchFamily="18" charset="0"/>
              </a:rPr>
              <a:t>。</a:t>
            </a:r>
            <a:endParaRPr lang="en-US" altLang="zh-TW" sz="1800" kern="100" dirty="0">
              <a:latin typeface="Times New Roman" panose="02020603050405020304" pitchFamily="18" charset="0"/>
              <a:ea typeface="+mj-ea"/>
              <a:cs typeface="Times New Roman" panose="02020603050405020304" pitchFamily="18" charset="0"/>
            </a:endParaRPr>
          </a:p>
          <a:p>
            <a:pPr marL="93663" indent="-93663" algn="just" hangingPunct="0">
              <a:spcBef>
                <a:spcPts val="0"/>
              </a:spcBef>
              <a:spcAft>
                <a:spcPts val="0"/>
              </a:spcAft>
              <a:buFont typeface="Arial" panose="020B0604020202020204" pitchFamily="34" charset="0"/>
              <a:buChar char="•"/>
              <a:defRPr/>
            </a:pPr>
            <a:r>
              <a:rPr lang="zh-TW" altLang="en-US" sz="1800" kern="100" dirty="0">
                <a:latin typeface="Times New Roman" panose="02020603050405020304" pitchFamily="18" charset="0"/>
                <a:ea typeface="+mj-ea"/>
                <a:cs typeface="Times New Roman" panose="02020603050405020304" pitchFamily="18" charset="0"/>
              </a:rPr>
              <a:t>故出口大陸中間商品製成最終商品以</a:t>
            </a:r>
            <a:r>
              <a:rPr lang="zh-TW" altLang="en-US" sz="1800" kern="100" dirty="0">
                <a:solidFill>
                  <a:srgbClr val="FF0000"/>
                </a:solidFill>
                <a:latin typeface="Times New Roman" panose="02020603050405020304" pitchFamily="18" charset="0"/>
                <a:ea typeface="+mj-ea"/>
                <a:cs typeface="Times New Roman" panose="02020603050405020304" pitchFamily="18" charset="0"/>
              </a:rPr>
              <a:t>內銷</a:t>
            </a:r>
            <a:r>
              <a:rPr lang="zh-TW" altLang="en-US" sz="1800" kern="100" dirty="0">
                <a:latin typeface="Times New Roman" panose="02020603050405020304" pitchFamily="18" charset="0"/>
                <a:ea typeface="+mj-ea"/>
                <a:cs typeface="Times New Roman" panose="02020603050405020304" pitchFamily="18" charset="0"/>
              </a:rPr>
              <a:t>為主，間接</a:t>
            </a:r>
            <a:r>
              <a:rPr lang="zh-TW" altLang="en-US" sz="1800" kern="100" dirty="0">
                <a:solidFill>
                  <a:srgbClr val="FF0000"/>
                </a:solidFill>
                <a:latin typeface="Times New Roman" panose="02020603050405020304" pitchFamily="18" charset="0"/>
                <a:ea typeface="+mj-ea"/>
                <a:cs typeface="Times New Roman" panose="02020603050405020304" pitchFamily="18" charset="0"/>
              </a:rPr>
              <a:t>影響不大。</a:t>
            </a:r>
            <a:endParaRPr lang="en-US" altLang="zh-TW" sz="1800" kern="100" dirty="0">
              <a:solidFill>
                <a:srgbClr val="FF0000"/>
              </a:solidFill>
              <a:latin typeface="Times New Roman" panose="02020603050405020304" pitchFamily="18" charset="0"/>
              <a:ea typeface="+mj-ea"/>
              <a:cs typeface="Times New Roman" panose="02020603050405020304" pitchFamily="18" charset="0"/>
            </a:endParaRPr>
          </a:p>
        </p:txBody>
      </p:sp>
      <p:sp>
        <p:nvSpPr>
          <p:cNvPr id="17" name="矩形 16">
            <a:extLst>
              <a:ext uri="{FF2B5EF4-FFF2-40B4-BE49-F238E27FC236}">
                <a16:creationId xmlns="" xmlns:a16="http://schemas.microsoft.com/office/drawing/2014/main" id="{CAAF57EA-418A-46F5-B961-6023B6D5D539}"/>
              </a:ext>
            </a:extLst>
          </p:cNvPr>
          <p:cNvSpPr/>
          <p:nvPr/>
        </p:nvSpPr>
        <p:spPr>
          <a:xfrm>
            <a:off x="202387" y="6400300"/>
            <a:ext cx="4208431" cy="430887"/>
          </a:xfrm>
          <a:prstGeom prst="rect">
            <a:avLst/>
          </a:prstGeom>
        </p:spPr>
        <p:txBody>
          <a:bodyPr wrap="square">
            <a:spAutoFit/>
          </a:bodyPr>
          <a:lstStyle/>
          <a:p>
            <a:r>
              <a:rPr lang="zh-TW" altLang="en-US" sz="1100" dirty="0">
                <a:latin typeface="+mj-ea"/>
                <a:ea typeface="+mj-ea"/>
              </a:rPr>
              <a:t>資料來源</a:t>
            </a:r>
            <a:r>
              <a:rPr lang="en-US" altLang="zh-TW" sz="1100" dirty="0">
                <a:latin typeface="Times New Roman" panose="02020603050405020304" pitchFamily="18" charset="0"/>
                <a:ea typeface="+mj-ea"/>
                <a:cs typeface="Times New Roman" panose="02020603050405020304" pitchFamily="18" charset="0"/>
              </a:rPr>
              <a:t>:OECD TiVA</a:t>
            </a:r>
            <a:r>
              <a:rPr lang="zh-TW" altLang="en-US" sz="1100" dirty="0">
                <a:latin typeface="Times New Roman" panose="02020603050405020304" pitchFamily="18" charset="0"/>
                <a:ea typeface="+mj-ea"/>
                <a:cs typeface="Times New Roman" panose="02020603050405020304" pitchFamily="18" charset="0"/>
              </a:rPr>
              <a:t>資料庫、</a:t>
            </a:r>
            <a:r>
              <a:rPr lang="zh-TW" altLang="en-US" sz="1100" dirty="0">
                <a:latin typeface="+mj-ea"/>
                <a:ea typeface="+mj-ea"/>
              </a:rPr>
              <a:t>台綜院整理繪製。</a:t>
            </a:r>
            <a:endParaRPr lang="en-US" altLang="zh-TW" sz="1100" dirty="0">
              <a:latin typeface="+mj-ea"/>
              <a:ea typeface="+mj-ea"/>
            </a:endParaRPr>
          </a:p>
          <a:p>
            <a:r>
              <a:rPr lang="zh-TW" altLang="en-US" sz="1100" dirty="0">
                <a:latin typeface="+mj-ea"/>
                <a:ea typeface="+mj-ea"/>
              </a:rPr>
              <a:t>註</a:t>
            </a:r>
            <a:r>
              <a:rPr lang="en-US" altLang="zh-TW" sz="1100" dirty="0">
                <a:latin typeface="+mj-ea"/>
                <a:ea typeface="+mj-ea"/>
              </a:rPr>
              <a:t>:</a:t>
            </a:r>
            <a:r>
              <a:rPr lang="en-US" altLang="zh-TW" sz="1100" dirty="0">
                <a:latin typeface="Times New Roman" panose="02020603050405020304" pitchFamily="18" charset="0"/>
                <a:ea typeface="+mj-ea"/>
                <a:cs typeface="Times New Roman" panose="02020603050405020304" pitchFamily="18" charset="0"/>
              </a:rPr>
              <a:t>OECD</a:t>
            </a:r>
            <a:r>
              <a:rPr lang="zh-TW" altLang="en-US" sz="1100" dirty="0">
                <a:latin typeface="Times New Roman" panose="02020603050405020304" pitchFamily="18" charset="0"/>
                <a:ea typeface="+mj-ea"/>
                <a:cs typeface="Times New Roman" panose="02020603050405020304" pitchFamily="18" charset="0"/>
              </a:rPr>
              <a:t> </a:t>
            </a:r>
            <a:r>
              <a:rPr lang="en-US" altLang="zh-TW" sz="1100" dirty="0">
                <a:latin typeface="Times New Roman" panose="02020603050405020304" pitchFamily="18" charset="0"/>
                <a:ea typeface="+mj-ea"/>
                <a:cs typeface="Times New Roman" panose="02020603050405020304" pitchFamily="18" charset="0"/>
              </a:rPr>
              <a:t>Trade in Value Added (TiVA)</a:t>
            </a:r>
            <a:r>
              <a:rPr lang="zh-TW" altLang="en-US" sz="1100" dirty="0">
                <a:latin typeface="Times New Roman" panose="02020603050405020304" pitchFamily="18" charset="0"/>
                <a:ea typeface="+mj-ea"/>
                <a:cs typeface="Times New Roman" panose="02020603050405020304" pitchFamily="18" charset="0"/>
              </a:rPr>
              <a:t>資料庫最新資料至</a:t>
            </a:r>
            <a:r>
              <a:rPr lang="en-US" altLang="zh-TW" sz="1100" dirty="0">
                <a:latin typeface="Times New Roman" panose="02020603050405020304" pitchFamily="18" charset="0"/>
                <a:ea typeface="+mj-ea"/>
                <a:cs typeface="Times New Roman" panose="02020603050405020304" pitchFamily="18" charset="0"/>
              </a:rPr>
              <a:t>2011</a:t>
            </a:r>
            <a:r>
              <a:rPr lang="zh-TW" altLang="en-US" sz="1100" dirty="0">
                <a:latin typeface="Times New Roman" panose="02020603050405020304" pitchFamily="18" charset="0"/>
                <a:ea typeface="+mj-ea"/>
                <a:cs typeface="Times New Roman" panose="02020603050405020304" pitchFamily="18" charset="0"/>
              </a:rPr>
              <a:t>年</a:t>
            </a:r>
          </a:p>
        </p:txBody>
      </p:sp>
    </p:spTree>
    <p:extLst>
      <p:ext uri="{BB962C8B-B14F-4D97-AF65-F5344CB8AC3E}">
        <p14:creationId xmlns:p14="http://schemas.microsoft.com/office/powerpoint/2010/main" val="39759021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128312" y="11217"/>
            <a:ext cx="9777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壹、國際經濟趨勢與因應</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sp>
        <p:nvSpPr>
          <p:cNvPr id="2" name="矩形 1"/>
          <p:cNvSpPr/>
          <p:nvPr/>
        </p:nvSpPr>
        <p:spPr>
          <a:xfrm>
            <a:off x="1920510" y="528638"/>
            <a:ext cx="5929828" cy="461665"/>
          </a:xfrm>
          <a:prstGeom prst="rect">
            <a:avLst/>
          </a:prstGeom>
        </p:spPr>
        <p:txBody>
          <a:bodyPr wrap="none">
            <a:spAutoFit/>
          </a:bodyPr>
          <a:lstStyle/>
          <a:p>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美中貿易戰的影響</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對石化、化學製品</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矩形 9">
            <a:extLst>
              <a:ext uri="{FF2B5EF4-FFF2-40B4-BE49-F238E27FC236}">
                <a16:creationId xmlns:a16="http://schemas.microsoft.com/office/drawing/2014/main" xmlns="" id="{A3A316B6-7C36-4A7A-8AE7-3AE0B76AC354}"/>
              </a:ext>
            </a:extLst>
          </p:cNvPr>
          <p:cNvSpPr>
            <a:spLocks noChangeArrowheads="1"/>
          </p:cNvSpPr>
          <p:nvPr/>
        </p:nvSpPr>
        <p:spPr bwMode="auto">
          <a:xfrm>
            <a:off x="0" y="880121"/>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四</a:t>
            </a:r>
            <a:r>
              <a:rPr kumimoji="0" lang="en-US" altLang="zh-TW" sz="2000" b="1" dirty="0">
                <a:solidFill>
                  <a:srgbClr val="000099"/>
                </a:solidFill>
                <a:ea typeface="標楷體" panose="03000509000000000000" pitchFamily="65" charset="-120"/>
                <a:cs typeface="Times New Roman" panose="02020603050405020304" pitchFamily="18" charset="0"/>
              </a:rPr>
              <a:t>)</a:t>
            </a:r>
            <a:r>
              <a:rPr kumimoji="0" lang="zh-TW" altLang="en-US" sz="2000" b="1" dirty="0">
                <a:solidFill>
                  <a:srgbClr val="000099"/>
                </a:solidFill>
                <a:ea typeface="標楷體" panose="03000509000000000000" pitchFamily="65" charset="-120"/>
                <a:cs typeface="Times New Roman" panose="02020603050405020304" pitchFamily="18" charset="0"/>
              </a:rPr>
              <a:t>美中貿易</a:t>
            </a:r>
            <a:r>
              <a:rPr kumimoji="0" lang="zh-TW" altLang="en-US" sz="2000" b="1" dirty="0" smtClean="0">
                <a:solidFill>
                  <a:srgbClr val="000099"/>
                </a:solidFill>
                <a:ea typeface="標楷體" panose="03000509000000000000" pitchFamily="65" charset="-120"/>
                <a:cs typeface="Times New Roman" panose="02020603050405020304" pitchFamily="18" charset="0"/>
              </a:rPr>
              <a:t>戰暫時休兵</a:t>
            </a:r>
            <a:endParaRPr kumimoji="0" lang="zh-TW" altLang="en-US" sz="2000" b="1" dirty="0">
              <a:solidFill>
                <a:srgbClr val="000099"/>
              </a:solidFill>
              <a:ea typeface="標楷體" panose="03000509000000000000" pitchFamily="65" charset="-120"/>
              <a:cs typeface="Times New Roman" panose="02020603050405020304" pitchFamily="18" charset="0"/>
            </a:endParaRPr>
          </a:p>
        </p:txBody>
      </p:sp>
      <p:grpSp>
        <p:nvGrpSpPr>
          <p:cNvPr id="9" name="群組 8">
            <a:extLst>
              <a:ext uri="{FF2B5EF4-FFF2-40B4-BE49-F238E27FC236}">
                <a16:creationId xmlns:a16="http://schemas.microsoft.com/office/drawing/2014/main" xmlns="" id="{107F961C-AF63-4E42-9620-0068ACBBA254}"/>
              </a:ext>
            </a:extLst>
          </p:cNvPr>
          <p:cNvGrpSpPr/>
          <p:nvPr/>
        </p:nvGrpSpPr>
        <p:grpSpPr>
          <a:xfrm>
            <a:off x="218531" y="1214992"/>
            <a:ext cx="9468938" cy="3920905"/>
            <a:chOff x="206575" y="1273901"/>
            <a:chExt cx="9468938" cy="3920905"/>
          </a:xfrm>
        </p:grpSpPr>
        <p:grpSp>
          <p:nvGrpSpPr>
            <p:cNvPr id="38" name="群組 37">
              <a:extLst>
                <a:ext uri="{FF2B5EF4-FFF2-40B4-BE49-F238E27FC236}">
                  <a16:creationId xmlns:a16="http://schemas.microsoft.com/office/drawing/2014/main" xmlns="" id="{11B2A0F2-BE12-4DDF-9747-66C0E09BEF81}"/>
                </a:ext>
              </a:extLst>
            </p:cNvPr>
            <p:cNvGrpSpPr/>
            <p:nvPr/>
          </p:nvGrpSpPr>
          <p:grpSpPr>
            <a:xfrm>
              <a:off x="221391" y="2055489"/>
              <a:ext cx="971165" cy="381421"/>
              <a:chOff x="141526" y="0"/>
              <a:chExt cx="971165" cy="584377"/>
            </a:xfrm>
          </p:grpSpPr>
          <p:sp>
            <p:nvSpPr>
              <p:cNvPr id="39" name="箭號: ＞形 38">
                <a:extLst>
                  <a:ext uri="{FF2B5EF4-FFF2-40B4-BE49-F238E27FC236}">
                    <a16:creationId xmlns:a16="http://schemas.microsoft.com/office/drawing/2014/main" xmlns="" id="{5A947895-ACC0-4A97-883E-8EDBD0886BAD}"/>
                  </a:ext>
                </a:extLst>
              </p:cNvPr>
              <p:cNvSpPr/>
              <p:nvPr/>
            </p:nvSpPr>
            <p:spPr>
              <a:xfrm>
                <a:off x="141526" y="0"/>
                <a:ext cx="971165" cy="584377"/>
              </a:xfrm>
              <a:prstGeom prst="chevron">
                <a:avLst/>
              </a:prstGeom>
              <a:solidFill>
                <a:srgbClr val="E15D7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0" name="箭號: ＞形 4">
                <a:extLst>
                  <a:ext uri="{FF2B5EF4-FFF2-40B4-BE49-F238E27FC236}">
                    <a16:creationId xmlns:a16="http://schemas.microsoft.com/office/drawing/2014/main" xmlns="" id="{8F71D568-3DA4-4E3A-86AB-88F514AEF0B4}"/>
                  </a:ext>
                </a:extLst>
              </p:cNvPr>
              <p:cNvSpPr txBox="1"/>
              <p:nvPr/>
            </p:nvSpPr>
            <p:spPr>
              <a:xfrm>
                <a:off x="433715" y="0"/>
                <a:ext cx="386788" cy="584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kumimoji="1" lang="zh-TW" altLang="en-US" sz="1400" kern="1200" dirty="0">
                    <a:solidFill>
                      <a:schemeClr val="bg1"/>
                    </a:solidFill>
                  </a:rPr>
                  <a:t>商品金額</a:t>
                </a:r>
                <a:endParaRPr lang="zh-TW" altLang="en-US" sz="1400" kern="1200" dirty="0">
                  <a:solidFill>
                    <a:schemeClr val="bg1"/>
                  </a:solidFill>
                </a:endParaRPr>
              </a:p>
            </p:txBody>
          </p:sp>
        </p:grpSp>
        <p:grpSp>
          <p:nvGrpSpPr>
            <p:cNvPr id="3" name="群組 2">
              <a:extLst>
                <a:ext uri="{FF2B5EF4-FFF2-40B4-BE49-F238E27FC236}">
                  <a16:creationId xmlns:a16="http://schemas.microsoft.com/office/drawing/2014/main" xmlns="" id="{92003597-4AA1-4F5E-84E6-2A1C3B9E81B1}"/>
                </a:ext>
              </a:extLst>
            </p:cNvPr>
            <p:cNvGrpSpPr/>
            <p:nvPr/>
          </p:nvGrpSpPr>
          <p:grpSpPr>
            <a:xfrm>
              <a:off x="206575" y="4224611"/>
              <a:ext cx="971165" cy="461961"/>
              <a:chOff x="138962" y="4970311"/>
              <a:chExt cx="971165" cy="461961"/>
            </a:xfrm>
          </p:grpSpPr>
          <p:sp>
            <p:nvSpPr>
              <p:cNvPr id="42" name="箭號: ＞形 41">
                <a:extLst>
                  <a:ext uri="{FF2B5EF4-FFF2-40B4-BE49-F238E27FC236}">
                    <a16:creationId xmlns:a16="http://schemas.microsoft.com/office/drawing/2014/main" xmlns="" id="{A70E2ED5-7C8B-434C-BE6A-AF14F27A2FDA}"/>
                  </a:ext>
                </a:extLst>
              </p:cNvPr>
              <p:cNvSpPr/>
              <p:nvPr/>
            </p:nvSpPr>
            <p:spPr>
              <a:xfrm>
                <a:off x="138962" y="4986408"/>
                <a:ext cx="971165" cy="445864"/>
              </a:xfrm>
              <a:prstGeom prst="chevron">
                <a:avLst/>
              </a:prstGeom>
              <a:solidFill>
                <a:srgbClr val="E15D7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3" name="箭號: ＞形 4">
                <a:extLst>
                  <a:ext uri="{FF2B5EF4-FFF2-40B4-BE49-F238E27FC236}">
                    <a16:creationId xmlns:a16="http://schemas.microsoft.com/office/drawing/2014/main" xmlns="" id="{31E660A0-094B-4B0A-9CB4-E9EFB9C67D7E}"/>
                  </a:ext>
                </a:extLst>
              </p:cNvPr>
              <p:cNvSpPr txBox="1"/>
              <p:nvPr/>
            </p:nvSpPr>
            <p:spPr>
              <a:xfrm>
                <a:off x="444587" y="4970311"/>
                <a:ext cx="386788" cy="4458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kumimoji="1" lang="zh-TW" altLang="en-US" sz="1400" kern="1200" dirty="0"/>
                  <a:t>對台影響</a:t>
                </a:r>
                <a:endParaRPr lang="zh-TW" altLang="en-US" sz="1400" kern="1200" dirty="0"/>
              </a:p>
            </p:txBody>
          </p:sp>
        </p:grpSp>
        <p:grpSp>
          <p:nvGrpSpPr>
            <p:cNvPr id="45" name="群組 44">
              <a:extLst>
                <a:ext uri="{FF2B5EF4-FFF2-40B4-BE49-F238E27FC236}">
                  <a16:creationId xmlns:a16="http://schemas.microsoft.com/office/drawing/2014/main" xmlns="" id="{571C735F-51A2-484A-B3B7-BAD1876C32DD}"/>
                </a:ext>
              </a:extLst>
            </p:cNvPr>
            <p:cNvGrpSpPr/>
            <p:nvPr/>
          </p:nvGrpSpPr>
          <p:grpSpPr>
            <a:xfrm>
              <a:off x="221391" y="3428289"/>
              <a:ext cx="971165" cy="584377"/>
              <a:chOff x="6868110" y="3212922"/>
              <a:chExt cx="971165" cy="584377"/>
            </a:xfrm>
          </p:grpSpPr>
          <p:sp>
            <p:nvSpPr>
              <p:cNvPr id="46" name="箭號: ＞形 45">
                <a:extLst>
                  <a:ext uri="{FF2B5EF4-FFF2-40B4-BE49-F238E27FC236}">
                    <a16:creationId xmlns:a16="http://schemas.microsoft.com/office/drawing/2014/main" xmlns="" id="{4400518A-2E44-485A-983A-2C724939E417}"/>
                  </a:ext>
                </a:extLst>
              </p:cNvPr>
              <p:cNvSpPr/>
              <p:nvPr/>
            </p:nvSpPr>
            <p:spPr>
              <a:xfrm>
                <a:off x="6868110" y="3212922"/>
                <a:ext cx="971165" cy="584377"/>
              </a:xfrm>
              <a:prstGeom prst="chevron">
                <a:avLst/>
              </a:prstGeom>
              <a:solidFill>
                <a:srgbClr val="E15D7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7" name="箭號: ＞形 4">
                <a:extLst>
                  <a:ext uri="{FF2B5EF4-FFF2-40B4-BE49-F238E27FC236}">
                    <a16:creationId xmlns:a16="http://schemas.microsoft.com/office/drawing/2014/main" xmlns="" id="{76BAB141-E0BA-4BC8-9481-8D0671F0A4CF}"/>
                  </a:ext>
                </a:extLst>
              </p:cNvPr>
              <p:cNvSpPr txBox="1"/>
              <p:nvPr/>
            </p:nvSpPr>
            <p:spPr>
              <a:xfrm>
                <a:off x="7160299" y="3212922"/>
                <a:ext cx="386788" cy="584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kumimoji="1" lang="zh-TW" altLang="en-US" sz="1400" kern="1200" dirty="0"/>
                  <a:t>主要石化商品</a:t>
                </a:r>
                <a:endParaRPr lang="zh-TW" altLang="en-US" sz="1400" kern="1200" dirty="0"/>
              </a:p>
            </p:txBody>
          </p:sp>
        </p:grpSp>
        <p:grpSp>
          <p:nvGrpSpPr>
            <p:cNvPr id="48" name="群組 47">
              <a:extLst>
                <a:ext uri="{FF2B5EF4-FFF2-40B4-BE49-F238E27FC236}">
                  <a16:creationId xmlns:a16="http://schemas.microsoft.com/office/drawing/2014/main" xmlns="" id="{75808520-6164-4FB7-B271-6119AE980FEC}"/>
                </a:ext>
              </a:extLst>
            </p:cNvPr>
            <p:cNvGrpSpPr/>
            <p:nvPr/>
          </p:nvGrpSpPr>
          <p:grpSpPr>
            <a:xfrm>
              <a:off x="235588" y="2494479"/>
              <a:ext cx="971165" cy="395905"/>
              <a:chOff x="141526" y="0"/>
              <a:chExt cx="971165" cy="584377"/>
            </a:xfrm>
          </p:grpSpPr>
          <p:sp>
            <p:nvSpPr>
              <p:cNvPr id="49" name="箭號: ＞形 48">
                <a:extLst>
                  <a:ext uri="{FF2B5EF4-FFF2-40B4-BE49-F238E27FC236}">
                    <a16:creationId xmlns:a16="http://schemas.microsoft.com/office/drawing/2014/main" xmlns="" id="{F3FB85DE-1F32-403F-AAB5-7D0DA2E55DDA}"/>
                  </a:ext>
                </a:extLst>
              </p:cNvPr>
              <p:cNvSpPr/>
              <p:nvPr/>
            </p:nvSpPr>
            <p:spPr>
              <a:xfrm>
                <a:off x="141526" y="0"/>
                <a:ext cx="971165" cy="584377"/>
              </a:xfrm>
              <a:prstGeom prst="chevron">
                <a:avLst/>
              </a:prstGeom>
              <a:solidFill>
                <a:srgbClr val="E15D7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0" name="箭號: ＞形 4">
                <a:extLst>
                  <a:ext uri="{FF2B5EF4-FFF2-40B4-BE49-F238E27FC236}">
                    <a16:creationId xmlns:a16="http://schemas.microsoft.com/office/drawing/2014/main" xmlns="" id="{B972375B-BCF8-4467-B911-C3E0DCB89457}"/>
                  </a:ext>
                </a:extLst>
              </p:cNvPr>
              <p:cNvSpPr txBox="1"/>
              <p:nvPr/>
            </p:nvSpPr>
            <p:spPr>
              <a:xfrm>
                <a:off x="433715" y="0"/>
                <a:ext cx="386788" cy="5843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lvl="0" indent="0" algn="ctr" defTabSz="622300">
                  <a:spcBef>
                    <a:spcPct val="0"/>
                  </a:spcBef>
                  <a:spcAft>
                    <a:spcPts val="0"/>
                  </a:spcAft>
                  <a:buNone/>
                </a:pPr>
                <a:r>
                  <a:rPr kumimoji="1" lang="zh-TW" altLang="en-US" sz="1400" kern="1200" dirty="0">
                    <a:solidFill>
                      <a:schemeClr val="bg1"/>
                    </a:solidFill>
                  </a:rPr>
                  <a:t>懲罰</a:t>
                </a:r>
                <a:endParaRPr kumimoji="1" lang="en-US" altLang="zh-TW" sz="1400" kern="1200" dirty="0">
                  <a:solidFill>
                    <a:schemeClr val="bg1"/>
                  </a:solidFill>
                </a:endParaRPr>
              </a:p>
              <a:p>
                <a:pPr marL="0" lvl="0" indent="0" algn="ctr" defTabSz="622300">
                  <a:spcBef>
                    <a:spcPct val="0"/>
                  </a:spcBef>
                  <a:spcAft>
                    <a:spcPts val="0"/>
                  </a:spcAft>
                  <a:buNone/>
                </a:pPr>
                <a:r>
                  <a:rPr kumimoji="1" lang="zh-TW" altLang="en-US" sz="1400" kern="1200" dirty="0">
                    <a:solidFill>
                      <a:schemeClr val="bg1"/>
                    </a:solidFill>
                  </a:rPr>
                  <a:t>稅率</a:t>
                </a:r>
                <a:endParaRPr lang="zh-TW" altLang="en-US" sz="1400" kern="1200" dirty="0">
                  <a:solidFill>
                    <a:schemeClr val="bg1"/>
                  </a:solidFill>
                </a:endParaRPr>
              </a:p>
            </p:txBody>
          </p:sp>
        </p:grpSp>
        <p:grpSp>
          <p:nvGrpSpPr>
            <p:cNvPr id="6" name="群組 5">
              <a:extLst>
                <a:ext uri="{FF2B5EF4-FFF2-40B4-BE49-F238E27FC236}">
                  <a16:creationId xmlns:a16="http://schemas.microsoft.com/office/drawing/2014/main" xmlns="" id="{AC668B34-AFB6-497A-84DC-865E03AA50F6}"/>
                </a:ext>
              </a:extLst>
            </p:cNvPr>
            <p:cNvGrpSpPr/>
            <p:nvPr/>
          </p:nvGrpSpPr>
          <p:grpSpPr>
            <a:xfrm>
              <a:off x="236580" y="2941169"/>
              <a:ext cx="971165" cy="394666"/>
              <a:chOff x="148526" y="3393953"/>
              <a:chExt cx="971165" cy="461965"/>
            </a:xfrm>
          </p:grpSpPr>
          <p:sp>
            <p:nvSpPr>
              <p:cNvPr id="52" name="箭號: ＞形 51">
                <a:extLst>
                  <a:ext uri="{FF2B5EF4-FFF2-40B4-BE49-F238E27FC236}">
                    <a16:creationId xmlns:a16="http://schemas.microsoft.com/office/drawing/2014/main" xmlns="" id="{8A2B367A-18E9-473D-98FC-ED300643B583}"/>
                  </a:ext>
                </a:extLst>
              </p:cNvPr>
              <p:cNvSpPr/>
              <p:nvPr/>
            </p:nvSpPr>
            <p:spPr>
              <a:xfrm>
                <a:off x="148526" y="3393956"/>
                <a:ext cx="971165" cy="461962"/>
              </a:xfrm>
              <a:prstGeom prst="chevron">
                <a:avLst/>
              </a:prstGeom>
              <a:solidFill>
                <a:srgbClr val="E15D7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3" name="箭號: ＞形 4">
                <a:extLst>
                  <a:ext uri="{FF2B5EF4-FFF2-40B4-BE49-F238E27FC236}">
                    <a16:creationId xmlns:a16="http://schemas.microsoft.com/office/drawing/2014/main" xmlns="" id="{71533F9C-BE3D-4D6B-ACD5-2B2C2D580C47}"/>
                  </a:ext>
                </a:extLst>
              </p:cNvPr>
              <p:cNvSpPr txBox="1"/>
              <p:nvPr/>
            </p:nvSpPr>
            <p:spPr>
              <a:xfrm>
                <a:off x="440715" y="3393953"/>
                <a:ext cx="386788" cy="4619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zh-TW" altLang="en-US" sz="1400" kern="1200" dirty="0">
                    <a:solidFill>
                      <a:schemeClr val="bg1"/>
                    </a:solidFill>
                  </a:rPr>
                  <a:t>施行日期</a:t>
                </a:r>
              </a:p>
            </p:txBody>
          </p:sp>
        </p:grpSp>
        <p:grpSp>
          <p:nvGrpSpPr>
            <p:cNvPr id="5" name="群組 4">
              <a:extLst>
                <a:ext uri="{FF2B5EF4-FFF2-40B4-BE49-F238E27FC236}">
                  <a16:creationId xmlns:a16="http://schemas.microsoft.com/office/drawing/2014/main" xmlns="" id="{FED9A46A-9C56-4667-A946-7FB713102EED}"/>
                </a:ext>
              </a:extLst>
            </p:cNvPr>
            <p:cNvGrpSpPr/>
            <p:nvPr/>
          </p:nvGrpSpPr>
          <p:grpSpPr>
            <a:xfrm>
              <a:off x="1233650" y="1273901"/>
              <a:ext cx="8441863" cy="3920905"/>
              <a:chOff x="1138400" y="1550384"/>
              <a:chExt cx="8441863" cy="4067466"/>
            </a:xfrm>
          </p:grpSpPr>
          <p:grpSp>
            <p:nvGrpSpPr>
              <p:cNvPr id="24" name="群組 23">
                <a:extLst>
                  <a:ext uri="{FF2B5EF4-FFF2-40B4-BE49-F238E27FC236}">
                    <a16:creationId xmlns:a16="http://schemas.microsoft.com/office/drawing/2014/main" xmlns="" id="{5A27EF4E-7D09-4FE0-BE8A-9D570440D679}"/>
                  </a:ext>
                </a:extLst>
              </p:cNvPr>
              <p:cNvGrpSpPr/>
              <p:nvPr/>
            </p:nvGrpSpPr>
            <p:grpSpPr>
              <a:xfrm>
                <a:off x="1138400" y="1550384"/>
                <a:ext cx="8441863" cy="4067466"/>
                <a:chOff x="1024636" y="1488030"/>
                <a:chExt cx="8490295" cy="4067466"/>
              </a:xfrm>
            </p:grpSpPr>
            <p:sp>
              <p:nvSpPr>
                <p:cNvPr id="7" name="手繪多邊形: 圖案 6">
                  <a:extLst>
                    <a:ext uri="{FF2B5EF4-FFF2-40B4-BE49-F238E27FC236}">
                      <a16:creationId xmlns:a16="http://schemas.microsoft.com/office/drawing/2014/main" xmlns="" id="{AABE5C19-37C8-4678-84DC-0F9CFFB5DF21}"/>
                    </a:ext>
                  </a:extLst>
                </p:cNvPr>
                <p:cNvSpPr/>
                <p:nvPr/>
              </p:nvSpPr>
              <p:spPr>
                <a:xfrm>
                  <a:off x="1024636" y="1513297"/>
                  <a:ext cx="2003230" cy="4027866"/>
                </a:xfrm>
                <a:custGeom>
                  <a:avLst/>
                  <a:gdLst>
                    <a:gd name="connsiteX0" fmla="*/ 0 w 2157263"/>
                    <a:gd name="connsiteY0" fmla="*/ 215726 h 4402667"/>
                    <a:gd name="connsiteX1" fmla="*/ 215726 w 2157263"/>
                    <a:gd name="connsiteY1" fmla="*/ 0 h 4402667"/>
                    <a:gd name="connsiteX2" fmla="*/ 1941537 w 2157263"/>
                    <a:gd name="connsiteY2" fmla="*/ 0 h 4402667"/>
                    <a:gd name="connsiteX3" fmla="*/ 2157263 w 2157263"/>
                    <a:gd name="connsiteY3" fmla="*/ 215726 h 4402667"/>
                    <a:gd name="connsiteX4" fmla="*/ 2157263 w 2157263"/>
                    <a:gd name="connsiteY4" fmla="*/ 4186941 h 4402667"/>
                    <a:gd name="connsiteX5" fmla="*/ 1941537 w 2157263"/>
                    <a:gd name="connsiteY5" fmla="*/ 4402667 h 4402667"/>
                    <a:gd name="connsiteX6" fmla="*/ 215726 w 2157263"/>
                    <a:gd name="connsiteY6" fmla="*/ 4402667 h 4402667"/>
                    <a:gd name="connsiteX7" fmla="*/ 0 w 2157263"/>
                    <a:gd name="connsiteY7" fmla="*/ 4186941 h 4402667"/>
                    <a:gd name="connsiteX8" fmla="*/ 0 w 2157263"/>
                    <a:gd name="connsiteY8" fmla="*/ 215726 h 44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263" h="4402667">
                      <a:moveTo>
                        <a:pt x="0" y="215726"/>
                      </a:moveTo>
                      <a:cubicBezTo>
                        <a:pt x="0" y="96584"/>
                        <a:pt x="96584" y="0"/>
                        <a:pt x="215726" y="0"/>
                      </a:cubicBezTo>
                      <a:lnTo>
                        <a:pt x="1941537" y="0"/>
                      </a:lnTo>
                      <a:cubicBezTo>
                        <a:pt x="2060679" y="0"/>
                        <a:pt x="2157263" y="96584"/>
                        <a:pt x="2157263" y="215726"/>
                      </a:cubicBezTo>
                      <a:lnTo>
                        <a:pt x="2157263" y="4186941"/>
                      </a:lnTo>
                      <a:cubicBezTo>
                        <a:pt x="2157263" y="4306083"/>
                        <a:pt x="2060679" y="4402667"/>
                        <a:pt x="1941537" y="4402667"/>
                      </a:cubicBezTo>
                      <a:lnTo>
                        <a:pt x="215726" y="4402667"/>
                      </a:lnTo>
                      <a:cubicBezTo>
                        <a:pt x="96584" y="4402667"/>
                        <a:pt x="0" y="4306083"/>
                        <a:pt x="0" y="4186941"/>
                      </a:cubicBezTo>
                      <a:lnTo>
                        <a:pt x="0" y="215726"/>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348488" tIns="2109554" rIns="348488" bIns="1229023" numCol="1" spcCol="1270" anchor="ctr" anchorCtr="0">
                  <a:noAutofit/>
                </a:bodyPr>
                <a:lstStyle/>
                <a:p>
                  <a:pPr marL="0" lvl="0" indent="0" algn="ctr" defTabSz="2178050">
                    <a:lnSpc>
                      <a:spcPct val="90000"/>
                    </a:lnSpc>
                    <a:spcBef>
                      <a:spcPct val="0"/>
                    </a:spcBef>
                    <a:spcAft>
                      <a:spcPct val="35000"/>
                    </a:spcAft>
                    <a:buNone/>
                  </a:pPr>
                  <a:endParaRPr lang="zh-TW" altLang="en-US" sz="4900" kern="1200"/>
                </a:p>
              </p:txBody>
            </p:sp>
            <p:sp>
              <p:nvSpPr>
                <p:cNvPr id="8" name="橢圓 7">
                  <a:extLst>
                    <a:ext uri="{FF2B5EF4-FFF2-40B4-BE49-F238E27FC236}">
                      <a16:creationId xmlns:a16="http://schemas.microsoft.com/office/drawing/2014/main" xmlns="" id="{57E4B404-80E2-40BE-8128-38F07D8633FB}"/>
                    </a:ext>
                  </a:extLst>
                </p:cNvPr>
                <p:cNvSpPr>
                  <a:spLocks/>
                </p:cNvSpPr>
                <p:nvPr/>
              </p:nvSpPr>
              <p:spPr>
                <a:xfrm>
                  <a:off x="1215696" y="1581563"/>
                  <a:ext cx="1717566" cy="670499"/>
                </a:xfrm>
                <a:prstGeom prst="ellipse">
                  <a:avLst/>
                </a:prstGeom>
                <a:solidFill>
                  <a:srgbClr val="4181CE"/>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zh-TW" altLang="en-US" sz="1800" dirty="0" smtClean="0">
                      <a:latin typeface="Times New Roman" panose="02020603050405020304" pitchFamily="18" charset="0"/>
                      <a:ea typeface="+mj-ea"/>
                      <a:cs typeface="Times New Roman" panose="02020603050405020304" pitchFamily="18" charset="0"/>
                    </a:rPr>
                    <a:t>第一批</a:t>
                  </a:r>
                  <a:endParaRPr lang="en-US" altLang="zh-TW" sz="1800" dirty="0" smtClean="0">
                    <a:latin typeface="Times New Roman" panose="02020603050405020304" pitchFamily="18" charset="0"/>
                    <a:ea typeface="+mj-ea"/>
                    <a:cs typeface="Times New Roman" panose="02020603050405020304" pitchFamily="18" charset="0"/>
                  </a:endParaRPr>
                </a:p>
                <a:p>
                  <a:pPr algn="ctr"/>
                  <a:r>
                    <a:rPr lang="zh-TW" altLang="en-US" sz="1800" dirty="0" smtClean="0">
                      <a:latin typeface="Times New Roman" panose="02020603050405020304" pitchFamily="18" charset="0"/>
                      <a:ea typeface="+mj-ea"/>
                      <a:cs typeface="Times New Roman" panose="02020603050405020304" pitchFamily="18" charset="0"/>
                    </a:rPr>
                    <a:t>清單</a:t>
                  </a:r>
                  <a:endParaRPr lang="en-US" altLang="zh-TW" sz="1800" dirty="0">
                    <a:latin typeface="Times New Roman" panose="02020603050405020304" pitchFamily="18" charset="0"/>
                    <a:ea typeface="+mj-ea"/>
                    <a:cs typeface="Times New Roman" panose="02020603050405020304" pitchFamily="18" charset="0"/>
                  </a:endParaRPr>
                </a:p>
              </p:txBody>
            </p:sp>
            <p:sp>
              <p:nvSpPr>
                <p:cNvPr id="22" name="文字方塊 21">
                  <a:extLst>
                    <a:ext uri="{FF2B5EF4-FFF2-40B4-BE49-F238E27FC236}">
                      <a16:creationId xmlns:a16="http://schemas.microsoft.com/office/drawing/2014/main" xmlns="" id="{8D7B1C6A-A62F-49B9-93C5-4545EA66A8A9}"/>
                    </a:ext>
                  </a:extLst>
                </p:cNvPr>
                <p:cNvSpPr txBox="1"/>
                <p:nvPr/>
              </p:nvSpPr>
              <p:spPr>
                <a:xfrm>
                  <a:off x="1129659" y="2335315"/>
                  <a:ext cx="1810327" cy="338554"/>
                </a:xfrm>
                <a:prstGeom prst="rect">
                  <a:avLst/>
                </a:prstGeom>
                <a:solidFill>
                  <a:schemeClr val="accent1">
                    <a:lumMod val="40000"/>
                    <a:lumOff val="60000"/>
                  </a:schemeClr>
                </a:solidFill>
                <a:ln w="3175"/>
              </p:spPr>
              <p:style>
                <a:lnRef idx="1">
                  <a:schemeClr val="dk1"/>
                </a:lnRef>
                <a:fillRef idx="3">
                  <a:schemeClr val="dk1"/>
                </a:fillRef>
                <a:effectRef idx="2">
                  <a:schemeClr val="dk1"/>
                </a:effectRef>
                <a:fontRef idx="minor">
                  <a:schemeClr val="lt1"/>
                </a:fontRef>
              </p:style>
              <p:txBody>
                <a:bodyPr wrap="square" rtlCol="0" anchor="ctr">
                  <a:spAutoFit/>
                </a:bodyPr>
                <a:lstStyle/>
                <a:p>
                  <a:pPr algn="ctr"/>
                  <a:r>
                    <a:rPr lang="en-US" altLang="zh-TW" dirty="0">
                      <a:solidFill>
                        <a:schemeClr val="tx1"/>
                      </a:solidFill>
                    </a:rPr>
                    <a:t>340</a:t>
                  </a:r>
                  <a:r>
                    <a:rPr lang="zh-TW" altLang="en-US" dirty="0">
                      <a:solidFill>
                        <a:schemeClr val="tx1"/>
                      </a:solidFill>
                    </a:rPr>
                    <a:t>億美元</a:t>
                  </a:r>
                </a:p>
              </p:txBody>
            </p:sp>
            <p:sp>
              <p:nvSpPr>
                <p:cNvPr id="112" name="文字方塊 111">
                  <a:extLst>
                    <a:ext uri="{FF2B5EF4-FFF2-40B4-BE49-F238E27FC236}">
                      <a16:creationId xmlns:a16="http://schemas.microsoft.com/office/drawing/2014/main" xmlns="" id="{54230F0B-A66D-4750-AA36-023094821DF1}"/>
                    </a:ext>
                  </a:extLst>
                </p:cNvPr>
                <p:cNvSpPr txBox="1"/>
                <p:nvPr/>
              </p:nvSpPr>
              <p:spPr>
                <a:xfrm>
                  <a:off x="1129658" y="3620906"/>
                  <a:ext cx="1810327" cy="542778"/>
                </a:xfrm>
                <a:prstGeom prst="rect">
                  <a:avLst/>
                </a:prstGeom>
                <a:solidFill>
                  <a:schemeClr val="accent1">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b="1">
                      <a:solidFill>
                        <a:schemeClr val="tx1"/>
                      </a:solidFill>
                    </a:defRPr>
                  </a:lvl1pPr>
                </a:lstStyle>
                <a:p>
                  <a:pPr algn="just" hangingPunct="0"/>
                  <a:r>
                    <a:rPr lang="zh-TW" altLang="zh-TW" sz="1400" b="0" dirty="0"/>
                    <a:t>航空用新橡膠氣胎</a:t>
                  </a:r>
                  <a:r>
                    <a:rPr lang="zh-TW" altLang="en-US" sz="1400" b="0" dirty="0"/>
                    <a:t>、</a:t>
                  </a:r>
                  <a:r>
                    <a:rPr lang="zh-TW" altLang="zh-TW" sz="1400" b="0" dirty="0"/>
                    <a:t>航空用翻修輪胎</a:t>
                  </a:r>
                  <a:endParaRPr lang="zh-TW" altLang="en-US" sz="1400" b="0" dirty="0"/>
                </a:p>
              </p:txBody>
            </p:sp>
            <p:sp>
              <p:nvSpPr>
                <p:cNvPr id="113" name="文字方塊 112">
                  <a:extLst>
                    <a:ext uri="{FF2B5EF4-FFF2-40B4-BE49-F238E27FC236}">
                      <a16:creationId xmlns:a16="http://schemas.microsoft.com/office/drawing/2014/main" xmlns="" id="{50C2F774-7C00-4B68-8A81-10631879356A}"/>
                    </a:ext>
                  </a:extLst>
                </p:cNvPr>
                <p:cNvSpPr txBox="1">
                  <a:spLocks/>
                </p:cNvSpPr>
                <p:nvPr/>
              </p:nvSpPr>
              <p:spPr>
                <a:xfrm>
                  <a:off x="1138229" y="4228882"/>
                  <a:ext cx="1810327" cy="1213734"/>
                </a:xfrm>
                <a:prstGeom prst="rect">
                  <a:avLst/>
                </a:prstGeom>
                <a:solidFill>
                  <a:schemeClr val="accent1">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b="1">
                      <a:solidFill>
                        <a:schemeClr val="tx1"/>
                      </a:solidFill>
                    </a:defRPr>
                  </a:lvl1pPr>
                </a:lstStyle>
                <a:p>
                  <a:r>
                    <a:rPr lang="zh-TW" altLang="en-US" sz="1400" b="0" dirty="0"/>
                    <a:t>我國並無生產</a:t>
                  </a:r>
                </a:p>
              </p:txBody>
            </p:sp>
            <p:sp>
              <p:nvSpPr>
                <p:cNvPr id="122" name="手繪多邊形: 圖案 121">
                  <a:extLst>
                    <a:ext uri="{FF2B5EF4-FFF2-40B4-BE49-F238E27FC236}">
                      <a16:creationId xmlns:a16="http://schemas.microsoft.com/office/drawing/2014/main" xmlns="" id="{512CC7A1-5E11-4CC4-A932-8996D16267E0}"/>
                    </a:ext>
                  </a:extLst>
                </p:cNvPr>
                <p:cNvSpPr/>
                <p:nvPr/>
              </p:nvSpPr>
              <p:spPr>
                <a:xfrm>
                  <a:off x="3174218" y="1513297"/>
                  <a:ext cx="2003230" cy="4027866"/>
                </a:xfrm>
                <a:custGeom>
                  <a:avLst/>
                  <a:gdLst>
                    <a:gd name="connsiteX0" fmla="*/ 0 w 2157263"/>
                    <a:gd name="connsiteY0" fmla="*/ 215726 h 4402667"/>
                    <a:gd name="connsiteX1" fmla="*/ 215726 w 2157263"/>
                    <a:gd name="connsiteY1" fmla="*/ 0 h 4402667"/>
                    <a:gd name="connsiteX2" fmla="*/ 1941537 w 2157263"/>
                    <a:gd name="connsiteY2" fmla="*/ 0 h 4402667"/>
                    <a:gd name="connsiteX3" fmla="*/ 2157263 w 2157263"/>
                    <a:gd name="connsiteY3" fmla="*/ 215726 h 4402667"/>
                    <a:gd name="connsiteX4" fmla="*/ 2157263 w 2157263"/>
                    <a:gd name="connsiteY4" fmla="*/ 4186941 h 4402667"/>
                    <a:gd name="connsiteX5" fmla="*/ 1941537 w 2157263"/>
                    <a:gd name="connsiteY5" fmla="*/ 4402667 h 4402667"/>
                    <a:gd name="connsiteX6" fmla="*/ 215726 w 2157263"/>
                    <a:gd name="connsiteY6" fmla="*/ 4402667 h 4402667"/>
                    <a:gd name="connsiteX7" fmla="*/ 0 w 2157263"/>
                    <a:gd name="connsiteY7" fmla="*/ 4186941 h 4402667"/>
                    <a:gd name="connsiteX8" fmla="*/ 0 w 2157263"/>
                    <a:gd name="connsiteY8" fmla="*/ 215726 h 44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263" h="4402667">
                      <a:moveTo>
                        <a:pt x="0" y="215726"/>
                      </a:moveTo>
                      <a:cubicBezTo>
                        <a:pt x="0" y="96584"/>
                        <a:pt x="96584" y="0"/>
                        <a:pt x="215726" y="0"/>
                      </a:cubicBezTo>
                      <a:lnTo>
                        <a:pt x="1941537" y="0"/>
                      </a:lnTo>
                      <a:cubicBezTo>
                        <a:pt x="2060679" y="0"/>
                        <a:pt x="2157263" y="96584"/>
                        <a:pt x="2157263" y="215726"/>
                      </a:cubicBezTo>
                      <a:lnTo>
                        <a:pt x="2157263" y="4186941"/>
                      </a:lnTo>
                      <a:cubicBezTo>
                        <a:pt x="2157263" y="4306083"/>
                        <a:pt x="2060679" y="4402667"/>
                        <a:pt x="1941537" y="4402667"/>
                      </a:cubicBezTo>
                      <a:lnTo>
                        <a:pt x="215726" y="4402667"/>
                      </a:lnTo>
                      <a:cubicBezTo>
                        <a:pt x="96584" y="4402667"/>
                        <a:pt x="0" y="4306083"/>
                        <a:pt x="0" y="4186941"/>
                      </a:cubicBezTo>
                      <a:lnTo>
                        <a:pt x="0" y="215726"/>
                      </a:lnTo>
                      <a:close/>
                    </a:path>
                  </a:pathLst>
                </a:cu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348488" tIns="2109554" rIns="348488" bIns="1229023" numCol="1" spcCol="1270" anchor="ctr" anchorCtr="0">
                  <a:noAutofit/>
                </a:bodyPr>
                <a:lstStyle/>
                <a:p>
                  <a:pPr marL="0" lvl="0" indent="0" algn="ctr" defTabSz="2178050">
                    <a:lnSpc>
                      <a:spcPct val="90000"/>
                    </a:lnSpc>
                    <a:spcBef>
                      <a:spcPct val="0"/>
                    </a:spcBef>
                    <a:spcAft>
                      <a:spcPct val="35000"/>
                    </a:spcAft>
                    <a:buNone/>
                  </a:pPr>
                  <a:endParaRPr lang="zh-TW" altLang="en-US" sz="4900" kern="1200" dirty="0"/>
                </a:p>
              </p:txBody>
            </p:sp>
            <p:sp>
              <p:nvSpPr>
                <p:cNvPr id="119" name="文字方塊 118">
                  <a:extLst>
                    <a:ext uri="{FF2B5EF4-FFF2-40B4-BE49-F238E27FC236}">
                      <a16:creationId xmlns:a16="http://schemas.microsoft.com/office/drawing/2014/main" xmlns="" id="{55F327A5-02FF-4E35-9709-C6CBC9F9F4C4}"/>
                    </a:ext>
                  </a:extLst>
                </p:cNvPr>
                <p:cNvSpPr txBox="1"/>
                <p:nvPr/>
              </p:nvSpPr>
              <p:spPr>
                <a:xfrm>
                  <a:off x="3278419" y="2315584"/>
                  <a:ext cx="1810327" cy="338554"/>
                </a:xfrm>
                <a:prstGeom prst="rect">
                  <a:avLst/>
                </a:prstGeom>
                <a:solidFill>
                  <a:schemeClr val="accent5">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p>
                  <a:pPr algn="ctr"/>
                  <a:r>
                    <a:rPr lang="en-US" altLang="zh-TW">
                      <a:solidFill>
                        <a:schemeClr val="tx1"/>
                      </a:solidFill>
                    </a:rPr>
                    <a:t>160</a:t>
                  </a:r>
                  <a:r>
                    <a:rPr lang="zh-TW" altLang="en-US">
                      <a:solidFill>
                        <a:schemeClr val="tx1"/>
                      </a:solidFill>
                    </a:rPr>
                    <a:t>億</a:t>
                  </a:r>
                  <a:r>
                    <a:rPr lang="zh-TW" altLang="en-US" dirty="0">
                      <a:solidFill>
                        <a:schemeClr val="tx1"/>
                      </a:solidFill>
                    </a:rPr>
                    <a:t>美元</a:t>
                  </a:r>
                </a:p>
              </p:txBody>
            </p:sp>
            <p:sp>
              <p:nvSpPr>
                <p:cNvPr id="120" name="文字方塊 119">
                  <a:extLst>
                    <a:ext uri="{FF2B5EF4-FFF2-40B4-BE49-F238E27FC236}">
                      <a16:creationId xmlns:a16="http://schemas.microsoft.com/office/drawing/2014/main" xmlns="" id="{090E3572-731F-443D-818E-4C430A252301}"/>
                    </a:ext>
                  </a:extLst>
                </p:cNvPr>
                <p:cNvSpPr txBox="1">
                  <a:spLocks/>
                </p:cNvSpPr>
                <p:nvPr/>
              </p:nvSpPr>
              <p:spPr>
                <a:xfrm>
                  <a:off x="3270345" y="3620906"/>
                  <a:ext cx="1810327" cy="542778"/>
                </a:xfrm>
                <a:prstGeom prst="rect">
                  <a:avLst/>
                </a:prstGeom>
                <a:solidFill>
                  <a:schemeClr val="accent5">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pPr algn="just" hangingPunct="0"/>
                  <a:r>
                    <a:rPr lang="zh-TW" altLang="en-US" sz="1400" dirty="0"/>
                    <a:t>聚乙烯、聚丙烯、聚苯乙烯等</a:t>
                  </a:r>
                  <a:r>
                    <a:rPr lang="en-US" altLang="zh-TW" sz="1400" dirty="0"/>
                    <a:t>142</a:t>
                  </a:r>
                  <a:r>
                    <a:rPr lang="zh-TW" altLang="en-US" sz="1400" dirty="0"/>
                    <a:t>項</a:t>
                  </a:r>
                  <a:endParaRPr lang="en-US" altLang="zh-TW" sz="1400" dirty="0"/>
                </a:p>
              </p:txBody>
            </p:sp>
            <p:sp>
              <p:nvSpPr>
                <p:cNvPr id="121" name="文字方塊 120">
                  <a:extLst>
                    <a:ext uri="{FF2B5EF4-FFF2-40B4-BE49-F238E27FC236}">
                      <a16:creationId xmlns:a16="http://schemas.microsoft.com/office/drawing/2014/main" xmlns="" id="{93718306-1100-4233-A3B1-E2B8E7CD55D1}"/>
                    </a:ext>
                  </a:extLst>
                </p:cNvPr>
                <p:cNvSpPr txBox="1"/>
                <p:nvPr/>
              </p:nvSpPr>
              <p:spPr>
                <a:xfrm>
                  <a:off x="3259303" y="4244977"/>
                  <a:ext cx="1810327" cy="1213734"/>
                </a:xfrm>
                <a:prstGeom prst="rect">
                  <a:avLst/>
                </a:prstGeom>
                <a:solidFill>
                  <a:schemeClr val="accent5">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pPr algn="just"/>
                  <a:r>
                    <a:rPr lang="zh-TW" altLang="en-US" sz="1400" dirty="0"/>
                    <a:t>多為供應中國大陸內需市場，短期之內無影響。</a:t>
                  </a:r>
                </a:p>
              </p:txBody>
            </p:sp>
            <p:sp>
              <p:nvSpPr>
                <p:cNvPr id="129" name="手繪多邊形: 圖案 128">
                  <a:extLst>
                    <a:ext uri="{FF2B5EF4-FFF2-40B4-BE49-F238E27FC236}">
                      <a16:creationId xmlns:a16="http://schemas.microsoft.com/office/drawing/2014/main" xmlns="" id="{055A607C-CDAE-40C2-AB56-F07BDF33B0EC}"/>
                    </a:ext>
                  </a:extLst>
                </p:cNvPr>
                <p:cNvSpPr/>
                <p:nvPr/>
              </p:nvSpPr>
              <p:spPr>
                <a:xfrm>
                  <a:off x="5362119" y="1488030"/>
                  <a:ext cx="2003230" cy="4053133"/>
                </a:xfrm>
                <a:custGeom>
                  <a:avLst/>
                  <a:gdLst>
                    <a:gd name="connsiteX0" fmla="*/ 0 w 2157263"/>
                    <a:gd name="connsiteY0" fmla="*/ 215726 h 4402667"/>
                    <a:gd name="connsiteX1" fmla="*/ 215726 w 2157263"/>
                    <a:gd name="connsiteY1" fmla="*/ 0 h 4402667"/>
                    <a:gd name="connsiteX2" fmla="*/ 1941537 w 2157263"/>
                    <a:gd name="connsiteY2" fmla="*/ 0 h 4402667"/>
                    <a:gd name="connsiteX3" fmla="*/ 2157263 w 2157263"/>
                    <a:gd name="connsiteY3" fmla="*/ 215726 h 4402667"/>
                    <a:gd name="connsiteX4" fmla="*/ 2157263 w 2157263"/>
                    <a:gd name="connsiteY4" fmla="*/ 4186941 h 4402667"/>
                    <a:gd name="connsiteX5" fmla="*/ 1941537 w 2157263"/>
                    <a:gd name="connsiteY5" fmla="*/ 4402667 h 4402667"/>
                    <a:gd name="connsiteX6" fmla="*/ 215726 w 2157263"/>
                    <a:gd name="connsiteY6" fmla="*/ 4402667 h 4402667"/>
                    <a:gd name="connsiteX7" fmla="*/ 0 w 2157263"/>
                    <a:gd name="connsiteY7" fmla="*/ 4186941 h 4402667"/>
                    <a:gd name="connsiteX8" fmla="*/ 0 w 2157263"/>
                    <a:gd name="connsiteY8" fmla="*/ 215726 h 44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263" h="4402667">
                      <a:moveTo>
                        <a:pt x="0" y="215726"/>
                      </a:moveTo>
                      <a:cubicBezTo>
                        <a:pt x="0" y="96584"/>
                        <a:pt x="96584" y="0"/>
                        <a:pt x="215726" y="0"/>
                      </a:cubicBezTo>
                      <a:lnTo>
                        <a:pt x="1941537" y="0"/>
                      </a:lnTo>
                      <a:cubicBezTo>
                        <a:pt x="2060679" y="0"/>
                        <a:pt x="2157263" y="96584"/>
                        <a:pt x="2157263" y="215726"/>
                      </a:cubicBezTo>
                      <a:lnTo>
                        <a:pt x="2157263" y="4186941"/>
                      </a:lnTo>
                      <a:cubicBezTo>
                        <a:pt x="2157263" y="4306083"/>
                        <a:pt x="2060679" y="4402667"/>
                        <a:pt x="1941537" y="4402667"/>
                      </a:cubicBezTo>
                      <a:lnTo>
                        <a:pt x="215726" y="4402667"/>
                      </a:lnTo>
                      <a:cubicBezTo>
                        <a:pt x="96584" y="4402667"/>
                        <a:pt x="0" y="4306083"/>
                        <a:pt x="0" y="4186941"/>
                      </a:cubicBezTo>
                      <a:lnTo>
                        <a:pt x="0" y="215726"/>
                      </a:lnTo>
                      <a:close/>
                    </a:path>
                  </a:pathLst>
                </a:cu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348488" tIns="2109554" rIns="348488" bIns="1229023" numCol="1" spcCol="1270" anchor="ctr" anchorCtr="0">
                  <a:noAutofit/>
                </a:bodyPr>
                <a:lstStyle/>
                <a:p>
                  <a:pPr marL="0" lvl="0" indent="0" algn="ctr" defTabSz="2178050">
                    <a:lnSpc>
                      <a:spcPct val="90000"/>
                    </a:lnSpc>
                    <a:spcBef>
                      <a:spcPct val="0"/>
                    </a:spcBef>
                    <a:spcAft>
                      <a:spcPct val="35000"/>
                    </a:spcAft>
                    <a:buNone/>
                  </a:pPr>
                  <a:endParaRPr lang="zh-TW" altLang="en-US" sz="4900" kern="1200" dirty="0"/>
                </a:p>
              </p:txBody>
            </p:sp>
            <p:sp>
              <p:nvSpPr>
                <p:cNvPr id="126" name="文字方塊 125">
                  <a:extLst>
                    <a:ext uri="{FF2B5EF4-FFF2-40B4-BE49-F238E27FC236}">
                      <a16:creationId xmlns:a16="http://schemas.microsoft.com/office/drawing/2014/main" xmlns="" id="{513A53E5-ABBC-4E74-A12F-2F04161669ED}"/>
                    </a:ext>
                  </a:extLst>
                </p:cNvPr>
                <p:cNvSpPr txBox="1"/>
                <p:nvPr/>
              </p:nvSpPr>
              <p:spPr>
                <a:xfrm>
                  <a:off x="5447982" y="2315584"/>
                  <a:ext cx="1810327" cy="338554"/>
                </a:xfrm>
                <a:prstGeom prst="rect">
                  <a:avLst/>
                </a:prstGeom>
                <a:solidFill>
                  <a:schemeClr val="accent2">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p>
                  <a:pPr algn="ctr"/>
                  <a:r>
                    <a:rPr lang="en-US" altLang="zh-TW">
                      <a:solidFill>
                        <a:schemeClr val="tx1"/>
                      </a:solidFill>
                    </a:rPr>
                    <a:t>2,000</a:t>
                  </a:r>
                  <a:r>
                    <a:rPr lang="zh-TW" altLang="en-US">
                      <a:solidFill>
                        <a:schemeClr val="tx1"/>
                      </a:solidFill>
                    </a:rPr>
                    <a:t>億</a:t>
                  </a:r>
                  <a:r>
                    <a:rPr lang="zh-TW" altLang="en-US" dirty="0">
                      <a:solidFill>
                        <a:schemeClr val="tx1"/>
                      </a:solidFill>
                    </a:rPr>
                    <a:t>美元</a:t>
                  </a:r>
                </a:p>
              </p:txBody>
            </p:sp>
            <p:sp>
              <p:nvSpPr>
                <p:cNvPr id="127" name="文字方塊 126">
                  <a:extLst>
                    <a:ext uri="{FF2B5EF4-FFF2-40B4-BE49-F238E27FC236}">
                      <a16:creationId xmlns:a16="http://schemas.microsoft.com/office/drawing/2014/main" xmlns="" id="{85786799-41F6-41E7-B873-D42FC3612C4B}"/>
                    </a:ext>
                  </a:extLst>
                </p:cNvPr>
                <p:cNvSpPr txBox="1"/>
                <p:nvPr/>
              </p:nvSpPr>
              <p:spPr>
                <a:xfrm>
                  <a:off x="5458570" y="3620906"/>
                  <a:ext cx="1810327" cy="542778"/>
                </a:xfrm>
                <a:prstGeom prst="rect">
                  <a:avLst/>
                </a:prstGeom>
                <a:solidFill>
                  <a:schemeClr val="accent2">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pPr algn="just"/>
                  <a:r>
                    <a:rPr lang="zh-TW" altLang="en-US" sz="1400" dirty="0"/>
                    <a:t>乙烯、苯、正丁醇等</a:t>
                  </a:r>
                  <a:r>
                    <a:rPr lang="en-US" altLang="zh-TW" sz="1400" dirty="0"/>
                    <a:t>504</a:t>
                  </a:r>
                  <a:r>
                    <a:rPr lang="zh-TW" altLang="en-US" sz="1400" dirty="0"/>
                    <a:t>項</a:t>
                  </a:r>
                  <a:endParaRPr lang="en-US" altLang="zh-TW" sz="1400" dirty="0"/>
                </a:p>
              </p:txBody>
            </p:sp>
            <p:sp>
              <p:nvSpPr>
                <p:cNvPr id="128" name="文字方塊 127">
                  <a:extLst>
                    <a:ext uri="{FF2B5EF4-FFF2-40B4-BE49-F238E27FC236}">
                      <a16:creationId xmlns:a16="http://schemas.microsoft.com/office/drawing/2014/main" xmlns="" id="{64D7CE16-D256-4851-A671-C13AF7A2BFC6}"/>
                    </a:ext>
                  </a:extLst>
                </p:cNvPr>
                <p:cNvSpPr txBox="1"/>
                <p:nvPr/>
              </p:nvSpPr>
              <p:spPr>
                <a:xfrm>
                  <a:off x="5458570" y="4228882"/>
                  <a:ext cx="1810327" cy="1213734"/>
                </a:xfrm>
                <a:prstGeom prst="rect">
                  <a:avLst/>
                </a:prstGeom>
                <a:solidFill>
                  <a:schemeClr val="accent2">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pPr algn="just"/>
                  <a:r>
                    <a:rPr lang="zh-TW" altLang="en-US" sz="1400" dirty="0"/>
                    <a:t>石化上游基本原料、塑膠製品、橡膠製品出口中國大陸以內需為主，短期影響有限。</a:t>
                  </a:r>
                </a:p>
              </p:txBody>
            </p:sp>
            <p:sp>
              <p:nvSpPr>
                <p:cNvPr id="136" name="手繪多邊形: 圖案 135">
                  <a:extLst>
                    <a:ext uri="{FF2B5EF4-FFF2-40B4-BE49-F238E27FC236}">
                      <a16:creationId xmlns:a16="http://schemas.microsoft.com/office/drawing/2014/main" xmlns="" id="{2B7D299A-D767-4D57-921E-DD7EB2730FAB}"/>
                    </a:ext>
                  </a:extLst>
                </p:cNvPr>
                <p:cNvSpPr/>
                <p:nvPr/>
              </p:nvSpPr>
              <p:spPr>
                <a:xfrm>
                  <a:off x="7511701" y="1502363"/>
                  <a:ext cx="2003230" cy="4053133"/>
                </a:xfrm>
                <a:custGeom>
                  <a:avLst/>
                  <a:gdLst>
                    <a:gd name="connsiteX0" fmla="*/ 0 w 2157263"/>
                    <a:gd name="connsiteY0" fmla="*/ 215726 h 4402667"/>
                    <a:gd name="connsiteX1" fmla="*/ 215726 w 2157263"/>
                    <a:gd name="connsiteY1" fmla="*/ 0 h 4402667"/>
                    <a:gd name="connsiteX2" fmla="*/ 1941537 w 2157263"/>
                    <a:gd name="connsiteY2" fmla="*/ 0 h 4402667"/>
                    <a:gd name="connsiteX3" fmla="*/ 2157263 w 2157263"/>
                    <a:gd name="connsiteY3" fmla="*/ 215726 h 4402667"/>
                    <a:gd name="connsiteX4" fmla="*/ 2157263 w 2157263"/>
                    <a:gd name="connsiteY4" fmla="*/ 4186941 h 4402667"/>
                    <a:gd name="connsiteX5" fmla="*/ 1941537 w 2157263"/>
                    <a:gd name="connsiteY5" fmla="*/ 4402667 h 4402667"/>
                    <a:gd name="connsiteX6" fmla="*/ 215726 w 2157263"/>
                    <a:gd name="connsiteY6" fmla="*/ 4402667 h 4402667"/>
                    <a:gd name="connsiteX7" fmla="*/ 0 w 2157263"/>
                    <a:gd name="connsiteY7" fmla="*/ 4186941 h 4402667"/>
                    <a:gd name="connsiteX8" fmla="*/ 0 w 2157263"/>
                    <a:gd name="connsiteY8" fmla="*/ 215726 h 44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263" h="4402667">
                      <a:moveTo>
                        <a:pt x="0" y="215726"/>
                      </a:moveTo>
                      <a:cubicBezTo>
                        <a:pt x="0" y="96584"/>
                        <a:pt x="96584" y="0"/>
                        <a:pt x="215726" y="0"/>
                      </a:cubicBezTo>
                      <a:lnTo>
                        <a:pt x="1941537" y="0"/>
                      </a:lnTo>
                      <a:cubicBezTo>
                        <a:pt x="2060679" y="0"/>
                        <a:pt x="2157263" y="96584"/>
                        <a:pt x="2157263" y="215726"/>
                      </a:cubicBezTo>
                      <a:lnTo>
                        <a:pt x="2157263" y="4186941"/>
                      </a:lnTo>
                      <a:cubicBezTo>
                        <a:pt x="2157263" y="4306083"/>
                        <a:pt x="2060679" y="4402667"/>
                        <a:pt x="1941537" y="4402667"/>
                      </a:cubicBezTo>
                      <a:lnTo>
                        <a:pt x="215726" y="4402667"/>
                      </a:lnTo>
                      <a:cubicBezTo>
                        <a:pt x="96584" y="4402667"/>
                        <a:pt x="0" y="4306083"/>
                        <a:pt x="0" y="4186941"/>
                      </a:cubicBezTo>
                      <a:lnTo>
                        <a:pt x="0" y="215726"/>
                      </a:lnTo>
                      <a:close/>
                    </a:path>
                  </a:pathLst>
                </a:cu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348488" tIns="2109554" rIns="348488" bIns="1229023" numCol="1" spcCol="1270" anchor="ctr" anchorCtr="0">
                  <a:noAutofit/>
                </a:bodyPr>
                <a:lstStyle/>
                <a:p>
                  <a:pPr marL="0" lvl="0" indent="0" algn="ctr" defTabSz="2178050">
                    <a:lnSpc>
                      <a:spcPct val="90000"/>
                    </a:lnSpc>
                    <a:spcBef>
                      <a:spcPct val="0"/>
                    </a:spcBef>
                    <a:spcAft>
                      <a:spcPct val="35000"/>
                    </a:spcAft>
                    <a:buNone/>
                  </a:pPr>
                  <a:endParaRPr lang="zh-TW" altLang="en-US" sz="4900" kern="1200"/>
                </a:p>
              </p:txBody>
            </p:sp>
            <p:sp>
              <p:nvSpPr>
                <p:cNvPr id="133" name="文字方塊 132">
                  <a:extLst>
                    <a:ext uri="{FF2B5EF4-FFF2-40B4-BE49-F238E27FC236}">
                      <a16:creationId xmlns:a16="http://schemas.microsoft.com/office/drawing/2014/main" xmlns="" id="{E780ECFE-9F69-4ED0-8026-EC5D7E5E36DB}"/>
                    </a:ext>
                  </a:extLst>
                </p:cNvPr>
                <p:cNvSpPr txBox="1"/>
                <p:nvPr/>
              </p:nvSpPr>
              <p:spPr>
                <a:xfrm>
                  <a:off x="7632640" y="2299685"/>
                  <a:ext cx="1810327" cy="338554"/>
                </a:xfrm>
                <a:prstGeom prst="rect">
                  <a:avLst/>
                </a:prstGeom>
                <a:solidFill>
                  <a:schemeClr val="accent6">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p>
                  <a:pPr algn="ctr"/>
                  <a:r>
                    <a:rPr lang="en-US" altLang="zh-TW">
                      <a:solidFill>
                        <a:schemeClr val="tx1"/>
                      </a:solidFill>
                    </a:rPr>
                    <a:t>2,500</a:t>
                  </a:r>
                  <a:r>
                    <a:rPr lang="zh-TW" altLang="en-US">
                      <a:solidFill>
                        <a:schemeClr val="tx1"/>
                      </a:solidFill>
                    </a:rPr>
                    <a:t>億</a:t>
                  </a:r>
                  <a:r>
                    <a:rPr lang="zh-TW" altLang="en-US" dirty="0">
                      <a:solidFill>
                        <a:schemeClr val="tx1"/>
                      </a:solidFill>
                    </a:rPr>
                    <a:t>美元</a:t>
                  </a:r>
                </a:p>
              </p:txBody>
            </p:sp>
            <p:sp>
              <p:nvSpPr>
                <p:cNvPr id="134" name="文字方塊 133">
                  <a:extLst>
                    <a:ext uri="{FF2B5EF4-FFF2-40B4-BE49-F238E27FC236}">
                      <a16:creationId xmlns:a16="http://schemas.microsoft.com/office/drawing/2014/main" xmlns="" id="{DD7526D2-48E5-4560-90FE-CCCDC16B08DF}"/>
                    </a:ext>
                  </a:extLst>
                </p:cNvPr>
                <p:cNvSpPr txBox="1"/>
                <p:nvPr/>
              </p:nvSpPr>
              <p:spPr>
                <a:xfrm>
                  <a:off x="7644798" y="3623833"/>
                  <a:ext cx="1810327" cy="542778"/>
                </a:xfrm>
                <a:prstGeom prst="rect">
                  <a:avLst/>
                </a:prstGeom>
                <a:solidFill>
                  <a:schemeClr val="accent6">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pPr algn="just" hangingPunct="0"/>
                  <a:r>
                    <a:rPr lang="zh-TW" altLang="en-US" sz="1400" dirty="0"/>
                    <a:t>塑膠板片、薄膜、箔、扁條等</a:t>
                  </a:r>
                  <a:r>
                    <a:rPr lang="en-US" altLang="zh-TW" sz="1400" dirty="0"/>
                    <a:t>139</a:t>
                  </a:r>
                  <a:r>
                    <a:rPr lang="zh-TW" altLang="en-US" sz="1400" dirty="0"/>
                    <a:t>項</a:t>
                  </a:r>
                </a:p>
              </p:txBody>
            </p:sp>
            <p:sp>
              <p:nvSpPr>
                <p:cNvPr id="135" name="文字方塊 134">
                  <a:extLst>
                    <a:ext uri="{FF2B5EF4-FFF2-40B4-BE49-F238E27FC236}">
                      <a16:creationId xmlns:a16="http://schemas.microsoft.com/office/drawing/2014/main" xmlns="" id="{A030616F-7672-452C-BCA0-0DE33846995D}"/>
                    </a:ext>
                  </a:extLst>
                </p:cNvPr>
                <p:cNvSpPr txBox="1"/>
                <p:nvPr/>
              </p:nvSpPr>
              <p:spPr>
                <a:xfrm>
                  <a:off x="7644798" y="4237570"/>
                  <a:ext cx="1810327" cy="1213268"/>
                </a:xfrm>
                <a:prstGeom prst="rect">
                  <a:avLst/>
                </a:prstGeom>
                <a:solidFill>
                  <a:schemeClr val="accent6">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pPr algn="just"/>
                  <a:r>
                    <a:rPr lang="zh-TW" altLang="en-US" sz="1400" dirty="0"/>
                    <a:t>石化上游基本原料對中國仍有需求缺口；塑膠及橡膠製品出口至大陸多以內需為主，短期影響有限。</a:t>
                  </a:r>
                </a:p>
              </p:txBody>
            </p:sp>
            <p:sp>
              <p:nvSpPr>
                <p:cNvPr id="138" name="橢圓 137">
                  <a:extLst>
                    <a:ext uri="{FF2B5EF4-FFF2-40B4-BE49-F238E27FC236}">
                      <a16:creationId xmlns:a16="http://schemas.microsoft.com/office/drawing/2014/main" xmlns="" id="{D4F4C9E4-AD4A-42AB-9624-5770B8B801D1}"/>
                    </a:ext>
                  </a:extLst>
                </p:cNvPr>
                <p:cNvSpPr>
                  <a:spLocks/>
                </p:cNvSpPr>
                <p:nvPr/>
              </p:nvSpPr>
              <p:spPr>
                <a:xfrm>
                  <a:off x="3353912" y="1581563"/>
                  <a:ext cx="1621109" cy="672047"/>
                </a:xfrm>
                <a:prstGeom prst="ellipse">
                  <a:avLst/>
                </a:prstGeom>
                <a:solidFill>
                  <a:srgbClr val="388FA7"/>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zh-TW" altLang="en-US" sz="1800" dirty="0" smtClean="0">
                      <a:latin typeface="Times New Roman" panose="02020603050405020304" pitchFamily="18" charset="0"/>
                      <a:ea typeface="+mj-ea"/>
                      <a:cs typeface="Times New Roman" panose="02020603050405020304" pitchFamily="18" charset="0"/>
                    </a:rPr>
                    <a:t>第二批</a:t>
                  </a:r>
                  <a:endParaRPr lang="en-US" altLang="zh-TW" sz="1800" dirty="0" smtClean="0">
                    <a:latin typeface="Times New Roman" panose="02020603050405020304" pitchFamily="18" charset="0"/>
                    <a:ea typeface="+mj-ea"/>
                    <a:cs typeface="Times New Roman" panose="02020603050405020304" pitchFamily="18" charset="0"/>
                  </a:endParaRPr>
                </a:p>
                <a:p>
                  <a:pPr algn="ctr"/>
                  <a:r>
                    <a:rPr lang="zh-TW" altLang="en-US" sz="1800" dirty="0" smtClean="0">
                      <a:latin typeface="Times New Roman" panose="02020603050405020304" pitchFamily="18" charset="0"/>
                      <a:ea typeface="+mj-ea"/>
                      <a:cs typeface="Times New Roman" panose="02020603050405020304" pitchFamily="18" charset="0"/>
                    </a:rPr>
                    <a:t>清單</a:t>
                  </a:r>
                  <a:endParaRPr lang="en-US" altLang="zh-TW" sz="2000" dirty="0">
                    <a:latin typeface="Times New Roman" panose="02020603050405020304" pitchFamily="18" charset="0"/>
                    <a:ea typeface="+mj-ea"/>
                    <a:cs typeface="Times New Roman" panose="02020603050405020304" pitchFamily="18" charset="0"/>
                  </a:endParaRPr>
                </a:p>
              </p:txBody>
            </p:sp>
            <p:sp>
              <p:nvSpPr>
                <p:cNvPr id="139" name="橢圓 138">
                  <a:extLst>
                    <a:ext uri="{FF2B5EF4-FFF2-40B4-BE49-F238E27FC236}">
                      <a16:creationId xmlns:a16="http://schemas.microsoft.com/office/drawing/2014/main" xmlns="" id="{085DACE1-32A6-4125-961D-9E428001B108}"/>
                    </a:ext>
                  </a:extLst>
                </p:cNvPr>
                <p:cNvSpPr>
                  <a:spLocks/>
                </p:cNvSpPr>
                <p:nvPr/>
              </p:nvSpPr>
              <p:spPr>
                <a:xfrm>
                  <a:off x="5534019" y="1548768"/>
                  <a:ext cx="1621109" cy="663306"/>
                </a:xfrm>
                <a:prstGeom prst="ellipse">
                  <a:avLst/>
                </a:prstGeom>
                <a:solidFill>
                  <a:srgbClr val="A03D3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zh-TW" altLang="en-US" sz="1800" dirty="0" smtClean="0">
                      <a:latin typeface="Times New Roman" panose="02020603050405020304" pitchFamily="18" charset="0"/>
                      <a:ea typeface="+mj-ea"/>
                      <a:cs typeface="Times New Roman" panose="02020603050405020304" pitchFamily="18" charset="0"/>
                    </a:rPr>
                    <a:t>第三批</a:t>
                  </a:r>
                  <a:endParaRPr lang="en-US" altLang="zh-TW" sz="1800" dirty="0" smtClean="0">
                    <a:latin typeface="Times New Roman" panose="02020603050405020304" pitchFamily="18" charset="0"/>
                    <a:ea typeface="+mj-ea"/>
                    <a:cs typeface="Times New Roman" panose="02020603050405020304" pitchFamily="18" charset="0"/>
                  </a:endParaRPr>
                </a:p>
                <a:p>
                  <a:pPr algn="ctr"/>
                  <a:r>
                    <a:rPr lang="zh-TW" altLang="en-US" sz="1800" dirty="0" smtClean="0">
                      <a:latin typeface="Times New Roman" panose="02020603050405020304" pitchFamily="18" charset="0"/>
                      <a:ea typeface="+mj-ea"/>
                      <a:cs typeface="Times New Roman" panose="02020603050405020304" pitchFamily="18" charset="0"/>
                    </a:rPr>
                    <a:t>清單</a:t>
                  </a:r>
                  <a:endParaRPr lang="en-US" altLang="zh-TW" sz="2000" dirty="0">
                    <a:latin typeface="Times New Roman" panose="02020603050405020304" pitchFamily="18" charset="0"/>
                    <a:ea typeface="+mj-ea"/>
                    <a:cs typeface="Times New Roman" panose="02020603050405020304" pitchFamily="18" charset="0"/>
                  </a:endParaRPr>
                </a:p>
              </p:txBody>
            </p:sp>
            <p:sp>
              <p:nvSpPr>
                <p:cNvPr id="140" name="橢圓 139">
                  <a:extLst>
                    <a:ext uri="{FF2B5EF4-FFF2-40B4-BE49-F238E27FC236}">
                      <a16:creationId xmlns:a16="http://schemas.microsoft.com/office/drawing/2014/main" xmlns="" id="{AB16B329-A084-4068-8F4C-30105CAD06E5}"/>
                    </a:ext>
                  </a:extLst>
                </p:cNvPr>
                <p:cNvSpPr>
                  <a:spLocks/>
                </p:cNvSpPr>
                <p:nvPr/>
              </p:nvSpPr>
              <p:spPr>
                <a:xfrm>
                  <a:off x="7592171" y="1564103"/>
                  <a:ext cx="1898439" cy="673842"/>
                </a:xfrm>
                <a:prstGeom prst="ellipse">
                  <a:avLst/>
                </a:prstGeom>
                <a:solidFill>
                  <a:srgbClr val="F2750F"/>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zh-TW" altLang="en-US" sz="1800" dirty="0">
                      <a:latin typeface="+mj-ea"/>
                      <a:ea typeface="+mj-ea"/>
                    </a:rPr>
                    <a:t>尚未</a:t>
                  </a:r>
                  <a:endParaRPr lang="en-US" altLang="zh-TW" sz="1800">
                    <a:latin typeface="+mj-ea"/>
                    <a:ea typeface="+mj-ea"/>
                  </a:endParaRPr>
                </a:p>
                <a:p>
                  <a:pPr algn="ctr"/>
                  <a:r>
                    <a:rPr lang="zh-TW" altLang="en-US" sz="1800">
                      <a:latin typeface="+mj-ea"/>
                      <a:ea typeface="+mj-ea"/>
                    </a:rPr>
                    <a:t>納入</a:t>
                  </a:r>
                  <a:r>
                    <a:rPr lang="zh-TW" altLang="en-US" sz="1800" dirty="0">
                      <a:latin typeface="+mj-ea"/>
                      <a:ea typeface="+mj-ea"/>
                    </a:rPr>
                    <a:t>之產品</a:t>
                  </a:r>
                  <a:endParaRPr lang="zh-TW" altLang="en-US" sz="1100" dirty="0"/>
                </a:p>
              </p:txBody>
            </p:sp>
          </p:grpSp>
          <p:sp>
            <p:nvSpPr>
              <p:cNvPr id="54" name="文字方塊 53">
                <a:extLst>
                  <a:ext uri="{FF2B5EF4-FFF2-40B4-BE49-F238E27FC236}">
                    <a16:creationId xmlns:a16="http://schemas.microsoft.com/office/drawing/2014/main" xmlns="" id="{65E10EC2-987C-4E07-9BAE-44474F3383D6}"/>
                  </a:ext>
                </a:extLst>
              </p:cNvPr>
              <p:cNvSpPr txBox="1"/>
              <p:nvPr/>
            </p:nvSpPr>
            <p:spPr>
              <a:xfrm>
                <a:off x="1251345" y="2818772"/>
                <a:ext cx="1800000" cy="338554"/>
              </a:xfrm>
              <a:prstGeom prst="rect">
                <a:avLst/>
              </a:prstGeom>
              <a:solidFill>
                <a:schemeClr val="accent1">
                  <a:lumMod val="40000"/>
                  <a:lumOff val="60000"/>
                </a:schemeClr>
              </a:solidFill>
              <a:ln w="3175"/>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en-US" altLang="zh-TW"/>
                  <a:t>25%</a:t>
                </a:r>
                <a:endParaRPr lang="zh-TW" altLang="en-US" dirty="0"/>
              </a:p>
            </p:txBody>
          </p:sp>
          <p:sp>
            <p:nvSpPr>
              <p:cNvPr id="56" name="文字方塊 55">
                <a:extLst>
                  <a:ext uri="{FF2B5EF4-FFF2-40B4-BE49-F238E27FC236}">
                    <a16:creationId xmlns:a16="http://schemas.microsoft.com/office/drawing/2014/main" xmlns="" id="{78BBABD6-002E-4C6E-82ED-12C625312445}"/>
                  </a:ext>
                </a:extLst>
              </p:cNvPr>
              <p:cNvSpPr txBox="1"/>
              <p:nvPr/>
            </p:nvSpPr>
            <p:spPr>
              <a:xfrm>
                <a:off x="3371299" y="2811865"/>
                <a:ext cx="1800000" cy="338554"/>
              </a:xfrm>
              <a:prstGeom prst="rect">
                <a:avLst/>
              </a:prstGeom>
              <a:solidFill>
                <a:schemeClr val="accent5">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en-US" altLang="zh-TW" dirty="0"/>
                  <a:t>25%</a:t>
                </a:r>
                <a:endParaRPr lang="zh-TW" altLang="en-US" dirty="0"/>
              </a:p>
            </p:txBody>
          </p:sp>
          <p:sp>
            <p:nvSpPr>
              <p:cNvPr id="57" name="文字方塊 56">
                <a:extLst>
                  <a:ext uri="{FF2B5EF4-FFF2-40B4-BE49-F238E27FC236}">
                    <a16:creationId xmlns:a16="http://schemas.microsoft.com/office/drawing/2014/main" xmlns="" id="{C3CC79BD-BAEC-4810-99BA-2B1A280A93E8}"/>
                  </a:ext>
                </a:extLst>
              </p:cNvPr>
              <p:cNvSpPr txBox="1"/>
              <p:nvPr/>
            </p:nvSpPr>
            <p:spPr>
              <a:xfrm>
                <a:off x="5536513" y="2843753"/>
                <a:ext cx="1810528" cy="287353"/>
              </a:xfrm>
              <a:prstGeom prst="rect">
                <a:avLst/>
              </a:prstGeom>
              <a:solidFill>
                <a:schemeClr val="accent2">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en-US" altLang="zh-TW" sz="1200" dirty="0">
                    <a:solidFill>
                      <a:srgbClr val="FF0000"/>
                    </a:solidFill>
                  </a:rPr>
                  <a:t>10%(</a:t>
                </a:r>
                <a:r>
                  <a:rPr lang="zh-TW" altLang="en-US" sz="1200" dirty="0">
                    <a:solidFill>
                      <a:srgbClr val="FF0000"/>
                    </a:solidFill>
                  </a:rPr>
                  <a:t>後續研議調至</a:t>
                </a:r>
                <a:r>
                  <a:rPr lang="en-US" altLang="zh-TW" sz="1200" dirty="0">
                    <a:solidFill>
                      <a:srgbClr val="FF0000"/>
                    </a:solidFill>
                  </a:rPr>
                  <a:t>25%)</a:t>
                </a:r>
                <a:endParaRPr lang="zh-TW" altLang="en-US" sz="1200" dirty="0">
                  <a:solidFill>
                    <a:srgbClr val="FF0000"/>
                  </a:solidFill>
                </a:endParaRPr>
              </a:p>
            </p:txBody>
          </p:sp>
          <p:sp>
            <p:nvSpPr>
              <p:cNvPr id="58" name="文字方塊 57">
                <a:extLst>
                  <a:ext uri="{FF2B5EF4-FFF2-40B4-BE49-F238E27FC236}">
                    <a16:creationId xmlns:a16="http://schemas.microsoft.com/office/drawing/2014/main" xmlns="" id="{22EE751C-D721-4C23-B98B-E3E5FB804A4E}"/>
                  </a:ext>
                </a:extLst>
              </p:cNvPr>
              <p:cNvSpPr txBox="1"/>
              <p:nvPr/>
            </p:nvSpPr>
            <p:spPr>
              <a:xfrm>
                <a:off x="7712104" y="2805575"/>
                <a:ext cx="1800000" cy="351209"/>
              </a:xfrm>
              <a:prstGeom prst="rect">
                <a:avLst/>
              </a:prstGeom>
              <a:solidFill>
                <a:schemeClr val="accent6">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zh-TW" altLang="en-US" dirty="0"/>
                  <a:t>－</a:t>
                </a:r>
                <a:endParaRPr lang="en-US" altLang="zh-TW" dirty="0"/>
              </a:p>
            </p:txBody>
          </p:sp>
          <p:sp>
            <p:nvSpPr>
              <p:cNvPr id="59" name="文字方塊 58">
                <a:extLst>
                  <a:ext uri="{FF2B5EF4-FFF2-40B4-BE49-F238E27FC236}">
                    <a16:creationId xmlns:a16="http://schemas.microsoft.com/office/drawing/2014/main" xmlns="" id="{FE10526D-EA3F-407F-9E1B-57490C3A944E}"/>
                  </a:ext>
                </a:extLst>
              </p:cNvPr>
              <p:cNvSpPr txBox="1"/>
              <p:nvPr/>
            </p:nvSpPr>
            <p:spPr>
              <a:xfrm>
                <a:off x="1236138" y="3253309"/>
                <a:ext cx="1800000" cy="338554"/>
              </a:xfrm>
              <a:prstGeom prst="rect">
                <a:avLst/>
              </a:prstGeom>
              <a:solidFill>
                <a:schemeClr val="accent1">
                  <a:lumMod val="40000"/>
                  <a:lumOff val="60000"/>
                </a:schemeClr>
              </a:solidFill>
              <a:ln w="3175"/>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en-US" altLang="zh-TW" dirty="0"/>
                  <a:t>2018/7/6</a:t>
                </a:r>
                <a:endParaRPr lang="zh-TW" altLang="en-US" dirty="0"/>
              </a:p>
            </p:txBody>
          </p:sp>
          <p:sp>
            <p:nvSpPr>
              <p:cNvPr id="60" name="文字方塊 59">
                <a:extLst>
                  <a:ext uri="{FF2B5EF4-FFF2-40B4-BE49-F238E27FC236}">
                    <a16:creationId xmlns:a16="http://schemas.microsoft.com/office/drawing/2014/main" xmlns="" id="{C944DD46-5A77-49C1-800A-D52F1E77CDE0}"/>
                  </a:ext>
                </a:extLst>
              </p:cNvPr>
              <p:cNvSpPr txBox="1"/>
              <p:nvPr/>
            </p:nvSpPr>
            <p:spPr>
              <a:xfrm>
                <a:off x="3371299" y="3256125"/>
                <a:ext cx="1800000" cy="338554"/>
              </a:xfrm>
              <a:prstGeom prst="rect">
                <a:avLst/>
              </a:prstGeom>
              <a:solidFill>
                <a:schemeClr val="accent5">
                  <a:lumMod val="40000"/>
                  <a:lumOff val="6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en-US" altLang="zh-TW" dirty="0"/>
                  <a:t>2018/8/23</a:t>
                </a:r>
                <a:endParaRPr lang="zh-TW" altLang="en-US" dirty="0"/>
              </a:p>
            </p:txBody>
          </p:sp>
          <p:sp>
            <p:nvSpPr>
              <p:cNvPr id="61" name="文字方塊 60">
                <a:extLst>
                  <a:ext uri="{FF2B5EF4-FFF2-40B4-BE49-F238E27FC236}">
                    <a16:creationId xmlns:a16="http://schemas.microsoft.com/office/drawing/2014/main" xmlns="" id="{CE50C0AD-E17C-41C5-85F3-2C04BDD9E739}"/>
                  </a:ext>
                </a:extLst>
              </p:cNvPr>
              <p:cNvSpPr txBox="1"/>
              <p:nvPr/>
            </p:nvSpPr>
            <p:spPr>
              <a:xfrm>
                <a:off x="5536513" y="3252399"/>
                <a:ext cx="1800000" cy="351209"/>
              </a:xfrm>
              <a:prstGeom prst="rect">
                <a:avLst/>
              </a:prstGeom>
              <a:solidFill>
                <a:schemeClr val="accent2">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en-US" altLang="zh-TW" dirty="0"/>
                  <a:t>2018/9/24</a:t>
                </a:r>
                <a:endParaRPr lang="zh-TW" altLang="en-US" dirty="0"/>
              </a:p>
            </p:txBody>
          </p:sp>
          <p:sp>
            <p:nvSpPr>
              <p:cNvPr id="62" name="文字方塊 61">
                <a:extLst>
                  <a:ext uri="{FF2B5EF4-FFF2-40B4-BE49-F238E27FC236}">
                    <a16:creationId xmlns:a16="http://schemas.microsoft.com/office/drawing/2014/main" xmlns="" id="{C3B8225A-C238-41B6-A6A6-AD607BE88FC2}"/>
                  </a:ext>
                </a:extLst>
              </p:cNvPr>
              <p:cNvSpPr txBox="1"/>
              <p:nvPr/>
            </p:nvSpPr>
            <p:spPr>
              <a:xfrm>
                <a:off x="7720798" y="3255437"/>
                <a:ext cx="1800000" cy="351209"/>
              </a:xfrm>
              <a:prstGeom prst="rect">
                <a:avLst/>
              </a:prstGeom>
              <a:solidFill>
                <a:schemeClr val="accent6">
                  <a:lumMod val="20000"/>
                  <a:lumOff val="80000"/>
                </a:schemeClr>
              </a:solidFill>
            </p:spPr>
            <p:style>
              <a:lnRef idx="1">
                <a:schemeClr val="dk1"/>
              </a:lnRef>
              <a:fillRef idx="3">
                <a:schemeClr val="dk1"/>
              </a:fillRef>
              <a:effectRef idx="2">
                <a:schemeClr val="dk1"/>
              </a:effectRef>
              <a:fontRef idx="minor">
                <a:schemeClr val="lt1"/>
              </a:fontRef>
            </p:style>
            <p:txBody>
              <a:bodyPr wrap="square" rtlCol="0" anchor="ctr">
                <a:spAutoFit/>
              </a:bodyPr>
              <a:lstStyle>
                <a:defPPr>
                  <a:defRPr lang="zh-TW"/>
                </a:defPPr>
                <a:lvl1pPr algn="ctr">
                  <a:defRPr>
                    <a:solidFill>
                      <a:schemeClr val="tx1"/>
                    </a:solidFill>
                  </a:defRPr>
                </a:lvl1pPr>
              </a:lstStyle>
              <a:p>
                <a:r>
                  <a:rPr lang="zh-TW" altLang="en-US" dirty="0"/>
                  <a:t>－</a:t>
                </a:r>
                <a:endParaRPr lang="en-US" altLang="zh-TW" dirty="0"/>
              </a:p>
            </p:txBody>
          </p:sp>
        </p:grpSp>
      </p:grpSp>
      <p:sp>
        <p:nvSpPr>
          <p:cNvPr id="55" name="Text Box 14">
            <a:extLst>
              <a:ext uri="{FF2B5EF4-FFF2-40B4-BE49-F238E27FC236}">
                <a16:creationId xmlns:a16="http://schemas.microsoft.com/office/drawing/2014/main" xmlns="" id="{DBC31440-EA7F-4ED2-BD4D-3B629F2CC05B}"/>
              </a:ext>
            </a:extLst>
          </p:cNvPr>
          <p:cNvSpPr txBox="1">
            <a:spLocks noChangeArrowheads="1"/>
          </p:cNvSpPr>
          <p:nvPr/>
        </p:nvSpPr>
        <p:spPr bwMode="auto">
          <a:xfrm>
            <a:off x="1065295" y="5221286"/>
            <a:ext cx="8781506" cy="1454889"/>
          </a:xfrm>
          <a:prstGeom prst="rect">
            <a:avLst/>
          </a:prstGeom>
          <a:gradFill flip="none" rotWithShape="1">
            <a:gsLst>
              <a:gs pos="0">
                <a:srgbClr val="FCCB43">
                  <a:tint val="66000"/>
                  <a:satMod val="160000"/>
                </a:srgbClr>
              </a:gs>
              <a:gs pos="50000">
                <a:srgbClr val="FCCB43">
                  <a:tint val="44500"/>
                  <a:satMod val="160000"/>
                </a:srgbClr>
              </a:gs>
              <a:gs pos="100000">
                <a:srgbClr val="FCCB43">
                  <a:tint val="23500"/>
                  <a:satMod val="160000"/>
                </a:srgbClr>
              </a:gs>
            </a:gsLst>
            <a:lin ang="2700000" scaled="1"/>
            <a:tileRect/>
          </a:gradFill>
          <a:ln/>
          <a:extLst/>
        </p:spPr>
        <p:style>
          <a:lnRef idx="1">
            <a:schemeClr val="accent3"/>
          </a:lnRef>
          <a:fillRef idx="2">
            <a:schemeClr val="accent3"/>
          </a:fillRef>
          <a:effectRef idx="1">
            <a:schemeClr val="accent3"/>
          </a:effectRef>
          <a:fontRef idx="minor">
            <a:schemeClr val="dk1"/>
          </a:fontRef>
        </p:style>
        <p:txBody>
          <a:bodyPr wrap="square">
            <a:noAutofit/>
          </a:bodyPr>
          <a:lstStyle>
            <a:lvl1pPr>
              <a:defRPr kumimoji="1" sz="2400">
                <a:solidFill>
                  <a:schemeClr val="tx1"/>
                </a:solidFill>
                <a:latin typeface="Times New Roman" pitchFamily="18" charset="0"/>
                <a:ea typeface="新細明體" pitchFamily="18" charset="-120"/>
              </a:defRPr>
            </a:lvl1pPr>
            <a:lvl2pPr marL="742950" indent="-285750">
              <a:defRPr kumimoji="1" sz="2400">
                <a:solidFill>
                  <a:schemeClr val="tx1"/>
                </a:solidFill>
                <a:latin typeface="Times New Roman" pitchFamily="18" charset="0"/>
                <a:ea typeface="新細明體" pitchFamily="18" charset="-120"/>
              </a:defRPr>
            </a:lvl2pPr>
            <a:lvl3pPr marL="1143000" indent="-228600">
              <a:defRPr kumimoji="1" sz="2400">
                <a:solidFill>
                  <a:schemeClr val="tx1"/>
                </a:solidFill>
                <a:latin typeface="Times New Roman" pitchFamily="18" charset="0"/>
                <a:ea typeface="新細明體" pitchFamily="18" charset="-120"/>
              </a:defRPr>
            </a:lvl3pPr>
            <a:lvl4pPr marL="1600200" indent="-228600">
              <a:defRPr kumimoji="1" sz="2400">
                <a:solidFill>
                  <a:schemeClr val="tx1"/>
                </a:solidFill>
                <a:latin typeface="Times New Roman" pitchFamily="18" charset="0"/>
                <a:ea typeface="新細明體" pitchFamily="18" charset="-120"/>
              </a:defRPr>
            </a:lvl4pPr>
            <a:lvl5pPr marL="2057400" indent="-228600">
              <a:defRPr kumimoji="1" sz="2400">
                <a:solidFill>
                  <a:schemeClr val="tx1"/>
                </a:solidFill>
                <a:latin typeface="Times New Roman" pitchFamily="18" charset="0"/>
                <a:ea typeface="新細明體" pitchFamily="18" charset="-120"/>
              </a:defRPr>
            </a:lvl5pPr>
            <a:lvl6pPr marL="2514600" indent="-228600" fontAlgn="base">
              <a:spcBef>
                <a:spcPct val="0"/>
              </a:spcBef>
              <a:spcAft>
                <a:spcPct val="0"/>
              </a:spcAft>
              <a:defRPr kumimoji="1" sz="2400">
                <a:solidFill>
                  <a:schemeClr val="tx1"/>
                </a:solidFill>
                <a:latin typeface="Times New Roman" pitchFamily="18" charset="0"/>
                <a:ea typeface="新細明體" pitchFamily="18" charset="-120"/>
              </a:defRPr>
            </a:lvl6pPr>
            <a:lvl7pPr marL="2971800" indent="-228600" fontAlgn="base">
              <a:spcBef>
                <a:spcPct val="0"/>
              </a:spcBef>
              <a:spcAft>
                <a:spcPct val="0"/>
              </a:spcAft>
              <a:defRPr kumimoji="1" sz="2400">
                <a:solidFill>
                  <a:schemeClr val="tx1"/>
                </a:solidFill>
                <a:latin typeface="Times New Roman" pitchFamily="18" charset="0"/>
                <a:ea typeface="新細明體" pitchFamily="18" charset="-120"/>
              </a:defRPr>
            </a:lvl7pPr>
            <a:lvl8pPr marL="3429000" indent="-228600" fontAlgn="base">
              <a:spcBef>
                <a:spcPct val="0"/>
              </a:spcBef>
              <a:spcAft>
                <a:spcPct val="0"/>
              </a:spcAft>
              <a:defRPr kumimoji="1" sz="2400">
                <a:solidFill>
                  <a:schemeClr val="tx1"/>
                </a:solidFill>
                <a:latin typeface="Times New Roman" pitchFamily="18" charset="0"/>
                <a:ea typeface="新細明體" pitchFamily="18" charset="-120"/>
              </a:defRPr>
            </a:lvl8pPr>
            <a:lvl9pPr marL="3886200" indent="-228600" fontAlgn="base">
              <a:spcBef>
                <a:spcPct val="0"/>
              </a:spcBef>
              <a:spcAft>
                <a:spcPct val="0"/>
              </a:spcAft>
              <a:defRPr kumimoji="1" sz="2400">
                <a:solidFill>
                  <a:schemeClr val="tx1"/>
                </a:solidFill>
                <a:latin typeface="Times New Roman" pitchFamily="18" charset="0"/>
                <a:ea typeface="新細明體" pitchFamily="18" charset="-120"/>
              </a:defRPr>
            </a:lvl9pPr>
          </a:lstStyle>
          <a:p>
            <a:pPr lvl="0" algn="just" fontAlgn="auto">
              <a:spcBef>
                <a:spcPts val="600"/>
              </a:spcBef>
              <a:spcAft>
                <a:spcPts val="0"/>
              </a:spcAft>
              <a:defRPr/>
            </a:pPr>
            <a:r>
              <a:rPr lang="zh-TW" altLang="en-US" sz="1500" dirty="0" smtClean="0">
                <a:ea typeface="+mj-ea"/>
                <a:cs typeface="Times New Roman" panose="02020603050405020304" pitchFamily="18" charset="0"/>
              </a:rPr>
              <a:t>美中於</a:t>
            </a:r>
            <a:r>
              <a:rPr lang="en-US" altLang="zh-TW" sz="1500" dirty="0">
                <a:ea typeface="+mj-ea"/>
                <a:cs typeface="Times New Roman" panose="02020603050405020304" pitchFamily="18" charset="0"/>
              </a:rPr>
              <a:t>G20</a:t>
            </a:r>
            <a:r>
              <a:rPr lang="zh-TW" altLang="en-US" sz="1500" dirty="0">
                <a:ea typeface="+mj-ea"/>
                <a:cs typeface="Times New Roman" panose="02020603050405020304" pitchFamily="18" charset="0"/>
              </a:rPr>
              <a:t>峰</a:t>
            </a:r>
            <a:r>
              <a:rPr lang="zh-TW" altLang="en-US" sz="1500" dirty="0" smtClean="0">
                <a:ea typeface="+mj-ea"/>
                <a:cs typeface="Times New Roman" panose="02020603050405020304" pitchFamily="18" charset="0"/>
              </a:rPr>
              <a:t>會就第三批清單</a:t>
            </a:r>
            <a:r>
              <a:rPr lang="en-US" altLang="zh-TW" sz="1500" dirty="0">
                <a:solidFill>
                  <a:srgbClr val="FF0000"/>
                </a:solidFill>
                <a:ea typeface="標楷體"/>
                <a:cs typeface="Times New Roman" panose="02020603050405020304" pitchFamily="18" charset="0"/>
              </a:rPr>
              <a:t>2000</a:t>
            </a:r>
            <a:r>
              <a:rPr lang="zh-TW" altLang="en-US" sz="1500" dirty="0">
                <a:solidFill>
                  <a:srgbClr val="FF0000"/>
                </a:solidFill>
                <a:ea typeface="標楷體"/>
                <a:cs typeface="Times New Roman" panose="02020603050405020304" pitchFamily="18" charset="0"/>
              </a:rPr>
              <a:t>億美元</a:t>
            </a:r>
            <a:r>
              <a:rPr lang="zh-TW" altLang="en-US" sz="1500" dirty="0">
                <a:ea typeface="標楷體"/>
                <a:cs typeface="Times New Roman" panose="02020603050405020304" pitchFamily="18" charset="0"/>
              </a:rPr>
              <a:t>商品</a:t>
            </a:r>
            <a:r>
              <a:rPr lang="zh-TW" altLang="en-US" sz="1500" dirty="0" smtClean="0">
                <a:ea typeface="+mj-ea"/>
                <a:cs typeface="Times New Roman" panose="02020603050405020304" pitchFamily="18" charset="0"/>
              </a:rPr>
              <a:t>關稅</a:t>
            </a:r>
            <a:r>
              <a:rPr lang="zh-TW" altLang="en-US" sz="1500" dirty="0" smtClean="0">
                <a:solidFill>
                  <a:prstClr val="black"/>
                </a:solidFill>
                <a:latin typeface="Arial"/>
                <a:ea typeface="標楷體"/>
                <a:cs typeface="Times New Roman" panose="02020603050405020304" pitchFamily="18" charset="0"/>
              </a:rPr>
              <a:t>達成</a:t>
            </a:r>
            <a:r>
              <a:rPr lang="en-US" altLang="zh-TW" sz="1500" dirty="0">
                <a:solidFill>
                  <a:srgbClr val="FF0000"/>
                </a:solidFill>
                <a:ea typeface="+mj-ea"/>
                <a:cs typeface="Times New Roman" panose="02020603050405020304" pitchFamily="18" charset="0"/>
              </a:rPr>
              <a:t>90</a:t>
            </a:r>
            <a:r>
              <a:rPr lang="zh-TW" altLang="en-US" sz="1500" dirty="0" smtClean="0">
                <a:solidFill>
                  <a:srgbClr val="FF0000"/>
                </a:solidFill>
                <a:ea typeface="+mj-ea"/>
                <a:cs typeface="Times New Roman" panose="02020603050405020304" pitchFamily="18" charset="0"/>
              </a:rPr>
              <a:t>天</a:t>
            </a:r>
            <a:r>
              <a:rPr lang="zh-TW" altLang="en-US" sz="1500" dirty="0" smtClean="0">
                <a:ea typeface="+mj-ea"/>
                <a:cs typeface="Times New Roman" panose="02020603050405020304" pitchFamily="18" charset="0"/>
              </a:rPr>
              <a:t>暫不調整協議</a:t>
            </a:r>
            <a:r>
              <a:rPr lang="en-US" altLang="zh-TW" sz="1500" dirty="0" smtClean="0">
                <a:ea typeface="+mj-ea"/>
                <a:cs typeface="Times New Roman" panose="02020603050405020304" pitchFamily="18" charset="0"/>
              </a:rPr>
              <a:t>(</a:t>
            </a:r>
            <a:r>
              <a:rPr lang="zh-TW" altLang="en-US" sz="1500" dirty="0" smtClean="0">
                <a:ea typeface="+mj-ea"/>
                <a:cs typeface="Times New Roman" panose="02020603050405020304" pitchFamily="18" charset="0"/>
              </a:rPr>
              <a:t>原</a:t>
            </a:r>
            <a:r>
              <a:rPr lang="zh-TW" altLang="en-US" sz="1500" dirty="0">
                <a:ea typeface="+mj-ea"/>
                <a:cs typeface="Times New Roman" panose="02020603050405020304" pitchFamily="18" charset="0"/>
              </a:rPr>
              <a:t>定</a:t>
            </a:r>
            <a:r>
              <a:rPr lang="en-US" altLang="zh-TW" sz="1500" dirty="0" smtClean="0">
                <a:ea typeface="+mj-ea"/>
                <a:cs typeface="Times New Roman" panose="02020603050405020304" pitchFamily="18" charset="0"/>
              </a:rPr>
              <a:t>2019/1/1</a:t>
            </a:r>
            <a:r>
              <a:rPr lang="zh-TW" altLang="en-US" sz="1500" dirty="0">
                <a:ea typeface="+mj-ea"/>
                <a:cs typeface="Times New Roman" panose="02020603050405020304" pitchFamily="18" charset="0"/>
              </a:rPr>
              <a:t>從</a:t>
            </a:r>
            <a:r>
              <a:rPr lang="en-US" altLang="zh-TW" sz="1500" dirty="0">
                <a:solidFill>
                  <a:srgbClr val="FF0000"/>
                </a:solidFill>
                <a:ea typeface="+mj-ea"/>
                <a:cs typeface="Times New Roman" panose="02020603050405020304" pitchFamily="18" charset="0"/>
              </a:rPr>
              <a:t>10%</a:t>
            </a:r>
            <a:r>
              <a:rPr lang="zh-TW" altLang="en-US" sz="1500" dirty="0" smtClean="0">
                <a:ea typeface="+mj-ea"/>
                <a:cs typeface="Times New Roman" panose="02020603050405020304" pitchFamily="18" charset="0"/>
              </a:rPr>
              <a:t>調至</a:t>
            </a:r>
            <a:r>
              <a:rPr lang="en-US" altLang="zh-TW" sz="1500" dirty="0">
                <a:solidFill>
                  <a:srgbClr val="FF0000"/>
                </a:solidFill>
                <a:ea typeface="+mj-ea"/>
                <a:cs typeface="Times New Roman" panose="02020603050405020304" pitchFamily="18" charset="0"/>
              </a:rPr>
              <a:t>25%</a:t>
            </a:r>
            <a:r>
              <a:rPr lang="en-US" altLang="zh-TW" sz="1500" dirty="0" smtClean="0">
                <a:ea typeface="+mj-ea"/>
                <a:cs typeface="Times New Roman" panose="02020603050405020304" pitchFamily="18" charset="0"/>
              </a:rPr>
              <a:t>)</a:t>
            </a:r>
            <a:r>
              <a:rPr lang="zh-TW" altLang="en-US" sz="1500" dirty="0" smtClean="0">
                <a:ea typeface="+mj-ea"/>
                <a:cs typeface="Times New Roman" panose="02020603050405020304" pitchFamily="18" charset="0"/>
              </a:rPr>
              <a:t>，</a:t>
            </a:r>
            <a:r>
              <a:rPr lang="zh-TW" altLang="en-US" sz="1500" dirty="0">
                <a:ea typeface="+mj-ea"/>
                <a:cs typeface="Times New Roman" panose="02020603050405020304" pitchFamily="18" charset="0"/>
              </a:rPr>
              <a:t>顯示美中貿易</a:t>
            </a:r>
            <a:r>
              <a:rPr lang="zh-TW" altLang="en-US" sz="1500" dirty="0" smtClean="0">
                <a:ea typeface="+mj-ea"/>
                <a:cs typeface="Times New Roman" panose="02020603050405020304" pitchFamily="18" charset="0"/>
              </a:rPr>
              <a:t>戰暫時休兵。</a:t>
            </a:r>
            <a:r>
              <a:rPr lang="zh-TW" altLang="en-US" sz="1500" dirty="0">
                <a:ea typeface="+mj-ea"/>
                <a:cs typeface="Times New Roman" panose="02020603050405020304" pitchFamily="18" charset="0"/>
              </a:rPr>
              <a:t>但後續若未有共識</a:t>
            </a:r>
            <a:r>
              <a:rPr lang="zh-TW" altLang="en-US" sz="1500" dirty="0" smtClean="0">
                <a:ea typeface="+mj-ea"/>
                <a:cs typeface="Times New Roman" panose="02020603050405020304" pitchFamily="18" charset="0"/>
              </a:rPr>
              <a:t>，將對</a:t>
            </a:r>
            <a:r>
              <a:rPr lang="zh-TW" altLang="en-US" sz="1500" dirty="0">
                <a:ea typeface="+mj-ea"/>
                <a:cs typeface="Times New Roman" panose="02020603050405020304" pitchFamily="18" charset="0"/>
              </a:rPr>
              <a:t>我石化出口大陸帶來負面影響，</a:t>
            </a:r>
            <a:r>
              <a:rPr lang="zh-TW" altLang="en-US" sz="1500" dirty="0" smtClean="0">
                <a:ea typeface="+mj-ea"/>
                <a:cs typeface="Times New Roman" panose="02020603050405020304" pitchFamily="18" charset="0"/>
              </a:rPr>
              <a:t>因應建議如下</a:t>
            </a:r>
            <a:r>
              <a:rPr lang="zh-TW" altLang="en-US" sz="1500" dirty="0">
                <a:ea typeface="+mj-ea"/>
                <a:cs typeface="Times New Roman" panose="02020603050405020304" pitchFamily="18" charset="0"/>
              </a:rPr>
              <a:t>：</a:t>
            </a:r>
            <a:endParaRPr lang="en-US" altLang="zh-TW" sz="1500" dirty="0">
              <a:ea typeface="+mj-ea"/>
              <a:cs typeface="Times New Roman" panose="02020603050405020304" pitchFamily="18" charset="0"/>
            </a:endParaRPr>
          </a:p>
          <a:p>
            <a:pPr marL="285750" lvl="0" indent="-285750" algn="just" fontAlgn="auto">
              <a:spcBef>
                <a:spcPts val="600"/>
              </a:spcBef>
              <a:spcAft>
                <a:spcPts val="0"/>
              </a:spcAft>
              <a:buFont typeface="Wingdings" panose="05000000000000000000" pitchFamily="2" charset="2"/>
              <a:buChar char="ü"/>
              <a:defRPr/>
            </a:pPr>
            <a:r>
              <a:rPr lang="zh-TW" altLang="en-US" sz="1500" b="1" dirty="0" smtClean="0">
                <a:solidFill>
                  <a:srgbClr val="0000FF"/>
                </a:solidFill>
                <a:latin typeface="+mj-ea"/>
                <a:ea typeface="+mj-ea"/>
              </a:rPr>
              <a:t>提高高值化比重</a:t>
            </a:r>
            <a:r>
              <a:rPr lang="en-US" altLang="zh-TW" sz="1500" b="1" dirty="0" smtClean="0">
                <a:solidFill>
                  <a:srgbClr val="0000FF"/>
                </a:solidFill>
                <a:latin typeface="+mj-ea"/>
                <a:ea typeface="+mj-ea"/>
              </a:rPr>
              <a:t>:</a:t>
            </a:r>
            <a:r>
              <a:rPr lang="zh-TW" altLang="en-US" sz="1500" dirty="0" smtClean="0">
                <a:latin typeface="+mj-ea"/>
                <a:ea typeface="+mj-ea"/>
              </a:rPr>
              <a:t>可提高</a:t>
            </a:r>
            <a:r>
              <a:rPr lang="zh-TW" altLang="en-US" sz="1500" dirty="0">
                <a:solidFill>
                  <a:srgbClr val="FF0000"/>
                </a:solidFill>
                <a:latin typeface="+mj-ea"/>
                <a:ea typeface="+mj-ea"/>
              </a:rPr>
              <a:t>高值化</a:t>
            </a:r>
            <a:r>
              <a:rPr lang="zh-TW" altLang="en-US" sz="1500" dirty="0">
                <a:latin typeface="+mj-ea"/>
                <a:ea typeface="+mj-ea"/>
              </a:rPr>
              <a:t>比重，跳脫貿易戰在價格競爭束縛。</a:t>
            </a:r>
            <a:endParaRPr lang="en-US" altLang="zh-TW" sz="1500" dirty="0">
              <a:latin typeface="+mj-ea"/>
              <a:ea typeface="+mj-ea"/>
            </a:endParaRPr>
          </a:p>
          <a:p>
            <a:pPr marL="285750" lvl="0" indent="-285750" algn="just" fontAlgn="auto">
              <a:spcBef>
                <a:spcPts val="600"/>
              </a:spcBef>
              <a:spcAft>
                <a:spcPts val="0"/>
              </a:spcAft>
              <a:buFont typeface="Wingdings" panose="05000000000000000000" pitchFamily="2" charset="2"/>
              <a:buChar char="ü"/>
              <a:defRPr/>
            </a:pPr>
            <a:r>
              <a:rPr lang="zh-TW" altLang="en-US" sz="1500" b="1" dirty="0">
                <a:solidFill>
                  <a:srgbClr val="0000FF"/>
                </a:solidFill>
                <a:latin typeface="+mj-ea"/>
                <a:ea typeface="+mj-ea"/>
              </a:rPr>
              <a:t>研發新材料創造新需求</a:t>
            </a:r>
            <a:r>
              <a:rPr lang="en-US" altLang="zh-TW" sz="1500" b="1" dirty="0">
                <a:solidFill>
                  <a:srgbClr val="0000FF"/>
                </a:solidFill>
                <a:latin typeface="+mj-ea"/>
                <a:ea typeface="+mj-ea"/>
              </a:rPr>
              <a:t>:</a:t>
            </a:r>
            <a:r>
              <a:rPr lang="zh-TW" altLang="en-US" sz="1500" dirty="0">
                <a:latin typeface="+mj-ea"/>
                <a:ea typeface="+mj-ea"/>
              </a:rPr>
              <a:t>開發新材料創造新需求，降低石化過度依賴出口去化產能的困境。</a:t>
            </a:r>
            <a:endParaRPr lang="en-US" altLang="zh-TW" sz="1500" dirty="0">
              <a:latin typeface="+mj-ea"/>
              <a:ea typeface="+mj-ea"/>
            </a:endParaRPr>
          </a:p>
          <a:p>
            <a:pPr marL="285750" lvl="0" indent="-285750" algn="just" fontAlgn="auto">
              <a:spcBef>
                <a:spcPts val="600"/>
              </a:spcBef>
              <a:spcAft>
                <a:spcPts val="0"/>
              </a:spcAft>
              <a:buFont typeface="Wingdings" panose="05000000000000000000" pitchFamily="2" charset="2"/>
              <a:buChar char="ü"/>
              <a:defRPr/>
            </a:pPr>
            <a:r>
              <a:rPr lang="zh-TW" altLang="en-US" sz="1500" b="1" dirty="0">
                <a:solidFill>
                  <a:srgbClr val="0000FF"/>
                </a:solidFill>
                <a:latin typeface="+mj-ea"/>
                <a:ea typeface="+mj-ea"/>
              </a:rPr>
              <a:t>尋求新商機</a:t>
            </a:r>
            <a:r>
              <a:rPr lang="en-US" altLang="zh-TW" sz="1500" b="1" dirty="0">
                <a:solidFill>
                  <a:srgbClr val="0000FF"/>
                </a:solidFill>
                <a:latin typeface="+mj-ea"/>
                <a:ea typeface="+mj-ea"/>
              </a:rPr>
              <a:t>:</a:t>
            </a:r>
            <a:r>
              <a:rPr lang="zh-TW" altLang="en-US" sz="1500" dirty="0">
                <a:latin typeface="+mj-ea"/>
                <a:ea typeface="+mj-ea"/>
              </a:rPr>
              <a:t>配合東南亞地區</a:t>
            </a:r>
            <a:r>
              <a:rPr lang="zh-TW" altLang="en-US" sz="1500" dirty="0">
                <a:solidFill>
                  <a:srgbClr val="FF0000"/>
                </a:solidFill>
                <a:latin typeface="+mj-ea"/>
                <a:ea typeface="+mj-ea"/>
              </a:rPr>
              <a:t>建材</a:t>
            </a:r>
            <a:r>
              <a:rPr lang="zh-TW" altLang="en-US" sz="1500" dirty="0">
                <a:latin typeface="+mj-ea"/>
                <a:ea typeface="+mj-ea"/>
              </a:rPr>
              <a:t>、</a:t>
            </a:r>
            <a:r>
              <a:rPr lang="zh-TW" altLang="en-US" sz="1500" dirty="0">
                <a:solidFill>
                  <a:srgbClr val="FF0000"/>
                </a:solidFill>
                <a:latin typeface="+mj-ea"/>
                <a:ea typeface="+mj-ea"/>
              </a:rPr>
              <a:t>汽車</a:t>
            </a:r>
            <a:r>
              <a:rPr lang="zh-TW" altLang="en-US" sz="1500" dirty="0">
                <a:latin typeface="+mj-ea"/>
                <a:ea typeface="+mj-ea"/>
              </a:rPr>
              <a:t>等各項石化品需求，彌補可能因美中貿易戰失去的貿易量。</a:t>
            </a:r>
          </a:p>
          <a:p>
            <a:pPr marL="142875" lvl="0" indent="-142875" algn="just" fontAlgn="auto">
              <a:spcBef>
                <a:spcPts val="600"/>
              </a:spcBef>
              <a:spcAft>
                <a:spcPts val="0"/>
              </a:spcAft>
              <a:defRPr/>
            </a:pPr>
            <a:endParaRPr lang="zh-TW" altLang="en-US" sz="1200" dirty="0">
              <a:solidFill>
                <a:srgbClr val="0000FF"/>
              </a:solidFill>
              <a:ea typeface="微軟正黑體" panose="020B0604030504040204" pitchFamily="34" charset="-120"/>
            </a:endParaRPr>
          </a:p>
        </p:txBody>
      </p:sp>
      <p:graphicFrame>
        <p:nvGraphicFramePr>
          <p:cNvPr id="63" name="資料庫圖表 62">
            <a:extLst>
              <a:ext uri="{FF2B5EF4-FFF2-40B4-BE49-F238E27FC236}">
                <a16:creationId xmlns:a16="http://schemas.microsoft.com/office/drawing/2014/main" xmlns="" id="{DF884CCA-2FCC-4061-B433-0BB73336A3BC}"/>
              </a:ext>
            </a:extLst>
          </p:cNvPr>
          <p:cNvGraphicFramePr/>
          <p:nvPr>
            <p:extLst>
              <p:ext uri="{D42A27DB-BD31-4B8C-83A1-F6EECF244321}">
                <p14:modId xmlns:p14="http://schemas.microsoft.com/office/powerpoint/2010/main" val="1595541719"/>
              </p:ext>
            </p:extLst>
          </p:nvPr>
        </p:nvGraphicFramePr>
        <p:xfrm>
          <a:off x="128311" y="5251511"/>
          <a:ext cx="1117295" cy="1111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3777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135466" y="11217"/>
            <a:ext cx="977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因應</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sp>
        <p:nvSpPr>
          <p:cNvPr id="2" name="矩形 1"/>
          <p:cNvSpPr/>
          <p:nvPr/>
        </p:nvSpPr>
        <p:spPr>
          <a:xfrm>
            <a:off x="2420042" y="632150"/>
            <a:ext cx="4458272"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爭取</a:t>
            </a:r>
            <a:r>
              <a:rPr lang="zh-TW"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加入區域經濟</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(CPTPP</a:t>
            </a:r>
            <a:r>
              <a:rPr lang="en-US" altLang="zh-TW"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9">
            <a:extLst>
              <a:ext uri="{FF2B5EF4-FFF2-40B4-BE49-F238E27FC236}">
                <a16:creationId xmlns:a16="http://schemas.microsoft.com/office/drawing/2014/main" xmlns="" id="{A3A316B6-7C36-4A7A-8AE7-3AE0B76AC354}"/>
              </a:ext>
            </a:extLst>
          </p:cNvPr>
          <p:cNvSpPr>
            <a:spLocks noChangeArrowheads="1"/>
          </p:cNvSpPr>
          <p:nvPr/>
        </p:nvSpPr>
        <p:spPr bwMode="auto">
          <a:xfrm>
            <a:off x="0" y="998304"/>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en-US" altLang="zh-TW" sz="2000" b="1" dirty="0" smtClean="0">
                <a:solidFill>
                  <a:srgbClr val="000099"/>
                </a:solidFill>
                <a:ea typeface="標楷體" panose="03000509000000000000" pitchFamily="65" charset="-120"/>
                <a:cs typeface="Times New Roman" panose="02020603050405020304" pitchFamily="18" charset="0"/>
              </a:rPr>
              <a:t>(</a:t>
            </a:r>
            <a:r>
              <a:rPr kumimoji="0" lang="zh-TW" altLang="en-US" sz="2000" b="1" dirty="0" smtClean="0">
                <a:solidFill>
                  <a:srgbClr val="000099"/>
                </a:solidFill>
                <a:ea typeface="標楷體" panose="03000509000000000000" pitchFamily="65" charset="-120"/>
                <a:cs typeface="Times New Roman" panose="02020603050405020304" pitchFamily="18" charset="0"/>
              </a:rPr>
              <a:t>一</a:t>
            </a:r>
            <a:r>
              <a:rPr kumimoji="0" lang="en-US" altLang="zh-TW" sz="2000" b="1" dirty="0" smtClean="0">
                <a:solidFill>
                  <a:srgbClr val="000099"/>
                </a:solidFill>
                <a:ea typeface="標楷體" panose="03000509000000000000" pitchFamily="65" charset="-120"/>
                <a:cs typeface="Times New Roman" panose="02020603050405020304" pitchFamily="18" charset="0"/>
              </a:rPr>
              <a:t>)CPTPP</a:t>
            </a:r>
            <a:r>
              <a:rPr kumimoji="0" lang="zh-TW" altLang="en-US" sz="2000" b="1" dirty="0" smtClean="0">
                <a:solidFill>
                  <a:srgbClr val="000099"/>
                </a:solidFill>
                <a:ea typeface="標楷體" panose="03000509000000000000" pitchFamily="65" charset="-120"/>
                <a:cs typeface="Times New Roman" panose="02020603050405020304" pitchFamily="18" charset="0"/>
              </a:rPr>
              <a:t>進展說明</a:t>
            </a:r>
            <a:endParaRPr kumimoji="0" lang="zh-TW" altLang="en-US" sz="2000" b="1" dirty="0">
              <a:solidFill>
                <a:srgbClr val="000099"/>
              </a:solidFill>
              <a:ea typeface="標楷體" panose="03000509000000000000" pitchFamily="65" charset="-120"/>
              <a:cs typeface="Times New Roman" panose="02020603050405020304" pitchFamily="18" charset="0"/>
            </a:endParaRPr>
          </a:p>
        </p:txBody>
      </p:sp>
      <p:sp>
        <p:nvSpPr>
          <p:cNvPr id="51" name="矩形 9">
            <a:extLst>
              <a:ext uri="{FF2B5EF4-FFF2-40B4-BE49-F238E27FC236}">
                <a16:creationId xmlns:a16="http://schemas.microsoft.com/office/drawing/2014/main" xmlns="" id="{A3A316B6-7C36-4A7A-8AE7-3AE0B76AC354}"/>
              </a:ext>
            </a:extLst>
          </p:cNvPr>
          <p:cNvSpPr>
            <a:spLocks noChangeArrowheads="1"/>
          </p:cNvSpPr>
          <p:nvPr/>
        </p:nvSpPr>
        <p:spPr bwMode="auto">
          <a:xfrm>
            <a:off x="0" y="4349512"/>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FontTx/>
              <a:buNone/>
            </a:pPr>
            <a:r>
              <a:rPr kumimoji="0" lang="en-US" altLang="zh-TW" sz="2000" b="1" dirty="0" smtClean="0">
                <a:solidFill>
                  <a:srgbClr val="000099"/>
                </a:solidFill>
                <a:ea typeface="標楷體" panose="03000509000000000000" pitchFamily="65" charset="-120"/>
                <a:cs typeface="Times New Roman" panose="02020603050405020304" pitchFamily="18" charset="0"/>
              </a:rPr>
              <a:t>(</a:t>
            </a:r>
            <a:r>
              <a:rPr kumimoji="0" lang="zh-TW" altLang="en-US" sz="2000" b="1" dirty="0" smtClean="0">
                <a:solidFill>
                  <a:srgbClr val="000099"/>
                </a:solidFill>
                <a:ea typeface="標楷體" panose="03000509000000000000" pitchFamily="65" charset="-120"/>
                <a:cs typeface="Times New Roman" panose="02020603050405020304" pitchFamily="18" charset="0"/>
              </a:rPr>
              <a:t>二</a:t>
            </a:r>
            <a:r>
              <a:rPr kumimoji="0" lang="en-US" altLang="zh-TW" sz="2000" b="1" dirty="0" smtClean="0">
                <a:solidFill>
                  <a:srgbClr val="000099"/>
                </a:solidFill>
                <a:ea typeface="標楷體" panose="03000509000000000000" pitchFamily="65" charset="-120"/>
                <a:cs typeface="Times New Roman" panose="02020603050405020304" pitchFamily="18" charset="0"/>
              </a:rPr>
              <a:t>)CPTPP</a:t>
            </a:r>
            <a:r>
              <a:rPr kumimoji="0" lang="zh-TW" altLang="en-US" sz="2000" b="1" dirty="0" smtClean="0">
                <a:solidFill>
                  <a:srgbClr val="000099"/>
                </a:solidFill>
                <a:ea typeface="標楷體" panose="03000509000000000000" pitchFamily="65" charset="-120"/>
                <a:cs typeface="Times New Roman" panose="02020603050405020304" pitchFamily="18" charset="0"/>
              </a:rPr>
              <a:t>成員</a:t>
            </a:r>
            <a:r>
              <a:rPr kumimoji="0" lang="zh-TW" altLang="en-US" sz="2000" b="1" dirty="0">
                <a:solidFill>
                  <a:srgbClr val="000099"/>
                </a:solidFill>
                <a:ea typeface="標楷體" panose="03000509000000000000" pitchFamily="65" charset="-120"/>
                <a:cs typeface="Times New Roman" panose="02020603050405020304" pitchFamily="18" charset="0"/>
              </a:rPr>
              <a:t>批准程序進展</a:t>
            </a:r>
          </a:p>
        </p:txBody>
      </p:sp>
      <p:sp>
        <p:nvSpPr>
          <p:cNvPr id="6" name="文字方塊 5"/>
          <p:cNvSpPr txBox="1"/>
          <p:nvPr/>
        </p:nvSpPr>
        <p:spPr>
          <a:xfrm>
            <a:off x="177595" y="1400096"/>
            <a:ext cx="9448416" cy="29299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marL="285750" indent="-285750">
              <a:lnSpc>
                <a:spcPts val="2200"/>
              </a:lnSpc>
              <a:buFont typeface="Wingdings" panose="05000000000000000000" pitchFamily="2" charset="2"/>
              <a:buChar char="u"/>
            </a:pPr>
            <a:r>
              <a:rPr lang="en-US" altLang="zh-TW" b="1" dirty="0">
                <a:solidFill>
                  <a:srgbClr val="0000FF"/>
                </a:solidFill>
                <a:latin typeface="Times New Roman" panose="02020603050405020304" pitchFamily="18" charset="0"/>
                <a:ea typeface="標楷體" panose="03000509000000000000" pitchFamily="65" charset="-120"/>
              </a:rPr>
              <a:t>CPTPP</a:t>
            </a:r>
            <a:r>
              <a:rPr lang="zh-TW" altLang="en-US" b="1" dirty="0">
                <a:solidFill>
                  <a:srgbClr val="0000FF"/>
                </a:solidFill>
                <a:latin typeface="Times New Roman" panose="02020603050405020304" pitchFamily="18" charset="0"/>
                <a:ea typeface="標楷體" panose="03000509000000000000" pitchFamily="65" charset="-120"/>
              </a:rPr>
              <a:t>生效進展：</a:t>
            </a:r>
            <a:r>
              <a:rPr lang="en-US" altLang="zh-TW" dirty="0">
                <a:latin typeface="Times New Roman" panose="02020603050405020304" pitchFamily="18" charset="0"/>
                <a:ea typeface="標楷體" panose="03000509000000000000" pitchFamily="65" charset="-120"/>
              </a:rPr>
              <a:t>2018</a:t>
            </a:r>
            <a:r>
              <a:rPr lang="zh-TW" altLang="en-US" dirty="0">
                <a:latin typeface="Times New Roman" panose="02020603050405020304" pitchFamily="18" charset="0"/>
                <a:ea typeface="標楷體" panose="03000509000000000000" pitchFamily="65" charset="-120"/>
              </a:rPr>
              <a:t>年</a:t>
            </a:r>
            <a:r>
              <a:rPr lang="en-US" altLang="zh-TW" dirty="0">
                <a:latin typeface="Times New Roman" panose="02020603050405020304" pitchFamily="18" charset="0"/>
                <a:ea typeface="標楷體" panose="03000509000000000000" pitchFamily="65" charset="-120"/>
              </a:rPr>
              <a:t>3</a:t>
            </a:r>
            <a:r>
              <a:rPr lang="zh-TW" altLang="en-US" dirty="0">
                <a:latin typeface="Times New Roman" panose="02020603050405020304" pitchFamily="18" charset="0"/>
                <a:ea typeface="標楷體" panose="03000509000000000000" pitchFamily="65" charset="-120"/>
              </a:rPr>
              <a:t>月</a:t>
            </a:r>
            <a:r>
              <a:rPr lang="en-US" altLang="zh-TW" dirty="0">
                <a:latin typeface="Times New Roman" panose="02020603050405020304" pitchFamily="18" charset="0"/>
                <a:ea typeface="標楷體" panose="03000509000000000000" pitchFamily="65" charset="-120"/>
              </a:rPr>
              <a:t>8</a:t>
            </a:r>
            <a:r>
              <a:rPr lang="zh-TW" altLang="en-US" dirty="0">
                <a:latin typeface="Times New Roman" panose="02020603050405020304" pitchFamily="18" charset="0"/>
                <a:ea typeface="標楷體" panose="03000509000000000000" pitchFamily="65" charset="-120"/>
              </a:rPr>
              <a:t>日</a:t>
            </a:r>
            <a:r>
              <a:rPr lang="en-US" altLang="zh-TW" dirty="0">
                <a:latin typeface="Times New Roman" panose="02020603050405020304" pitchFamily="18" charset="0"/>
                <a:ea typeface="標楷體" panose="03000509000000000000" pitchFamily="65" charset="-120"/>
              </a:rPr>
              <a:t>CPTPP</a:t>
            </a:r>
            <a:r>
              <a:rPr lang="zh-TW" altLang="en-US" dirty="0">
                <a:latin typeface="Times New Roman" panose="02020603050405020304" pitchFamily="18" charset="0"/>
                <a:ea typeface="標楷體" panose="03000509000000000000" pitchFamily="65" charset="-120"/>
              </a:rPr>
              <a:t>完成簽署</a:t>
            </a:r>
            <a:r>
              <a:rPr lang="zh-TW" altLang="en-US" dirty="0" smtClean="0">
                <a:latin typeface="Times New Roman" panose="02020603050405020304" pitchFamily="18" charset="0"/>
                <a:ea typeface="標楷體" panose="03000509000000000000" pitchFamily="65" charset="-120"/>
              </a:rPr>
              <a:t>，目前已有</a:t>
            </a:r>
            <a:r>
              <a:rPr lang="en-US" altLang="zh-TW" dirty="0" smtClean="0">
                <a:solidFill>
                  <a:srgbClr val="FF0000"/>
                </a:solidFill>
                <a:latin typeface="Times New Roman" panose="02020603050405020304" pitchFamily="18" charset="0"/>
                <a:ea typeface="標楷體" panose="03000509000000000000" pitchFamily="65" charset="-120"/>
              </a:rPr>
              <a:t>7</a:t>
            </a:r>
            <a:r>
              <a:rPr lang="zh-TW" altLang="en-US" dirty="0" smtClean="0">
                <a:solidFill>
                  <a:srgbClr val="FF0000"/>
                </a:solidFill>
                <a:latin typeface="Times New Roman" panose="02020603050405020304" pitchFamily="18" charset="0"/>
                <a:ea typeface="標楷體" panose="03000509000000000000" pitchFamily="65" charset="-120"/>
              </a:rPr>
              <a:t>國</a:t>
            </a:r>
            <a:r>
              <a:rPr lang="zh-TW" altLang="en-US" dirty="0" smtClean="0">
                <a:latin typeface="Times New Roman" panose="02020603050405020304" pitchFamily="18" charset="0"/>
                <a:ea typeface="標楷體" panose="03000509000000000000" pitchFamily="65" charset="-120"/>
              </a:rPr>
              <a:t>完成國內批准程序，</a:t>
            </a:r>
            <a:r>
              <a:rPr lang="en-US" altLang="zh-TW" dirty="0" smtClean="0">
                <a:latin typeface="Times New Roman" panose="02020603050405020304" pitchFamily="18" charset="0"/>
                <a:ea typeface="標楷體" panose="03000509000000000000" pitchFamily="65" charset="-120"/>
              </a:rPr>
              <a:t>CPTPP</a:t>
            </a:r>
            <a:r>
              <a:rPr lang="zh-TW" altLang="en-US" dirty="0" smtClean="0">
                <a:latin typeface="Times New Roman" panose="02020603050405020304" pitchFamily="18" charset="0"/>
                <a:ea typeface="標楷體" panose="03000509000000000000" pitchFamily="65" charset="-120"/>
              </a:rPr>
              <a:t>即將</a:t>
            </a:r>
            <a:r>
              <a:rPr lang="zh-TW" altLang="en-US" dirty="0">
                <a:latin typeface="Times New Roman" panose="02020603050405020304" pitchFamily="18" charset="0"/>
                <a:ea typeface="標楷體" panose="03000509000000000000" pitchFamily="65" charset="-120"/>
              </a:rPr>
              <a:t>於</a:t>
            </a:r>
            <a:r>
              <a:rPr lang="en-US" altLang="zh-TW" dirty="0">
                <a:solidFill>
                  <a:srgbClr val="FF0000"/>
                </a:solidFill>
                <a:latin typeface="Times New Roman" panose="02020603050405020304" pitchFamily="18" charset="0"/>
                <a:ea typeface="標楷體" panose="03000509000000000000" pitchFamily="65" charset="-120"/>
              </a:rPr>
              <a:t>2018</a:t>
            </a:r>
            <a:r>
              <a:rPr lang="zh-TW" altLang="en-US" dirty="0">
                <a:solidFill>
                  <a:srgbClr val="FF0000"/>
                </a:solidFill>
                <a:latin typeface="Times New Roman" panose="02020603050405020304" pitchFamily="18" charset="0"/>
                <a:ea typeface="標楷體" panose="03000509000000000000" pitchFamily="65" charset="-120"/>
              </a:rPr>
              <a:t>年</a:t>
            </a:r>
            <a:r>
              <a:rPr lang="en-US" altLang="zh-TW" dirty="0">
                <a:solidFill>
                  <a:srgbClr val="FF0000"/>
                </a:solidFill>
                <a:latin typeface="Times New Roman" panose="02020603050405020304" pitchFamily="18" charset="0"/>
                <a:ea typeface="標楷體" panose="03000509000000000000" pitchFamily="65" charset="-120"/>
              </a:rPr>
              <a:t>12</a:t>
            </a:r>
            <a:r>
              <a:rPr lang="zh-TW" altLang="en-US" dirty="0">
                <a:solidFill>
                  <a:srgbClr val="FF0000"/>
                </a:solidFill>
                <a:latin typeface="Times New Roman" panose="02020603050405020304" pitchFamily="18" charset="0"/>
                <a:ea typeface="標楷體" panose="03000509000000000000" pitchFamily="65" charset="-120"/>
              </a:rPr>
              <a:t>月</a:t>
            </a:r>
            <a:r>
              <a:rPr lang="en-US" altLang="zh-TW" dirty="0">
                <a:solidFill>
                  <a:srgbClr val="FF0000"/>
                </a:solidFill>
                <a:latin typeface="Times New Roman" panose="02020603050405020304" pitchFamily="18" charset="0"/>
                <a:ea typeface="標楷體" panose="03000509000000000000" pitchFamily="65" charset="-120"/>
              </a:rPr>
              <a:t>30</a:t>
            </a:r>
            <a:r>
              <a:rPr lang="zh-TW" altLang="en-US" dirty="0">
                <a:solidFill>
                  <a:srgbClr val="FF0000"/>
                </a:solidFill>
                <a:latin typeface="Times New Roman" panose="02020603050405020304" pitchFamily="18" charset="0"/>
                <a:ea typeface="標楷體" panose="03000509000000000000" pitchFamily="65" charset="-120"/>
              </a:rPr>
              <a:t>日</a:t>
            </a:r>
            <a:r>
              <a:rPr lang="zh-TW" altLang="en-US" dirty="0" smtClean="0">
                <a:latin typeface="Times New Roman" panose="02020603050405020304" pitchFamily="18" charset="0"/>
                <a:ea typeface="標楷體" panose="03000509000000000000" pitchFamily="65" charset="-120"/>
              </a:rPr>
              <a:t>生效。</a:t>
            </a:r>
            <a:endParaRPr lang="en-US" altLang="zh-TW" dirty="0">
              <a:latin typeface="Times New Roman" panose="02020603050405020304" pitchFamily="18" charset="0"/>
              <a:ea typeface="標楷體" panose="03000509000000000000" pitchFamily="65" charset="-120"/>
            </a:endParaRPr>
          </a:p>
          <a:p>
            <a:pPr marL="285750" indent="-285750">
              <a:lnSpc>
                <a:spcPts val="2200"/>
              </a:lnSpc>
              <a:buFont typeface="Wingdings" panose="05000000000000000000" pitchFamily="2" charset="2"/>
              <a:buChar char="u"/>
            </a:pPr>
            <a:r>
              <a:rPr lang="zh-TW" altLang="en-US" b="1" dirty="0">
                <a:solidFill>
                  <a:srgbClr val="0000FF"/>
                </a:solidFill>
                <a:latin typeface="Times New Roman" panose="02020603050405020304" pitchFamily="18" charset="0"/>
                <a:ea typeface="標楷體" panose="03000509000000000000" pitchFamily="65" charset="-120"/>
              </a:rPr>
              <a:t>第二輪可能加入國家：</a:t>
            </a:r>
            <a:endParaRPr lang="en-US" altLang="zh-TW" b="1" dirty="0">
              <a:solidFill>
                <a:srgbClr val="0000FF"/>
              </a:solidFill>
              <a:latin typeface="Times New Roman" panose="02020603050405020304" pitchFamily="18" charset="0"/>
              <a:ea typeface="標楷體" panose="03000509000000000000" pitchFamily="65" charset="-120"/>
            </a:endParaRPr>
          </a:p>
          <a:p>
            <a:pPr marL="504000" lvl="1" indent="-285750">
              <a:lnSpc>
                <a:spcPts val="2200"/>
              </a:lnSpc>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rPr>
              <a:t>2018</a:t>
            </a:r>
            <a:r>
              <a:rPr lang="zh-TW" altLang="en-US" dirty="0">
                <a:latin typeface="Times New Roman" panose="02020603050405020304" pitchFamily="18" charset="0"/>
                <a:ea typeface="標楷體" panose="03000509000000000000" pitchFamily="65" charset="-120"/>
              </a:rPr>
              <a:t>年</a:t>
            </a:r>
            <a:r>
              <a:rPr lang="en-US" altLang="zh-TW" dirty="0">
                <a:latin typeface="Times New Roman" panose="02020603050405020304" pitchFamily="18" charset="0"/>
                <a:ea typeface="標楷體" panose="03000509000000000000" pitchFamily="65" charset="-120"/>
              </a:rPr>
              <a:t>7</a:t>
            </a:r>
            <a:r>
              <a:rPr lang="zh-TW" altLang="en-US" dirty="0">
                <a:latin typeface="Times New Roman" panose="02020603050405020304" pitchFamily="18" charset="0"/>
                <a:ea typeface="標楷體" panose="03000509000000000000" pitchFamily="65" charset="-120"/>
              </a:rPr>
              <a:t>月</a:t>
            </a:r>
            <a:r>
              <a:rPr lang="en-US" altLang="zh-TW" dirty="0">
                <a:latin typeface="Times New Roman" panose="02020603050405020304" pitchFamily="18" charset="0"/>
                <a:ea typeface="標楷體" panose="03000509000000000000" pitchFamily="65" charset="-120"/>
              </a:rPr>
              <a:t>18</a:t>
            </a:r>
            <a:r>
              <a:rPr lang="zh-TW" altLang="en-US" dirty="0" smtClean="0">
                <a:latin typeface="Times New Roman" panose="02020603050405020304" pitchFamily="18" charset="0"/>
                <a:ea typeface="標楷體" panose="03000509000000000000" pitchFamily="65" charset="-120"/>
              </a:rPr>
              <a:t>日</a:t>
            </a:r>
            <a:r>
              <a:rPr lang="en-US" altLang="zh-TW" dirty="0" smtClean="0">
                <a:latin typeface="Times New Roman" panose="02020603050405020304" pitchFamily="18" charset="0"/>
                <a:ea typeface="標楷體" panose="03000509000000000000" pitchFamily="65" charset="-120"/>
              </a:rPr>
              <a:t>CPTPP</a:t>
            </a:r>
            <a:r>
              <a:rPr lang="zh-TW" altLang="en-US" dirty="0">
                <a:latin typeface="Times New Roman" panose="02020603050405020304" pitchFamily="18" charset="0"/>
                <a:ea typeface="標楷體" panose="03000509000000000000" pitchFamily="65" charset="-120"/>
              </a:rPr>
              <a:t>成員國表示</a:t>
            </a:r>
            <a:r>
              <a:rPr lang="zh-TW" altLang="en-US" dirty="0">
                <a:solidFill>
                  <a:srgbClr val="FF0000"/>
                </a:solidFill>
                <a:latin typeface="Times New Roman" panose="02020603050405020304" pitchFamily="18" charset="0"/>
                <a:ea typeface="標楷體" panose="03000509000000000000" pitchFamily="65" charset="-120"/>
              </a:rPr>
              <a:t>泰國</a:t>
            </a:r>
            <a:r>
              <a:rPr lang="zh-TW" altLang="en-US" dirty="0">
                <a:latin typeface="Times New Roman" panose="02020603050405020304" pitchFamily="18" charset="0"/>
                <a:ea typeface="標楷體" panose="03000509000000000000" pitchFamily="65" charset="-120"/>
              </a:rPr>
              <a:t>、</a:t>
            </a:r>
            <a:r>
              <a:rPr lang="zh-TW" altLang="en-US" dirty="0">
                <a:solidFill>
                  <a:srgbClr val="FF0000"/>
                </a:solidFill>
                <a:latin typeface="Times New Roman" panose="02020603050405020304" pitchFamily="18" charset="0"/>
                <a:ea typeface="標楷體" panose="03000509000000000000" pitchFamily="65" charset="-120"/>
              </a:rPr>
              <a:t>哥倫比亞</a:t>
            </a:r>
            <a:r>
              <a:rPr lang="zh-TW" altLang="en-US" dirty="0">
                <a:latin typeface="Times New Roman" panose="02020603050405020304" pitchFamily="18" charset="0"/>
                <a:ea typeface="標楷體" panose="03000509000000000000" pitchFamily="65" charset="-120"/>
              </a:rPr>
              <a:t>將有機會成為最新成員，</a:t>
            </a:r>
            <a:r>
              <a:rPr lang="zh-TW" altLang="en-US" dirty="0">
                <a:solidFill>
                  <a:srgbClr val="FF0000"/>
                </a:solidFill>
                <a:latin typeface="Times New Roman" panose="02020603050405020304" pitchFamily="18" charset="0"/>
                <a:ea typeface="標楷體" panose="03000509000000000000" pitchFamily="65" charset="-120"/>
              </a:rPr>
              <a:t>英國</a:t>
            </a:r>
            <a:r>
              <a:rPr lang="zh-TW" altLang="en-US" dirty="0">
                <a:latin typeface="Times New Roman" panose="02020603050405020304" pitchFamily="18" charset="0"/>
                <a:ea typeface="標楷體" panose="03000509000000000000" pitchFamily="65" charset="-120"/>
              </a:rPr>
              <a:t>亦可能於脫歐後爭取加入。我國也在各國際場合上向</a:t>
            </a:r>
            <a:r>
              <a:rPr lang="en-US" altLang="zh-TW" dirty="0">
                <a:latin typeface="Times New Roman" panose="02020603050405020304" pitchFamily="18" charset="0"/>
                <a:ea typeface="標楷體" panose="03000509000000000000" pitchFamily="65" charset="-120"/>
              </a:rPr>
              <a:t>CPTPP</a:t>
            </a:r>
            <a:r>
              <a:rPr lang="zh-TW" altLang="en-US" dirty="0">
                <a:latin typeface="Times New Roman" panose="02020603050405020304" pitchFamily="18" charset="0"/>
                <a:ea typeface="標楷體" panose="03000509000000000000" pitchFamily="65" charset="-120"/>
              </a:rPr>
              <a:t>各成員國積極表達加入意願。</a:t>
            </a:r>
          </a:p>
          <a:p>
            <a:pPr marL="504000" lvl="1" indent="-285750">
              <a:lnSpc>
                <a:spcPts val="22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2018</a:t>
            </a:r>
            <a:r>
              <a:rPr lang="zh-TW" altLang="en-US" dirty="0">
                <a:latin typeface="Times New Roman" panose="02020603050405020304" pitchFamily="18" charset="0"/>
                <a:ea typeface="標楷體" panose="03000509000000000000" pitchFamily="65" charset="-120"/>
              </a:rPr>
              <a:t>年</a:t>
            </a:r>
            <a:r>
              <a:rPr lang="en-US" altLang="zh-TW" dirty="0">
                <a:latin typeface="Times New Roman" panose="02020603050405020304" pitchFamily="18" charset="0"/>
                <a:ea typeface="標楷體" panose="03000509000000000000" pitchFamily="65" charset="-120"/>
              </a:rPr>
              <a:t>11</a:t>
            </a:r>
            <a:r>
              <a:rPr lang="zh-TW" altLang="en-US" dirty="0">
                <a:latin typeface="Times New Roman" panose="02020603050405020304" pitchFamily="18" charset="0"/>
                <a:ea typeface="標楷體" panose="03000509000000000000" pitchFamily="65" charset="-120"/>
              </a:rPr>
              <a:t>月</a:t>
            </a:r>
            <a:r>
              <a:rPr lang="en-US" altLang="zh-TW" dirty="0">
                <a:latin typeface="Times New Roman" panose="02020603050405020304" pitchFamily="18" charset="0"/>
                <a:ea typeface="標楷體" panose="03000509000000000000" pitchFamily="65" charset="-120"/>
              </a:rPr>
              <a:t>20</a:t>
            </a:r>
            <a:r>
              <a:rPr lang="zh-TW" altLang="en-US" dirty="0">
                <a:latin typeface="Times New Roman" panose="02020603050405020304" pitchFamily="18" charset="0"/>
                <a:ea typeface="標楷體" panose="03000509000000000000" pitchFamily="65" charset="-120"/>
              </a:rPr>
              <a:t>日</a:t>
            </a:r>
            <a:r>
              <a:rPr lang="en-US" altLang="zh-TW" dirty="0">
                <a:latin typeface="Times New Roman" panose="02020603050405020304" pitchFamily="18" charset="0"/>
                <a:ea typeface="標楷體" panose="03000509000000000000" pitchFamily="65" charset="-120"/>
              </a:rPr>
              <a:t>CPTPP</a:t>
            </a:r>
            <a:r>
              <a:rPr lang="zh-TW" altLang="en-US" dirty="0">
                <a:latin typeface="Times New Roman" panose="02020603050405020304" pitchFamily="18" charset="0"/>
                <a:ea typeface="標楷體" panose="03000509000000000000" pitchFamily="65" charset="-120"/>
              </a:rPr>
              <a:t>首席談判代表會議在東京舉行，決定設立</a:t>
            </a:r>
            <a:r>
              <a:rPr lang="zh-TW" altLang="en-US" dirty="0">
                <a:solidFill>
                  <a:srgbClr val="FF0000"/>
                </a:solidFill>
                <a:latin typeface="Times New Roman" panose="02020603050405020304" pitchFamily="18" charset="0"/>
                <a:ea typeface="標楷體" panose="03000509000000000000" pitchFamily="65" charset="-120"/>
              </a:rPr>
              <a:t>工作小組</a:t>
            </a:r>
            <a:r>
              <a:rPr lang="zh-TW" altLang="en-US" dirty="0">
                <a:latin typeface="Times New Roman" panose="02020603050405020304" pitchFamily="18" charset="0"/>
                <a:ea typeface="標楷體" panose="03000509000000000000" pitchFamily="65" charset="-120"/>
              </a:rPr>
              <a:t>，未來有任何國家和地區要求加入，將先交工作小組磋商，最後在</a:t>
            </a:r>
            <a:r>
              <a:rPr lang="en-US" altLang="zh-TW" dirty="0" smtClean="0">
                <a:latin typeface="Times New Roman" panose="02020603050405020304" pitchFamily="18" charset="0"/>
                <a:ea typeface="標楷體" panose="03000509000000000000" pitchFamily="65" charset="-120"/>
              </a:rPr>
              <a:t>CPTPP</a:t>
            </a:r>
            <a:r>
              <a:rPr lang="zh-TW" altLang="en-US" dirty="0" smtClean="0">
                <a:latin typeface="Times New Roman" panose="02020603050405020304" pitchFamily="18" charset="0"/>
                <a:ea typeface="標楷體" panose="03000509000000000000" pitchFamily="65" charset="-120"/>
              </a:rPr>
              <a:t>委員會</a:t>
            </a:r>
            <a:r>
              <a:rPr lang="zh-TW" altLang="en-US" dirty="0">
                <a:latin typeface="Times New Roman" panose="02020603050405020304" pitchFamily="18" charset="0"/>
                <a:ea typeface="標楷體" panose="03000509000000000000" pitchFamily="65" charset="-120"/>
              </a:rPr>
              <a:t>表決。本程序將在</a:t>
            </a:r>
            <a:r>
              <a:rPr lang="zh-TW" altLang="en-US" dirty="0">
                <a:solidFill>
                  <a:srgbClr val="FF0000"/>
                </a:solidFill>
                <a:latin typeface="Times New Roman" panose="02020603050405020304" pitchFamily="18" charset="0"/>
                <a:ea typeface="標楷體" panose="03000509000000000000" pitchFamily="65" charset="-120"/>
              </a:rPr>
              <a:t>明年初</a:t>
            </a:r>
            <a:r>
              <a:rPr lang="zh-TW" altLang="en-US" dirty="0">
                <a:latin typeface="Times New Roman" panose="02020603050405020304" pitchFamily="18" charset="0"/>
                <a:ea typeface="標楷體" panose="03000509000000000000" pitchFamily="65" charset="-120"/>
              </a:rPr>
              <a:t>首次委員會中正式作出決定。</a:t>
            </a:r>
            <a:endParaRPr lang="en-US" altLang="zh-TW" dirty="0">
              <a:latin typeface="Times New Roman" panose="02020603050405020304" pitchFamily="18" charset="0"/>
              <a:ea typeface="標楷體" panose="03000509000000000000" pitchFamily="65" charset="-120"/>
            </a:endParaRPr>
          </a:p>
          <a:p>
            <a:pPr marL="504000" lvl="1" indent="-285750">
              <a:lnSpc>
                <a:spcPts val="2200"/>
              </a:lnSpc>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2018</a:t>
            </a:r>
            <a:r>
              <a:rPr lang="zh-TW" altLang="en-US" dirty="0">
                <a:latin typeface="Times New Roman" panose="02020603050405020304" pitchFamily="18" charset="0"/>
                <a:ea typeface="標楷體" panose="03000509000000000000" pitchFamily="65" charset="-120"/>
              </a:rPr>
              <a:t>年</a:t>
            </a:r>
            <a:r>
              <a:rPr lang="en-US" altLang="zh-TW" dirty="0">
                <a:latin typeface="Times New Roman" panose="02020603050405020304" pitchFamily="18" charset="0"/>
                <a:ea typeface="標楷體" panose="03000509000000000000" pitchFamily="65" charset="-120"/>
              </a:rPr>
              <a:t>11</a:t>
            </a:r>
            <a:r>
              <a:rPr lang="zh-TW" altLang="en-US" dirty="0">
                <a:latin typeface="Times New Roman" panose="02020603050405020304" pitchFamily="18" charset="0"/>
                <a:ea typeface="標楷體" panose="03000509000000000000" pitchFamily="65" charset="-120"/>
              </a:rPr>
              <a:t>月</a:t>
            </a:r>
            <a:r>
              <a:rPr lang="en-US" altLang="zh-TW" dirty="0">
                <a:latin typeface="Times New Roman" panose="02020603050405020304" pitchFamily="18" charset="0"/>
                <a:ea typeface="標楷體" panose="03000509000000000000" pitchFamily="65" charset="-120"/>
              </a:rPr>
              <a:t>24</a:t>
            </a:r>
            <a:r>
              <a:rPr lang="zh-TW" altLang="en-US" dirty="0" smtClean="0">
                <a:latin typeface="Times New Roman" panose="02020603050405020304" pitchFamily="18" charset="0"/>
                <a:ea typeface="標楷體" panose="03000509000000000000" pitchFamily="65" charset="-120"/>
              </a:rPr>
              <a:t>日我國</a:t>
            </a:r>
            <a:r>
              <a:rPr lang="zh-TW" altLang="en-US" dirty="0">
                <a:latin typeface="Times New Roman" panose="02020603050405020304" pitchFamily="18" charset="0"/>
                <a:ea typeface="標楷體" panose="03000509000000000000" pitchFamily="65" charset="-120"/>
              </a:rPr>
              <a:t>舉行公投結果</a:t>
            </a:r>
            <a:r>
              <a:rPr lang="zh-TW" altLang="en-US" dirty="0" smtClean="0">
                <a:latin typeface="Times New Roman" panose="02020603050405020304" pitchFamily="18" charset="0"/>
                <a:ea typeface="標楷體" panose="03000509000000000000" pitchFamily="65" charset="-120"/>
              </a:rPr>
              <a:t>明確</a:t>
            </a:r>
            <a:r>
              <a:rPr lang="zh-TW" altLang="en-US" dirty="0" smtClean="0">
                <a:solidFill>
                  <a:srgbClr val="FF0000"/>
                </a:solidFill>
                <a:latin typeface="Times New Roman" panose="02020603050405020304" pitchFamily="18" charset="0"/>
                <a:ea typeface="標楷體" panose="03000509000000000000" pitchFamily="65" charset="-120"/>
              </a:rPr>
              <a:t>反對</a:t>
            </a:r>
            <a:r>
              <a:rPr lang="zh-TW" altLang="en-US" dirty="0">
                <a:solidFill>
                  <a:srgbClr val="FF0000"/>
                </a:solidFill>
                <a:latin typeface="Times New Roman" panose="02020603050405020304" pitchFamily="18" charset="0"/>
                <a:ea typeface="標楷體" panose="03000509000000000000" pitchFamily="65" charset="-120"/>
              </a:rPr>
              <a:t>開放</a:t>
            </a:r>
            <a:r>
              <a:rPr lang="zh-TW" altLang="en-US" dirty="0">
                <a:latin typeface="Times New Roman" panose="02020603050405020304" pitchFamily="18" charset="0"/>
                <a:ea typeface="標楷體" panose="03000509000000000000" pitchFamily="65" charset="-120"/>
              </a:rPr>
              <a:t>日本核安食品，日</a:t>
            </a:r>
            <a:r>
              <a:rPr lang="zh-TW" altLang="en-US" dirty="0" smtClean="0">
                <a:latin typeface="Times New Roman" panose="02020603050405020304" pitchFamily="18" charset="0"/>
                <a:ea typeface="標楷體" panose="03000509000000000000" pitchFamily="65" charset="-120"/>
              </a:rPr>
              <a:t>方表達</a:t>
            </a:r>
            <a:r>
              <a:rPr lang="zh-TW" altLang="en-US" dirty="0">
                <a:latin typeface="Times New Roman" panose="02020603050405020304" pitchFamily="18" charset="0"/>
                <a:ea typeface="標楷體" panose="03000509000000000000" pitchFamily="65" charset="-120"/>
              </a:rPr>
              <a:t>遺憾立場，對我國加入</a:t>
            </a:r>
            <a:r>
              <a:rPr lang="en-US" altLang="zh-TW" dirty="0" smtClean="0">
                <a:latin typeface="Times New Roman" panose="02020603050405020304" pitchFamily="18" charset="0"/>
                <a:ea typeface="標楷體" panose="03000509000000000000" pitchFamily="65" charset="-120"/>
              </a:rPr>
              <a:t>CPTPP</a:t>
            </a:r>
            <a:r>
              <a:rPr lang="zh-TW" altLang="en-US" dirty="0" smtClean="0">
                <a:solidFill>
                  <a:srgbClr val="FF0000"/>
                </a:solidFill>
                <a:latin typeface="Times New Roman" panose="02020603050405020304" pitchFamily="18" charset="0"/>
                <a:ea typeface="標楷體" panose="03000509000000000000" pitchFamily="65" charset="-120"/>
              </a:rPr>
              <a:t>增添變數</a:t>
            </a:r>
            <a:r>
              <a:rPr lang="zh-TW" altLang="en-US" dirty="0">
                <a:latin typeface="Times New Roman" panose="02020603050405020304" pitchFamily="18" charset="0"/>
                <a:ea typeface="標楷體" panose="03000509000000000000" pitchFamily="65" charset="-120"/>
              </a:rPr>
              <a:t>。</a:t>
            </a:r>
          </a:p>
        </p:txBody>
      </p:sp>
      <p:sp>
        <p:nvSpPr>
          <p:cNvPr id="54" name="文字方塊 53">
            <a:extLst/>
          </p:cNvPr>
          <p:cNvSpPr txBox="1"/>
          <p:nvPr/>
        </p:nvSpPr>
        <p:spPr>
          <a:xfrm>
            <a:off x="177595" y="4756358"/>
            <a:ext cx="9517327" cy="204158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285750" indent="-285750" algn="just">
              <a:lnSpc>
                <a:spcPts val="2800"/>
              </a:lnSpc>
              <a:buClr>
                <a:srgbClr val="3333FF"/>
              </a:buClr>
              <a:buFont typeface="Wingdings" panose="05000000000000000000" pitchFamily="2" charset="2"/>
              <a:buChar char="u"/>
              <a:defRPr/>
            </a:pPr>
            <a:r>
              <a:rPr lang="zh-TW" altLang="en-US" b="1" dirty="0">
                <a:solidFill>
                  <a:srgbClr val="0000FF"/>
                </a:solidFill>
                <a:latin typeface="Times New Roman" panose="02020603050405020304" pitchFamily="18" charset="0"/>
                <a:ea typeface="+mj-ea"/>
                <a:cs typeface="Times New Roman" panose="02020603050405020304" pitchFamily="18" charset="0"/>
              </a:rPr>
              <a:t>已完成國內批准程序：</a:t>
            </a:r>
            <a:r>
              <a:rPr lang="zh-TW" altLang="en-US" b="1" dirty="0">
                <a:solidFill>
                  <a:srgbClr val="FF0000"/>
                </a:solidFill>
                <a:latin typeface="Times New Roman" panose="02020603050405020304" pitchFamily="18" charset="0"/>
                <a:ea typeface="+mj-ea"/>
                <a:cs typeface="Times New Roman" panose="02020603050405020304" pitchFamily="18" charset="0"/>
              </a:rPr>
              <a:t>墨西哥</a:t>
            </a:r>
            <a:r>
              <a:rPr lang="zh-TW" altLang="en-US" b="1" dirty="0">
                <a:latin typeface="Times New Roman" panose="02020603050405020304" pitchFamily="18" charset="0"/>
                <a:ea typeface="+mj-ea"/>
                <a:cs typeface="Times New Roman" panose="02020603050405020304" pitchFamily="18" charset="0"/>
              </a:rPr>
              <a:t>、</a:t>
            </a:r>
            <a:r>
              <a:rPr lang="zh-TW" altLang="en-US" b="1" dirty="0">
                <a:solidFill>
                  <a:srgbClr val="FF0000"/>
                </a:solidFill>
                <a:latin typeface="Times New Roman" panose="02020603050405020304" pitchFamily="18" charset="0"/>
                <a:ea typeface="+mj-ea"/>
                <a:cs typeface="Times New Roman" panose="02020603050405020304" pitchFamily="18" charset="0"/>
              </a:rPr>
              <a:t>日本</a:t>
            </a:r>
            <a:r>
              <a:rPr lang="zh-TW" altLang="en-US" b="1" dirty="0">
                <a:latin typeface="Times New Roman" panose="02020603050405020304" pitchFamily="18" charset="0"/>
                <a:ea typeface="+mj-ea"/>
                <a:cs typeface="Times New Roman" panose="02020603050405020304" pitchFamily="18" charset="0"/>
              </a:rPr>
              <a:t>、</a:t>
            </a:r>
            <a:r>
              <a:rPr lang="zh-TW" altLang="en-US" b="1" dirty="0">
                <a:solidFill>
                  <a:srgbClr val="FF0000"/>
                </a:solidFill>
                <a:latin typeface="Times New Roman" panose="02020603050405020304" pitchFamily="18" charset="0"/>
                <a:ea typeface="+mj-ea"/>
                <a:cs typeface="Times New Roman" panose="02020603050405020304" pitchFamily="18" charset="0"/>
              </a:rPr>
              <a:t>新加坡</a:t>
            </a:r>
            <a:r>
              <a:rPr lang="zh-TW" altLang="en-US" b="1" dirty="0">
                <a:latin typeface="Times New Roman" panose="02020603050405020304" pitchFamily="18" charset="0"/>
                <a:ea typeface="+mj-ea"/>
                <a:cs typeface="Times New Roman" panose="02020603050405020304" pitchFamily="18" charset="0"/>
              </a:rPr>
              <a:t>、</a:t>
            </a:r>
            <a:r>
              <a:rPr lang="zh-TW" altLang="en-US" b="1" dirty="0">
                <a:solidFill>
                  <a:srgbClr val="FF0000"/>
                </a:solidFill>
                <a:latin typeface="Times New Roman" panose="02020603050405020304" pitchFamily="18" charset="0"/>
                <a:ea typeface="+mj-ea"/>
                <a:cs typeface="Times New Roman" panose="02020603050405020304" pitchFamily="18" charset="0"/>
              </a:rPr>
              <a:t>紐西蘭</a:t>
            </a:r>
            <a:r>
              <a:rPr lang="zh-TW" altLang="en-US" b="1" dirty="0">
                <a:latin typeface="Times New Roman" panose="02020603050405020304" pitchFamily="18" charset="0"/>
                <a:ea typeface="+mj-ea"/>
                <a:cs typeface="Times New Roman" panose="02020603050405020304" pitchFamily="18" charset="0"/>
              </a:rPr>
              <a:t>、</a:t>
            </a:r>
            <a:r>
              <a:rPr lang="zh-TW" altLang="en-US" b="1" dirty="0">
                <a:solidFill>
                  <a:srgbClr val="FF0000"/>
                </a:solidFill>
                <a:latin typeface="Times New Roman" panose="02020603050405020304" pitchFamily="18" charset="0"/>
                <a:ea typeface="+mj-ea"/>
                <a:cs typeface="Times New Roman" panose="02020603050405020304" pitchFamily="18" charset="0"/>
              </a:rPr>
              <a:t>加拿大</a:t>
            </a:r>
            <a:r>
              <a:rPr lang="zh-TW" altLang="en-US" b="1" dirty="0">
                <a:latin typeface="Times New Roman" panose="02020603050405020304" pitchFamily="18" charset="0"/>
                <a:ea typeface="+mj-ea"/>
                <a:cs typeface="Times New Roman" panose="02020603050405020304" pitchFamily="18" charset="0"/>
              </a:rPr>
              <a:t>、</a:t>
            </a:r>
            <a:r>
              <a:rPr lang="zh-TW" altLang="en-US" b="1" dirty="0">
                <a:solidFill>
                  <a:srgbClr val="FF0000"/>
                </a:solidFill>
                <a:latin typeface="Times New Roman" panose="02020603050405020304" pitchFamily="18" charset="0"/>
                <a:ea typeface="+mj-ea"/>
                <a:cs typeface="Times New Roman" panose="02020603050405020304" pitchFamily="18" charset="0"/>
              </a:rPr>
              <a:t>澳洲</a:t>
            </a:r>
            <a:r>
              <a:rPr lang="zh-TW" altLang="en-US" b="1" dirty="0">
                <a:latin typeface="Times New Roman" panose="02020603050405020304" pitchFamily="18" charset="0"/>
                <a:ea typeface="+mj-ea"/>
                <a:cs typeface="Times New Roman" panose="02020603050405020304" pitchFamily="18" charset="0"/>
              </a:rPr>
              <a:t>、</a:t>
            </a:r>
            <a:r>
              <a:rPr lang="zh-TW" altLang="en-US" b="1" dirty="0">
                <a:solidFill>
                  <a:srgbClr val="FF0000"/>
                </a:solidFill>
                <a:latin typeface="Times New Roman" panose="02020603050405020304" pitchFamily="18" charset="0"/>
                <a:ea typeface="+mj-ea"/>
                <a:cs typeface="Times New Roman" panose="02020603050405020304" pitchFamily="18" charset="0"/>
              </a:rPr>
              <a:t>越南</a:t>
            </a:r>
            <a:r>
              <a:rPr lang="zh-TW" altLang="en-US" b="1" dirty="0" smtClean="0">
                <a:latin typeface="Times New Roman" panose="02020603050405020304" pitchFamily="18" charset="0"/>
                <a:ea typeface="+mj-ea"/>
                <a:cs typeface="Times New Roman" panose="02020603050405020304" pitchFamily="18" charset="0"/>
              </a:rPr>
              <a:t>。</a:t>
            </a:r>
            <a:endParaRPr lang="en-US" altLang="zh-TW" sz="1600" b="1" dirty="0" smtClean="0">
              <a:latin typeface="Times New Roman" panose="02020603050405020304" pitchFamily="18" charset="0"/>
              <a:ea typeface="+mj-ea"/>
              <a:cs typeface="Times New Roman" panose="02020603050405020304" pitchFamily="18" charset="0"/>
            </a:endParaRPr>
          </a:p>
          <a:p>
            <a:pPr marL="285750" indent="-285750" algn="just">
              <a:lnSpc>
                <a:spcPts val="2800"/>
              </a:lnSpc>
              <a:buClr>
                <a:srgbClr val="3333FF"/>
              </a:buClr>
              <a:buFont typeface="Wingdings" panose="05000000000000000000" pitchFamily="2" charset="2"/>
              <a:buChar char="u"/>
              <a:defRPr/>
            </a:pPr>
            <a:r>
              <a:rPr lang="zh-TW" altLang="en-US" sz="1600" b="1" dirty="0" smtClean="0">
                <a:solidFill>
                  <a:srgbClr val="0000FF"/>
                </a:solidFill>
                <a:latin typeface="Times New Roman" panose="02020603050405020304" pitchFamily="18" charset="0"/>
                <a:ea typeface="+mj-ea"/>
                <a:cs typeface="Times New Roman" panose="02020603050405020304" pitchFamily="18" charset="0"/>
              </a:rPr>
              <a:t>尚未完成批准程序之成員：</a:t>
            </a:r>
            <a:endParaRPr lang="en-US" altLang="zh-TW" sz="1600" b="1" dirty="0" smtClean="0">
              <a:solidFill>
                <a:srgbClr val="0000FF"/>
              </a:solidFill>
              <a:latin typeface="Times New Roman" panose="02020603050405020304" pitchFamily="18" charset="0"/>
              <a:ea typeface="+mj-ea"/>
              <a:cs typeface="Times New Roman" panose="02020603050405020304" pitchFamily="18" charset="0"/>
            </a:endParaRPr>
          </a:p>
          <a:p>
            <a:pPr marL="540000" lvl="1" indent="-285750" algn="just">
              <a:lnSpc>
                <a:spcPts val="2400"/>
              </a:lnSpc>
              <a:buClr>
                <a:srgbClr val="3333FF"/>
              </a:buClr>
              <a:buFont typeface="Arial" panose="020B0604020202020204" pitchFamily="34" charset="0"/>
              <a:buChar char="•"/>
              <a:defRPr/>
            </a:pPr>
            <a:r>
              <a:rPr lang="zh-TW" altLang="en-US" b="1" dirty="0" smtClean="0">
                <a:solidFill>
                  <a:srgbClr val="FF0000"/>
                </a:solidFill>
                <a:latin typeface="Times New Roman" panose="02020603050405020304" pitchFamily="18" charset="0"/>
                <a:ea typeface="+mj-ea"/>
                <a:cs typeface="Times New Roman" panose="02020603050405020304" pitchFamily="18" charset="0"/>
              </a:rPr>
              <a:t>智利</a:t>
            </a:r>
            <a:r>
              <a:rPr lang="zh-TW" altLang="en-US" dirty="0">
                <a:latin typeface="Times New Roman" panose="02020603050405020304" pitchFamily="18" charset="0"/>
                <a:ea typeface="+mj-ea"/>
                <a:cs typeface="Times New Roman" panose="02020603050405020304" pitchFamily="18" charset="0"/>
              </a:rPr>
              <a:t>：已經</a:t>
            </a:r>
            <a:r>
              <a:rPr lang="en-US" altLang="zh-TW" dirty="0">
                <a:latin typeface="Times New Roman" panose="02020603050405020304" pitchFamily="18" charset="0"/>
                <a:ea typeface="+mj-ea"/>
                <a:cs typeface="Times New Roman" panose="02020603050405020304" pitchFamily="18" charset="0"/>
              </a:rPr>
              <a:t>CPTPP</a:t>
            </a:r>
            <a:r>
              <a:rPr lang="zh-TW" altLang="en-US" dirty="0">
                <a:latin typeface="Times New Roman" panose="02020603050405020304" pitchFamily="18" charset="0"/>
                <a:ea typeface="+mj-ea"/>
                <a:cs typeface="Times New Roman" panose="02020603050405020304" pitchFamily="18" charset="0"/>
              </a:rPr>
              <a:t>相關法案提交眾議院，預計於</a:t>
            </a:r>
            <a:r>
              <a:rPr lang="en-US" altLang="zh-TW" dirty="0">
                <a:latin typeface="Times New Roman" panose="02020603050405020304" pitchFamily="18" charset="0"/>
                <a:ea typeface="+mj-ea"/>
                <a:cs typeface="Times New Roman" panose="02020603050405020304" pitchFamily="18" charset="0"/>
              </a:rPr>
              <a:t>2019</a:t>
            </a:r>
            <a:r>
              <a:rPr lang="zh-TW" altLang="en-US" dirty="0">
                <a:latin typeface="Times New Roman" panose="02020603050405020304" pitchFamily="18" charset="0"/>
                <a:ea typeface="+mj-ea"/>
                <a:cs typeface="Times New Roman" panose="02020603050405020304" pitchFamily="18" charset="0"/>
              </a:rPr>
              <a:t>年初完成國內程序。</a:t>
            </a:r>
            <a:endParaRPr lang="en-US" altLang="zh-TW" dirty="0">
              <a:latin typeface="Times New Roman" panose="02020603050405020304" pitchFamily="18" charset="0"/>
              <a:ea typeface="+mj-ea"/>
              <a:cs typeface="Times New Roman" panose="02020603050405020304" pitchFamily="18" charset="0"/>
            </a:endParaRPr>
          </a:p>
          <a:p>
            <a:pPr marL="540000" lvl="1" indent="-285750" algn="just">
              <a:lnSpc>
                <a:spcPts val="2400"/>
              </a:lnSpc>
              <a:buClr>
                <a:srgbClr val="3333FF"/>
              </a:buClr>
              <a:buFont typeface="Arial" panose="020B0604020202020204" pitchFamily="34" charset="0"/>
              <a:buChar char="•"/>
              <a:defRPr/>
            </a:pPr>
            <a:r>
              <a:rPr lang="zh-TW" altLang="en-US" b="1" dirty="0">
                <a:solidFill>
                  <a:srgbClr val="FF0000"/>
                </a:solidFill>
                <a:latin typeface="Times New Roman" panose="02020603050405020304" pitchFamily="18" charset="0"/>
                <a:ea typeface="+mj-ea"/>
                <a:cs typeface="Times New Roman" panose="02020603050405020304" pitchFamily="18" charset="0"/>
              </a:rPr>
              <a:t>馬來西亞</a:t>
            </a:r>
            <a:r>
              <a:rPr lang="zh-TW" altLang="en-US" dirty="0">
                <a:latin typeface="Times New Roman" panose="02020603050405020304" pitchFamily="18" charset="0"/>
                <a:ea typeface="+mj-ea"/>
                <a:cs typeface="Times New Roman" panose="02020603050405020304" pitchFamily="18" charset="0"/>
              </a:rPr>
              <a:t>：馬國政黨輪替後改變原先支持</a:t>
            </a:r>
            <a:r>
              <a:rPr lang="en-US" altLang="zh-TW" dirty="0">
                <a:latin typeface="Times New Roman" panose="02020603050405020304" pitchFamily="18" charset="0"/>
                <a:ea typeface="+mj-ea"/>
                <a:cs typeface="Times New Roman" panose="02020603050405020304" pitchFamily="18" charset="0"/>
              </a:rPr>
              <a:t>CPTPP</a:t>
            </a:r>
            <a:r>
              <a:rPr lang="zh-TW" altLang="en-US" dirty="0">
                <a:latin typeface="Times New Roman" panose="02020603050405020304" pitchFamily="18" charset="0"/>
                <a:ea typeface="+mj-ea"/>
                <a:cs typeface="Times New Roman" panose="02020603050405020304" pitchFamily="18" charset="0"/>
              </a:rPr>
              <a:t>態度，目前正重新檢視相關條文內容。</a:t>
            </a:r>
            <a:endParaRPr lang="en-US" altLang="zh-TW" dirty="0">
              <a:latin typeface="Times New Roman" panose="02020603050405020304" pitchFamily="18" charset="0"/>
              <a:ea typeface="+mj-ea"/>
              <a:cs typeface="Times New Roman" panose="02020603050405020304" pitchFamily="18" charset="0"/>
            </a:endParaRPr>
          </a:p>
          <a:p>
            <a:pPr marL="540000" lvl="1" indent="-285750" algn="just">
              <a:lnSpc>
                <a:spcPts val="2400"/>
              </a:lnSpc>
              <a:buClr>
                <a:srgbClr val="3333FF"/>
              </a:buClr>
              <a:buFont typeface="Arial" panose="020B0604020202020204" pitchFamily="34" charset="0"/>
              <a:buChar char="•"/>
              <a:defRPr/>
            </a:pPr>
            <a:r>
              <a:rPr lang="zh-TW" altLang="en-US" b="1" dirty="0">
                <a:solidFill>
                  <a:srgbClr val="FF0000"/>
                </a:solidFill>
                <a:latin typeface="Times New Roman" panose="02020603050405020304" pitchFamily="18" charset="0"/>
                <a:ea typeface="+mj-ea"/>
                <a:cs typeface="Times New Roman" panose="02020603050405020304" pitchFamily="18" charset="0"/>
              </a:rPr>
              <a:t>祕魯</a:t>
            </a:r>
            <a:r>
              <a:rPr lang="zh-TW" altLang="en-US" dirty="0">
                <a:latin typeface="Times New Roman" panose="02020603050405020304" pitchFamily="18" charset="0"/>
                <a:ea typeface="+mj-ea"/>
                <a:cs typeface="Times New Roman" panose="02020603050405020304" pitchFamily="18" charset="0"/>
              </a:rPr>
              <a:t>：刻正積極推動國內程序，惟是否需送交國會審議，該國內部仍在協調中。</a:t>
            </a:r>
            <a:endParaRPr lang="en-US" altLang="zh-TW" dirty="0">
              <a:latin typeface="Times New Roman" panose="02020603050405020304" pitchFamily="18" charset="0"/>
              <a:ea typeface="+mj-ea"/>
              <a:cs typeface="Times New Roman" panose="02020603050405020304" pitchFamily="18" charset="0"/>
            </a:endParaRPr>
          </a:p>
          <a:p>
            <a:pPr marL="540000" lvl="1" indent="-285750" algn="just">
              <a:lnSpc>
                <a:spcPts val="2400"/>
              </a:lnSpc>
              <a:buClr>
                <a:srgbClr val="3333FF"/>
              </a:buClr>
              <a:buFont typeface="Arial" panose="020B0604020202020204" pitchFamily="34" charset="0"/>
              <a:buChar char="•"/>
              <a:defRPr/>
            </a:pPr>
            <a:r>
              <a:rPr lang="zh-TW" altLang="en-US" b="1" dirty="0">
                <a:solidFill>
                  <a:srgbClr val="FF0000"/>
                </a:solidFill>
                <a:latin typeface="Times New Roman" panose="02020603050405020304" pitchFamily="18" charset="0"/>
                <a:ea typeface="+mj-ea"/>
                <a:cs typeface="Times New Roman" panose="02020603050405020304" pitchFamily="18" charset="0"/>
              </a:rPr>
              <a:t>汶萊</a:t>
            </a:r>
            <a:r>
              <a:rPr lang="zh-TW" altLang="en-US" dirty="0">
                <a:latin typeface="Times New Roman" panose="02020603050405020304" pitchFamily="18" charset="0"/>
                <a:ea typeface="+mj-ea"/>
                <a:cs typeface="Times New Roman" panose="02020603050405020304" pitchFamily="18" charset="0"/>
              </a:rPr>
              <a:t>：本年</a:t>
            </a:r>
            <a:r>
              <a:rPr lang="en-US" altLang="zh-TW" dirty="0">
                <a:latin typeface="Times New Roman" panose="02020603050405020304" pitchFamily="18" charset="0"/>
                <a:ea typeface="+mj-ea"/>
                <a:cs typeface="Times New Roman" panose="02020603050405020304" pitchFamily="18" charset="0"/>
              </a:rPr>
              <a:t>9</a:t>
            </a:r>
            <a:r>
              <a:rPr lang="zh-TW" altLang="en-US" dirty="0">
                <a:latin typeface="Times New Roman" panose="02020603050405020304" pitchFamily="18" charset="0"/>
                <a:ea typeface="+mj-ea"/>
                <a:cs typeface="Times New Roman" panose="02020603050405020304" pitchFamily="18" charset="0"/>
              </a:rPr>
              <a:t>月汶萊政府改組，</a:t>
            </a:r>
            <a:r>
              <a:rPr lang="en-US" altLang="zh-TW" dirty="0">
                <a:latin typeface="Times New Roman" panose="02020603050405020304" pitchFamily="18" charset="0"/>
                <a:ea typeface="+mj-ea"/>
                <a:cs typeface="Times New Roman" panose="02020603050405020304" pitchFamily="18" charset="0"/>
              </a:rPr>
              <a:t>CPTPP</a:t>
            </a:r>
            <a:r>
              <a:rPr lang="zh-TW" altLang="en-US" dirty="0">
                <a:latin typeface="Times New Roman" panose="02020603050405020304" pitchFamily="18" charset="0"/>
                <a:ea typeface="+mj-ea"/>
                <a:cs typeface="Times New Roman" panose="02020603050405020304" pitchFamily="18" charset="0"/>
              </a:rPr>
              <a:t>相關工作改由財政經濟部負責，該國刻正積極檢視中。</a:t>
            </a:r>
            <a:endParaRPr lang="en-US" altLang="zh-TW"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8667534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135466" y="11217"/>
            <a:ext cx="977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因應</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sp>
        <p:nvSpPr>
          <p:cNvPr id="2" name="矩形 1"/>
          <p:cNvSpPr/>
          <p:nvPr/>
        </p:nvSpPr>
        <p:spPr>
          <a:xfrm>
            <a:off x="2420042" y="632150"/>
            <a:ext cx="4458272" cy="461665"/>
          </a:xfrm>
          <a:prstGeom prst="rect">
            <a:avLst/>
          </a:prstGeom>
        </p:spPr>
        <p:txBody>
          <a:bodyPr wrap="none">
            <a:spAutoFit/>
          </a:bodyPr>
          <a:lstStyle/>
          <a:p>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爭取加入區域經濟</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(CPTPP)</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矩形 9">
            <a:extLst>
              <a:ext uri="{FF2B5EF4-FFF2-40B4-BE49-F238E27FC236}">
                <a16:creationId xmlns:a16="http://schemas.microsoft.com/office/drawing/2014/main" xmlns="" id="{A3A316B6-7C36-4A7A-8AE7-3AE0B76AC354}"/>
              </a:ext>
            </a:extLst>
          </p:cNvPr>
          <p:cNvSpPr>
            <a:spLocks noChangeArrowheads="1"/>
          </p:cNvSpPr>
          <p:nvPr/>
        </p:nvSpPr>
        <p:spPr bwMode="auto">
          <a:xfrm>
            <a:off x="25401" y="1007126"/>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9750" indent="-457200">
              <a:spcBef>
                <a:spcPct val="20000"/>
              </a:spcBef>
              <a:buClr>
                <a:schemeClr val="accent2"/>
              </a:buClr>
              <a:buFont typeface="Monotype Sorts"/>
              <a:buChar char="z"/>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lr>
                <a:schemeClr val="accent2"/>
              </a:buClr>
              <a:buFont typeface="Monotype Sorts"/>
              <a:buChar char="y"/>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lr>
                <a:schemeClr val="accent2"/>
              </a:buClr>
              <a:buFont typeface="Monotype Sorts"/>
              <a:buChar char="x"/>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imes New Roman" panose="02020603050405020304" pitchFamily="18" charset="0"/>
                <a:ea typeface="新細明體" panose="02020500000000000000" pitchFamily="18" charset="-120"/>
              </a:defRPr>
            </a:lvl9pPr>
          </a:lstStyle>
          <a:p>
            <a:pPr>
              <a:spcBef>
                <a:spcPct val="0"/>
              </a:spcBef>
              <a:buClrTx/>
              <a:buNone/>
            </a:pPr>
            <a:r>
              <a:rPr kumimoji="0" lang="en-US" altLang="zh-TW" sz="2000" b="1" dirty="0" smtClean="0">
                <a:solidFill>
                  <a:srgbClr val="000099"/>
                </a:solidFill>
                <a:ea typeface="標楷體" panose="03000509000000000000" pitchFamily="65" charset="-120"/>
                <a:cs typeface="Times New Roman" panose="02020603050405020304" pitchFamily="18" charset="0"/>
              </a:rPr>
              <a:t>(</a:t>
            </a:r>
            <a:r>
              <a:rPr kumimoji="0" lang="zh-TW" altLang="en-US" sz="2000" b="1" dirty="0" smtClean="0">
                <a:solidFill>
                  <a:srgbClr val="000099"/>
                </a:solidFill>
                <a:ea typeface="標楷體" panose="03000509000000000000" pitchFamily="65" charset="-120"/>
                <a:cs typeface="Times New Roman" panose="02020603050405020304" pitchFamily="18" charset="0"/>
              </a:rPr>
              <a:t>三</a:t>
            </a:r>
            <a:r>
              <a:rPr kumimoji="0" lang="en-US" altLang="zh-TW" sz="2000" b="1" dirty="0" smtClean="0">
                <a:solidFill>
                  <a:srgbClr val="000099"/>
                </a:solidFill>
                <a:ea typeface="標楷體" panose="03000509000000000000" pitchFamily="65" charset="-120"/>
                <a:cs typeface="Times New Roman" panose="02020603050405020304" pitchFamily="18" charset="0"/>
              </a:rPr>
              <a:t>)</a:t>
            </a:r>
            <a:r>
              <a:rPr kumimoji="0" lang="zh-TW" altLang="en-US" sz="2000" b="1" dirty="0" smtClean="0">
                <a:solidFill>
                  <a:srgbClr val="000099"/>
                </a:solidFill>
                <a:ea typeface="標楷體" panose="03000509000000000000" pitchFamily="65" charset="-120"/>
                <a:cs typeface="Times New Roman" panose="02020603050405020304" pitchFamily="18" charset="0"/>
              </a:rPr>
              <a:t>推動</a:t>
            </a:r>
            <a:r>
              <a:rPr kumimoji="0" lang="zh-TW" altLang="en-US" sz="2000" b="1" dirty="0">
                <a:solidFill>
                  <a:srgbClr val="000099"/>
                </a:solidFill>
                <a:ea typeface="標楷體" panose="03000509000000000000" pitchFamily="65" charset="-120"/>
                <a:cs typeface="Times New Roman" panose="02020603050405020304" pitchFamily="18" charset="0"/>
              </a:rPr>
              <a:t>加入</a:t>
            </a:r>
            <a:r>
              <a:rPr kumimoji="0" lang="en-US" altLang="zh-TW" sz="2000" b="1" dirty="0">
                <a:solidFill>
                  <a:srgbClr val="000099"/>
                </a:solidFill>
                <a:ea typeface="標楷體" panose="03000509000000000000" pitchFamily="65" charset="-120"/>
                <a:cs typeface="Times New Roman" panose="02020603050405020304" pitchFamily="18" charset="0"/>
              </a:rPr>
              <a:t>CPTPP</a:t>
            </a:r>
            <a:r>
              <a:rPr kumimoji="0" lang="zh-TW" altLang="en-US" sz="2000" b="1" dirty="0">
                <a:solidFill>
                  <a:srgbClr val="000099"/>
                </a:solidFill>
                <a:ea typeface="標楷體" panose="03000509000000000000" pitchFamily="65" charset="-120"/>
                <a:cs typeface="Times New Roman" panose="02020603050405020304" pitchFamily="18" charset="0"/>
              </a:rPr>
              <a:t>之準備</a:t>
            </a:r>
            <a:r>
              <a:rPr kumimoji="0" lang="zh-TW" altLang="en-US" sz="2000" b="1" dirty="0" smtClean="0">
                <a:solidFill>
                  <a:srgbClr val="000099"/>
                </a:solidFill>
                <a:ea typeface="標楷體" panose="03000509000000000000" pitchFamily="65" charset="-120"/>
                <a:cs typeface="Times New Roman" panose="02020603050405020304" pitchFamily="18" charset="0"/>
              </a:rPr>
              <a:t>工作</a:t>
            </a:r>
            <a:endParaRPr kumimoji="0" lang="zh-TW" altLang="en-US" sz="2000" b="1" dirty="0">
              <a:solidFill>
                <a:srgbClr val="000099"/>
              </a:solidFill>
              <a:ea typeface="標楷體" panose="03000509000000000000" pitchFamily="65" charset="-120"/>
              <a:cs typeface="Times New Roman" panose="02020603050405020304" pitchFamily="18" charset="0"/>
            </a:endParaRPr>
          </a:p>
        </p:txBody>
      </p:sp>
      <p:sp>
        <p:nvSpPr>
          <p:cNvPr id="10" name="Rectangle 5"/>
          <p:cNvSpPr>
            <a:spLocks noChangeArrowheads="1"/>
          </p:cNvSpPr>
          <p:nvPr/>
        </p:nvSpPr>
        <p:spPr bwMode="gray">
          <a:xfrm>
            <a:off x="397958" y="2919016"/>
            <a:ext cx="9211707" cy="1698072"/>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nchor="ctr"/>
          <a:lstStyle/>
          <a:p>
            <a:pPr algn="just">
              <a:defRPr/>
            </a:pPr>
            <a:r>
              <a:rPr lang="en-US" altLang="zh-TW" sz="1800" dirty="0">
                <a:latin typeface="Times New Roman" panose="02020603050405020304" pitchFamily="18" charset="0"/>
                <a:ea typeface="+mj-ea"/>
                <a:cs typeface="Times New Roman" panose="02020603050405020304" pitchFamily="18" charset="0"/>
              </a:rPr>
              <a:t>(1)</a:t>
            </a:r>
            <a:r>
              <a:rPr lang="zh-TW" altLang="en-US" sz="1800" dirty="0">
                <a:solidFill>
                  <a:srgbClr val="FF0000"/>
                </a:solidFill>
                <a:latin typeface="Times New Roman" panose="02020603050405020304" pitchFamily="18" charset="0"/>
                <a:ea typeface="+mj-ea"/>
                <a:cs typeface="Times New Roman" panose="02020603050405020304" pitchFamily="18" charset="0"/>
              </a:rPr>
              <a:t>修法工作</a:t>
            </a:r>
            <a:r>
              <a:rPr lang="zh-TW" altLang="en-US" sz="1800" dirty="0">
                <a:latin typeface="Times New Roman" panose="02020603050405020304" pitchFamily="18" charset="0"/>
                <a:ea typeface="+mj-ea"/>
                <a:cs typeface="Times New Roman" panose="02020603050405020304" pitchFamily="18" charset="0"/>
              </a:rPr>
              <a:t>：</a:t>
            </a:r>
            <a:endParaRPr lang="en-US" altLang="zh-TW" sz="1800" dirty="0">
              <a:latin typeface="Times New Roman" panose="02020603050405020304" pitchFamily="18" charset="0"/>
              <a:ea typeface="+mj-ea"/>
              <a:cs typeface="Times New Roman" panose="02020603050405020304" pitchFamily="18" charset="0"/>
            </a:endParaRPr>
          </a:p>
          <a:p>
            <a:pPr marL="361950" algn="just">
              <a:defRPr/>
            </a:pPr>
            <a:r>
              <a:rPr lang="zh-TW" altLang="en-US" sz="1800" dirty="0">
                <a:latin typeface="Times New Roman" panose="02020603050405020304" pitchFamily="18" charset="0"/>
                <a:ea typeface="+mj-ea"/>
                <a:cs typeface="Times New Roman" panose="02020603050405020304" pitchFamily="18" charset="0"/>
              </a:rPr>
              <a:t>我國在過去持續推動自由化相關工作，特別是與國際法規接軌的部分，過去</a:t>
            </a:r>
            <a:r>
              <a:rPr lang="en-US" altLang="zh-TW" sz="1800" dirty="0">
                <a:latin typeface="Times New Roman" panose="02020603050405020304" pitchFamily="18" charset="0"/>
                <a:ea typeface="+mj-ea"/>
                <a:cs typeface="Times New Roman" panose="02020603050405020304" pitchFamily="18" charset="0"/>
              </a:rPr>
              <a:t>2</a:t>
            </a:r>
            <a:r>
              <a:rPr lang="zh-TW" altLang="en-US" sz="1800" dirty="0">
                <a:latin typeface="Times New Roman" panose="02020603050405020304" pitchFamily="18" charset="0"/>
                <a:ea typeface="+mj-ea"/>
                <a:cs typeface="Times New Roman" panose="02020603050405020304" pitchFamily="18" charset="0"/>
              </a:rPr>
              <a:t>年已參考</a:t>
            </a:r>
            <a:r>
              <a:rPr lang="en-US" altLang="zh-TW" sz="1800" dirty="0">
                <a:latin typeface="Times New Roman" panose="02020603050405020304" pitchFamily="18" charset="0"/>
                <a:ea typeface="+mj-ea"/>
                <a:cs typeface="Times New Roman" panose="02020603050405020304" pitchFamily="18" charset="0"/>
              </a:rPr>
              <a:t>TPP</a:t>
            </a:r>
            <a:r>
              <a:rPr lang="zh-TW" altLang="en-US" sz="1800" dirty="0">
                <a:latin typeface="Times New Roman" panose="02020603050405020304" pitchFamily="18" charset="0"/>
                <a:ea typeface="+mj-ea"/>
                <a:cs typeface="Times New Roman" panose="02020603050405020304" pitchFamily="18" charset="0"/>
              </a:rPr>
              <a:t>高標準規範進行</a:t>
            </a:r>
            <a:r>
              <a:rPr lang="zh-TW" altLang="en-US" sz="1800" dirty="0">
                <a:solidFill>
                  <a:srgbClr val="FF0000"/>
                </a:solidFill>
                <a:latin typeface="Times New Roman" panose="02020603050405020304" pitchFamily="18" charset="0"/>
                <a:ea typeface="+mj-ea"/>
                <a:cs typeface="Times New Roman" panose="02020603050405020304" pitchFamily="18" charset="0"/>
              </a:rPr>
              <a:t>體制調整</a:t>
            </a:r>
            <a:r>
              <a:rPr lang="zh-TW" altLang="en-US" sz="1800" dirty="0">
                <a:latin typeface="Times New Roman" panose="02020603050405020304" pitchFamily="18" charset="0"/>
                <a:ea typeface="+mj-ea"/>
                <a:cs typeface="Times New Roman" panose="02020603050405020304" pitchFamily="18" charset="0"/>
              </a:rPr>
              <a:t>，並於立法院提出修法。</a:t>
            </a:r>
            <a:endParaRPr lang="en-US" altLang="zh-TW" sz="1800" dirty="0">
              <a:latin typeface="Times New Roman" panose="02020603050405020304" pitchFamily="18" charset="0"/>
              <a:ea typeface="+mj-ea"/>
              <a:cs typeface="Times New Roman" panose="02020603050405020304" pitchFamily="18" charset="0"/>
            </a:endParaRPr>
          </a:p>
          <a:p>
            <a:pPr algn="just">
              <a:defRPr/>
            </a:pPr>
            <a:r>
              <a:rPr lang="en-US" altLang="zh-TW" sz="1800" dirty="0">
                <a:latin typeface="Times New Roman" panose="02020603050405020304" pitchFamily="18" charset="0"/>
                <a:ea typeface="+mj-ea"/>
                <a:cs typeface="Times New Roman" panose="02020603050405020304" pitchFamily="18" charset="0"/>
              </a:rPr>
              <a:t>(2)</a:t>
            </a:r>
            <a:r>
              <a:rPr lang="zh-TW" altLang="en-US" sz="1800" dirty="0">
                <a:latin typeface="Times New Roman" panose="02020603050405020304" pitchFamily="18" charset="0"/>
                <a:ea typeface="+mj-ea"/>
                <a:cs typeface="Times New Roman" panose="02020603050405020304" pitchFamily="18" charset="0"/>
              </a:rPr>
              <a:t>產業因應對策：</a:t>
            </a:r>
            <a:endParaRPr lang="en-US" altLang="zh-TW" sz="1800" dirty="0">
              <a:latin typeface="Times New Roman" panose="02020603050405020304" pitchFamily="18" charset="0"/>
              <a:ea typeface="+mj-ea"/>
              <a:cs typeface="Times New Roman" panose="02020603050405020304" pitchFamily="18" charset="0"/>
            </a:endParaRPr>
          </a:p>
          <a:p>
            <a:pPr marL="361950" algn="just">
              <a:defRPr/>
            </a:pPr>
            <a:r>
              <a:rPr lang="zh-TW" altLang="en-US" sz="1800" dirty="0">
                <a:latin typeface="Times New Roman" panose="02020603050405020304" pitchFamily="18" charset="0"/>
                <a:ea typeface="+mj-ea"/>
                <a:cs typeface="Times New Roman" panose="02020603050405020304" pitchFamily="18" charset="0"/>
              </a:rPr>
              <a:t>政府推動</a:t>
            </a:r>
            <a:r>
              <a:rPr lang="en-US" altLang="zh-TW" sz="1800" dirty="0">
                <a:solidFill>
                  <a:srgbClr val="FF0000"/>
                </a:solidFill>
                <a:latin typeface="Times New Roman" panose="02020603050405020304" pitchFamily="18" charset="0"/>
                <a:ea typeface="+mj-ea"/>
                <a:cs typeface="Times New Roman" panose="02020603050405020304" pitchFamily="18" charset="0"/>
              </a:rPr>
              <a:t>5+2</a:t>
            </a:r>
            <a:r>
              <a:rPr lang="zh-TW" altLang="en-US" sz="1800" dirty="0">
                <a:solidFill>
                  <a:srgbClr val="FF0000"/>
                </a:solidFill>
                <a:latin typeface="Times New Roman" panose="02020603050405020304" pitchFamily="18" charset="0"/>
                <a:ea typeface="+mj-ea"/>
                <a:cs typeface="Times New Roman" panose="02020603050405020304" pitchFamily="18" charset="0"/>
              </a:rPr>
              <a:t>產業</a:t>
            </a:r>
            <a:r>
              <a:rPr lang="zh-TW" altLang="en-US" sz="1800" dirty="0">
                <a:latin typeface="Times New Roman" panose="02020603050405020304" pitchFamily="18" charset="0"/>
                <a:ea typeface="+mj-ea"/>
                <a:cs typeface="Times New Roman" panose="02020603050405020304" pitchFamily="18" charset="0"/>
              </a:rPr>
              <a:t>創新、加強對</a:t>
            </a:r>
            <a:r>
              <a:rPr lang="zh-TW" altLang="en-US" sz="1800" dirty="0">
                <a:solidFill>
                  <a:srgbClr val="FF0000"/>
                </a:solidFill>
                <a:latin typeface="Times New Roman" panose="02020603050405020304" pitchFamily="18" charset="0"/>
                <a:ea typeface="+mj-ea"/>
                <a:cs typeface="Times New Roman" panose="02020603050405020304" pitchFamily="18" charset="0"/>
              </a:rPr>
              <a:t>中小企業</a:t>
            </a:r>
            <a:r>
              <a:rPr lang="zh-TW" altLang="en-US" sz="1800" dirty="0">
                <a:latin typeface="Times New Roman" panose="02020603050405020304" pitchFamily="18" charset="0"/>
                <a:ea typeface="+mj-ea"/>
                <a:cs typeface="Times New Roman" panose="02020603050405020304" pitchFamily="18" charset="0"/>
              </a:rPr>
              <a:t>輔導、加強</a:t>
            </a:r>
            <a:r>
              <a:rPr lang="zh-TW" altLang="en-US" sz="1800" dirty="0">
                <a:solidFill>
                  <a:srgbClr val="FF0000"/>
                </a:solidFill>
                <a:latin typeface="Times New Roman" panose="02020603050405020304" pitchFamily="18" charset="0"/>
                <a:ea typeface="+mj-ea"/>
                <a:cs typeface="Times New Roman" panose="02020603050405020304" pitchFamily="18" charset="0"/>
              </a:rPr>
              <a:t>貨品監管</a:t>
            </a:r>
            <a:r>
              <a:rPr lang="zh-TW" altLang="en-US" sz="1800" dirty="0">
                <a:latin typeface="Times New Roman" panose="02020603050405020304" pitchFamily="18" charset="0"/>
                <a:ea typeface="+mj-ea"/>
                <a:cs typeface="Times New Roman" panose="02020603050405020304" pitchFamily="18" charset="0"/>
              </a:rPr>
              <a:t>並運用</a:t>
            </a:r>
            <a:r>
              <a:rPr lang="zh-TW" altLang="en-US" sz="1800" dirty="0">
                <a:solidFill>
                  <a:srgbClr val="FF0000"/>
                </a:solidFill>
                <a:latin typeface="Times New Roman" panose="02020603050405020304" pitchFamily="18" charset="0"/>
                <a:ea typeface="+mj-ea"/>
                <a:cs typeface="Times New Roman" panose="02020603050405020304" pitchFamily="18" charset="0"/>
              </a:rPr>
              <a:t>貿易救濟</a:t>
            </a:r>
            <a:r>
              <a:rPr lang="zh-TW" altLang="en-US" sz="1800" dirty="0">
                <a:latin typeface="Times New Roman" panose="02020603050405020304" pitchFamily="18" charset="0"/>
                <a:ea typeface="+mj-ea"/>
                <a:cs typeface="Times New Roman" panose="02020603050405020304" pitchFamily="18" charset="0"/>
              </a:rPr>
              <a:t>機制、</a:t>
            </a:r>
            <a:r>
              <a:rPr lang="zh-TW" altLang="en-US" sz="1800" dirty="0">
                <a:solidFill>
                  <a:srgbClr val="FF0000"/>
                </a:solidFill>
                <a:latin typeface="Times New Roman" panose="02020603050405020304" pitchFamily="18" charset="0"/>
                <a:ea typeface="+mj-ea"/>
                <a:cs typeface="Times New Roman" panose="02020603050405020304" pitchFamily="18" charset="0"/>
              </a:rPr>
              <a:t>優化</a:t>
            </a:r>
            <a:r>
              <a:rPr lang="zh-TW" altLang="en-US" sz="1800" dirty="0">
                <a:latin typeface="Times New Roman" panose="02020603050405020304" pitchFamily="18" charset="0"/>
                <a:ea typeface="+mj-ea"/>
                <a:cs typeface="Times New Roman" panose="02020603050405020304" pitchFamily="18" charset="0"/>
              </a:rPr>
              <a:t>產業發展</a:t>
            </a:r>
            <a:r>
              <a:rPr lang="zh-TW" altLang="en-US" sz="1800" dirty="0">
                <a:solidFill>
                  <a:srgbClr val="FF0000"/>
                </a:solidFill>
                <a:latin typeface="Times New Roman" panose="02020603050405020304" pitchFamily="18" charset="0"/>
                <a:ea typeface="+mj-ea"/>
                <a:cs typeface="Times New Roman" panose="02020603050405020304" pitchFamily="18" charset="0"/>
              </a:rPr>
              <a:t>環境</a:t>
            </a:r>
            <a:r>
              <a:rPr lang="zh-TW" altLang="en-US" sz="1800" dirty="0">
                <a:latin typeface="Times New Roman" panose="02020603050405020304" pitchFamily="18" charset="0"/>
                <a:ea typeface="+mj-ea"/>
                <a:cs typeface="Times New Roman" panose="02020603050405020304" pitchFamily="18" charset="0"/>
              </a:rPr>
              <a:t>等對策，協助產業提升國際競爭力</a:t>
            </a:r>
            <a:r>
              <a:rPr lang="zh-TW" altLang="en-US" sz="1800" dirty="0" smtClean="0">
                <a:latin typeface="Times New Roman" panose="02020603050405020304" pitchFamily="18" charset="0"/>
                <a:ea typeface="+mj-ea"/>
                <a:cs typeface="Times New Roman" panose="02020603050405020304" pitchFamily="18" charset="0"/>
              </a:rPr>
              <a:t>。</a:t>
            </a:r>
            <a:endParaRPr lang="en-US" altLang="zh-TW" sz="1800" dirty="0" smtClean="0">
              <a:latin typeface="Times New Roman" panose="02020603050405020304" pitchFamily="18" charset="0"/>
              <a:ea typeface="+mj-ea"/>
              <a:cs typeface="Times New Roman" panose="02020603050405020304" pitchFamily="18" charset="0"/>
            </a:endParaRPr>
          </a:p>
        </p:txBody>
      </p:sp>
      <p:grpSp>
        <p:nvGrpSpPr>
          <p:cNvPr id="12" name="群組 11"/>
          <p:cNvGrpSpPr/>
          <p:nvPr/>
        </p:nvGrpSpPr>
        <p:grpSpPr>
          <a:xfrm>
            <a:off x="379131" y="4599424"/>
            <a:ext cx="9230535" cy="916381"/>
            <a:chOff x="379131" y="1084377"/>
            <a:chExt cx="9230535" cy="1725346"/>
          </a:xfrm>
        </p:grpSpPr>
        <p:sp>
          <p:nvSpPr>
            <p:cNvPr id="13" name="Rectangle 5"/>
            <p:cNvSpPr>
              <a:spLocks noChangeArrowheads="1"/>
            </p:cNvSpPr>
            <p:nvPr/>
          </p:nvSpPr>
          <p:spPr bwMode="gray">
            <a:xfrm>
              <a:off x="379131" y="1490996"/>
              <a:ext cx="9230535" cy="1318727"/>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gn="just">
                <a:defRPr/>
              </a:pPr>
              <a:r>
                <a:rPr lang="en-US" altLang="zh-TW" sz="1800" dirty="0" smtClean="0">
                  <a:latin typeface="Times New Roman" panose="02020603050405020304" pitchFamily="18" charset="0"/>
                  <a:ea typeface="+mj-ea"/>
                  <a:cs typeface="Times New Roman" panose="02020603050405020304" pitchFamily="18" charset="0"/>
                </a:rPr>
                <a:t>(1)</a:t>
              </a:r>
              <a:r>
                <a:rPr lang="zh-TW" altLang="en-US" sz="1800" dirty="0" smtClean="0">
                  <a:latin typeface="Times New Roman" panose="02020603050405020304" pitchFamily="18" charset="0"/>
                  <a:ea typeface="+mj-ea"/>
                  <a:cs typeface="Times New Roman" panose="02020603050405020304" pitchFamily="18" charset="0"/>
                </a:rPr>
                <a:t>政府將</a:t>
              </a:r>
              <a:r>
                <a:rPr lang="zh-TW" altLang="en-US" sz="1800" dirty="0">
                  <a:latin typeface="Times New Roman" panose="02020603050405020304" pitchFamily="18" charset="0"/>
                  <a:ea typeface="+mj-ea"/>
                  <a:cs typeface="Times New Roman" panose="02020603050405020304" pitchFamily="18" charset="0"/>
                </a:rPr>
                <a:t>持續透過雙邊及參與</a:t>
              </a:r>
              <a:r>
                <a:rPr lang="en-US" altLang="zh-TW" sz="1800" dirty="0">
                  <a:solidFill>
                    <a:srgbClr val="C00000"/>
                  </a:solidFill>
                  <a:latin typeface="Times New Roman" panose="02020603050405020304" pitchFamily="18" charset="0"/>
                  <a:ea typeface="+mj-ea"/>
                  <a:cs typeface="Times New Roman" panose="02020603050405020304" pitchFamily="18" charset="0"/>
                </a:rPr>
                <a:t>APEC</a:t>
              </a:r>
              <a:r>
                <a:rPr lang="zh-TW" altLang="en-US" sz="1800" dirty="0">
                  <a:latin typeface="Times New Roman" panose="02020603050405020304" pitchFamily="18" charset="0"/>
                  <a:ea typeface="+mj-ea"/>
                  <a:cs typeface="Times New Roman" panose="02020603050405020304" pitchFamily="18" charset="0"/>
                </a:rPr>
                <a:t>、</a:t>
              </a:r>
              <a:r>
                <a:rPr lang="en-US" altLang="zh-TW" sz="1800" dirty="0">
                  <a:solidFill>
                    <a:srgbClr val="C00000"/>
                  </a:solidFill>
                  <a:latin typeface="Times New Roman" panose="02020603050405020304" pitchFamily="18" charset="0"/>
                  <a:ea typeface="+mj-ea"/>
                  <a:cs typeface="Times New Roman" panose="02020603050405020304" pitchFamily="18" charset="0"/>
                </a:rPr>
                <a:t>WTO</a:t>
              </a:r>
              <a:r>
                <a:rPr lang="zh-TW" altLang="en-US" sz="1800" dirty="0">
                  <a:latin typeface="Times New Roman" panose="02020603050405020304" pitchFamily="18" charset="0"/>
                  <a:ea typeface="+mj-ea"/>
                  <a:cs typeface="Times New Roman" panose="02020603050405020304" pitchFamily="18" charset="0"/>
                </a:rPr>
                <a:t>等國際場域，</a:t>
              </a:r>
              <a:r>
                <a:rPr lang="zh-TW" altLang="en-US" sz="1800" dirty="0" smtClean="0">
                  <a:latin typeface="Times New Roman" panose="02020603050405020304" pitchFamily="18" charset="0"/>
                  <a:ea typeface="+mj-ea"/>
                  <a:cs typeface="Times New Roman" panose="02020603050405020304" pitchFamily="18" charset="0"/>
                </a:rPr>
                <a:t>深化</a:t>
              </a:r>
              <a:r>
                <a:rPr lang="zh-TW" altLang="en-US" sz="1800" dirty="0" smtClean="0">
                  <a:solidFill>
                    <a:srgbClr val="FF0000"/>
                  </a:solidFill>
                  <a:latin typeface="Times New Roman" panose="02020603050405020304" pitchFamily="18" charset="0"/>
                  <a:ea typeface="+mj-ea"/>
                  <a:cs typeface="Times New Roman" panose="02020603050405020304" pitchFamily="18" charset="0"/>
                </a:rPr>
                <a:t>經貿</a:t>
              </a:r>
              <a:r>
                <a:rPr lang="zh-TW" altLang="en-US" sz="1800" dirty="0">
                  <a:latin typeface="Times New Roman" panose="02020603050405020304" pitchFamily="18" charset="0"/>
                  <a:ea typeface="+mj-ea"/>
                  <a:cs typeface="Times New Roman" panose="02020603050405020304" pitchFamily="18" charset="0"/>
                </a:rPr>
                <a:t>關係，爭取</a:t>
              </a:r>
              <a:r>
                <a:rPr lang="zh-TW" altLang="en-US" sz="1800" dirty="0" smtClean="0">
                  <a:latin typeface="Times New Roman" panose="02020603050405020304" pitchFamily="18" charset="0"/>
                  <a:ea typeface="+mj-ea"/>
                  <a:cs typeface="Times New Roman" panose="02020603050405020304" pitchFamily="18" charset="0"/>
                </a:rPr>
                <a:t>會員支持。</a:t>
              </a:r>
              <a:endParaRPr lang="en-US" altLang="zh-TW" sz="1800" dirty="0" smtClean="0">
                <a:latin typeface="Times New Roman" panose="02020603050405020304" pitchFamily="18" charset="0"/>
                <a:ea typeface="+mj-ea"/>
                <a:cs typeface="Times New Roman" panose="02020603050405020304" pitchFamily="18" charset="0"/>
              </a:endParaRPr>
            </a:p>
            <a:p>
              <a:pPr algn="just">
                <a:defRPr/>
              </a:pPr>
              <a:r>
                <a:rPr lang="en-US" altLang="zh-TW" sz="1800" dirty="0" smtClean="0">
                  <a:latin typeface="Times New Roman" panose="02020603050405020304" pitchFamily="18" charset="0"/>
                  <a:ea typeface="+mj-ea"/>
                  <a:cs typeface="Times New Roman" panose="02020603050405020304" pitchFamily="18" charset="0"/>
                </a:rPr>
                <a:t>(2)</a:t>
              </a:r>
              <a:r>
                <a:rPr lang="zh-TW" altLang="en-US" sz="1800" dirty="0">
                  <a:latin typeface="Times New Roman" panose="02020603050405020304" pitchFamily="18" charset="0"/>
                  <a:ea typeface="+mj-ea"/>
                  <a:cs typeface="Times New Roman" panose="02020603050405020304" pitchFamily="18" charset="0"/>
                </a:rPr>
                <a:t>由於</a:t>
              </a:r>
              <a:r>
                <a:rPr lang="en-US" altLang="zh-TW" sz="1800" dirty="0">
                  <a:latin typeface="Times New Roman" panose="02020603050405020304" pitchFamily="18" charset="0"/>
                  <a:ea typeface="+mj-ea"/>
                  <a:cs typeface="Times New Roman" panose="02020603050405020304" pitchFamily="18" charset="0"/>
                </a:rPr>
                <a:t>CPTPP</a:t>
              </a:r>
              <a:r>
                <a:rPr lang="zh-TW" altLang="en-US" sz="1800" dirty="0">
                  <a:latin typeface="Times New Roman" panose="02020603050405020304" pitchFamily="18" charset="0"/>
                  <a:ea typeface="+mj-ea"/>
                  <a:cs typeface="Times New Roman" panose="02020603050405020304" pitchFamily="18" charset="0"/>
                </a:rPr>
                <a:t>目前以</a:t>
              </a:r>
              <a:r>
                <a:rPr lang="zh-TW" altLang="en-US" sz="1800" dirty="0">
                  <a:solidFill>
                    <a:srgbClr val="FF0000"/>
                  </a:solidFill>
                  <a:latin typeface="Times New Roman" panose="02020603050405020304" pitchFamily="18" charset="0"/>
                  <a:ea typeface="+mj-ea"/>
                  <a:cs typeface="Times New Roman" panose="02020603050405020304" pitchFamily="18" charset="0"/>
                </a:rPr>
                <a:t>日本</a:t>
              </a:r>
              <a:r>
                <a:rPr lang="zh-TW" altLang="en-US" sz="1800" dirty="0">
                  <a:latin typeface="Times New Roman" panose="02020603050405020304" pitchFamily="18" charset="0"/>
                  <a:ea typeface="+mj-ea"/>
                  <a:cs typeface="Times New Roman" panose="02020603050405020304" pitchFamily="18" charset="0"/>
                </a:rPr>
                <a:t>為首，我國需再努力</a:t>
              </a:r>
              <a:r>
                <a:rPr lang="zh-TW" altLang="en-US" sz="1800" dirty="0">
                  <a:solidFill>
                    <a:srgbClr val="C00000"/>
                  </a:solidFill>
                  <a:latin typeface="Times New Roman" panose="02020603050405020304" pitchFamily="18" charset="0"/>
                  <a:ea typeface="+mj-ea"/>
                  <a:cs typeface="Times New Roman" panose="02020603050405020304" pitchFamily="18" charset="0"/>
                </a:rPr>
                <a:t>核安食品</a:t>
              </a:r>
              <a:r>
                <a:rPr lang="zh-TW" altLang="en-US" sz="1800" dirty="0">
                  <a:latin typeface="Times New Roman" panose="02020603050405020304" pitchFamily="18" charset="0"/>
                  <a:ea typeface="+mj-ea"/>
                  <a:cs typeface="Times New Roman" panose="02020603050405020304" pitchFamily="18" charset="0"/>
                </a:rPr>
                <a:t>公投案之後續溝通等</a:t>
              </a:r>
              <a:r>
                <a:rPr lang="zh-TW" altLang="en-US" sz="1800" dirty="0" smtClean="0">
                  <a:latin typeface="Times New Roman" panose="02020603050405020304" pitchFamily="18" charset="0"/>
                  <a:ea typeface="+mj-ea"/>
                  <a:cs typeface="Times New Roman" panose="02020603050405020304" pitchFamily="18" charset="0"/>
                </a:rPr>
                <a:t>工作</a:t>
              </a:r>
              <a:endParaRPr lang="en-US" altLang="zh-TW" sz="1800" dirty="0">
                <a:latin typeface="Times New Roman" panose="02020603050405020304" pitchFamily="18" charset="0"/>
                <a:ea typeface="+mj-ea"/>
                <a:cs typeface="Times New Roman" panose="02020603050405020304" pitchFamily="18" charset="0"/>
              </a:endParaRPr>
            </a:p>
          </p:txBody>
        </p:sp>
        <p:sp>
          <p:nvSpPr>
            <p:cNvPr id="14" name="_color1"/>
            <p:cNvSpPr>
              <a:spLocks noChangeArrowheads="1"/>
            </p:cNvSpPr>
            <p:nvPr/>
          </p:nvSpPr>
          <p:spPr bwMode="gray">
            <a:xfrm>
              <a:off x="387599" y="1084377"/>
              <a:ext cx="9222066" cy="47699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108000" tIns="72000" rIns="108000" bIns="72000" anchor="ctr"/>
            <a:lstStyle/>
            <a:p>
              <a:pPr defTabSz="801688">
                <a:defRPr/>
              </a:pPr>
              <a:r>
                <a:rPr lang="en-US" altLang="zh-TW" sz="1800" b="1" dirty="0">
                  <a:solidFill>
                    <a:schemeClr val="bg1"/>
                  </a:solidFill>
                  <a:latin typeface="Times New Roman" panose="02020603050405020304" pitchFamily="18" charset="0"/>
                  <a:ea typeface="+mj-ea"/>
                  <a:cs typeface="Times New Roman" panose="02020603050405020304" pitchFamily="18" charset="0"/>
                </a:rPr>
                <a:t>3.</a:t>
              </a:r>
              <a:r>
                <a:rPr lang="zh-TW" altLang="en-US" sz="1800" b="1" dirty="0">
                  <a:solidFill>
                    <a:schemeClr val="bg1"/>
                  </a:solidFill>
                  <a:latin typeface="Times New Roman" panose="02020603050405020304" pitchFamily="18" charset="0"/>
                  <a:ea typeface="+mj-ea"/>
                  <a:cs typeface="Times New Roman" panose="02020603050405020304" pitchFamily="18" charset="0"/>
                </a:rPr>
                <a:t> 對外遊說</a:t>
              </a:r>
              <a:r>
                <a:rPr lang="en-US" altLang="zh-TW" sz="1800" b="1" dirty="0">
                  <a:solidFill>
                    <a:schemeClr val="bg1"/>
                  </a:solidFill>
                  <a:latin typeface="Times New Roman" panose="02020603050405020304" pitchFamily="18" charset="0"/>
                  <a:ea typeface="+mj-ea"/>
                  <a:cs typeface="Times New Roman" panose="02020603050405020304" pitchFamily="18" charset="0"/>
                </a:rPr>
                <a:t> </a:t>
              </a:r>
              <a:endParaRPr lang="en-US" sz="1800" b="1" noProof="1">
                <a:solidFill>
                  <a:schemeClr val="bg1"/>
                </a:solidFill>
                <a:effectLst>
                  <a:outerShdw blurRad="190500" algn="ctr" rotWithShape="0">
                    <a:prstClr val="black">
                      <a:alpha val="50000"/>
                    </a:prstClr>
                  </a:outerShdw>
                </a:effectLst>
                <a:latin typeface="Times New Roman" panose="02020603050405020304" pitchFamily="18" charset="0"/>
                <a:ea typeface="+mj-ea"/>
                <a:cs typeface="Times New Roman" panose="02020603050405020304" pitchFamily="18" charset="0"/>
              </a:endParaRPr>
            </a:p>
          </p:txBody>
        </p:sp>
      </p:grpSp>
      <p:grpSp>
        <p:nvGrpSpPr>
          <p:cNvPr id="15" name="群組 14"/>
          <p:cNvGrpSpPr/>
          <p:nvPr/>
        </p:nvGrpSpPr>
        <p:grpSpPr>
          <a:xfrm>
            <a:off x="387598" y="5465156"/>
            <a:ext cx="9220173" cy="1004191"/>
            <a:chOff x="387599" y="1595179"/>
            <a:chExt cx="9144000" cy="1004191"/>
          </a:xfrm>
        </p:grpSpPr>
        <p:sp>
          <p:nvSpPr>
            <p:cNvPr id="16" name="Rectangle 5"/>
            <p:cNvSpPr>
              <a:spLocks noChangeArrowheads="1"/>
            </p:cNvSpPr>
            <p:nvPr/>
          </p:nvSpPr>
          <p:spPr bwMode="gray">
            <a:xfrm>
              <a:off x="387599" y="1844096"/>
              <a:ext cx="9144000" cy="755274"/>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gn="just">
                <a:defRPr/>
              </a:pPr>
              <a:r>
                <a:rPr lang="zh-TW" altLang="en-US" sz="1800" dirty="0">
                  <a:latin typeface="Times New Roman" panose="02020603050405020304" pitchFamily="18" charset="0"/>
                  <a:ea typeface="+mj-ea"/>
                  <a:cs typeface="Times New Roman" panose="02020603050405020304" pitchFamily="18" charset="0"/>
                </a:rPr>
                <a:t>政府各相關部會</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solidFill>
                    <a:srgbClr val="FF0000"/>
                  </a:solidFill>
                  <a:latin typeface="Times New Roman" panose="02020603050405020304" pitchFamily="18" charset="0"/>
                  <a:ea typeface="+mj-ea"/>
                  <a:cs typeface="Times New Roman" panose="02020603050405020304" pitchFamily="18" charset="0"/>
                </a:rPr>
                <a:t>農委會</a:t>
              </a:r>
              <a:r>
                <a:rPr lang="zh-TW" altLang="en-US" sz="1800" dirty="0">
                  <a:latin typeface="Times New Roman" panose="02020603050405020304" pitchFamily="18" charset="0"/>
                  <a:ea typeface="+mj-ea"/>
                  <a:cs typeface="Times New Roman" panose="02020603050405020304" pitchFamily="18" charset="0"/>
                </a:rPr>
                <a:t>、</a:t>
              </a:r>
              <a:r>
                <a:rPr lang="zh-TW" altLang="en-US" sz="1800" dirty="0">
                  <a:solidFill>
                    <a:srgbClr val="FF0000"/>
                  </a:solidFill>
                  <a:latin typeface="Times New Roman" panose="02020603050405020304" pitchFamily="18" charset="0"/>
                  <a:ea typeface="+mj-ea"/>
                  <a:cs typeface="Times New Roman" panose="02020603050405020304" pitchFamily="18" charset="0"/>
                </a:rPr>
                <a:t>勞動部</a:t>
              </a:r>
              <a:r>
                <a:rPr lang="zh-TW" altLang="en-US" sz="1800" dirty="0">
                  <a:latin typeface="Times New Roman" panose="02020603050405020304" pitchFamily="18" charset="0"/>
                  <a:ea typeface="+mj-ea"/>
                  <a:cs typeface="Times New Roman" panose="02020603050405020304" pitchFamily="18" charset="0"/>
                </a:rPr>
                <a:t>及經濟部等</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latin typeface="Times New Roman" panose="02020603050405020304" pitchFamily="18" charset="0"/>
                  <a:ea typeface="+mj-ea"/>
                  <a:cs typeface="Times New Roman" panose="02020603050405020304" pitchFamily="18" charset="0"/>
                </a:rPr>
                <a:t>等已與利害關係人進行多場溝通活動，經濟部亦將持續邀集相關部會針對國會、產業、校園及民眾進行</a:t>
              </a:r>
              <a:r>
                <a:rPr lang="zh-TW" altLang="en-US" sz="1800" dirty="0">
                  <a:solidFill>
                    <a:srgbClr val="C00000"/>
                  </a:solidFill>
                  <a:latin typeface="Times New Roman" panose="02020603050405020304" pitchFamily="18" charset="0"/>
                  <a:ea typeface="+mj-ea"/>
                  <a:cs typeface="Times New Roman" panose="02020603050405020304" pitchFamily="18" charset="0"/>
                </a:rPr>
                <a:t>溝通活動</a:t>
              </a:r>
              <a:r>
                <a:rPr lang="zh-TW" altLang="en-US" sz="1800" dirty="0">
                  <a:latin typeface="Times New Roman" panose="02020603050405020304" pitchFamily="18" charset="0"/>
                  <a:ea typeface="+mj-ea"/>
                  <a:cs typeface="Times New Roman" panose="02020603050405020304" pitchFamily="18" charset="0"/>
                </a:rPr>
                <a:t>，以凝聚公眾</a:t>
              </a:r>
              <a:r>
                <a:rPr lang="zh-TW" altLang="en-US" sz="1800" dirty="0">
                  <a:solidFill>
                    <a:srgbClr val="C00000"/>
                  </a:solidFill>
                  <a:latin typeface="Times New Roman" panose="02020603050405020304" pitchFamily="18" charset="0"/>
                  <a:ea typeface="+mj-ea"/>
                  <a:cs typeface="Times New Roman" panose="02020603050405020304" pitchFamily="18" charset="0"/>
                </a:rPr>
                <a:t>共識</a:t>
              </a:r>
              <a:r>
                <a:rPr lang="zh-TW" altLang="en-US" sz="1800" dirty="0">
                  <a:latin typeface="Times New Roman" panose="02020603050405020304" pitchFamily="18" charset="0"/>
                  <a:ea typeface="+mj-ea"/>
                  <a:cs typeface="Times New Roman" panose="02020603050405020304" pitchFamily="18" charset="0"/>
                </a:rPr>
                <a:t>。</a:t>
              </a:r>
              <a:endParaRPr lang="en-US" altLang="zh-TW" sz="1800" dirty="0">
                <a:latin typeface="Times New Roman" panose="02020603050405020304" pitchFamily="18" charset="0"/>
                <a:ea typeface="+mj-ea"/>
                <a:cs typeface="Times New Roman" panose="02020603050405020304" pitchFamily="18" charset="0"/>
              </a:endParaRPr>
            </a:p>
          </p:txBody>
        </p:sp>
        <p:sp>
          <p:nvSpPr>
            <p:cNvPr id="17" name="_color1"/>
            <p:cNvSpPr>
              <a:spLocks noChangeArrowheads="1"/>
            </p:cNvSpPr>
            <p:nvPr/>
          </p:nvSpPr>
          <p:spPr bwMode="gray">
            <a:xfrm>
              <a:off x="387599" y="1595179"/>
              <a:ext cx="9144000" cy="39180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lIns="108000" tIns="72000" rIns="108000" bIns="72000" anchor="ctr"/>
            <a:lstStyle/>
            <a:p>
              <a:pPr defTabSz="801688">
                <a:defRPr/>
              </a:pPr>
              <a:r>
                <a:rPr lang="en-US" altLang="zh-TW" sz="1800" b="1" dirty="0">
                  <a:solidFill>
                    <a:schemeClr val="bg1"/>
                  </a:solidFill>
                  <a:latin typeface="Times New Roman" panose="02020603050405020304" pitchFamily="18" charset="0"/>
                  <a:ea typeface="+mj-ea"/>
                  <a:cs typeface="Times New Roman" panose="02020603050405020304" pitchFamily="18" charset="0"/>
                </a:rPr>
                <a:t>4.</a:t>
              </a:r>
              <a:r>
                <a:rPr lang="zh-TW" altLang="en-US" sz="1800" b="1" dirty="0">
                  <a:solidFill>
                    <a:schemeClr val="bg1"/>
                  </a:solidFill>
                  <a:latin typeface="Times New Roman" panose="02020603050405020304" pitchFamily="18" charset="0"/>
                  <a:ea typeface="+mj-ea"/>
                  <a:cs typeface="Times New Roman" panose="02020603050405020304" pitchFamily="18" charset="0"/>
                </a:rPr>
                <a:t> 對內溝通</a:t>
              </a:r>
              <a:r>
                <a:rPr lang="en-US" altLang="zh-TW" sz="1800" b="1" dirty="0">
                  <a:solidFill>
                    <a:schemeClr val="bg1"/>
                  </a:solidFill>
                  <a:latin typeface="Times New Roman" panose="02020603050405020304" pitchFamily="18" charset="0"/>
                  <a:ea typeface="+mj-ea"/>
                  <a:cs typeface="Times New Roman" panose="02020603050405020304" pitchFamily="18" charset="0"/>
                </a:rPr>
                <a:t> </a:t>
              </a:r>
              <a:endParaRPr lang="en-US" sz="1800" b="1" noProof="1">
                <a:solidFill>
                  <a:schemeClr val="bg1"/>
                </a:solidFill>
                <a:effectLst>
                  <a:outerShdw blurRad="190500" algn="ctr" rotWithShape="0">
                    <a:prstClr val="black">
                      <a:alpha val="50000"/>
                    </a:prstClr>
                  </a:outerShdw>
                </a:effectLst>
                <a:latin typeface="Times New Roman" panose="02020603050405020304" pitchFamily="18" charset="0"/>
                <a:ea typeface="+mj-ea"/>
                <a:cs typeface="Times New Roman" panose="02020603050405020304" pitchFamily="18" charset="0"/>
              </a:endParaRPr>
            </a:p>
          </p:txBody>
        </p:sp>
      </p:grpSp>
      <p:sp>
        <p:nvSpPr>
          <p:cNvPr id="8" name="Rectangle 5"/>
          <p:cNvSpPr>
            <a:spLocks noChangeArrowheads="1"/>
          </p:cNvSpPr>
          <p:nvPr/>
        </p:nvSpPr>
        <p:spPr bwMode="gray">
          <a:xfrm>
            <a:off x="389491" y="1650180"/>
            <a:ext cx="9220173" cy="1137193"/>
          </a:xfrm>
          <a:prstGeom prst="rect">
            <a:avLst/>
          </a:prstGeom>
          <a:solidFill>
            <a:srgbClr val="FFFFFF"/>
          </a:solidFill>
          <a:ln w="12700">
            <a:solidFill>
              <a:srgbClr val="C0C0C0"/>
            </a:solidFill>
            <a:miter lim="800000"/>
            <a:headEnd/>
            <a:tailEnd/>
          </a:ln>
          <a:effectLst>
            <a:outerShdw blurRad="127000" dist="63500" dir="2700000" algn="tl" rotWithShape="0">
              <a:prstClr val="black">
                <a:alpha val="40000"/>
              </a:prstClr>
            </a:outerShdw>
          </a:effectLst>
        </p:spPr>
        <p:txBody>
          <a:bodyPr lIns="108000" tIns="108000" rIns="144000" bIns="72000"/>
          <a:lstStyle/>
          <a:p>
            <a:pPr algn="just">
              <a:defRPr/>
            </a:pPr>
            <a:r>
              <a:rPr lang="zh-TW" altLang="en-US" sz="1800" dirty="0">
                <a:latin typeface="Times New Roman" panose="02020603050405020304" pitchFamily="18" charset="0"/>
                <a:ea typeface="+mj-ea"/>
                <a:cs typeface="Times New Roman" panose="02020603050405020304" pitchFamily="18" charset="0"/>
              </a:rPr>
              <a:t>影響評估報告分</a:t>
            </a:r>
            <a:r>
              <a:rPr lang="zh-TW" altLang="en-US" sz="1800" dirty="0">
                <a:solidFill>
                  <a:srgbClr val="FF0000"/>
                </a:solidFill>
                <a:latin typeface="Times New Roman" panose="02020603050405020304" pitchFamily="18" charset="0"/>
                <a:ea typeface="+mj-ea"/>
                <a:cs typeface="Times New Roman" panose="02020603050405020304" pitchFamily="18" charset="0"/>
              </a:rPr>
              <a:t>總體面</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latin typeface="Times New Roman" panose="02020603050405020304" pitchFamily="18" charset="0"/>
                <a:ea typeface="+mj-ea"/>
                <a:cs typeface="Times New Roman" panose="02020603050405020304" pitchFamily="18" charset="0"/>
              </a:rPr>
              <a:t>經濟、社會、環境、人權、原住民族、文化及性別工作平等</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latin typeface="Times New Roman" panose="02020603050405020304" pitchFamily="18" charset="0"/>
                <a:ea typeface="+mj-ea"/>
                <a:cs typeface="Times New Roman" panose="02020603050405020304" pitchFamily="18" charset="0"/>
              </a:rPr>
              <a:t>及</a:t>
            </a:r>
            <a:r>
              <a:rPr lang="zh-TW" altLang="en-US" sz="1800" dirty="0">
                <a:solidFill>
                  <a:srgbClr val="FF0000"/>
                </a:solidFill>
                <a:latin typeface="Times New Roman" panose="02020603050405020304" pitchFamily="18" charset="0"/>
                <a:ea typeface="+mj-ea"/>
                <a:cs typeface="Times New Roman" panose="02020603050405020304" pitchFamily="18" charset="0"/>
              </a:rPr>
              <a:t>部門</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solidFill>
                  <a:srgbClr val="FF0000"/>
                </a:solidFill>
                <a:latin typeface="Times New Roman" panose="02020603050405020304" pitchFamily="18" charset="0"/>
                <a:ea typeface="+mj-ea"/>
                <a:cs typeface="Times New Roman" panose="02020603050405020304" pitchFamily="18" charset="0"/>
              </a:rPr>
              <a:t>議題面</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latin typeface="Times New Roman" panose="02020603050405020304" pitchFamily="18" charset="0"/>
                <a:ea typeface="+mj-ea"/>
                <a:cs typeface="Times New Roman" panose="02020603050405020304" pitchFamily="18" charset="0"/>
              </a:rPr>
              <a:t>農業、工業、服務業</a:t>
            </a:r>
            <a:r>
              <a:rPr lang="en-US" altLang="zh-TW" sz="1800" dirty="0">
                <a:latin typeface="Times New Roman" panose="02020603050405020304" pitchFamily="18" charset="0"/>
                <a:ea typeface="+mj-ea"/>
                <a:cs typeface="Times New Roman" panose="02020603050405020304" pitchFamily="18" charset="0"/>
              </a:rPr>
              <a:t>(</a:t>
            </a:r>
            <a:r>
              <a:rPr lang="zh-TW" altLang="en-US" sz="1800" dirty="0">
                <a:latin typeface="Times New Roman" panose="02020603050405020304" pitchFamily="18" charset="0"/>
                <a:ea typeface="+mj-ea"/>
                <a:cs typeface="Times New Roman" panose="02020603050405020304" pitchFamily="18" charset="0"/>
              </a:rPr>
              <a:t>整體服務業、金融、電信、工程、建築、教育、商務人士短期入境、海運、郵政專營權、法律、環境</a:t>
            </a:r>
            <a:r>
              <a:rPr lang="en-US" altLang="zh-TW" sz="1800" dirty="0">
                <a:latin typeface="Times New Roman" panose="02020603050405020304" pitchFamily="18" charset="0"/>
                <a:ea typeface="+mj-ea"/>
                <a:cs typeface="Times New Roman" panose="02020603050405020304" pitchFamily="18" charset="0"/>
              </a:rPr>
              <a:t>) 】</a:t>
            </a:r>
            <a:r>
              <a:rPr lang="zh-TW" altLang="en-US" sz="1800" dirty="0">
                <a:latin typeface="Times New Roman" panose="02020603050405020304" pitchFamily="18" charset="0"/>
                <a:ea typeface="+mj-ea"/>
                <a:cs typeface="Times New Roman" panose="02020603050405020304" pitchFamily="18" charset="0"/>
              </a:rPr>
              <a:t> ，相關</a:t>
            </a:r>
            <a:r>
              <a:rPr lang="zh-TW" altLang="en-US" sz="1800" dirty="0" smtClean="0">
                <a:latin typeface="Times New Roman" panose="02020603050405020304" pitchFamily="18" charset="0"/>
                <a:ea typeface="+mj-ea"/>
                <a:cs typeface="Times New Roman" panose="02020603050405020304" pitchFamily="18" charset="0"/>
              </a:rPr>
              <a:t>部會正檢視報告內容及修正。</a:t>
            </a:r>
            <a:endParaRPr lang="en-US" altLang="zh-TW" sz="1800" dirty="0">
              <a:latin typeface="Times New Roman" panose="02020603050405020304" pitchFamily="18" charset="0"/>
              <a:ea typeface="+mj-ea"/>
              <a:cs typeface="Times New Roman" panose="02020603050405020304" pitchFamily="18" charset="0"/>
            </a:endParaRPr>
          </a:p>
        </p:txBody>
      </p:sp>
      <p:sp>
        <p:nvSpPr>
          <p:cNvPr id="18" name="_color1"/>
          <p:cNvSpPr>
            <a:spLocks noChangeArrowheads="1"/>
          </p:cNvSpPr>
          <p:nvPr/>
        </p:nvSpPr>
        <p:spPr bwMode="gray">
          <a:xfrm>
            <a:off x="389491" y="1376143"/>
            <a:ext cx="9220173" cy="394276"/>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108000" tIns="72000" rIns="108000" bIns="72000" anchor="ctr"/>
          <a:lstStyle/>
          <a:p>
            <a:pPr>
              <a:defRPr/>
            </a:pPr>
            <a:r>
              <a:rPr lang="en-US" altLang="zh-TW" sz="1800" b="1" dirty="0">
                <a:solidFill>
                  <a:schemeClr val="bg1"/>
                </a:solidFill>
                <a:latin typeface="Times New Roman" panose="02020603050405020304" pitchFamily="18" charset="0"/>
                <a:ea typeface="+mj-ea"/>
                <a:cs typeface="Times New Roman" panose="02020603050405020304" pitchFamily="18" charset="0"/>
              </a:rPr>
              <a:t>1.</a:t>
            </a:r>
            <a:r>
              <a:rPr lang="zh-TW" altLang="en-US" sz="1800" b="1" dirty="0">
                <a:solidFill>
                  <a:schemeClr val="bg1"/>
                </a:solidFill>
                <a:latin typeface="Times New Roman" panose="02020603050405020304" pitchFamily="18" charset="0"/>
                <a:ea typeface="+mj-ea"/>
                <a:cs typeface="Times New Roman" panose="02020603050405020304" pitchFamily="18" charset="0"/>
              </a:rPr>
              <a:t> 加速推動完成整體影響評估工作</a:t>
            </a:r>
          </a:p>
        </p:txBody>
      </p:sp>
      <p:sp>
        <p:nvSpPr>
          <p:cNvPr id="19" name="_color1"/>
          <p:cNvSpPr>
            <a:spLocks noChangeArrowheads="1"/>
          </p:cNvSpPr>
          <p:nvPr/>
        </p:nvSpPr>
        <p:spPr bwMode="gray">
          <a:xfrm>
            <a:off x="389491" y="2602988"/>
            <a:ext cx="9220173" cy="349741"/>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lIns="108000" tIns="72000" rIns="108000" bIns="72000" anchor="ctr"/>
          <a:lstStyle/>
          <a:p>
            <a:pPr marL="450850" indent="-450850" algn="just">
              <a:defRPr/>
            </a:pPr>
            <a:r>
              <a:rPr lang="en-US" altLang="zh-TW" sz="1800" b="1" dirty="0">
                <a:solidFill>
                  <a:schemeClr val="bg1"/>
                </a:solidFill>
                <a:latin typeface="Times New Roman" panose="02020603050405020304" pitchFamily="18" charset="0"/>
                <a:ea typeface="+mj-ea"/>
                <a:cs typeface="Times New Roman" panose="02020603050405020304" pitchFamily="18" charset="0"/>
              </a:rPr>
              <a:t>2.</a:t>
            </a:r>
            <a:r>
              <a:rPr lang="zh-TW" altLang="en-US" sz="1800" b="1" dirty="0">
                <a:solidFill>
                  <a:schemeClr val="bg1"/>
                </a:solidFill>
                <a:latin typeface="Times New Roman" panose="02020603050405020304" pitchFamily="18" charset="0"/>
                <a:ea typeface="+mj-ea"/>
                <a:cs typeface="Times New Roman" panose="02020603050405020304" pitchFamily="18" charset="0"/>
              </a:rPr>
              <a:t> 國內體制調整</a:t>
            </a:r>
            <a:endParaRPr lang="en-US" altLang="zh-TW" sz="1800" b="1"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0566657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gray">
          <a:xfrm>
            <a:off x="135466" y="11217"/>
            <a:ext cx="9770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a:solidFill>
                  <a:schemeClr val="tx1"/>
                </a:solidFill>
                <a:latin typeface="Arial" pitchFamily="34" charset="0"/>
                <a:ea typeface="新細明體" pitchFamily="18" charset="-120"/>
              </a:defRPr>
            </a:lvl1pPr>
            <a:lvl2pPr marL="742950" indent="-285750" eaLnBrk="0" hangingPunct="0">
              <a:defRPr kumimoji="1" sz="1600">
                <a:solidFill>
                  <a:schemeClr val="tx1"/>
                </a:solidFill>
                <a:latin typeface="Arial" pitchFamily="34" charset="0"/>
                <a:ea typeface="新細明體" pitchFamily="18" charset="-120"/>
              </a:defRPr>
            </a:lvl2pPr>
            <a:lvl3pPr marL="1143000" indent="-228600" eaLnBrk="0" hangingPunct="0">
              <a:defRPr kumimoji="1" sz="1600">
                <a:solidFill>
                  <a:schemeClr val="tx1"/>
                </a:solidFill>
                <a:latin typeface="Arial" pitchFamily="34" charset="0"/>
                <a:ea typeface="新細明體" pitchFamily="18" charset="-120"/>
              </a:defRPr>
            </a:lvl3pPr>
            <a:lvl4pPr marL="1600200" indent="-228600" eaLnBrk="0" hangingPunct="0">
              <a:defRPr kumimoji="1" sz="1600">
                <a:solidFill>
                  <a:schemeClr val="tx1"/>
                </a:solidFill>
                <a:latin typeface="Arial" pitchFamily="34" charset="0"/>
                <a:ea typeface="新細明體" pitchFamily="18" charset="-120"/>
              </a:defRPr>
            </a:lvl4pPr>
            <a:lvl5pPr marL="2057400" indent="-228600" eaLnBrk="0" hangingPunct="0">
              <a:defRPr kumimoji="1" sz="16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pitchFamily="34" charset="0"/>
                <a:ea typeface="新細明體" pitchFamily="18" charset="-120"/>
              </a:defRPr>
            </a:lvl9pPr>
          </a:lstStyle>
          <a:p>
            <a:pPr algn="ctr" eaLnBrk="1" hangingPunct="1">
              <a:spcBef>
                <a:spcPct val="50000"/>
              </a:spcBef>
            </a:pPr>
            <a:r>
              <a:rPr lang="zh-TW" altLang="en-US" sz="3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壹、國際經濟趨勢與</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因應</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續</a:t>
            </a:r>
            <a:r>
              <a:rPr lang="en-US" altLang="zh-TW" sz="36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3600" b="1" dirty="0">
              <a:ln w="9525">
                <a:solidFill>
                  <a:schemeClr val="bg1"/>
                </a:solidFill>
                <a:prstDash val="solid"/>
              </a:ln>
              <a:solidFill>
                <a:srgbClr val="0000CC"/>
              </a:solidFill>
              <a:effectLst>
                <a:outerShdw blurRad="12700" dist="38100" dir="2700000" algn="tl" rotWithShape="0">
                  <a:schemeClr val="tx1">
                    <a:lumMod val="50000"/>
                    <a:lumOff val="50000"/>
                  </a:schemeClr>
                </a:outerShdw>
              </a:effectLst>
              <a:latin typeface="標楷體" panose="03000509000000000000" pitchFamily="65" charset="-120"/>
              <a:ea typeface="標楷體" panose="03000509000000000000" pitchFamily="65" charset="-120"/>
              <a:cs typeface="Times New Roman" pitchFamily="18" charset="0"/>
            </a:endParaRPr>
          </a:p>
        </p:txBody>
      </p:sp>
      <p:cxnSp>
        <p:nvCxnSpPr>
          <p:cNvPr id="6" name="直線接點 5">
            <a:extLst/>
          </p:cNvPr>
          <p:cNvCxnSpPr/>
          <p:nvPr/>
        </p:nvCxnSpPr>
        <p:spPr>
          <a:xfrm>
            <a:off x="241338" y="1557675"/>
            <a:ext cx="9216000" cy="0"/>
          </a:xfrm>
          <a:prstGeom prst="line">
            <a:avLst/>
          </a:prstGeom>
          <a:ln w="101600"/>
        </p:spPr>
        <p:style>
          <a:lnRef idx="3">
            <a:schemeClr val="accent2"/>
          </a:lnRef>
          <a:fillRef idx="0">
            <a:schemeClr val="accent2"/>
          </a:fillRef>
          <a:effectRef idx="2">
            <a:schemeClr val="accent2"/>
          </a:effectRef>
          <a:fontRef idx="minor">
            <a:schemeClr val="tx1"/>
          </a:fontRef>
        </p:style>
      </p:cxnSp>
      <p:sp>
        <p:nvSpPr>
          <p:cNvPr id="7" name="平行四邊形 6">
            <a:extLst/>
          </p:cNvPr>
          <p:cNvSpPr/>
          <p:nvPr/>
        </p:nvSpPr>
        <p:spPr>
          <a:xfrm>
            <a:off x="249229" y="1229427"/>
            <a:ext cx="3526903" cy="396000"/>
          </a:xfrm>
          <a:prstGeom prst="parallelogram">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000" b="1" dirty="0" smtClean="0">
                <a:latin typeface="Times New Roman" panose="02020603050405020304" pitchFamily="18" charset="0"/>
                <a:ea typeface="+mj-ea"/>
                <a:cs typeface="Times New Roman" panose="02020603050405020304" pitchFamily="18" charset="0"/>
              </a:rPr>
              <a:t>中油赴印尼投資</a:t>
            </a:r>
            <a:endParaRPr lang="zh-TW" altLang="en-US" sz="2000" b="1" dirty="0">
              <a:latin typeface="Times New Roman" panose="02020603050405020304" pitchFamily="18" charset="0"/>
              <a:ea typeface="+mj-ea"/>
              <a:cs typeface="Times New Roman" panose="02020603050405020304" pitchFamily="18" charset="0"/>
            </a:endParaRPr>
          </a:p>
        </p:txBody>
      </p:sp>
      <p:cxnSp>
        <p:nvCxnSpPr>
          <p:cNvPr id="8" name="直線接點 7">
            <a:extLst/>
          </p:cNvPr>
          <p:cNvCxnSpPr/>
          <p:nvPr/>
        </p:nvCxnSpPr>
        <p:spPr>
          <a:xfrm>
            <a:off x="366260" y="5377332"/>
            <a:ext cx="9314920" cy="0"/>
          </a:xfrm>
          <a:prstGeom prst="line">
            <a:avLst/>
          </a:prstGeom>
          <a:ln w="101600">
            <a:solidFill>
              <a:schemeClr val="accent5">
                <a:lumMod val="60000"/>
                <a:lumOff val="40000"/>
              </a:schemeClr>
            </a:solidFill>
          </a:ln>
        </p:spPr>
        <p:style>
          <a:lnRef idx="3">
            <a:schemeClr val="accent2"/>
          </a:lnRef>
          <a:fillRef idx="0">
            <a:schemeClr val="accent2"/>
          </a:fillRef>
          <a:effectRef idx="2">
            <a:schemeClr val="accent2"/>
          </a:effectRef>
          <a:fontRef idx="minor">
            <a:schemeClr val="tx1"/>
          </a:fontRef>
        </p:style>
      </p:cxnSp>
      <p:sp>
        <p:nvSpPr>
          <p:cNvPr id="9" name="文字方塊 8">
            <a:extLst/>
          </p:cNvPr>
          <p:cNvSpPr txBox="1"/>
          <p:nvPr/>
        </p:nvSpPr>
        <p:spPr>
          <a:xfrm>
            <a:off x="308473" y="5498488"/>
            <a:ext cx="9517327" cy="1247457"/>
          </a:xfrm>
          <a:prstGeom prst="rect">
            <a:avLst/>
          </a:prstGeom>
          <a:noFill/>
        </p:spPr>
        <p:txBody>
          <a:bodyPr>
            <a:spAutoFit/>
          </a:bodyPr>
          <a:lstStyle/>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mj-ea"/>
                <a:ea typeface="+mj-ea"/>
                <a:cs typeface="Times New Roman" panose="02020603050405020304" pitchFamily="18" charset="0"/>
              </a:rPr>
              <a:t>背景：</a:t>
            </a:r>
            <a:r>
              <a:rPr lang="zh-TW" altLang="en-US" dirty="0">
                <a:latin typeface="+mj-ea"/>
                <a:ea typeface="+mj-ea"/>
                <a:cs typeface="Times New Roman" panose="02020603050405020304" pitchFamily="18" charset="0"/>
              </a:rPr>
              <a:t>為</a:t>
            </a:r>
            <a:r>
              <a:rPr lang="zh-TW" altLang="en-US" dirty="0" smtClean="0">
                <a:latin typeface="+mj-ea"/>
                <a:ea typeface="+mj-ea"/>
                <a:cs typeface="Times New Roman" panose="02020603050405020304" pitchFamily="18" charset="0"/>
              </a:rPr>
              <a:t>響應印度</a:t>
            </a:r>
            <a:r>
              <a:rPr lang="zh-TW" altLang="en-US" dirty="0">
                <a:latin typeface="+mj-ea"/>
                <a:ea typeface="+mj-ea"/>
                <a:cs typeface="Times New Roman" panose="02020603050405020304" pitchFamily="18" charset="0"/>
              </a:rPr>
              <a:t>政府印度製造政策</a:t>
            </a:r>
            <a:r>
              <a:rPr lang="zh-TW" altLang="en-US" dirty="0" smtClean="0">
                <a:latin typeface="+mj-ea"/>
                <a:ea typeface="+mj-ea"/>
                <a:cs typeface="Times New Roman" panose="02020603050405020304" pitchFamily="18" charset="0"/>
              </a:rPr>
              <a:t>及我國新南向政策，台灣中油評估在</a:t>
            </a:r>
            <a:r>
              <a:rPr lang="zh-TW" altLang="en-US" dirty="0">
                <a:latin typeface="+mj-ea"/>
                <a:ea typeface="+mj-ea"/>
                <a:cs typeface="Times New Roman" panose="02020603050405020304" pitchFamily="18" charset="0"/>
              </a:rPr>
              <a:t>印度新建石化</a:t>
            </a:r>
            <a:r>
              <a:rPr lang="zh-TW" altLang="en-US" dirty="0" smtClean="0">
                <a:latin typeface="+mj-ea"/>
                <a:ea typeface="+mj-ea"/>
                <a:cs typeface="Times New Roman" panose="02020603050405020304" pitchFamily="18" charset="0"/>
              </a:rPr>
              <a:t>園區之可行性</a:t>
            </a:r>
            <a:r>
              <a:rPr lang="zh-TW" altLang="en-US" dirty="0">
                <a:latin typeface="+mj-ea"/>
                <a:ea typeface="+mj-ea"/>
                <a:cs typeface="Times New Roman" panose="02020603050405020304" pitchFamily="18" charset="0"/>
              </a:rPr>
              <a:t>。</a:t>
            </a:r>
            <a:endParaRPr lang="zh-TW" altLang="en-US" dirty="0" smtClean="0">
              <a:latin typeface="+mj-ea"/>
              <a:ea typeface="+mj-ea"/>
              <a:cs typeface="Times New Roman" panose="02020603050405020304" pitchFamily="18" charset="0"/>
            </a:endParaRPr>
          </a:p>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mj-ea"/>
                <a:ea typeface="+mj-ea"/>
                <a:cs typeface="Times New Roman" panose="02020603050405020304" pitchFamily="18" charset="0"/>
              </a:rPr>
              <a:t>進展：</a:t>
            </a:r>
            <a:r>
              <a:rPr lang="zh-TW" altLang="en-US" dirty="0" smtClean="0">
                <a:latin typeface="+mj-ea"/>
                <a:ea typeface="+mj-ea"/>
                <a:cs typeface="Times New Roman" panose="02020603050405020304" pitchFamily="18" charset="0"/>
              </a:rPr>
              <a:t>台灣中油與國內</a:t>
            </a:r>
            <a:r>
              <a:rPr lang="zh-TW" altLang="en-US" dirty="0">
                <a:latin typeface="+mj-ea"/>
                <a:ea typeface="+mj-ea"/>
                <a:cs typeface="Times New Roman" panose="02020603050405020304" pitchFamily="18" charset="0"/>
              </a:rPr>
              <a:t>石化業者共同委聘國際顧問公司評估在印度西岸</a:t>
            </a:r>
            <a:r>
              <a:rPr lang="en-US" altLang="zh-TW" dirty="0">
                <a:latin typeface="+mj-ea"/>
                <a:ea typeface="+mj-ea"/>
                <a:cs typeface="Times New Roman" panose="02020603050405020304" pitchFamily="18" charset="0"/>
              </a:rPr>
              <a:t>Gujarat</a:t>
            </a:r>
            <a:r>
              <a:rPr lang="zh-TW" altLang="en-US" dirty="0">
                <a:latin typeface="+mj-ea"/>
                <a:ea typeface="+mj-ea"/>
                <a:cs typeface="Times New Roman" panose="02020603050405020304" pitchFamily="18" charset="0"/>
              </a:rPr>
              <a:t>州及東岸</a:t>
            </a:r>
            <a:r>
              <a:rPr lang="en-US" altLang="zh-TW" dirty="0">
                <a:latin typeface="+mj-ea"/>
                <a:ea typeface="+mj-ea"/>
                <a:cs typeface="Times New Roman" panose="02020603050405020304" pitchFamily="18" charset="0"/>
              </a:rPr>
              <a:t>Odisha</a:t>
            </a:r>
            <a:r>
              <a:rPr lang="zh-TW" altLang="en-US" dirty="0">
                <a:latin typeface="+mj-ea"/>
                <a:ea typeface="+mj-ea"/>
                <a:cs typeface="Times New Roman" panose="02020603050405020304" pitchFamily="18" charset="0"/>
              </a:rPr>
              <a:t>州投資石化園區之可行性，惟顧問</a:t>
            </a:r>
            <a:r>
              <a:rPr lang="zh-TW" altLang="en-US" dirty="0">
                <a:solidFill>
                  <a:srgbClr val="FF0000"/>
                </a:solidFill>
                <a:latin typeface="+mj-ea"/>
                <a:ea typeface="+mj-ea"/>
                <a:cs typeface="Times New Roman" panose="02020603050405020304" pitchFamily="18" charset="0"/>
              </a:rPr>
              <a:t>評估</a:t>
            </a:r>
            <a:r>
              <a:rPr lang="zh-TW" altLang="en-US" dirty="0" smtClean="0">
                <a:solidFill>
                  <a:srgbClr val="FF0000"/>
                </a:solidFill>
                <a:latin typeface="+mj-ea"/>
                <a:ea typeface="+mj-ea"/>
                <a:cs typeface="Times New Roman" panose="02020603050405020304" pitchFamily="18" charset="0"/>
              </a:rPr>
              <a:t>結果其投資效益不如</a:t>
            </a:r>
            <a:r>
              <a:rPr lang="zh-TW" altLang="en-US" dirty="0">
                <a:solidFill>
                  <a:srgbClr val="FF0000"/>
                </a:solidFill>
                <a:latin typeface="+mj-ea"/>
                <a:ea typeface="+mj-ea"/>
                <a:cs typeface="Times New Roman" panose="02020603050405020304" pitchFamily="18" charset="0"/>
              </a:rPr>
              <a:t>預期</a:t>
            </a:r>
            <a:r>
              <a:rPr lang="zh-TW" altLang="en-US" dirty="0">
                <a:latin typeface="+mj-ea"/>
                <a:ea typeface="+mj-ea"/>
                <a:cs typeface="Times New Roman" panose="02020603050405020304" pitchFamily="18" charset="0"/>
              </a:rPr>
              <a:t>，台灣中油將在印度</a:t>
            </a:r>
            <a:r>
              <a:rPr lang="zh-TW" altLang="en-US" dirty="0">
                <a:solidFill>
                  <a:srgbClr val="FF0000"/>
                </a:solidFill>
                <a:latin typeface="+mj-ea"/>
                <a:ea typeface="+mj-ea"/>
                <a:cs typeface="Times New Roman" panose="02020603050405020304" pitchFamily="18" charset="0"/>
              </a:rPr>
              <a:t>成立</a:t>
            </a:r>
            <a:r>
              <a:rPr lang="zh-TW" altLang="en-US" dirty="0" smtClean="0">
                <a:solidFill>
                  <a:srgbClr val="FF0000"/>
                </a:solidFill>
                <a:latin typeface="+mj-ea"/>
                <a:ea typeface="+mj-ea"/>
                <a:cs typeface="Times New Roman" panose="02020603050405020304" pitchFamily="18" charset="0"/>
              </a:rPr>
              <a:t>辦事處</a:t>
            </a:r>
            <a:r>
              <a:rPr lang="zh-TW" altLang="en-US" dirty="0" smtClean="0">
                <a:latin typeface="+mj-ea"/>
                <a:ea typeface="+mj-ea"/>
                <a:cs typeface="Times New Roman" panose="02020603050405020304" pitchFamily="18" charset="0"/>
              </a:rPr>
              <a:t>，深入</a:t>
            </a:r>
            <a:r>
              <a:rPr lang="zh-TW" altLang="en-US" dirty="0">
                <a:latin typeface="+mj-ea"/>
                <a:ea typeface="+mj-ea"/>
                <a:cs typeface="Times New Roman" panose="02020603050405020304" pitchFamily="18" charset="0"/>
              </a:rPr>
              <a:t>瞭解印度稅制、法規及投資環境，並尋找印度新投資機會。</a:t>
            </a:r>
          </a:p>
        </p:txBody>
      </p:sp>
      <p:sp>
        <p:nvSpPr>
          <p:cNvPr id="10" name="平行四邊形 9">
            <a:extLst/>
          </p:cNvPr>
          <p:cNvSpPr/>
          <p:nvPr/>
        </p:nvSpPr>
        <p:spPr>
          <a:xfrm>
            <a:off x="369887" y="5073836"/>
            <a:ext cx="3377218" cy="396000"/>
          </a:xfrm>
          <a:prstGeom prst="parallelogram">
            <a:avLst/>
          </a:prstGeom>
          <a:effectLst>
            <a:glow rad="101600">
              <a:schemeClr val="accent5">
                <a:satMod val="175000"/>
                <a:alpha val="40000"/>
              </a:schemeClr>
            </a:glow>
            <a:outerShdw blurRad="50800" dist="38100" dir="8100000" algn="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000" b="1" dirty="0" smtClean="0">
                <a:solidFill>
                  <a:schemeClr val="tx1"/>
                </a:solidFill>
                <a:latin typeface="Times New Roman" panose="02020603050405020304" pitchFamily="18" charset="0"/>
                <a:ea typeface="+mj-ea"/>
                <a:cs typeface="Times New Roman" panose="02020603050405020304" pitchFamily="18" charset="0"/>
              </a:rPr>
              <a:t>中油尋找印度投資機會</a:t>
            </a:r>
            <a:endParaRPr lang="zh-TW" altLang="en-US" sz="2000" b="1" dirty="0">
              <a:solidFill>
                <a:schemeClr val="tx1"/>
              </a:solidFill>
              <a:latin typeface="Times New Roman" panose="02020603050405020304" pitchFamily="18" charset="0"/>
              <a:ea typeface="+mj-ea"/>
              <a:cs typeface="Times New Roman" panose="02020603050405020304" pitchFamily="18" charset="0"/>
            </a:endParaRPr>
          </a:p>
        </p:txBody>
      </p:sp>
      <p:cxnSp>
        <p:nvCxnSpPr>
          <p:cNvPr id="12" name="直線接點 11">
            <a:extLst/>
          </p:cNvPr>
          <p:cNvCxnSpPr/>
          <p:nvPr/>
        </p:nvCxnSpPr>
        <p:spPr>
          <a:xfrm>
            <a:off x="274128" y="3843676"/>
            <a:ext cx="9191103" cy="0"/>
          </a:xfrm>
          <a:prstGeom prst="line">
            <a:avLst/>
          </a:prstGeom>
          <a:ln/>
        </p:spPr>
        <p:style>
          <a:lnRef idx="3">
            <a:schemeClr val="accent3"/>
          </a:lnRef>
          <a:fillRef idx="0">
            <a:schemeClr val="accent3"/>
          </a:fillRef>
          <a:effectRef idx="2">
            <a:schemeClr val="accent3"/>
          </a:effectRef>
          <a:fontRef idx="minor">
            <a:schemeClr val="tx1"/>
          </a:fontRef>
        </p:style>
      </p:cxnSp>
      <p:sp>
        <p:nvSpPr>
          <p:cNvPr id="13" name="平行四邊形 12">
            <a:extLst/>
          </p:cNvPr>
          <p:cNvSpPr/>
          <p:nvPr/>
        </p:nvSpPr>
        <p:spPr>
          <a:xfrm>
            <a:off x="282019" y="3482768"/>
            <a:ext cx="3494113" cy="396000"/>
          </a:xfrm>
          <a:prstGeom prst="parallelogram">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TW" altLang="en-US" sz="2000" b="1" dirty="0" smtClean="0">
                <a:latin typeface="Times New Roman" panose="02020603050405020304" pitchFamily="18" charset="0"/>
                <a:ea typeface="+mj-ea"/>
                <a:cs typeface="Times New Roman" panose="02020603050405020304" pitchFamily="18" charset="0"/>
              </a:rPr>
              <a:t>正新投資印度</a:t>
            </a:r>
            <a:endParaRPr lang="zh-TW" altLang="en-US" sz="2000" b="1" dirty="0">
              <a:latin typeface="Times New Roman" panose="02020603050405020304" pitchFamily="18" charset="0"/>
              <a:ea typeface="+mj-ea"/>
              <a:cs typeface="Times New Roman" panose="02020603050405020304" pitchFamily="18" charset="0"/>
            </a:endParaRPr>
          </a:p>
        </p:txBody>
      </p:sp>
      <p:sp>
        <p:nvSpPr>
          <p:cNvPr id="16" name="文字方塊 15">
            <a:extLst/>
          </p:cNvPr>
          <p:cNvSpPr txBox="1"/>
          <p:nvPr/>
        </p:nvSpPr>
        <p:spPr>
          <a:xfrm>
            <a:off x="249231" y="1657598"/>
            <a:ext cx="9216000" cy="1862048"/>
          </a:xfrm>
          <a:prstGeom prst="rect">
            <a:avLst/>
          </a:prstGeom>
          <a:noFill/>
        </p:spPr>
        <p:txBody>
          <a:bodyPr wrap="square">
            <a:spAutoFit/>
          </a:bodyPr>
          <a:lstStyle/>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背景：</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台灣</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中油繼</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月五輕搬遷至印尼評估結案後，規劃在印尼評估新建石化園區之可行性</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進展：</a:t>
            </a:r>
            <a:endParaRPr lang="en-US" altLang="zh-TW"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107950" algn="just">
              <a:lnSpc>
                <a:spcPts val="2300"/>
              </a:lnSpc>
              <a:buClr>
                <a:srgbClr val="3333FF"/>
              </a:buClr>
              <a:buFont typeface="Arial" panose="020B0604020202020204" pitchFamily="34" charset="0"/>
              <a:buChar char="•"/>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台灣中油考量本案具有</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獲</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印尼</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政府承諾</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與支持</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、印尼</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提供</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營所稅</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減免</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、臺</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印雙方</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國營</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事業</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合作</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1463" algn="just">
              <a:lnSpc>
                <a:spcPts val="2300"/>
              </a:lnSpc>
              <a:buClr>
                <a:srgbClr val="3333FF"/>
              </a:buClr>
              <a:defRPr/>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當地</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僅</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家</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輕裂廠</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競爭者</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等</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投資利基</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印尼國營石油公司</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Pertamina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簽署架構協定</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71463" indent="-93663" algn="just">
              <a:lnSpc>
                <a:spcPts val="2300"/>
              </a:lnSpc>
              <a:buClr>
                <a:srgbClr val="3333FF"/>
              </a:buClr>
              <a:buFont typeface="Arial" panose="020B0604020202020204" pitchFamily="34" charset="0"/>
              <a:buChar char="•"/>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規劃</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投資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新建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年產</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噸乙烯之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輕油裂解</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廠及石化下游工場，建立上</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下游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整合產業聚落，台灣中油已成立工作小組，將委託專業顧問公司與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Pertamina</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共同評估可行性，預計</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完成</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評估報告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p:cNvPr>
          <p:cNvSpPr txBox="1"/>
          <p:nvPr/>
        </p:nvSpPr>
        <p:spPr>
          <a:xfrm>
            <a:off x="282020" y="3824335"/>
            <a:ext cx="9216000" cy="1247265"/>
          </a:xfrm>
          <a:prstGeom prst="rect">
            <a:avLst/>
          </a:prstGeom>
          <a:noFill/>
        </p:spPr>
        <p:txBody>
          <a:bodyPr wrap="square">
            <a:spAutoFit/>
          </a:bodyPr>
          <a:lstStyle/>
          <a:p>
            <a:pPr marL="285750" indent="-285750" algn="just">
              <a:lnSpc>
                <a:spcPts val="2300"/>
              </a:lnSpc>
              <a:buClr>
                <a:srgbClr val="3333FF"/>
              </a:buClr>
              <a:buFont typeface="Wingdings" panose="05000000000000000000" pitchFamily="2" charset="2"/>
              <a:buChar char="u"/>
              <a:defRPr/>
            </a:pPr>
            <a:r>
              <a:rPr lang="zh-TW" altLang="en-US" b="1" dirty="0">
                <a:solidFill>
                  <a:srgbClr val="0000FF"/>
                </a:solidFill>
                <a:latin typeface="Times New Roman" panose="02020603050405020304" pitchFamily="18" charset="0"/>
                <a:ea typeface="+mj-ea"/>
                <a:cs typeface="Times New Roman" panose="02020603050405020304" pitchFamily="18" charset="0"/>
              </a:rPr>
              <a:t>背景</a:t>
            </a:r>
            <a:r>
              <a:rPr lang="zh-TW" altLang="en-US" b="1" dirty="0" smtClean="0">
                <a:solidFill>
                  <a:srgbClr val="0000FF"/>
                </a:solidFill>
                <a:latin typeface="Times New Roman" panose="02020603050405020304" pitchFamily="18" charset="0"/>
                <a:ea typeface="+mj-ea"/>
                <a:cs typeface="Times New Roman" panose="02020603050405020304" pitchFamily="18" charset="0"/>
              </a:rPr>
              <a:t>：</a:t>
            </a:r>
            <a:r>
              <a:rPr lang="zh-TW" altLang="en-US" dirty="0" smtClean="0">
                <a:latin typeface="Times New Roman" panose="02020603050405020304" pitchFamily="18" charset="0"/>
                <a:ea typeface="+mj-ea"/>
                <a:cs typeface="Times New Roman" panose="02020603050405020304" pitchFamily="18" charset="0"/>
              </a:rPr>
              <a:t>印度每年具有</a:t>
            </a:r>
            <a:r>
              <a:rPr lang="en-US" altLang="zh-TW" dirty="0" smtClean="0">
                <a:solidFill>
                  <a:srgbClr val="FF0000"/>
                </a:solidFill>
                <a:latin typeface="Times New Roman" panose="02020603050405020304" pitchFamily="18" charset="0"/>
                <a:ea typeface="+mj-ea"/>
                <a:cs typeface="Times New Roman" panose="02020603050405020304" pitchFamily="18" charset="0"/>
              </a:rPr>
              <a:t>1,800 </a:t>
            </a:r>
            <a:r>
              <a:rPr lang="zh-TW" altLang="en-US" dirty="0">
                <a:solidFill>
                  <a:srgbClr val="FF0000"/>
                </a:solidFill>
                <a:latin typeface="Times New Roman" panose="02020603050405020304" pitchFamily="18" charset="0"/>
                <a:ea typeface="+mj-ea"/>
                <a:cs typeface="Times New Roman" panose="02020603050405020304" pitchFamily="18" charset="0"/>
              </a:rPr>
              <a:t>萬</a:t>
            </a:r>
            <a:r>
              <a:rPr lang="zh-TW" altLang="en-US" dirty="0" smtClean="0">
                <a:solidFill>
                  <a:srgbClr val="FF0000"/>
                </a:solidFill>
                <a:latin typeface="Times New Roman" panose="02020603050405020304" pitchFamily="18" charset="0"/>
                <a:ea typeface="+mj-ea"/>
                <a:cs typeface="Times New Roman" panose="02020603050405020304" pitchFamily="18" charset="0"/>
              </a:rPr>
              <a:t>輛</a:t>
            </a:r>
            <a:r>
              <a:rPr lang="zh-TW" altLang="en-US" dirty="0" smtClean="0">
                <a:latin typeface="Times New Roman" panose="02020603050405020304" pitchFamily="18" charset="0"/>
                <a:ea typeface="+mj-ea"/>
                <a:cs typeface="Times New Roman" panose="02020603050405020304" pitchFamily="18" charset="0"/>
              </a:rPr>
              <a:t>機車市場銷售潛力，正</a:t>
            </a:r>
            <a:r>
              <a:rPr lang="zh-TW" altLang="en-US" dirty="0">
                <a:latin typeface="Times New Roman" panose="02020603050405020304" pitchFamily="18" charset="0"/>
                <a:ea typeface="+mj-ea"/>
                <a:cs typeface="Times New Roman" panose="02020603050405020304" pitchFamily="18" charset="0"/>
              </a:rPr>
              <a:t>新先從機車胎出發，</a:t>
            </a:r>
            <a:r>
              <a:rPr lang="zh-TW" altLang="en-US" dirty="0" smtClean="0">
                <a:latin typeface="Times New Roman" panose="02020603050405020304" pitchFamily="18" charset="0"/>
                <a:ea typeface="+mj-ea"/>
                <a:cs typeface="Times New Roman" panose="02020603050405020304" pitchFamily="18" charset="0"/>
              </a:rPr>
              <a:t>進而拓展印度</a:t>
            </a:r>
            <a:r>
              <a:rPr lang="zh-TW" altLang="en-US" dirty="0">
                <a:latin typeface="Times New Roman" panose="02020603050405020304" pitchFamily="18" charset="0"/>
                <a:ea typeface="+mj-ea"/>
                <a:cs typeface="Times New Roman" panose="02020603050405020304" pitchFamily="18" charset="0"/>
              </a:rPr>
              <a:t>的汽車胎、卡車胎</a:t>
            </a:r>
            <a:r>
              <a:rPr lang="zh-TW" altLang="en-US" dirty="0" smtClean="0">
                <a:latin typeface="Times New Roman" panose="02020603050405020304" pitchFamily="18" charset="0"/>
                <a:ea typeface="+mj-ea"/>
                <a:cs typeface="Times New Roman" panose="02020603050405020304" pitchFamily="18" charset="0"/>
              </a:rPr>
              <a:t>市場。</a:t>
            </a:r>
            <a:endParaRPr lang="en-US" altLang="zh-TW" sz="1600" dirty="0" smtClean="0">
              <a:latin typeface="Times New Roman" panose="02020603050405020304" pitchFamily="18" charset="0"/>
              <a:ea typeface="+mj-ea"/>
              <a:cs typeface="Times New Roman" panose="02020603050405020304" pitchFamily="18" charset="0"/>
            </a:endParaRPr>
          </a:p>
          <a:p>
            <a:pPr marL="285750" indent="-285750" algn="just">
              <a:lnSpc>
                <a:spcPts val="2300"/>
              </a:lnSpc>
              <a:buClr>
                <a:srgbClr val="3333FF"/>
              </a:buClr>
              <a:buFont typeface="Wingdings" panose="05000000000000000000" pitchFamily="2" charset="2"/>
              <a:buChar char="u"/>
              <a:defRPr/>
            </a:pPr>
            <a:r>
              <a:rPr lang="zh-TW" altLang="en-US" b="1" dirty="0" smtClean="0">
                <a:solidFill>
                  <a:srgbClr val="0000FF"/>
                </a:solidFill>
                <a:latin typeface="Times New Roman" panose="02020603050405020304" pitchFamily="18" charset="0"/>
                <a:ea typeface="+mj-ea"/>
                <a:cs typeface="Times New Roman" panose="02020603050405020304" pitchFamily="18" charset="0"/>
              </a:rPr>
              <a:t>進展：</a:t>
            </a:r>
            <a:r>
              <a:rPr lang="zh-TW" altLang="en-US" dirty="0">
                <a:latin typeface="Times New Roman" panose="02020603050405020304" pitchFamily="18" charset="0"/>
                <a:ea typeface="+mj-ea"/>
                <a:cs typeface="Times New Roman" panose="02020603050405020304" pitchFamily="18" charset="0"/>
              </a:rPr>
              <a:t>正新印度</a:t>
            </a:r>
            <a:r>
              <a:rPr lang="zh-TW" altLang="en-US" dirty="0" smtClean="0">
                <a:latin typeface="Times New Roman" panose="02020603050405020304" pitchFamily="18" charset="0"/>
                <a:ea typeface="+mj-ea"/>
                <a:cs typeface="Times New Roman" panose="02020603050405020304" pitchFamily="18" charset="0"/>
              </a:rPr>
              <a:t>廠</a:t>
            </a:r>
            <a:r>
              <a:rPr lang="zh-TW" altLang="en-US" dirty="0">
                <a:latin typeface="Times New Roman" panose="02020603050405020304" pitchFamily="18" charset="0"/>
                <a:ea typeface="+mj-ea"/>
                <a:cs typeface="Times New Roman" panose="02020603050405020304" pitchFamily="18" charset="0"/>
              </a:rPr>
              <a:t>已於</a:t>
            </a:r>
            <a:r>
              <a:rPr lang="en-US" altLang="zh-TW" dirty="0" smtClean="0">
                <a:latin typeface="Times New Roman" panose="02020603050405020304" pitchFamily="18" charset="0"/>
                <a:ea typeface="+mj-ea"/>
                <a:cs typeface="Times New Roman" panose="02020603050405020304" pitchFamily="18" charset="0"/>
              </a:rPr>
              <a:t>2017</a:t>
            </a:r>
            <a:r>
              <a:rPr lang="zh-TW" altLang="en-US" dirty="0" smtClean="0">
                <a:latin typeface="Times New Roman" panose="02020603050405020304" pitchFamily="18" charset="0"/>
                <a:ea typeface="+mj-ea"/>
                <a:cs typeface="Times New Roman" panose="02020603050405020304" pitchFamily="18" charset="0"/>
              </a:rPr>
              <a:t>年</a:t>
            </a:r>
            <a:r>
              <a:rPr lang="en-US" altLang="zh-TW" dirty="0" smtClean="0">
                <a:latin typeface="Times New Roman" panose="02020603050405020304" pitchFamily="18" charset="0"/>
                <a:ea typeface="+mj-ea"/>
                <a:cs typeface="Times New Roman" panose="02020603050405020304" pitchFamily="18" charset="0"/>
              </a:rPr>
              <a:t>8</a:t>
            </a:r>
            <a:r>
              <a:rPr lang="zh-TW" altLang="en-US" dirty="0" smtClean="0">
                <a:latin typeface="Times New Roman" panose="02020603050405020304" pitchFamily="18" charset="0"/>
                <a:ea typeface="+mj-ea"/>
                <a:cs typeface="Times New Roman" panose="02020603050405020304" pitchFamily="18" charset="0"/>
              </a:rPr>
              <a:t>月正式</a:t>
            </a:r>
            <a:r>
              <a:rPr lang="zh-TW" altLang="en-US" dirty="0">
                <a:latin typeface="Times New Roman" panose="02020603050405020304" pitchFamily="18" charset="0"/>
                <a:ea typeface="+mj-ea"/>
                <a:cs typeface="Times New Roman" panose="02020603050405020304" pitchFamily="18" charset="0"/>
              </a:rPr>
              <a:t>投產，第 </a:t>
            </a:r>
            <a:r>
              <a:rPr lang="en-US" altLang="zh-TW" dirty="0">
                <a:latin typeface="Times New Roman" panose="02020603050405020304" pitchFamily="18" charset="0"/>
                <a:ea typeface="+mj-ea"/>
                <a:cs typeface="Times New Roman" panose="02020603050405020304" pitchFamily="18" charset="0"/>
              </a:rPr>
              <a:t>1 </a:t>
            </a:r>
            <a:r>
              <a:rPr lang="zh-TW" altLang="en-US" dirty="0">
                <a:latin typeface="Times New Roman" panose="02020603050405020304" pitchFamily="18" charset="0"/>
                <a:ea typeface="+mj-ea"/>
                <a:cs typeface="Times New Roman" panose="02020603050405020304" pitchFamily="18" charset="0"/>
              </a:rPr>
              <a:t>期投資約</a:t>
            </a:r>
            <a:r>
              <a:rPr lang="en-US" altLang="zh-TW" dirty="0">
                <a:solidFill>
                  <a:srgbClr val="FF0000"/>
                </a:solidFill>
                <a:latin typeface="Times New Roman" panose="02020603050405020304" pitchFamily="18" charset="0"/>
                <a:ea typeface="+mj-ea"/>
                <a:cs typeface="Times New Roman" panose="02020603050405020304" pitchFamily="18" charset="0"/>
              </a:rPr>
              <a:t>10</a:t>
            </a:r>
            <a:r>
              <a:rPr lang="zh-TW" altLang="en-US" dirty="0" smtClean="0">
                <a:solidFill>
                  <a:srgbClr val="FF0000"/>
                </a:solidFill>
                <a:latin typeface="Times New Roman" panose="02020603050405020304" pitchFamily="18" charset="0"/>
                <a:ea typeface="+mj-ea"/>
                <a:cs typeface="Times New Roman" panose="02020603050405020304" pitchFamily="18" charset="0"/>
              </a:rPr>
              <a:t>億新台幣</a:t>
            </a:r>
            <a:r>
              <a:rPr lang="zh-TW" altLang="en-US" dirty="0">
                <a:latin typeface="Times New Roman" panose="02020603050405020304" pitchFamily="18" charset="0"/>
                <a:ea typeface="+mj-ea"/>
                <a:cs typeface="Times New Roman" panose="02020603050405020304" pitchFamily="18" charset="0"/>
              </a:rPr>
              <a:t>，年產 </a:t>
            </a:r>
            <a:r>
              <a:rPr lang="en-US" altLang="zh-TW" dirty="0">
                <a:latin typeface="Times New Roman" panose="02020603050405020304" pitchFamily="18" charset="0"/>
                <a:ea typeface="+mj-ea"/>
                <a:cs typeface="Times New Roman" panose="02020603050405020304" pitchFamily="18" charset="0"/>
              </a:rPr>
              <a:t>600 </a:t>
            </a:r>
            <a:r>
              <a:rPr lang="zh-TW" altLang="en-US" dirty="0">
                <a:latin typeface="Times New Roman" panose="02020603050405020304" pitchFamily="18" charset="0"/>
                <a:ea typeface="+mj-ea"/>
                <a:cs typeface="Times New Roman" panose="02020603050405020304" pitchFamily="18" charset="0"/>
              </a:rPr>
              <a:t>萬條的機車胎。</a:t>
            </a:r>
            <a:r>
              <a:rPr lang="zh-TW" altLang="en-US" dirty="0" smtClean="0">
                <a:latin typeface="Times New Roman" panose="02020603050405020304" pitchFamily="18" charset="0"/>
                <a:ea typeface="+mj-ea"/>
                <a:cs typeface="Times New Roman" panose="02020603050405020304" pitchFamily="18" charset="0"/>
              </a:rPr>
              <a:t>未來規劃工廠擴建</a:t>
            </a:r>
            <a:r>
              <a:rPr lang="zh-TW" altLang="en-US" dirty="0">
                <a:latin typeface="Times New Roman" panose="02020603050405020304" pitchFamily="18" charset="0"/>
                <a:ea typeface="+mj-ea"/>
                <a:cs typeface="Times New Roman" panose="02020603050405020304" pitchFamily="18" charset="0"/>
              </a:rPr>
              <a:t>完畢後，總年產能將增至 </a:t>
            </a:r>
            <a:r>
              <a:rPr lang="en-US" altLang="zh-TW" dirty="0">
                <a:latin typeface="Times New Roman" panose="02020603050405020304" pitchFamily="18" charset="0"/>
                <a:ea typeface="+mj-ea"/>
                <a:cs typeface="Times New Roman" panose="02020603050405020304" pitchFamily="18" charset="0"/>
              </a:rPr>
              <a:t>1800 </a:t>
            </a:r>
            <a:r>
              <a:rPr lang="zh-TW" altLang="en-US" dirty="0">
                <a:latin typeface="Times New Roman" panose="02020603050405020304" pitchFamily="18" charset="0"/>
                <a:ea typeface="+mj-ea"/>
                <a:cs typeface="Times New Roman" panose="02020603050405020304" pitchFamily="18" charset="0"/>
              </a:rPr>
              <a:t>萬</a:t>
            </a:r>
            <a:r>
              <a:rPr lang="zh-TW" altLang="en-US" dirty="0" smtClean="0">
                <a:latin typeface="Times New Roman" panose="02020603050405020304" pitchFamily="18" charset="0"/>
                <a:ea typeface="+mj-ea"/>
                <a:cs typeface="Times New Roman" panose="02020603050405020304" pitchFamily="18" charset="0"/>
              </a:rPr>
              <a:t>條。</a:t>
            </a:r>
            <a:endParaRPr lang="en-US" altLang="zh-TW" sz="1600" dirty="0">
              <a:latin typeface="Times New Roman" panose="02020603050405020304" pitchFamily="18" charset="0"/>
              <a:ea typeface="+mj-ea"/>
              <a:cs typeface="Times New Roman" panose="02020603050405020304" pitchFamily="18" charset="0"/>
            </a:endParaRPr>
          </a:p>
        </p:txBody>
      </p:sp>
      <p:sp>
        <p:nvSpPr>
          <p:cNvPr id="19" name="矩形 18"/>
          <p:cNvSpPr/>
          <p:nvPr/>
        </p:nvSpPr>
        <p:spPr>
          <a:xfrm>
            <a:off x="3543404" y="666703"/>
            <a:ext cx="2339102" cy="461665"/>
          </a:xfrm>
          <a:prstGeom prst="rect">
            <a:avLst/>
          </a:prstGeom>
        </p:spPr>
        <p:txBody>
          <a:bodyPr wrap="none">
            <a:spAutoFit/>
          </a:bodyPr>
          <a:lstStyle/>
          <a:p>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24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、新南向進展</a:t>
            </a:r>
            <a:endPar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08671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10.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11.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2.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3.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4.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5.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6.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7.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8.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ags/tag9.xml><?xml version="1.0" encoding="utf-8"?>
<p:tagLst xmlns:a="http://schemas.openxmlformats.org/drawingml/2006/main" xmlns:r="http://schemas.openxmlformats.org/officeDocument/2006/relationships" xmlns:p="http://schemas.openxmlformats.org/presentationml/2006/main">
  <p:tag name="INTERVAL1" val="0,114,188,-16747844,False;ShapeEllipse;5/27/2012 12:00:00 AM;6/27/2012 12:00:00 AM;Bug Fixes;2;Shape;1;;11;;10;;10;2;16777215;-1;-1;False;0;False;False;False;False;False;False;False;False"/>
</p:tagLst>
</file>

<file path=ppt/theme/theme1.xml><?xml version="1.0" encoding="utf-8"?>
<a:theme xmlns:a="http://schemas.openxmlformats.org/drawingml/2006/main" name="1_預設簡報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008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266700" marR="0" indent="-266700" algn="ctr"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w="31750" cap="flat" cmpd="sng" algn="ctr">
          <a:solidFill>
            <a:srgbClr val="008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266700" marR="0" indent="-266700" algn="ctr"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BS">
      <a:dk1>
        <a:sysClr val="windowText" lastClr="000000"/>
      </a:dk1>
      <a:lt1>
        <a:sysClr val="window" lastClr="FFFFFF"/>
      </a:lt1>
      <a:dk2>
        <a:srgbClr val="000000"/>
      </a:dk2>
      <a:lt2>
        <a:srgbClr val="FFFFFF"/>
      </a:lt2>
      <a:accent1>
        <a:srgbClr val="424242"/>
      </a:accent1>
      <a:accent2>
        <a:srgbClr val="EAEAEA"/>
      </a:accent2>
      <a:accent3>
        <a:srgbClr val="78237C"/>
      </a:accent3>
      <a:accent4>
        <a:srgbClr val="95D1C5"/>
      </a:accent4>
      <a:accent5>
        <a:srgbClr val="EA2981"/>
      </a:accent5>
      <a:accent6>
        <a:srgbClr val="445C6B"/>
      </a:accent6>
      <a:hlink>
        <a:srgbClr val="ACB384"/>
      </a:hlink>
      <a:folHlink>
        <a:srgbClr val="FB9318"/>
      </a:folHlink>
    </a:clrScheme>
    <a:fontScheme name="Basic">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57989</TotalTime>
  <Words>15244</Words>
  <Application>Microsoft Office PowerPoint</Application>
  <PresentationFormat>A4 紙張 (210x297 公釐)</PresentationFormat>
  <Paragraphs>1397</Paragraphs>
  <Slides>37</Slides>
  <Notes>20</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37</vt:i4>
      </vt:variant>
    </vt:vector>
  </HeadingPairs>
  <TitlesOfParts>
    <vt:vector size="52" baseType="lpstr">
      <vt:lpstr>Arial Unicode MS</vt:lpstr>
      <vt:lpstr>굴림</vt:lpstr>
      <vt:lpstr>Monotype Sorts</vt:lpstr>
      <vt:lpstr>宋体</vt:lpstr>
      <vt:lpstr>微軟正黑體</vt:lpstr>
      <vt:lpstr>新細明體</vt:lpstr>
      <vt:lpstr>標楷體</vt:lpstr>
      <vt:lpstr>Arial</vt:lpstr>
      <vt:lpstr>Calibri</vt:lpstr>
      <vt:lpstr>Cambria Math</vt:lpstr>
      <vt:lpstr>Garamond</vt:lpstr>
      <vt:lpstr>Times New Roman</vt:lpstr>
      <vt:lpstr>Wingdings</vt:lpstr>
      <vt:lpstr>1_預設簡報設計</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artc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brian</dc:creator>
  <cp:lastModifiedBy>jhchang6</cp:lastModifiedBy>
  <cp:revision>6585</cp:revision>
  <cp:lastPrinted>2018-12-11T09:47:15Z</cp:lastPrinted>
  <dcterms:created xsi:type="dcterms:W3CDTF">2009-04-07T10:57:04Z</dcterms:created>
  <dcterms:modified xsi:type="dcterms:W3CDTF">2018-12-12T01:39:08Z</dcterms:modified>
</cp:coreProperties>
</file>