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  <p:sldMasterId id="2147483724" r:id="rId2"/>
    <p:sldMasterId id="2147483730" r:id="rId3"/>
  </p:sldMasterIdLst>
  <p:notesMasterIdLst>
    <p:notesMasterId r:id="rId16"/>
  </p:notesMasterIdLst>
  <p:handoutMasterIdLst>
    <p:handoutMasterId r:id="rId17"/>
  </p:handoutMasterIdLst>
  <p:sldIdLst>
    <p:sldId id="351" r:id="rId4"/>
    <p:sldId id="313" r:id="rId5"/>
    <p:sldId id="385" r:id="rId6"/>
    <p:sldId id="388" r:id="rId7"/>
    <p:sldId id="422" r:id="rId8"/>
    <p:sldId id="423" r:id="rId9"/>
    <p:sldId id="424" r:id="rId10"/>
    <p:sldId id="391" r:id="rId11"/>
    <p:sldId id="392" r:id="rId12"/>
    <p:sldId id="426" r:id="rId13"/>
    <p:sldId id="428" r:id="rId14"/>
    <p:sldId id="338" r:id="rId15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6600"/>
    <a:srgbClr val="FF7C80"/>
    <a:srgbClr val="FF9933"/>
    <a:srgbClr val="008000"/>
    <a:srgbClr val="FFC000"/>
    <a:srgbClr val="FFFF99"/>
    <a:srgbClr val="0000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1" autoAdjust="0"/>
    <p:restoredTop sz="84173" autoAdjust="0"/>
  </p:normalViewPr>
  <p:slideViewPr>
    <p:cSldViewPr>
      <p:cViewPr varScale="1">
        <p:scale>
          <a:sx n="74" d="100"/>
          <a:sy n="74" d="100"/>
        </p:scale>
        <p:origin x="-161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5B3E67-4A09-4CF7-8F71-A1BF880F4437}" type="doc">
      <dgm:prSet loTypeId="urn:microsoft.com/office/officeart/2005/8/layout/gear1" loCatId="relationship" qsTypeId="urn:microsoft.com/office/officeart/2005/8/quickstyle/simple5" qsCatId="simple" csTypeId="urn:microsoft.com/office/officeart/2005/8/colors/accent1_4" csCatId="accent1" phldr="1"/>
      <dgm:spPr/>
    </dgm:pt>
    <dgm:pt modelId="{1497B620-ED62-465D-A0A9-2EFB69C4E455}">
      <dgm:prSet phldrT="[文字]" custT="1"/>
      <dgm:spPr/>
      <dgm:t>
        <a:bodyPr/>
        <a:lstStyle/>
        <a:p>
          <a:r>
            <a:rPr lang="en-US" altLang="zh-TW" sz="1600" b="1" dirty="0" smtClean="0">
              <a:solidFill>
                <a:srgbClr val="003300"/>
              </a:solidFill>
              <a:latin typeface="+mn-lt"/>
              <a:ea typeface="標楷體" pitchFamily="65" charset="-120"/>
            </a:rPr>
            <a:t>Un-compromised positions between developing and developed c</a:t>
          </a:r>
          <a:r>
            <a:rPr lang="en-US" sz="1600" b="1" dirty="0" smtClean="0">
              <a:solidFill>
                <a:srgbClr val="003300"/>
              </a:solidFill>
              <a:latin typeface="+mn-lt"/>
              <a:ea typeface="標楷體" pitchFamily="65" charset="-120"/>
            </a:rPr>
            <a:t>ountries </a:t>
          </a:r>
          <a:endParaRPr lang="zh-TW" altLang="en-US" sz="1600" b="1" dirty="0" smtClean="0">
            <a:solidFill>
              <a:srgbClr val="003300"/>
            </a:solidFill>
            <a:latin typeface="+mn-lt"/>
            <a:ea typeface="標楷體" pitchFamily="65" charset="-120"/>
          </a:endParaRPr>
        </a:p>
      </dgm:t>
    </dgm:pt>
    <dgm:pt modelId="{B0BF7B13-0F24-4DEA-84D6-EFA7DA98D947}" type="parTrans" cxnId="{24ED7CD8-E4C0-49B4-B5F9-90A7982CF663}">
      <dgm:prSet/>
      <dgm:spPr/>
      <dgm:t>
        <a:bodyPr/>
        <a:lstStyle/>
        <a:p>
          <a:endParaRPr lang="zh-TW" altLang="en-US"/>
        </a:p>
      </dgm:t>
    </dgm:pt>
    <dgm:pt modelId="{F454263A-B483-44C5-ADC1-ACE80A04E1B7}" type="sibTrans" cxnId="{24ED7CD8-E4C0-49B4-B5F9-90A7982CF663}">
      <dgm:prSet/>
      <dgm:spPr/>
      <dgm:t>
        <a:bodyPr/>
        <a:lstStyle/>
        <a:p>
          <a:endParaRPr lang="zh-TW" altLang="en-US"/>
        </a:p>
      </dgm:t>
    </dgm:pt>
    <dgm:pt modelId="{8AE0CD07-D44C-48CB-AD92-3AF05F18DAB5}">
      <dgm:prSet phldrT="[文字]" custT="1"/>
      <dgm:spPr/>
      <dgm:t>
        <a:bodyPr/>
        <a:lstStyle/>
        <a:p>
          <a:r>
            <a:rPr lang="en-US" sz="1800" b="1" dirty="0" smtClean="0">
              <a:solidFill>
                <a:srgbClr val="003300"/>
              </a:solidFill>
              <a:latin typeface="+mn-lt"/>
              <a:ea typeface="標楷體" pitchFamily="65" charset="-120"/>
            </a:rPr>
            <a:t> </a:t>
          </a:r>
          <a:r>
            <a:rPr lang="en-US" sz="1600" b="1" dirty="0" smtClean="0">
              <a:solidFill>
                <a:srgbClr val="003300"/>
              </a:solidFill>
              <a:latin typeface="+mn-lt"/>
              <a:ea typeface="標楷體" pitchFamily="65" charset="-120"/>
            </a:rPr>
            <a:t>single under-taking modality</a:t>
          </a:r>
          <a:endParaRPr lang="zh-TW" altLang="en-US" sz="1600" b="1" dirty="0" smtClean="0">
            <a:solidFill>
              <a:srgbClr val="003300"/>
            </a:solidFill>
            <a:latin typeface="+mn-lt"/>
            <a:ea typeface="標楷體" pitchFamily="65" charset="-120"/>
          </a:endParaRPr>
        </a:p>
      </dgm:t>
    </dgm:pt>
    <dgm:pt modelId="{9661A1DC-55B9-409B-B17C-FD8D8D5458A1}" type="parTrans" cxnId="{53BD4FF1-CABD-430A-B1F4-D66AF22F0EF5}">
      <dgm:prSet/>
      <dgm:spPr/>
      <dgm:t>
        <a:bodyPr/>
        <a:lstStyle/>
        <a:p>
          <a:endParaRPr lang="zh-TW" altLang="en-US"/>
        </a:p>
      </dgm:t>
    </dgm:pt>
    <dgm:pt modelId="{1663E49C-3E76-47FC-82CA-FCE7EBBE1A91}" type="sibTrans" cxnId="{53BD4FF1-CABD-430A-B1F4-D66AF22F0EF5}">
      <dgm:prSet/>
      <dgm:spPr/>
      <dgm:t>
        <a:bodyPr/>
        <a:lstStyle/>
        <a:p>
          <a:endParaRPr lang="zh-TW" altLang="en-US"/>
        </a:p>
      </dgm:t>
    </dgm:pt>
    <dgm:pt modelId="{B20A317C-E18D-423E-9B6F-E2582B3C5B60}">
      <dgm:prSet phldrT="[文字]" custT="1"/>
      <dgm:spPr/>
      <dgm:t>
        <a:bodyPr/>
        <a:lstStyle/>
        <a:p>
          <a:r>
            <a:rPr lang="en-US" altLang="zh-TW" sz="1600" b="1" dirty="0" smtClean="0">
              <a:solidFill>
                <a:srgbClr val="003300"/>
              </a:solidFill>
              <a:latin typeface="+mn-lt"/>
              <a:ea typeface="標楷體" pitchFamily="65" charset="-120"/>
            </a:rPr>
            <a:t>Geo-political</a:t>
          </a:r>
        </a:p>
        <a:p>
          <a:r>
            <a:rPr lang="en-US" altLang="zh-TW" sz="1600" b="1" dirty="0" err="1" smtClean="0">
              <a:solidFill>
                <a:srgbClr val="003300"/>
              </a:solidFill>
              <a:latin typeface="+mn-lt"/>
              <a:ea typeface="標楷體" pitchFamily="65" charset="-120"/>
            </a:rPr>
            <a:t>confronta-tions</a:t>
          </a:r>
          <a:endParaRPr lang="zh-TW" altLang="en-US" sz="1600" b="1" dirty="0">
            <a:solidFill>
              <a:srgbClr val="003300"/>
            </a:solidFill>
            <a:latin typeface="+mn-lt"/>
            <a:ea typeface="標楷體" pitchFamily="65" charset="-120"/>
          </a:endParaRPr>
        </a:p>
      </dgm:t>
    </dgm:pt>
    <dgm:pt modelId="{2346F837-5A2A-4F17-89D4-A28FA031FC59}" type="parTrans" cxnId="{D904748D-9EAC-4F7A-9E8B-0EC39A09F91A}">
      <dgm:prSet/>
      <dgm:spPr/>
      <dgm:t>
        <a:bodyPr/>
        <a:lstStyle/>
        <a:p>
          <a:endParaRPr lang="zh-TW" altLang="en-US"/>
        </a:p>
      </dgm:t>
    </dgm:pt>
    <dgm:pt modelId="{A11E8561-96AA-4A71-AD64-B24DB6B87A96}" type="sibTrans" cxnId="{D904748D-9EAC-4F7A-9E8B-0EC39A09F91A}">
      <dgm:prSet/>
      <dgm:spPr/>
      <dgm:t>
        <a:bodyPr/>
        <a:lstStyle/>
        <a:p>
          <a:endParaRPr lang="zh-TW" altLang="en-US"/>
        </a:p>
      </dgm:t>
    </dgm:pt>
    <dgm:pt modelId="{B092F3A5-DA30-4527-B8AD-F10B3D079E35}" type="pres">
      <dgm:prSet presAssocID="{3D5B3E67-4A09-4CF7-8F71-A1BF880F443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405E5FB-BA5F-4FBC-BFC5-2C22B76AD137}" type="pres">
      <dgm:prSet presAssocID="{1497B620-ED62-465D-A0A9-2EFB69C4E45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D8A040-1055-4EAC-BD3E-F63B2EAE8340}" type="pres">
      <dgm:prSet presAssocID="{1497B620-ED62-465D-A0A9-2EFB69C4E455}" presName="gear1srcNode" presStyleLbl="node1" presStyleIdx="0" presStyleCnt="3"/>
      <dgm:spPr/>
      <dgm:t>
        <a:bodyPr/>
        <a:lstStyle/>
        <a:p>
          <a:endParaRPr lang="zh-TW" altLang="en-US"/>
        </a:p>
      </dgm:t>
    </dgm:pt>
    <dgm:pt modelId="{23237325-8352-4C4A-8B36-9687244E2336}" type="pres">
      <dgm:prSet presAssocID="{1497B620-ED62-465D-A0A9-2EFB69C4E455}" presName="gear1dstNode" presStyleLbl="node1" presStyleIdx="0" presStyleCnt="3"/>
      <dgm:spPr/>
      <dgm:t>
        <a:bodyPr/>
        <a:lstStyle/>
        <a:p>
          <a:endParaRPr lang="zh-TW" altLang="en-US"/>
        </a:p>
      </dgm:t>
    </dgm:pt>
    <dgm:pt modelId="{A3C6458F-1527-4981-AACD-1EF7957DC55F}" type="pres">
      <dgm:prSet presAssocID="{8AE0CD07-D44C-48CB-AD92-3AF05F18DAB5}" presName="gear2" presStyleLbl="node1" presStyleIdx="1" presStyleCnt="3" custLinFactNeighborX="961" custLinFactNeighborY="-45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4D03CA-C6AD-4B1C-AE27-FF15AF4F3B7E}" type="pres">
      <dgm:prSet presAssocID="{8AE0CD07-D44C-48CB-AD92-3AF05F18DAB5}" presName="gear2srcNode" presStyleLbl="node1" presStyleIdx="1" presStyleCnt="3"/>
      <dgm:spPr/>
      <dgm:t>
        <a:bodyPr/>
        <a:lstStyle/>
        <a:p>
          <a:endParaRPr lang="zh-TW" altLang="en-US"/>
        </a:p>
      </dgm:t>
    </dgm:pt>
    <dgm:pt modelId="{41A0BE33-64DF-4504-9E5C-1FA29556D156}" type="pres">
      <dgm:prSet presAssocID="{8AE0CD07-D44C-48CB-AD92-3AF05F18DAB5}" presName="gear2dstNode" presStyleLbl="node1" presStyleIdx="1" presStyleCnt="3"/>
      <dgm:spPr/>
      <dgm:t>
        <a:bodyPr/>
        <a:lstStyle/>
        <a:p>
          <a:endParaRPr lang="zh-TW" altLang="en-US"/>
        </a:p>
      </dgm:t>
    </dgm:pt>
    <dgm:pt modelId="{58F210B6-0D0F-46FC-B511-0C048C8C7F2C}" type="pres">
      <dgm:prSet presAssocID="{B20A317C-E18D-423E-9B6F-E2582B3C5B60}" presName="gear3" presStyleLbl="node1" presStyleIdx="2" presStyleCnt="3" custLinFactNeighborX="-700" custLinFactNeighborY="1627"/>
      <dgm:spPr/>
      <dgm:t>
        <a:bodyPr/>
        <a:lstStyle/>
        <a:p>
          <a:endParaRPr lang="zh-TW" altLang="en-US"/>
        </a:p>
      </dgm:t>
    </dgm:pt>
    <dgm:pt modelId="{EC760A49-A820-4DE2-BD4B-96C974863994}" type="pres">
      <dgm:prSet presAssocID="{B20A317C-E18D-423E-9B6F-E2582B3C5B6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A65FD4-64DF-49B5-B270-F099D65C652B}" type="pres">
      <dgm:prSet presAssocID="{B20A317C-E18D-423E-9B6F-E2582B3C5B60}" presName="gear3srcNode" presStyleLbl="node1" presStyleIdx="2" presStyleCnt="3"/>
      <dgm:spPr/>
      <dgm:t>
        <a:bodyPr/>
        <a:lstStyle/>
        <a:p>
          <a:endParaRPr lang="zh-TW" altLang="en-US"/>
        </a:p>
      </dgm:t>
    </dgm:pt>
    <dgm:pt modelId="{6DF5096C-3C3C-40FB-B2B5-3818EBC469FD}" type="pres">
      <dgm:prSet presAssocID="{B20A317C-E18D-423E-9B6F-E2582B3C5B60}" presName="gear3dstNode" presStyleLbl="node1" presStyleIdx="2" presStyleCnt="3"/>
      <dgm:spPr/>
      <dgm:t>
        <a:bodyPr/>
        <a:lstStyle/>
        <a:p>
          <a:endParaRPr lang="zh-TW" altLang="en-US"/>
        </a:p>
      </dgm:t>
    </dgm:pt>
    <dgm:pt modelId="{CC2B0161-1F47-48D1-9810-0222CB326703}" type="pres">
      <dgm:prSet presAssocID="{F454263A-B483-44C5-ADC1-ACE80A04E1B7}" presName="connector1" presStyleLbl="sibTrans2D1" presStyleIdx="0" presStyleCnt="3"/>
      <dgm:spPr/>
      <dgm:t>
        <a:bodyPr/>
        <a:lstStyle/>
        <a:p>
          <a:endParaRPr lang="zh-TW" altLang="en-US"/>
        </a:p>
      </dgm:t>
    </dgm:pt>
    <dgm:pt modelId="{7D66D61B-FC09-421A-A09A-1E3ECFC5CDAD}" type="pres">
      <dgm:prSet presAssocID="{1663E49C-3E76-47FC-82CA-FCE7EBBE1A91}" presName="connector2" presStyleLbl="sibTrans2D1" presStyleIdx="1" presStyleCnt="3"/>
      <dgm:spPr/>
      <dgm:t>
        <a:bodyPr/>
        <a:lstStyle/>
        <a:p>
          <a:endParaRPr lang="zh-TW" altLang="en-US"/>
        </a:p>
      </dgm:t>
    </dgm:pt>
    <dgm:pt modelId="{C0B3A641-51C3-4EC0-A906-80F0D68B5474}" type="pres">
      <dgm:prSet presAssocID="{A11E8561-96AA-4A71-AD64-B24DB6B87A96}" presName="connector3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5569D85A-3328-4596-801D-8A3D33873BF8}" type="presOf" srcId="{B20A317C-E18D-423E-9B6F-E2582B3C5B60}" destId="{8EA65FD4-64DF-49B5-B270-F099D65C652B}" srcOrd="2" destOrd="0" presId="urn:microsoft.com/office/officeart/2005/8/layout/gear1"/>
    <dgm:cxn modelId="{53BD4FF1-CABD-430A-B1F4-D66AF22F0EF5}" srcId="{3D5B3E67-4A09-4CF7-8F71-A1BF880F4437}" destId="{8AE0CD07-D44C-48CB-AD92-3AF05F18DAB5}" srcOrd="1" destOrd="0" parTransId="{9661A1DC-55B9-409B-B17C-FD8D8D5458A1}" sibTransId="{1663E49C-3E76-47FC-82CA-FCE7EBBE1A91}"/>
    <dgm:cxn modelId="{2E8BF536-57B9-46EA-9ABF-94057B2B7C70}" type="presOf" srcId="{8AE0CD07-D44C-48CB-AD92-3AF05F18DAB5}" destId="{41A0BE33-64DF-4504-9E5C-1FA29556D156}" srcOrd="2" destOrd="0" presId="urn:microsoft.com/office/officeart/2005/8/layout/gear1"/>
    <dgm:cxn modelId="{957DF755-6F6D-440F-B466-C7955A1EAE00}" type="presOf" srcId="{F454263A-B483-44C5-ADC1-ACE80A04E1B7}" destId="{CC2B0161-1F47-48D1-9810-0222CB326703}" srcOrd="0" destOrd="0" presId="urn:microsoft.com/office/officeart/2005/8/layout/gear1"/>
    <dgm:cxn modelId="{50F63528-8D3A-4675-8151-8CB0CCCE8FCA}" type="presOf" srcId="{B20A317C-E18D-423E-9B6F-E2582B3C5B60}" destId="{6DF5096C-3C3C-40FB-B2B5-3818EBC469FD}" srcOrd="3" destOrd="0" presId="urn:microsoft.com/office/officeart/2005/8/layout/gear1"/>
    <dgm:cxn modelId="{25E64588-657F-4DDB-9A47-27C0205897B2}" type="presOf" srcId="{1497B620-ED62-465D-A0A9-2EFB69C4E455}" destId="{B405E5FB-BA5F-4FBC-BFC5-2C22B76AD137}" srcOrd="0" destOrd="0" presId="urn:microsoft.com/office/officeart/2005/8/layout/gear1"/>
    <dgm:cxn modelId="{4AEE21CB-D7E1-403E-AD91-F9A8959F0A68}" type="presOf" srcId="{8AE0CD07-D44C-48CB-AD92-3AF05F18DAB5}" destId="{A3C6458F-1527-4981-AACD-1EF7957DC55F}" srcOrd="0" destOrd="0" presId="urn:microsoft.com/office/officeart/2005/8/layout/gear1"/>
    <dgm:cxn modelId="{24ED7CD8-E4C0-49B4-B5F9-90A7982CF663}" srcId="{3D5B3E67-4A09-4CF7-8F71-A1BF880F4437}" destId="{1497B620-ED62-465D-A0A9-2EFB69C4E455}" srcOrd="0" destOrd="0" parTransId="{B0BF7B13-0F24-4DEA-84D6-EFA7DA98D947}" sibTransId="{F454263A-B483-44C5-ADC1-ACE80A04E1B7}"/>
    <dgm:cxn modelId="{8B3D1F0A-6362-4B46-9B8B-649353377E0E}" type="presOf" srcId="{3D5B3E67-4A09-4CF7-8F71-A1BF880F4437}" destId="{B092F3A5-DA30-4527-B8AD-F10B3D079E35}" srcOrd="0" destOrd="0" presId="urn:microsoft.com/office/officeart/2005/8/layout/gear1"/>
    <dgm:cxn modelId="{CEA43B6D-46BF-42F5-8E74-12F1CE0261D9}" type="presOf" srcId="{1497B620-ED62-465D-A0A9-2EFB69C4E455}" destId="{FDD8A040-1055-4EAC-BD3E-F63B2EAE8340}" srcOrd="1" destOrd="0" presId="urn:microsoft.com/office/officeart/2005/8/layout/gear1"/>
    <dgm:cxn modelId="{F6FA6F3C-35B3-469C-AF0F-F8B6D3AB0F90}" type="presOf" srcId="{1663E49C-3E76-47FC-82CA-FCE7EBBE1A91}" destId="{7D66D61B-FC09-421A-A09A-1E3ECFC5CDAD}" srcOrd="0" destOrd="0" presId="urn:microsoft.com/office/officeart/2005/8/layout/gear1"/>
    <dgm:cxn modelId="{6FA734E3-A5E7-4662-84AD-E4042E555344}" type="presOf" srcId="{1497B620-ED62-465D-A0A9-2EFB69C4E455}" destId="{23237325-8352-4C4A-8B36-9687244E2336}" srcOrd="2" destOrd="0" presId="urn:microsoft.com/office/officeart/2005/8/layout/gear1"/>
    <dgm:cxn modelId="{601BC231-0C80-4E66-9E50-38F202BFA82A}" type="presOf" srcId="{8AE0CD07-D44C-48CB-AD92-3AF05F18DAB5}" destId="{954D03CA-C6AD-4B1C-AE27-FF15AF4F3B7E}" srcOrd="1" destOrd="0" presId="urn:microsoft.com/office/officeart/2005/8/layout/gear1"/>
    <dgm:cxn modelId="{A90F442D-6407-4225-8FA9-8C15E4431C98}" type="presOf" srcId="{B20A317C-E18D-423E-9B6F-E2582B3C5B60}" destId="{58F210B6-0D0F-46FC-B511-0C048C8C7F2C}" srcOrd="0" destOrd="0" presId="urn:microsoft.com/office/officeart/2005/8/layout/gear1"/>
    <dgm:cxn modelId="{7C5C3477-D2B7-4250-8812-1B6400E55058}" type="presOf" srcId="{A11E8561-96AA-4A71-AD64-B24DB6B87A96}" destId="{C0B3A641-51C3-4EC0-A906-80F0D68B5474}" srcOrd="0" destOrd="0" presId="urn:microsoft.com/office/officeart/2005/8/layout/gear1"/>
    <dgm:cxn modelId="{2CE15400-1C80-461B-A70B-B57FDC6DB31E}" type="presOf" srcId="{B20A317C-E18D-423E-9B6F-E2582B3C5B60}" destId="{EC760A49-A820-4DE2-BD4B-96C974863994}" srcOrd="1" destOrd="0" presId="urn:microsoft.com/office/officeart/2005/8/layout/gear1"/>
    <dgm:cxn modelId="{D904748D-9EAC-4F7A-9E8B-0EC39A09F91A}" srcId="{3D5B3E67-4A09-4CF7-8F71-A1BF880F4437}" destId="{B20A317C-E18D-423E-9B6F-E2582B3C5B60}" srcOrd="2" destOrd="0" parTransId="{2346F837-5A2A-4F17-89D4-A28FA031FC59}" sibTransId="{A11E8561-96AA-4A71-AD64-B24DB6B87A96}"/>
    <dgm:cxn modelId="{C18F5A59-DED2-49C7-A286-F13E7FDEFAA0}" type="presParOf" srcId="{B092F3A5-DA30-4527-B8AD-F10B3D079E35}" destId="{B405E5FB-BA5F-4FBC-BFC5-2C22B76AD137}" srcOrd="0" destOrd="0" presId="urn:microsoft.com/office/officeart/2005/8/layout/gear1"/>
    <dgm:cxn modelId="{01B326EA-EF33-44B7-8342-326CFE69C7A8}" type="presParOf" srcId="{B092F3A5-DA30-4527-B8AD-F10B3D079E35}" destId="{FDD8A040-1055-4EAC-BD3E-F63B2EAE8340}" srcOrd="1" destOrd="0" presId="urn:microsoft.com/office/officeart/2005/8/layout/gear1"/>
    <dgm:cxn modelId="{B388E918-21AF-4819-9C62-4378E65FD5B3}" type="presParOf" srcId="{B092F3A5-DA30-4527-B8AD-F10B3D079E35}" destId="{23237325-8352-4C4A-8B36-9687244E2336}" srcOrd="2" destOrd="0" presId="urn:microsoft.com/office/officeart/2005/8/layout/gear1"/>
    <dgm:cxn modelId="{A20CA630-9347-4823-AC34-B3CF0702CFB3}" type="presParOf" srcId="{B092F3A5-DA30-4527-B8AD-F10B3D079E35}" destId="{A3C6458F-1527-4981-AACD-1EF7957DC55F}" srcOrd="3" destOrd="0" presId="urn:microsoft.com/office/officeart/2005/8/layout/gear1"/>
    <dgm:cxn modelId="{87F4D31D-7F1B-40F0-B528-677C628693FB}" type="presParOf" srcId="{B092F3A5-DA30-4527-B8AD-F10B3D079E35}" destId="{954D03CA-C6AD-4B1C-AE27-FF15AF4F3B7E}" srcOrd="4" destOrd="0" presId="urn:microsoft.com/office/officeart/2005/8/layout/gear1"/>
    <dgm:cxn modelId="{572F1596-9613-40C6-B2B9-F0B583209871}" type="presParOf" srcId="{B092F3A5-DA30-4527-B8AD-F10B3D079E35}" destId="{41A0BE33-64DF-4504-9E5C-1FA29556D156}" srcOrd="5" destOrd="0" presId="urn:microsoft.com/office/officeart/2005/8/layout/gear1"/>
    <dgm:cxn modelId="{67105692-2518-4C69-81E6-591BE1CFC712}" type="presParOf" srcId="{B092F3A5-DA30-4527-B8AD-F10B3D079E35}" destId="{58F210B6-0D0F-46FC-B511-0C048C8C7F2C}" srcOrd="6" destOrd="0" presId="urn:microsoft.com/office/officeart/2005/8/layout/gear1"/>
    <dgm:cxn modelId="{C11C1F36-D1CF-48D9-8002-BEE814811863}" type="presParOf" srcId="{B092F3A5-DA30-4527-B8AD-F10B3D079E35}" destId="{EC760A49-A820-4DE2-BD4B-96C974863994}" srcOrd="7" destOrd="0" presId="urn:microsoft.com/office/officeart/2005/8/layout/gear1"/>
    <dgm:cxn modelId="{4F3D74C0-77AA-4886-BCE3-758CF3805268}" type="presParOf" srcId="{B092F3A5-DA30-4527-B8AD-F10B3D079E35}" destId="{8EA65FD4-64DF-49B5-B270-F099D65C652B}" srcOrd="8" destOrd="0" presId="urn:microsoft.com/office/officeart/2005/8/layout/gear1"/>
    <dgm:cxn modelId="{F4B949E0-A3C0-4ED0-8CE1-7655D5787A08}" type="presParOf" srcId="{B092F3A5-DA30-4527-B8AD-F10B3D079E35}" destId="{6DF5096C-3C3C-40FB-B2B5-3818EBC469FD}" srcOrd="9" destOrd="0" presId="urn:microsoft.com/office/officeart/2005/8/layout/gear1"/>
    <dgm:cxn modelId="{ED33687C-54DC-43E5-9073-DB893B168E2A}" type="presParOf" srcId="{B092F3A5-DA30-4527-B8AD-F10B3D079E35}" destId="{CC2B0161-1F47-48D1-9810-0222CB326703}" srcOrd="10" destOrd="0" presId="urn:microsoft.com/office/officeart/2005/8/layout/gear1"/>
    <dgm:cxn modelId="{3DDBB5DB-AD74-4690-AF6A-6610D1551AA3}" type="presParOf" srcId="{B092F3A5-DA30-4527-B8AD-F10B3D079E35}" destId="{7D66D61B-FC09-421A-A09A-1E3ECFC5CDAD}" srcOrd="11" destOrd="0" presId="urn:microsoft.com/office/officeart/2005/8/layout/gear1"/>
    <dgm:cxn modelId="{DD583629-CDCA-4C03-94E5-6DFED65B9F19}" type="presParOf" srcId="{B092F3A5-DA30-4527-B8AD-F10B3D079E35}" destId="{C0B3A641-51C3-4EC0-A906-80F0D68B5474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5E5FB-BA5F-4FBC-BFC5-2C22B76AD137}">
      <dsp:nvSpPr>
        <dsp:cNvPr id="0" name=""/>
        <dsp:cNvSpPr/>
      </dsp:nvSpPr>
      <dsp:spPr>
        <a:xfrm>
          <a:off x="3751664" y="2025267"/>
          <a:ext cx="2475326" cy="2475326"/>
        </a:xfrm>
        <a:prstGeom prst="gear9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b="1" kern="1200" dirty="0" smtClean="0">
              <a:solidFill>
                <a:srgbClr val="003300"/>
              </a:solidFill>
              <a:latin typeface="+mn-lt"/>
              <a:ea typeface="標楷體" pitchFamily="65" charset="-120"/>
            </a:rPr>
            <a:t>Un-compromised positions between developing and developed c</a:t>
          </a:r>
          <a:r>
            <a:rPr lang="en-US" sz="1600" b="1" kern="1200" dirty="0" smtClean="0">
              <a:solidFill>
                <a:srgbClr val="003300"/>
              </a:solidFill>
              <a:latin typeface="+mn-lt"/>
              <a:ea typeface="標楷體" pitchFamily="65" charset="-120"/>
            </a:rPr>
            <a:t>ountries </a:t>
          </a:r>
          <a:endParaRPr lang="zh-TW" altLang="en-US" sz="1600" b="1" kern="1200" dirty="0" smtClean="0">
            <a:solidFill>
              <a:srgbClr val="003300"/>
            </a:solidFill>
            <a:latin typeface="+mn-lt"/>
            <a:ea typeface="標楷體" pitchFamily="65" charset="-120"/>
          </a:endParaRPr>
        </a:p>
      </dsp:txBody>
      <dsp:txXfrm>
        <a:off x="4249315" y="2605100"/>
        <a:ext cx="1480024" cy="1272369"/>
      </dsp:txXfrm>
    </dsp:sp>
    <dsp:sp modelId="{A3C6458F-1527-4981-AACD-1EF7957DC55F}">
      <dsp:nvSpPr>
        <dsp:cNvPr id="0" name=""/>
        <dsp:cNvSpPr/>
      </dsp:nvSpPr>
      <dsp:spPr>
        <a:xfrm>
          <a:off x="2328774" y="1431998"/>
          <a:ext cx="1800237" cy="1800237"/>
        </a:xfrm>
        <a:prstGeom prst="gear6">
          <a:avLst/>
        </a:prstGeom>
        <a:gradFill rotWithShape="0">
          <a:gsLst>
            <a:gs pos="0">
              <a:schemeClr val="accent1">
                <a:shade val="50000"/>
                <a:hueOff val="11637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7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7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3300"/>
              </a:solidFill>
              <a:latin typeface="+mn-lt"/>
              <a:ea typeface="標楷體" pitchFamily="65" charset="-120"/>
            </a:rPr>
            <a:t> </a:t>
          </a:r>
          <a:r>
            <a:rPr lang="en-US" sz="1600" b="1" kern="1200" dirty="0" smtClean="0">
              <a:solidFill>
                <a:srgbClr val="003300"/>
              </a:solidFill>
              <a:latin typeface="+mn-lt"/>
              <a:ea typeface="標楷體" pitchFamily="65" charset="-120"/>
            </a:rPr>
            <a:t>single under-taking modality</a:t>
          </a:r>
          <a:endParaRPr lang="zh-TW" altLang="en-US" sz="1600" b="1" kern="1200" dirty="0" smtClean="0">
            <a:solidFill>
              <a:srgbClr val="003300"/>
            </a:solidFill>
            <a:latin typeface="+mn-lt"/>
            <a:ea typeface="標楷體" pitchFamily="65" charset="-120"/>
          </a:endParaRPr>
        </a:p>
      </dsp:txBody>
      <dsp:txXfrm>
        <a:off x="2781989" y="1887952"/>
        <a:ext cx="893807" cy="888329"/>
      </dsp:txXfrm>
    </dsp:sp>
    <dsp:sp modelId="{58F210B6-0D0F-46FC-B511-0C048C8C7F2C}">
      <dsp:nvSpPr>
        <dsp:cNvPr id="0" name=""/>
        <dsp:cNvSpPr/>
      </dsp:nvSpPr>
      <dsp:spPr>
        <a:xfrm rot="20700000">
          <a:off x="3304668" y="233357"/>
          <a:ext cx="1763865" cy="1763865"/>
        </a:xfrm>
        <a:prstGeom prst="gear6">
          <a:avLst/>
        </a:prstGeom>
        <a:gradFill rotWithShape="0">
          <a:gsLst>
            <a:gs pos="0">
              <a:schemeClr val="accent1">
                <a:shade val="50000"/>
                <a:hueOff val="11637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7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7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b="1" kern="1200" dirty="0" smtClean="0">
              <a:solidFill>
                <a:srgbClr val="003300"/>
              </a:solidFill>
              <a:latin typeface="+mn-lt"/>
              <a:ea typeface="標楷體" pitchFamily="65" charset="-120"/>
            </a:rPr>
            <a:t>Geo-political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b="1" kern="1200" dirty="0" err="1" smtClean="0">
              <a:solidFill>
                <a:srgbClr val="003300"/>
              </a:solidFill>
              <a:latin typeface="+mn-lt"/>
              <a:ea typeface="標楷體" pitchFamily="65" charset="-120"/>
            </a:rPr>
            <a:t>confronta-tions</a:t>
          </a:r>
          <a:endParaRPr lang="zh-TW" altLang="en-US" sz="1600" b="1" kern="1200" dirty="0">
            <a:solidFill>
              <a:srgbClr val="003300"/>
            </a:solidFill>
            <a:latin typeface="+mn-lt"/>
            <a:ea typeface="標楷體" pitchFamily="65" charset="-120"/>
          </a:endParaRPr>
        </a:p>
      </dsp:txBody>
      <dsp:txXfrm rot="-20700000">
        <a:off x="3691536" y="620225"/>
        <a:ext cx="990130" cy="990130"/>
      </dsp:txXfrm>
    </dsp:sp>
    <dsp:sp modelId="{CC2B0161-1F47-48D1-9810-0222CB326703}">
      <dsp:nvSpPr>
        <dsp:cNvPr id="0" name=""/>
        <dsp:cNvSpPr/>
      </dsp:nvSpPr>
      <dsp:spPr>
        <a:xfrm>
          <a:off x="3564701" y="1649824"/>
          <a:ext cx="3168418" cy="3168418"/>
        </a:xfrm>
        <a:prstGeom prst="circularArrow">
          <a:avLst>
            <a:gd name="adj1" fmla="val 4688"/>
            <a:gd name="adj2" fmla="val 299029"/>
            <a:gd name="adj3" fmla="val 2523046"/>
            <a:gd name="adj4" fmla="val 15846535"/>
            <a:gd name="adj5" fmla="val 5469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66D61B-FC09-421A-A09A-1E3ECFC5CDAD}">
      <dsp:nvSpPr>
        <dsp:cNvPr id="0" name=""/>
        <dsp:cNvSpPr/>
      </dsp:nvSpPr>
      <dsp:spPr>
        <a:xfrm>
          <a:off x="1992655" y="1040551"/>
          <a:ext cx="2302053" cy="230205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shade val="90000"/>
                <a:hueOff val="12621"/>
                <a:satOff val="3725"/>
                <a:lumOff val="9272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12621"/>
                <a:satOff val="3725"/>
                <a:lumOff val="9272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2621"/>
                <a:satOff val="3725"/>
                <a:lumOff val="92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B3A641-51C3-4EC0-A906-80F0D68B5474}">
      <dsp:nvSpPr>
        <dsp:cNvPr id="0" name=""/>
        <dsp:cNvSpPr/>
      </dsp:nvSpPr>
      <dsp:spPr>
        <a:xfrm>
          <a:off x="2911790" y="-189457"/>
          <a:ext cx="2482077" cy="248207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shade val="90000"/>
                <a:hueOff val="12621"/>
                <a:satOff val="3725"/>
                <a:lumOff val="9272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12621"/>
                <a:satOff val="3725"/>
                <a:lumOff val="9272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2621"/>
                <a:satOff val="3725"/>
                <a:lumOff val="92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8D4CD06F-E459-49FF-8925-C9C1E80665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11479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0822"/>
            <a:ext cx="5438775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4A688C91-DAFE-4080-94C1-A43A1CE00E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7258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FTAAP TTIP year</a:t>
            </a:r>
            <a:endParaRPr lang="zh-TW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/>
              <a:t>我國</a:t>
            </a:r>
            <a:r>
              <a:rPr lang="en-US" altLang="zh-TW" dirty="0" smtClean="0"/>
              <a:t>------</a:t>
            </a:r>
            <a:r>
              <a:rPr lang="zh-TW" altLang="en-US" dirty="0" smtClean="0"/>
              <a:t>洽簽中協定生效後：</a:t>
            </a:r>
            <a:r>
              <a:rPr lang="en-US" altLang="zh-TW" dirty="0" smtClean="0"/>
              <a:t>26.87%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日本</a:t>
            </a:r>
            <a:r>
              <a:rPr lang="en-US" altLang="zh-TW" dirty="0" smtClean="0"/>
              <a:t>------</a:t>
            </a:r>
            <a:r>
              <a:rPr lang="zh-TW" altLang="en-US" dirty="0" smtClean="0"/>
              <a:t>洽簽中協定生效後：</a:t>
            </a:r>
            <a:r>
              <a:rPr lang="en-US" altLang="zh-TW" dirty="0" smtClean="0"/>
              <a:t>84.21%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韓國</a:t>
            </a:r>
            <a:r>
              <a:rPr lang="en-US" altLang="zh-TW" dirty="0" smtClean="0"/>
              <a:t>------</a:t>
            </a:r>
            <a:r>
              <a:rPr lang="zh-TW" altLang="en-US" dirty="0" smtClean="0"/>
              <a:t>洽簽中協定生效後：</a:t>
            </a:r>
            <a:r>
              <a:rPr lang="en-US" altLang="zh-TW" dirty="0" smtClean="0"/>
              <a:t>82.83%</a:t>
            </a:r>
          </a:p>
          <a:p>
            <a:r>
              <a:rPr kumimoji="0" lang="zh-TW" altLang="en-US" dirty="0" smtClean="0">
                <a:solidFill>
                  <a:srgbClr val="000000"/>
                </a:solidFill>
                <a:latin typeface="Calibri" pitchFamily="34" charset="0"/>
              </a:rPr>
              <a:t>新加坡</a:t>
            </a:r>
            <a:r>
              <a:rPr kumimoji="0" lang="en-US" altLang="zh-TW" dirty="0" smtClean="0">
                <a:solidFill>
                  <a:srgbClr val="000000"/>
                </a:solidFill>
                <a:latin typeface="Calibri" pitchFamily="34" charset="0"/>
              </a:rPr>
              <a:t>-----</a:t>
            </a:r>
            <a:r>
              <a:rPr kumimoji="0" lang="zh-TW" altLang="en-US" dirty="0" smtClean="0">
                <a:solidFill>
                  <a:srgbClr val="000000"/>
                </a:solidFill>
                <a:latin typeface="Calibri" pitchFamily="34" charset="0"/>
              </a:rPr>
              <a:t>洽簽中協定生效後：</a:t>
            </a:r>
            <a:r>
              <a:rPr kumimoji="0" lang="en-US" altLang="zh-TW" dirty="0" smtClean="0">
                <a:solidFill>
                  <a:srgbClr val="000000"/>
                </a:solidFill>
                <a:latin typeface="Calibri" pitchFamily="34" charset="0"/>
              </a:rPr>
              <a:t>87.28% </a:t>
            </a:r>
          </a:p>
          <a:p>
            <a:endParaRPr kumimoji="0" lang="en-US" altLang="zh-TW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kumimoji="0" lang="en-US" altLang="zh-TW" dirty="0" smtClean="0">
                <a:solidFill>
                  <a:srgbClr val="000000"/>
                </a:solidFill>
                <a:latin typeface="Calibri" pitchFamily="34" charset="0"/>
              </a:rPr>
              <a:t>41.93+20.73</a:t>
            </a:r>
            <a:r>
              <a:rPr kumimoji="0" lang="zh-TW" altLang="en-US" baseline="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0" lang="en-US" altLang="zh-TW" baseline="0" dirty="0" smtClean="0">
                <a:solidFill>
                  <a:srgbClr val="000000"/>
                </a:solidFill>
                <a:latin typeface="Calibri" pitchFamily="34" charset="0"/>
              </a:rPr>
              <a:t>=</a:t>
            </a:r>
            <a:r>
              <a:rPr kumimoji="0" lang="zh-TW" altLang="en-US" baseline="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0" lang="en-US" altLang="zh-TW" baseline="0" dirty="0" smtClean="0">
                <a:solidFill>
                  <a:srgbClr val="000000"/>
                </a:solidFill>
                <a:latin typeface="Calibri" pitchFamily="34" charset="0"/>
              </a:rPr>
              <a:t>62.66</a:t>
            </a:r>
            <a:endParaRPr kumimoji="0" lang="en-US" altLang="zh-TW" dirty="0" smtClean="0">
              <a:solidFill>
                <a:srgbClr val="000000"/>
              </a:solidFill>
              <a:latin typeface="Calibri" pitchFamily="34" charset="0"/>
            </a:endParaRPr>
          </a:p>
          <a:p>
            <a:endParaRPr kumimoji="0" lang="en-US" altLang="zh-TW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kumimoji="0" lang="en-US" altLang="zh-TW" dirty="0" smtClean="0">
                <a:solidFill>
                  <a:srgbClr val="000000"/>
                </a:solidFill>
                <a:latin typeface="Calibri" pitchFamily="34" charset="0"/>
              </a:rPr>
              <a:t>CK</a:t>
            </a:r>
            <a:endParaRPr lang="zh-TW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orld1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E2DFC5"/>
              </a:clrFrom>
              <a:clrTo>
                <a:srgbClr val="E2DFC5">
                  <a:alpha val="0"/>
                </a:srgbClr>
              </a:clrTo>
            </a:clrChange>
            <a:lum bright="44000" contrast="38000"/>
            <a:grayscl/>
          </a:blip>
          <a:srcRect/>
          <a:stretch>
            <a:fillRect/>
          </a:stretch>
        </p:blipFill>
        <p:spPr bwMode="auto">
          <a:xfrm>
            <a:off x="0" y="1341438"/>
            <a:ext cx="9001125" cy="495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logo_idic(經濟部)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 t="36378"/>
          <a:stretch>
            <a:fillRect/>
          </a:stretch>
        </p:blipFill>
        <p:spPr bwMode="auto">
          <a:xfrm>
            <a:off x="73025" y="119063"/>
            <a:ext cx="15462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7F8C-DF4D-4550-A1E5-019AB605184F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ACFD1-6056-4F0B-91E6-8CBEEEC942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651F8-D3F0-4FDB-B9C0-EBA2CB839A57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4E7BE-C873-4B55-A74F-1D72A76EBE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932D6-A2E3-4646-AE74-C1844993F1C9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9DBE7-6280-46E5-8AF7-F12B6581AA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308BC-211E-48A6-A147-004905DD5929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ED5D9-4D2A-4B61-9AA4-549A793DA3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B61F7-9A01-41DF-9AB0-ED917BD2AE4A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B8B1D-8C7A-41F2-81AB-972D4B01ED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3CE35-20EB-444B-BCFD-FFB3738CE4AE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B8C7A-FD4B-48E9-B633-0352E0494E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F3A83-4C27-45F9-B841-7C07884E07A0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B92C7-343D-4AAE-9DB8-B798386F98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C5787-61A6-44A5-8AB3-C52530FC1FF4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98143-62D9-47D6-952F-422ADE3134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E3803-C487-46CB-9A68-102EED770104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B77FF-C173-4059-87A5-7588B0EE18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A2C7-B503-4EB8-96BC-3053A88689B6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ADCB3-2D45-47CE-984C-8FEBA5B716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CF023-9373-405B-848E-F4B5791BB4BA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F3AB9-A471-4EC5-897C-407A24141B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1DE13-7F86-4B1D-80A5-9BCB43912D20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A5B5F-285D-4B7D-8873-33EED7C009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A6CEE-4198-4703-B6E1-66B9790998D6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A1823-F8D9-42A4-98F0-E5773BE3A6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2ADE-4019-4F4D-B198-40743D3CE084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5BEEE-F8A6-45DB-8685-8C7FC4477D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00797-38FC-4818-84D9-566E1D275DB0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AD985-2057-4778-AC86-DB4894066F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8F1F9-73BA-4193-A7CD-2F5F79B6F7F5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EEFC2-353F-4AE3-92BA-0394F23232D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3F186-0DBB-41BB-9B43-41BC23EBEFEC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80674-7B2F-4B39-8FE1-2DF0E125050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3C2A7-BBC0-412E-B38C-D78C43971EDD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2A2D0-0D91-40C6-B32F-4BF86C3E479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A7E4F-3AFB-436A-8BBE-6128E425CCA9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26C58-1F6C-486B-9564-DBB933E2FA1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FE580-3DE7-47C4-B1C0-7D3C03B82D66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86B37-2659-4130-B1DF-AB6D55499A3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6A3B0-3A8C-486E-AD67-ABA74E8DABD4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2D9DD-8838-4B5D-B729-3ED5A191E2A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5EA54-349B-4750-9F13-9F7265E700E9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65F41-E559-4BB9-A778-48AF19088AD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68C0C-C5C2-4E4B-B3F2-FDF83B924568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1B46D-C668-46F7-845E-0D342A332F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A978-C28B-4D5C-B614-EA9C6025EA7A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6F064-AE4F-4E6E-ADBE-962624958EF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FDD89-8E76-4EA9-A832-252E71FEB861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1277-C88E-44C0-A0D6-D1649E5A6A6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E2B66-872A-4956-8C6D-A58E6B3083E2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B1279-6F78-4EFA-9621-09D35FC282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C4FC-48AA-4391-8416-D46B59B9B742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AB903-EA42-4A48-AD11-4ED2E0D8BA1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B2D7E-3C49-441B-B206-EEADE8153425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5790A-7391-4AC3-A1E8-9350C862DB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4B16A-8581-42D5-877B-D8DC94AF67C8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A116D-89C6-432B-91AB-877653B14A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3C1B8-2E9B-4EF0-90D2-29CA8BD9F7FA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4658F-3B99-4620-B468-E32EC8AB23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B045C-70B8-42FC-88A7-63C52612A461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1727A-3673-4735-9499-711002C609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7714B-91F8-43E3-8F63-71A9E3738B98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B75A-91DA-40E8-97A0-DFEFA801C6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8D3E1-E76E-4AEC-AC31-ECEBB2B14085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8B0F0-163C-4772-93E3-11D8FF0629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6EC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4CC1DFF-AD4B-4503-BA1D-43716C6B077C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fld id="{B7043DC1-9786-48E3-B054-EA2FC2A739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1" name="Picture 18" descr="logo_idic(經濟部)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 t="36378"/>
          <a:stretch>
            <a:fillRect/>
          </a:stretch>
        </p:blipFill>
        <p:spPr bwMode="auto">
          <a:xfrm>
            <a:off x="71438" y="115888"/>
            <a:ext cx="147637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41" r:id="rId2"/>
    <p:sldLayoutId id="2147483740" r:id="rId3"/>
    <p:sldLayoutId id="2147483739" r:id="rId4"/>
    <p:sldLayoutId id="2147483738" r:id="rId5"/>
    <p:sldLayoutId id="2147483737" r:id="rId6"/>
    <p:sldLayoutId id="2147483736" r:id="rId7"/>
    <p:sldLayoutId id="2147483735" r:id="rId8"/>
    <p:sldLayoutId id="2147483734" r:id="rId9"/>
    <p:sldLayoutId id="2147483733" r:id="rId10"/>
    <p:sldLayoutId id="214748373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6EC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4064C5AF-A230-4B1B-87D6-10CD5921206B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661003CD-EC4C-4B66-93D9-5940DE1306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70757" name="Rectangle 5"/>
          <p:cNvSpPr>
            <a:spLocks noChangeArrowheads="1"/>
          </p:cNvSpPr>
          <p:nvPr userDrawn="1"/>
        </p:nvSpPr>
        <p:spPr bwMode="auto">
          <a:xfrm>
            <a:off x="6872288" y="1268413"/>
            <a:ext cx="1828800" cy="182562"/>
          </a:xfrm>
          <a:prstGeom prst="rect">
            <a:avLst/>
          </a:prstGeom>
          <a:solidFill>
            <a:srgbClr val="996600"/>
          </a:solidFill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970758" name="Line 6"/>
          <p:cNvSpPr>
            <a:spLocks noChangeShapeType="1"/>
          </p:cNvSpPr>
          <p:nvPr userDrawn="1"/>
        </p:nvSpPr>
        <p:spPr bwMode="auto">
          <a:xfrm>
            <a:off x="395288" y="1344613"/>
            <a:ext cx="8305800" cy="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1800"/>
          </a:p>
        </p:txBody>
      </p:sp>
      <p:pic>
        <p:nvPicPr>
          <p:cNvPr id="13321" name="Picture 18" descr="logo_idic(經濟部)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 t="36378"/>
          <a:stretch>
            <a:fillRect/>
          </a:stretch>
        </p:blipFill>
        <p:spPr bwMode="auto">
          <a:xfrm>
            <a:off x="71438" y="115888"/>
            <a:ext cx="15478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0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44" r:id="rId9"/>
    <p:sldLayoutId id="2147483743" r:id="rId10"/>
    <p:sldLayoutId id="214748374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EF803D6B-CB39-45AA-94C3-493620D32384}" type="datetime1">
              <a:rPr lang="en-US"/>
              <a:pPr>
                <a:defRPr/>
              </a:pPr>
              <a:t>1/29/2015</a:t>
            </a:fld>
            <a:endParaRPr lang="en-US" altLang="zh-TW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A3ADFD1A-64E7-4B6A-ADD7-E407410314D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5607" name="Picture 18" descr="logo_idic(經濟部)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 t="36378"/>
          <a:stretch>
            <a:fillRect/>
          </a:stretch>
        </p:blipFill>
        <p:spPr bwMode="auto">
          <a:xfrm>
            <a:off x="71438" y="115888"/>
            <a:ext cx="147637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2" r:id="rId2"/>
    <p:sldLayoutId id="2147483761" r:id="rId3"/>
    <p:sldLayoutId id="2147483760" r:id="rId4"/>
    <p:sldLayoutId id="2147483759" r:id="rId5"/>
    <p:sldLayoutId id="2147483758" r:id="rId6"/>
    <p:sldLayoutId id="2147483757" r:id="rId7"/>
    <p:sldLayoutId id="2147483756" r:id="rId8"/>
    <p:sldLayoutId id="2147483755" r:id="rId9"/>
    <p:sldLayoutId id="2147483754" r:id="rId10"/>
    <p:sldLayoutId id="21474837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google.com/url?url=http://www.htc.com/tw/smartphones/&amp;rct=j&amp;frm=1&amp;q=&amp;esrc=s&amp;sa=U&amp;ei=4-w9VK-qB5DluQSxvIGADQ&amp;ved=0CBYQ9QEwAA&amp;usg=AFQjCNE8JbURDxwQv-Zy9phJ5LfzTsr05g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13.jpeg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395536" y="1700808"/>
            <a:ext cx="8281987" cy="259295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TW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【CWEF 2015】</a:t>
            </a:r>
          </a:p>
          <a:p>
            <a:pPr algn="ctr">
              <a:lnSpc>
                <a:spcPct val="130000"/>
              </a:lnSpc>
              <a:defRPr/>
            </a:pPr>
            <a:r>
              <a:rPr lang="en-US" altLang="zh-TW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Global Rush for Free Trade</a:t>
            </a:r>
            <a:endParaRPr lang="zh-TW" altLang="en-US" sz="4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lnSpc>
                <a:spcPct val="130000"/>
              </a:lnSpc>
              <a:defRPr/>
            </a:pPr>
            <a:endParaRPr lang="zh-TW" alt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60780DA-7287-4F47-AC30-50BF664C2834}" type="slidenum">
              <a:rPr lang="zh-TW" altLang="en-US" sz="1400">
                <a:latin typeface="+mn-lt"/>
                <a:ea typeface="+mn-ea"/>
              </a:rPr>
              <a:pPr algn="r">
                <a:defRPr/>
              </a:pPr>
              <a:t>1</a:t>
            </a:fld>
            <a:endParaRPr lang="en-US" altLang="zh-TW" sz="1400">
              <a:latin typeface="+mn-lt"/>
              <a:ea typeface="+mn-ea"/>
            </a:endParaRPr>
          </a:p>
        </p:txBody>
      </p:sp>
      <p:sp>
        <p:nvSpPr>
          <p:cNvPr id="29698" name="內容版面配置區 2"/>
          <p:cNvSpPr txBox="1">
            <a:spLocks/>
          </p:cNvSpPr>
          <p:nvPr/>
        </p:nvSpPr>
        <p:spPr bwMode="auto">
          <a:xfrm>
            <a:off x="1259632" y="4293096"/>
            <a:ext cx="640873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84225" indent="-514350" algn="ctr">
              <a:defRPr/>
            </a:pPr>
            <a:r>
              <a:rPr lang="en-US" altLang="zh-TW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John Deng</a:t>
            </a:r>
          </a:p>
          <a:p>
            <a:pPr marL="784225" indent="-514350" algn="ctr">
              <a:defRPr/>
            </a:pPr>
            <a:r>
              <a:rPr lang="en-US" altLang="zh-TW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Minister of Economic Affairs, Taiwan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endParaRPr lang="en-US" altLang="zh-TW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784225" indent="-514350" algn="ctr">
              <a:defRPr/>
            </a:pPr>
            <a:r>
              <a:rPr lang="en-US" altLang="zh-TW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January 29, 2015</a:t>
            </a:r>
            <a:endParaRPr lang="zh-TW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0573B-1C03-420E-AF30-D0642ADD30FA}" type="slidenum">
              <a:rPr lang="zh-TW" altLang="en-US"/>
              <a:pPr>
                <a:defRPr/>
              </a:pPr>
              <a:t>10</a:t>
            </a:fld>
            <a:endParaRPr lang="zh-TW" altLang="en-US" dirty="0"/>
          </a:p>
        </p:txBody>
      </p:sp>
      <p:grpSp>
        <p:nvGrpSpPr>
          <p:cNvPr id="2" name="群組 39"/>
          <p:cNvGrpSpPr>
            <a:grpSpLocks/>
          </p:cNvGrpSpPr>
          <p:nvPr/>
        </p:nvGrpSpPr>
        <p:grpSpPr bwMode="auto">
          <a:xfrm>
            <a:off x="6948493" y="2032610"/>
            <a:ext cx="2016127" cy="2404502"/>
            <a:chOff x="6425148" y="327617"/>
            <a:chExt cx="2436395" cy="3871925"/>
          </a:xfrm>
        </p:grpSpPr>
        <p:sp>
          <p:nvSpPr>
            <p:cNvPr id="28" name="橢圓 27"/>
            <p:cNvSpPr/>
            <p:nvPr/>
          </p:nvSpPr>
          <p:spPr>
            <a:xfrm>
              <a:off x="6425148" y="1125711"/>
              <a:ext cx="2436395" cy="3073675"/>
            </a:xfrm>
            <a:prstGeom prst="ellipse">
              <a:avLst/>
            </a:prstGeom>
            <a:solidFill>
              <a:srgbClr val="92D050">
                <a:alpha val="0"/>
              </a:srgb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obliqueTopRight"/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5" name="橢圓 34"/>
            <p:cNvSpPr/>
            <p:nvPr/>
          </p:nvSpPr>
          <p:spPr>
            <a:xfrm>
              <a:off x="6598048" y="1617078"/>
              <a:ext cx="2095468" cy="258238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obliqueTopRight"/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5" name="向右箭號圖說文字 44"/>
            <p:cNvSpPr/>
            <p:nvPr/>
          </p:nvSpPr>
          <p:spPr>
            <a:xfrm rot="4863316">
              <a:off x="6792789" y="137578"/>
              <a:ext cx="1199046" cy="1579123"/>
            </a:xfrm>
            <a:prstGeom prst="rightArrowCallou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obliqueTopRight"/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9" name="文字方塊 48"/>
            <p:cNvSpPr txBox="1"/>
            <p:nvPr/>
          </p:nvSpPr>
          <p:spPr>
            <a:xfrm rot="21017458">
              <a:off x="6590607" y="361647"/>
              <a:ext cx="1632576" cy="6442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TW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Singapore</a:t>
              </a:r>
              <a:endPara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2332" name="文字方塊 55"/>
            <p:cNvSpPr txBox="1">
              <a:spLocks noChangeArrowheads="1"/>
            </p:cNvSpPr>
            <p:nvPr/>
          </p:nvSpPr>
          <p:spPr bwMode="auto">
            <a:xfrm>
              <a:off x="6859964" y="1880479"/>
              <a:ext cx="1964938" cy="545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600" dirty="0">
                  <a:latin typeface="+mn-lt"/>
                  <a:ea typeface="微軟正黑體" pitchFamily="34" charset="-120"/>
                </a:rPr>
                <a:t>FTA</a:t>
              </a:r>
              <a:r>
                <a:rPr lang="zh-TW" altLang="en-US" sz="1600" dirty="0">
                  <a:latin typeface="+mn-lt"/>
                  <a:ea typeface="微軟正黑體" pitchFamily="34" charset="-120"/>
                </a:rPr>
                <a:t> </a:t>
              </a:r>
              <a:r>
                <a:rPr lang="en-US" altLang="zh-TW" sz="1600" dirty="0" smtClean="0">
                  <a:latin typeface="+mn-lt"/>
                  <a:ea typeface="微軟正黑體" pitchFamily="34" charset="-120"/>
                </a:rPr>
                <a:t>Coverage</a:t>
              </a:r>
              <a:endParaRPr lang="zh-TW" altLang="en-US" sz="1600" dirty="0">
                <a:latin typeface="+mn-lt"/>
                <a:ea typeface="微軟正黑體" pitchFamily="34" charset="-120"/>
              </a:endParaRPr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6918476" y="2464918"/>
              <a:ext cx="1768872" cy="17346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TW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微軟正黑體" panose="020B0604030504040204" pitchFamily="34" charset="-120"/>
                </a:rPr>
                <a:t>About</a:t>
              </a:r>
              <a:r>
                <a:rPr lang="en-US" altLang="zh-TW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微軟正黑體" panose="020B0604030504040204" pitchFamily="34" charset="-120"/>
                </a:rPr>
                <a:t> </a:t>
              </a:r>
              <a:r>
                <a:rPr lang="en-US" altLang="zh-TW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77%</a:t>
              </a:r>
              <a:endPara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3" name="群組 35"/>
          <p:cNvGrpSpPr>
            <a:grpSpLocks/>
          </p:cNvGrpSpPr>
          <p:nvPr/>
        </p:nvGrpSpPr>
        <p:grpSpPr bwMode="auto">
          <a:xfrm>
            <a:off x="24428" y="1906589"/>
            <a:ext cx="2140921" cy="2530475"/>
            <a:chOff x="219695" y="4220050"/>
            <a:chExt cx="1904033" cy="2251040"/>
          </a:xfrm>
        </p:grpSpPr>
        <p:sp>
          <p:nvSpPr>
            <p:cNvPr id="31" name="橢圓 30"/>
            <p:cNvSpPr/>
            <p:nvPr/>
          </p:nvSpPr>
          <p:spPr>
            <a:xfrm>
              <a:off x="373038" y="4794647"/>
              <a:ext cx="1750690" cy="1658689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obliqueTopRight"/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2" name="橢圓 31"/>
            <p:cNvSpPr/>
            <p:nvPr/>
          </p:nvSpPr>
          <p:spPr>
            <a:xfrm>
              <a:off x="805505" y="5638623"/>
              <a:ext cx="853503" cy="8324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obliqueTopRight"/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2" name="向右箭號圖說文字 41"/>
            <p:cNvSpPr/>
            <p:nvPr/>
          </p:nvSpPr>
          <p:spPr>
            <a:xfrm rot="4863316">
              <a:off x="706837" y="4132771"/>
              <a:ext cx="800980" cy="975537"/>
            </a:xfrm>
            <a:prstGeom prst="rightArrowCallou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obliqueTopRight"/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6" name="文字方塊 45"/>
            <p:cNvSpPr txBox="1"/>
            <p:nvPr/>
          </p:nvSpPr>
          <p:spPr>
            <a:xfrm rot="21085025">
              <a:off x="574007" y="4247747"/>
              <a:ext cx="1138027" cy="4106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TW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Taiwan</a:t>
              </a:r>
              <a:endPara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549741" y="5125950"/>
              <a:ext cx="1394905" cy="7392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en-US" altLang="zh-TW" sz="1600" dirty="0" smtClean="0">
                  <a:latin typeface="+mn-lt"/>
                  <a:ea typeface="微軟正黑體" pitchFamily="34" charset="-120"/>
                </a:rPr>
                <a:t>FTA</a:t>
              </a:r>
              <a:r>
                <a:rPr lang="zh-TW" altLang="en-US" sz="1600" dirty="0">
                  <a:latin typeface="+mn-lt"/>
                  <a:ea typeface="微軟正黑體" pitchFamily="34" charset="-120"/>
                </a:rPr>
                <a:t> </a:t>
              </a:r>
              <a:r>
                <a:rPr lang="en-US" altLang="zh-TW" sz="1600" dirty="0" smtClean="0">
                  <a:latin typeface="+mn-lt"/>
                  <a:ea typeface="微軟正黑體" pitchFamily="34" charset="-120"/>
                </a:rPr>
                <a:t>Coverage</a:t>
              </a:r>
            </a:p>
            <a:p>
              <a:endParaRPr lang="en-US" altLang="zh-TW" sz="1600" dirty="0" smtClean="0">
                <a:latin typeface="+mn-lt"/>
                <a:ea typeface="微軟正黑體" pitchFamily="34" charset="-120"/>
              </a:endParaRPr>
            </a:p>
            <a:p>
              <a:r>
                <a:rPr lang="en-US" altLang="zh-TW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微軟正黑體" panose="020B0604030504040204" pitchFamily="34" charset="-120"/>
                </a:rPr>
                <a:t>About</a:t>
              </a:r>
              <a:endParaRPr lang="zh-TW" altLang="en-US" sz="1600" dirty="0">
                <a:latin typeface="+mn-lt"/>
                <a:ea typeface="微軟正黑體" pitchFamily="34" charset="-120"/>
              </a:endParaRP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219695" y="5739184"/>
              <a:ext cx="1665053" cy="6844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TW" sz="4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10%</a:t>
              </a:r>
              <a:endParaRPr lang="zh-TW" alt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775757" y="6496009"/>
            <a:ext cx="77262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zh-TW" sz="1200" dirty="0" smtClean="0">
                <a:solidFill>
                  <a:srgbClr val="000000"/>
                </a:solidFill>
                <a:latin typeface="+mn-lt"/>
              </a:rPr>
              <a:t>Sources</a:t>
            </a:r>
            <a:r>
              <a:rPr kumimoji="0" lang="zh-TW" altLang="en-US" sz="1200" dirty="0" smtClean="0">
                <a:solidFill>
                  <a:srgbClr val="000000"/>
                </a:solidFill>
                <a:latin typeface="+mn-lt"/>
              </a:rPr>
              <a:t>：</a:t>
            </a:r>
            <a:r>
              <a:rPr kumimoji="0" lang="en-US" altLang="zh-TW" sz="1200" dirty="0" smtClean="0">
                <a:solidFill>
                  <a:srgbClr val="000000"/>
                </a:solidFill>
                <a:latin typeface="+mn-lt"/>
                <a:ea typeface="微軟正黑體" pitchFamily="34" charset="-120"/>
              </a:rPr>
              <a:t>Global </a:t>
            </a:r>
            <a:r>
              <a:rPr kumimoji="0" lang="en-US" altLang="zh-TW" sz="1200" dirty="0">
                <a:solidFill>
                  <a:srgbClr val="000000"/>
                </a:solidFill>
                <a:latin typeface="+mn-lt"/>
                <a:ea typeface="微軟正黑體" pitchFamily="34" charset="-120"/>
              </a:rPr>
              <a:t>Trade </a:t>
            </a:r>
            <a:r>
              <a:rPr kumimoji="0" lang="en-US" altLang="zh-TW" sz="1200" dirty="0" smtClean="0">
                <a:solidFill>
                  <a:srgbClr val="000000"/>
                </a:solidFill>
                <a:latin typeface="+mn-lt"/>
                <a:ea typeface="微軟正黑體" pitchFamily="34" charset="-120"/>
              </a:rPr>
              <a:t>Atlas </a:t>
            </a:r>
            <a:r>
              <a:rPr lang="en-US" altLang="zh-TW" sz="1200" dirty="0" smtClean="0">
                <a:latin typeface="+mn-lt"/>
                <a:ea typeface="微軟正黑體" pitchFamily="34" charset="-120"/>
              </a:rPr>
              <a:t>Navigator</a:t>
            </a:r>
            <a:r>
              <a:rPr lang="zh-TW" altLang="en-US" sz="1200" dirty="0" smtClean="0">
                <a:latin typeface="+mn-lt"/>
                <a:ea typeface="微軟正黑體" pitchFamily="34" charset="-120"/>
              </a:rPr>
              <a:t> </a:t>
            </a:r>
            <a:r>
              <a:rPr lang="en-US" altLang="zh-TW" sz="1200" dirty="0" smtClean="0">
                <a:latin typeface="+mn-lt"/>
                <a:ea typeface="微軟正黑體" pitchFamily="34" charset="-120"/>
              </a:rPr>
              <a:t>2013</a:t>
            </a:r>
            <a:r>
              <a:rPr lang="zh-TW" altLang="en-US" sz="1200" dirty="0">
                <a:latin typeface="+mn-lt"/>
                <a:ea typeface="微軟正黑體" pitchFamily="34" charset="-120"/>
              </a:rPr>
              <a:t> </a:t>
            </a:r>
            <a:r>
              <a:rPr lang="en-US" altLang="zh-TW" sz="1200" dirty="0" smtClean="0">
                <a:latin typeface="+mn-lt"/>
                <a:ea typeface="微軟正黑體" pitchFamily="34" charset="-120"/>
              </a:rPr>
              <a:t>Database</a:t>
            </a:r>
            <a:endParaRPr kumimoji="0" lang="en-US" altLang="zh-TW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323850" y="4545121"/>
            <a:ext cx="1655763" cy="1908215"/>
          </a:xfrm>
          <a:prstGeom prst="rect">
            <a:avLst/>
          </a:prstGeom>
          <a:solidFill>
            <a:srgbClr val="FF7C8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963613">
              <a:defRPr/>
            </a:pP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</a:rPr>
              <a:t>Signed:</a:t>
            </a:r>
            <a:endParaRPr lang="en-US" altLang="zh-TW" sz="1800" b="1" dirty="0">
              <a:solidFill>
                <a:schemeClr val="bg1"/>
              </a:solidFill>
              <a:ea typeface="標楷體" pitchFamily="65" charset="-120"/>
            </a:endParaRPr>
          </a:p>
          <a:p>
            <a:pPr defTabSz="963613">
              <a:defRPr/>
            </a:pP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</a:rPr>
              <a:t>8</a:t>
            </a:r>
            <a:r>
              <a:rPr lang="en-US" altLang="zh-TW" sz="1800" b="1" dirty="0">
                <a:solidFill>
                  <a:schemeClr val="bg1"/>
                </a:solidFill>
                <a:ea typeface="標楷體" pitchFamily="65" charset="-120"/>
              </a:rPr>
              <a:t> </a:t>
            </a: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</a:rPr>
              <a:t>countries (7 FTAs)</a:t>
            </a:r>
            <a:endParaRPr lang="zh-TW" altLang="en-US" sz="1800" b="1" dirty="0" smtClean="0">
              <a:solidFill>
                <a:schemeClr val="bg1"/>
              </a:solidFill>
              <a:ea typeface="標楷體" pitchFamily="65" charset="-120"/>
            </a:endParaRPr>
          </a:p>
          <a:p>
            <a:pPr defTabSz="963613">
              <a:spcBef>
                <a:spcPts val="1200"/>
              </a:spcBef>
              <a:defRPr/>
            </a:pP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</a:rPr>
              <a:t>In Effect:</a:t>
            </a:r>
          </a:p>
          <a:p>
            <a:pPr defTabSz="963613">
              <a:defRPr/>
            </a:pPr>
            <a:r>
              <a:rPr lang="en-US" altLang="zh-TW" sz="1800" b="1" dirty="0">
                <a:solidFill>
                  <a:schemeClr val="bg1"/>
                </a:solidFill>
                <a:ea typeface="標楷體" pitchFamily="65" charset="-120"/>
              </a:rPr>
              <a:t>8 countries (</a:t>
            </a: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</a:rPr>
              <a:t>7 FTAs</a:t>
            </a:r>
            <a:r>
              <a:rPr lang="en-US" altLang="zh-TW" sz="1800" b="1" dirty="0">
                <a:solidFill>
                  <a:schemeClr val="bg1"/>
                </a:solidFill>
                <a:ea typeface="標楷體" pitchFamily="65" charset="-120"/>
              </a:rPr>
              <a:t>)</a:t>
            </a:r>
            <a:endParaRPr lang="zh-TW" altLang="en-US" sz="1800" b="1" dirty="0">
              <a:solidFill>
                <a:schemeClr val="bg1"/>
              </a:solidFill>
              <a:ea typeface="標楷體" pitchFamily="65" charset="-120"/>
            </a:endParaRPr>
          </a:p>
        </p:txBody>
      </p:sp>
      <p:grpSp>
        <p:nvGrpSpPr>
          <p:cNvPr id="4" name="群組 1"/>
          <p:cNvGrpSpPr/>
          <p:nvPr/>
        </p:nvGrpSpPr>
        <p:grpSpPr>
          <a:xfrm>
            <a:off x="4638865" y="1931795"/>
            <a:ext cx="2092190" cy="4549609"/>
            <a:chOff x="2411414" y="1946082"/>
            <a:chExt cx="2092190" cy="4549609"/>
          </a:xfrm>
        </p:grpSpPr>
        <p:grpSp>
          <p:nvGrpSpPr>
            <p:cNvPr id="5" name="群組 66"/>
            <p:cNvGrpSpPr>
              <a:grpSpLocks/>
            </p:cNvGrpSpPr>
            <p:nvPr/>
          </p:nvGrpSpPr>
          <p:grpSpPr bwMode="auto">
            <a:xfrm>
              <a:off x="2411414" y="1946082"/>
              <a:ext cx="2092190" cy="2562420"/>
              <a:chOff x="1995321" y="2421196"/>
              <a:chExt cx="2118462" cy="3303652"/>
            </a:xfrm>
          </p:grpSpPr>
          <p:sp>
            <p:nvSpPr>
              <p:cNvPr id="30" name="橢圓 29"/>
              <p:cNvSpPr/>
              <p:nvPr/>
            </p:nvSpPr>
            <p:spPr>
              <a:xfrm>
                <a:off x="1995321" y="3098538"/>
                <a:ext cx="2099309" cy="261058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cene3d>
                <a:camera prst="obliqueTopRight"/>
                <a:lightRig rig="soft" dir="t">
                  <a:rot lat="0" lon="0" rev="0"/>
                </a:lightRig>
              </a:scene3d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 sz="1600"/>
              </a:p>
            </p:txBody>
          </p:sp>
          <p:sp>
            <p:nvSpPr>
              <p:cNvPr id="33" name="橢圓 32"/>
              <p:cNvSpPr/>
              <p:nvPr/>
            </p:nvSpPr>
            <p:spPr>
              <a:xfrm>
                <a:off x="2209927" y="3682777"/>
                <a:ext cx="1696377" cy="2042071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cene3d>
                <a:camera prst="obliqueTopRight"/>
                <a:lightRig rig="soft" dir="t">
                  <a:rot lat="0" lon="0" rev="0"/>
                </a:lightRig>
              </a:scene3d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 sz="1600"/>
              </a:p>
            </p:txBody>
          </p:sp>
          <p:sp>
            <p:nvSpPr>
              <p:cNvPr id="44" name="向右箭號圖說文字 43"/>
              <p:cNvSpPr/>
              <p:nvPr/>
            </p:nvSpPr>
            <p:spPr>
              <a:xfrm rot="4863316">
                <a:off x="2182301" y="2399977"/>
                <a:ext cx="1065947" cy="1108386"/>
              </a:xfrm>
              <a:prstGeom prst="rightArrowCallou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cene3d>
                <a:camera prst="obliqueTopRight"/>
                <a:lightRig rig="soft" dir="t">
                  <a:rot lat="0" lon="0" rev="0"/>
                </a:lightRig>
              </a:scene3d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 sz="1600"/>
              </a:p>
            </p:txBody>
          </p:sp>
          <p:sp>
            <p:nvSpPr>
              <p:cNvPr id="48" name="文字方塊 47"/>
              <p:cNvSpPr txBox="1"/>
              <p:nvPr/>
            </p:nvSpPr>
            <p:spPr>
              <a:xfrm rot="21041134">
                <a:off x="2130008" y="2437515"/>
                <a:ext cx="1147710" cy="59521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TW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Korea</a:t>
                </a:r>
                <a:endParaRPr lang="zh-TW" alt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12318" name="文字方塊 53"/>
              <p:cNvSpPr txBox="1">
                <a:spLocks noChangeArrowheads="1"/>
              </p:cNvSpPr>
              <p:nvPr/>
            </p:nvSpPr>
            <p:spPr bwMode="auto">
              <a:xfrm>
                <a:off x="2292177" y="3794471"/>
                <a:ext cx="1695409" cy="436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1600" dirty="0">
                    <a:latin typeface="+mn-lt"/>
                    <a:ea typeface="微軟正黑體" pitchFamily="34" charset="-120"/>
                  </a:rPr>
                  <a:t>FTA</a:t>
                </a:r>
                <a:r>
                  <a:rPr lang="zh-TW" altLang="en-US" sz="1600" dirty="0">
                    <a:latin typeface="+mn-lt"/>
                    <a:ea typeface="微軟正黑體" pitchFamily="34" charset="-120"/>
                  </a:rPr>
                  <a:t> </a:t>
                </a:r>
                <a:r>
                  <a:rPr lang="en-US" altLang="zh-TW" sz="1600" dirty="0" smtClean="0">
                    <a:latin typeface="+mn-lt"/>
                    <a:ea typeface="微軟正黑體" pitchFamily="34" charset="-120"/>
                  </a:rPr>
                  <a:t>Coverage</a:t>
                </a:r>
                <a:endParaRPr lang="zh-TW" altLang="en-US" sz="1600" dirty="0">
                  <a:latin typeface="+mn-lt"/>
                  <a:ea typeface="微軟正黑體" pitchFamily="34" charset="-120"/>
                </a:endParaRPr>
              </a:p>
            </p:txBody>
          </p:sp>
          <p:sp>
            <p:nvSpPr>
              <p:cNvPr id="59" name="文字方塊 58"/>
              <p:cNvSpPr txBox="1"/>
              <p:nvPr/>
            </p:nvSpPr>
            <p:spPr>
              <a:xfrm>
                <a:off x="2541837" y="4262402"/>
                <a:ext cx="1571946" cy="13888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zh-TW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微軟正黑體" panose="020B0604030504040204" pitchFamily="34" charset="-120"/>
                  </a:rPr>
                  <a:t>About</a:t>
                </a:r>
                <a:r>
                  <a:rPr lang="en-US" altLang="zh-TW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4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38%</a:t>
                </a:r>
                <a:endParaRPr lang="zh-TW" altLang="en-US" sz="4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</p:grpSp>
        <p:sp>
          <p:nvSpPr>
            <p:cNvPr id="75" name="文字方塊 74"/>
            <p:cNvSpPr txBox="1"/>
            <p:nvPr/>
          </p:nvSpPr>
          <p:spPr>
            <a:xfrm>
              <a:off x="2637866" y="4587476"/>
              <a:ext cx="1800225" cy="1908215"/>
            </a:xfrm>
            <a:prstGeom prst="rect">
              <a:avLst/>
            </a:prstGeom>
            <a:solidFill>
              <a:srgbClr val="00B0F0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defTabSz="963613">
                <a:defRPr/>
              </a:pPr>
              <a:r>
                <a:rPr lang="en-US" altLang="zh-TW" sz="1800" b="1" dirty="0" smtClean="0">
                  <a:solidFill>
                    <a:schemeClr val="bg1"/>
                  </a:solidFill>
                  <a:ea typeface="標楷體" pitchFamily="65" charset="-120"/>
                </a:rPr>
                <a:t>Signed:</a:t>
              </a:r>
              <a:endParaRPr lang="en-US" altLang="zh-TW" sz="1800" b="1" dirty="0">
                <a:solidFill>
                  <a:schemeClr val="bg1"/>
                </a:solidFill>
                <a:ea typeface="標楷體" pitchFamily="65" charset="-120"/>
              </a:endParaRPr>
            </a:p>
            <a:p>
              <a:pPr defTabSz="963613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800" b="1" dirty="0" smtClean="0">
                  <a:solidFill>
                    <a:schemeClr val="bg1"/>
                  </a:solidFill>
                  <a:ea typeface="標楷體" pitchFamily="65" charset="-120"/>
                </a:rPr>
                <a:t>50</a:t>
              </a:r>
              <a:r>
                <a:rPr lang="en-US" altLang="zh-TW" sz="1800" b="1" dirty="0">
                  <a:solidFill>
                    <a:schemeClr val="bg1"/>
                  </a:solidFill>
                  <a:ea typeface="標楷體" pitchFamily="65" charset="-120"/>
                </a:rPr>
                <a:t> </a:t>
              </a:r>
              <a:r>
                <a:rPr lang="en-US" altLang="zh-TW" sz="1800" b="1" dirty="0" smtClean="0">
                  <a:solidFill>
                    <a:schemeClr val="bg1"/>
                  </a:solidFill>
                  <a:ea typeface="標楷體" pitchFamily="65" charset="-120"/>
                </a:rPr>
                <a:t>countries (12 FTAs)</a:t>
              </a:r>
              <a:endParaRPr lang="zh-TW" altLang="en-US" sz="1800" b="1" dirty="0">
                <a:solidFill>
                  <a:schemeClr val="bg1"/>
                </a:solidFill>
                <a:ea typeface="標楷體" pitchFamily="65" charset="-120"/>
              </a:endParaRPr>
            </a:p>
            <a:p>
              <a:pPr defTabSz="963613">
                <a:spcBef>
                  <a:spcPts val="1200"/>
                </a:spcBef>
                <a:defRPr/>
              </a:pPr>
              <a:r>
                <a:rPr lang="en-US" altLang="zh-TW" sz="1800" b="1" dirty="0">
                  <a:solidFill>
                    <a:schemeClr val="bg1"/>
                  </a:solidFill>
                  <a:ea typeface="標楷體" pitchFamily="65" charset="-120"/>
                </a:rPr>
                <a:t>In </a:t>
              </a:r>
              <a:r>
                <a:rPr lang="en-US" altLang="zh-TW" sz="1800" b="1" dirty="0" smtClean="0">
                  <a:solidFill>
                    <a:schemeClr val="bg1"/>
                  </a:solidFill>
                  <a:ea typeface="標楷體" pitchFamily="65" charset="-120"/>
                </a:rPr>
                <a:t>Effect:</a:t>
              </a:r>
              <a:endParaRPr lang="en-US" altLang="zh-TW" sz="1800" b="1" dirty="0">
                <a:solidFill>
                  <a:schemeClr val="bg1"/>
                </a:solidFill>
                <a:ea typeface="標楷體" pitchFamily="65" charset="-12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800" b="1" dirty="0" smtClean="0">
                  <a:solidFill>
                    <a:schemeClr val="bg1"/>
                  </a:solidFill>
                  <a:ea typeface="標楷體" pitchFamily="65" charset="-120"/>
                </a:rPr>
                <a:t>47 countries  (9 FTAs)</a:t>
              </a:r>
              <a:endParaRPr lang="en-US" altLang="zh-TW" sz="1800" b="1" dirty="0">
                <a:solidFill>
                  <a:schemeClr val="bg1"/>
                </a:solidFill>
                <a:ea typeface="標楷體" pitchFamily="65" charset="-120"/>
              </a:endParaRPr>
            </a:p>
          </p:txBody>
        </p:sp>
      </p:grpSp>
      <p:grpSp>
        <p:nvGrpSpPr>
          <p:cNvPr id="6" name="群組 2"/>
          <p:cNvGrpSpPr/>
          <p:nvPr/>
        </p:nvGrpSpPr>
        <p:grpSpPr>
          <a:xfrm>
            <a:off x="2470930" y="2025112"/>
            <a:ext cx="2082778" cy="4428224"/>
            <a:chOff x="4716462" y="1988046"/>
            <a:chExt cx="2082778" cy="4428224"/>
          </a:xfrm>
        </p:grpSpPr>
        <p:grpSp>
          <p:nvGrpSpPr>
            <p:cNvPr id="7" name="群組 65"/>
            <p:cNvGrpSpPr>
              <a:grpSpLocks/>
            </p:cNvGrpSpPr>
            <p:nvPr/>
          </p:nvGrpSpPr>
          <p:grpSpPr bwMode="auto">
            <a:xfrm>
              <a:off x="4716462" y="1988046"/>
              <a:ext cx="2082778" cy="2449018"/>
              <a:chOff x="3796964" y="1063465"/>
              <a:chExt cx="2573548" cy="4164383"/>
            </a:xfrm>
          </p:grpSpPr>
          <p:sp>
            <p:nvSpPr>
              <p:cNvPr id="29" name="橢圓 28"/>
              <p:cNvSpPr/>
              <p:nvPr/>
            </p:nvSpPr>
            <p:spPr>
              <a:xfrm>
                <a:off x="3796964" y="1979420"/>
                <a:ext cx="2491188" cy="32484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cene3d>
                <a:camera prst="obliqueTopRight"/>
                <a:lightRig rig="soft" dir="t">
                  <a:rot lat="0" lon="0" rev="0"/>
                </a:lightRig>
              </a:scene3d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34" name="橢圓 33"/>
              <p:cNvSpPr/>
              <p:nvPr/>
            </p:nvSpPr>
            <p:spPr>
              <a:xfrm>
                <a:off x="4071724" y="2685771"/>
                <a:ext cx="1949516" cy="2542075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cene3d>
                <a:camera prst="obliqueTopRight"/>
                <a:lightRig rig="soft" dir="t">
                  <a:rot lat="0" lon="0" rev="0"/>
                </a:lightRig>
              </a:scene3d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 sz="1600"/>
              </a:p>
            </p:txBody>
          </p:sp>
          <p:sp>
            <p:nvSpPr>
              <p:cNvPr id="43" name="向右箭號圖說文字 42"/>
              <p:cNvSpPr/>
              <p:nvPr/>
            </p:nvSpPr>
            <p:spPr>
              <a:xfrm rot="4863316">
                <a:off x="4099240" y="1107342"/>
                <a:ext cx="1344417" cy="1256663"/>
              </a:xfrm>
              <a:prstGeom prst="rightArrowCallou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cene3d>
                <a:camera prst="obliqueTopRight"/>
                <a:lightRig rig="soft" dir="t">
                  <a:rot lat="0" lon="0" rev="0"/>
                </a:lightRig>
              </a:scene3d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 sz="1600"/>
              </a:p>
            </p:txBody>
          </p:sp>
          <p:sp>
            <p:nvSpPr>
              <p:cNvPr id="47" name="文字方塊 46"/>
              <p:cNvSpPr txBox="1"/>
              <p:nvPr/>
            </p:nvSpPr>
            <p:spPr>
              <a:xfrm rot="21009764">
                <a:off x="4108369" y="1081226"/>
                <a:ext cx="1396635" cy="78502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TW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Arial Unicode MS" pitchFamily="34" charset="-120"/>
                  </a:rPr>
                  <a:t>Japan</a:t>
                </a:r>
                <a:endParaRPr lang="zh-TW" alt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Arial Unicode MS" pitchFamily="34" charset="-120"/>
                </a:endParaRPr>
              </a:p>
            </p:txBody>
          </p:sp>
          <p:sp>
            <p:nvSpPr>
              <p:cNvPr id="12325" name="文字方塊 54"/>
              <p:cNvSpPr txBox="1">
                <a:spLocks noChangeArrowheads="1"/>
              </p:cNvSpPr>
              <p:nvPr/>
            </p:nvSpPr>
            <p:spPr bwMode="auto">
              <a:xfrm>
                <a:off x="4168730" y="2716011"/>
                <a:ext cx="2201782" cy="575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1600" dirty="0">
                    <a:latin typeface="+mn-lt"/>
                    <a:ea typeface="微軟正黑體" pitchFamily="34" charset="-120"/>
                  </a:rPr>
                  <a:t>FTA</a:t>
                </a:r>
                <a:r>
                  <a:rPr lang="zh-TW" altLang="en-US" sz="1600" dirty="0">
                    <a:latin typeface="+mn-lt"/>
                    <a:ea typeface="微軟正黑體" pitchFamily="34" charset="-120"/>
                  </a:rPr>
                  <a:t> </a:t>
                </a:r>
                <a:r>
                  <a:rPr lang="en-US" altLang="zh-TW" sz="1600" dirty="0" smtClean="0">
                    <a:latin typeface="+mn-lt"/>
                    <a:ea typeface="微軟正黑體" pitchFamily="34" charset="-120"/>
                  </a:rPr>
                  <a:t>Coverage</a:t>
                </a:r>
                <a:endParaRPr lang="zh-TW" altLang="en-US" sz="1600" dirty="0">
                  <a:latin typeface="+mn-lt"/>
                  <a:ea typeface="微軟正黑體" pitchFamily="34" charset="-120"/>
                </a:endParaRPr>
              </a:p>
            </p:txBody>
          </p:sp>
          <p:sp>
            <p:nvSpPr>
              <p:cNvPr id="58" name="文字方塊 57"/>
              <p:cNvSpPr txBox="1"/>
              <p:nvPr/>
            </p:nvSpPr>
            <p:spPr>
              <a:xfrm>
                <a:off x="4168729" y="3450678"/>
                <a:ext cx="1973872" cy="16747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zh-TW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微軟正黑體" panose="020B0604030504040204" pitchFamily="34" charset="-120"/>
                  </a:rPr>
                  <a:t>About </a:t>
                </a:r>
                <a:r>
                  <a:rPr lang="en-US" altLang="zh-TW" sz="4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18%</a:t>
                </a:r>
                <a:endParaRPr lang="zh-TW" altLang="en-US" sz="4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</p:grpSp>
        <p:sp>
          <p:nvSpPr>
            <p:cNvPr id="76" name="文字方塊 75"/>
            <p:cNvSpPr txBox="1"/>
            <p:nvPr/>
          </p:nvSpPr>
          <p:spPr>
            <a:xfrm>
              <a:off x="4859338" y="4508055"/>
              <a:ext cx="1800225" cy="1908215"/>
            </a:xfrm>
            <a:prstGeom prst="rect">
              <a:avLst/>
            </a:prstGeom>
            <a:solidFill>
              <a:srgbClr val="FF9933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defTabSz="963613">
                <a:defRPr/>
              </a:pPr>
              <a:r>
                <a:rPr lang="en-US" altLang="zh-TW" sz="1800" b="1" dirty="0" smtClean="0">
                  <a:solidFill>
                    <a:schemeClr val="bg1"/>
                  </a:solidFill>
                  <a:ea typeface="標楷體" pitchFamily="65" charset="-120"/>
                </a:rPr>
                <a:t>Signed:</a:t>
              </a:r>
              <a:endParaRPr lang="en-US" altLang="zh-TW" sz="1800" b="1" dirty="0">
                <a:solidFill>
                  <a:schemeClr val="bg1"/>
                </a:solidFill>
                <a:ea typeface="標楷體" pitchFamily="65" charset="-120"/>
              </a:endParaRPr>
            </a:p>
            <a:p>
              <a:pPr defTabSz="963613">
                <a:defRPr/>
              </a:pPr>
              <a:r>
                <a:rPr lang="en-US" altLang="zh-TW" sz="1800" b="1" dirty="0" smtClean="0">
                  <a:solidFill>
                    <a:schemeClr val="bg1"/>
                  </a:solidFill>
                  <a:ea typeface="標楷體" pitchFamily="65" charset="-120"/>
                </a:rPr>
                <a:t>15</a:t>
              </a:r>
              <a:r>
                <a:rPr lang="en-US" altLang="zh-TW" sz="1800" b="1" dirty="0">
                  <a:solidFill>
                    <a:schemeClr val="bg1"/>
                  </a:solidFill>
                  <a:ea typeface="標楷體" pitchFamily="65" charset="-120"/>
                </a:rPr>
                <a:t> </a:t>
              </a:r>
              <a:r>
                <a:rPr lang="en-US" altLang="zh-TW" sz="1800" b="1" dirty="0" smtClean="0">
                  <a:solidFill>
                    <a:schemeClr val="bg1"/>
                  </a:solidFill>
                  <a:ea typeface="標楷體" pitchFamily="65" charset="-120"/>
                </a:rPr>
                <a:t>countries (13 FTAs)</a:t>
              </a:r>
              <a:endParaRPr lang="zh-TW" altLang="en-US" sz="1800" b="1" dirty="0">
                <a:solidFill>
                  <a:schemeClr val="bg1"/>
                </a:solidFill>
                <a:ea typeface="標楷體" pitchFamily="65" charset="-120"/>
              </a:endParaRPr>
            </a:p>
            <a:p>
              <a:pPr defTabSz="963613">
                <a:spcBef>
                  <a:spcPts val="1200"/>
                </a:spcBef>
                <a:defRPr/>
              </a:pPr>
              <a:r>
                <a:rPr lang="en-US" altLang="zh-TW" sz="1800" b="1" dirty="0">
                  <a:solidFill>
                    <a:schemeClr val="bg1"/>
                  </a:solidFill>
                  <a:ea typeface="標楷體" pitchFamily="65" charset="-120"/>
                </a:rPr>
                <a:t>In </a:t>
              </a:r>
              <a:r>
                <a:rPr lang="en-US" altLang="zh-TW" sz="1800" b="1" dirty="0" smtClean="0">
                  <a:solidFill>
                    <a:schemeClr val="bg1"/>
                  </a:solidFill>
                  <a:ea typeface="標楷體" pitchFamily="65" charset="-120"/>
                </a:rPr>
                <a:t>Effect:</a:t>
              </a:r>
              <a:endParaRPr lang="en-US" altLang="zh-TW" sz="1800" b="1" dirty="0">
                <a:solidFill>
                  <a:schemeClr val="bg1"/>
                </a:solidFill>
                <a:ea typeface="標楷體" pitchFamily="65" charset="-120"/>
              </a:endParaRPr>
            </a:p>
            <a:p>
              <a:pPr defTabSz="963613">
                <a:defRPr/>
              </a:pPr>
              <a:r>
                <a:rPr lang="en-US" altLang="zh-TW" sz="1800" b="1" dirty="0" smtClean="0">
                  <a:solidFill>
                    <a:schemeClr val="bg1"/>
                  </a:solidFill>
                  <a:ea typeface="標楷體" pitchFamily="65" charset="-120"/>
                </a:rPr>
                <a:t>15 countries (13 FTAs)</a:t>
              </a:r>
              <a:endParaRPr lang="zh-TW" altLang="en-US" sz="1800" b="1" dirty="0">
                <a:solidFill>
                  <a:schemeClr val="bg1"/>
                </a:solidFill>
                <a:ea typeface="標楷體" pitchFamily="65" charset="-120"/>
              </a:endParaRPr>
            </a:p>
          </p:txBody>
        </p:sp>
      </p:grpSp>
      <p:sp>
        <p:nvSpPr>
          <p:cNvPr id="77" name="文字方塊 76"/>
          <p:cNvSpPr txBox="1"/>
          <p:nvPr/>
        </p:nvSpPr>
        <p:spPr>
          <a:xfrm>
            <a:off x="7045516" y="4573189"/>
            <a:ext cx="1944688" cy="1908215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963613">
              <a:defRPr/>
            </a:pP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</a:rPr>
              <a:t>Signed:</a:t>
            </a:r>
            <a:endParaRPr lang="en-US" altLang="zh-TW" sz="1800" b="1" dirty="0">
              <a:solidFill>
                <a:schemeClr val="bg1"/>
              </a:solidFill>
              <a:ea typeface="標楷體" pitchFamily="65" charset="-120"/>
            </a:endParaRPr>
          </a:p>
          <a:p>
            <a:pPr defTabSz="963613">
              <a:spcBef>
                <a:spcPts val="0"/>
              </a:spcBef>
              <a:defRPr/>
            </a:pP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  <a:cs typeface="Times New Roman" pitchFamily="18" charset="0"/>
              </a:rPr>
              <a:t>60</a:t>
            </a:r>
            <a:r>
              <a:rPr lang="en-US" altLang="zh-TW" sz="1800" b="1" dirty="0">
                <a:solidFill>
                  <a:schemeClr val="bg1"/>
                </a:solidFill>
                <a:ea typeface="標楷體" pitchFamily="65" charset="-120"/>
              </a:rPr>
              <a:t> </a:t>
            </a: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</a:rPr>
              <a:t>countries  </a:t>
            </a: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  <a:cs typeface="Times New Roman" pitchFamily="18" charset="0"/>
              </a:rPr>
              <a:t>(22 FTAs)</a:t>
            </a:r>
            <a:endParaRPr lang="zh-TW" altLang="en-US" sz="1800" b="1" dirty="0">
              <a:solidFill>
                <a:schemeClr val="bg1"/>
              </a:solidFill>
              <a:ea typeface="標楷體" pitchFamily="65" charset="-120"/>
              <a:cs typeface="Times New Roman" pitchFamily="18" charset="0"/>
            </a:endParaRPr>
          </a:p>
          <a:p>
            <a:pPr defTabSz="963613">
              <a:spcBef>
                <a:spcPts val="1200"/>
              </a:spcBef>
              <a:defRPr/>
            </a:pPr>
            <a:r>
              <a:rPr lang="en-US" altLang="zh-TW" sz="1800" b="1" dirty="0">
                <a:solidFill>
                  <a:schemeClr val="bg1"/>
                </a:solidFill>
                <a:ea typeface="標楷體" pitchFamily="65" charset="-120"/>
              </a:rPr>
              <a:t>In </a:t>
            </a: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</a:rPr>
              <a:t>Effect:</a:t>
            </a:r>
            <a:endParaRPr lang="en-US" altLang="zh-TW" sz="1800" b="1" dirty="0">
              <a:solidFill>
                <a:schemeClr val="bg1"/>
              </a:solidFill>
              <a:ea typeface="標楷體" pitchFamily="65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  <a:cs typeface="Arial" charset="0"/>
              </a:rPr>
              <a:t>32</a:t>
            </a: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</a:rPr>
              <a:t> countries  </a:t>
            </a:r>
            <a:r>
              <a:rPr lang="en-US" altLang="zh-TW" sz="1800" b="1" dirty="0" smtClean="0">
                <a:solidFill>
                  <a:schemeClr val="bg1"/>
                </a:solidFill>
                <a:ea typeface="標楷體" pitchFamily="65" charset="-120"/>
                <a:cs typeface="Arial" charset="0"/>
              </a:rPr>
              <a:t>(21 FTAs)</a:t>
            </a:r>
            <a:endParaRPr lang="en-US" altLang="zh-TW" sz="1800" b="1" dirty="0">
              <a:solidFill>
                <a:schemeClr val="bg1"/>
              </a:solidFill>
              <a:ea typeface="標楷體" pitchFamily="65" charset="-120"/>
              <a:cs typeface="Arial" charset="0"/>
            </a:endParaRPr>
          </a:p>
        </p:txBody>
      </p:sp>
      <p:sp>
        <p:nvSpPr>
          <p:cNvPr id="12301" name="投影片編號版面配置區 49"/>
          <p:cNvSpPr txBox="1">
            <a:spLocks noGrp="1"/>
          </p:cNvSpPr>
          <p:nvPr/>
        </p:nvSpPr>
        <p:spPr bwMode="auto">
          <a:xfrm>
            <a:off x="6961981" y="6309319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US" altLang="zh-TW" sz="1200" dirty="0">
              <a:latin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01638" y="857232"/>
            <a:ext cx="874236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A. Trade liberalization is not </a:t>
            </a: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an 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option</a:t>
            </a: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but </a:t>
            </a: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an 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imperative</a:t>
            </a: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64" name="矩形 63"/>
          <p:cNvSpPr/>
          <p:nvPr/>
        </p:nvSpPr>
        <p:spPr>
          <a:xfrm>
            <a:off x="1128928" y="250788"/>
            <a:ext cx="781685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3000" b="1" dirty="0" smtClean="0">
                <a:latin typeface="+mn-lt"/>
              </a:rPr>
              <a:t>IV. Conclusion</a:t>
            </a:r>
            <a:endParaRPr lang="zh-TW" altLang="en-US" sz="3000" b="1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46357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697216" y="6258917"/>
            <a:ext cx="2133600" cy="476250"/>
          </a:xfrm>
        </p:spPr>
        <p:txBody>
          <a:bodyPr/>
          <a:lstStyle/>
          <a:p>
            <a:fld id="{A5FC54DA-9BB5-4B4C-BBAB-5F87F9659DD3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467544" y="548680"/>
            <a:ext cx="82809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5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B. The </a:t>
            </a:r>
            <a:r>
              <a:rPr lang="en-US" altLang="zh-TW" sz="25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international community should </a:t>
            </a:r>
            <a:r>
              <a:rPr lang="en-US" altLang="zh-TW" sz="25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accept </a:t>
            </a:r>
          </a:p>
          <a:p>
            <a:pPr>
              <a:defRPr/>
            </a:pPr>
            <a:r>
              <a:rPr lang="en-US" altLang="zh-TW" sz="25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    Taiwan as a member.</a:t>
            </a:r>
            <a:endParaRPr lang="en-US" altLang="zh-TW" sz="25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91779" y="20042"/>
            <a:ext cx="68532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3000" b="1" dirty="0" smtClean="0">
                <a:latin typeface="+mn-lt"/>
              </a:rPr>
              <a:t>IV. Conclusion</a:t>
            </a:r>
            <a:endParaRPr lang="zh-TW" altLang="en-US" sz="3000" b="1" dirty="0">
              <a:effectLst/>
              <a:latin typeface="+mn-lt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1291779" y="2708920"/>
            <a:ext cx="5760640" cy="72240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3rd Best investment environment in the world (Business Environment Risk Intelligence, BERI 2013)</a:t>
            </a:r>
          </a:p>
        </p:txBody>
      </p:sp>
      <p:sp>
        <p:nvSpPr>
          <p:cNvPr id="18" name="圓角矩形 17"/>
          <p:cNvSpPr/>
          <p:nvPr/>
        </p:nvSpPr>
        <p:spPr>
          <a:xfrm>
            <a:off x="886473" y="1628800"/>
            <a:ext cx="5760640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10th </a:t>
            </a:r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largest economy in APEC, and Taiwan’s trade with other Asia-Pacific countries has doubled in the past </a:t>
            </a:r>
            <a:r>
              <a:rPr lang="en-US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decade with an </a:t>
            </a:r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extensive, closely-knit network in </a:t>
            </a:r>
            <a:r>
              <a:rPr lang="en-US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supply chains.</a:t>
            </a:r>
            <a:endParaRPr lang="en-US" altLang="zh-TW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1619672" y="3588778"/>
            <a:ext cx="5904656" cy="70768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high quality  ANZTEC and ASTEP have proved that Taiwan is qualified to join any high-standard RTA.</a:t>
            </a:r>
            <a:endParaRPr lang="zh-TW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altLang="zh-TW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2133380" y="4437112"/>
            <a:ext cx="5760640" cy="72008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preparation to join the TPP and RCEP, Taiwan is  accelerating its unilateral liberalization efforts. </a:t>
            </a:r>
          </a:p>
        </p:txBody>
      </p:sp>
      <p:sp>
        <p:nvSpPr>
          <p:cNvPr id="24" name="圓角矩形 23"/>
          <p:cNvSpPr/>
          <p:nvPr/>
        </p:nvSpPr>
        <p:spPr>
          <a:xfrm>
            <a:off x="2699792" y="5301208"/>
            <a:ext cx="5616624" cy="93610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Impressive legislative strides for the protection of IPR. Recent amendments to 2014 Trade Secret Law could bring Taiwan into conformity with international standards. </a:t>
            </a:r>
          </a:p>
        </p:txBody>
      </p:sp>
    </p:spTree>
    <p:extLst>
      <p:ext uri="{BB962C8B-B14F-4D97-AF65-F5344CB8AC3E}">
        <p14:creationId xmlns:p14="http://schemas.microsoft.com/office/powerpoint/2010/main" val="11543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D2353-A096-44CF-86FE-B9083E5B0DAF}" type="slidenum">
              <a:rPr lang="zh-TW" altLang="en-US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06CB0BE-AC68-4414-BD54-A1B592366D18}" type="slidenum">
              <a:rPr lang="zh-TW" altLang="en-US" sz="1400">
                <a:latin typeface="+mn-lt"/>
                <a:ea typeface="+mn-ea"/>
              </a:rPr>
              <a:pPr algn="r">
                <a:defRPr/>
              </a:pPr>
              <a:t>12</a:t>
            </a:fld>
            <a:endParaRPr lang="en-US" altLang="zh-TW" sz="1400">
              <a:latin typeface="+mn-lt"/>
              <a:ea typeface="+mn-ea"/>
            </a:endParaRPr>
          </a:p>
        </p:txBody>
      </p:sp>
      <p:sp>
        <p:nvSpPr>
          <p:cNvPr id="2" name="投影片編號版面配置區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15A1DF0-7797-4E75-A159-1878A39BEB5D}" type="slidenum">
              <a:rPr lang="zh-TW" altLang="en-US" sz="1400">
                <a:latin typeface="+mn-lt"/>
                <a:ea typeface="+mn-ea"/>
              </a:rPr>
              <a:pPr algn="r">
                <a:defRPr/>
              </a:pPr>
              <a:t>12</a:t>
            </a:fld>
            <a:endParaRPr lang="zh-TW" altLang="en-US" sz="1400">
              <a:latin typeface="+mn-lt"/>
              <a:ea typeface="+mn-ea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763688" y="1340768"/>
            <a:ext cx="5545138" cy="26642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140000"/>
              </a:lnSpc>
              <a:defRPr/>
            </a:pPr>
            <a:r>
              <a:rPr lang="en-US" altLang="zh-TW" sz="60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Thank you! </a:t>
            </a:r>
            <a:endParaRPr lang="zh-TW" altLang="en-US" sz="60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7224" y="4572008"/>
            <a:ext cx="80442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altLang="zh-TW" sz="2000" b="1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</a:rPr>
              <a:t>For more</a:t>
            </a:r>
            <a:r>
              <a:rPr lang="en-US" altLang="zh-TW" sz="2000" b="1" dirty="0" smtClean="0">
                <a:ln w="11430"/>
                <a:solidFill>
                  <a:srgbClr val="FF3399"/>
                </a:solidFill>
                <a:latin typeface="+mn-lt"/>
              </a:rPr>
              <a:t> </a:t>
            </a:r>
            <a:r>
              <a:rPr lang="en-US" altLang="zh-TW" sz="20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information on Taiwan’s TPP and RCEP, please visit the </a:t>
            </a:r>
          </a:p>
          <a:p>
            <a:pPr marL="285750" indent="-28575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altLang="zh-TW" sz="2000" b="1" dirty="0" smtClean="0">
                <a:ln w="11430"/>
                <a:solidFill>
                  <a:srgbClr val="FF3399"/>
                </a:solidFill>
                <a:latin typeface="+mn-lt"/>
              </a:rPr>
              <a:t>BOFT FTA/RCEP</a:t>
            </a:r>
            <a:r>
              <a:rPr lang="zh-TW" altLang="en-US" sz="2000" b="1" dirty="0" smtClean="0">
                <a:ln w="11430"/>
                <a:solidFill>
                  <a:srgbClr val="FF3399"/>
                </a:solidFill>
                <a:latin typeface="+mn-lt"/>
              </a:rPr>
              <a:t> </a:t>
            </a:r>
            <a:r>
              <a:rPr lang="en-US" altLang="zh-TW" sz="2000" b="1" dirty="0" smtClean="0">
                <a:ln w="11430"/>
                <a:solidFill>
                  <a:srgbClr val="FF3399"/>
                </a:solidFill>
                <a:latin typeface="+mn-lt"/>
              </a:rPr>
              <a:t>section </a:t>
            </a:r>
            <a:r>
              <a:rPr lang="en-US" altLang="zh-TW" sz="20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 </a:t>
            </a:r>
            <a:endParaRPr lang="zh-TW" altLang="en-US" sz="20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altLang="zh-TW" sz="20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http://www.trade.gov.tw/Pages/List.aspx?nodeID=1139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FD19F-EDA4-4A39-8456-8ECD8E90A3A3}" type="slidenum">
              <a:rPr lang="zh-TW" altLang="en-US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8B86769-4227-4F28-8330-4F39350CB03D}" type="slidenum">
              <a:rPr lang="zh-TW" altLang="en-US" sz="1400">
                <a:latin typeface="+mn-lt"/>
                <a:ea typeface="+mn-ea"/>
              </a:rPr>
              <a:pPr algn="r">
                <a:defRPr/>
              </a:pPr>
              <a:t>2</a:t>
            </a:fld>
            <a:endParaRPr lang="en-US" altLang="zh-TW" sz="1400">
              <a:latin typeface="+mn-lt"/>
              <a:ea typeface="+mn-ea"/>
            </a:endParaRPr>
          </a:p>
        </p:txBody>
      </p:sp>
      <p:sp>
        <p:nvSpPr>
          <p:cNvPr id="2" name="投影片編號版面配置區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DDD23E-F9FE-488C-A415-3DE9A49196F7}" type="slidenum">
              <a:rPr lang="zh-TW" altLang="en-US" sz="1400">
                <a:latin typeface="+mn-lt"/>
                <a:ea typeface="+mn-ea"/>
              </a:rPr>
              <a:pPr algn="r">
                <a:defRPr/>
              </a:pPr>
              <a:t>2</a:t>
            </a:fld>
            <a:endParaRPr lang="zh-TW" altLang="en-US" sz="1400">
              <a:latin typeface="+mn-lt"/>
              <a:ea typeface="+mn-ea"/>
            </a:endParaRPr>
          </a:p>
        </p:txBody>
      </p:sp>
      <p:sp>
        <p:nvSpPr>
          <p:cNvPr id="29698" name="內容版面配置區 2"/>
          <p:cNvSpPr txBox="1">
            <a:spLocks/>
          </p:cNvSpPr>
          <p:nvPr/>
        </p:nvSpPr>
        <p:spPr bwMode="auto">
          <a:xfrm>
            <a:off x="928662" y="2357430"/>
            <a:ext cx="7632700" cy="301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84225" indent="-514350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TW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I. The Benefits of Free Trade</a:t>
            </a:r>
          </a:p>
          <a:p>
            <a:pPr marL="784225" indent="-514350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TW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II. The Difficulties of Free Trade</a:t>
            </a:r>
          </a:p>
          <a:p>
            <a:pPr marL="784225" indent="-514350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TW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III. The Challenges of Free Trade</a:t>
            </a:r>
            <a:endParaRPr lang="en-US" altLang="zh-TW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marL="784225" indent="-514350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TW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IV. Conclusion</a:t>
            </a:r>
          </a:p>
          <a:p>
            <a:pPr marL="784225" indent="-514350">
              <a:lnSpc>
                <a:spcPct val="110000"/>
              </a:lnSpc>
              <a:spcBef>
                <a:spcPct val="20000"/>
              </a:spcBef>
              <a:defRPr/>
            </a:pPr>
            <a:endParaRPr lang="en-US" altLang="zh-TW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marL="784225" indent="-514350">
              <a:lnSpc>
                <a:spcPct val="110000"/>
              </a:lnSpc>
              <a:spcBef>
                <a:spcPct val="20000"/>
              </a:spcBef>
              <a:defRPr/>
            </a:pPr>
            <a:endParaRPr lang="en-US" altLang="zh-TW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784225" indent="-514350">
              <a:lnSpc>
                <a:spcPct val="110000"/>
              </a:lnSpc>
              <a:spcBef>
                <a:spcPct val="20000"/>
              </a:spcBef>
              <a:defRPr/>
            </a:pPr>
            <a:endParaRPr lang="zh-TW" altLang="en-US" sz="4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071670" y="500042"/>
            <a:ext cx="4967288" cy="863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zh-TW" sz="4800" b="1" dirty="0" smtClean="0">
                <a:solidFill>
                  <a:srgbClr val="000099"/>
                </a:solidFill>
                <a:latin typeface="+mn-lt"/>
              </a:rPr>
              <a:t>Outline</a:t>
            </a:r>
            <a:endParaRPr lang="zh-TW" altLang="en-US" sz="4800" b="1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47763" y="6350"/>
            <a:ext cx="781685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3000" b="1" dirty="0" smtClean="0">
                <a:latin typeface="+mn-lt"/>
              </a:rPr>
              <a:t>I. The Benefit of Free Trade</a:t>
            </a:r>
            <a:endParaRPr lang="zh-TW" altLang="en-US" sz="3000" b="1" dirty="0">
              <a:effectLst/>
              <a:latin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1638" y="857232"/>
            <a:ext cx="8742362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5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</a:t>
            </a:r>
            <a:r>
              <a:rPr lang="en-US" altLang="zh-TW" sz="25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新細明體"/>
              </a:rPr>
              <a:t>. For the world</a:t>
            </a:r>
            <a:endParaRPr lang="en-US" altLang="zh-TW" sz="2500" dirty="0">
              <a:effectLst/>
              <a:latin typeface="+mn-lt"/>
            </a:endParaRPr>
          </a:p>
        </p:txBody>
      </p:sp>
      <p:sp>
        <p:nvSpPr>
          <p:cNvPr id="17" name="投影片編號版面配置區 5"/>
          <p:cNvSpPr txBox="1">
            <a:spLocks/>
          </p:cNvSpPr>
          <p:nvPr/>
        </p:nvSpPr>
        <p:spPr>
          <a:xfrm>
            <a:off x="8585200" y="6376988"/>
            <a:ext cx="1316038" cy="365125"/>
          </a:xfrm>
          <a:prstGeom prst="rect">
            <a:avLst/>
          </a:prstGeom>
          <a:noFill/>
          <a:ln/>
        </p:spPr>
        <p:txBody>
          <a:bodyPr anchor="ctr"/>
          <a:lstStyle>
            <a:defPPr>
              <a:defRPr lang="zh-TW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32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Ä"/>
              <a:defRPr kumimoji="1"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7B79F7B0-2E8B-4AE8-A561-DBACB6A6B0C0}" type="slidenum">
              <a:rPr lang="en-US" altLang="zh-TW" sz="1400" smtClean="0">
                <a:ea typeface="新細明體" pitchFamily="18" charset="-12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en-US" altLang="zh-TW" sz="1400" dirty="0" smtClean="0">
              <a:ea typeface="新細明體" pitchFamily="18" charset="-120"/>
            </a:endParaRPr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971600" y="1340768"/>
            <a:ext cx="770465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19150" indent="-3429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0000FF"/>
              </a:buClr>
              <a:defRPr/>
            </a:pPr>
            <a:r>
              <a:rPr lang="en-US" altLang="zh-TW" sz="1600" b="1" dirty="0" smtClean="0">
                <a:latin typeface="+mn-lt"/>
                <a:ea typeface="標楷體" pitchFamily="65" charset="-120"/>
              </a:rPr>
              <a:t>1.WTO: </a:t>
            </a:r>
          </a:p>
          <a:p>
            <a:pPr eaLnBrk="1" hangingPunct="1">
              <a:buClr>
                <a:srgbClr val="0000FF"/>
              </a:buClr>
              <a:defRPr/>
            </a:pPr>
            <a:r>
              <a:rPr lang="en-US" altLang="zh-TW" sz="1600" b="1" dirty="0" smtClean="0">
                <a:latin typeface="+mn-lt"/>
                <a:ea typeface="標楷體" pitchFamily="65" charset="-120"/>
              </a:rPr>
              <a:t>    The substantial reduction of tariffs and other barriers to trade and the </a:t>
            </a:r>
          </a:p>
          <a:p>
            <a:pPr eaLnBrk="1" hangingPunct="1">
              <a:buClr>
                <a:srgbClr val="0000FF"/>
              </a:buClr>
              <a:defRPr/>
            </a:pPr>
            <a:r>
              <a:rPr lang="en-US" altLang="zh-TW" sz="1600" b="1" dirty="0" smtClean="0">
                <a:latin typeface="+mn-lt"/>
                <a:ea typeface="標楷體" pitchFamily="65" charset="-120"/>
              </a:rPr>
              <a:t>    elimination of discriminatory treatment in international trade relations.</a:t>
            </a:r>
            <a:endParaRPr lang="en-US" altLang="zh-TW" sz="1600" b="1" dirty="0" smtClean="0">
              <a:effectLst/>
              <a:latin typeface="+mn-lt"/>
              <a:ea typeface="標楷體" pitchFamily="65" charset="-120"/>
            </a:endParaRPr>
          </a:p>
          <a:p>
            <a:pPr eaLnBrk="1" hangingPunct="1">
              <a:buClr>
                <a:srgbClr val="0000FF"/>
              </a:buClr>
              <a:defRPr/>
            </a:pPr>
            <a:r>
              <a:rPr lang="en-US" altLang="zh-TW" sz="1600" b="1" dirty="0" smtClean="0">
                <a:effectLst/>
                <a:latin typeface="+mn-lt"/>
                <a:ea typeface="標楷體" pitchFamily="65" charset="-120"/>
              </a:rPr>
              <a:t>2. Lowering the living costs of each and every consumer including </a:t>
            </a:r>
            <a:r>
              <a:rPr lang="en-US" altLang="zh-TW" sz="1600" b="1" dirty="0" smtClean="0">
                <a:solidFill>
                  <a:srgbClr val="FF0000"/>
                </a:solidFill>
                <a:effectLst/>
                <a:latin typeface="+mn-lt"/>
                <a:ea typeface="標楷體" pitchFamily="65" charset="-120"/>
              </a:rPr>
              <a:t>you and </a:t>
            </a:r>
          </a:p>
          <a:p>
            <a:pPr eaLnBrk="1" hangingPunct="1">
              <a:buClr>
                <a:srgbClr val="0000FF"/>
              </a:buClr>
              <a:defRPr/>
            </a:pPr>
            <a:r>
              <a:rPr lang="en-US" altLang="zh-TW" sz="1600" b="1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    </a:t>
            </a:r>
            <a:r>
              <a:rPr lang="en-US" altLang="zh-TW" sz="1600" b="1" dirty="0" smtClean="0">
                <a:solidFill>
                  <a:srgbClr val="FF0000"/>
                </a:solidFill>
                <a:effectLst/>
                <a:latin typeface="+mn-lt"/>
                <a:ea typeface="標楷體" pitchFamily="65" charset="-120"/>
              </a:rPr>
              <a:t>me </a:t>
            </a:r>
            <a:r>
              <a:rPr lang="en-US" altLang="zh-TW" sz="1600" b="1" dirty="0" smtClean="0">
                <a:effectLst/>
                <a:latin typeface="+mn-lt"/>
                <a:ea typeface="標楷體" pitchFamily="65" charset="-120"/>
              </a:rPr>
              <a:t>so as</a:t>
            </a:r>
            <a:r>
              <a:rPr lang="en-US" altLang="zh-TW" sz="1600" b="1" dirty="0" smtClean="0">
                <a:latin typeface="+mn-lt"/>
                <a:ea typeface="標楷體" pitchFamily="65" charset="-120"/>
              </a:rPr>
              <a:t> to raise the standard of living.</a:t>
            </a:r>
            <a:endParaRPr lang="zh-TW" altLang="en-US" sz="1600" dirty="0" smtClean="0"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AutoShape 2" descr="data:image/jpeg;base64,/9j/4AAQSkZJRgABAQAAAQABAAD/2wCEAAkGBxQTERUUEhQWFRUXGR8bGBgYGBgYGhgfHxwcGB4ZGh8cHCggGxwlHBwcITEhJSkrLi4uHR8zODMsNygtLisBCgoKDg0OGxAQGywmICQvNC8tNCwsLCw0LCwsLCwsLCwsLCwsLCwsLCwsLCwsLCwsLCwsLCwsLCwsLCwsLCwsLP/AABEIAK8BIAMBIgACEQEDEQH/xAAcAAADAQEBAQEBAAAAAAAAAAAEBQYDBwIBAAj/xABGEAABAwIEAwYCBwUGBQQDAAABAgMRACEEBRIxBkFREyJhcYGRMqEUI0JSscHRB2KC4fEkcqKy0/AzQ1NzsxUWkpM0Y6P/xAAbAQADAQEBAQEAAAAAAAAAAAADBAUCAQYAB//EAC0RAAICAgIBBAIBAwQDAAAAAAECABEDIQQSMSJBUWEFEzKBwfAUI3GRQtHh/9oADAMBAAIRAxEAPwAbObnECCYcUYn980GMLLSVRBkGDetc+B1PFKoIcXz/AHjvSzCZs4IE7eoqEiGjXzPRiiaMYZphFto7RPW8TsaEZzRwAXj0olnErckLWCCNv60rSoVvGmiGEKT12DPeNxSXVKPOIPQ2rxgBLSLG0zbehsvsTz7xt150+GasOJAUFIi8JiZ9KI/oFAag8bfs9RMRoRH86+uO6UqKvxpxmWZodQQhEFMEKMA1N5ko6RP3hWsZ7+ZnJSLozfK8ArEPqQgG6ZPhypy1hg6tLCICkSCTsSLRStlbjGl1s6VG3mOlNMPnzgBMJSeZ0iapcfEr017E8z+V5eTD2xEWGExxTakSgg6km9CrVLjKZvr28IozEY8q76rki9q8ZY1rxBMCyBpIEwVGKfc+083xx6iSNC49xSS22gBOouyCknqLAUmby9adQTcoupN7D86ZcTYnUygpOkoXp6Ta/wCFKUZiuPjVfxrvvQn2qsi7/tAs1dlKJiSUgehm9UycR2GA7QRrVffbVINSOKVK2pt3xM7c6fcQr7LAtwJLliTyG9vGsX6ifqNov+2ij3P94JkuBLv2gkSJ8jz86s8y4STh0pcbd7SR8Mb2qBwjLgSFhKoHODFFNZs7I756Xm1C8z12Lr1HtU+5Vi9WFfQkD4FFfQGbDzoPLUatKZ0zaenia24Wgs4knZQIPhaaEwSrwAZ6fpWB5E556kzpGS8MYQtq7Z06x4gWi0DnU5hcpLGJXeQsSkxuAedLg84jqPOfxryjFq1BRJ3uTO1EC1smGHQHsZjjwEYlwRN58Liaa5RlaHEFa3BA+wPitSN92VKe1D6wkgcwAdIn0vXxp0zKVEfnTOE6kPlglj1+ZV5XloKlFMoJEJna9TuJwym21KVGpC1ayOcm1auYh3RIC463getZZy3KmUpVAdAnn8NzPratvQGj4iy9+x7e8x7SUzAFhz35UzyN1hN3kyo/DPw0m5R41qFDb/Yr5WuFyL2EvM0xeCxDPZBlCVR8YAERz865Rj8IGnlI1BQBsRzqowuQOvI1hQSg7Ek39uVIcXkyypXZqDmm3d8OnWls6geBNYib2bqJ1pvTPA4ppICVJmN/GlyEkEyNt55eFfKArdTD1cpM0xeGeHcYS2Z3BtU3jVAKhPwjpW3/AKW4oWH61g/hVJ3EGut48T6bYPDpUe8aruGuHWlLZWH0JWHUHQZmygY86iHDBidqPyDEH6VhxP8Azm//ACJrliqnQSpsTpOYKSVPBEBRcWJMW7x5VnhMIhLcO6CeoEUhzNQ+lPwb9qv/ADmsw51g+ZNQ2xEaBnp8eRDTVsQ51CUO7yBcTS/K0oUolwwgkyRy/lRGKcTII0zFwNxSzB4fUHACbE26c6Ii+k3MZG9YIFy/y5OBaRPZalHnMz86R51hsMoKU0NKgZIHSkOHUYiZ87GiW3BCkqIGpJAk70PowI3NKUq68wLFu9mg6d1QnymtcLh23FpDqtKRBKt9uvSluYg6J6EGmHYgtE8yJI2MU2tKQYll7MHA+JY4xCSpPZrYDI+JKkyo+V7Unz5OHEFidzI5elIsKBAiPGTejmjpQrbcbwas4woHpE8JycmQvTm6mWOMMEg30n8R+tO8lwqGUa5OlKUlwRfVOqlbJDgM6YSCVCOW1PThicHqSm7wJAAPmPkK+O21PkPXEQfczxmhQ64lSHEpQDO0kk7zQvEHYlSSxbfVFx4eVAjBOIErbWnzBj+VDoc1AxAAO/SxvW6X+UFeQ+j2H1AdOt1KbQELVtvAP5/hVhm2LbQ3h0LAVAm/K0TSHIgh18lMgDDGAR+8Ek+s1vxoU9s0Ez8G+8XoQOi0r8X08hF+BKrLeMtDHZEJO4BtseRFS+c9mdKmoBkhQG21qVqy9xCNS+4nqb7+FfVIU0klaSNimJvKZB8qHoT0xYbUCY5biC1hnU/aWvSPwPyp1w5mKEMkWS6TIWYP9IqbyNBWUp3I7RZ9oB+dFZPhC4sJsCd56frWRA4mPYVv2ldhMclKVB1aFAkKKQNz1/pU1nWISXFhsAJgrKdyJEAHp1p1isJh2kwoqKjcKg6RFiITeb/Khs6yQKZW7hVEhSZWlQgqAEQD0kTeusR4ENmUkdQPES4diMM251WR+gplkGKaQpRcGon4egNeGlgYJSSY0lJB5zOw8b0rT4CR8z/OmMT9ZK5eLx9idYy3i8BjsuzQQZEkpsD1FRuf4dBUlxkj6qZSP3jM+FAoyBzQVqIbSBN9z4AdfCtGcIpvDuuJGpC0G9wbWuDcUa1BIrfmTmRq7XoaiYOFSy4RGskjyBitEskqsdzXsvJDDbRB1pEz4G/41m1PsJoQ1GhsCMmM5W2dPxJFgOlaYbMmW19olBSqKCy3LVPqITaNydhRuM4ZAhJeRrPwp21HoL0QuwFkQJxoWIuT3EOOS+8paE6RYQOZHM0pRa/Sm2dZQtgp1CCd+k0ukR4nfoPCkXvtuNJVahWHzlSQR1F/KvuLzUO90pHQRS9CFKMJFzW7OWrBkjatAsZ2BKETRvDwnGYeOTzZ/wD6JobF4cpvBFGZCofScNptL7Q8T9YmhmdlhxXlwRiFqBkKWo+R1Gl6AIprnyp7Ywe66u/8ZG9J0Ojl+X6VLQmtz0fVVOviH8P5SHEqcWYGojxMeJppleBQouJUytsG+oqBCuVqn8FmLrYISCUztBI/CjU545FgE+NCyLkJI/vCYjiCjfj68z9m+WhhQKFd1WwIuD+dJw8BiUaiCIPK000edW40VG+lXOxvzFKwzrdR2Y1FJMgCeU3ouLsRRNmB5HUbGhYnpDPaLDZ2JiadZ3l3ZQ2gFSzBJIOk/ugp8OtemcgdgylAKjzWkEDwE0E6rF4chLmqJsqbGNvI07x8QbTiQ/yXNfFRwsN+Ywx2RhDKXUTsNSFXKZsYO9j1vFLWwdK+7AAkn13rZvFqWSHFTKT9qeVq8YHDaiUkHvDeTaqYGqE8lkyWSzQfIUyw/HxurDaT67e01Vq4hDDnYEHShISCL8h7EUJluVobU22kn6oF4zE6lnSB6CaX57hXFPqKGVLTpF9JkGNx1rAHUXGsj936r9n/ANRtlmMw+H1raW8tS9wpZUBeZE7VM8XOjS8oQNRBAEixE8rV4fMfEoj90jT7gwawzZRUwrnIA6cpH4V1qCkCZxdnzKWPvGnBYGt3WIhpCB5ElR+Qr1xc6EYpCkgSlCVR6mKYZOwPok/aKiq15gBNIuKntWLdPSEjwgC3vWBpBKHHPfnMR/4z3icc26QV6kqHQmI3ol7N2wyW7q7pAkGdt5NINBTvqHpv7iviDE8zpO/lzrBIqek/eSL95rwkZK1G2ls7c5NvOvzbipJG9v51jwqZS4mYKgItIgAm55UTlOAcdMI5GVHYC3Osj2gUBKrUY4XOVgQUhQG2oX9KIRnTiiE2SDbyBt6V9dyhCSEreSFHYERM7aZMnpagM1ylbIkiU8ljYeJohMcZsgG/E/YlAW4hqDCQpRO2ogEDyFANOwUqG4v+dFYXN/rHHYk6EBI6qMSPWaFdSULUlQhSd0/pXUaTeSAwuPU5r2yNLyZuSIJBB6+Fbt5wGRpQixPMkjpz3pdkjC3JASY5nYfzNE4nK1B5LOoKWYICUqKb3jXET502ciqATJAwhiVB8TzhCn6S6FCQYTN+kn8aWup0lSTa8e1EsNLblSwQS6SZ6WE+1fM4bCVBU2Nj5jp5iDQj/G4cH1UJ+wGOU0RovNyOvSqLAZgXohAkbEgE+9ShTe09Pzp9lmJShsTYiiYTejAclKFjzM+LsaC0psgatwroekVDFJFqvDkGIxS0qaSIJkAkCQL+1JeLuH32XFLU0oIN5FwDz25UvydtcNx/SgERYZwpOoeXpTBOZymFCx3H50vUUhIt3uvIfrWRAoCuQKjMcP4pK03AuIHhQWSNxi8MOj7f/kTR2ES3YE+fM1XYfK8AXGVtvQpLjZAJuTqSQPAzRcgsAzIijiLUVvgSZdWDflrV403ybDspbTpA1RckbHw5A0m4tV9a8I2cVJ/jNDtBSSI2jkYHy3qHkQsutT0mJwuTYvUscA04kkreLiSPhKUADxBApVxElqykwFzBiYP5TQDS+nsSr863xTf1CpSBcXFqWCsMlkx0qOlAQFLstrSPuz7Xovg7MUYdnUsAFwnSo+B2nlal6CRIESQRa9ZYhqMK2lQum55ESdvOqGJgj/1kfn4jlxEb8SoxOFYdcLji0lR6pE+h/MUVisWlxtbIJXKdzAEi4/CKi8NBFlECNjaPT9DTnJ0d9JVPpVtG7e08ByMJxH+Wh4gWXOd5ICYBN59vavXCDOvFLHe06jYTp3iRXgNSogKFzAAmTfna1M8pR9HwqlpUdRUUgkRdR093raaGbsQ+OqYfMLyPEJSXHXDJedOkH7qO6kDz6VnnWQLxOIDodSIMpnV3Raw0nqPChc/wxQ20I2skeA/OZNK0Oqj+ZB+VdFEURMl3791Ne0s8/wBC2CFkFaACFWJMWM9AahsQlLuIQlXwBKlkddCCRPtTDDNrDbpSJlBkkzG19qHbwikuazeMO7JtuUQPW9fZRqhN8Q/7lkyiyp/ThUqgT2AXA6qUo/mKGwuObaeS+ltLkqlUjVygz06+lFlQDTgHwBpDQ8wlM+V5qKafKSYI36x/WuNVAGVvw7r+zIxF3qdFzbNsPiGggfWSQe8Lo3kAwCJ5+VQmZ4RLS1BJ1AoJH7t4jxr45mDnUev9axdV3FHnoMX6zQSoVdS+5TpSz7wcjur8Ux/h/nXnJcxW3KkjUFRI322o3hEd1R56ZHypTlDcgA2Ptzr4e0GthUr7lF/60JSrswFp+ElIJT5EgxQ3EGdlWHcR95NyfPw60Vh8uUpMTvyIiPXnSHPW4bUkiDIHz39qIQKMYzMwQ/YgeSyotoH/AFNc/wB0W9LU74nbjEE8lAKpNw01qV4hKiI8/wCdP+KE95pUbojzi9YxxHreAkzzlWZFtGg7Ez4i9FIZbnUHYBOqAogTOraY35UgU3J8gPwrUIJ3FNK1iiLkt8eyRq/MpsZj0Pd37vPaxsQLbc6RPNl10pPxNIgD7ytv8tesGiCneCe9J2B2PlNfcqxBKis/EpRUP8pE+1ddu1CZROngwRMzN/OaLZdkgEEjnv7VliUaXDsDuAec/wA69oB0lRjcARzO5rI0YS+wjnLOIVo3mAZAB+HwHUeFNcx4zS4jQodzcpCRc+c1Jpgisi0ElKjcT8q2x96mOixRikQo2ibx08KHSL+V6oc3woKCpIAuSPzH50gSKSdaaMKwI1PyVkGaYZJij9Kw/wD3mxy/6iaBIrfJR/a8N/32v/ImuWRNSkzTDl1/EJ5do4SQLAa1b0E1BjSSYEQfanOcIIceQndTiyo321kxU/ho1FPtUsbuX2HUrfvGqFH7qh71sdam1jSo23AmPOvuEURb9f1o1DBWTfSIIEHfzE0qzgGU1x2lxVgMOZJOydx+ArPMHVBKuWq5BvHh7Uaw3GlsX03UfGl+cYolRSkgAG/gaLjJbJEuQAuIzHBIBulY6wAEq9+dPMAQmJTBB8Kn8EkWJSOmoE+ljVfl+L7o1gkAWsK9Hx9i5+afk/S1RPgmkoxDijcgq0iIknb5mn+KaBLTZuWkl5UCAI7qZHmSaHcwZcd1FMBUKnnAAv6n8KI1QziHlAkudweCUWH+I1xh7TmNjXY+aiDPMQXEIOo2O1rR0pehKidh6GJHpXlGKkhFhEmYk+XlRgZVzuORFaGzPrOMUYSy8ENL3B0kQLgzX5jBdq0rdKklIjmSvSPaDXpvDShadpSbnwv18KN4afGkLBB1PECwuEoBP+IV9k8ifcevUw9obiWwMKsi2pxe/wC7ePKBUA2mfx5edWvELujBgEwdSp/iST+dSWHakbbdD+VYcbqW/wAMCwJmRb5zJr4+N7wAiSbeP50e433SRFtx18dt6WZiSEHxTf0BgfnQsqgCX8qdVj3hZgtpbVMBSQTPjB9qVYGJT+J23janDB+pYj7TP4IFqXcPAhQi3gbzfnavgPEP1FoJX5M2o/CoeNhHzFT/ABpgSAlNtRVMgggiNzHSassFgTplUnmQLJ8DJ/Kp/j2EtDSI+yFQBY7geH2fKsM3mF5FDGZKcMJR2yw3YaYSTurkT4TvHlTbNpVh0yLoUB6GU/pUvkSyl0HmD+Bn8KuMUxqadEC8keFgsVvH4ieAd8DD/mS6Jm0+VH4VnX5+5+dDYVM7AnyqqybCGAoJAnYmT/lsPOacxD5kLkZKGpMZqhSHV6dktgK6Anl5maOwuHT2TYkaYSSfPc+hNL+KFlL6kq7xWvtFGbkDupSRygAn1o/Kl91TatrwT0N+fLah4zbmcIPQTTMUhbYJBCkWM2kE39lA+4oBknSBci/jvzputOsKQRuAQTzB7qj/APIA+tKkoKZBty8q31ozSGxUMy3BBarkR6/PpWWZOgPaAIQgaSNp1b25U64fw/d7RR0pEyqdIIFzJ5COlSzmI7R1Th+2SelthbyE13IQAFHvB4wWcn4jFtoXQbg21H/CfypDj8GW1lB5evrVD2coFpEfhcfpXjMEIcaCxdaLeYPXyob4+wmkfqZOFFuVb5En+14f/vN/501o60I5CssmH9rw+nk+3t/3E0swqNCVOcgoefJMqU6v21mNqQBIS4J3POn+Z97EPE7Jcc99ahU7ilHtQeXOpKeSJ6HOaCtKjKm0mBH4fL9KeN4RIuANufKpfKsY2lQ+sSE+Vx8qrEPakBSYKTeeoqbyEZWlXHmV1AUyfegKUlIEXuKnM3+r1fMzPePLan2KxMFRjefD0qfzo91CYv8AEo05xbuIc4jofqb5RikwDOk80q2PiLWqwy5HaABHPe4t71CZE+fvDyNWvDmPbSe+6hA5krFeh4z0J+efleMcmQUCY3xmHU0rWnvHsrztIskb9aCfSU4ZaD9lICvPcj3p2+UP6S0tK0g3gzYX5W3j2qdddlax96d+g3+VET1WYpyB+sKtSKYMvEHy9v61S4dgaZHreR8qmThy3igFTdM+Wq9/lVFgsSBbVHK/L1rmFvM3zkIqvifMYkltzSqO4r/flTPhDBdngUFQhQK1Dnz3pfjXEoQuVDvJI6zI2pzlDzKcElBc+shUiD3SpU3gchXMjD9ghePjJ4rdRsmfOMWoEEDSFIJJ/eSbH0FSWAQSZSmSdrD2qg/abiQWyptQUlSmikpMgwFDpSHJBPW3ST/SuFrMt/hMXUnfvGWLwulIVFo6C3UbQKmM2c8tveeddBxiUJYWSSlIFwRefQX85rnmZtlaiBziJMCw5mgZTay7zqCgCVWV4ePoqBeWiB1J0/LaleRNJKoWlRgj4SQoHbypzlywpeGIgFAVqggfY09294N6R5e4pl4hQMpVChInreug7E+GROy0fE6R2TTOHU4s6ggAwtSlHVNhEwD86huNseHuz0gaSmfU8vSj844n1tqbQIQoCSSbRyA/lSLEYQlCSQY0z5Sf0ihvobn3KcdSsQ5eiHP4o9xV7g3pb19QgnpIlJ/L3qFUYegC0/gYk1ZZNjWOxW28Xkkd4FttK7SJKpIgAgURGAG4vxMgRTcDYwgDqwoHuqIsD6EVbtpbZw5PZwIkSNIJ3Nh5VP4sYZxXatl0zGrtW20pAA3uZ+VCY/FB1xDSDqB3InlyE9PKnA46XIvIxFs1DxIbFYkqe7RVypZKj1k/pT7K3imL3Aid7UkzRgpURYkGLU0ysy2hZ9fw/GKWwN6iYXINAGUmISFJQ590woDkFiD6SEmgcz+LV94b8iRb3ojBvDsTquCNKhzHMH8qNWnDuMKAcdIQR3uxAg7fekg047qBF8am/qI8wxkYBaQYUs6IjcE7TSfLcWXlFKrq+ZA/lRPFmEU0EjUSgyU2i/iJNJsnfCHQSNvwpJsoOQH2EaTGVFfMrcvd0nTffn8hXtpQbeIIkE9ORv8AKhsUm+obG4vRSF6kgmxHMcvE04u9fEXyLu/mLM+w/ZqJSBpOxmfGPOk3D+IJxmGnft2/D/mJ3qrxGMS412biFqCSBrTAG9jtav2W5E2XGMSELCU4htF1QVHWIIhMEA0ln22oxjBrcKzYaXXo5OOH3WTUzmoIiLqVdVuXKn+eO/2h2Z0BxZVymFG1Swxiu1U4oSk2teByqXiU9iZb5eUdQI7wbQLYWNIgxPw+hmqjLlFLCgYlBiN+6RIIjekeVaHMM+GyFaSFDwPMRTrCGW2iQohbZBju3TsOm1BzHtaH5heMvTq4+P8A5EOJEKAPmfHoKWZk6mSs/aIQPTc05zVZ7MqCYVvuJ8JqUzVtS9KR9lI8p3NbwKGoz7m5Sgr5hgw6kKCkDUNyAYPoeYPSmOWYVCzGhQVGoARqtuCDb2NS7LuIa+GSPEao8qpuCsUpTwDoPf1JUIixG9/GKeUGR8pQjsoo+8tuEVlCVgiCpOpMiD0NhtB3pJjgoLc2BMJH8RgxT7hlSSiCIUhakmAoQDMiTuQpJv40nz54IdSUyQmVczMT8qcQ0pnn+YpfIpktmjRW84puJSqBF9rQayTmC/tNLSofdTqB8ZmhcredZUV9mXUrklJ1A3vII2qhaztgp72ExWr7o285pQO6k1LR42DKo7+YtZccUZWAgD4Qd1GdzyFUGWohDawb6tJI7oFyAIVuqCLeHhXjC5estKWRc3Sk7gfvRaa3yZRdYxKQCAmCCYXBTuBzI+YmtY2LNuY5Crx0AQaueuPcMpTbYkAAJJm0kSkQPM3FS+V5gWyQdIWn7Koqw/aI8oKwy0N6+5tcA2BkHlUsXUuD63BOHppWD8yBW3Yq3ia4LlB3B8mGZrna8RDTaZA+ykzJ9NhQ2Ny5bYQpY08pJ3teOopzh0KbYAy7Dr7QnvLWiNA8JMFX6TSZPD+LSvtMQlZAkkrUDbnufwoZYmOZcpfzD2lDSl0JCTaPskHSbC1wbz15b1lnWEdVinVBIWlSgRBCTdIiZ5URlCgoFG1okmbgWI577Dxr7xDg8TKFYdSxIGoCIBA3PPw9KIwIFiF/XSd1g+DyJ9z7BEmLCf5Cr1vhxBbDTh02TKtSAlIHmetcsGV5gsiVu3MSXOvrsaYYbgPHakkpBg/adb5ea9qAbbyYH9pijNGdGIWArUJWnUOekmD60zYNxz1IjcpmdJIt8Q/dO8eFaZlwxiQsnsgTN4W2QTvbvwd61SytKWwsALFlQQbhXgbCBY89qMpvU5jO6hysGVMLQjvHQI1GJBUTA63m/pW3CuSKS+2takC5gSkk+U3PtXxho9kSlPfR8O4J589p2gUixHDqlP8AasPMshVwVOhMK+0AYPOtZLqhDZsSrTARlx9k7LYb7Iy44VKKbbTAMeJpBkrK0BxpxCkkd4Ag9OVPcxycphz6Vh3XCoE6Xkkgxv3ot4eNeMfiCtSVqdaKgnSqXG5HLkb1nC3VhEsoDCZsLAYUbd6N/OTRWCUrQU6Conukb89Rgi0XHjyodpqUwCN9wAochfqN6LylshxEgQm8JJT4yEgW235U2dtAhaEM4xy4uYKwKlIi/WN9vCuYKYUm5EeNdpwLoWkgqkGZ9d7jeetQ+cZIlK1I7VhJBsFugEDxEdKTdCrQ4PZbEwybHhxkByJTbbx3pnhiEg87EEHY9KS4bK0tkkYjDkEQUhySfLu01w6IUklSSAJXG1r9PKmsT+n/AIg2u6g60d4wbiBGwPgTzvTXEKUDgkJ1f8ZtSgYIHfSIBmDbpQeGb1fF8KlapJ1QJ6nlNO8CW1YpMEIHaJMEkggKEFB8+XjX3XUwzbuR3FOMKX3wCZU657a1UhGLV940fxBKsZiCb/XOCPJxVBDAqOwPsY/Cp6qAI3kdn8Ss/Z2vU46lZnUiap0NacMpJv2TnLpN/OxqT4Cw5TiVT9w1eYbDgrcB2WL/AIWqRy26ZjX1LvCTtxt/cjuJlBsgCQlPeM9Bcek1Dqx6yZ1KuetW/GDMNzzX3ekaDB262qOTlqiCbwOY2qjxwAsl81y7QZWKXPxmP7xplw9jSl4GTIIIJ70QelDnKrT+Yr8xgtKgoKG/UfrTNxIgkTr2WoAxjwmNadaQdjMOAgTyk1I8fOranTMFISFA2kkk/KqXBPkJweIBBkBldwPEK8om3OkX7U8Mfq0C5KioxvAsIA2o3gSf17ZB9Tnf0xf31+WpX61vh8ycQoELXa4lSiPxrRrJyfsqPiEqPnyrHE4AIsokHoQRQhRj/vHWK4zfcbKISkncpBBj3qo4PxekqUIAkahtZSR8rVztnLlL+DSf4kg/M1f8LNaSZ5oRsd90n+u1Fw/zAiP5Nj+gsPaUf7Qcq7XA60glTEKTBPwGyvOBB8K5H2p6/Ov6Bw6tbQSQSFJKVCYsrun51w/FZalC1JVIKVEQQeRjpWsy0bmfx+XsnWLziFePuf1rbB4k9onc94dTzivgQ3Ma/kf0pjg8pKlIKSCNQgjz5kCxpeURHmDBBXtZVufMzfrv+FPcxZ7ZopP2k8rQoCxHWTuOc0HmeDLWKdSqJ7pPiI3AHWJ8fWjmV2A5J8eXL/fhTIFqJX4oBxUZzFwlJIIuDBEdNwfI1mV32FV3FeBbCw6qe+YMJtqA3nx8aEwXDRdbK2iFpEzESCNweY9aWOjUm5UKORJmBIsPQCui5VgAn6Ce8AtgKPc2NyfNMGSIsDU+vhxKUkqcbKgmSgFRV/dICYChzE1fu5QUPMabdngUqQTMgwJhUxuJjw8o0mjPkBDCIsIopJ2+IkRPTx5edKM5ww1LaQkFDo7RmNgsDvIHmOVUDKe4hQjvDVuSelYYnCBYDclJB1IP3SNo6DlTGQWNStkx9sc5sXJ/pXwGNt+VWmPyNlZ7XtEoCidVlLhW6h3OpkxSPNsAGlabm0hQ2I5ETS5UjciuKNShy9hRwKXNg66lCTCjGm5uNrn8qZQUlwp2QNF1C42OmBt4mmmEyrs8PljKhI7Nb7ie8D3pvPw9N+dK3rNJk/EoqvAtsDYehHW9OYTe4DIaE0weKIHdSArbz5D9PCprjNsuKDwQpP2XJ5KG0eHjVChtP2rDw38pt/Wv2KDegh4qhQAnQClUmAomZHKaLmxdli2PKQfqc1SsyI3G1XmTMzhHHtlOLbZb7wSSSZURPhE0px7GCZcKFHE6huA0iOtjrroOAYS2xgWUJkgKxK0HsySLxqTdQMR8NIKSDUdNEXEGPw4Q46Pi7FASkWSqY2mIVB6b1lk4HasgnSe0QQY2VqEgjxojMSOyUrvEuOFZ+IkpBsQVXtXzKUIU83OqQ4jlZQKhCp86eVdRZviQ+dt/2rEb/wDHd9PrFUzyTCiDqUYA+9G/SbVV8VYRYxLkNtqQpRIJSJ3M86m3cnfWqwsDIGtKQOlRyxbUpKApuMchy8pfCrhMG+oEn2qzw4hc+FTOWs4pK0laEhP2iCk28INUQXcEVF5gYP6p6LhtjbHSf1k/xblRf1JT3SlQWFElIg2NxSZnJ+yZhatalHfVIjlFWubnSpBBgKBSR57TUkpb4Ok6ZBIkxb0incRyZMS9YgxwYsxbINxc/kwCFKTYaTIPLyqS+hjx9q6NhsM9phBTJ6kfpQ2MyrGT8YB8FACPQXprF+xf5RPktiyEFNRnkaC7lqdN1NqS4Bz7phW/OJovjDDhWJwj5GpB+JN4IIm8GN6w4HxrhddZegmIkG1xHQU4ztS/oAKCdSYi3SxkU9XZdyGD+vNX+f5cUqxIcSptCFJCXCUBQSNOoAWjcbmK5vxKkqxC7zpMCBA6x86scPi3QJKyTz29PGvrfDTb1xokmSZJ85rhKhQqwmHFmORsuXyfFfE50nDV1XJ8lLbKLDUluCeZvqgnqJ2pWrghQgpW31EBX60TwvxK4VtsvJ1Bxxbfa33jaAIgGvsbUwM1y8X7MLL9S74fBulV5BjxIqV46y0B4OCPrRJAmNSbGTzO1UOXu6Fk8kkctpsfmKNz7Lw62SoCUmUkjkd6bzrYuRvx2SiB/SccxWDRtpH50Vw5hQlxRAgab23i/wCVWyuGkLAu2iLKOgm/U3ojF/s9hh1xGKIUltRhLcFUJJidVIz0aHqdxjxXkcziEmDCQQTYJixA8zc8wfCpttOlQSTaIJ6giQfD+tHvcS41DraXWA4w6ykjQkklspHfBE3HMHasMdhClCVafLrBJMR+6dXpFGxsDqUOHk1Rn3FZaXGlImxTbmZTsSJ5EgHwqex2EWxhGAYQtzFaTv3hGgpV95EWP61WYE6kqg3F9t+R9unQmiGMsS+YcWoKSdglJtYkpJ2MQaw6+8JzEBHYCRYa0vOQhKNDyoSkyEwSNKTFwLV2nMsiQpoOhID3ZJSVSfhAiByBEnlUjxPwQ01h1PpfcUoFMDugK1rAkwJ50ydxuZox60rRqwYMFIQFS2bSk2OoDeZ2Nq4z3EHy9qr2k3jcB2SuzGye8k2uDP5QCORCqEbSJHXkT0v8xVdnWUBSipQWSkwQNinkpNpFiJnmomkLmEI1pnvCFDxG8g+yp6E0ZW1K2LIHQRMlpAdhSSW1wojkFbHlvzoTiLKe1xDQbRCV6EDmB3ov4mae4VaVOhLhISo3jxsr5yfemzWSITjsIkIUVdrqUonu6EpVy66hE+VfZWsVJ/Jw9WuWuYcPNaStKT2gbDeoG+gWKQDauWcTYHQ52aTq0gaVWvIm5357eNXGV4nNPpxDyUqw5WpMdwFKb6Vp5xtWfEnDaJcWlJ1fHGowofaHhB+R8K5gcKaMmZlJXU523cAQekdP97edbJ1FCm1JkK5cjG4J5TuKe4jBtQSJAUNaDM93Yz+8he/hQGI7pvysob/1HOqIbsJPKGBIyprEOIQUFKiUhFxETdJJ5C/jXZMXkTC29BQAdAQFDuqgbAKHej1rmGXYYF0ApEJSpYUCZBi0eAN+VU3BpxgxLnbuKUjQCUKVKkK5EDoR0pLkKAbEewG1oyC4gARinWk6kttq0hJkx/dPMTNfMpYh5kgkQ4ncbDUO75H5Gug59wuxdaUQTMmTZRMhXlNvWkGTYJJKRohxC0yLxZVx+dGx5AUg8iHtFuYIUouxcturI6wVGR6UChU871n9ICMQ6BuXXAoSoiCo0A0+4HFNq09338Bv0qKzBRcsYsZc9R5j/CuEFIPpTJzwqew2LV2kW0je59Kfh2R0qTy8iuRUt8LA+IG54zZcMnVABIuevKDSnHMSQuI1gGY3OxpvmGHDjUEAixvbY0A21bTB0pJKAFSIO+1M8LJWI37RLmYS2YAe8VqaUn4be/50RhcziErAI6E/7g0QrDg3vvAE1LcU5gWyA2QCSZ2Jj1FMYuSmQ9RA5+Bkwp2Yx3gR2WPQvVKHgR5RBg1aKbCkOtz1O02Pe/Ga4tlWeOfSWg6rUkKtYCCbTYCu24NV0k7EAHfl/KqmL+JE8zzSVyhhObI1JWURsfeiG9aTqT7VULyxuTLYMLN5V5yT5VC8a49xgNdkooKiqSnoIAF9+dZOEgdoZOejZP1AblxkuYIcEKsdiPGp/hTMcPh3MQw8SlX0g9mqJF9wT9nlUSxm74OoPrB/h/Sr3hD6LmTLjKmg06NJccGnvKmAsHkbc6GBGWY+Kle+karx37eU7/4qeYZEpExtB9bGlmPZ0tyndEE9T/sijMvcmU3g7etP1azz49GY1FzkJJTckEgzzA60RhMcQlxtU6VIVB6yDvQWd6w8ladlgAzOkKTYiIuSD1pfxS6tGFcWhSkL0EggaSCek0my0Z6zDg/biGQETbKeO8OzhcFh8Sy9BYb76ZvAiQAZUmRfyNqb8TNNOaXWla0Opnu7EWSVJ8Uq7NXvQP7NEMYrL8Ml5ILjYWhKiASBrJKRqBuRHjW37VHhhk4JDX1aVOLSUp7oKSiPxIrKaaYwtTiTuEXoVuU8yJt0V5dfWnOGQUrGkzytyJkoUP3SbfxRyqfSo87qkkncz9qbcxePA0avHwlA1ETMR03if3SD7CjuJafH2EfZ5mIXgktkkH6SwAPAvJJSfAQflReXcfNvY76K/hVtrS4UtqPehewCrd0kXm496jcESl1tZUpTalhcKJUAQQbdBJPtXXcE02pfaJiT3rR3psFG0kiNO9ooLLUjcjD+qvuD5zh+8DcJUIMbyBYeqZ9UiojFt6VKBhSmzBHLSZIHkrvgdO4OVWOfupS06tSgAkTMwExznlBrnGIxMkKC1xJSTt09ehA8q0qw3APYmfi3DgAMg/Co8wdielyJ9abYLEOB3trk4dswmRfvAQryTz8BU48AJCrkGDvsZ/U+9N8gc0LS4q6ZgneQRMHrKb+lFZbEezrY37S64U4gOKC+0a7NaD4lJTyIJHXlTPMikoJlJUm4BUL9UnzBIpTnDgbbKABoWNSSNgN1CfYj1rimd5gFPLUDImx/ShBD17SEx9dAToWYt6HFIRBSfrGTIgSO8g9JFr86TYwA3TZJGxuY6HxSZHlFJclxCVjleyhHMbGaLCNKr7W8geX6VSxLq7k7I/qK1DmMStCSpCQTqEc4i0e0jyNVmBx6kNtuuaUuIkEToC25+DvH40yDpqYwDBsLSoCPe3oYjzoTit4OqSkpgBMEQTKhuCDzAiDzihZV7HUNjbqJ01/NsOoQXmoUNlOJBg+ZqTxrqE4htxpxCyVpSdKkkqEgBQje1jXPMUwHUbfWIG5vrRHxbXNDcOOpRiWQTZTiNrEHUIND/X+s/UL37iHvrUt9420h1wE7RC1CPE0bhUSkOFMX6XJFpNEYDgrHpxeIUrDkNuOrUhXaMbFRUDGuRIPSqNvhbEqbUgtRa0KbF/RfOoecMbQAy9w3RCMhIko0YSVEd5V5/D0FMssxGrVJkg9IFxsOtfsbwfjlAhOGO1vrGfl9Z+NF5FwpjUFRcYKZSP8AmNG48lmkHwP1ujKv+sxBuvYf9zRxw9koiSQk84/pSbL8XrLSVA/WC5EFPkbWqtZ4exIEFs//ADRf/FS5PCmL1pPYQN51tyD56ia3xA6ghlO/qKctsbMGVxr7ijFOaAoAaSklIPMnYmuccVOHto+6I/M12PO+FsUtwFDJIIBPfbEHnuque5p+zbNXHFKGEPeVN3sP/q0xw8BRzYgfyPJTJiHUzn6lEmdorv3DuKK8M0ofcSbk3kRJrmqP2VZrP/4h/wDuw/8AqV03hHhnGNYVKHmSlaRpgraNuXwrIqxhNHc8tzlJQEQzMESnX4e3Lb8643+0J/XiUgGyED3Mkmu7uZM8WCkt94XA1Jv4TNcpzz9neZu4hxacKVJMQe1YEgCJgug0R29FCL8fEf8AUdj8SAQe7c0+4Hxqml4hTailQa1DYgwqYUDumDtTN/8AZlmhAjBkX/62H/1aYcOfs6zJpxwuYQhKmlo/4rBuRYEdoZpcSoTU6RgceVy0oCey1yOZknzix3obLVkQCZIMT+FHYTJsQkIJb7wRB7yN4i/e8TWWFyPEaT9WQf7zd9iDZXjT6EAVc87mXIzBgDr6n7iB8Jw6lkE9l37CTH248YvzrmvF/GycQ12OHQtII7617+KUwfQmuxOZU4qxRYiFCU8xBG/+5rjeJ/ZvmYUoJwpUNRAUHWAFAGxu7IkXuOdK5qvUvcHkZVxHGdTf9n+OKGMOEqgKeWhwTB5KSQTsRJNq2/ahnLuIYwqliFNuvIkcyIhUHnA9waK4Y4FzBppIcw0FLxVHaMnuqQBNlwe8Nt6I4i4JxzrCUpY1KS4pca2U/ETMd8DnNYq1uOooKXe4rwWMKkIV13PMGPzAoxkBxvSbkX358j7x6Kr5kfA2YJQpDmGKeaT2jBv/AAun/Yp3g+FcaCCWCBz+sa26WXyowIKyph5CMB2IgOAAUUoFiIXqg331R5xt1B6054Pzx1JwwWoEKLhXIuEaQQARaOcnmI51+Z4XxSVyGjE/fbvvH2twq/qaJY4bxLZbLbRISlQAUpslM7Ekq5GNuQNYIgc/63O2H/c5BnXE2KxGpDr7imyons5hO5iQAJtyNPeGcxLiIcJIjszMQFASkib6lIsT1TX7Mv2c5kXdacKTrAUqHWBpUfiTdwSJEz40fw/wPmLalJXhCErEhRcYOhaZKVQHZPShgxLjv+vL9QtKZTcm0g3nlPzTBHO1GZTrbWEqUUak6xcaSYJQTO4O3rTT/wBs4pYCux0EoAUCpswoXmyz5bmvDnCmKEw2SU6dHfRdPS6rQDHpRwwIqVHy4z7jcB4jzdZZYStUtgFKoP3jYEdUgEVzzN2y24UnwjyO3yrp+bcKYp/VLASFjSqFNQCBZfxWv0qVxPAeYuMgKwpLrZhJ7Vjvp/8AssRHPlWW1qTMwUjXmIchxH1gE2VY1WpMjxTZR8rz6j5ikTfAGapIIwirf/tw3+rVpl/CeK7xcw51FIT/AMRqJkHUYWQYE2pjBlAWjJWbES3YTXKHFK0okaiVLP2SmxOmTIE2UPEVNZktSlKKlGVHUFAexjYny8as3uHcUUEhsEqT2a2wUDUnkqdUSk/I0i/9n43TpLJJbPcJW13k/dPf3A51tXWzufEakw2pSiFJ+Nv7u07qSQeR+IetCnCf2rDuoACFPN25jvpP41TucF49K0rQwZiCA4z6Eyu5BvPnROC4MxiXkFTJ7MrStX1jXcIUCYhUwd4isv1Iq51LB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44" name="AutoShape 4" descr="data:image/jpeg;base64,/9j/4AAQSkZJRgABAQAAAQABAAD/2wCEAAkGBxQTERUUEhQWFRUXGR8bGBgYGBgYGhgfHxwcGB4ZGh8cHCggGxwlHBwcITEhJSkrLi4uHR8zODMsNygtLisBCgoKDg0OGxAQGywmICQvNC8tNCwsLCw0LCwsLCwsLCwsLCwsLCwsLCwsLCwsLCwsLCwsLCwsLCwsLCwsLCwsLP/AABEIAK8BIAMBIgACEQEDEQH/xAAcAAADAQEBAQEBAAAAAAAAAAAEBQYDBwIBAAj/xABGEAABAwIEAwYCBwUGBQQDAAABAgMRACEEBRIxBkFREyJhcYGRMqEUI0JSscHRB2KC4fEkcqKy0/AzQ1NzsxUWkpM0Y6P/xAAbAQADAQEBAQEAAAAAAAAAAAADBAUCAQYAB//EAC0RAAICAgIBBAIBAwQDAAAAAAECABEDIQQSMSJBUWEFEzKBwfAUI3GRQtHh/9oADAMBAAIRAxEAPwAbObnECCYcUYn980GMLLSVRBkGDetc+B1PFKoIcXz/AHjvSzCZs4IE7eoqEiGjXzPRiiaMYZphFto7RPW8TsaEZzRwAXj0olnErckLWCCNv60rSoVvGmiGEKT12DPeNxSXVKPOIPQ2rxgBLSLG0zbehsvsTz7xt150+GasOJAUFIi8JiZ9KI/oFAag8bfs9RMRoRH86+uO6UqKvxpxmWZodQQhEFMEKMA1N5ko6RP3hWsZ7+ZnJSLozfK8ArEPqQgG6ZPhypy1hg6tLCICkSCTsSLRStlbjGl1s6VG3mOlNMPnzgBMJSeZ0iapcfEr017E8z+V5eTD2xEWGExxTakSgg6km9CrVLjKZvr28IozEY8q76rki9q8ZY1rxBMCyBpIEwVGKfc+083xx6iSNC49xSS22gBOouyCknqLAUmby9adQTcoupN7D86ZcTYnUygpOkoXp6Ta/wCFKUZiuPjVfxrvvQn2qsi7/tAs1dlKJiSUgehm9UycR2GA7QRrVffbVINSOKVK2pt3xM7c6fcQr7LAtwJLliTyG9vGsX6ifqNov+2ij3P94JkuBLv2gkSJ8jz86s8y4STh0pcbd7SR8Mb2qBwjLgSFhKoHODFFNZs7I756Xm1C8z12Lr1HtU+5Vi9WFfQkD4FFfQGbDzoPLUatKZ0zaenia24Wgs4knZQIPhaaEwSrwAZ6fpWB5E556kzpGS8MYQtq7Z06x4gWi0DnU5hcpLGJXeQsSkxuAedLg84jqPOfxryjFq1BRJ3uTO1EC1smGHQHsZjjwEYlwRN58Liaa5RlaHEFa3BA+wPitSN92VKe1D6wkgcwAdIn0vXxp0zKVEfnTOE6kPlglj1+ZV5XloKlFMoJEJna9TuJwym21KVGpC1ayOcm1auYh3RIC463getZZy3KmUpVAdAnn8NzPratvQGj4iy9+x7e8x7SUzAFhz35UzyN1hN3kyo/DPw0m5R41qFDb/Yr5WuFyL2EvM0xeCxDPZBlCVR8YAERz865Rj8IGnlI1BQBsRzqowuQOvI1hQSg7Ek39uVIcXkyypXZqDmm3d8OnWls6geBNYib2bqJ1pvTPA4ppICVJmN/GlyEkEyNt55eFfKArdTD1cpM0xeGeHcYS2Z3BtU3jVAKhPwjpW3/AKW4oWH61g/hVJ3EGut48T6bYPDpUe8aruGuHWlLZWH0JWHUHQZmygY86iHDBidqPyDEH6VhxP8Azm//ACJrliqnQSpsTpOYKSVPBEBRcWJMW7x5VnhMIhLcO6CeoEUhzNQ+lPwb9qv/ADmsw51g+ZNQ2xEaBnp8eRDTVsQ51CUO7yBcTS/K0oUolwwgkyRy/lRGKcTII0zFwNxSzB4fUHACbE26c6Ii+k3MZG9YIFy/y5OBaRPZalHnMz86R51hsMoKU0NKgZIHSkOHUYiZ87GiW3BCkqIGpJAk70PowI3NKUq68wLFu9mg6d1QnymtcLh23FpDqtKRBKt9uvSluYg6J6EGmHYgtE8yJI2MU2tKQYll7MHA+JY4xCSpPZrYDI+JKkyo+V7Unz5OHEFidzI5elIsKBAiPGTejmjpQrbcbwas4woHpE8JycmQvTm6mWOMMEg30n8R+tO8lwqGUa5OlKUlwRfVOqlbJDgM6YSCVCOW1PThicHqSm7wJAAPmPkK+O21PkPXEQfczxmhQ64lSHEpQDO0kk7zQvEHYlSSxbfVFx4eVAjBOIErbWnzBj+VDoc1AxAAO/SxvW6X+UFeQ+j2H1AdOt1KbQELVtvAP5/hVhm2LbQ3h0LAVAm/K0TSHIgh18lMgDDGAR+8Ek+s1vxoU9s0Ez8G+8XoQOi0r8X08hF+BKrLeMtDHZEJO4BtseRFS+c9mdKmoBkhQG21qVqy9xCNS+4nqb7+FfVIU0klaSNimJvKZB8qHoT0xYbUCY5biC1hnU/aWvSPwPyp1w5mKEMkWS6TIWYP9IqbyNBWUp3I7RZ9oB+dFZPhC4sJsCd56frWRA4mPYVv2ldhMclKVB1aFAkKKQNz1/pU1nWISXFhsAJgrKdyJEAHp1p1isJh2kwoqKjcKg6RFiITeb/Khs6yQKZW7hVEhSZWlQgqAEQD0kTeusR4ENmUkdQPES4diMM251WR+gplkGKaQpRcGon4egNeGlgYJSSY0lJB5zOw8b0rT4CR8z/OmMT9ZK5eLx9idYy3i8BjsuzQQZEkpsD1FRuf4dBUlxkj6qZSP3jM+FAoyBzQVqIbSBN9z4AdfCtGcIpvDuuJGpC0G9wbWuDcUa1BIrfmTmRq7XoaiYOFSy4RGskjyBitEskqsdzXsvJDDbRB1pEz4G/41m1PsJoQ1GhsCMmM5W2dPxJFgOlaYbMmW19olBSqKCy3LVPqITaNydhRuM4ZAhJeRrPwp21HoL0QuwFkQJxoWIuT3EOOS+8paE6RYQOZHM0pRa/Sm2dZQtgp1CCd+k0ukR4nfoPCkXvtuNJVahWHzlSQR1F/KvuLzUO90pHQRS9CFKMJFzW7OWrBkjatAsZ2BKETRvDwnGYeOTzZ/wD6JobF4cpvBFGZCofScNptL7Q8T9YmhmdlhxXlwRiFqBkKWo+R1Gl6AIprnyp7Ywe66u/8ZG9J0Ojl+X6VLQmtz0fVVOviH8P5SHEqcWYGojxMeJppleBQouJUytsG+oqBCuVqn8FmLrYISCUztBI/CjU545FgE+NCyLkJI/vCYjiCjfj68z9m+WhhQKFd1WwIuD+dJw8BiUaiCIPK000edW40VG+lXOxvzFKwzrdR2Y1FJMgCeU3ouLsRRNmB5HUbGhYnpDPaLDZ2JiadZ3l3ZQ2gFSzBJIOk/ugp8OtemcgdgylAKjzWkEDwE0E6rF4chLmqJsqbGNvI07x8QbTiQ/yXNfFRwsN+Ywx2RhDKXUTsNSFXKZsYO9j1vFLWwdK+7AAkn13rZvFqWSHFTKT9qeVq8YHDaiUkHvDeTaqYGqE8lkyWSzQfIUyw/HxurDaT67e01Vq4hDDnYEHShISCL8h7EUJluVobU22kn6oF4zE6lnSB6CaX57hXFPqKGVLTpF9JkGNx1rAHUXGsj936r9n/ANRtlmMw+H1raW8tS9wpZUBeZE7VM8XOjS8oQNRBAEixE8rV4fMfEoj90jT7gwawzZRUwrnIA6cpH4V1qCkCZxdnzKWPvGnBYGt3WIhpCB5ElR+Qr1xc6EYpCkgSlCVR6mKYZOwPok/aKiq15gBNIuKntWLdPSEjwgC3vWBpBKHHPfnMR/4z3icc26QV6kqHQmI3ol7N2wyW7q7pAkGdt5NINBTvqHpv7iviDE8zpO/lzrBIqek/eSL95rwkZK1G2ls7c5NvOvzbipJG9v51jwqZS4mYKgItIgAm55UTlOAcdMI5GVHYC3Osj2gUBKrUY4XOVgQUhQG2oX9KIRnTiiE2SDbyBt6V9dyhCSEreSFHYERM7aZMnpagM1ylbIkiU8ljYeJohMcZsgG/E/YlAW4hqDCQpRO2ogEDyFANOwUqG4v+dFYXN/rHHYk6EBI6qMSPWaFdSULUlQhSd0/pXUaTeSAwuPU5r2yNLyZuSIJBB6+Fbt5wGRpQixPMkjpz3pdkjC3JASY5nYfzNE4nK1B5LOoKWYICUqKb3jXET502ciqATJAwhiVB8TzhCn6S6FCQYTN+kn8aWup0lSTa8e1EsNLblSwQS6SZ6WE+1fM4bCVBU2Nj5jp5iDQj/G4cH1UJ+wGOU0RovNyOvSqLAZgXohAkbEgE+9ShTe09Pzp9lmJShsTYiiYTejAclKFjzM+LsaC0psgatwroekVDFJFqvDkGIxS0qaSIJkAkCQL+1JeLuH32XFLU0oIN5FwDz25UvydtcNx/SgERYZwpOoeXpTBOZymFCx3H50vUUhIt3uvIfrWRAoCuQKjMcP4pK03AuIHhQWSNxi8MOj7f/kTR2ES3YE+fM1XYfK8AXGVtvQpLjZAJuTqSQPAzRcgsAzIijiLUVvgSZdWDflrV403ybDspbTpA1RckbHw5A0m4tV9a8I2cVJ/jNDtBSSI2jkYHy3qHkQsutT0mJwuTYvUscA04kkreLiSPhKUADxBApVxElqykwFzBiYP5TQDS+nsSr863xTf1CpSBcXFqWCsMlkx0qOlAQFLstrSPuz7Xovg7MUYdnUsAFwnSo+B2nlal6CRIESQRa9ZYhqMK2lQum55ESdvOqGJgj/1kfn4jlxEb8SoxOFYdcLji0lR6pE+h/MUVisWlxtbIJXKdzAEi4/CKi8NBFlECNjaPT9DTnJ0d9JVPpVtG7e08ByMJxH+Wh4gWXOd5ICYBN59vavXCDOvFLHe06jYTp3iRXgNSogKFzAAmTfna1M8pR9HwqlpUdRUUgkRdR093raaGbsQ+OqYfMLyPEJSXHXDJedOkH7qO6kDz6VnnWQLxOIDodSIMpnV3Raw0nqPChc/wxQ20I2skeA/OZNK0Oqj+ZB+VdFEURMl3791Ne0s8/wBC2CFkFaACFWJMWM9AahsQlLuIQlXwBKlkddCCRPtTDDNrDbpSJlBkkzG19qHbwikuazeMO7JtuUQPW9fZRqhN8Q/7lkyiyp/ThUqgT2AXA6qUo/mKGwuObaeS+ltLkqlUjVygz06+lFlQDTgHwBpDQ8wlM+V5qKafKSYI36x/WuNVAGVvw7r+zIxF3qdFzbNsPiGggfWSQe8Lo3kAwCJ5+VQmZ4RLS1BJ1AoJH7t4jxr45mDnUev9axdV3FHnoMX6zQSoVdS+5TpSz7wcjur8Ux/h/nXnJcxW3KkjUFRI322o3hEd1R56ZHypTlDcgA2Ptzr4e0GthUr7lF/60JSrswFp+ElIJT5EgxQ3EGdlWHcR95NyfPw60Vh8uUpMTvyIiPXnSHPW4bUkiDIHz39qIQKMYzMwQ/YgeSyotoH/AFNc/wB0W9LU74nbjEE8lAKpNw01qV4hKiI8/wCdP+KE95pUbojzi9YxxHreAkzzlWZFtGg7Ez4i9FIZbnUHYBOqAogTOraY35UgU3J8gPwrUIJ3FNK1iiLkt8eyRq/MpsZj0Pd37vPaxsQLbc6RPNl10pPxNIgD7ytv8tesGiCneCe9J2B2PlNfcqxBKis/EpRUP8pE+1ddu1CZROngwRMzN/OaLZdkgEEjnv7VliUaXDsDuAec/wA69oB0lRjcARzO5rI0YS+wjnLOIVo3mAZAB+HwHUeFNcx4zS4jQodzcpCRc+c1Jpgisi0ElKjcT8q2x96mOixRikQo2ibx08KHSL+V6oc3woKCpIAuSPzH50gSKSdaaMKwI1PyVkGaYZJij9Kw/wD3mxy/6iaBIrfJR/a8N/32v/ImuWRNSkzTDl1/EJ5do4SQLAa1b0E1BjSSYEQfanOcIIceQndTiyo321kxU/ho1FPtUsbuX2HUrfvGqFH7qh71sdam1jSo23AmPOvuEURb9f1o1DBWTfSIIEHfzE0qzgGU1x2lxVgMOZJOydx+ArPMHVBKuWq5BvHh7Uaw3GlsX03UfGl+cYolRSkgAG/gaLjJbJEuQAuIzHBIBulY6wAEq9+dPMAQmJTBB8Kn8EkWJSOmoE+ljVfl+L7o1gkAWsK9Hx9i5+afk/S1RPgmkoxDijcgq0iIknb5mn+KaBLTZuWkl5UCAI7qZHmSaHcwZcd1FMBUKnnAAv6n8KI1QziHlAkudweCUWH+I1xh7TmNjXY+aiDPMQXEIOo2O1rR0pehKidh6GJHpXlGKkhFhEmYk+XlRgZVzuORFaGzPrOMUYSy8ENL3B0kQLgzX5jBdq0rdKklIjmSvSPaDXpvDShadpSbnwv18KN4afGkLBB1PECwuEoBP+IV9k8ifcevUw9obiWwMKsi2pxe/wC7ePKBUA2mfx5edWvELujBgEwdSp/iST+dSWHakbbdD+VYcbqW/wAMCwJmRb5zJr4+N7wAiSbeP50e433SRFtx18dt6WZiSEHxTf0BgfnQsqgCX8qdVj3hZgtpbVMBSQTPjB9qVYGJT+J23janDB+pYj7TP4IFqXcPAhQi3gbzfnavgPEP1FoJX5M2o/CoeNhHzFT/ABpgSAlNtRVMgggiNzHSassFgTplUnmQLJ8DJ/Kp/j2EtDSI+yFQBY7geH2fKsM3mF5FDGZKcMJR2yw3YaYSTurkT4TvHlTbNpVh0yLoUB6GU/pUvkSyl0HmD+Bn8KuMUxqadEC8keFgsVvH4ieAd8DD/mS6Jm0+VH4VnX5+5+dDYVM7AnyqqybCGAoJAnYmT/lsPOacxD5kLkZKGpMZqhSHV6dktgK6Anl5maOwuHT2TYkaYSSfPc+hNL+KFlL6kq7xWvtFGbkDupSRygAn1o/Kl91TatrwT0N+fLah4zbmcIPQTTMUhbYJBCkWM2kE39lA+4oBknSBci/jvzputOsKQRuAQTzB7qj/APIA+tKkoKZBty8q31ozSGxUMy3BBarkR6/PpWWZOgPaAIQgaSNp1b25U64fw/d7RR0pEyqdIIFzJ5COlSzmI7R1Th+2SelthbyE13IQAFHvB4wWcn4jFtoXQbg21H/CfypDj8GW1lB5evrVD2coFpEfhcfpXjMEIcaCxdaLeYPXyob4+wmkfqZOFFuVb5En+14f/vN/501o60I5CssmH9rw+nk+3t/3E0swqNCVOcgoefJMqU6v21mNqQBIS4J3POn+Z97EPE7Jcc99ahU7ilHtQeXOpKeSJ6HOaCtKjKm0mBH4fL9KeN4RIuANufKpfKsY2lQ+sSE+Vx8qrEPakBSYKTeeoqbyEZWlXHmV1AUyfegKUlIEXuKnM3+r1fMzPePLan2KxMFRjefD0qfzo91CYv8AEo05xbuIc4jofqb5RikwDOk80q2PiLWqwy5HaABHPe4t71CZE+fvDyNWvDmPbSe+6hA5krFeh4z0J+efleMcmQUCY3xmHU0rWnvHsrztIskb9aCfSU4ZaD9lICvPcj3p2+UP6S0tK0g3gzYX5W3j2qdddlax96d+g3+VET1WYpyB+sKtSKYMvEHy9v61S4dgaZHreR8qmThy3igFTdM+Wq9/lVFgsSBbVHK/L1rmFvM3zkIqvifMYkltzSqO4r/flTPhDBdngUFQhQK1Dnz3pfjXEoQuVDvJI6zI2pzlDzKcElBc+shUiD3SpU3gchXMjD9ghePjJ4rdRsmfOMWoEEDSFIJJ/eSbH0FSWAQSZSmSdrD2qg/abiQWyptQUlSmikpMgwFDpSHJBPW3ST/SuFrMt/hMXUnfvGWLwulIVFo6C3UbQKmM2c8tveeddBxiUJYWSSlIFwRefQX85rnmZtlaiBziJMCw5mgZTay7zqCgCVWV4ePoqBeWiB1J0/LaleRNJKoWlRgj4SQoHbypzlywpeGIgFAVqggfY09294N6R5e4pl4hQMpVChInreug7E+GROy0fE6R2TTOHU4s6ggAwtSlHVNhEwD86huNseHuz0gaSmfU8vSj844n1tqbQIQoCSSbRyA/lSLEYQlCSQY0z5Sf0ihvobn3KcdSsQ5eiHP4o9xV7g3pb19QgnpIlJ/L3qFUYegC0/gYk1ZZNjWOxW28Xkkd4FttK7SJKpIgAgURGAG4vxMgRTcDYwgDqwoHuqIsD6EVbtpbZw5PZwIkSNIJ3Nh5VP4sYZxXatl0zGrtW20pAA3uZ+VCY/FB1xDSDqB3InlyE9PKnA46XIvIxFs1DxIbFYkqe7RVypZKj1k/pT7K3imL3Aid7UkzRgpURYkGLU0ysy2hZ9fw/GKWwN6iYXINAGUmISFJQ590woDkFiD6SEmgcz+LV94b8iRb3ojBvDsTquCNKhzHMH8qNWnDuMKAcdIQR3uxAg7fekg047qBF8am/qI8wxkYBaQYUs6IjcE7TSfLcWXlFKrq+ZA/lRPFmEU0EjUSgyU2i/iJNJsnfCHQSNvwpJsoOQH2EaTGVFfMrcvd0nTffn8hXtpQbeIIkE9ORv8AKhsUm+obG4vRSF6kgmxHMcvE04u9fEXyLu/mLM+w/ZqJSBpOxmfGPOk3D+IJxmGnft2/D/mJ3qrxGMS412biFqCSBrTAG9jtav2W5E2XGMSELCU4htF1QVHWIIhMEA0ln22oxjBrcKzYaXXo5OOH3WTUzmoIiLqVdVuXKn+eO/2h2Z0BxZVymFG1Swxiu1U4oSk2teByqXiU9iZb5eUdQI7wbQLYWNIgxPw+hmqjLlFLCgYlBiN+6RIIjekeVaHMM+GyFaSFDwPMRTrCGW2iQohbZBju3TsOm1BzHtaH5heMvTq4+P8A5EOJEKAPmfHoKWZk6mSs/aIQPTc05zVZ7MqCYVvuJ8JqUzVtS9KR9lI8p3NbwKGoz7m5Sgr5hgw6kKCkDUNyAYPoeYPSmOWYVCzGhQVGoARqtuCDb2NS7LuIa+GSPEao8qpuCsUpTwDoPf1JUIixG9/GKeUGR8pQjsoo+8tuEVlCVgiCpOpMiD0NhtB3pJjgoLc2BMJH8RgxT7hlSSiCIUhakmAoQDMiTuQpJv40nz54IdSUyQmVczMT8qcQ0pnn+YpfIpktmjRW84puJSqBF9rQayTmC/tNLSofdTqB8ZmhcredZUV9mXUrklJ1A3vII2qhaztgp72ExWr7o285pQO6k1LR42DKo7+YtZccUZWAgD4Qd1GdzyFUGWohDawb6tJI7oFyAIVuqCLeHhXjC5estKWRc3Sk7gfvRaa3yZRdYxKQCAmCCYXBTuBzI+YmtY2LNuY5Crx0AQaueuPcMpTbYkAAJJm0kSkQPM3FS+V5gWyQdIWn7Koqw/aI8oKwy0N6+5tcA2BkHlUsXUuD63BOHppWD8yBW3Yq3ia4LlB3B8mGZrna8RDTaZA+ykzJ9NhQ2Ny5bYQpY08pJ3teOopzh0KbYAy7Dr7QnvLWiNA8JMFX6TSZPD+LSvtMQlZAkkrUDbnufwoZYmOZcpfzD2lDSl0JCTaPskHSbC1wbz15b1lnWEdVinVBIWlSgRBCTdIiZ5URlCgoFG1okmbgWI577Dxr7xDg8TKFYdSxIGoCIBA3PPw9KIwIFiF/XSd1g+DyJ9z7BEmLCf5Cr1vhxBbDTh02TKtSAlIHmetcsGV5gsiVu3MSXOvrsaYYbgPHakkpBg/adb5ea9qAbbyYH9pijNGdGIWArUJWnUOekmD60zYNxz1IjcpmdJIt8Q/dO8eFaZlwxiQsnsgTN4W2QTvbvwd61SytKWwsALFlQQbhXgbCBY89qMpvU5jO6hysGVMLQjvHQI1GJBUTA63m/pW3CuSKS+2takC5gSkk+U3PtXxho9kSlPfR8O4J589p2gUixHDqlP8AasPMshVwVOhMK+0AYPOtZLqhDZsSrTARlx9k7LYb7Iy44VKKbbTAMeJpBkrK0BxpxCkkd4Ag9OVPcxycphz6Vh3XCoE6Xkkgxv3ot4eNeMfiCtSVqdaKgnSqXG5HLkb1nC3VhEsoDCZsLAYUbd6N/OTRWCUrQU6Conukb89Rgi0XHjyodpqUwCN9wAochfqN6LylshxEgQm8JJT4yEgW235U2dtAhaEM4xy4uYKwKlIi/WN9vCuYKYUm5EeNdpwLoWkgqkGZ9d7jeetQ+cZIlK1I7VhJBsFugEDxEdKTdCrQ4PZbEwybHhxkByJTbbx3pnhiEg87EEHY9KS4bK0tkkYjDkEQUhySfLu01w6IUklSSAJXG1r9PKmsT+n/AIg2u6g60d4wbiBGwPgTzvTXEKUDgkJ1f8ZtSgYIHfSIBmDbpQeGb1fF8KlapJ1QJ6nlNO8CW1YpMEIHaJMEkggKEFB8+XjX3XUwzbuR3FOMKX3wCZU657a1UhGLV940fxBKsZiCb/XOCPJxVBDAqOwPsY/Cp6qAI3kdn8Ss/Z2vU46lZnUiap0NacMpJv2TnLpN/OxqT4Cw5TiVT9w1eYbDgrcB2WL/AIWqRy26ZjX1LvCTtxt/cjuJlBsgCQlPeM9Bcek1Dqx6yZ1KuetW/GDMNzzX3ekaDB262qOTlqiCbwOY2qjxwAsl81y7QZWKXPxmP7xplw9jSl4GTIIIJ70QelDnKrT+Yr8xgtKgoKG/UfrTNxIgkTr2WoAxjwmNadaQdjMOAgTyk1I8fOranTMFISFA2kkk/KqXBPkJweIBBkBldwPEK8om3OkX7U8Mfq0C5KioxvAsIA2o3gSf17ZB9Tnf0xf31+WpX61vh8ycQoELXa4lSiPxrRrJyfsqPiEqPnyrHE4AIsokHoQRQhRj/vHWK4zfcbKISkncpBBj3qo4PxekqUIAkahtZSR8rVztnLlL+DSf4kg/M1f8LNaSZ5oRsd90n+u1Fw/zAiP5Nj+gsPaUf7Qcq7XA60glTEKTBPwGyvOBB8K5H2p6/Ov6Bw6tbQSQSFJKVCYsrun51w/FZalC1JVIKVEQQeRjpWsy0bmfx+XsnWLziFePuf1rbB4k9onc94dTzivgQ3Ma/kf0pjg8pKlIKSCNQgjz5kCxpeURHmDBBXtZVufMzfrv+FPcxZ7ZopP2k8rQoCxHWTuOc0HmeDLWKdSqJ7pPiI3AHWJ8fWjmV2A5J8eXL/fhTIFqJX4oBxUZzFwlJIIuDBEdNwfI1mV32FV3FeBbCw6qe+YMJtqA3nx8aEwXDRdbK2iFpEzESCNweY9aWOjUm5UKORJmBIsPQCui5VgAn6Ce8AtgKPc2NyfNMGSIsDU+vhxKUkqcbKgmSgFRV/dICYChzE1fu5QUPMabdngUqQTMgwJhUxuJjw8o0mjPkBDCIsIopJ2+IkRPTx5edKM5ww1LaQkFDo7RmNgsDvIHmOVUDKe4hQjvDVuSelYYnCBYDclJB1IP3SNo6DlTGQWNStkx9sc5sXJ/pXwGNt+VWmPyNlZ7XtEoCidVlLhW6h3OpkxSPNsAGlabm0hQ2I5ETS5UjciuKNShy9hRwKXNg66lCTCjGm5uNrn8qZQUlwp2QNF1C42OmBt4mmmEyrs8PljKhI7Nb7ie8D3pvPw9N+dK3rNJk/EoqvAtsDYehHW9OYTe4DIaE0weKIHdSArbz5D9PCprjNsuKDwQpP2XJ5KG0eHjVChtP2rDw38pt/Wv2KDegh4qhQAnQClUmAomZHKaLmxdli2PKQfqc1SsyI3G1XmTMzhHHtlOLbZb7wSSSZURPhE0px7GCZcKFHE6huA0iOtjrroOAYS2xgWUJkgKxK0HsySLxqTdQMR8NIKSDUdNEXEGPw4Q46Pi7FASkWSqY2mIVB6b1lk4HasgnSe0QQY2VqEgjxojMSOyUrvEuOFZ+IkpBsQVXtXzKUIU83OqQ4jlZQKhCp86eVdRZviQ+dt/2rEb/wDHd9PrFUzyTCiDqUYA+9G/SbVV8VYRYxLkNtqQpRIJSJ3M86m3cnfWqwsDIGtKQOlRyxbUpKApuMchy8pfCrhMG+oEn2qzw4hc+FTOWs4pK0laEhP2iCk28INUQXcEVF5gYP6p6LhtjbHSf1k/xblRf1JT3SlQWFElIg2NxSZnJ+yZhatalHfVIjlFWubnSpBBgKBSR57TUkpb4Ok6ZBIkxb0incRyZMS9YgxwYsxbINxc/kwCFKTYaTIPLyqS+hjx9q6NhsM9phBTJ6kfpQ2MyrGT8YB8FACPQXprF+xf5RPktiyEFNRnkaC7lqdN1NqS4Bz7phW/OJovjDDhWJwj5GpB+JN4IIm8GN6w4HxrhddZegmIkG1xHQU4ztS/oAKCdSYi3SxkU9XZdyGD+vNX+f5cUqxIcSptCFJCXCUBQSNOoAWjcbmK5vxKkqxC7zpMCBA6x86scPi3QJKyTz29PGvrfDTb1xokmSZJ85rhKhQqwmHFmORsuXyfFfE50nDV1XJ8lLbKLDUluCeZvqgnqJ2pWrghQgpW31EBX60TwvxK4VtsvJ1Bxxbfa33jaAIgGvsbUwM1y8X7MLL9S74fBulV5BjxIqV46y0B4OCPrRJAmNSbGTzO1UOXu6Fk8kkctpsfmKNz7Lw62SoCUmUkjkd6bzrYuRvx2SiB/SccxWDRtpH50Vw5hQlxRAgab23i/wCVWyuGkLAu2iLKOgm/U3ojF/s9hh1xGKIUltRhLcFUJJidVIz0aHqdxjxXkcziEmDCQQTYJixA8zc8wfCpttOlQSTaIJ6giQfD+tHvcS41DraXWA4w6ykjQkklspHfBE3HMHasMdhClCVafLrBJMR+6dXpFGxsDqUOHk1Rn3FZaXGlImxTbmZTsSJ5EgHwqex2EWxhGAYQtzFaTv3hGgpV95EWP61WYE6kqg3F9t+R9unQmiGMsS+YcWoKSdglJtYkpJ2MQaw6+8JzEBHYCRYa0vOQhKNDyoSkyEwSNKTFwLV2nMsiQpoOhID3ZJSVSfhAiByBEnlUjxPwQ01h1PpfcUoFMDugK1rAkwJ50ydxuZox60rRqwYMFIQFS2bSk2OoDeZ2Nq4z3EHy9qr2k3jcB2SuzGye8k2uDP5QCORCqEbSJHXkT0v8xVdnWUBSipQWSkwQNinkpNpFiJnmomkLmEI1pnvCFDxG8g+yp6E0ZW1K2LIHQRMlpAdhSSW1wojkFbHlvzoTiLKe1xDQbRCV6EDmB3ov4mae4VaVOhLhISo3jxsr5yfemzWSITjsIkIUVdrqUonu6EpVy66hE+VfZWsVJ/Jw9WuWuYcPNaStKT2gbDeoG+gWKQDauWcTYHQ52aTq0gaVWvIm5357eNXGV4nNPpxDyUqw5WpMdwFKb6Vp5xtWfEnDaJcWlJ1fHGowofaHhB+R8K5gcKaMmZlJXU523cAQekdP97edbJ1FCm1JkK5cjG4J5TuKe4jBtQSJAUNaDM93Yz+8he/hQGI7pvysob/1HOqIbsJPKGBIyprEOIQUFKiUhFxETdJJ5C/jXZMXkTC29BQAdAQFDuqgbAKHej1rmGXYYF0ApEJSpYUCZBi0eAN+VU3BpxgxLnbuKUjQCUKVKkK5EDoR0pLkKAbEewG1oyC4gARinWk6kttq0hJkx/dPMTNfMpYh5kgkQ4ncbDUO75H5Gug59wuxdaUQTMmTZRMhXlNvWkGTYJJKRohxC0yLxZVx+dGx5AUg8iHtFuYIUouxcturI6wVGR6UChU871n9ICMQ6BuXXAoSoiCo0A0+4HFNq09338Bv0qKzBRcsYsZc9R5j/CuEFIPpTJzwqew2LV2kW0je59Kfh2R0qTy8iuRUt8LA+IG54zZcMnVABIuevKDSnHMSQuI1gGY3OxpvmGHDjUEAixvbY0A21bTB0pJKAFSIO+1M8LJWI37RLmYS2YAe8VqaUn4be/50RhcziErAI6E/7g0QrDg3vvAE1LcU5gWyA2QCSZ2Jj1FMYuSmQ9RA5+Bkwp2Yx3gR2WPQvVKHgR5RBg1aKbCkOtz1O02Pe/Ga4tlWeOfSWg6rUkKtYCCbTYCu24NV0k7EAHfl/KqmL+JE8zzSVyhhObI1JWURsfeiG9aTqT7VULyxuTLYMLN5V5yT5VC8a49xgNdkooKiqSnoIAF9+dZOEgdoZOejZP1AblxkuYIcEKsdiPGp/hTMcPh3MQw8SlX0g9mqJF9wT9nlUSxm74OoPrB/h/Sr3hD6LmTLjKmg06NJccGnvKmAsHkbc6GBGWY+Kle+karx37eU7/4qeYZEpExtB9bGlmPZ0tyndEE9T/sijMvcmU3g7etP1azz49GY1FzkJJTckEgzzA60RhMcQlxtU6VIVB6yDvQWd6w8ladlgAzOkKTYiIuSD1pfxS6tGFcWhSkL0EggaSCek0my0Z6zDg/biGQETbKeO8OzhcFh8Sy9BYb76ZvAiQAZUmRfyNqb8TNNOaXWla0Opnu7EWSVJ8Uq7NXvQP7NEMYrL8Ml5ILjYWhKiASBrJKRqBuRHjW37VHhhk4JDX1aVOLSUp7oKSiPxIrKaaYwtTiTuEXoVuU8yJt0V5dfWnOGQUrGkzytyJkoUP3SbfxRyqfSo87qkkncz9qbcxePA0avHwlA1ETMR03if3SD7CjuJafH2EfZ5mIXgktkkH6SwAPAvJJSfAQflReXcfNvY76K/hVtrS4UtqPehewCrd0kXm496jcESl1tZUpTalhcKJUAQQbdBJPtXXcE02pfaJiT3rR3psFG0kiNO9ooLLUjcjD+qvuD5zh+8DcJUIMbyBYeqZ9UiojFt6VKBhSmzBHLSZIHkrvgdO4OVWOfupS06tSgAkTMwExznlBrnGIxMkKC1xJSTt09ehA8q0qw3APYmfi3DgAMg/Co8wdielyJ9abYLEOB3trk4dswmRfvAQryTz8BU48AJCrkGDvsZ/U+9N8gc0LS4q6ZgneQRMHrKb+lFZbEezrY37S64U4gOKC+0a7NaD4lJTyIJHXlTPMikoJlJUm4BUL9UnzBIpTnDgbbKABoWNSSNgN1CfYj1rimd5gFPLUDImx/ShBD17SEx9dAToWYt6HFIRBSfrGTIgSO8g9JFr86TYwA3TZJGxuY6HxSZHlFJclxCVjleyhHMbGaLCNKr7W8geX6VSxLq7k7I/qK1DmMStCSpCQTqEc4i0e0jyNVmBx6kNtuuaUuIkEToC25+DvH40yDpqYwDBsLSoCPe3oYjzoTit4OqSkpgBMEQTKhuCDzAiDzihZV7HUNjbqJ01/NsOoQXmoUNlOJBg+ZqTxrqE4htxpxCyVpSdKkkqEgBQje1jXPMUwHUbfWIG5vrRHxbXNDcOOpRiWQTZTiNrEHUIND/X+s/UL37iHvrUt9420h1wE7RC1CPE0bhUSkOFMX6XJFpNEYDgrHpxeIUrDkNuOrUhXaMbFRUDGuRIPSqNvhbEqbUgtRa0KbF/RfOoecMbQAy9w3RCMhIko0YSVEd5V5/D0FMssxGrVJkg9IFxsOtfsbwfjlAhOGO1vrGfl9Z+NF5FwpjUFRcYKZSP8AmNG48lmkHwP1ujKv+sxBuvYf9zRxw9koiSQk84/pSbL8XrLSVA/WC5EFPkbWqtZ4exIEFs//ADRf/FS5PCmL1pPYQN51tyD56ia3xA6ghlO/qKctsbMGVxr7ijFOaAoAaSklIPMnYmuccVOHto+6I/M12PO+FsUtwFDJIIBPfbEHnuque5p+zbNXHFKGEPeVN3sP/q0xw8BRzYgfyPJTJiHUzn6lEmdorv3DuKK8M0ofcSbk3kRJrmqP2VZrP/4h/wDuw/8AqV03hHhnGNYVKHmSlaRpgraNuXwrIqxhNHc8tzlJQEQzMESnX4e3Lb8643+0J/XiUgGyED3Mkmu7uZM8WCkt94XA1Jv4TNcpzz9neZu4hxacKVJMQe1YEgCJgug0R29FCL8fEf8AUdj8SAQe7c0+4Hxqml4hTailQa1DYgwqYUDumDtTN/8AZlmhAjBkX/62H/1aYcOfs6zJpxwuYQhKmlo/4rBuRYEdoZpcSoTU6RgceVy0oCey1yOZknzix3obLVkQCZIMT+FHYTJsQkIJb7wRB7yN4i/e8TWWFyPEaT9WQf7zd9iDZXjT6EAVc87mXIzBgDr6n7iB8Jw6lkE9l37CTH248YvzrmvF/GycQ12OHQtII7617+KUwfQmuxOZU4qxRYiFCU8xBG/+5rjeJ/ZvmYUoJwpUNRAUHWAFAGxu7IkXuOdK5qvUvcHkZVxHGdTf9n+OKGMOEqgKeWhwTB5KSQTsRJNq2/ahnLuIYwqliFNuvIkcyIhUHnA9waK4Y4FzBppIcw0FLxVHaMnuqQBNlwe8Nt6I4i4JxzrCUpY1KS4pca2U/ETMd8DnNYq1uOooKXe4rwWMKkIV13PMGPzAoxkBxvSbkX358j7x6Kr5kfA2YJQpDmGKeaT2jBv/AAun/Yp3g+FcaCCWCBz+sa26WXyowIKyph5CMB2IgOAAUUoFiIXqg331R5xt1B6054Pzx1JwwWoEKLhXIuEaQQARaOcnmI51+Z4XxSVyGjE/fbvvH2twq/qaJY4bxLZbLbRISlQAUpslM7Ekq5GNuQNYIgc/63O2H/c5BnXE2KxGpDr7imyons5hO5iQAJtyNPeGcxLiIcJIjszMQFASkib6lIsT1TX7Mv2c5kXdacKTrAUqHWBpUfiTdwSJEz40fw/wPmLalJXhCErEhRcYOhaZKVQHZPShgxLjv+vL9QtKZTcm0g3nlPzTBHO1GZTrbWEqUUak6xcaSYJQTO4O3rTT/wBs4pYCux0EoAUCpswoXmyz5bmvDnCmKEw2SU6dHfRdPS6rQDHpRwwIqVHy4z7jcB4jzdZZYStUtgFKoP3jYEdUgEVzzN2y24UnwjyO3yrp+bcKYp/VLASFjSqFNQCBZfxWv0qVxPAeYuMgKwpLrZhJ7Vjvp/8AssRHPlWW1qTMwUjXmIchxH1gE2VY1WpMjxTZR8rz6j5ikTfAGapIIwirf/tw3+rVpl/CeK7xcw51FIT/AMRqJkHUYWQYE2pjBlAWjJWbES3YTXKHFK0okaiVLP2SmxOmTIE2UPEVNZktSlKKlGVHUFAexjYny8as3uHcUUEhsEqT2a2wUDUnkqdUSk/I0i/9n43TpLJJbPcJW13k/dPf3A51tXWzufEakw2pSiFJ+Nv7u07qSQeR+IetCnCf2rDuoACFPN25jvpP41TucF49K0rQwZiCA4z6Eyu5BvPnROC4MxiXkFTJ7MrStX1jXcIUCYhUwd4isv1Iq51LB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46" name="AutoShape 6" descr="data:image/jpeg;base64,/9j/4AAQSkZJRgABAQAAAQABAAD/2wCEAAkGBxQTERUUEhQWFRUXGR8bGBgYGBgYGhgfHxwcGB4ZGh8cHCggGxwlHBwcITEhJSkrLi4uHR8zODMsNygtLisBCgoKDg0OGxAQGywmICQvNC8tNCwsLCw0LCwsLCwsLCwsLCwsLCwsLCwsLCwsLCwsLCwsLCwsLCwsLCwsLCwsLP/AABEIAK8BIAMBIgACEQEDEQH/xAAcAAADAQEBAQEBAAAAAAAAAAAEBQYDBwIBAAj/xABGEAABAwIEAwYCBwUGBQQDAAABAgMRACEEBRIxBkFREyJhcYGRMqEUI0JSscHRB2KC4fEkcqKy0/AzQ1NzsxUWkpM0Y6P/xAAbAQADAQEBAQEAAAAAAAAAAAADBAUCAQYAB//EAC0RAAICAgIBBAIBAwQDAAAAAAECABEDIQQSMSJBUWEFEzKBwfAUI3GRQtHh/9oADAMBAAIRAxEAPwAbObnECCYcUYn980GMLLSVRBkGDetc+B1PFKoIcXz/AHjvSzCZs4IE7eoqEiGjXzPRiiaMYZphFto7RPW8TsaEZzRwAXj0olnErckLWCCNv60rSoVvGmiGEKT12DPeNxSXVKPOIPQ2rxgBLSLG0zbehsvsTz7xt150+GasOJAUFIi8JiZ9KI/oFAag8bfs9RMRoRH86+uO6UqKvxpxmWZodQQhEFMEKMA1N5ko6RP3hWsZ7+ZnJSLozfK8ArEPqQgG6ZPhypy1hg6tLCICkSCTsSLRStlbjGl1s6VG3mOlNMPnzgBMJSeZ0iapcfEr017E8z+V5eTD2xEWGExxTakSgg6km9CrVLjKZvr28IozEY8q76rki9q8ZY1rxBMCyBpIEwVGKfc+083xx6iSNC49xSS22gBOouyCknqLAUmby9adQTcoupN7D86ZcTYnUygpOkoXp6Ta/wCFKUZiuPjVfxrvvQn2qsi7/tAs1dlKJiSUgehm9UycR2GA7QRrVffbVINSOKVK2pt3xM7c6fcQr7LAtwJLliTyG9vGsX6ifqNov+2ij3P94JkuBLv2gkSJ8jz86s8y4STh0pcbd7SR8Mb2qBwjLgSFhKoHODFFNZs7I756Xm1C8z12Lr1HtU+5Vi9WFfQkD4FFfQGbDzoPLUatKZ0zaenia24Wgs4knZQIPhaaEwSrwAZ6fpWB5E556kzpGS8MYQtq7Z06x4gWi0DnU5hcpLGJXeQsSkxuAedLg84jqPOfxryjFq1BRJ3uTO1EC1smGHQHsZjjwEYlwRN58Liaa5RlaHEFa3BA+wPitSN92VKe1D6wkgcwAdIn0vXxp0zKVEfnTOE6kPlglj1+ZV5XloKlFMoJEJna9TuJwym21KVGpC1ayOcm1auYh3RIC463getZZy3KmUpVAdAnn8NzPratvQGj4iy9+x7e8x7SUzAFhz35UzyN1hN3kyo/DPw0m5R41qFDb/Yr5WuFyL2EvM0xeCxDPZBlCVR8YAERz865Rj8IGnlI1BQBsRzqowuQOvI1hQSg7Ek39uVIcXkyypXZqDmm3d8OnWls6geBNYib2bqJ1pvTPA4ppICVJmN/GlyEkEyNt55eFfKArdTD1cpM0xeGeHcYS2Z3BtU3jVAKhPwjpW3/AKW4oWH61g/hVJ3EGut48T6bYPDpUe8aruGuHWlLZWH0JWHUHQZmygY86iHDBidqPyDEH6VhxP8Azm//ACJrliqnQSpsTpOYKSVPBEBRcWJMW7x5VnhMIhLcO6CeoEUhzNQ+lPwb9qv/ADmsw51g+ZNQ2xEaBnp8eRDTVsQ51CUO7yBcTS/K0oUolwwgkyRy/lRGKcTII0zFwNxSzB4fUHACbE26c6Ii+k3MZG9YIFy/y5OBaRPZalHnMz86R51hsMoKU0NKgZIHSkOHUYiZ87GiW3BCkqIGpJAk70PowI3NKUq68wLFu9mg6d1QnymtcLh23FpDqtKRBKt9uvSluYg6J6EGmHYgtE8yJI2MU2tKQYll7MHA+JY4xCSpPZrYDI+JKkyo+V7Unz5OHEFidzI5elIsKBAiPGTejmjpQrbcbwas4woHpE8JycmQvTm6mWOMMEg30n8R+tO8lwqGUa5OlKUlwRfVOqlbJDgM6YSCVCOW1PThicHqSm7wJAAPmPkK+O21PkPXEQfczxmhQ64lSHEpQDO0kk7zQvEHYlSSxbfVFx4eVAjBOIErbWnzBj+VDoc1AxAAO/SxvW6X+UFeQ+j2H1AdOt1KbQELVtvAP5/hVhm2LbQ3h0LAVAm/K0TSHIgh18lMgDDGAR+8Ek+s1vxoU9s0Ez8G+8XoQOi0r8X08hF+BKrLeMtDHZEJO4BtseRFS+c9mdKmoBkhQG21qVqy9xCNS+4nqb7+FfVIU0klaSNimJvKZB8qHoT0xYbUCY5biC1hnU/aWvSPwPyp1w5mKEMkWS6TIWYP9IqbyNBWUp3I7RZ9oB+dFZPhC4sJsCd56frWRA4mPYVv2ldhMclKVB1aFAkKKQNz1/pU1nWISXFhsAJgrKdyJEAHp1p1isJh2kwoqKjcKg6RFiITeb/Khs6yQKZW7hVEhSZWlQgqAEQD0kTeusR4ENmUkdQPES4diMM251WR+gplkGKaQpRcGon4egNeGlgYJSSY0lJB5zOw8b0rT4CR8z/OmMT9ZK5eLx9idYy3i8BjsuzQQZEkpsD1FRuf4dBUlxkj6qZSP3jM+FAoyBzQVqIbSBN9z4AdfCtGcIpvDuuJGpC0G9wbWuDcUa1BIrfmTmRq7XoaiYOFSy4RGskjyBitEskqsdzXsvJDDbRB1pEz4G/41m1PsJoQ1GhsCMmM5W2dPxJFgOlaYbMmW19olBSqKCy3LVPqITaNydhRuM4ZAhJeRrPwp21HoL0QuwFkQJxoWIuT3EOOS+8paE6RYQOZHM0pRa/Sm2dZQtgp1CCd+k0ukR4nfoPCkXvtuNJVahWHzlSQR1F/KvuLzUO90pHQRS9CFKMJFzW7OWrBkjatAsZ2BKETRvDwnGYeOTzZ/wD6JobF4cpvBFGZCofScNptL7Q8T9YmhmdlhxXlwRiFqBkKWo+R1Gl6AIprnyp7Ywe66u/8ZG9J0Ojl+X6VLQmtz0fVVOviH8P5SHEqcWYGojxMeJppleBQouJUytsG+oqBCuVqn8FmLrYISCUztBI/CjU545FgE+NCyLkJI/vCYjiCjfj68z9m+WhhQKFd1WwIuD+dJw8BiUaiCIPK000edW40VG+lXOxvzFKwzrdR2Y1FJMgCeU3ouLsRRNmB5HUbGhYnpDPaLDZ2JiadZ3l3ZQ2gFSzBJIOk/ugp8OtemcgdgylAKjzWkEDwE0E6rF4chLmqJsqbGNvI07x8QbTiQ/yXNfFRwsN+Ywx2RhDKXUTsNSFXKZsYO9j1vFLWwdK+7AAkn13rZvFqWSHFTKT9qeVq8YHDaiUkHvDeTaqYGqE8lkyWSzQfIUyw/HxurDaT67e01Vq4hDDnYEHShISCL8h7EUJluVobU22kn6oF4zE6lnSB6CaX57hXFPqKGVLTpF9JkGNx1rAHUXGsj936r9n/ANRtlmMw+H1raW8tS9wpZUBeZE7VM8XOjS8oQNRBAEixE8rV4fMfEoj90jT7gwawzZRUwrnIA6cpH4V1qCkCZxdnzKWPvGnBYGt3WIhpCB5ElR+Qr1xc6EYpCkgSlCVR6mKYZOwPok/aKiq15gBNIuKntWLdPSEjwgC3vWBpBKHHPfnMR/4z3icc26QV6kqHQmI3ol7N2wyW7q7pAkGdt5NINBTvqHpv7iviDE8zpO/lzrBIqek/eSL95rwkZK1G2ls7c5NvOvzbipJG9v51jwqZS4mYKgItIgAm55UTlOAcdMI5GVHYC3Osj2gUBKrUY4XOVgQUhQG2oX9KIRnTiiE2SDbyBt6V9dyhCSEreSFHYERM7aZMnpagM1ylbIkiU8ljYeJohMcZsgG/E/YlAW4hqDCQpRO2ogEDyFANOwUqG4v+dFYXN/rHHYk6EBI6qMSPWaFdSULUlQhSd0/pXUaTeSAwuPU5r2yNLyZuSIJBB6+Fbt5wGRpQixPMkjpz3pdkjC3JASY5nYfzNE4nK1B5LOoKWYICUqKb3jXET502ciqATJAwhiVB8TzhCn6S6FCQYTN+kn8aWup0lSTa8e1EsNLblSwQS6SZ6WE+1fM4bCVBU2Nj5jp5iDQj/G4cH1UJ+wGOU0RovNyOvSqLAZgXohAkbEgE+9ShTe09Pzp9lmJShsTYiiYTejAclKFjzM+LsaC0psgatwroekVDFJFqvDkGIxS0qaSIJkAkCQL+1JeLuH32XFLU0oIN5FwDz25UvydtcNx/SgERYZwpOoeXpTBOZymFCx3H50vUUhIt3uvIfrWRAoCuQKjMcP4pK03AuIHhQWSNxi8MOj7f/kTR2ES3YE+fM1XYfK8AXGVtvQpLjZAJuTqSQPAzRcgsAzIijiLUVvgSZdWDflrV403ybDspbTpA1RckbHw5A0m4tV9a8I2cVJ/jNDtBSSI2jkYHy3qHkQsutT0mJwuTYvUscA04kkreLiSPhKUADxBApVxElqykwFzBiYP5TQDS+nsSr863xTf1CpSBcXFqWCsMlkx0qOlAQFLstrSPuz7Xovg7MUYdnUsAFwnSo+B2nlal6CRIESQRa9ZYhqMK2lQum55ESdvOqGJgj/1kfn4jlxEb8SoxOFYdcLji0lR6pE+h/MUVisWlxtbIJXKdzAEi4/CKi8NBFlECNjaPT9DTnJ0d9JVPpVtG7e08ByMJxH+Wh4gWXOd5ICYBN59vavXCDOvFLHe06jYTp3iRXgNSogKFzAAmTfna1M8pR9HwqlpUdRUUgkRdR093raaGbsQ+OqYfMLyPEJSXHXDJedOkH7qO6kDz6VnnWQLxOIDodSIMpnV3Raw0nqPChc/wxQ20I2skeA/OZNK0Oqj+ZB+VdFEURMl3791Ne0s8/wBC2CFkFaACFWJMWM9AahsQlLuIQlXwBKlkddCCRPtTDDNrDbpSJlBkkzG19qHbwikuazeMO7JtuUQPW9fZRqhN8Q/7lkyiyp/ThUqgT2AXA6qUo/mKGwuObaeS+ltLkqlUjVygz06+lFlQDTgHwBpDQ8wlM+V5qKafKSYI36x/WuNVAGVvw7r+zIxF3qdFzbNsPiGggfWSQe8Lo3kAwCJ5+VQmZ4RLS1BJ1AoJH7t4jxr45mDnUev9axdV3FHnoMX6zQSoVdS+5TpSz7wcjur8Ux/h/nXnJcxW3KkjUFRI322o3hEd1R56ZHypTlDcgA2Ptzr4e0GthUr7lF/60JSrswFp+ElIJT5EgxQ3EGdlWHcR95NyfPw60Vh8uUpMTvyIiPXnSHPW4bUkiDIHz39qIQKMYzMwQ/YgeSyotoH/AFNc/wB0W9LU74nbjEE8lAKpNw01qV4hKiI8/wCdP+KE95pUbojzi9YxxHreAkzzlWZFtGg7Ez4i9FIZbnUHYBOqAogTOraY35UgU3J8gPwrUIJ3FNK1iiLkt8eyRq/MpsZj0Pd37vPaxsQLbc6RPNl10pPxNIgD7ytv8tesGiCneCe9J2B2PlNfcqxBKis/EpRUP8pE+1ddu1CZROngwRMzN/OaLZdkgEEjnv7VliUaXDsDuAec/wA69oB0lRjcARzO5rI0YS+wjnLOIVo3mAZAB+HwHUeFNcx4zS4jQodzcpCRc+c1Jpgisi0ElKjcT8q2x96mOixRikQo2ibx08KHSL+V6oc3woKCpIAuSPzH50gSKSdaaMKwI1PyVkGaYZJij9Kw/wD3mxy/6iaBIrfJR/a8N/32v/ImuWRNSkzTDl1/EJ5do4SQLAa1b0E1BjSSYEQfanOcIIceQndTiyo321kxU/ho1FPtUsbuX2HUrfvGqFH7qh71sdam1jSo23AmPOvuEURb9f1o1DBWTfSIIEHfzE0qzgGU1x2lxVgMOZJOydx+ArPMHVBKuWq5BvHh7Uaw3GlsX03UfGl+cYolRSkgAG/gaLjJbJEuQAuIzHBIBulY6wAEq9+dPMAQmJTBB8Kn8EkWJSOmoE+ljVfl+L7o1gkAWsK9Hx9i5+afk/S1RPgmkoxDijcgq0iIknb5mn+KaBLTZuWkl5UCAI7qZHmSaHcwZcd1FMBUKnnAAv6n8KI1QziHlAkudweCUWH+I1xh7TmNjXY+aiDPMQXEIOo2O1rR0pehKidh6GJHpXlGKkhFhEmYk+XlRgZVzuORFaGzPrOMUYSy8ENL3B0kQLgzX5jBdq0rdKklIjmSvSPaDXpvDShadpSbnwv18KN4afGkLBB1PECwuEoBP+IV9k8ifcevUw9obiWwMKsi2pxe/wC7ePKBUA2mfx5edWvELujBgEwdSp/iST+dSWHakbbdD+VYcbqW/wAMCwJmRb5zJr4+N7wAiSbeP50e433SRFtx18dt6WZiSEHxTf0BgfnQsqgCX8qdVj3hZgtpbVMBSQTPjB9qVYGJT+J23janDB+pYj7TP4IFqXcPAhQi3gbzfnavgPEP1FoJX5M2o/CoeNhHzFT/ABpgSAlNtRVMgggiNzHSassFgTplUnmQLJ8DJ/Kp/j2EtDSI+yFQBY7geH2fKsM3mF5FDGZKcMJR2yw3YaYSTurkT4TvHlTbNpVh0yLoUB6GU/pUvkSyl0HmD+Bn8KuMUxqadEC8keFgsVvH4ieAd8DD/mS6Jm0+VH4VnX5+5+dDYVM7AnyqqybCGAoJAnYmT/lsPOacxD5kLkZKGpMZqhSHV6dktgK6Anl5maOwuHT2TYkaYSSfPc+hNL+KFlL6kq7xWvtFGbkDupSRygAn1o/Kl91TatrwT0N+fLah4zbmcIPQTTMUhbYJBCkWM2kE39lA+4oBknSBci/jvzputOsKQRuAQTzB7qj/APIA+tKkoKZBty8q31ozSGxUMy3BBarkR6/PpWWZOgPaAIQgaSNp1b25U64fw/d7RR0pEyqdIIFzJ5COlSzmI7R1Th+2SelthbyE13IQAFHvB4wWcn4jFtoXQbg21H/CfypDj8GW1lB5evrVD2coFpEfhcfpXjMEIcaCxdaLeYPXyob4+wmkfqZOFFuVb5En+14f/vN/501o60I5CssmH9rw+nk+3t/3E0swqNCVOcgoefJMqU6v21mNqQBIS4J3POn+Z97EPE7Jcc99ahU7ilHtQeXOpKeSJ6HOaCtKjKm0mBH4fL9KeN4RIuANufKpfKsY2lQ+sSE+Vx8qrEPakBSYKTeeoqbyEZWlXHmV1AUyfegKUlIEXuKnM3+r1fMzPePLan2KxMFRjefD0qfzo91CYv8AEo05xbuIc4jofqb5RikwDOk80q2PiLWqwy5HaABHPe4t71CZE+fvDyNWvDmPbSe+6hA5krFeh4z0J+efleMcmQUCY3xmHU0rWnvHsrztIskb9aCfSU4ZaD9lICvPcj3p2+UP6S0tK0g3gzYX5W3j2qdddlax96d+g3+VET1WYpyB+sKtSKYMvEHy9v61S4dgaZHreR8qmThy3igFTdM+Wq9/lVFgsSBbVHK/L1rmFvM3zkIqvifMYkltzSqO4r/flTPhDBdngUFQhQK1Dnz3pfjXEoQuVDvJI6zI2pzlDzKcElBc+shUiD3SpU3gchXMjD9ghePjJ4rdRsmfOMWoEEDSFIJJ/eSbH0FSWAQSZSmSdrD2qg/abiQWyptQUlSmikpMgwFDpSHJBPW3ST/SuFrMt/hMXUnfvGWLwulIVFo6C3UbQKmM2c8tveeddBxiUJYWSSlIFwRefQX85rnmZtlaiBziJMCw5mgZTay7zqCgCVWV4ePoqBeWiB1J0/LaleRNJKoWlRgj4SQoHbypzlywpeGIgFAVqggfY09294N6R5e4pl4hQMpVChInreug7E+GROy0fE6R2TTOHU4s6ggAwtSlHVNhEwD86huNseHuz0gaSmfU8vSj844n1tqbQIQoCSSbRyA/lSLEYQlCSQY0z5Sf0ihvobn3KcdSsQ5eiHP4o9xV7g3pb19QgnpIlJ/L3qFUYegC0/gYk1ZZNjWOxW28Xkkd4FttK7SJKpIgAgURGAG4vxMgRTcDYwgDqwoHuqIsD6EVbtpbZw5PZwIkSNIJ3Nh5VP4sYZxXatl0zGrtW20pAA3uZ+VCY/FB1xDSDqB3InlyE9PKnA46XIvIxFs1DxIbFYkqe7RVypZKj1k/pT7K3imL3Aid7UkzRgpURYkGLU0ysy2hZ9fw/GKWwN6iYXINAGUmISFJQ590woDkFiD6SEmgcz+LV94b8iRb3ojBvDsTquCNKhzHMH8qNWnDuMKAcdIQR3uxAg7fekg047qBF8am/qI8wxkYBaQYUs6IjcE7TSfLcWXlFKrq+ZA/lRPFmEU0EjUSgyU2i/iJNJsnfCHQSNvwpJsoOQH2EaTGVFfMrcvd0nTffn8hXtpQbeIIkE9ORv8AKhsUm+obG4vRSF6kgmxHMcvE04u9fEXyLu/mLM+w/ZqJSBpOxmfGPOk3D+IJxmGnft2/D/mJ3qrxGMS412biFqCSBrTAG9jtav2W5E2XGMSELCU4htF1QVHWIIhMEA0ln22oxjBrcKzYaXXo5OOH3WTUzmoIiLqVdVuXKn+eO/2h2Z0BxZVymFG1Swxiu1U4oSk2teByqXiU9iZb5eUdQI7wbQLYWNIgxPw+hmqjLlFLCgYlBiN+6RIIjekeVaHMM+GyFaSFDwPMRTrCGW2iQohbZBju3TsOm1BzHtaH5heMvTq4+P8A5EOJEKAPmfHoKWZk6mSs/aIQPTc05zVZ7MqCYVvuJ8JqUzVtS9KR9lI8p3NbwKGoz7m5Sgr5hgw6kKCkDUNyAYPoeYPSmOWYVCzGhQVGoARqtuCDb2NS7LuIa+GSPEao8qpuCsUpTwDoPf1JUIixG9/GKeUGR8pQjsoo+8tuEVlCVgiCpOpMiD0NhtB3pJjgoLc2BMJH8RgxT7hlSSiCIUhakmAoQDMiTuQpJv40nz54IdSUyQmVczMT8qcQ0pnn+YpfIpktmjRW84puJSqBF9rQayTmC/tNLSofdTqB8ZmhcredZUV9mXUrklJ1A3vII2qhaztgp72ExWr7o285pQO6k1LR42DKo7+YtZccUZWAgD4Qd1GdzyFUGWohDawb6tJI7oFyAIVuqCLeHhXjC5estKWRc3Sk7gfvRaa3yZRdYxKQCAmCCYXBTuBzI+YmtY2LNuY5Crx0AQaueuPcMpTbYkAAJJm0kSkQPM3FS+V5gWyQdIWn7Koqw/aI8oKwy0N6+5tcA2BkHlUsXUuD63BOHppWD8yBW3Yq3ia4LlB3B8mGZrna8RDTaZA+ykzJ9NhQ2Ny5bYQpY08pJ3teOopzh0KbYAy7Dr7QnvLWiNA8JMFX6TSZPD+LSvtMQlZAkkrUDbnufwoZYmOZcpfzD2lDSl0JCTaPskHSbC1wbz15b1lnWEdVinVBIWlSgRBCTdIiZ5URlCgoFG1okmbgWI577Dxr7xDg8TKFYdSxIGoCIBA3PPw9KIwIFiF/XSd1g+DyJ9z7BEmLCf5Cr1vhxBbDTh02TKtSAlIHmetcsGV5gsiVu3MSXOvrsaYYbgPHakkpBg/adb5ea9qAbbyYH9pijNGdGIWArUJWnUOekmD60zYNxz1IjcpmdJIt8Q/dO8eFaZlwxiQsnsgTN4W2QTvbvwd61SytKWwsALFlQQbhXgbCBY89qMpvU5jO6hysGVMLQjvHQI1GJBUTA63m/pW3CuSKS+2takC5gSkk+U3PtXxho9kSlPfR8O4J589p2gUixHDqlP8AasPMshVwVOhMK+0AYPOtZLqhDZsSrTARlx9k7LYb7Iy44VKKbbTAMeJpBkrK0BxpxCkkd4Ag9OVPcxycphz6Vh3XCoE6Xkkgxv3ot4eNeMfiCtSVqdaKgnSqXG5HLkb1nC3VhEsoDCZsLAYUbd6N/OTRWCUrQU6Conukb89Rgi0XHjyodpqUwCN9wAochfqN6LylshxEgQm8JJT4yEgW235U2dtAhaEM4xy4uYKwKlIi/WN9vCuYKYUm5EeNdpwLoWkgqkGZ9d7jeetQ+cZIlK1I7VhJBsFugEDxEdKTdCrQ4PZbEwybHhxkByJTbbx3pnhiEg87EEHY9KS4bK0tkkYjDkEQUhySfLu01w6IUklSSAJXG1r9PKmsT+n/AIg2u6g60d4wbiBGwPgTzvTXEKUDgkJ1f8ZtSgYIHfSIBmDbpQeGb1fF8KlapJ1QJ6nlNO8CW1YpMEIHaJMEkggKEFB8+XjX3XUwzbuR3FOMKX3wCZU657a1UhGLV940fxBKsZiCb/XOCPJxVBDAqOwPsY/Cp6qAI3kdn8Ss/Z2vU46lZnUiap0NacMpJv2TnLpN/OxqT4Cw5TiVT9w1eYbDgrcB2WL/AIWqRy26ZjX1LvCTtxt/cjuJlBsgCQlPeM9Bcek1Dqx6yZ1KuetW/GDMNzzX3ekaDB262qOTlqiCbwOY2qjxwAsl81y7QZWKXPxmP7xplw9jSl4GTIIIJ70QelDnKrT+Yr8xgtKgoKG/UfrTNxIgkTr2WoAxjwmNadaQdjMOAgTyk1I8fOranTMFISFA2kkk/KqXBPkJweIBBkBldwPEK8om3OkX7U8Mfq0C5KioxvAsIA2o3gSf17ZB9Tnf0xf31+WpX61vh8ycQoELXa4lSiPxrRrJyfsqPiEqPnyrHE4AIsokHoQRQhRj/vHWK4zfcbKISkncpBBj3qo4PxekqUIAkahtZSR8rVztnLlL+DSf4kg/M1f8LNaSZ5oRsd90n+u1Fw/zAiP5Nj+gsPaUf7Qcq7XA60glTEKTBPwGyvOBB8K5H2p6/Ov6Bw6tbQSQSFJKVCYsrun51w/FZalC1JVIKVEQQeRjpWsy0bmfx+XsnWLziFePuf1rbB4k9onc94dTzivgQ3Ma/kf0pjg8pKlIKSCNQgjz5kCxpeURHmDBBXtZVufMzfrv+FPcxZ7ZopP2k8rQoCxHWTuOc0HmeDLWKdSqJ7pPiI3AHWJ8fWjmV2A5J8eXL/fhTIFqJX4oBxUZzFwlJIIuDBEdNwfI1mV32FV3FeBbCw6qe+YMJtqA3nx8aEwXDRdbK2iFpEzESCNweY9aWOjUm5UKORJmBIsPQCui5VgAn6Ce8AtgKPc2NyfNMGSIsDU+vhxKUkqcbKgmSgFRV/dICYChzE1fu5QUPMabdngUqQTMgwJhUxuJjw8o0mjPkBDCIsIopJ2+IkRPTx5edKM5ww1LaQkFDo7RmNgsDvIHmOVUDKe4hQjvDVuSelYYnCBYDclJB1IP3SNo6DlTGQWNStkx9sc5sXJ/pXwGNt+VWmPyNlZ7XtEoCidVlLhW6h3OpkxSPNsAGlabm0hQ2I5ETS5UjciuKNShy9hRwKXNg66lCTCjGm5uNrn8qZQUlwp2QNF1C42OmBt4mmmEyrs8PljKhI7Nb7ie8D3pvPw9N+dK3rNJk/EoqvAtsDYehHW9OYTe4DIaE0weKIHdSArbz5D9PCprjNsuKDwQpP2XJ5KG0eHjVChtP2rDw38pt/Wv2KDegh4qhQAnQClUmAomZHKaLmxdli2PKQfqc1SsyI3G1XmTMzhHHtlOLbZb7wSSSZURPhE0px7GCZcKFHE6huA0iOtjrroOAYS2xgWUJkgKxK0HsySLxqTdQMR8NIKSDUdNEXEGPw4Q46Pi7FASkWSqY2mIVB6b1lk4HasgnSe0QQY2VqEgjxojMSOyUrvEuOFZ+IkpBsQVXtXzKUIU83OqQ4jlZQKhCp86eVdRZviQ+dt/2rEb/wDHd9PrFUzyTCiDqUYA+9G/SbVV8VYRYxLkNtqQpRIJSJ3M86m3cnfWqwsDIGtKQOlRyxbUpKApuMchy8pfCrhMG+oEn2qzw4hc+FTOWs4pK0laEhP2iCk28INUQXcEVF5gYP6p6LhtjbHSf1k/xblRf1JT3SlQWFElIg2NxSZnJ+yZhatalHfVIjlFWubnSpBBgKBSR57TUkpb4Ok6ZBIkxb0incRyZMS9YgxwYsxbINxc/kwCFKTYaTIPLyqS+hjx9q6NhsM9phBTJ6kfpQ2MyrGT8YB8FACPQXprF+xf5RPktiyEFNRnkaC7lqdN1NqS4Bz7phW/OJovjDDhWJwj5GpB+JN4IIm8GN6w4HxrhddZegmIkG1xHQU4ztS/oAKCdSYi3SxkU9XZdyGD+vNX+f5cUqxIcSptCFJCXCUBQSNOoAWjcbmK5vxKkqxC7zpMCBA6x86scPi3QJKyTz29PGvrfDTb1xokmSZJ85rhKhQqwmHFmORsuXyfFfE50nDV1XJ8lLbKLDUluCeZvqgnqJ2pWrghQgpW31EBX60TwvxK4VtsvJ1Bxxbfa33jaAIgGvsbUwM1y8X7MLL9S74fBulV5BjxIqV46y0B4OCPrRJAmNSbGTzO1UOXu6Fk8kkctpsfmKNz7Lw62SoCUmUkjkd6bzrYuRvx2SiB/SccxWDRtpH50Vw5hQlxRAgab23i/wCVWyuGkLAu2iLKOgm/U3ojF/s9hh1xGKIUltRhLcFUJJidVIz0aHqdxjxXkcziEmDCQQTYJixA8zc8wfCpttOlQSTaIJ6giQfD+tHvcS41DraXWA4w6ykjQkklspHfBE3HMHasMdhClCVafLrBJMR+6dXpFGxsDqUOHk1Rn3FZaXGlImxTbmZTsSJ5EgHwqex2EWxhGAYQtzFaTv3hGgpV95EWP61WYE6kqg3F9t+R9unQmiGMsS+YcWoKSdglJtYkpJ2MQaw6+8JzEBHYCRYa0vOQhKNDyoSkyEwSNKTFwLV2nMsiQpoOhID3ZJSVSfhAiByBEnlUjxPwQ01h1PpfcUoFMDugK1rAkwJ50ydxuZox60rRqwYMFIQFS2bSk2OoDeZ2Nq4z3EHy9qr2k3jcB2SuzGye8k2uDP5QCORCqEbSJHXkT0v8xVdnWUBSipQWSkwQNinkpNpFiJnmomkLmEI1pnvCFDxG8g+yp6E0ZW1K2LIHQRMlpAdhSSW1wojkFbHlvzoTiLKe1xDQbRCV6EDmB3ov4mae4VaVOhLhISo3jxsr5yfemzWSITjsIkIUVdrqUonu6EpVy66hE+VfZWsVJ/Jw9WuWuYcPNaStKT2gbDeoG+gWKQDauWcTYHQ52aTq0gaVWvIm5357eNXGV4nNPpxDyUqw5WpMdwFKb6Vp5xtWfEnDaJcWlJ1fHGowofaHhB+R8K5gcKaMmZlJXU523cAQekdP97edbJ1FCm1JkK5cjG4J5TuKe4jBtQSJAUNaDM93Yz+8he/hQGI7pvysob/1HOqIbsJPKGBIyprEOIQUFKiUhFxETdJJ5C/jXZMXkTC29BQAdAQFDuqgbAKHej1rmGXYYF0ApEJSpYUCZBi0eAN+VU3BpxgxLnbuKUjQCUKVKkK5EDoR0pLkKAbEewG1oyC4gARinWk6kttq0hJkx/dPMTNfMpYh5kgkQ4ncbDUO75H5Gug59wuxdaUQTMmTZRMhXlNvWkGTYJJKRohxC0yLxZVx+dGx5AUg8iHtFuYIUouxcturI6wVGR6UChU871n9ICMQ6BuXXAoSoiCo0A0+4HFNq09338Bv0qKzBRcsYsZc9R5j/CuEFIPpTJzwqew2LV2kW0je59Kfh2R0qTy8iuRUt8LA+IG54zZcMnVABIuevKDSnHMSQuI1gGY3OxpvmGHDjUEAixvbY0A21bTB0pJKAFSIO+1M8LJWI37RLmYS2YAe8VqaUn4be/50RhcziErAI6E/7g0QrDg3vvAE1LcU5gWyA2QCSZ2Jj1FMYuSmQ9RA5+Bkwp2Yx3gR2WPQvVKHgR5RBg1aKbCkOtz1O02Pe/Ga4tlWeOfSWg6rUkKtYCCbTYCu24NV0k7EAHfl/KqmL+JE8zzSVyhhObI1JWURsfeiG9aTqT7VULyxuTLYMLN5V5yT5VC8a49xgNdkooKiqSnoIAF9+dZOEgdoZOejZP1AblxkuYIcEKsdiPGp/hTMcPh3MQw8SlX0g9mqJF9wT9nlUSxm74OoPrB/h/Sr3hD6LmTLjKmg06NJccGnvKmAsHkbc6GBGWY+Kle+karx37eU7/4qeYZEpExtB9bGlmPZ0tyndEE9T/sijMvcmU3g7etP1azz49GY1FzkJJTckEgzzA60RhMcQlxtU6VIVB6yDvQWd6w8ladlgAzOkKTYiIuSD1pfxS6tGFcWhSkL0EggaSCek0my0Z6zDg/biGQETbKeO8OzhcFh8Sy9BYb76ZvAiQAZUmRfyNqb8TNNOaXWla0Opnu7EWSVJ8Uq7NXvQP7NEMYrL8Ml5ILjYWhKiASBrJKRqBuRHjW37VHhhk4JDX1aVOLSUp7oKSiPxIrKaaYwtTiTuEXoVuU8yJt0V5dfWnOGQUrGkzytyJkoUP3SbfxRyqfSo87qkkncz9qbcxePA0avHwlA1ETMR03if3SD7CjuJafH2EfZ5mIXgktkkH6SwAPAvJJSfAQflReXcfNvY76K/hVtrS4UtqPehewCrd0kXm496jcESl1tZUpTalhcKJUAQQbdBJPtXXcE02pfaJiT3rR3psFG0kiNO9ooLLUjcjD+qvuD5zh+8DcJUIMbyBYeqZ9UiojFt6VKBhSmzBHLSZIHkrvgdO4OVWOfupS06tSgAkTMwExznlBrnGIxMkKC1xJSTt09ehA8q0qw3APYmfi3DgAMg/Co8wdielyJ9abYLEOB3trk4dswmRfvAQryTz8BU48AJCrkGDvsZ/U+9N8gc0LS4q6ZgneQRMHrKb+lFZbEezrY37S64U4gOKC+0a7NaD4lJTyIJHXlTPMikoJlJUm4BUL9UnzBIpTnDgbbKABoWNSSNgN1CfYj1rimd5gFPLUDImx/ShBD17SEx9dAToWYt6HFIRBSfrGTIgSO8g9JFr86TYwA3TZJGxuY6HxSZHlFJclxCVjleyhHMbGaLCNKr7W8geX6VSxLq7k7I/qK1DmMStCSpCQTqEc4i0e0jyNVmBx6kNtuuaUuIkEToC25+DvH40yDpqYwDBsLSoCPe3oYjzoTit4OqSkpgBMEQTKhuCDzAiDzihZV7HUNjbqJ01/NsOoQXmoUNlOJBg+ZqTxrqE4htxpxCyVpSdKkkqEgBQje1jXPMUwHUbfWIG5vrRHxbXNDcOOpRiWQTZTiNrEHUIND/X+s/UL37iHvrUt9420h1wE7RC1CPE0bhUSkOFMX6XJFpNEYDgrHpxeIUrDkNuOrUhXaMbFRUDGuRIPSqNvhbEqbUgtRa0KbF/RfOoecMbQAy9w3RCMhIko0YSVEd5V5/D0FMssxGrVJkg9IFxsOtfsbwfjlAhOGO1vrGfl9Z+NF5FwpjUFRcYKZSP8AmNG48lmkHwP1ujKv+sxBuvYf9zRxw9koiSQk84/pSbL8XrLSVA/WC5EFPkbWqtZ4exIEFs//ADRf/FS5PCmL1pPYQN51tyD56ia3xA6ghlO/qKctsbMGVxr7ijFOaAoAaSklIPMnYmuccVOHto+6I/M12PO+FsUtwFDJIIBPfbEHnuque5p+zbNXHFKGEPeVN3sP/q0xw8BRzYgfyPJTJiHUzn6lEmdorv3DuKK8M0ofcSbk3kRJrmqP2VZrP/4h/wDuw/8AqV03hHhnGNYVKHmSlaRpgraNuXwrIqxhNHc8tzlJQEQzMESnX4e3Lb8643+0J/XiUgGyED3Mkmu7uZM8WCkt94XA1Jv4TNcpzz9neZu4hxacKVJMQe1YEgCJgug0R29FCL8fEf8AUdj8SAQe7c0+4Hxqml4hTailQa1DYgwqYUDumDtTN/8AZlmhAjBkX/62H/1aYcOfs6zJpxwuYQhKmlo/4rBuRYEdoZpcSoTU6RgceVy0oCey1yOZknzix3obLVkQCZIMT+FHYTJsQkIJb7wRB7yN4i/e8TWWFyPEaT9WQf7zd9iDZXjT6EAVc87mXIzBgDr6n7iB8Jw6lkE9l37CTH248YvzrmvF/GycQ12OHQtII7617+KUwfQmuxOZU4qxRYiFCU8xBG/+5rjeJ/ZvmYUoJwpUNRAUHWAFAGxu7IkXuOdK5qvUvcHkZVxHGdTf9n+OKGMOEqgKeWhwTB5KSQTsRJNq2/ahnLuIYwqliFNuvIkcyIhUHnA9waK4Y4FzBppIcw0FLxVHaMnuqQBNlwe8Nt6I4i4JxzrCUpY1KS4pca2U/ETMd8DnNYq1uOooKXe4rwWMKkIV13PMGPzAoxkBxvSbkX358j7x6Kr5kfA2YJQpDmGKeaT2jBv/AAun/Yp3g+FcaCCWCBz+sa26WXyowIKyph5CMB2IgOAAUUoFiIXqg331R5xt1B6054Pzx1JwwWoEKLhXIuEaQQARaOcnmI51+Z4XxSVyGjE/fbvvH2twq/qaJY4bxLZbLbRISlQAUpslM7Ekq5GNuQNYIgc/63O2H/c5BnXE2KxGpDr7imyons5hO5iQAJtyNPeGcxLiIcJIjszMQFASkib6lIsT1TX7Mv2c5kXdacKTrAUqHWBpUfiTdwSJEz40fw/wPmLalJXhCErEhRcYOhaZKVQHZPShgxLjv+vL9QtKZTcm0g3nlPzTBHO1GZTrbWEqUUak6xcaSYJQTO4O3rTT/wBs4pYCux0EoAUCpswoXmyz5bmvDnCmKEw2SU6dHfRdPS6rQDHpRwwIqVHy4z7jcB4jzdZZYStUtgFKoP3jYEdUgEVzzN2y24UnwjyO3yrp+bcKYp/VLASFjSqFNQCBZfxWv0qVxPAeYuMgKwpLrZhJ7Vjvp/8AssRHPlWW1qTMwUjXmIchxH1gE2VY1WpMjxTZR8rz6j5ikTfAGapIIwirf/tw3+rVpl/CeK7xcw51FIT/AMRqJkHUYWQYE2pjBlAWjJWbES3YTXKHFK0okaiVLP2SmxOmTIE2UPEVNZktSlKKlGVHUFAexjYny8as3uHcUUEhsEqT2a2wUDUnkqdUSk/I0i/9n43TpLJJbPcJW13k/dPf3A51tXWzufEakw2pSiFJ+Nv7u07qSQeR+IetCnCf2rDuoACFPN25jvpP41TucF49K0rQwZiCA4z6Eyu5BvPnROC4MxiXkFTJ7MrStX1jXcIUCYhUwd4isv1Iq51LB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250" name="Picture 10" descr="http://www.averyweigh-tronix.com/Global/Industries%20and%20workplaces/Manufacturing/textiles/Textil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2571744"/>
            <a:ext cx="1857388" cy="1214446"/>
          </a:xfrm>
          <a:prstGeom prst="rect">
            <a:avLst/>
          </a:prstGeom>
          <a:noFill/>
        </p:spPr>
      </p:pic>
      <p:sp>
        <p:nvSpPr>
          <p:cNvPr id="20" name="矩形 19"/>
          <p:cNvSpPr/>
          <p:nvPr/>
        </p:nvSpPr>
        <p:spPr>
          <a:xfrm>
            <a:off x="2915816" y="2924944"/>
            <a:ext cx="500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The world 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gained </a:t>
            </a: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around $23 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billion from 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the elimination of customs duties on textiles in 2005.</a:t>
            </a:r>
            <a:endParaRPr lang="zh-TW" altLang="en-US" sz="16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03853" y="4005064"/>
            <a:ext cx="5929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Lowering </a:t>
            </a: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services barriers by 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1/3 under </a:t>
            </a: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the Doha Development Agenda would raise developing countries’ incomes by around $60 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billion.</a:t>
            </a:r>
            <a:endParaRPr lang="zh-TW" altLang="en-US" sz="1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945572" y="5296647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Economists estimated that cutting </a:t>
            </a: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tariffs on industrial 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products by </a:t>
            </a: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one third would raise developing countries’ income by around $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52 billion.</a:t>
            </a:r>
            <a:endParaRPr lang="zh-TW" altLang="en-US" sz="16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050" name="Picture 2" descr="D:\smh\Desktop\our-services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891" y="3985906"/>
            <a:ext cx="1067806" cy="789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smh\Desktop\Goods-Gear-for-Coffee-Fiend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46" y="5151127"/>
            <a:ext cx="1202495" cy="97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 txBox="1">
            <a:spLocks/>
          </p:cNvSpPr>
          <p:nvPr/>
        </p:nvSpPr>
        <p:spPr>
          <a:xfrm>
            <a:off x="8585200" y="6376988"/>
            <a:ext cx="1316038" cy="365125"/>
          </a:xfrm>
          <a:prstGeom prst="rect">
            <a:avLst/>
          </a:prstGeom>
          <a:noFill/>
          <a:ln/>
        </p:spPr>
        <p:txBody>
          <a:bodyPr anchor="ctr"/>
          <a:lstStyle>
            <a:defPPr>
              <a:defRPr lang="zh-TW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32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Ä"/>
              <a:defRPr kumimoji="1"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A88C0038-1CCD-4641-98F0-6BA7BFF22182}" type="slidenum">
              <a:rPr lang="en-US" altLang="zh-TW" sz="1400" smtClean="0">
                <a:ea typeface="新細明體" pitchFamily="18" charset="-12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zh-TW" sz="1400" dirty="0" smtClean="0">
              <a:ea typeface="新細明體" pitchFamily="18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47763" y="6350"/>
            <a:ext cx="781685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3000" b="1" dirty="0" smtClean="0">
                <a:latin typeface="+mn-lt"/>
              </a:rPr>
              <a:t>I. The Benefit of Free Trade</a:t>
            </a:r>
            <a:endParaRPr lang="zh-TW" altLang="en-US" sz="3000" b="1" dirty="0" smtClean="0">
              <a:latin typeface="+mn-lt"/>
            </a:endParaRPr>
          </a:p>
          <a:p>
            <a:pPr algn="ctr">
              <a:defRPr/>
            </a:pPr>
            <a:endParaRPr lang="zh-TW" altLang="en-US" sz="3000" b="1" dirty="0">
              <a:effectLst/>
              <a:latin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1638" y="857232"/>
            <a:ext cx="8742362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5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B. </a:t>
            </a:r>
            <a:r>
              <a:rPr lang="en-US" altLang="zh-TW" sz="25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新細明體"/>
              </a:rPr>
              <a:t>For Taiwan </a:t>
            </a:r>
            <a:endParaRPr lang="en-US" altLang="zh-TW" sz="2500" dirty="0">
              <a:effectLst/>
              <a:latin typeface="+mn-lt"/>
            </a:endParaRPr>
          </a:p>
        </p:txBody>
      </p:sp>
      <p:sp>
        <p:nvSpPr>
          <p:cNvPr id="9" name="矩形 9"/>
          <p:cNvSpPr>
            <a:spLocks noChangeArrowheads="1"/>
          </p:cNvSpPr>
          <p:nvPr/>
        </p:nvSpPr>
        <p:spPr bwMode="auto">
          <a:xfrm>
            <a:off x="928662" y="1428736"/>
            <a:ext cx="7704658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19150" indent="-3429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0000FF"/>
              </a:buClr>
              <a:defRPr/>
            </a:pPr>
            <a:r>
              <a:rPr lang="en-US" altLang="zh-TW" sz="2200" b="1" dirty="0" smtClean="0">
                <a:effectLst/>
                <a:latin typeface="+mn-lt"/>
                <a:ea typeface="標楷體" pitchFamily="65" charset="-120"/>
              </a:rPr>
              <a:t>1.</a:t>
            </a:r>
            <a:r>
              <a:rPr lang="zh-TW" altLang="en-US" sz="2200" b="1" dirty="0" smtClean="0">
                <a:effectLst/>
                <a:latin typeface="+mn-lt"/>
                <a:ea typeface="標楷體" pitchFamily="65" charset="-120"/>
              </a:rPr>
              <a:t> </a:t>
            </a:r>
            <a:r>
              <a:rPr lang="en-US" altLang="zh-TW" sz="2200" b="1" dirty="0" smtClean="0">
                <a:effectLst/>
                <a:latin typeface="+mn-lt"/>
                <a:ea typeface="標楷體" pitchFamily="65" charset="-120"/>
              </a:rPr>
              <a:t>WTO</a:t>
            </a:r>
            <a:r>
              <a:rPr lang="en-US" altLang="zh-TW" sz="2000" b="1" dirty="0" smtClean="0">
                <a:effectLst/>
                <a:latin typeface="+mn-lt"/>
                <a:ea typeface="標楷體" pitchFamily="65" charset="-120"/>
              </a:rPr>
              <a:t>:</a:t>
            </a:r>
            <a:r>
              <a:rPr lang="zh-TW" altLang="en-US" sz="2000" b="1" dirty="0" smtClean="0">
                <a:effectLst/>
                <a:latin typeface="+mn-lt"/>
                <a:ea typeface="標楷體" pitchFamily="65" charset="-120"/>
              </a:rPr>
              <a:t>  </a:t>
            </a:r>
            <a:r>
              <a:rPr lang="en-US" altLang="zh-TW" sz="2000" b="1" dirty="0" smtClean="0">
                <a:latin typeface="+mn-lt"/>
                <a:ea typeface="標楷體" pitchFamily="65" charset="-120"/>
              </a:rPr>
              <a:t>A decade after Taiwan joined the WTO (2002-2010)</a:t>
            </a:r>
            <a:endParaRPr lang="en-US" altLang="zh-TW" sz="2000" dirty="0" smtClean="0">
              <a:latin typeface="+mj-lt"/>
              <a:ea typeface="標楷體" pitchFamily="65" charset="-120"/>
            </a:endParaRPr>
          </a:p>
          <a:p>
            <a:pPr lvl="1" eaLnBrk="1" hangingPunct="1">
              <a:buClr>
                <a:srgbClr val="0000FF"/>
              </a:buClr>
              <a:buSzPct val="50000"/>
              <a:buBlip>
                <a:blip r:embed="rId3"/>
              </a:buBlip>
              <a:defRPr/>
            </a:pPr>
            <a:r>
              <a:rPr lang="en-US" altLang="zh-TW" dirty="0" smtClean="0">
                <a:latin typeface="+mj-lt"/>
                <a:ea typeface="標楷體" pitchFamily="65" charset="-120"/>
              </a:rPr>
              <a:t>Annual GDP</a:t>
            </a:r>
            <a:r>
              <a:rPr lang="zh-TW" altLang="en-US" dirty="0" smtClean="0">
                <a:latin typeface="+mj-lt"/>
                <a:ea typeface="標楷體" pitchFamily="65" charset="-120"/>
              </a:rPr>
              <a:t>           </a:t>
            </a:r>
            <a:r>
              <a:rPr lang="en-US" altLang="zh-TW" dirty="0" smtClean="0">
                <a:latin typeface="+mj-lt"/>
                <a:ea typeface="標楷體" pitchFamily="65" charset="-120"/>
              </a:rPr>
              <a:t>4.46%</a:t>
            </a:r>
          </a:p>
          <a:p>
            <a:pPr lvl="1" eaLnBrk="1" hangingPunct="1">
              <a:buClr>
                <a:srgbClr val="0000FF"/>
              </a:buClr>
              <a:buSzPct val="50000"/>
              <a:buBlip>
                <a:blip r:embed="rId3"/>
              </a:buBlip>
              <a:defRPr/>
            </a:pPr>
            <a:r>
              <a:rPr lang="en-US" altLang="zh-TW" dirty="0" smtClean="0">
                <a:latin typeface="+mj-lt"/>
                <a:ea typeface="標楷體" pitchFamily="65" charset="-120"/>
              </a:rPr>
              <a:t>Annual Export </a:t>
            </a:r>
            <a:r>
              <a:rPr lang="zh-TW" altLang="en-US" dirty="0" smtClean="0">
                <a:latin typeface="+mj-lt"/>
                <a:ea typeface="標楷體" pitchFamily="65" charset="-120"/>
              </a:rPr>
              <a:t>         </a:t>
            </a:r>
            <a:r>
              <a:rPr lang="en-US" altLang="zh-TW" dirty="0" smtClean="0">
                <a:latin typeface="+mj-lt"/>
                <a:ea typeface="標楷體" pitchFamily="65" charset="-120"/>
              </a:rPr>
              <a:t>9.9%</a:t>
            </a:r>
          </a:p>
          <a:p>
            <a:pPr lvl="1" eaLnBrk="1" hangingPunct="1">
              <a:buClr>
                <a:srgbClr val="0000FF"/>
              </a:buClr>
              <a:buSzPct val="50000"/>
              <a:buBlip>
                <a:blip r:embed="rId3"/>
              </a:buBlip>
              <a:defRPr/>
            </a:pPr>
            <a:r>
              <a:rPr lang="en-US" altLang="zh-TW" dirty="0" smtClean="0">
                <a:latin typeface="+mj-lt"/>
                <a:ea typeface="標楷體" pitchFamily="65" charset="-120"/>
              </a:rPr>
              <a:t>Annual Import </a:t>
            </a:r>
            <a:r>
              <a:rPr lang="zh-TW" altLang="en-US" dirty="0" smtClean="0">
                <a:latin typeface="+mj-lt"/>
                <a:ea typeface="標楷體" pitchFamily="65" charset="-120"/>
              </a:rPr>
              <a:t>         </a:t>
            </a:r>
            <a:r>
              <a:rPr lang="en-US" altLang="zh-TW" dirty="0" smtClean="0">
                <a:latin typeface="+mj-lt"/>
                <a:ea typeface="標楷體" pitchFamily="65" charset="-120"/>
              </a:rPr>
              <a:t>11.5%</a:t>
            </a:r>
          </a:p>
          <a:p>
            <a:pPr lvl="1" eaLnBrk="1" hangingPunct="1">
              <a:buClr>
                <a:srgbClr val="0000FF"/>
              </a:buClr>
              <a:buSzPct val="50000"/>
              <a:buBlip>
                <a:blip r:embed="rId3"/>
              </a:buBlip>
              <a:defRPr/>
            </a:pPr>
            <a:r>
              <a:rPr lang="en-US" altLang="zh-TW" dirty="0" smtClean="0">
                <a:latin typeface="+mj-lt"/>
                <a:ea typeface="標楷體" pitchFamily="65" charset="-120"/>
              </a:rPr>
              <a:t>Labor productivity</a:t>
            </a:r>
            <a:r>
              <a:rPr lang="zh-TW" altLang="en-US" dirty="0" smtClean="0">
                <a:latin typeface="+mj-lt"/>
                <a:ea typeface="標楷體" pitchFamily="65" charset="-120"/>
              </a:rPr>
              <a:t>        </a:t>
            </a:r>
            <a:r>
              <a:rPr lang="en-US" altLang="zh-TW" dirty="0" smtClean="0">
                <a:latin typeface="+mj-lt"/>
                <a:ea typeface="標楷體" pitchFamily="65" charset="-120"/>
              </a:rPr>
              <a:t>21.71%</a:t>
            </a:r>
            <a:endParaRPr lang="zh-TW" altLang="en-US" dirty="0" smtClean="0">
              <a:effectLst/>
              <a:latin typeface="+mj-lt"/>
              <a:ea typeface="標楷體" pitchFamily="65" charset="-12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000100" y="4429132"/>
            <a:ext cx="3143272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19150" indent="-3429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0000FF"/>
              </a:buClr>
              <a:defRPr/>
            </a:pPr>
            <a:r>
              <a:rPr lang="en-US" altLang="zh-TW" sz="2200" b="1" dirty="0" smtClean="0">
                <a:latin typeface="+mn-lt"/>
                <a:ea typeface="標楷體" pitchFamily="65" charset="-120"/>
              </a:rPr>
              <a:t>2</a:t>
            </a:r>
            <a:r>
              <a:rPr lang="en-US" altLang="zh-TW" sz="2200" b="1" dirty="0" smtClean="0">
                <a:effectLst/>
                <a:latin typeface="+mn-lt"/>
                <a:ea typeface="標楷體" pitchFamily="65" charset="-120"/>
              </a:rPr>
              <a:t>.</a:t>
            </a:r>
            <a:r>
              <a:rPr lang="zh-TW" altLang="en-US" sz="2200" b="1" dirty="0" smtClean="0">
                <a:effectLst/>
                <a:latin typeface="+mn-lt"/>
                <a:ea typeface="標楷體" pitchFamily="65" charset="-120"/>
              </a:rPr>
              <a:t> </a:t>
            </a:r>
            <a:r>
              <a:rPr lang="en-US" altLang="zh-TW" sz="2200" b="1" dirty="0" smtClean="0">
                <a:effectLst/>
                <a:latin typeface="+mn-lt"/>
                <a:ea typeface="標楷體" pitchFamily="65" charset="-120"/>
              </a:rPr>
              <a:t>ITA</a:t>
            </a:r>
          </a:p>
          <a:p>
            <a:pPr lvl="1" eaLnBrk="1" hangingPunct="1">
              <a:buClr>
                <a:srgbClr val="0000FF"/>
              </a:buClr>
              <a:buSzPct val="50000"/>
              <a:buBlip>
                <a:blip r:embed="rId3"/>
              </a:buBlip>
              <a:defRPr/>
            </a:pPr>
            <a:r>
              <a:rPr lang="en-US" altLang="zh-TW" dirty="0" smtClean="0">
                <a:latin typeface="+mj-lt"/>
                <a:ea typeface="標楷體" pitchFamily="65" charset="-120"/>
              </a:rPr>
              <a:t>ITA</a:t>
            </a:r>
            <a:r>
              <a:rPr lang="zh-TW" altLang="en-US" dirty="0" smtClean="0">
                <a:latin typeface="+mj-lt"/>
                <a:ea typeface="標楷體" pitchFamily="65" charset="-120"/>
              </a:rPr>
              <a:t> </a:t>
            </a:r>
            <a:r>
              <a:rPr lang="en-US" altLang="zh-TW" dirty="0" smtClean="0">
                <a:latin typeface="+mj-lt"/>
                <a:ea typeface="標楷體" pitchFamily="65" charset="-120"/>
              </a:rPr>
              <a:t>I:</a:t>
            </a:r>
            <a:r>
              <a:rPr lang="zh-TW" altLang="en-US" dirty="0" smtClean="0">
                <a:latin typeface="+mj-lt"/>
                <a:ea typeface="標楷體" pitchFamily="65" charset="-120"/>
              </a:rPr>
              <a:t> </a:t>
            </a:r>
            <a:r>
              <a:rPr lang="en-US" altLang="zh-TW" dirty="0" smtClean="0">
                <a:latin typeface="+mj-lt"/>
                <a:ea typeface="標楷體" pitchFamily="65" charset="-120"/>
              </a:rPr>
              <a:t>Dozens of ITC related products rank #1 in the world.</a:t>
            </a:r>
          </a:p>
        </p:txBody>
      </p:sp>
      <p:sp>
        <p:nvSpPr>
          <p:cNvPr id="11" name="向上箭號 10"/>
          <p:cNvSpPr/>
          <p:nvPr/>
        </p:nvSpPr>
        <p:spPr>
          <a:xfrm>
            <a:off x="3779912" y="1916832"/>
            <a:ext cx="484632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上箭號 11"/>
          <p:cNvSpPr/>
          <p:nvPr/>
        </p:nvSpPr>
        <p:spPr>
          <a:xfrm>
            <a:off x="3851920" y="2276872"/>
            <a:ext cx="484632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上箭號 12"/>
          <p:cNvSpPr/>
          <p:nvPr/>
        </p:nvSpPr>
        <p:spPr>
          <a:xfrm>
            <a:off x="3851920" y="2636912"/>
            <a:ext cx="484632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上箭號 13"/>
          <p:cNvSpPr/>
          <p:nvPr/>
        </p:nvSpPr>
        <p:spPr>
          <a:xfrm>
            <a:off x="4283968" y="2996952"/>
            <a:ext cx="484632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194" name="Picture 2" descr="http://centreforhealthyaging.org/wp-content/uploads/2014/03/loose-tea-vs-teaba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3429000"/>
            <a:ext cx="1500197" cy="928694"/>
          </a:xfrm>
          <a:prstGeom prst="rect">
            <a:avLst/>
          </a:prstGeom>
          <a:noFill/>
        </p:spPr>
      </p:pic>
      <p:sp>
        <p:nvSpPr>
          <p:cNvPr id="15" name="矩形 14"/>
          <p:cNvSpPr/>
          <p:nvPr/>
        </p:nvSpPr>
        <p:spPr>
          <a:xfrm>
            <a:off x="3000364" y="3500438"/>
            <a:ext cx="1428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Production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endParaRPr lang="en-US" altLang="zh-TW" sz="20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   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7.02%</a:t>
            </a:r>
            <a:endParaRPr lang="zh-TW" altLang="en-US" sz="2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向上箭號 15"/>
          <p:cNvSpPr/>
          <p:nvPr/>
        </p:nvSpPr>
        <p:spPr>
          <a:xfrm>
            <a:off x="3071802" y="3929066"/>
            <a:ext cx="484632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196" name="Picture 4" descr="http://www.7car.tw/files/weee.uploaded/U1202_4121c7b4c94f55f6c89c098f3146fe4d694b5c15_2013102818344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3357562"/>
            <a:ext cx="1857388" cy="1071570"/>
          </a:xfrm>
          <a:prstGeom prst="rect">
            <a:avLst/>
          </a:prstGeom>
          <a:noFill/>
        </p:spPr>
      </p:pic>
      <p:sp>
        <p:nvSpPr>
          <p:cNvPr id="18" name="矩形 17"/>
          <p:cNvSpPr/>
          <p:nvPr/>
        </p:nvSpPr>
        <p:spPr>
          <a:xfrm>
            <a:off x="6215074" y="3571876"/>
            <a:ext cx="2714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Export in 2000: 1,965</a:t>
            </a:r>
          </a:p>
          <a:p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Export in 2014: 95,518</a:t>
            </a:r>
          </a:p>
          <a:p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      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48.6 times</a:t>
            </a:r>
            <a:endParaRPr lang="zh-TW" altLang="en-US" sz="1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向上箭號 19"/>
          <p:cNvSpPr/>
          <p:nvPr/>
        </p:nvSpPr>
        <p:spPr>
          <a:xfrm>
            <a:off x="6311736" y="4202954"/>
            <a:ext cx="484632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3" name="Picture 6" descr="https://encrypted-tbn0.gstatic.com/images?q=tbn:ANd9GcTFj9Si2yJrI4SHopOk7vmptfbGt0je85CXkxH-o8gwZwyOuZUCNueEJe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5286388"/>
            <a:ext cx="978472" cy="1071570"/>
          </a:xfrm>
          <a:prstGeom prst="rect">
            <a:avLst/>
          </a:prstGeom>
          <a:noFill/>
        </p:spPr>
      </p:pic>
      <p:sp>
        <p:nvSpPr>
          <p:cNvPr id="24" name="矩形 23"/>
          <p:cNvSpPr/>
          <p:nvPr/>
        </p:nvSpPr>
        <p:spPr>
          <a:xfrm>
            <a:off x="3786182" y="4714884"/>
            <a:ext cx="51435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0" lvl="1" indent="-342900">
              <a:buClr>
                <a:srgbClr val="0000FF"/>
              </a:buClr>
              <a:buSzPct val="50000"/>
              <a:buBlip>
                <a:blip r:embed="rId3"/>
              </a:buBlip>
              <a:defRPr/>
            </a:pPr>
            <a:r>
              <a:rPr lang="en-US" altLang="zh-TW" dirty="0" smtClean="0">
                <a:latin typeface="+mn-lt"/>
              </a:rPr>
              <a:t>ITA</a:t>
            </a:r>
            <a:r>
              <a:rPr lang="zh-TW" altLang="en-US" dirty="0" smtClean="0">
                <a:latin typeface="+mn-lt"/>
              </a:rPr>
              <a:t> </a:t>
            </a:r>
            <a:r>
              <a:rPr lang="en-US" altLang="zh-TW" dirty="0" smtClean="0">
                <a:latin typeface="+mn-lt"/>
              </a:rPr>
              <a:t>II:</a:t>
            </a:r>
            <a:r>
              <a:rPr lang="zh-TW" altLang="en-US" dirty="0" smtClean="0">
                <a:latin typeface="+mn-lt"/>
              </a:rPr>
              <a:t> </a:t>
            </a:r>
            <a:r>
              <a:rPr lang="en-US" altLang="zh-TW" sz="2000" dirty="0" smtClean="0">
                <a:latin typeface="+mn-lt"/>
              </a:rPr>
              <a:t>Taiwan accounts for more than 5% of global ITA trade.</a:t>
            </a:r>
          </a:p>
          <a:p>
            <a:pPr marL="1276350" lvl="2" indent="-342900">
              <a:buClr>
                <a:srgbClr val="0000FF"/>
              </a:buClr>
              <a:buSzPct val="50000"/>
              <a:buFont typeface="Wingdings" pitchFamily="2" charset="2"/>
              <a:buChar char="ü"/>
              <a:defRPr/>
            </a:pPr>
            <a:r>
              <a:rPr lang="en-US" altLang="zh-TW" sz="2000" dirty="0" smtClean="0">
                <a:latin typeface="+mn-lt"/>
              </a:rPr>
              <a:t>Additional  24,063 jobs are expected to be created.</a:t>
            </a:r>
            <a:endParaRPr lang="zh-TW" altLang="en-US" sz="2000" dirty="0" smtClean="0">
              <a:latin typeface="+mn-lt"/>
            </a:endParaRPr>
          </a:p>
        </p:txBody>
      </p:sp>
      <p:sp>
        <p:nvSpPr>
          <p:cNvPr id="26" name="向上箭號 25"/>
          <p:cNvSpPr/>
          <p:nvPr/>
        </p:nvSpPr>
        <p:spPr>
          <a:xfrm>
            <a:off x="7812360" y="6453336"/>
            <a:ext cx="484632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5"/>
          <p:cNvSpPr txBox="1">
            <a:spLocks/>
          </p:cNvSpPr>
          <p:nvPr/>
        </p:nvSpPr>
        <p:spPr>
          <a:xfrm>
            <a:off x="8585200" y="6376988"/>
            <a:ext cx="1316038" cy="365125"/>
          </a:xfrm>
          <a:prstGeom prst="rect">
            <a:avLst/>
          </a:prstGeom>
          <a:noFill/>
          <a:ln/>
        </p:spPr>
        <p:txBody>
          <a:bodyPr anchor="ctr"/>
          <a:lstStyle>
            <a:defPPr>
              <a:defRPr lang="zh-TW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32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Ä"/>
              <a:defRPr kumimoji="1"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49DFEA37-EE4A-44C3-A775-D56E3A932095}" type="slidenum">
              <a:rPr lang="en-US" altLang="zh-TW" sz="1400" smtClean="0">
                <a:ea typeface="新細明體" pitchFamily="18" charset="-12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zh-TW" sz="1400" dirty="0" smtClean="0">
              <a:ea typeface="新細明體" pitchFamily="18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47763" y="6350"/>
            <a:ext cx="781685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3000" b="1" dirty="0" smtClean="0">
                <a:latin typeface="+mn-lt"/>
              </a:rPr>
              <a:t>II. The Difficulties of Free Trade</a:t>
            </a:r>
          </a:p>
          <a:p>
            <a:pPr algn="ctr">
              <a:defRPr/>
            </a:pPr>
            <a:endParaRPr lang="zh-TW" altLang="en-US" sz="3000" b="1" dirty="0">
              <a:effectLst/>
              <a:latin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01638" y="857232"/>
            <a:ext cx="8742362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5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</a:t>
            </a:r>
            <a:r>
              <a:rPr lang="en-US" altLang="zh-TW" sz="25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新細明體"/>
              </a:rPr>
              <a:t>.  Global trade has lost momentum.</a:t>
            </a:r>
            <a:endParaRPr lang="en-US" altLang="zh-TW" sz="2500" dirty="0">
              <a:effectLst/>
              <a:latin typeface="+mn-lt"/>
            </a:endParaRPr>
          </a:p>
        </p:txBody>
      </p:sp>
      <p:sp>
        <p:nvSpPr>
          <p:cNvPr id="54" name="橢圓 53"/>
          <p:cNvSpPr/>
          <p:nvPr/>
        </p:nvSpPr>
        <p:spPr>
          <a:xfrm>
            <a:off x="2555776" y="1556792"/>
            <a:ext cx="4464496" cy="2571768"/>
          </a:xfrm>
          <a:prstGeom prst="ellipse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57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ea typeface="標楷體" pitchFamily="65" charset="-120"/>
              </a:rPr>
              <a:t>In times of economic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ea typeface="標楷體" pitchFamily="65" charset="-120"/>
              </a:rPr>
              <a:t>hardship, Protectionism constrains trade, and therefore results in a stagnated global economy.</a:t>
            </a:r>
            <a:endParaRPr lang="zh-TW" altLang="en-US" sz="2000" dirty="0" smtClean="0">
              <a:solidFill>
                <a:schemeClr val="accent6">
                  <a:lumMod val="75000"/>
                </a:schemeClr>
              </a:solidFill>
              <a:ea typeface="標楷體" pitchFamily="65" charset="-120"/>
            </a:endParaRPr>
          </a:p>
        </p:txBody>
      </p:sp>
      <p:sp>
        <p:nvSpPr>
          <p:cNvPr id="62" name="向下箭號 61"/>
          <p:cNvSpPr/>
          <p:nvPr/>
        </p:nvSpPr>
        <p:spPr>
          <a:xfrm>
            <a:off x="4286248" y="4286256"/>
            <a:ext cx="92869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矩形 64"/>
          <p:cNvSpPr/>
          <p:nvPr/>
        </p:nvSpPr>
        <p:spPr>
          <a:xfrm>
            <a:off x="1428728" y="4643446"/>
            <a:ext cx="70009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en-US" altLang="zh-TW" sz="18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The World Bank Global Economic Prospects 2015 estimated that trade will grow at 3% this year.  Average global trade growth between 2012 and 2014 is less than 4%, way lower than the pre-financial crisis level of 7%.</a:t>
            </a:r>
          </a:p>
          <a:p>
            <a:pPr algn="just">
              <a:buFont typeface="Wingdings" pitchFamily="2" charset="2"/>
              <a:buChar char="p"/>
            </a:pPr>
            <a:r>
              <a:rPr lang="en-US" altLang="zh-TW" sz="18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The WTO World Trade Report 2014 showed in 2012 and 2013 that average global export growth has dropped to the level of   average  global  GDP growth.</a:t>
            </a:r>
          </a:p>
        </p:txBody>
      </p:sp>
      <p:pic>
        <p:nvPicPr>
          <p:cNvPr id="94210" name="Picture 2" descr="http://www.dutimes.com/wp-content/uploads/2014/08/Sad-fa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714884"/>
            <a:ext cx="1214414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圖片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42"/>
            <a:ext cx="878684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投影片編號版面配置區 5"/>
          <p:cNvSpPr txBox="1">
            <a:spLocks/>
          </p:cNvSpPr>
          <p:nvPr/>
        </p:nvSpPr>
        <p:spPr>
          <a:xfrm>
            <a:off x="8585200" y="6376988"/>
            <a:ext cx="1316038" cy="365125"/>
          </a:xfrm>
          <a:prstGeom prst="rect">
            <a:avLst/>
          </a:prstGeom>
          <a:noFill/>
          <a:ln/>
        </p:spPr>
        <p:txBody>
          <a:bodyPr anchor="ctr"/>
          <a:lstStyle>
            <a:defPPr>
              <a:defRPr lang="zh-TW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32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Ä"/>
              <a:defRPr kumimoji="1"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49DFEA37-EE4A-44C3-A775-D56E3A932095}" type="slidenum">
              <a:rPr lang="en-US" altLang="zh-TW" sz="1400" smtClean="0">
                <a:ea typeface="新細明體" pitchFamily="18" charset="-12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zh-TW" sz="1400" dirty="0" smtClean="0">
              <a:ea typeface="新細明體" pitchFamily="18" charset="-120"/>
            </a:endParaRPr>
          </a:p>
        </p:txBody>
      </p:sp>
      <p:graphicFrame>
        <p:nvGraphicFramePr>
          <p:cNvPr id="48" name="資料庫圖表 47"/>
          <p:cNvGraphicFramePr/>
          <p:nvPr>
            <p:extLst>
              <p:ext uri="{D42A27DB-BD31-4B8C-83A1-F6EECF244321}">
                <p14:modId xmlns:p14="http://schemas.microsoft.com/office/powerpoint/2010/main" val="3934553263"/>
              </p:ext>
            </p:extLst>
          </p:nvPr>
        </p:nvGraphicFramePr>
        <p:xfrm>
          <a:off x="857224" y="1285860"/>
          <a:ext cx="795338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49" name="Picture 2" descr="http://www.dutimes.com/wp-content/uploads/2014/08/Sad-fac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58" y="4929198"/>
            <a:ext cx="1571604" cy="1428760"/>
          </a:xfrm>
          <a:prstGeom prst="rect">
            <a:avLst/>
          </a:prstGeom>
          <a:noFill/>
        </p:spPr>
      </p:pic>
      <p:sp>
        <p:nvSpPr>
          <p:cNvPr id="51" name="矩形 50"/>
          <p:cNvSpPr/>
          <p:nvPr/>
        </p:nvSpPr>
        <p:spPr>
          <a:xfrm>
            <a:off x="2000232" y="5786454"/>
            <a:ext cx="6286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The world will not wait for the WTO indefinitely, and is turning to FTAs and RTAs.</a:t>
            </a:r>
            <a:endParaRPr lang="zh-TW" altLang="en-US" sz="2200" b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1638" y="692696"/>
            <a:ext cx="874236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B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. Struggles of multilateralism (1/3)</a:t>
            </a:r>
            <a:endParaRPr lang="en-US" altLang="zh-TW" dirty="0">
              <a:effectLst/>
              <a:latin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47763" y="6350"/>
            <a:ext cx="781685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3000" b="1" dirty="0" smtClean="0">
                <a:latin typeface="+mn-lt"/>
              </a:rPr>
              <a:t>II. The Difficulties of Free Trade</a:t>
            </a:r>
          </a:p>
          <a:p>
            <a:pPr algn="ctr">
              <a:defRPr/>
            </a:pPr>
            <a:endParaRPr lang="zh-TW" altLang="en-US" sz="3000" b="1" dirty="0">
              <a:effectLst/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5"/>
          <p:cNvSpPr txBox="1">
            <a:spLocks/>
          </p:cNvSpPr>
          <p:nvPr/>
        </p:nvSpPr>
        <p:spPr>
          <a:xfrm>
            <a:off x="8585200" y="6376988"/>
            <a:ext cx="1316038" cy="365125"/>
          </a:xfrm>
          <a:prstGeom prst="rect">
            <a:avLst/>
          </a:prstGeom>
          <a:noFill/>
          <a:ln/>
        </p:spPr>
        <p:txBody>
          <a:bodyPr anchor="ctr"/>
          <a:lstStyle>
            <a:defPPr>
              <a:defRPr lang="zh-TW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32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Ä"/>
              <a:defRPr kumimoji="1"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49DFEA37-EE4A-44C3-A775-D56E3A932095}" type="slidenum">
              <a:rPr lang="en-US" altLang="zh-TW" sz="1400" smtClean="0">
                <a:ea typeface="新細明體" pitchFamily="18" charset="-12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zh-TW" sz="1400" dirty="0" smtClean="0">
              <a:ea typeface="新細明體" pitchFamily="18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119815" y="2708920"/>
            <a:ext cx="74295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p"/>
            </a:pPr>
            <a:r>
              <a:rPr lang="en-US" altLang="zh-TW" dirty="0" smtClean="0">
                <a:latin typeface="+mj-lt"/>
              </a:rPr>
              <a:t> </a:t>
            </a:r>
            <a:r>
              <a:rPr lang="en-US" altLang="zh-TW" sz="2200" dirty="0" smtClean="0">
                <a:latin typeface="+mj-lt"/>
              </a:rPr>
              <a:t>99% of the product items are tariff-free in ASTEP and ANZTEC.</a:t>
            </a:r>
            <a:endParaRPr lang="en-US" altLang="zh-TW" sz="2200" dirty="0" smtClean="0">
              <a:latin typeface="+mj-lt"/>
              <a:ea typeface="新細明體" pitchFamily="18" charset="-120"/>
            </a:endParaRPr>
          </a:p>
          <a:p>
            <a:pPr marL="177800" indent="-177800">
              <a:buFont typeface="Wingdings" pitchFamily="2" charset="2"/>
              <a:buChar char="p"/>
            </a:pPr>
            <a:r>
              <a:rPr lang="en-US" altLang="zh-TW" sz="2200" dirty="0" smtClean="0">
                <a:latin typeface="+mj-lt"/>
                <a:ea typeface="新細明體" pitchFamily="18" charset="-120"/>
              </a:rPr>
              <a:t> 95% of the bilateral trade was tariff-free when the KORUS FTA went into effect. KORUS is so comprehensive that the U.S. has been using it as one of its references in TPP negotiations.</a:t>
            </a:r>
          </a:p>
          <a:p>
            <a:pPr marL="177800" indent="-177800">
              <a:buFont typeface="Wingdings" pitchFamily="2" charset="2"/>
              <a:buChar char="p"/>
            </a:pPr>
            <a:r>
              <a:rPr lang="en-US" altLang="zh-TW" sz="2200" dirty="0" smtClean="0">
                <a:latin typeface="+mj-lt"/>
                <a:ea typeface="新細明體" pitchFamily="18" charset="-120"/>
              </a:rPr>
              <a:t> 87% of the bilateral trade was tariff-free when the U.S.-Chile FTA went into effect. Approximately all trade in goods are tariff-free this year.</a:t>
            </a:r>
            <a:endParaRPr lang="en-US" altLang="zh-TW" sz="2200" dirty="0" smtClean="0">
              <a:latin typeface="+mj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259632" y="134076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b="1" dirty="0" smtClean="0">
                <a:solidFill>
                  <a:srgbClr val="FF6600"/>
                </a:solidFill>
                <a:latin typeface="+mn-lt"/>
              </a:rPr>
              <a:t>The level of liberalization and integration in multilateral trading system is lagging behind, comparing to bilateral and regional FTAs.</a:t>
            </a:r>
            <a:endParaRPr lang="zh-TW" altLang="en-US" b="1" dirty="0" smtClean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01638" y="735087"/>
            <a:ext cx="874236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B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. Struggles of multilateralism (2/3)</a:t>
            </a:r>
            <a:endParaRPr lang="en-US" altLang="zh-TW" dirty="0">
              <a:effectLst/>
              <a:latin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300163" y="158750"/>
            <a:ext cx="781685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3000" b="1" dirty="0" smtClean="0">
                <a:latin typeface="+mn-lt"/>
              </a:rPr>
              <a:t>II. The Difficulties of Free Trade</a:t>
            </a:r>
          </a:p>
          <a:p>
            <a:pPr algn="ctr">
              <a:defRPr/>
            </a:pPr>
            <a:endParaRPr lang="zh-TW" altLang="en-US" sz="3000" b="1" dirty="0">
              <a:effectLst/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dutimes.com/wp-content/uploads/2014/08/Sad-f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01704"/>
            <a:ext cx="1571604" cy="1428760"/>
          </a:xfrm>
          <a:prstGeom prst="rect">
            <a:avLst/>
          </a:prstGeom>
          <a:noFill/>
        </p:spPr>
      </p:pic>
      <p:sp>
        <p:nvSpPr>
          <p:cNvPr id="31747" name="內容版面配置區 2"/>
          <p:cNvSpPr>
            <a:spLocks noGrp="1"/>
          </p:cNvSpPr>
          <p:nvPr>
            <p:ph idx="1"/>
          </p:nvPr>
        </p:nvSpPr>
        <p:spPr>
          <a:xfrm>
            <a:off x="640688" y="1772816"/>
            <a:ext cx="8229600" cy="2347139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en-US" altLang="zh-TW" sz="2200" dirty="0" smtClean="0">
                <a:ea typeface="標楷體" panose="03000509000000000000" pitchFamily="65" charset="-120"/>
                <a:cs typeface="Times New Roman" pitchFamily="18" charset="0"/>
              </a:rPr>
              <a:t>There are 398 RTAs in the world (WTO 2015 statistics)</a:t>
            </a:r>
            <a:r>
              <a:rPr lang="zh-TW" altLang="en-US" sz="2200" dirty="0" smtClean="0">
                <a:ea typeface="標楷體" pitchFamily="65" charset="-120"/>
                <a:cs typeface="Times New Roman" pitchFamily="18" charset="0"/>
              </a:rPr>
              <a:t>                </a:t>
            </a:r>
          </a:p>
          <a:p>
            <a:pPr marL="0" indent="0" algn="just" eaLnBrk="1" hangingPunct="1">
              <a:buNone/>
              <a:defRPr/>
            </a:pPr>
            <a:endParaRPr lang="en-US" altLang="zh-TW" sz="2400" dirty="0" smtClean="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投影片編號版面配置區 5"/>
          <p:cNvSpPr txBox="1">
            <a:spLocks/>
          </p:cNvSpPr>
          <p:nvPr/>
        </p:nvSpPr>
        <p:spPr>
          <a:xfrm>
            <a:off x="8585200" y="6376988"/>
            <a:ext cx="1316038" cy="365125"/>
          </a:xfrm>
          <a:prstGeom prst="rect">
            <a:avLst/>
          </a:prstGeom>
          <a:noFill/>
          <a:ln/>
        </p:spPr>
        <p:txBody>
          <a:bodyPr anchor="ctr"/>
          <a:lstStyle>
            <a:defPPr>
              <a:defRPr lang="zh-TW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32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Ä"/>
              <a:defRPr kumimoji="1"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E749C18F-4FA4-4824-AD15-B0F973ABD915}" type="slidenum">
              <a:rPr lang="en-US" altLang="zh-TW" sz="1400" smtClean="0">
                <a:ea typeface="新細明體" pitchFamily="18" charset="-12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zh-TW" sz="1400" dirty="0" smtClean="0">
              <a:ea typeface="新細明體" pitchFamily="18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03648" y="4653136"/>
            <a:ext cx="77169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800" dirty="0" smtClean="0">
                <a:latin typeface="Arial" pitchFamily="34" charset="0"/>
                <a:cs typeface="Arial" pitchFamily="34" charset="0"/>
              </a:rPr>
              <a:t>Trade between Taiwan and TPP members is 1/3 of Taiwan’s total trade. With RCEP members, the figure is 60%.</a:t>
            </a:r>
          </a:p>
          <a:p>
            <a:r>
              <a:rPr lang="en-US" altLang="zh-TW" sz="1800" dirty="0" smtClean="0">
                <a:latin typeface="Arial" pitchFamily="34" charset="0"/>
                <a:cs typeface="Arial" pitchFamily="34" charset="0"/>
              </a:rPr>
              <a:t>20% of </a:t>
            </a:r>
            <a:r>
              <a:rPr lang="en-US" altLang="zh-TW" sz="18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Taiwan's outward FDI flows </a:t>
            </a:r>
            <a:r>
              <a:rPr lang="en-US" altLang="zh-TW" sz="1800" dirty="0" smtClean="0">
                <a:latin typeface="Arial" pitchFamily="34" charset="0"/>
                <a:cs typeface="Arial" pitchFamily="34" charset="0"/>
              </a:rPr>
              <a:t>toward TPP members, and more than 80% of </a:t>
            </a:r>
            <a:r>
              <a:rPr lang="en-US" altLang="zh-TW" sz="18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Taiwan's outward FDI is </a:t>
            </a:r>
            <a:r>
              <a:rPr lang="en-US" altLang="zh-TW" sz="1800" dirty="0" smtClean="0">
                <a:latin typeface="Arial" pitchFamily="34" charset="0"/>
                <a:cs typeface="Arial" pitchFamily="34" charset="0"/>
              </a:rPr>
              <a:t>injected into the RCEP market.</a:t>
            </a:r>
          </a:p>
          <a:p>
            <a:r>
              <a:rPr lang="en-US" altLang="zh-TW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However, Taiwan is a participant in neither the TPP nor the RCEP.</a:t>
            </a:r>
            <a:endParaRPr lang="zh-TW" altLang="en-US" sz="1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01638" y="784830"/>
            <a:ext cx="874236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B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. Struggles of multilateralism (3/3)</a:t>
            </a:r>
            <a:endParaRPr lang="en-US" altLang="zh-TW" dirty="0">
              <a:effectLst/>
              <a:latin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495649" y="2780928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b="1" dirty="0">
                <a:solidFill>
                  <a:srgbClr val="FF6600"/>
                </a:solidFill>
                <a:latin typeface="+mn-lt"/>
              </a:rPr>
              <a:t>T</a:t>
            </a:r>
            <a:r>
              <a:rPr lang="en-US" altLang="zh-TW" b="1" dirty="0" smtClean="0">
                <a:solidFill>
                  <a:srgbClr val="FF6600"/>
                </a:solidFill>
                <a:latin typeface="+mn-lt"/>
              </a:rPr>
              <a:t>he liberalization level in FTAs could  be very high, but FTAs are exclusive.</a:t>
            </a:r>
            <a:endParaRPr lang="zh-TW" altLang="en-US" b="1" dirty="0" smtClean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147763" y="6350"/>
            <a:ext cx="781685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3000" b="1" dirty="0" smtClean="0">
                <a:latin typeface="+mn-lt"/>
              </a:rPr>
              <a:t>II. The Difficulties of Free Trade</a:t>
            </a:r>
          </a:p>
          <a:p>
            <a:pPr algn="ctr">
              <a:defRPr/>
            </a:pPr>
            <a:endParaRPr lang="zh-TW" altLang="en-US" sz="3000" b="1" dirty="0"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524000" y="4572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 anchorCtr="1"/>
          <a:lstStyle/>
          <a:p>
            <a:pPr algn="ctr"/>
            <a:endParaRPr lang="zh-TW" altLang="zh-TW" sz="3200" b="1">
              <a:solidFill>
                <a:schemeClr val="tx2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" name="投影片編號版面配置區 5"/>
          <p:cNvSpPr txBox="1">
            <a:spLocks/>
          </p:cNvSpPr>
          <p:nvPr/>
        </p:nvSpPr>
        <p:spPr>
          <a:xfrm>
            <a:off x="8585200" y="6376988"/>
            <a:ext cx="1316038" cy="365125"/>
          </a:xfrm>
          <a:prstGeom prst="rect">
            <a:avLst/>
          </a:prstGeom>
          <a:noFill/>
          <a:ln/>
        </p:spPr>
        <p:txBody>
          <a:bodyPr anchor="ctr"/>
          <a:lstStyle>
            <a:defPPr>
              <a:defRPr lang="zh-TW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32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Ä"/>
              <a:defRPr kumimoji="1"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E9CBA683-D67B-46AC-9178-624BB932CD27}" type="slidenum">
              <a:rPr lang="en-US" altLang="zh-TW" sz="1400" smtClean="0">
                <a:ea typeface="新細明體" pitchFamily="18" charset="-12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9</a:t>
            </a:fld>
            <a:endParaRPr lang="en-US" altLang="zh-TW" sz="1400" dirty="0" smtClean="0">
              <a:ea typeface="新細明體" pitchFamily="18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31714" y="195590"/>
            <a:ext cx="76329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800" b="1" dirty="0" smtClean="0">
                <a:latin typeface="+mn-lt"/>
              </a:rPr>
              <a:t>III. The Challenges of Free Trade</a:t>
            </a:r>
            <a:endParaRPr lang="zh-TW" altLang="en-US" sz="2800" b="1" dirty="0">
              <a:effectLst/>
              <a:latin typeface="+mn-lt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2379" y="3129356"/>
            <a:ext cx="8617345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>
              <a:buFont typeface="Wingdings" pitchFamily="2" charset="2"/>
              <a:buChar char="p"/>
            </a:pPr>
            <a:r>
              <a:rPr lang="en-US" altLang="zh-TW" sz="1800" dirty="0" smtClean="0">
                <a:solidFill>
                  <a:srgbClr val="003300"/>
                </a:solidFill>
                <a:latin typeface="+mn-lt"/>
                <a:cs typeface="Arial" pitchFamily="34" charset="0"/>
              </a:rPr>
              <a:t> Insufficient transparency </a:t>
            </a:r>
            <a:r>
              <a:rPr lang="en-US" altLang="zh-TW" sz="1800" dirty="0">
                <a:solidFill>
                  <a:srgbClr val="003300"/>
                </a:solidFill>
                <a:latin typeface="+mn-lt"/>
                <a:cs typeface="Arial" pitchFamily="34" charset="0"/>
              </a:rPr>
              <a:t>and </a:t>
            </a:r>
            <a:r>
              <a:rPr lang="en-US" altLang="zh-TW" sz="1800" dirty="0" smtClean="0">
                <a:solidFill>
                  <a:srgbClr val="003300"/>
                </a:solidFill>
                <a:latin typeface="+mn-lt"/>
                <a:cs typeface="Arial" pitchFamily="34" charset="0"/>
              </a:rPr>
              <a:t>public participation</a:t>
            </a:r>
          </a:p>
          <a:p>
            <a:pPr marL="625475" lvl="2"/>
            <a:endParaRPr lang="zh-TW" sz="1400" dirty="0" smtClean="0">
              <a:solidFill>
                <a:srgbClr val="0000FF"/>
              </a:solidFill>
              <a:latin typeface="+mn-lt"/>
              <a:cs typeface="新細明體" pitchFamily="18" charset="-120"/>
            </a:endParaRPr>
          </a:p>
          <a:p>
            <a:pPr lvl="1">
              <a:buFont typeface="Wingdings" pitchFamily="2" charset="2"/>
              <a:buChar char="p"/>
            </a:pPr>
            <a:r>
              <a:rPr lang="en-US" altLang="zh-TW" sz="1800" dirty="0" smtClean="0">
                <a:solidFill>
                  <a:srgbClr val="003300"/>
                </a:solidFill>
                <a:latin typeface="+mn-lt"/>
                <a:cs typeface="Arial" pitchFamily="34" charset="0"/>
              </a:rPr>
              <a:t> Questionable benefits to </a:t>
            </a:r>
            <a:r>
              <a:rPr lang="en-US" altLang="zh-TW" sz="1800" dirty="0">
                <a:solidFill>
                  <a:srgbClr val="003300"/>
                </a:solidFill>
                <a:latin typeface="+mn-lt"/>
                <a:cs typeface="Arial" pitchFamily="34" charset="0"/>
              </a:rPr>
              <a:t>s</a:t>
            </a:r>
            <a:r>
              <a:rPr lang="en-US" altLang="zh-TW" sz="1800" dirty="0" smtClean="0">
                <a:solidFill>
                  <a:srgbClr val="003300"/>
                </a:solidFill>
                <a:latin typeface="+mn-lt"/>
                <a:cs typeface="Arial" pitchFamily="34" charset="0"/>
              </a:rPr>
              <a:t>mall and medium enterprises</a:t>
            </a:r>
          </a:p>
          <a:p>
            <a:pPr marL="625475" lvl="2"/>
            <a:endParaRPr lang="zh-TW" altLang="en-US" sz="1400" dirty="0" smtClean="0">
              <a:solidFill>
                <a:srgbClr val="0000FF"/>
              </a:solidFill>
              <a:latin typeface="+mn-lt"/>
              <a:cs typeface="新細明體" pitchFamily="18" charset="-120"/>
            </a:endParaRPr>
          </a:p>
          <a:p>
            <a:pPr lvl="1">
              <a:buFont typeface="Wingdings" pitchFamily="2" charset="2"/>
              <a:buChar char="p"/>
            </a:pPr>
            <a:r>
              <a:rPr lang="en-US" altLang="zh-TW" sz="1800" dirty="0" smtClean="0">
                <a:solidFill>
                  <a:srgbClr val="003300"/>
                </a:solidFill>
                <a:latin typeface="+mn-lt"/>
                <a:cs typeface="Arial" pitchFamily="34" charset="0"/>
              </a:rPr>
              <a:t> Wary job creation and labor rights protection</a:t>
            </a:r>
          </a:p>
          <a:p>
            <a:pPr marL="625475" lvl="2"/>
            <a:r>
              <a:rPr lang="en-US" altLang="zh-TW" sz="1400" dirty="0" smtClean="0">
                <a:solidFill>
                  <a:srgbClr val="0000FF"/>
                </a:solidFill>
                <a:latin typeface="+mn-lt"/>
                <a:cs typeface="新細明體" pitchFamily="18" charset="-120"/>
              </a:rPr>
              <a:t> </a:t>
            </a:r>
            <a:endParaRPr lang="zh-TW" altLang="en-US" sz="1400" dirty="0">
              <a:solidFill>
                <a:srgbClr val="0000FF"/>
              </a:solidFill>
              <a:latin typeface="+mn-lt"/>
              <a:cs typeface="新細明體" pitchFamily="18" charset="-120"/>
            </a:endParaRPr>
          </a:p>
          <a:p>
            <a:pPr lvl="1">
              <a:buFont typeface="Wingdings" pitchFamily="2" charset="2"/>
              <a:buChar char="p"/>
            </a:pPr>
            <a:r>
              <a:rPr lang="en-US" altLang="zh-TW" sz="1800" dirty="0" smtClean="0">
                <a:solidFill>
                  <a:srgbClr val="003300"/>
                </a:solidFill>
                <a:latin typeface="+mn-lt"/>
                <a:cs typeface="Arial" pitchFamily="34" charset="0"/>
              </a:rPr>
              <a:t> Disparity in income distribution</a:t>
            </a:r>
          </a:p>
          <a:p>
            <a:pPr marL="625475" lvl="2"/>
            <a:endParaRPr lang="en-US" altLang="zh-TW" sz="1400" dirty="0" smtClean="0">
              <a:solidFill>
                <a:srgbClr val="0000FF"/>
              </a:solidFill>
              <a:latin typeface="+mn-lt"/>
              <a:cs typeface="新細明體" pitchFamily="18" charset="-120"/>
            </a:endParaRPr>
          </a:p>
          <a:p>
            <a:pPr marL="625475" lvl="1" indent="-176213">
              <a:buFont typeface="Wingdings" pitchFamily="2" charset="2"/>
              <a:buChar char="p"/>
            </a:pPr>
            <a:r>
              <a:rPr lang="en-US" altLang="zh-TW" sz="1800" dirty="0" smtClean="0">
                <a:solidFill>
                  <a:srgbClr val="003300"/>
                </a:solidFill>
                <a:latin typeface="+mn-lt"/>
                <a:cs typeface="Arial" pitchFamily="34" charset="0"/>
              </a:rPr>
              <a:t> Erosion of environmental protection and lapsed corporate social </a:t>
            </a:r>
          </a:p>
          <a:p>
            <a:pPr marL="449262" lvl="1"/>
            <a:r>
              <a:rPr lang="en-US" altLang="zh-TW" sz="1800" dirty="0">
                <a:solidFill>
                  <a:srgbClr val="003300"/>
                </a:solidFill>
                <a:latin typeface="+mn-lt"/>
                <a:cs typeface="Arial" pitchFamily="34" charset="0"/>
              </a:rPr>
              <a:t> </a:t>
            </a:r>
            <a:r>
              <a:rPr lang="en-US" altLang="zh-TW" sz="1800" dirty="0" smtClean="0">
                <a:solidFill>
                  <a:srgbClr val="003300"/>
                </a:solidFill>
                <a:latin typeface="+mn-lt"/>
                <a:cs typeface="Arial" pitchFamily="34" charset="0"/>
              </a:rPr>
              <a:t>   responsibility</a:t>
            </a:r>
          </a:p>
        </p:txBody>
      </p:sp>
      <p:sp>
        <p:nvSpPr>
          <p:cNvPr id="11" name="矩形 10"/>
          <p:cNvSpPr/>
          <p:nvPr/>
        </p:nvSpPr>
        <p:spPr>
          <a:xfrm>
            <a:off x="539552" y="1556792"/>
            <a:ext cx="8180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800" b="1" dirty="0" smtClean="0">
                <a:solidFill>
                  <a:srgbClr val="C00000"/>
                </a:solidFill>
                <a:latin typeface="+mn-lt"/>
              </a:rPr>
              <a:t>Governments </a:t>
            </a:r>
            <a:r>
              <a:rPr lang="en-US" altLang="zh-TW" sz="1800" b="1" dirty="0">
                <a:solidFill>
                  <a:srgbClr val="C00000"/>
                </a:solidFill>
                <a:latin typeface="+mn-lt"/>
              </a:rPr>
              <a:t>in </a:t>
            </a:r>
            <a:r>
              <a:rPr lang="en-US" altLang="zh-TW" sz="1800" b="1" dirty="0" smtClean="0">
                <a:solidFill>
                  <a:srgbClr val="C00000"/>
                </a:solidFill>
                <a:latin typeface="+mn-lt"/>
              </a:rPr>
              <a:t>modern democratic </a:t>
            </a:r>
            <a:r>
              <a:rPr lang="en-US" altLang="zh-TW" sz="1800" b="1" dirty="0">
                <a:solidFill>
                  <a:srgbClr val="C00000"/>
                </a:solidFill>
                <a:latin typeface="+mn-lt"/>
              </a:rPr>
              <a:t>society are b</a:t>
            </a:r>
            <a:r>
              <a:rPr lang="en-US" altLang="zh-TW" sz="1800" b="1" dirty="0" smtClean="0">
                <a:solidFill>
                  <a:srgbClr val="C00000"/>
                </a:solidFill>
                <a:latin typeface="+mn-lt"/>
              </a:rPr>
              <a:t>ound to offer citizens the opportunity to participate in trade policy making, and distribute the trade benefit</a:t>
            </a:r>
            <a:r>
              <a:rPr lang="zh-TW" altLang="en-US" sz="18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zh-TW" sz="1800" b="1" dirty="0">
                <a:solidFill>
                  <a:srgbClr val="C00000"/>
                </a:solidFill>
                <a:latin typeface="+mn-lt"/>
              </a:rPr>
              <a:t>fairly</a:t>
            </a:r>
            <a:r>
              <a:rPr lang="en-US" altLang="zh-TW" sz="1800" b="1" dirty="0" smtClean="0">
                <a:solidFill>
                  <a:srgbClr val="C00000"/>
                </a:solidFill>
                <a:latin typeface="+mn-lt"/>
              </a:rPr>
              <a:t>.  </a:t>
            </a:r>
            <a:r>
              <a:rPr lang="en-US" altLang="zh-TW" sz="1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+mn-lt"/>
              </a:rPr>
              <a:t>Unfortunately, what we have observed is…</a:t>
            </a:r>
            <a:endParaRPr lang="zh-TW" altLang="en-US" sz="1800" b="1" dirty="0">
              <a:solidFill>
                <a:schemeClr val="tx2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3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9673</TotalTime>
  <Words>954</Words>
  <Application>Microsoft Office PowerPoint</Application>
  <PresentationFormat>如螢幕大小 (4:3)</PresentationFormat>
  <Paragraphs>144</Paragraphs>
  <Slides>12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12</vt:i4>
      </vt:variant>
    </vt:vector>
  </HeadingPairs>
  <TitlesOfParts>
    <vt:vector size="15" baseType="lpstr">
      <vt:lpstr>1_預設簡報設計</vt:lpstr>
      <vt:lpstr>3_預設簡報設計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Boft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TPP之現況與說明</dc:title>
  <dc:creator>u1401023</dc:creator>
  <cp:lastModifiedBy>宋明豪</cp:lastModifiedBy>
  <cp:revision>844</cp:revision>
  <cp:lastPrinted>2015-01-28T13:46:43Z</cp:lastPrinted>
  <dcterms:created xsi:type="dcterms:W3CDTF">2012-06-14T07:12:09Z</dcterms:created>
  <dcterms:modified xsi:type="dcterms:W3CDTF">2015-01-29T06:41:18Z</dcterms:modified>
</cp:coreProperties>
</file>