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10" r:id="rId2"/>
    <p:sldId id="342" r:id="rId3"/>
    <p:sldId id="343" r:id="rId4"/>
    <p:sldId id="344" r:id="rId5"/>
    <p:sldId id="345" r:id="rId6"/>
    <p:sldId id="338" r:id="rId7"/>
    <p:sldId id="325" r:id="rId8"/>
    <p:sldId id="336" r:id="rId9"/>
    <p:sldId id="340" r:id="rId10"/>
    <p:sldId id="341" r:id="rId11"/>
    <p:sldId id="330" r:id="rId12"/>
    <p:sldId id="332" r:id="rId13"/>
    <p:sldId id="346" r:id="rId14"/>
  </p:sldIdLst>
  <p:sldSz cx="12192000" cy="6858000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采葳" initials="周采葳" lastIdx="17" clrIdx="0"/>
  <p:cmAuthor id="2" name="陳姿樺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AEFF7"/>
          </a:solidFill>
        </a:fill>
      </a:tcStyle>
    </a:wholeTbl>
    <a:band1H>
      <a:tcStyle>
        <a:tcBdr/>
        <a:fill>
          <a:solidFill>
            <a:srgbClr val="D2DEE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2DEEF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  <a:tblStyle styleId="{FABFCF23-3B69-468F-B69F-88F6DE6A72F2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/>
          </a:solidFill>
        </a:fill>
      </a:tcStyle>
    </a:wholeTbl>
    <a:band1H>
      <a:tcStyle>
        <a:tcBdr/>
        <a:fill>
          <a:solidFill>
            <a:srgbClr val="E9F1F5"/>
          </a:solidFill>
        </a:fill>
      </a:tcStyle>
    </a:band1H>
    <a:band1V>
      <a:tcStyle>
        <a:tcBdr/>
        <a:fill>
          <a:solidFill>
            <a:srgbClr val="E9F1F5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FFFF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BACC6"/>
          </a:solidFill>
        </a:fill>
      </a:tcStyle>
    </a:firstRow>
  </a:tblStyle>
  <a:tblStyle styleId="{7DF18680-E054-41AD-8BC1-D1AEF772440D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F1F5"/>
          </a:solidFill>
        </a:fill>
      </a:tcStyle>
    </a:wholeTbl>
    <a:band1H>
      <a:tcStyle>
        <a:tcBdr/>
        <a:fill>
          <a:solidFill>
            <a:srgbClr val="D0E3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0E3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BACC6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BACC6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BACC6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BACC6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60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6" d="100"/>
        <a:sy n="17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周采葳" userId="b68e5b28-98ce-4f98-a92e-3867b8a59088" providerId="ADAL" clId="{94105391-3452-45A3-B8F6-863759F7B317}"/>
    <pc:docChg chg="undo redo modSld">
      <pc:chgData name="周采葳" userId="b68e5b28-98ce-4f98-a92e-3867b8a59088" providerId="ADAL" clId="{94105391-3452-45A3-B8F6-863759F7B317}" dt="2023-03-22T07:33:11.306" v="99"/>
      <pc:docMkLst>
        <pc:docMk/>
      </pc:docMkLst>
      <pc:sldChg chg="addCm modCm">
        <pc:chgData name="周采葳" userId="b68e5b28-98ce-4f98-a92e-3867b8a59088" providerId="ADAL" clId="{94105391-3452-45A3-B8F6-863759F7B317}" dt="2023-03-22T07:33:11.306" v="99"/>
        <pc:sldMkLst>
          <pc:docMk/>
          <pc:sldMk cId="0" sldId="311"/>
        </pc:sldMkLst>
      </pc:sldChg>
      <pc:sldChg chg="addCm modCm">
        <pc:chgData name="周采葳" userId="b68e5b28-98ce-4f98-a92e-3867b8a59088" providerId="ADAL" clId="{94105391-3452-45A3-B8F6-863759F7B317}" dt="2023-03-22T06:52:22.773" v="8"/>
        <pc:sldMkLst>
          <pc:docMk/>
          <pc:sldMk cId="0" sldId="312"/>
        </pc:sldMkLst>
      </pc:sldChg>
      <pc:sldChg chg="addCm delCm modCm">
        <pc:chgData name="周采葳" userId="b68e5b28-98ce-4f98-a92e-3867b8a59088" providerId="ADAL" clId="{94105391-3452-45A3-B8F6-863759F7B317}" dt="2023-03-22T07:05:41.779" v="27"/>
        <pc:sldMkLst>
          <pc:docMk/>
          <pc:sldMk cId="0" sldId="320"/>
        </pc:sldMkLst>
      </pc:sldChg>
      <pc:sldChg chg="addCm delCm modCm">
        <pc:chgData name="周采葳" userId="b68e5b28-98ce-4f98-a92e-3867b8a59088" providerId="ADAL" clId="{94105391-3452-45A3-B8F6-863759F7B317}" dt="2023-03-22T07:09:05.601" v="41"/>
        <pc:sldMkLst>
          <pc:docMk/>
          <pc:sldMk cId="3034635138" sldId="323"/>
        </pc:sldMkLst>
      </pc:sldChg>
      <pc:sldChg chg="modSp addCm modCm">
        <pc:chgData name="周采葳" userId="b68e5b28-98ce-4f98-a92e-3867b8a59088" providerId="ADAL" clId="{94105391-3452-45A3-B8F6-863759F7B317}" dt="2023-03-22T07:10:15.561" v="45"/>
        <pc:sldMkLst>
          <pc:docMk/>
          <pc:sldMk cId="682283522" sldId="324"/>
        </pc:sldMkLst>
        <pc:spChg chg="mod">
          <ac:chgData name="周采葳" userId="b68e5b28-98ce-4f98-a92e-3867b8a59088" providerId="ADAL" clId="{94105391-3452-45A3-B8F6-863759F7B317}" dt="2023-03-22T07:09:08.340" v="43" actId="1076"/>
          <ac:spMkLst>
            <pc:docMk/>
            <pc:sldMk cId="682283522" sldId="324"/>
            <ac:spMk id="9" creationId="{00000000-0000-0000-0000-000000000000}"/>
          </ac:spMkLst>
        </pc:spChg>
      </pc:sldChg>
      <pc:sldChg chg="addCm modCm">
        <pc:chgData name="周采葳" userId="b68e5b28-98ce-4f98-a92e-3867b8a59088" providerId="ADAL" clId="{94105391-3452-45A3-B8F6-863759F7B317}" dt="2023-03-22T07:13:32.891" v="51"/>
        <pc:sldMkLst>
          <pc:docMk/>
          <pc:sldMk cId="3966168884" sldId="325"/>
        </pc:sldMkLst>
      </pc:sldChg>
      <pc:sldChg chg="addCm modCm">
        <pc:chgData name="周采葳" userId="b68e5b28-98ce-4f98-a92e-3867b8a59088" providerId="ADAL" clId="{94105391-3452-45A3-B8F6-863759F7B317}" dt="2023-03-22T07:16:32.789" v="57"/>
        <pc:sldMkLst>
          <pc:docMk/>
          <pc:sldMk cId="2284984191" sldId="326"/>
        </pc:sldMkLst>
      </pc:sldChg>
      <pc:sldChg chg="addSp delSp modSp addCm modCm">
        <pc:chgData name="周采葳" userId="b68e5b28-98ce-4f98-a92e-3867b8a59088" providerId="ADAL" clId="{94105391-3452-45A3-B8F6-863759F7B317}" dt="2023-03-22T07:22:39.268" v="71"/>
        <pc:sldMkLst>
          <pc:docMk/>
          <pc:sldMk cId="1522333072" sldId="327"/>
        </pc:sldMkLst>
        <pc:spChg chg="add del">
          <ac:chgData name="周采葳" userId="b68e5b28-98ce-4f98-a92e-3867b8a59088" providerId="ADAL" clId="{94105391-3452-45A3-B8F6-863759F7B317}" dt="2023-03-22T07:17:10.712" v="61"/>
          <ac:spMkLst>
            <pc:docMk/>
            <pc:sldMk cId="1522333072" sldId="327"/>
            <ac:spMk id="3" creationId="{DB48B344-F11C-4985-8D1F-1DB1F854878A}"/>
          </ac:spMkLst>
        </pc:spChg>
        <pc:spChg chg="mod">
          <ac:chgData name="周采葳" userId="b68e5b28-98ce-4f98-a92e-3867b8a59088" providerId="ADAL" clId="{94105391-3452-45A3-B8F6-863759F7B317}" dt="2023-03-22T07:16:40.405" v="59" actId="1076"/>
          <ac:spMkLst>
            <pc:docMk/>
            <pc:sldMk cId="1522333072" sldId="327"/>
            <ac:spMk id="11" creationId="{00000000-0000-0000-0000-000000000000}"/>
          </ac:spMkLst>
        </pc:spChg>
      </pc:sldChg>
      <pc:sldChg chg="modSp addCm modCm">
        <pc:chgData name="周采葳" userId="b68e5b28-98ce-4f98-a92e-3867b8a59088" providerId="ADAL" clId="{94105391-3452-45A3-B8F6-863759F7B317}" dt="2023-03-22T06:51:06.237" v="5"/>
        <pc:sldMkLst>
          <pc:docMk/>
          <pc:sldMk cId="1943908049" sldId="333"/>
        </pc:sldMkLst>
        <pc:spChg chg="mod">
          <ac:chgData name="周采葳" userId="b68e5b28-98ce-4f98-a92e-3867b8a59088" providerId="ADAL" clId="{94105391-3452-45A3-B8F6-863759F7B317}" dt="2023-03-22T06:50:36.734" v="3" actId="20577"/>
          <ac:spMkLst>
            <pc:docMk/>
            <pc:sldMk cId="1943908049" sldId="333"/>
            <ac:spMk id="3" creationId="{00000000-0000-0000-0000-000000000000}"/>
          </ac:spMkLst>
        </pc:spChg>
      </pc:sldChg>
      <pc:sldChg chg="addCm modCm">
        <pc:chgData name="周采葳" userId="b68e5b28-98ce-4f98-a92e-3867b8a59088" providerId="ADAL" clId="{94105391-3452-45A3-B8F6-863759F7B317}" dt="2023-03-22T06:58:18.450" v="14"/>
        <pc:sldMkLst>
          <pc:docMk/>
          <pc:sldMk cId="2695005359" sldId="335"/>
        </pc:sldMkLst>
      </pc:sldChg>
      <pc:sldChg chg="modSp addCm delCm modCm">
        <pc:chgData name="周采葳" userId="b68e5b28-98ce-4f98-a92e-3867b8a59088" providerId="ADAL" clId="{94105391-3452-45A3-B8F6-863759F7B317}" dt="2023-03-22T07:32:18.036" v="94"/>
        <pc:sldMkLst>
          <pc:docMk/>
          <pc:sldMk cId="3347294319" sldId="336"/>
        </pc:sldMkLst>
        <pc:graphicFrameChg chg="mod modGraphic">
          <ac:chgData name="周采葳" userId="b68e5b28-98ce-4f98-a92e-3867b8a59088" providerId="ADAL" clId="{94105391-3452-45A3-B8F6-863759F7B317}" dt="2023-03-22T07:25:02.080" v="85" actId="179"/>
          <ac:graphicFrameMkLst>
            <pc:docMk/>
            <pc:sldMk cId="3347294319" sldId="336"/>
            <ac:graphicFrameMk id="5" creationId="{00000000-0000-0000-0000-000000000000}"/>
          </ac:graphicFrameMkLst>
        </pc:graphicFrameChg>
      </pc:sldChg>
    </pc:docChg>
  </pc:docChgLst>
  <pc:docChgLst>
    <pc:chgData name="李宣愛" userId="e8ad085a-3bf0-44e0-af00-ab6f9187a1c9" providerId="ADAL" clId="{3F907A78-8A55-4F9B-BBE0-067DCD77794D}"/>
    <pc:docChg chg="undo redo custSel modSld">
      <pc:chgData name="李宣愛" userId="e8ad085a-3bf0-44e0-af00-ab6f9187a1c9" providerId="ADAL" clId="{3F907A78-8A55-4F9B-BBE0-067DCD77794D}" dt="2023-12-21T06:01:43.816" v="25" actId="20577"/>
      <pc:docMkLst>
        <pc:docMk/>
      </pc:docMkLst>
      <pc:sldChg chg="modSp mod">
        <pc:chgData name="李宣愛" userId="e8ad085a-3bf0-44e0-af00-ab6f9187a1c9" providerId="ADAL" clId="{3F907A78-8A55-4F9B-BBE0-067DCD77794D}" dt="2023-12-21T05:59:59.588" v="2" actId="123"/>
        <pc:sldMkLst>
          <pc:docMk/>
          <pc:sldMk cId="4259061732" sldId="322"/>
        </pc:sldMkLst>
        <pc:spChg chg="mod">
          <ac:chgData name="李宣愛" userId="e8ad085a-3bf0-44e0-af00-ab6f9187a1c9" providerId="ADAL" clId="{3F907A78-8A55-4F9B-BBE0-067DCD77794D}" dt="2023-12-21T05:59:59.588" v="2" actId="123"/>
          <ac:spMkLst>
            <pc:docMk/>
            <pc:sldMk cId="4259061732" sldId="322"/>
            <ac:spMk id="8" creationId="{00000000-0000-0000-0000-000000000000}"/>
          </ac:spMkLst>
        </pc:spChg>
      </pc:sldChg>
      <pc:sldChg chg="modSp mod">
        <pc:chgData name="李宣愛" userId="e8ad085a-3bf0-44e0-af00-ab6f9187a1c9" providerId="ADAL" clId="{3F907A78-8A55-4F9B-BBE0-067DCD77794D}" dt="2023-12-21T06:00:09.524" v="4" actId="123"/>
        <pc:sldMkLst>
          <pc:docMk/>
          <pc:sldMk cId="3966168884" sldId="325"/>
        </pc:sldMkLst>
        <pc:spChg chg="mod">
          <ac:chgData name="李宣愛" userId="e8ad085a-3bf0-44e0-af00-ab6f9187a1c9" providerId="ADAL" clId="{3F907A78-8A55-4F9B-BBE0-067DCD77794D}" dt="2023-12-21T06:00:09.524" v="4" actId="123"/>
          <ac:spMkLst>
            <pc:docMk/>
            <pc:sldMk cId="3966168884" sldId="325"/>
            <ac:spMk id="5" creationId="{00000000-0000-0000-0000-000000000000}"/>
          </ac:spMkLst>
        </pc:spChg>
      </pc:sldChg>
      <pc:sldChg chg="modSp mod">
        <pc:chgData name="李宣愛" userId="e8ad085a-3bf0-44e0-af00-ab6f9187a1c9" providerId="ADAL" clId="{3F907A78-8A55-4F9B-BBE0-067DCD77794D}" dt="2023-12-21T06:01:10.532" v="12" actId="20577"/>
        <pc:sldMkLst>
          <pc:docMk/>
          <pc:sldMk cId="2284984191" sldId="326"/>
        </pc:sldMkLst>
        <pc:spChg chg="mod">
          <ac:chgData name="李宣愛" userId="e8ad085a-3bf0-44e0-af00-ab6f9187a1c9" providerId="ADAL" clId="{3F907A78-8A55-4F9B-BBE0-067DCD77794D}" dt="2023-12-21T06:01:10.532" v="12" actId="20577"/>
          <ac:spMkLst>
            <pc:docMk/>
            <pc:sldMk cId="2284984191" sldId="326"/>
            <ac:spMk id="6" creationId="{00000000-0000-0000-0000-000000000000}"/>
          </ac:spMkLst>
        </pc:spChg>
      </pc:sldChg>
      <pc:sldChg chg="modSp mod">
        <pc:chgData name="李宣愛" userId="e8ad085a-3bf0-44e0-af00-ab6f9187a1c9" providerId="ADAL" clId="{3F907A78-8A55-4F9B-BBE0-067DCD77794D}" dt="2023-12-21T06:00:19.299" v="6" actId="123"/>
        <pc:sldMkLst>
          <pc:docMk/>
          <pc:sldMk cId="1522333072" sldId="327"/>
        </pc:sldMkLst>
        <pc:spChg chg="mod">
          <ac:chgData name="李宣愛" userId="e8ad085a-3bf0-44e0-af00-ab6f9187a1c9" providerId="ADAL" clId="{3F907A78-8A55-4F9B-BBE0-067DCD77794D}" dt="2023-12-21T06:00:19.299" v="6" actId="123"/>
          <ac:spMkLst>
            <pc:docMk/>
            <pc:sldMk cId="1522333072" sldId="327"/>
            <ac:spMk id="11" creationId="{00000000-0000-0000-0000-000000000000}"/>
          </ac:spMkLst>
        </pc:spChg>
      </pc:sldChg>
      <pc:sldChg chg="modSp mod">
        <pc:chgData name="李宣愛" userId="e8ad085a-3bf0-44e0-af00-ab6f9187a1c9" providerId="ADAL" clId="{3F907A78-8A55-4F9B-BBE0-067DCD77794D}" dt="2023-12-21T06:01:43.816" v="25" actId="20577"/>
        <pc:sldMkLst>
          <pc:docMk/>
          <pc:sldMk cId="3347294319" sldId="336"/>
        </pc:sldMkLst>
        <pc:spChg chg="mod">
          <ac:chgData name="李宣愛" userId="e8ad085a-3bf0-44e0-af00-ab6f9187a1c9" providerId="ADAL" clId="{3F907A78-8A55-4F9B-BBE0-067DCD77794D}" dt="2023-12-21T06:01:43.816" v="25" actId="20577"/>
          <ac:spMkLst>
            <pc:docMk/>
            <pc:sldMk cId="3347294319" sldId="336"/>
            <ac:spMk id="9" creationId="{00000000-0000-0000-0000-000000000000}"/>
          </ac:spMkLst>
        </pc:spChg>
      </pc:sldChg>
      <pc:sldChg chg="modSp mod">
        <pc:chgData name="李宣愛" userId="e8ad085a-3bf0-44e0-af00-ab6f9187a1c9" providerId="ADAL" clId="{3F907A78-8A55-4F9B-BBE0-067DCD77794D}" dt="2023-12-21T06:00:04.533" v="3" actId="123"/>
        <pc:sldMkLst>
          <pc:docMk/>
          <pc:sldMk cId="1064203826" sldId="337"/>
        </pc:sldMkLst>
        <pc:spChg chg="mod">
          <ac:chgData name="李宣愛" userId="e8ad085a-3bf0-44e0-af00-ab6f9187a1c9" providerId="ADAL" clId="{3F907A78-8A55-4F9B-BBE0-067DCD77794D}" dt="2023-12-21T06:00:04.533" v="3" actId="123"/>
          <ac:spMkLst>
            <pc:docMk/>
            <pc:sldMk cId="1064203826" sldId="337"/>
            <ac:spMk id="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8475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8475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r">
              <a:defRPr sz="1200"/>
            </a:lvl1pPr>
          </a:lstStyle>
          <a:p>
            <a:fld id="{032E5C99-A0A6-4851-87F3-099A27EB84F1}" type="datetimeFigureOut">
              <a:rPr lang="zh-TW" altLang="en-US" smtClean="0"/>
              <a:t>2024/2/26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8475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6039" y="9440865"/>
            <a:ext cx="2949575" cy="498475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r">
              <a:defRPr sz="1200"/>
            </a:lvl1pPr>
          </a:lstStyle>
          <a:p>
            <a:fld id="{0064321B-E86B-4C14-9564-CA506D20FE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295078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 txBox="1">
            <a:spLocks noGrp="1"/>
          </p:cNvSpPr>
          <p:nvPr>
            <p:ph type="hdr" sz="quarter"/>
          </p:nvPr>
        </p:nvSpPr>
        <p:spPr>
          <a:xfrm>
            <a:off x="2" y="1"/>
            <a:ext cx="2949786" cy="498696"/>
          </a:xfrm>
          <a:prstGeom prst="rect">
            <a:avLst/>
          </a:prstGeom>
          <a:noFill/>
          <a:ln>
            <a:noFill/>
          </a:ln>
        </p:spPr>
        <p:txBody>
          <a:bodyPr vert="horz" wrap="square" lIns="88340" tIns="44170" rIns="88340" bIns="44170" anchor="t" anchorCtr="0" compatLnSpc="1">
            <a:noAutofit/>
          </a:bodyPr>
          <a:lstStyle>
            <a:lvl1pPr marL="0" marR="0" lvl="0" indent="0" algn="l" defTabSz="88340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idx="1"/>
          </p:nvPr>
        </p:nvSpPr>
        <p:spPr>
          <a:xfrm>
            <a:off x="3855834" y="1"/>
            <a:ext cx="2949786" cy="498696"/>
          </a:xfrm>
          <a:prstGeom prst="rect">
            <a:avLst/>
          </a:prstGeom>
          <a:noFill/>
          <a:ln>
            <a:noFill/>
          </a:ln>
        </p:spPr>
        <p:txBody>
          <a:bodyPr vert="horz" wrap="square" lIns="88340" tIns="44170" rIns="88340" bIns="44170" anchor="t" anchorCtr="0" compatLnSpc="1">
            <a:noAutofit/>
          </a:bodyPr>
          <a:lstStyle>
            <a:lvl1pPr marL="0" marR="0" lvl="0" indent="0" algn="r" defTabSz="88340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EBA3D981-3074-4865-BDFA-679F3A059838}" type="datetime1">
              <a:rPr lang="en-US"/>
              <a:pPr lvl="0"/>
              <a:t>2/26/2024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備忘稿版面配置區 4"/>
          <p:cNvSpPr txBox="1">
            <a:spLocks noGrp="1"/>
          </p:cNvSpPr>
          <p:nvPr>
            <p:ph type="body" sz="quarter" idx="3"/>
          </p:nvPr>
        </p:nvSpPr>
        <p:spPr>
          <a:xfrm>
            <a:off x="680720" y="4783305"/>
            <a:ext cx="5445760" cy="3913613"/>
          </a:xfrm>
          <a:prstGeom prst="rect">
            <a:avLst/>
          </a:prstGeom>
          <a:noFill/>
          <a:ln>
            <a:noFill/>
          </a:ln>
        </p:spPr>
        <p:txBody>
          <a:bodyPr vert="horz" wrap="square" lIns="88340" tIns="44170" rIns="88340" bIns="44170" anchor="t" anchorCtr="0" compatLnSpc="1">
            <a:noAutofit/>
          </a:bodyPr>
          <a:lstStyle/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4"/>
          </p:nvPr>
        </p:nvSpPr>
        <p:spPr>
          <a:xfrm>
            <a:off x="2" y="9440642"/>
            <a:ext cx="2949786" cy="498696"/>
          </a:xfrm>
          <a:prstGeom prst="rect">
            <a:avLst/>
          </a:prstGeom>
          <a:noFill/>
          <a:ln>
            <a:noFill/>
          </a:ln>
        </p:spPr>
        <p:txBody>
          <a:bodyPr vert="horz" wrap="square" lIns="88340" tIns="44170" rIns="88340" bIns="44170" anchor="b" anchorCtr="0" compatLnSpc="1">
            <a:noAutofit/>
          </a:bodyPr>
          <a:lstStyle>
            <a:lvl1pPr marL="0" marR="0" lvl="0" indent="0" algn="l" defTabSz="88340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xfrm>
            <a:off x="3855834" y="9440642"/>
            <a:ext cx="2949786" cy="498696"/>
          </a:xfrm>
          <a:prstGeom prst="rect">
            <a:avLst/>
          </a:prstGeom>
          <a:noFill/>
          <a:ln>
            <a:noFill/>
          </a:ln>
        </p:spPr>
        <p:txBody>
          <a:bodyPr vert="horz" wrap="square" lIns="88340" tIns="44170" rIns="88340" bIns="44170" anchor="b" anchorCtr="0" compatLnSpc="1">
            <a:noAutofit/>
          </a:bodyPr>
          <a:lstStyle>
            <a:lvl1pPr marL="0" marR="0" lvl="0" indent="0" algn="r" defTabSz="88340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53EC3F8F-0828-4DD9-911E-05EE94125ED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091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 txBox="1"/>
          <p:nvPr/>
        </p:nvSpPr>
        <p:spPr>
          <a:xfrm>
            <a:off x="3855834" y="9440642"/>
            <a:ext cx="2949786" cy="4986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88340" tIns="44170" rIns="88340" bIns="44170" anchor="b" anchorCtr="0" compatLnSpc="1">
            <a:noAutofit/>
          </a:bodyPr>
          <a:lstStyle/>
          <a:p>
            <a:pPr algn="r" defTabSz="88340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40069CA-0467-4AF7-840F-A4B10EA6CB60}" type="slidenum">
              <a:pPr algn="r" defTabSz="883402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lang="en-US" sz="1200">
              <a:solidFill>
                <a:srgbClr val="000000"/>
              </a:solidFill>
              <a:latin typeface="Arial"/>
              <a:ea typeface="新細明體" pitchFamily="1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 txBox="1"/>
          <p:nvPr/>
        </p:nvSpPr>
        <p:spPr>
          <a:xfrm>
            <a:off x="3855834" y="9440642"/>
            <a:ext cx="2949786" cy="4986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88340" tIns="44170" rIns="88340" bIns="44170" anchor="b" anchorCtr="0" compatLnSpc="1">
            <a:noAutofit/>
          </a:bodyPr>
          <a:lstStyle/>
          <a:p>
            <a:pPr algn="r" defTabSz="88340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CAEF864-DB93-4DAD-A0CE-543251C2DE02}" type="slidenum">
              <a:pPr algn="r" defTabSz="883402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</a:t>
            </a:fld>
            <a:endParaRPr lang="en-US" sz="1200">
              <a:solidFill>
                <a:srgbClr val="000000"/>
              </a:solidFill>
              <a:latin typeface="Arial"/>
              <a:ea typeface="新細明體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742896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08284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914400" y="2130423"/>
            <a:ext cx="10363196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396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62760B-4180-413D-A986-0081D2C4DC88}" type="datetime1">
              <a:rPr lang="en-US" altLang="zh-TW" smtClean="0"/>
              <a:t>2/26/2024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5E3867-045C-4194-BCF1-714E4902598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84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A98F77-B427-4D53-A137-09B6894D13B1}" type="datetime1">
              <a:rPr lang="en-US" altLang="zh-TW" smtClean="0"/>
              <a:t>2/26/2024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846383-94CD-43ED-86FF-562C1FC40B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4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8839203" y="274640"/>
            <a:ext cx="27432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609603" y="274640"/>
            <a:ext cx="8026402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9B55F4-E304-40BA-AE25-CD218BD7CE86}" type="datetime1">
              <a:rPr lang="en-US" altLang="zh-TW" smtClean="0"/>
              <a:t>2/26/2024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65B74D-FB2C-4A5F-953C-FA55AC67EB0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6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858E57-04C7-4BC5-8228-4B17FDDA5B06}" type="datetime1">
              <a:rPr lang="en-US" altLang="zh-TW" smtClean="0"/>
              <a:t>2/26/2024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DB0EE0-3E12-4C9C-A04F-9F0D983138E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F668CF-5815-4C5D-9E1E-9165CCB2E2C2}" type="datetime1">
              <a:rPr lang="en-US" altLang="zh-TW" smtClean="0"/>
              <a:t>2/26/2024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8B9472-B149-45A1-8CAF-25BEF21745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32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963082" y="4406905"/>
            <a:ext cx="10363196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963082" y="2906713"/>
            <a:ext cx="10363196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E4693B-099B-4328-AE51-CE6093CCCBF4}" type="datetime1">
              <a:rPr lang="en-US" altLang="zh-TW" smtClean="0"/>
              <a:t>2/26/2024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62C8C2-EA4B-4F7F-A933-D91862458AD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51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609603" y="1600200"/>
            <a:ext cx="5384801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6197602" y="1600200"/>
            <a:ext cx="5384801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C31B20-CE41-40C0-ADEE-80CD7E1FF1ED}" type="datetime1">
              <a:rPr lang="en-US" altLang="zh-TW" smtClean="0"/>
              <a:t>2/26/2024</a:t>
            </a:fld>
            <a:endParaRPr lang="en-US"/>
          </a:p>
        </p:txBody>
      </p:sp>
      <p:sp>
        <p:nvSpPr>
          <p:cNvPr id="6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E2EAAB-3C7D-40A5-A14D-3CB1850CDE4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6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609603" y="1535113"/>
            <a:ext cx="5386913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609603" y="2174872"/>
            <a:ext cx="5386913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6193368" y="2174872"/>
            <a:ext cx="538903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8E0E03-F2D7-4801-A12D-0BE1CBB5681F}" type="datetime1">
              <a:rPr lang="en-US" altLang="zh-TW" smtClean="0"/>
              <a:t>2/26/2024</a:t>
            </a:fld>
            <a:endParaRPr lang="en-US"/>
          </a:p>
        </p:txBody>
      </p:sp>
      <p:sp>
        <p:nvSpPr>
          <p:cNvPr id="8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C3CC29-0319-4F72-B918-469E05D7DE1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9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C8BEE0-23C4-4BF3-A97F-833A6737DD03}" type="datetime1">
              <a:rPr lang="en-US" altLang="zh-TW" smtClean="0"/>
              <a:t>2/26/2024</a:t>
            </a:fld>
            <a:endParaRPr lang="en-US"/>
          </a:p>
        </p:txBody>
      </p:sp>
      <p:sp>
        <p:nvSpPr>
          <p:cNvPr id="4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2BC183-7A29-476E-BF78-4E872864F69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1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4BBDEF-BAB6-4BD7-9ED6-EE4AB0A01A35}" type="datetime1">
              <a:rPr lang="en-US" altLang="zh-TW" smtClean="0"/>
              <a:t>2/26/2024</a:t>
            </a:fld>
            <a:endParaRPr lang="en-US"/>
          </a:p>
        </p:txBody>
      </p:sp>
      <p:sp>
        <p:nvSpPr>
          <p:cNvPr id="3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14295D-E9BE-4DC1-9B77-09F710926A7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0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609603" y="273048"/>
            <a:ext cx="4011079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766730" y="273048"/>
            <a:ext cx="6815663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609603" y="1435105"/>
            <a:ext cx="4011079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BF3871-FF35-4966-8AF6-FAA8BFB3C149}" type="datetime1">
              <a:rPr lang="en-US" altLang="zh-TW" smtClean="0"/>
              <a:t>2/26/2024</a:t>
            </a:fld>
            <a:endParaRPr lang="en-US"/>
          </a:p>
        </p:txBody>
      </p:sp>
      <p:sp>
        <p:nvSpPr>
          <p:cNvPr id="6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94FF01-4FE8-48C2-B5B6-4DDFC48FE97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2389720" y="4800600"/>
            <a:ext cx="73152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2389720" y="612776"/>
            <a:ext cx="7315200" cy="4114800"/>
          </a:xfrm>
        </p:spPr>
        <p:txBody>
          <a:bodyPr>
            <a:normAutofit/>
          </a:bodyPr>
          <a:lstStyle>
            <a:lvl1pPr marL="0" indent="0">
              <a:buNone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2389720" y="5367335"/>
            <a:ext cx="73152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B70D64-DA41-4B93-8C6C-2582F555BDE7}" type="datetime1">
              <a:rPr lang="en-US" altLang="zh-TW" smtClean="0"/>
              <a:t>2/26/2024</a:t>
            </a:fld>
            <a:endParaRPr lang="en-US"/>
          </a:p>
        </p:txBody>
      </p:sp>
      <p:sp>
        <p:nvSpPr>
          <p:cNvPr id="6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FA7B50-3697-4E79-B23A-398400449BE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609603" y="274640"/>
            <a:ext cx="10972800" cy="9646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 dirty="0"/>
              <a:t>按一下以編輯母片標題樣式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609603" y="1359568"/>
            <a:ext cx="10972800" cy="47665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 dirty="0"/>
              <a:t>按一下以編輯母片文字樣式</a:t>
            </a:r>
          </a:p>
          <a:p>
            <a:pPr lvl="1"/>
            <a:r>
              <a:rPr lang="zh-TW" dirty="0"/>
              <a:t>第二層</a:t>
            </a:r>
          </a:p>
          <a:p>
            <a:pPr lvl="2"/>
            <a:r>
              <a:rPr lang="zh-TW" dirty="0"/>
              <a:t>第三層</a:t>
            </a:r>
          </a:p>
          <a:p>
            <a:pPr lvl="3"/>
            <a:r>
              <a:rPr lang="zh-TW" dirty="0"/>
              <a:t>第四層</a:t>
            </a:r>
          </a:p>
          <a:p>
            <a:pPr lvl="4"/>
            <a:r>
              <a:rPr lang="zh-TW" dirty="0"/>
              <a:t>第五層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609603" y="6356351"/>
            <a:ext cx="284479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+mn-lt"/>
                <a:ea typeface="+mn-ea"/>
              </a:defRPr>
            </a:lvl1pPr>
          </a:lstStyle>
          <a:p>
            <a:fld id="{8ABBFAED-95E0-4FDF-944B-45D56174ADD0}" type="datetime1">
              <a:rPr lang="en-US" altLang="zh-TW" smtClean="0"/>
              <a:t>2/26/2024</a:t>
            </a:fld>
            <a:endParaRPr lang="zh-TW" alt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4165604" y="6356351"/>
            <a:ext cx="3860797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+mn-lt"/>
                <a:ea typeface="+mn-ea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9206835" y="6356351"/>
            <a:ext cx="284479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+mn-lt"/>
                <a:ea typeface="+mn-ea"/>
              </a:defRPr>
            </a:lvl1pPr>
          </a:lstStyle>
          <a:p>
            <a:fld id="{33A1CD7F-D115-4A89-8AD1-B8043717F85D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000" b="0" i="0" u="none" strike="noStrike" kern="1200" cap="none" spc="0" baseline="0">
          <a:solidFill>
            <a:srgbClr val="000000"/>
          </a:solidFill>
          <a:uFillTx/>
          <a:latin typeface="+mn-lt"/>
          <a:ea typeface="+mn-ea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/>
        <a:buChar char="•"/>
        <a:tabLst/>
        <a:defRPr lang="zh-TW" sz="3200" b="0" i="0" u="none" strike="noStrike" kern="1200" cap="none" spc="0" baseline="0">
          <a:solidFill>
            <a:srgbClr val="000000"/>
          </a:solidFill>
          <a:uFillTx/>
          <a:latin typeface="+mn-lt"/>
          <a:ea typeface="+mn-ea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+mn-lt"/>
          <a:ea typeface="+mn-ea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+mn-lt"/>
          <a:ea typeface="+mn-ea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+mn-lt"/>
          <a:ea typeface="+mn-ea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+mn-lt"/>
          <a:ea typeface="+mn-ea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/>
          <p:nvPr/>
        </p:nvSpPr>
        <p:spPr>
          <a:xfrm>
            <a:off x="304801" y="834243"/>
            <a:ext cx="11492947" cy="214312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200" b="1" i="0" u="none" strike="noStrike" kern="1200" cap="none" spc="0" baseline="0" dirty="0" smtClean="0">
                <a:uFillTx/>
                <a:latin typeface="標楷體" pitchFamily="65"/>
                <a:ea typeface="標楷體" pitchFamily="65"/>
                <a:cs typeface="Times New Roman" pitchFamily="18"/>
              </a:rPr>
              <a:t>經濟部</a:t>
            </a:r>
            <a:r>
              <a:rPr lang="zh-TW" altLang="zh-TW" sz="3200" b="1" dirty="0">
                <a:latin typeface="標楷體" pitchFamily="65"/>
                <a:ea typeface="標楷體" pitchFamily="65"/>
                <a:cs typeface="Times New Roman" pitchFamily="18"/>
              </a:rPr>
              <a:t>小型企業創新研發計畫</a:t>
            </a:r>
            <a:r>
              <a:rPr lang="en-US" altLang="zh-TW" sz="3200" b="1" dirty="0">
                <a:latin typeface="標楷體" pitchFamily="65"/>
                <a:ea typeface="標楷體" pitchFamily="65"/>
                <a:cs typeface="Times New Roman" pitchFamily="18"/>
              </a:rPr>
              <a:t>(SBIR)</a:t>
            </a:r>
            <a:r>
              <a:rPr lang="en-US" sz="3200" b="1" dirty="0">
                <a:latin typeface="標楷體" pitchFamily="65"/>
                <a:ea typeface="標楷體" pitchFamily="65"/>
                <a:cs typeface="Times New Roman" pitchFamily="18"/>
              </a:rPr>
              <a:t/>
            </a:r>
            <a:br>
              <a:rPr lang="en-US" sz="3200" b="1" dirty="0">
                <a:latin typeface="標楷體" pitchFamily="65"/>
                <a:ea typeface="標楷體" pitchFamily="65"/>
                <a:cs typeface="Times New Roman" pitchFamily="18"/>
              </a:rPr>
            </a:br>
            <a:r>
              <a:rPr lang="en-US" altLang="zh-TW" sz="3200" b="1" dirty="0" smtClean="0">
                <a:latin typeface="標楷體" pitchFamily="65"/>
                <a:ea typeface="標楷體" pitchFamily="65"/>
                <a:cs typeface="Times New Roman" pitchFamily="18"/>
              </a:rPr>
              <a:t>【</a:t>
            </a:r>
            <a:r>
              <a:rPr lang="zh-TW" altLang="zh-TW" sz="3200" b="1" dirty="0" smtClean="0">
                <a:latin typeface="標楷體" pitchFamily="65"/>
                <a:ea typeface="標楷體" pitchFamily="65"/>
                <a:cs typeface="Times New Roman" pitchFamily="18"/>
              </a:rPr>
              <a:t>潛力新創研發</a:t>
            </a:r>
            <a:r>
              <a:rPr lang="zh-TW" altLang="en-US" sz="3200" b="1" dirty="0" smtClean="0">
                <a:latin typeface="標楷體" pitchFamily="65"/>
                <a:ea typeface="標楷體" pitchFamily="65"/>
                <a:cs typeface="Times New Roman" pitchFamily="18"/>
              </a:rPr>
              <a:t>補助</a:t>
            </a:r>
            <a:r>
              <a:rPr lang="en-US" altLang="zh-TW" sz="3200" b="1" dirty="0" smtClean="0">
                <a:latin typeface="標楷體" pitchFamily="65"/>
                <a:ea typeface="標楷體" pitchFamily="65"/>
                <a:cs typeface="Times New Roman" pitchFamily="18"/>
              </a:rPr>
              <a:t>】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045E3867-045C-4194-BCF1-714E49025984}" type="slidenum">
              <a:rPr lang="en-US" altLang="zh-TW" smtClean="0"/>
              <a:t>1</a:t>
            </a:fld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304801" y="157018"/>
            <a:ext cx="2362199" cy="46166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+mn-ea"/>
                <a:cs typeface="Times New Roman" panose="02020603050405020304" pitchFamily="18" charset="0"/>
              </a:rPr>
              <a:t>附件</a:t>
            </a:r>
            <a:r>
              <a:rPr lang="en-US" altLang="zh-TW" sz="2400" dirty="0" smtClean="0">
                <a:latin typeface="+mn-ea"/>
                <a:cs typeface="Times New Roman" panose="02020603050405020304" pitchFamily="18" charset="0"/>
              </a:rPr>
              <a:t>B-</a:t>
            </a:r>
            <a:r>
              <a:rPr lang="zh-TW" altLang="en-US" sz="2400" dirty="0" smtClean="0">
                <a:latin typeface="+mn-ea"/>
                <a:cs typeface="Times New Roman" panose="02020603050405020304" pitchFamily="18" charset="0"/>
              </a:rPr>
              <a:t>計畫簡報</a:t>
            </a:r>
            <a:endParaRPr lang="zh-TW" altLang="en-US" sz="24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副標題 2"/>
          <p:cNvSpPr>
            <a:spLocks/>
          </p:cNvSpPr>
          <p:nvPr/>
        </p:nvSpPr>
        <p:spPr bwMode="auto">
          <a:xfrm>
            <a:off x="1765024" y="3314309"/>
            <a:ext cx="85725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XXXX</a:t>
            </a:r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計畫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(※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請輸入計畫名稱，此行請於列印時刪除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en-US" altLang="zh-TW" sz="21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3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提案公司名稱</a:t>
            </a:r>
            <a:r>
              <a:rPr lang="zh-TW" altLang="en-US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(※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請輸入執行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廠商名稱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，此行請於列印時刪除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en-US" altLang="zh-TW" sz="21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lang="zh-TW" altLang="en-US" sz="2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計畫期間</a:t>
            </a:r>
            <a:r>
              <a:rPr lang="zh-TW" altLang="en-US" sz="2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：自</a:t>
            </a:r>
            <a:r>
              <a:rPr lang="en-US" altLang="zh-TW" sz="2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113</a:t>
            </a:r>
            <a:r>
              <a:rPr lang="zh-TW" altLang="en-US" sz="2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lang="en-US" altLang="zh-TW" sz="2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6</a:t>
            </a:r>
            <a:r>
              <a:rPr lang="zh-TW" altLang="en-US" sz="2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月</a:t>
            </a:r>
            <a:r>
              <a:rPr lang="en-US" altLang="zh-TW" sz="2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  <a:r>
              <a:rPr lang="zh-TW" altLang="en-US" sz="2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日至</a:t>
            </a:r>
            <a:r>
              <a:rPr lang="en-US" altLang="zh-TW" sz="2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113</a:t>
            </a:r>
            <a:r>
              <a:rPr lang="zh-TW" altLang="en-US" sz="2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lang="en-US" altLang="zh-TW" sz="2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11</a:t>
            </a:r>
            <a:r>
              <a:rPr lang="zh-TW" altLang="en-US" sz="2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月</a:t>
            </a:r>
            <a:r>
              <a:rPr lang="en-US" altLang="zh-TW" sz="2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30</a:t>
            </a:r>
            <a:r>
              <a:rPr lang="zh-TW" altLang="en-US" sz="2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日</a:t>
            </a:r>
            <a:r>
              <a:rPr lang="zh-TW" altLang="en-US" sz="2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止 </a:t>
            </a:r>
            <a:r>
              <a:rPr lang="en-US" altLang="zh-TW" sz="2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共</a:t>
            </a:r>
            <a:r>
              <a:rPr lang="en-US" altLang="zh-TW" sz="2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6</a:t>
            </a:r>
            <a:r>
              <a:rPr lang="zh-TW" altLang="en-US" sz="2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個月</a:t>
            </a:r>
            <a:r>
              <a:rPr lang="en-US" altLang="zh-TW" sz="2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sz="2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　       </a:t>
            </a:r>
            <a:endParaRPr lang="en-US" altLang="zh-TW" sz="22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報告人：</a:t>
            </a:r>
            <a:r>
              <a:rPr lang="en-US" altLang="zh-TW" sz="2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XXX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741336" y="187614"/>
            <a:ext cx="10750656" cy="964613"/>
          </a:xfrm>
        </p:spPr>
        <p:txBody>
          <a:bodyPr/>
          <a:lstStyle/>
          <a:p>
            <a:r>
              <a:rPr lang="zh-TW" altLang="en-US" b="1" dirty="0" smtClean="0">
                <a:latin typeface="Times New Roman"/>
              </a:rPr>
              <a:t>伍、</a:t>
            </a:r>
            <a:r>
              <a:rPr lang="zh-TW" altLang="en-US" b="1" dirty="0">
                <a:latin typeface="Times New Roman"/>
              </a:rPr>
              <a:t>經費需求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1214036" y="1054593"/>
            <a:ext cx="9805259" cy="42766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1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五</a:t>
            </a:r>
            <a:r>
              <a:rPr lang="zh-TW" altLang="en-US" sz="1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1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技術移轉費                                                         </a:t>
            </a:r>
            <a:r>
              <a:rPr lang="zh-TW" altLang="en-US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金額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單位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千元</a:t>
            </a: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1800" dirty="0"/>
          </a:p>
          <a:p>
            <a:endParaRPr lang="en-US" altLang="zh-TW" sz="1800" dirty="0"/>
          </a:p>
          <a:p>
            <a:endParaRPr lang="en-US" altLang="zh-TW" sz="1800" dirty="0"/>
          </a:p>
          <a:p>
            <a:endParaRPr lang="en-US" altLang="zh-TW" sz="1800" dirty="0"/>
          </a:p>
          <a:p>
            <a:endParaRPr lang="en-US" altLang="zh-TW" sz="1800" dirty="0"/>
          </a:p>
          <a:p>
            <a:endParaRPr lang="en-US" altLang="zh-TW" sz="1800" dirty="0"/>
          </a:p>
          <a:p>
            <a:endParaRPr lang="en-US" altLang="zh-TW" sz="1800" dirty="0"/>
          </a:p>
          <a:p>
            <a:pPr marL="0" indent="0">
              <a:spcBef>
                <a:spcPts val="0"/>
              </a:spcBef>
              <a:buNone/>
            </a:pPr>
            <a:endParaRPr lang="en-US" altLang="zh-TW" sz="1800" dirty="0"/>
          </a:p>
          <a:p>
            <a:pPr marL="0" indent="0">
              <a:spcBef>
                <a:spcPts val="0"/>
              </a:spcBef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zh-TW" altLang="en-US" sz="1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六</a:t>
            </a:r>
            <a:r>
              <a:rPr lang="zh-TW" altLang="en-US" sz="1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1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國內差旅費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　　　　　　　　　　　　　　　　　　 </a:t>
            </a:r>
            <a:r>
              <a:rPr lang="zh-TW" altLang="en-US" sz="1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</a:t>
            </a:r>
            <a:r>
              <a:rPr lang="zh-TW" altLang="en-US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金額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單位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千元</a:t>
            </a: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sz="1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10</a:t>
            </a:fld>
            <a:endParaRPr lang="zh-TW" altLang="en-US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918447"/>
              </p:ext>
            </p:extLst>
          </p:nvPr>
        </p:nvGraphicFramePr>
        <p:xfrm>
          <a:off x="1214035" y="1547483"/>
          <a:ext cx="9805259" cy="266628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274534">
                  <a:extLst>
                    <a:ext uri="{9D8B030D-6E8A-4147-A177-3AD203B41FA5}">
                      <a16:colId xmlns:a16="http://schemas.microsoft.com/office/drawing/2014/main" val="4053543957"/>
                    </a:ext>
                  </a:extLst>
                </a:gridCol>
                <a:gridCol w="2348818">
                  <a:extLst>
                    <a:ext uri="{9D8B030D-6E8A-4147-A177-3AD203B41FA5}">
                      <a16:colId xmlns:a16="http://schemas.microsoft.com/office/drawing/2014/main" val="453051681"/>
                    </a:ext>
                  </a:extLst>
                </a:gridCol>
                <a:gridCol w="2411394">
                  <a:extLst>
                    <a:ext uri="{9D8B030D-6E8A-4147-A177-3AD203B41FA5}">
                      <a16:colId xmlns:a16="http://schemas.microsoft.com/office/drawing/2014/main" val="1217789302"/>
                    </a:ext>
                  </a:extLst>
                </a:gridCol>
                <a:gridCol w="1770513">
                  <a:extLst>
                    <a:ext uri="{9D8B030D-6E8A-4147-A177-3AD203B41FA5}">
                      <a16:colId xmlns:a16="http://schemas.microsoft.com/office/drawing/2014/main" val="3459749205"/>
                    </a:ext>
                  </a:extLst>
                </a:gridCol>
              </a:tblGrid>
              <a:tr h="515198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技術移轉項目</a:t>
                      </a:r>
                      <a:endParaRPr lang="zh-TW" sz="1600" kern="1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合作單位</a:t>
                      </a: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(</a:t>
                      </a:r>
                      <a:r>
                        <a:rPr lang="zh-TW" sz="1600" kern="150" dirty="0">
                          <a:effectLst/>
                        </a:rPr>
                        <a:t>請填寫全名</a:t>
                      </a:r>
                      <a:r>
                        <a:rPr lang="en-US" sz="1600" kern="150" dirty="0">
                          <a:effectLst/>
                        </a:rPr>
                        <a:t>)</a:t>
                      </a:r>
                      <a:endParaRPr lang="zh-TW" sz="1600" kern="1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內容</a:t>
                      </a:r>
                      <a:endParaRPr lang="zh-TW" sz="1600" kern="1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合作金額</a:t>
                      </a: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(</a:t>
                      </a:r>
                      <a:r>
                        <a:rPr lang="zh-TW" sz="1600" kern="150" dirty="0">
                          <a:effectLst/>
                        </a:rPr>
                        <a:t>不含稅</a:t>
                      </a:r>
                      <a:r>
                        <a:rPr lang="en-US" sz="1600" kern="150" dirty="0">
                          <a:effectLst/>
                        </a:rPr>
                        <a:t>)</a:t>
                      </a:r>
                      <a:endParaRPr lang="zh-TW" sz="1600" kern="1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4060369857"/>
                  </a:ext>
                </a:extLst>
              </a:tr>
              <a:tr h="358514">
                <a:tc>
                  <a:txBody>
                    <a:bodyPr/>
                    <a:lstStyle/>
                    <a:p>
                      <a:pPr marL="140335" indent="-1403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50" dirty="0" smtClean="0">
                          <a:effectLst/>
                        </a:rPr>
                        <a:t>(</a:t>
                      </a:r>
                      <a:r>
                        <a:rPr lang="zh-TW" altLang="en-US" sz="1600" kern="150" dirty="0" smtClean="0">
                          <a:effectLst/>
                        </a:rPr>
                        <a:t>一</a:t>
                      </a:r>
                      <a:r>
                        <a:rPr lang="en-US" altLang="zh-TW" sz="1600" kern="150" dirty="0" smtClean="0">
                          <a:effectLst/>
                        </a:rPr>
                        <a:t>)</a:t>
                      </a:r>
                      <a:r>
                        <a:rPr lang="zh-TW" sz="1600" kern="150" dirty="0" smtClean="0">
                          <a:effectLst/>
                        </a:rPr>
                        <a:t>技術</a:t>
                      </a:r>
                      <a:r>
                        <a:rPr lang="zh-TW" sz="1600" kern="150" dirty="0">
                          <a:effectLst/>
                        </a:rPr>
                        <a:t>或智慧財產權購買費</a:t>
                      </a:r>
                      <a:endParaRPr lang="zh-TW" sz="1600" kern="1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835099400"/>
                  </a:ext>
                </a:extLst>
              </a:tr>
              <a:tr h="35851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50" dirty="0" smtClean="0">
                          <a:effectLst/>
                        </a:rPr>
                        <a:t>(</a:t>
                      </a:r>
                      <a:r>
                        <a:rPr lang="zh-TW" altLang="en-US" sz="1600" kern="150" dirty="0" smtClean="0">
                          <a:effectLst/>
                        </a:rPr>
                        <a:t>二</a:t>
                      </a:r>
                      <a:r>
                        <a:rPr lang="en-US" altLang="zh-TW" sz="1600" kern="150" dirty="0" smtClean="0">
                          <a:effectLst/>
                        </a:rPr>
                        <a:t>)</a:t>
                      </a:r>
                      <a:r>
                        <a:rPr lang="zh-TW" sz="1600" kern="150" dirty="0" smtClean="0">
                          <a:effectLst/>
                        </a:rPr>
                        <a:t>委託</a:t>
                      </a:r>
                      <a:r>
                        <a:rPr lang="zh-TW" sz="1600" kern="150" dirty="0">
                          <a:effectLst/>
                        </a:rPr>
                        <a:t>研究費</a:t>
                      </a:r>
                      <a:endParaRPr lang="zh-TW" sz="1600" kern="1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 </a:t>
                      </a:r>
                      <a:endParaRPr lang="zh-TW" sz="1600" kern="1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2501246491"/>
                  </a:ext>
                </a:extLst>
              </a:tr>
              <a:tr h="35851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50" dirty="0" smtClean="0">
                          <a:effectLst/>
                        </a:rPr>
                        <a:t>(</a:t>
                      </a:r>
                      <a:r>
                        <a:rPr lang="zh-TW" altLang="en-US" sz="1600" kern="150" dirty="0" smtClean="0">
                          <a:effectLst/>
                        </a:rPr>
                        <a:t>三</a:t>
                      </a:r>
                      <a:r>
                        <a:rPr lang="en-US" altLang="zh-TW" sz="1600" kern="150" dirty="0" smtClean="0">
                          <a:effectLst/>
                        </a:rPr>
                        <a:t>)</a:t>
                      </a:r>
                      <a:r>
                        <a:rPr lang="zh-TW" sz="1600" kern="150" dirty="0" smtClean="0">
                          <a:effectLst/>
                        </a:rPr>
                        <a:t>委託</a:t>
                      </a:r>
                      <a:r>
                        <a:rPr lang="zh-TW" sz="1600" kern="150" dirty="0">
                          <a:effectLst/>
                        </a:rPr>
                        <a:t>勞務費</a:t>
                      </a:r>
                      <a:endParaRPr lang="zh-TW" sz="1600" kern="1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 </a:t>
                      </a:r>
                      <a:endParaRPr lang="zh-TW" sz="1600" kern="1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3348697928"/>
                  </a:ext>
                </a:extLst>
              </a:tr>
              <a:tr h="35851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50" dirty="0" smtClean="0">
                          <a:effectLst/>
                        </a:rPr>
                        <a:t>(</a:t>
                      </a:r>
                      <a:r>
                        <a:rPr lang="zh-TW" altLang="en-US" sz="1600" kern="150" dirty="0" smtClean="0">
                          <a:effectLst/>
                        </a:rPr>
                        <a:t>四</a:t>
                      </a:r>
                      <a:r>
                        <a:rPr lang="en-US" altLang="zh-TW" sz="1600" kern="150" dirty="0" smtClean="0">
                          <a:effectLst/>
                        </a:rPr>
                        <a:t>)</a:t>
                      </a:r>
                      <a:r>
                        <a:rPr lang="zh-TW" sz="1600" kern="150" dirty="0" smtClean="0">
                          <a:effectLst/>
                        </a:rPr>
                        <a:t>委託</a:t>
                      </a:r>
                      <a:r>
                        <a:rPr lang="zh-TW" sz="1600" kern="150" dirty="0">
                          <a:effectLst/>
                        </a:rPr>
                        <a:t>設計費</a:t>
                      </a:r>
                      <a:endParaRPr lang="zh-TW" sz="1600" kern="1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 </a:t>
                      </a:r>
                      <a:endParaRPr lang="zh-TW" sz="1600" kern="1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 </a:t>
                      </a:r>
                      <a:endParaRPr lang="zh-TW" sz="1600" kern="1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2760434590"/>
                  </a:ext>
                </a:extLst>
              </a:tr>
              <a:tr h="35851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1600" kern="1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4195735761"/>
                  </a:ext>
                </a:extLst>
              </a:tr>
              <a:tr h="358514">
                <a:tc gridSpan="2">
                  <a:txBody>
                    <a:bodyPr/>
                    <a:lstStyle/>
                    <a:p>
                      <a:pPr marL="571500" indent="-30162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</a:rPr>
                        <a:t>合</a:t>
                      </a:r>
                      <a:r>
                        <a:rPr lang="en-US" sz="1600" kern="150">
                          <a:effectLst/>
                        </a:rPr>
                        <a:t>           </a:t>
                      </a:r>
                      <a:r>
                        <a:rPr lang="zh-TW" sz="1600" kern="150">
                          <a:effectLst/>
                        </a:rPr>
                        <a:t>計</a:t>
                      </a:r>
                      <a:endParaRPr lang="zh-TW" sz="1600" kern="1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 </a:t>
                      </a:r>
                      <a:endParaRPr lang="zh-TW" sz="1600" kern="1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1757778820"/>
                  </a:ext>
                </a:extLst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462821"/>
              </p:ext>
            </p:extLst>
          </p:nvPr>
        </p:nvGraphicFramePr>
        <p:xfrm>
          <a:off x="1214034" y="5110682"/>
          <a:ext cx="9805263" cy="111781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527703">
                  <a:extLst>
                    <a:ext uri="{9D8B030D-6E8A-4147-A177-3AD203B41FA5}">
                      <a16:colId xmlns:a16="http://schemas.microsoft.com/office/drawing/2014/main" val="2960992264"/>
                    </a:ext>
                  </a:extLst>
                </a:gridCol>
                <a:gridCol w="740887">
                  <a:extLst>
                    <a:ext uri="{9D8B030D-6E8A-4147-A177-3AD203B41FA5}">
                      <a16:colId xmlns:a16="http://schemas.microsoft.com/office/drawing/2014/main" val="3314571722"/>
                    </a:ext>
                  </a:extLst>
                </a:gridCol>
                <a:gridCol w="740887">
                  <a:extLst>
                    <a:ext uri="{9D8B030D-6E8A-4147-A177-3AD203B41FA5}">
                      <a16:colId xmlns:a16="http://schemas.microsoft.com/office/drawing/2014/main" val="3721847490"/>
                    </a:ext>
                  </a:extLst>
                </a:gridCol>
                <a:gridCol w="743882">
                  <a:extLst>
                    <a:ext uri="{9D8B030D-6E8A-4147-A177-3AD203B41FA5}">
                      <a16:colId xmlns:a16="http://schemas.microsoft.com/office/drawing/2014/main" val="3794028486"/>
                    </a:ext>
                  </a:extLst>
                </a:gridCol>
                <a:gridCol w="1007486">
                  <a:extLst>
                    <a:ext uri="{9D8B030D-6E8A-4147-A177-3AD203B41FA5}">
                      <a16:colId xmlns:a16="http://schemas.microsoft.com/office/drawing/2014/main" val="2809574787"/>
                    </a:ext>
                  </a:extLst>
                </a:gridCol>
                <a:gridCol w="1007486">
                  <a:extLst>
                    <a:ext uri="{9D8B030D-6E8A-4147-A177-3AD203B41FA5}">
                      <a16:colId xmlns:a16="http://schemas.microsoft.com/office/drawing/2014/main" val="2057715652"/>
                    </a:ext>
                  </a:extLst>
                </a:gridCol>
                <a:gridCol w="1007486">
                  <a:extLst>
                    <a:ext uri="{9D8B030D-6E8A-4147-A177-3AD203B41FA5}">
                      <a16:colId xmlns:a16="http://schemas.microsoft.com/office/drawing/2014/main" val="222756523"/>
                    </a:ext>
                  </a:extLst>
                </a:gridCol>
                <a:gridCol w="1007486">
                  <a:extLst>
                    <a:ext uri="{9D8B030D-6E8A-4147-A177-3AD203B41FA5}">
                      <a16:colId xmlns:a16="http://schemas.microsoft.com/office/drawing/2014/main" val="1372825505"/>
                    </a:ext>
                  </a:extLst>
                </a:gridCol>
                <a:gridCol w="904640">
                  <a:extLst>
                    <a:ext uri="{9D8B030D-6E8A-4147-A177-3AD203B41FA5}">
                      <a16:colId xmlns:a16="http://schemas.microsoft.com/office/drawing/2014/main" val="3627427055"/>
                    </a:ext>
                  </a:extLst>
                </a:gridCol>
                <a:gridCol w="1117320">
                  <a:extLst>
                    <a:ext uri="{9D8B030D-6E8A-4147-A177-3AD203B41FA5}">
                      <a16:colId xmlns:a16="http://schemas.microsoft.com/office/drawing/2014/main" val="1740802121"/>
                    </a:ext>
                  </a:extLst>
                </a:gridCol>
              </a:tblGrid>
              <a:tr h="211738">
                <a:tc row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+mn-ea"/>
                          <a:ea typeface="+mn-ea"/>
                        </a:rPr>
                        <a:t>出差事由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+mn-ea"/>
                          <a:ea typeface="+mn-ea"/>
                        </a:rPr>
                        <a:t>地點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+mn-ea"/>
                          <a:ea typeface="+mn-ea"/>
                        </a:rPr>
                        <a:t>天數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+mn-ea"/>
                          <a:ea typeface="+mn-ea"/>
                        </a:rPr>
                        <a:t>人次</a:t>
                      </a: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+mn-ea"/>
                          <a:ea typeface="+mn-ea"/>
                        </a:rPr>
                        <a:t>差旅費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zh-TW" sz="1600" kern="150">
                          <a:effectLst/>
                          <a:latin typeface="+mn-ea"/>
                          <a:ea typeface="+mn-ea"/>
                        </a:rPr>
                        <a:t>金額小計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24460884"/>
                  </a:ext>
                </a:extLst>
              </a:tr>
              <a:tr h="2117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+mn-ea"/>
                          <a:ea typeface="+mn-ea"/>
                        </a:rPr>
                        <a:t>機票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+mn-ea"/>
                          <a:ea typeface="+mn-ea"/>
                        </a:rPr>
                        <a:t>車資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+mn-ea"/>
                          <a:ea typeface="+mn-ea"/>
                        </a:rPr>
                        <a:t>住宿費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+mn-ea"/>
                          <a:ea typeface="+mn-ea"/>
                        </a:rPr>
                        <a:t>膳雜費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+mn-ea"/>
                          <a:ea typeface="+mn-ea"/>
                        </a:rPr>
                        <a:t>其他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097290"/>
                  </a:ext>
                </a:extLst>
              </a:tr>
              <a:tr h="211738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5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5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5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5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5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5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5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5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5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5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876981"/>
                  </a:ext>
                </a:extLst>
              </a:tr>
              <a:tr h="211738">
                <a:tc gridSpan="9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zh-TW" sz="1600" kern="150">
                          <a:effectLst/>
                          <a:latin typeface="+mn-ea"/>
                          <a:ea typeface="+mn-ea"/>
                        </a:rPr>
                        <a:t>合</a:t>
                      </a:r>
                      <a:r>
                        <a:rPr lang="en-US" sz="1600" kern="150">
                          <a:effectLst/>
                          <a:latin typeface="+mn-ea"/>
                          <a:ea typeface="+mn-ea"/>
                        </a:rPr>
                        <a:t>    </a:t>
                      </a:r>
                      <a:r>
                        <a:rPr lang="zh-TW" sz="1600" kern="150">
                          <a:effectLst/>
                          <a:latin typeface="+mn-ea"/>
                          <a:ea typeface="+mn-ea"/>
                        </a:rPr>
                        <a:t>計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en-US" sz="1600" kern="15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6528889"/>
                  </a:ext>
                </a:extLst>
              </a:tr>
              <a:tr h="211738">
                <a:tc gridSpan="10">
                  <a:txBody>
                    <a:bodyPr/>
                    <a:lstStyle/>
                    <a:p>
                      <a:pPr marL="339090" indent="-8001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969610"/>
                  </a:ext>
                </a:extLst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6463214" y="2113660"/>
            <a:ext cx="5028778" cy="1200329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 dirty="0">
                <a:uFillTx/>
                <a:latin typeface="Times New Roman"/>
                <a:ea typeface="標楷體"/>
              </a:rPr>
              <a:t>:</a:t>
            </a:r>
            <a:endParaRPr lang="en-US" altLang="zh-TW" b="1" dirty="0">
              <a:latin typeface="Times New Roman"/>
              <a:ea typeface="標楷體"/>
            </a:endParaRPr>
          </a:p>
          <a:p>
            <a:pPr marL="285750" indent="-285750" algn="just">
              <a:buSzPct val="100000"/>
              <a:buFont typeface="Wingdings" panose="05000000000000000000" pitchFamily="2" charset="2"/>
              <a:buChar char="l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技術移轉費原則以占計畫總經費之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60</a:t>
            </a:r>
            <a:r>
              <a:rPr lang="en-US" altLang="zh-TW" b="1" dirty="0" smtClean="0">
                <a:solidFill>
                  <a:srgbClr val="FF0000"/>
                </a:solidFill>
                <a:latin typeface="+mn-ea"/>
              </a:rPr>
              <a:t>%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為上限。</a:t>
            </a:r>
            <a:endParaRPr lang="en-US" altLang="zh-TW" dirty="0" smtClean="0">
              <a:solidFill>
                <a:srgbClr val="FF0000"/>
              </a:solidFill>
              <a:latin typeface="+mn-ea"/>
            </a:endParaRPr>
          </a:p>
          <a:p>
            <a:pPr marL="285750" indent="-285750" algn="just">
              <a:buSzPct val="100000"/>
              <a:buFont typeface="Wingdings" panose="05000000000000000000" pitchFamily="2" charset="2"/>
              <a:buChar char="l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>
                <a:solidFill>
                  <a:srgbClr val="FF0000"/>
                </a:solidFill>
                <a:latin typeface="+mn-ea"/>
              </a:rPr>
              <a:t>技術或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智慧財產權購買費原則以占</a:t>
            </a:r>
            <a:r>
              <a:rPr lang="zh-TW" altLang="en-US" dirty="0">
                <a:solidFill>
                  <a:srgbClr val="FF0000"/>
                </a:solidFill>
                <a:latin typeface="+mn-ea"/>
              </a:rPr>
              <a:t>計畫總經費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之</a:t>
            </a:r>
            <a:r>
              <a:rPr lang="en-US" altLang="zh-TW" b="1" dirty="0" smtClean="0">
                <a:solidFill>
                  <a:srgbClr val="FF0000"/>
                </a:solidFill>
                <a:latin typeface="+mn-ea"/>
              </a:rPr>
              <a:t>30%</a:t>
            </a:r>
            <a:r>
              <a:rPr lang="zh-TW" altLang="en-US" dirty="0">
                <a:solidFill>
                  <a:srgbClr val="FF0000"/>
                </a:solidFill>
                <a:latin typeface="+mn-ea"/>
              </a:rPr>
              <a:t>為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上限。</a:t>
            </a:r>
            <a:endParaRPr lang="en-US" altLang="zh-TW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463214" y="5633013"/>
            <a:ext cx="5028778" cy="923330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 dirty="0">
                <a:uFillTx/>
                <a:latin typeface="Times New Roman"/>
                <a:ea typeface="標楷體"/>
              </a:rPr>
              <a:t>:</a:t>
            </a:r>
            <a:endParaRPr lang="en-US" altLang="zh-TW" b="1" dirty="0">
              <a:latin typeface="Times New Roman"/>
              <a:ea typeface="標楷體"/>
            </a:endParaRPr>
          </a:p>
          <a:p>
            <a:pPr marL="285750" indent="-285750" algn="just">
              <a:buSzPct val="100000"/>
              <a:buFont typeface="Wingdings" panose="05000000000000000000" pitchFamily="2" charset="2"/>
              <a:buChar char="l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僅適用於有委託國內機構合作研究與技術引進情形者，或因計畫開發所需至服務場域者。</a:t>
            </a:r>
            <a:endParaRPr lang="en-US" altLang="zh-TW" dirty="0" smtClean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0066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2"/>
          <p:cNvSpPr txBox="1">
            <a:spLocks/>
          </p:cNvSpPr>
          <p:nvPr/>
        </p:nvSpPr>
        <p:spPr>
          <a:xfrm>
            <a:off x="1806854" y="1089965"/>
            <a:ext cx="8748334" cy="55129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lang="zh-TW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–"/>
              <a:tabLst/>
              <a:def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–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»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若</a:t>
            </a:r>
            <a:r>
              <a:rPr lang="zh-TW" altLang="en-US" sz="1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於申請文件</a:t>
            </a:r>
            <a:r>
              <a:rPr lang="en-US" altLang="zh-TW" sz="1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附件</a:t>
            </a:r>
            <a:r>
              <a:rPr lang="en-US" altLang="zh-TW" sz="1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A-</a:t>
            </a:r>
            <a:r>
              <a:rPr lang="zh-TW" altLang="en-US" sz="1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計畫申請書</a:t>
            </a:r>
            <a:r>
              <a:rPr lang="en-US" altLang="zh-TW" sz="1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中明列「曾經參與政府相關獎勵或補助計畫之實績」或「目前申請中之政府獎勵或補助計畫」，請逐一填寫各獎勵或計畫與本次申請主要計畫內容之差異</a:t>
            </a: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若有多項獎勵或計畫請新增表格填寫</a:t>
            </a:r>
            <a:r>
              <a:rPr lang="en-US" altLang="zh-TW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註：	</a:t>
            </a: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「計畫內容」請說明計畫目標與規格、實施方法、預期效益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等內容。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2. 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若技術項目不同，請概述本次及上次申請之技術內容，若相似，請說明計畫書之主要差異。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505931"/>
              </p:ext>
            </p:extLst>
          </p:nvPr>
        </p:nvGraphicFramePr>
        <p:xfrm>
          <a:off x="1806854" y="2105891"/>
          <a:ext cx="8449200" cy="4131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7262">
                  <a:extLst>
                    <a:ext uri="{9D8B030D-6E8A-4147-A177-3AD203B41FA5}">
                      <a16:colId xmlns:a16="http://schemas.microsoft.com/office/drawing/2014/main" val="2790287049"/>
                    </a:ext>
                  </a:extLst>
                </a:gridCol>
                <a:gridCol w="3655124">
                  <a:extLst>
                    <a:ext uri="{9D8B030D-6E8A-4147-A177-3AD203B41FA5}">
                      <a16:colId xmlns:a16="http://schemas.microsoft.com/office/drawing/2014/main" val="1331297333"/>
                    </a:ext>
                  </a:extLst>
                </a:gridCol>
                <a:gridCol w="3656814">
                  <a:extLst>
                    <a:ext uri="{9D8B030D-6E8A-4147-A177-3AD203B41FA5}">
                      <a16:colId xmlns:a16="http://schemas.microsoft.com/office/drawing/2014/main" val="220861743"/>
                    </a:ext>
                  </a:extLst>
                </a:gridCol>
              </a:tblGrid>
              <a:tr h="30947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600" b="1" kern="100" spc="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zh-TW" altLang="en-US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曾參與之相關計畫</a:t>
                      </a:r>
                      <a:r>
                        <a:rPr lang="en-US" alt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其他申請中補助計畫</a:t>
                      </a:r>
                      <a:endParaRPr lang="zh-TW" sz="16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本</a:t>
                      </a:r>
                      <a:r>
                        <a:rPr lang="en-US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次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875195"/>
                  </a:ext>
                </a:extLst>
              </a:tr>
              <a:tr h="273764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計畫名稱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en-US" sz="1600" kern="100" spc="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600" kern="100" spc="6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81189"/>
                  </a:ext>
                </a:extLst>
              </a:tr>
              <a:tr h="354866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計畫內容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022250"/>
                  </a:ext>
                </a:extLst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11</a:t>
            </a:fld>
            <a:endParaRPr lang="zh-TW" altLang="en-US" dirty="0"/>
          </a:p>
        </p:txBody>
      </p:sp>
      <p:sp>
        <p:nvSpPr>
          <p:cNvPr id="6" name="標題 4"/>
          <p:cNvSpPr txBox="1">
            <a:spLocks/>
          </p:cNvSpPr>
          <p:nvPr/>
        </p:nvSpPr>
        <p:spPr>
          <a:xfrm>
            <a:off x="694621" y="214257"/>
            <a:ext cx="10972800" cy="7571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TW" sz="4000" b="0" i="0" u="none" strike="noStrike" kern="1200" cap="none" spc="0" baseline="0">
                <a:solidFill>
                  <a:srgbClr val="000000"/>
                </a:solidFill>
                <a:uFillTx/>
                <a:latin typeface="+mn-lt"/>
                <a:ea typeface="+mn-ea"/>
              </a:defRPr>
            </a:lvl1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陸、附件</a:t>
            </a:r>
            <a:r>
              <a:rPr lang="en-US" altLang="zh-TW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差異說明資料</a:t>
            </a:r>
            <a:r>
              <a:rPr lang="en-US" altLang="zh-TW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無則免填</a:t>
            </a:r>
            <a:r>
              <a:rPr lang="en-US" altLang="zh-TW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97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2"/>
          <p:cNvSpPr txBox="1">
            <a:spLocks/>
          </p:cNvSpPr>
          <p:nvPr/>
        </p:nvSpPr>
        <p:spPr>
          <a:xfrm>
            <a:off x="1671590" y="1144640"/>
            <a:ext cx="8918371" cy="45072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lang="zh-TW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–"/>
              <a:tabLst/>
              <a:def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–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»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zh-TW" altLang="en-US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algn="r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zh-TW" altLang="en-US" sz="1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年     月    日</a:t>
            </a:r>
            <a:endParaRPr lang="en-US" altLang="zh-TW" sz="1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zh-TW" altLang="en-US" sz="1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應行修正事項 </a:t>
            </a:r>
            <a:r>
              <a:rPr lang="en-US" altLang="zh-TW" sz="1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endParaRPr lang="zh-TW" altLang="en-US" sz="1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註：表格長度若不敷使用時，請自行調整。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666750" algn="l"/>
              </a:tabLst>
            </a:pP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187504"/>
              </p:ext>
            </p:extLst>
          </p:nvPr>
        </p:nvGraphicFramePr>
        <p:xfrm>
          <a:off x="1515292" y="2300957"/>
          <a:ext cx="9222376" cy="26733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6255">
                  <a:extLst>
                    <a:ext uri="{9D8B030D-6E8A-4147-A177-3AD203B41FA5}">
                      <a16:colId xmlns:a16="http://schemas.microsoft.com/office/drawing/2014/main" val="2617488874"/>
                    </a:ext>
                  </a:extLst>
                </a:gridCol>
                <a:gridCol w="3995133">
                  <a:extLst>
                    <a:ext uri="{9D8B030D-6E8A-4147-A177-3AD203B41FA5}">
                      <a16:colId xmlns:a16="http://schemas.microsoft.com/office/drawing/2014/main" val="262789158"/>
                    </a:ext>
                  </a:extLst>
                </a:gridCol>
                <a:gridCol w="3995133">
                  <a:extLst>
                    <a:ext uri="{9D8B030D-6E8A-4147-A177-3AD203B41FA5}">
                      <a16:colId xmlns:a16="http://schemas.microsoft.com/office/drawing/2014/main" val="270908209"/>
                    </a:ext>
                  </a:extLst>
                </a:gridCol>
                <a:gridCol w="665855">
                  <a:extLst>
                    <a:ext uri="{9D8B030D-6E8A-4147-A177-3AD203B41FA5}">
                      <a16:colId xmlns:a16="http://schemas.microsoft.com/office/drawing/2014/main" val="51993709"/>
                    </a:ext>
                  </a:extLst>
                </a:gridCol>
              </a:tblGrid>
              <a:tr h="715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編號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計畫審查綜合意見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修正回覆說明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修正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頁碼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857952"/>
                  </a:ext>
                </a:extLst>
              </a:tr>
              <a:tr h="6648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862433"/>
                  </a:ext>
                </a:extLst>
              </a:tr>
              <a:tr h="6480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082309"/>
                  </a:ext>
                </a:extLst>
              </a:tr>
              <a:tr h="6452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952827"/>
                  </a:ext>
                </a:extLst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12</a:t>
            </a:fld>
            <a:endParaRPr lang="zh-TW" altLang="en-US"/>
          </a:p>
        </p:txBody>
      </p:sp>
      <p:sp>
        <p:nvSpPr>
          <p:cNvPr id="8" name="標題 4"/>
          <p:cNvSpPr txBox="1">
            <a:spLocks/>
          </p:cNvSpPr>
          <p:nvPr/>
        </p:nvSpPr>
        <p:spPr>
          <a:xfrm>
            <a:off x="640080" y="329721"/>
            <a:ext cx="10972800" cy="7571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TW" sz="4000" b="0" i="0" u="none" strike="noStrike" kern="1200" cap="none" spc="0" baseline="0">
                <a:solidFill>
                  <a:srgbClr val="000000"/>
                </a:solidFill>
                <a:uFillTx/>
                <a:latin typeface="+mn-lt"/>
                <a:ea typeface="+mn-ea"/>
              </a:defRPr>
            </a:lvl1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陸、附件</a:t>
            </a:r>
            <a:r>
              <a:rPr lang="en-US" altLang="zh-TW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zh-TW" altLang="en-US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計畫</a:t>
            </a:r>
            <a:r>
              <a:rPr lang="zh-TW" altLang="en-US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審查</a:t>
            </a:r>
            <a:r>
              <a:rPr lang="zh-TW" altLang="en-US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意見及回覆說明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sp>
        <p:nvSpPr>
          <p:cNvPr id="9" name="矩形 5"/>
          <p:cNvSpPr/>
          <p:nvPr/>
        </p:nvSpPr>
        <p:spPr>
          <a:xfrm>
            <a:off x="4018026" y="1132956"/>
            <a:ext cx="4216908" cy="701731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66750" algn="l"/>
              </a:tabLst>
            </a:pP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※ 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若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獲得補助，請於簽約時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填寫 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※</a:t>
            </a:r>
            <a:endParaRPr lang="en-US" altLang="zh-TW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98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en-US" b="1" dirty="0" smtClean="0">
                <a:latin typeface="Times New Roman"/>
                <a:ea typeface="標楷體"/>
              </a:rPr>
              <a:t>陸</a:t>
            </a:r>
            <a:r>
              <a:rPr lang="zh-TW" b="1" dirty="0" smtClean="0">
                <a:latin typeface="Times New Roman"/>
                <a:ea typeface="標楷體"/>
              </a:rPr>
              <a:t>、附件</a:t>
            </a:r>
            <a:endParaRPr lang="zh-TW" b="1" dirty="0">
              <a:latin typeface="Times New Roman"/>
              <a:ea typeface="標楷體"/>
            </a:endParaRP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zh-TW" altLang="en-US" dirty="0" smtClean="0">
                <a:latin typeface="Times New Roman"/>
                <a:ea typeface="標楷體"/>
              </a:rPr>
              <a:t>可視</a:t>
            </a:r>
            <a:r>
              <a:rPr lang="zh-TW" altLang="en-US" dirty="0">
                <a:latin typeface="Times New Roman"/>
                <a:ea typeface="標楷體"/>
              </a:rPr>
              <a:t>需要增列其他說明</a:t>
            </a:r>
            <a:endParaRPr lang="zh-TW" dirty="0">
              <a:latin typeface="Times New Roman"/>
              <a:ea typeface="標楷體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62498" y="2468683"/>
            <a:ext cx="5461588" cy="1754326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lvl="0">
              <a:lnSpc>
                <a:spcPct val="12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zh-TW" b="1" dirty="0">
                <a:solidFill>
                  <a:srgbClr val="000000"/>
                </a:solidFill>
                <a:latin typeface="Times New Roman"/>
              </a:rPr>
              <a:t>可檢附</a:t>
            </a:r>
            <a:r>
              <a:rPr lang="zh-TW" altLang="zh-TW" b="1" dirty="0"/>
              <a:t>委外</a:t>
            </a:r>
            <a:r>
              <a:rPr lang="zh-TW" altLang="zh-TW" b="1" dirty="0">
                <a:solidFill>
                  <a:srgbClr val="000000"/>
                </a:solidFill>
                <a:latin typeface="Times New Roman"/>
              </a:rPr>
              <a:t>單位合約、草約或備忘錄</a:t>
            </a:r>
            <a:r>
              <a:rPr lang="zh-TW" altLang="en-US" b="1" dirty="0">
                <a:solidFill>
                  <a:srgbClr val="000000"/>
                </a:solidFill>
                <a:latin typeface="Times New Roman"/>
              </a:rPr>
              <a:t>等相關文件</a:t>
            </a:r>
            <a:r>
              <a:rPr lang="zh-TW" altLang="en-US" b="1" dirty="0" smtClean="0">
                <a:solidFill>
                  <a:srgbClr val="000000"/>
                </a:solidFill>
                <a:latin typeface="Times New Roman"/>
              </a:rPr>
              <a:t>。</a:t>
            </a:r>
            <a:endParaRPr lang="en-US" altLang="zh-TW" b="1" dirty="0" smtClean="0">
              <a:solidFill>
                <a:srgbClr val="000000"/>
              </a:solidFill>
              <a:latin typeface="Times New Roman"/>
            </a:endParaRPr>
          </a:p>
          <a:p>
            <a:pPr lvl="0">
              <a:lnSpc>
                <a:spcPct val="12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可</a:t>
            </a: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檢附加強說明公司優勢或執行能力之相關文件。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可檢附展現公司實績之過往經歷</a:t>
            </a: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。</a:t>
            </a:r>
            <a:endParaRPr lang="en-US" altLang="zh-TW" b="1" dirty="0">
              <a:solidFill>
                <a:srgbClr val="000000"/>
              </a:solidFill>
              <a:latin typeface="Times New Roman"/>
              <a:ea typeface="標楷體"/>
            </a:endParaRPr>
          </a:p>
          <a:p>
            <a:pPr>
              <a:lnSpc>
                <a:spcPct val="12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zh-TW" b="1" dirty="0">
                <a:solidFill>
                  <a:srgbClr val="000000"/>
                </a:solidFill>
                <a:latin typeface="Times New Roman"/>
                <a:ea typeface="標楷體"/>
              </a:rPr>
              <a:t>若「無」則可不</a:t>
            </a:r>
            <a:r>
              <a:rPr lang="zh-TW" altLang="zh-TW" b="1" dirty="0" smtClean="0">
                <a:solidFill>
                  <a:srgbClr val="000000"/>
                </a:solidFill>
                <a:latin typeface="Times New Roman"/>
                <a:ea typeface="標楷體"/>
              </a:rPr>
              <a:t>填</a:t>
            </a:r>
            <a:endParaRPr lang="zh-TW" altLang="zh-TW" b="1" dirty="0">
              <a:solidFill>
                <a:srgbClr val="000000"/>
              </a:solidFill>
              <a:latin typeface="Times New Roman"/>
              <a:ea typeface="標楷體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705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b="1" dirty="0">
                <a:latin typeface="Times New Roman"/>
                <a:ea typeface="標楷體"/>
              </a:rPr>
              <a:t>簡報大綱</a:t>
            </a:r>
            <a:endParaRPr lang="en-US" b="1" dirty="0">
              <a:latin typeface="Times New Roman"/>
              <a:ea typeface="標楷體"/>
            </a:endParaRPr>
          </a:p>
        </p:txBody>
      </p:sp>
      <p:sp>
        <p:nvSpPr>
          <p:cNvPr id="4" name="文字版面配置區 2"/>
          <p:cNvSpPr txBox="1"/>
          <p:nvPr/>
        </p:nvSpPr>
        <p:spPr>
          <a:xfrm>
            <a:off x="1981203" y="2526874"/>
            <a:ext cx="8229600" cy="335141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R="0" lvl="1" algn="l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+mn-ea"/>
              </a:rPr>
              <a:t>壹、</a:t>
            </a:r>
            <a:r>
              <a:rPr lang="zh-TW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+mn-ea"/>
              </a:rPr>
              <a:t>公司</a:t>
            </a:r>
            <a:r>
              <a:rPr lang="zh-TW" sz="3200" b="0" i="0" u="none" strike="noStrike" kern="1200" cap="none" spc="0" baseline="0" dirty="0">
                <a:solidFill>
                  <a:srgbClr val="000000"/>
                </a:solidFill>
                <a:uFillTx/>
                <a:latin typeface="+mn-ea"/>
              </a:rPr>
              <a:t>概況</a:t>
            </a:r>
            <a:endParaRPr lang="en-US" sz="3200" b="0" i="0" u="none" strike="noStrike" kern="1200" cap="none" spc="0" baseline="0" dirty="0">
              <a:solidFill>
                <a:srgbClr val="000000"/>
              </a:solidFill>
              <a:uFillTx/>
              <a:latin typeface="+mn-ea"/>
            </a:endParaRPr>
          </a:p>
          <a:p>
            <a:pPr marR="0" lvl="1" algn="l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+mn-ea"/>
              </a:rPr>
              <a:t>貳、</a:t>
            </a:r>
            <a:r>
              <a:rPr lang="zh-TW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+mn-ea"/>
              </a:rPr>
              <a:t>計畫</a:t>
            </a:r>
            <a:r>
              <a:rPr lang="zh-TW" sz="3200" b="0" i="0" u="none" strike="noStrike" kern="1200" cap="none" spc="0" baseline="0" dirty="0">
                <a:solidFill>
                  <a:srgbClr val="000000"/>
                </a:solidFill>
                <a:uFillTx/>
                <a:latin typeface="+mn-ea"/>
              </a:rPr>
              <a:t>創新性與競爭力分析</a:t>
            </a:r>
            <a:endParaRPr lang="en-US" sz="3200" b="0" i="0" u="none" strike="noStrike" kern="1200" cap="none" spc="0" baseline="0" dirty="0">
              <a:solidFill>
                <a:srgbClr val="000000"/>
              </a:solidFill>
              <a:uFillTx/>
              <a:latin typeface="+mn-ea"/>
            </a:endParaRPr>
          </a:p>
          <a:p>
            <a:pPr marR="0" lvl="1" algn="l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+mn-ea"/>
              </a:rPr>
              <a:t>參、</a:t>
            </a:r>
            <a:r>
              <a:rPr lang="zh-TW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+mn-ea"/>
              </a:rPr>
              <a:t>實施方式</a:t>
            </a:r>
            <a:endParaRPr lang="en-US" altLang="zh-TW" sz="3200" b="0" i="0" u="none" strike="noStrike" kern="1200" cap="none" spc="0" baseline="0" dirty="0" smtClean="0">
              <a:solidFill>
                <a:srgbClr val="000000"/>
              </a:solidFill>
              <a:uFillTx/>
              <a:latin typeface="+mn-ea"/>
            </a:endParaRPr>
          </a:p>
          <a:p>
            <a:pPr lvl="1">
              <a:lnSpc>
                <a:spcPct val="90000"/>
              </a:lnSpc>
              <a:spcBef>
                <a:spcPts val="7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3200" dirty="0">
                <a:solidFill>
                  <a:srgbClr val="000000"/>
                </a:solidFill>
                <a:latin typeface="+mn-ea"/>
              </a:rPr>
              <a:t>肆</a:t>
            </a:r>
            <a:r>
              <a:rPr lang="zh-TW" altLang="en-US" sz="3200" dirty="0" smtClean="0">
                <a:solidFill>
                  <a:srgbClr val="000000"/>
                </a:solidFill>
                <a:latin typeface="+mn-ea"/>
              </a:rPr>
              <a:t>、</a:t>
            </a:r>
            <a:r>
              <a:rPr lang="zh-TW" altLang="en-US" sz="3200" dirty="0" smtClean="0">
                <a:latin typeface="+mn-ea"/>
              </a:rPr>
              <a:t>結案</a:t>
            </a:r>
            <a:r>
              <a:rPr lang="zh-TW" altLang="en-US" sz="3200" dirty="0">
                <a:latin typeface="+mn-ea"/>
              </a:rPr>
              <a:t>商業化</a:t>
            </a:r>
            <a:r>
              <a:rPr lang="en-US" altLang="zh-TW" sz="3200" dirty="0">
                <a:latin typeface="+mn-ea"/>
              </a:rPr>
              <a:t>(</a:t>
            </a:r>
            <a:r>
              <a:rPr lang="zh-TW" altLang="en-US" sz="3200" dirty="0">
                <a:latin typeface="+mn-ea"/>
              </a:rPr>
              <a:t>市場化</a:t>
            </a:r>
            <a:r>
              <a:rPr lang="en-US" altLang="zh-TW" sz="3200" dirty="0">
                <a:latin typeface="+mn-ea"/>
              </a:rPr>
              <a:t>)</a:t>
            </a:r>
            <a:r>
              <a:rPr lang="zh-TW" altLang="en-US" sz="3200" dirty="0">
                <a:solidFill>
                  <a:srgbClr val="000000"/>
                </a:solidFill>
                <a:latin typeface="+mn-ea"/>
              </a:rPr>
              <a:t>效益</a:t>
            </a:r>
            <a:endParaRPr lang="en-US" altLang="zh-TW" sz="3200" dirty="0">
              <a:solidFill>
                <a:srgbClr val="000000"/>
              </a:solidFill>
              <a:latin typeface="+mn-ea"/>
            </a:endParaRPr>
          </a:p>
          <a:p>
            <a:pPr marR="0" lvl="1" algn="l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+mn-ea"/>
              </a:rPr>
              <a:t>伍、經費</a:t>
            </a:r>
            <a:r>
              <a:rPr lang="zh-TW" altLang="en-US" sz="3200" b="0" i="0" u="none" strike="noStrike" kern="1200" cap="none" spc="0" baseline="0" dirty="0">
                <a:solidFill>
                  <a:srgbClr val="000000"/>
                </a:solidFill>
                <a:uFillTx/>
                <a:latin typeface="+mn-ea"/>
              </a:rPr>
              <a:t>需求</a:t>
            </a:r>
            <a:endParaRPr lang="en-US" sz="3200" b="0" i="0" u="none" strike="noStrike" kern="1200" cap="none" spc="0" baseline="0" dirty="0">
              <a:solidFill>
                <a:srgbClr val="000000"/>
              </a:solidFill>
              <a:uFillTx/>
              <a:latin typeface="+mn-ea"/>
            </a:endParaRPr>
          </a:p>
          <a:p>
            <a:pPr marR="0" lvl="1" algn="l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+mn-ea"/>
              </a:rPr>
              <a:t>陸、</a:t>
            </a:r>
            <a:r>
              <a:rPr lang="zh-TW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+mn-ea"/>
              </a:rPr>
              <a:t>附件</a:t>
            </a:r>
            <a:endParaRPr lang="en-US" altLang="zh-TW" sz="3200" b="0" i="0" u="none" strike="noStrike" kern="1200" cap="none" spc="0" baseline="0" dirty="0" smtClean="0">
              <a:solidFill>
                <a:srgbClr val="000000"/>
              </a:solidFill>
              <a:uFillTx/>
              <a:latin typeface="+mn-ea"/>
            </a:endParaRPr>
          </a:p>
        </p:txBody>
      </p:sp>
      <p:sp>
        <p:nvSpPr>
          <p:cNvPr id="5" name="矩形 5"/>
          <p:cNvSpPr/>
          <p:nvPr/>
        </p:nvSpPr>
        <p:spPr>
          <a:xfrm>
            <a:off x="8695944" y="0"/>
            <a:ext cx="3496056" cy="1421928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簡報時間</a:t>
            </a:r>
            <a:r>
              <a:rPr lang="zh-TW" sz="1800" i="0" u="none" strike="noStrike" kern="1200" cap="none" spc="0" baseline="0" dirty="0" smtClean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為</a:t>
            </a:r>
            <a:r>
              <a:rPr lang="en-US" altLang="zh-TW" sz="1800" i="0" u="none" strike="noStrike" kern="1200" cap="none" spc="0" baseline="0" dirty="0" smtClean="0">
                <a:solidFill>
                  <a:srgbClr val="FF0000"/>
                </a:solidFill>
                <a:uFillTx/>
                <a:latin typeface="Times New Roman"/>
                <a:ea typeface="標楷體"/>
              </a:rPr>
              <a:t>15</a:t>
            </a:r>
            <a:r>
              <a:rPr lang="zh-TW" sz="1800" i="0" u="none" strike="noStrike" kern="1200" cap="none" spc="0" baseline="0" dirty="0" smtClean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分鐘</a:t>
            </a:r>
            <a:r>
              <a:rPr lang="zh-TW" sz="1800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。</a:t>
            </a:r>
            <a:endParaRPr lang="en-US" sz="1800" i="0" u="none" strike="noStrike" kern="1200" cap="none" spc="0" baseline="0" dirty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285750" lvl="0" indent="-285750">
              <a:lnSpc>
                <a:spcPct val="120000"/>
              </a:lnSpc>
              <a:buSzPct val="100000"/>
              <a:buFont typeface="Wingdings" panose="05000000000000000000" pitchFamily="2" charset="2"/>
              <a:buChar char="l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報告</a:t>
            </a:r>
            <a:r>
              <a:rPr lang="zh-TW" sz="1800" i="0" u="none" strike="noStrike" kern="1200" cap="none" spc="0" baseline="0" dirty="0" smtClean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者以</a:t>
            </a:r>
            <a:r>
              <a:rPr lang="zh-TW" sz="1800" i="0" u="none" strike="noStrike" kern="1200" cap="none" spc="0" baseline="0" dirty="0" smtClean="0">
                <a:solidFill>
                  <a:srgbClr val="FF0000"/>
                </a:solidFill>
                <a:uFillTx/>
                <a:latin typeface="Times New Roman"/>
                <a:ea typeface="標楷體"/>
              </a:rPr>
              <a:t>計畫</a:t>
            </a:r>
            <a:r>
              <a:rPr lang="zh-TW" sz="1800" i="0" u="none" strike="noStrike" kern="1200" cap="none" spc="0" baseline="0" dirty="0">
                <a:solidFill>
                  <a:srgbClr val="FF0000"/>
                </a:solidFill>
                <a:uFillTx/>
                <a:latin typeface="Times New Roman"/>
                <a:ea typeface="標楷體"/>
              </a:rPr>
              <a:t>主持</a:t>
            </a:r>
            <a:r>
              <a:rPr lang="zh-TW" sz="1800" i="0" u="none" strike="noStrike" kern="1200" cap="none" spc="0" baseline="0" dirty="0" smtClean="0">
                <a:solidFill>
                  <a:srgbClr val="FF0000"/>
                </a:solidFill>
                <a:uFillTx/>
                <a:latin typeface="Times New Roman"/>
                <a:ea typeface="標楷體"/>
              </a:rPr>
              <a:t>人</a:t>
            </a:r>
            <a:r>
              <a:rPr lang="zh-TW" sz="1800" i="0" u="none" strike="noStrike" kern="1200" cap="none" spc="0" baseline="0" dirty="0" smtClean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為</a:t>
            </a:r>
            <a:r>
              <a:rPr lang="zh-TW" altLang="zh-TW" dirty="0">
                <a:solidFill>
                  <a:srgbClr val="000000"/>
                </a:solidFill>
                <a:latin typeface="Times New Roman"/>
              </a:rPr>
              <a:t>原則</a:t>
            </a:r>
            <a:r>
              <a:rPr lang="zh-TW" sz="1800" i="0" u="none" strike="noStrike" kern="1200" cap="none" spc="0" baseline="0" dirty="0" smtClean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。</a:t>
            </a:r>
            <a:endParaRPr lang="en-US" sz="1800" i="0" u="none" strike="noStrike" kern="1200" cap="none" spc="0" baseline="0" dirty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 smtClean="0">
                <a:solidFill>
                  <a:srgbClr val="000000"/>
                </a:solidFill>
                <a:latin typeface="Times New Roman"/>
                <a:ea typeface="標楷體"/>
              </a:rPr>
              <a:t>請</a:t>
            </a:r>
            <a:r>
              <a:rPr lang="zh-TW" altLang="en-US" dirty="0">
                <a:solidFill>
                  <a:srgbClr val="000000"/>
                </a:solidFill>
                <a:latin typeface="Times New Roman"/>
                <a:ea typeface="標楷體"/>
              </a:rPr>
              <a:t>勿</a:t>
            </a:r>
            <a:r>
              <a:rPr lang="zh-TW" sz="1800" i="0" u="none" strike="noStrike" kern="1200" cap="none" spc="0" baseline="0" dirty="0" smtClean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刪減</a:t>
            </a:r>
            <a:r>
              <a:rPr lang="zh-TW" sz="1800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大綱及頁碼。</a:t>
            </a:r>
            <a:endParaRPr lang="en-US" sz="1800" i="0" u="none" strike="noStrike" kern="1200" cap="none" spc="0" baseline="0" dirty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7515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en-US" b="1" dirty="0" smtClean="0">
                <a:latin typeface="Times New Roman"/>
                <a:ea typeface="標楷體"/>
              </a:rPr>
              <a:t>壹</a:t>
            </a:r>
            <a:r>
              <a:rPr lang="zh-TW" b="1" dirty="0" smtClean="0">
                <a:latin typeface="Times New Roman"/>
                <a:ea typeface="標楷體"/>
              </a:rPr>
              <a:t>、</a:t>
            </a:r>
            <a:r>
              <a:rPr lang="zh-TW" b="1" dirty="0">
                <a:latin typeface="Times New Roman"/>
                <a:ea typeface="標楷體"/>
              </a:rPr>
              <a:t>公司概況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989038" y="1662442"/>
            <a:ext cx="8918371" cy="4525959"/>
          </a:xfrm>
        </p:spPr>
        <p:txBody>
          <a:bodyPr/>
          <a:lstStyle/>
          <a:p>
            <a:pPr marL="514350" lvl="1" indent="-514350" algn="just">
              <a:buFont typeface="Calibri"/>
              <a:buAutoNum type="arabicPeriod"/>
            </a:pPr>
            <a:r>
              <a:rPr lang="zh-TW" sz="3000" b="1" dirty="0">
                <a:latin typeface="Times New Roman"/>
                <a:ea typeface="標楷體"/>
              </a:rPr>
              <a:t>公司</a:t>
            </a:r>
            <a:r>
              <a:rPr lang="zh-TW" sz="3000" b="1" dirty="0" smtClean="0">
                <a:latin typeface="Times New Roman"/>
                <a:ea typeface="標楷體"/>
              </a:rPr>
              <a:t>簡述</a:t>
            </a:r>
            <a:r>
              <a:rPr lang="en-US" altLang="zh-TW" sz="3000" b="1" dirty="0" smtClean="0">
                <a:solidFill>
                  <a:schemeClr val="tx1"/>
                </a:solidFill>
                <a:latin typeface="Times New Roman"/>
                <a:ea typeface="標楷體"/>
              </a:rPr>
              <a:t>(</a:t>
            </a:r>
            <a:r>
              <a:rPr lang="zh-TW" altLang="en-US" sz="3000" b="1" dirty="0" smtClean="0">
                <a:solidFill>
                  <a:schemeClr val="tx1"/>
                </a:solidFill>
                <a:latin typeface="Times New Roman"/>
                <a:ea typeface="標楷體"/>
              </a:rPr>
              <a:t>含新創成長規劃</a:t>
            </a:r>
            <a:r>
              <a:rPr lang="en-US" altLang="zh-TW" sz="3000" b="1" dirty="0" smtClean="0">
                <a:solidFill>
                  <a:schemeClr val="tx1"/>
                </a:solidFill>
                <a:latin typeface="Times New Roman"/>
                <a:ea typeface="標楷體"/>
              </a:rPr>
              <a:t>)</a:t>
            </a:r>
            <a:endParaRPr lang="en-US" sz="3000" b="1" dirty="0">
              <a:solidFill>
                <a:schemeClr val="tx1"/>
              </a:solidFill>
              <a:latin typeface="Times New Roman"/>
              <a:ea typeface="標楷體"/>
            </a:endParaRPr>
          </a:p>
          <a:p>
            <a:pPr marL="514350" lvl="1" indent="-514350" algn="just">
              <a:buFont typeface="Calibri"/>
              <a:buAutoNum type="arabicPeriod"/>
            </a:pPr>
            <a:r>
              <a:rPr lang="zh-TW" sz="3000" b="1" dirty="0">
                <a:solidFill>
                  <a:schemeClr val="tx1"/>
                </a:solidFill>
                <a:latin typeface="Times New Roman"/>
                <a:ea typeface="標楷體"/>
              </a:rPr>
              <a:t>近三年營運及財務狀況</a:t>
            </a:r>
            <a:endParaRPr lang="en-US" sz="3000" b="1" dirty="0">
              <a:solidFill>
                <a:schemeClr val="tx1"/>
              </a:solidFill>
              <a:latin typeface="Times New Roman"/>
              <a:ea typeface="標楷體"/>
            </a:endParaRPr>
          </a:p>
          <a:p>
            <a:pPr marL="514350" lvl="1" indent="-514350" algn="just">
              <a:buFont typeface="Calibri"/>
              <a:buAutoNum type="arabicPeriod"/>
            </a:pPr>
            <a:endParaRPr lang="en-US" sz="3000" b="1" dirty="0">
              <a:latin typeface="Times New Roman"/>
              <a:ea typeface="標楷體"/>
            </a:endParaRPr>
          </a:p>
          <a:p>
            <a:pPr marL="514350" lvl="1" indent="-514350" algn="just">
              <a:buFont typeface="Calibri"/>
              <a:buAutoNum type="arabicPeriod"/>
            </a:pPr>
            <a:endParaRPr lang="en-US" sz="3000" b="1" dirty="0">
              <a:latin typeface="Times New Roman"/>
              <a:ea typeface="標楷體"/>
            </a:endParaRPr>
          </a:p>
          <a:p>
            <a:pPr marL="514350" lvl="1" indent="-514350" algn="just">
              <a:buFont typeface="Calibri"/>
              <a:buAutoNum type="arabicPeriod"/>
            </a:pPr>
            <a:endParaRPr lang="en-US" sz="3000" b="1" dirty="0">
              <a:latin typeface="Times New Roman"/>
              <a:ea typeface="標楷體"/>
            </a:endParaRPr>
          </a:p>
          <a:p>
            <a:pPr marL="514350" lvl="1" indent="-514350" algn="just">
              <a:buFont typeface="Calibri"/>
              <a:buAutoNum type="arabicPeriod"/>
            </a:pPr>
            <a:endParaRPr lang="en-US" sz="3000" b="1" dirty="0">
              <a:latin typeface="Times New Roman"/>
              <a:ea typeface="標楷體"/>
            </a:endParaRPr>
          </a:p>
          <a:p>
            <a:pPr marL="514350" lvl="1" indent="-514350" algn="just">
              <a:buFont typeface="Calibri"/>
              <a:buAutoNum type="arabicPeriod"/>
            </a:pPr>
            <a:endParaRPr lang="en-US" sz="3000" b="1" dirty="0">
              <a:latin typeface="Times New Roman"/>
              <a:ea typeface="標楷體"/>
            </a:endParaRPr>
          </a:p>
          <a:p>
            <a:pPr marL="514350" lvl="1" indent="-514350" algn="just">
              <a:buFont typeface="Calibri"/>
              <a:buAutoNum type="arabicPeriod"/>
            </a:pPr>
            <a:r>
              <a:rPr lang="zh-TW" sz="3000" b="1" dirty="0">
                <a:latin typeface="Times New Roman"/>
                <a:ea typeface="標楷體"/>
              </a:rPr>
              <a:t>研發成果：已獲得獎項及與本計畫相關之專利</a:t>
            </a:r>
          </a:p>
        </p:txBody>
      </p:sp>
      <p:sp>
        <p:nvSpPr>
          <p:cNvPr id="5" name="矩形 4"/>
          <p:cNvSpPr/>
          <p:nvPr/>
        </p:nvSpPr>
        <p:spPr>
          <a:xfrm>
            <a:off x="8519596" y="0"/>
            <a:ext cx="3672404" cy="1421928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展現公司優勢。</a:t>
            </a:r>
            <a:endParaRPr lang="en-US" sz="1800" i="0" u="none" strike="noStrike" kern="1200" cap="none" spc="0" baseline="0" dirty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重點檢附計畫相關獎項或專利，展現可執行計畫的能力。</a:t>
            </a:r>
            <a:endParaRPr lang="en-US" sz="1800" i="0" u="none" strike="noStrike" kern="1200" cap="none" spc="0" baseline="0" dirty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833916"/>
              </p:ext>
            </p:extLst>
          </p:nvPr>
        </p:nvGraphicFramePr>
        <p:xfrm>
          <a:off x="989038" y="2820876"/>
          <a:ext cx="10146635" cy="273417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861654">
                  <a:extLst>
                    <a:ext uri="{9D8B030D-6E8A-4147-A177-3AD203B41FA5}">
                      <a16:colId xmlns:a16="http://schemas.microsoft.com/office/drawing/2014/main" val="4008206025"/>
                    </a:ext>
                  </a:extLst>
                </a:gridCol>
                <a:gridCol w="763304">
                  <a:extLst>
                    <a:ext uri="{9D8B030D-6E8A-4147-A177-3AD203B41FA5}">
                      <a16:colId xmlns:a16="http://schemas.microsoft.com/office/drawing/2014/main" val="671097377"/>
                    </a:ext>
                  </a:extLst>
                </a:gridCol>
                <a:gridCol w="904570">
                  <a:extLst>
                    <a:ext uri="{9D8B030D-6E8A-4147-A177-3AD203B41FA5}">
                      <a16:colId xmlns:a16="http://schemas.microsoft.com/office/drawing/2014/main" val="292503048"/>
                    </a:ext>
                  </a:extLst>
                </a:gridCol>
                <a:gridCol w="1093786">
                  <a:extLst>
                    <a:ext uri="{9D8B030D-6E8A-4147-A177-3AD203B41FA5}">
                      <a16:colId xmlns:a16="http://schemas.microsoft.com/office/drawing/2014/main" val="3311813984"/>
                    </a:ext>
                  </a:extLst>
                </a:gridCol>
                <a:gridCol w="754672">
                  <a:extLst>
                    <a:ext uri="{9D8B030D-6E8A-4147-A177-3AD203B41FA5}">
                      <a16:colId xmlns:a16="http://schemas.microsoft.com/office/drawing/2014/main" val="1017968037"/>
                    </a:ext>
                  </a:extLst>
                </a:gridCol>
                <a:gridCol w="924229">
                  <a:extLst>
                    <a:ext uri="{9D8B030D-6E8A-4147-A177-3AD203B41FA5}">
                      <a16:colId xmlns:a16="http://schemas.microsoft.com/office/drawing/2014/main" val="3378403911"/>
                    </a:ext>
                  </a:extLst>
                </a:gridCol>
                <a:gridCol w="1082759">
                  <a:extLst>
                    <a:ext uri="{9D8B030D-6E8A-4147-A177-3AD203B41FA5}">
                      <a16:colId xmlns:a16="http://schemas.microsoft.com/office/drawing/2014/main" val="977092680"/>
                    </a:ext>
                  </a:extLst>
                </a:gridCol>
                <a:gridCol w="755879">
                  <a:extLst>
                    <a:ext uri="{9D8B030D-6E8A-4147-A177-3AD203B41FA5}">
                      <a16:colId xmlns:a16="http://schemas.microsoft.com/office/drawing/2014/main" val="303977475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298287690"/>
                    </a:ext>
                  </a:extLst>
                </a:gridCol>
                <a:gridCol w="1091382">
                  <a:extLst>
                    <a:ext uri="{9D8B030D-6E8A-4147-A177-3AD203B41FA5}">
                      <a16:colId xmlns:a16="http://schemas.microsoft.com/office/drawing/2014/main" val="2682348278"/>
                    </a:ext>
                  </a:extLst>
                </a:gridCol>
              </a:tblGrid>
              <a:tr h="593171">
                <a:tc rowSpan="2">
                  <a:txBody>
                    <a:bodyPr/>
                    <a:lstStyle/>
                    <a:p>
                      <a:pPr lvl="0" indent="1271" algn="ctr" fontAlgn="b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dirty="0">
                          <a:latin typeface="+mn-ea"/>
                          <a:ea typeface="+mn-ea"/>
                        </a:rPr>
                        <a:t>公司主要</a:t>
                      </a:r>
                    </a:p>
                    <a:p>
                      <a:pPr lvl="0" algn="ctr" fontAlgn="b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dirty="0">
                          <a:latin typeface="+mn-ea"/>
                          <a:ea typeface="+mn-ea"/>
                        </a:rPr>
                        <a:t>產品項目</a:t>
                      </a:r>
                      <a:r>
                        <a:rPr lang="en-US" sz="16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lang="zh-TW" sz="1600" dirty="0">
                          <a:latin typeface="+mn-ea"/>
                          <a:ea typeface="+mn-ea"/>
                        </a:rPr>
                        <a:t>近</a:t>
                      </a:r>
                      <a:r>
                        <a:rPr lang="en-US" sz="1600" dirty="0">
                          <a:latin typeface="+mn-ea"/>
                          <a:ea typeface="+mn-ea"/>
                        </a:rPr>
                        <a:t>3</a:t>
                      </a:r>
                      <a:r>
                        <a:rPr lang="zh-TW" sz="16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sz="1600" dirty="0">
                          <a:latin typeface="+mn-ea"/>
                          <a:ea typeface="+mn-ea"/>
                        </a:rPr>
                        <a:t>)</a:t>
                      </a:r>
                      <a:endParaRPr lang="zh-TW" sz="1600" b="1" dirty="0">
                        <a:latin typeface="+mn-ea"/>
                        <a:ea typeface="+mn-ea"/>
                      </a:endParaRPr>
                    </a:p>
                  </a:txBody>
                  <a:tcPr marL="17775" marR="17775" marT="0" marB="0" anchor="ctr"/>
                </a:tc>
                <a:tc gridSpan="3">
                  <a:txBody>
                    <a:bodyPr/>
                    <a:lstStyle/>
                    <a:p>
                      <a:pPr marL="0" lvl="0" indent="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>
                          <a:latin typeface="+mn-ea"/>
                          <a:ea typeface="+mn-ea"/>
                        </a:rPr>
                        <a:t>民國</a:t>
                      </a:r>
                      <a:r>
                        <a:rPr lang="en-US" sz="1600">
                          <a:latin typeface="+mn-ea"/>
                          <a:ea typeface="+mn-ea"/>
                        </a:rPr>
                        <a:t> XX </a:t>
                      </a:r>
                      <a:r>
                        <a:rPr lang="zh-TW" sz="1600">
                          <a:latin typeface="+mn-ea"/>
                          <a:ea typeface="+mn-ea"/>
                        </a:rPr>
                        <a:t>年</a:t>
                      </a:r>
                      <a:endParaRPr lang="zh-TW" sz="1600" b="1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+mn-ea"/>
                          <a:ea typeface="+mn-ea"/>
                        </a:rPr>
                        <a:t>民國</a:t>
                      </a:r>
                      <a:r>
                        <a:rPr lang="en-US" sz="1600" kern="1200">
                          <a:latin typeface="+mn-ea"/>
                          <a:ea typeface="+mn-ea"/>
                        </a:rPr>
                        <a:t> XX </a:t>
                      </a:r>
                      <a:r>
                        <a:rPr lang="zh-TW" sz="1600" kern="1200">
                          <a:latin typeface="+mn-ea"/>
                          <a:ea typeface="+mn-ea"/>
                        </a:rPr>
                        <a:t>年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+mn-ea"/>
                          <a:ea typeface="+mn-ea"/>
                        </a:rPr>
                        <a:t>民國</a:t>
                      </a:r>
                      <a:r>
                        <a:rPr lang="en-US" sz="1600" kern="1200">
                          <a:latin typeface="+mn-ea"/>
                          <a:ea typeface="+mn-ea"/>
                        </a:rPr>
                        <a:t> XX </a:t>
                      </a:r>
                      <a:r>
                        <a:rPr lang="zh-TW" sz="1600" kern="1200">
                          <a:latin typeface="+mn-ea"/>
                          <a:ea typeface="+mn-ea"/>
                        </a:rPr>
                        <a:t>年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96452"/>
                  </a:ext>
                </a:extLst>
              </a:tr>
              <a:tr h="4757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+mn-ea"/>
                          <a:ea typeface="+mn-ea"/>
                        </a:rPr>
                        <a:t>產量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600" kern="1200">
                          <a:latin typeface="+mn-ea"/>
                          <a:ea typeface="+mn-ea"/>
                        </a:rPr>
                        <a:t>銷售額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+mn-ea"/>
                          <a:ea typeface="+mn-ea"/>
                        </a:rPr>
                        <a:t>市場占有率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+mn-ea"/>
                          <a:ea typeface="+mn-ea"/>
                        </a:rPr>
                        <a:t>產量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+mn-ea"/>
                          <a:ea typeface="+mn-ea"/>
                        </a:rPr>
                        <a:t>銷售額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+mn-ea"/>
                          <a:ea typeface="+mn-ea"/>
                        </a:rPr>
                        <a:t>市場占有率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+mn-ea"/>
                          <a:ea typeface="+mn-ea"/>
                        </a:rPr>
                        <a:t>產量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+mn-ea"/>
                          <a:ea typeface="+mn-ea"/>
                        </a:rPr>
                        <a:t>銷售額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kern="1200">
                          <a:latin typeface="+mn-ea"/>
                          <a:ea typeface="+mn-ea"/>
                        </a:rPr>
                        <a:t>市場占有率</a:t>
                      </a:r>
                      <a:endParaRPr lang="zh-TW" sz="1600" b="1" i="0" kern="120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7775" marR="17775" marT="0" marB="0" anchor="ctr"/>
                </a:tc>
                <a:extLst>
                  <a:ext uri="{0D108BD9-81ED-4DB2-BD59-A6C34878D82A}">
                    <a16:rowId xmlns:a16="http://schemas.microsoft.com/office/drawing/2014/main" val="3543969911"/>
                  </a:ext>
                </a:extLst>
              </a:tr>
              <a:tr h="237890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 dirty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extLst>
                  <a:ext uri="{0D108BD9-81ED-4DB2-BD59-A6C34878D82A}">
                    <a16:rowId xmlns:a16="http://schemas.microsoft.com/office/drawing/2014/main" val="408287384"/>
                  </a:ext>
                </a:extLst>
              </a:tr>
              <a:tr h="237890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>
                          <a:latin typeface="+mn-ea"/>
                          <a:ea typeface="+mn-ea"/>
                        </a:rPr>
                        <a:t>合</a:t>
                      </a:r>
                      <a:r>
                        <a:rPr lang="en-US" sz="1600">
                          <a:latin typeface="+mn-ea"/>
                          <a:ea typeface="+mn-ea"/>
                        </a:rPr>
                        <a:t>    </a:t>
                      </a:r>
                      <a:r>
                        <a:rPr lang="zh-TW" sz="1600">
                          <a:latin typeface="+mn-ea"/>
                          <a:ea typeface="+mn-ea"/>
                        </a:rPr>
                        <a:t>計</a:t>
                      </a:r>
                      <a:r>
                        <a:rPr lang="en-US" sz="1600">
                          <a:latin typeface="+mn-ea"/>
                          <a:ea typeface="+mn-ea"/>
                        </a:rPr>
                        <a:t>(</a:t>
                      </a:r>
                      <a:r>
                        <a:rPr lang="zh-TW" sz="1600">
                          <a:latin typeface="+mn-ea"/>
                          <a:ea typeface="+mn-ea"/>
                        </a:rPr>
                        <a:t>千元</a:t>
                      </a:r>
                      <a:r>
                        <a:rPr lang="en-US" sz="1600">
                          <a:latin typeface="+mn-ea"/>
                          <a:ea typeface="+mn-ea"/>
                        </a:rPr>
                        <a:t>)</a:t>
                      </a:r>
                      <a:endParaRPr lang="zh-TW" sz="160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extLst>
                  <a:ext uri="{0D108BD9-81ED-4DB2-BD59-A6C34878D82A}">
                    <a16:rowId xmlns:a16="http://schemas.microsoft.com/office/drawing/2014/main" val="1466922975"/>
                  </a:ext>
                </a:extLst>
              </a:tr>
              <a:tr h="237890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>
                          <a:latin typeface="+mn-ea"/>
                          <a:ea typeface="+mn-ea"/>
                        </a:rPr>
                        <a:t>年度營業額</a:t>
                      </a:r>
                      <a:r>
                        <a:rPr lang="en-US" sz="1600">
                          <a:latin typeface="+mn-ea"/>
                          <a:ea typeface="+mn-ea"/>
                        </a:rPr>
                        <a:t>(A)</a:t>
                      </a:r>
                      <a:endParaRPr lang="zh-TW" sz="160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                                                                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858140"/>
                  </a:ext>
                </a:extLst>
              </a:tr>
              <a:tr h="237890">
                <a:tc>
                  <a:txBody>
                    <a:bodyPr/>
                    <a:lstStyle/>
                    <a:p>
                      <a:pPr lvl="0" indent="-37782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>
                          <a:latin typeface="+mn-ea"/>
                          <a:ea typeface="+mn-ea"/>
                        </a:rPr>
                        <a:t>年度研發費用</a:t>
                      </a:r>
                      <a:r>
                        <a:rPr lang="en-US" sz="1600">
                          <a:latin typeface="+mn-ea"/>
                          <a:ea typeface="+mn-ea"/>
                        </a:rPr>
                        <a:t>(B)</a:t>
                      </a:r>
                      <a:endParaRPr lang="zh-TW" sz="160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503139"/>
                  </a:ext>
                </a:extLst>
              </a:tr>
              <a:tr h="237890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(B)/(A)%</a:t>
                      </a:r>
                      <a:endParaRPr lang="zh-TW" sz="160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274041"/>
                  </a:ext>
                </a:extLst>
              </a:tr>
              <a:tr h="237890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>
                          <a:latin typeface="+mn-ea"/>
                          <a:ea typeface="+mn-ea"/>
                        </a:rPr>
                        <a:t>說明</a:t>
                      </a:r>
                      <a:endParaRPr lang="zh-TW" sz="160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ea"/>
                          <a:ea typeface="+mn-ea"/>
                        </a:rPr>
                        <a:t> </a:t>
                      </a:r>
                      <a:endParaRPr lang="zh-TW" sz="1600" b="0" i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627546"/>
                  </a:ext>
                </a:extLst>
              </a:tr>
              <a:tr h="237890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>
                          <a:latin typeface="+mn-ea"/>
                          <a:ea typeface="+mn-ea"/>
                        </a:rPr>
                        <a:t>實收資本額</a:t>
                      </a:r>
                      <a:endParaRPr lang="zh-TW" sz="160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gridSpan="9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600" b="0" i="0" dirty="0">
                        <a:latin typeface="+mn-ea"/>
                        <a:ea typeface="+mn-ea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620920"/>
                  </a:ext>
                </a:extLst>
              </a:tr>
            </a:tbl>
          </a:graphicData>
        </a:graphic>
      </p:graphicFrame>
      <p:sp>
        <p:nvSpPr>
          <p:cNvPr id="7" name="投影片編號版面配置區 6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122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609602" y="933804"/>
            <a:ext cx="10972800" cy="964613"/>
          </a:xfrm>
        </p:spPr>
        <p:txBody>
          <a:bodyPr>
            <a:normAutofit/>
          </a:bodyPr>
          <a:lstStyle/>
          <a:p>
            <a:pPr lvl="1" algn="ctr" rtl="0"/>
            <a:r>
              <a:rPr lang="zh-TW" altLang="en-US" sz="4000" b="1" kern="1200" dirty="0">
                <a:solidFill>
                  <a:srgbClr val="000000"/>
                </a:solidFill>
                <a:latin typeface="Times New Roman"/>
                <a:ea typeface="標楷體"/>
              </a:rPr>
              <a:t>貳</a:t>
            </a:r>
            <a:r>
              <a:rPr lang="zh-TW" altLang="en-US" sz="4000" b="1" kern="1200" dirty="0" smtClean="0">
                <a:solidFill>
                  <a:srgbClr val="000000"/>
                </a:solidFill>
                <a:latin typeface="Times New Roman"/>
                <a:ea typeface="標楷體"/>
              </a:rPr>
              <a:t>、</a:t>
            </a:r>
            <a:r>
              <a:rPr lang="zh-TW" altLang="en-US" sz="4000" b="1" kern="1200" dirty="0">
                <a:solidFill>
                  <a:srgbClr val="000000"/>
                </a:solidFill>
                <a:latin typeface="Times New Roman"/>
                <a:ea typeface="標楷體"/>
              </a:rPr>
              <a:t>計畫創新性與競爭力分析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609603" y="2327496"/>
            <a:ext cx="10972800" cy="3599776"/>
          </a:xfrm>
        </p:spPr>
        <p:txBody>
          <a:bodyPr>
            <a:normAutofit/>
          </a:bodyPr>
          <a:lstStyle/>
          <a:p>
            <a:pPr marL="514350" lvl="1" indent="-514350" algn="just">
              <a:buFont typeface="Calibri"/>
              <a:buAutoNum type="arabicPeriod"/>
            </a:pPr>
            <a:r>
              <a:rPr lang="zh-TW" sz="3000" b="1" dirty="0">
                <a:latin typeface="Times New Roman"/>
                <a:ea typeface="標楷體"/>
              </a:rPr>
              <a:t>研發動機及競爭力分析</a:t>
            </a:r>
            <a:r>
              <a:rPr lang="zh-TW" sz="3000" dirty="0">
                <a:latin typeface="Times New Roman"/>
                <a:ea typeface="標楷體"/>
              </a:rPr>
              <a:t>：</a:t>
            </a:r>
            <a:r>
              <a:rPr lang="zh-TW" sz="3000" dirty="0">
                <a:solidFill>
                  <a:schemeClr val="tx1"/>
                </a:solidFill>
                <a:latin typeface="Times New Roman"/>
                <a:ea typeface="標楷體"/>
              </a:rPr>
              <a:t>國內外產業環境之現況需求</a:t>
            </a:r>
            <a:r>
              <a:rPr lang="zh-TW" sz="3000" dirty="0">
                <a:latin typeface="Times New Roman"/>
                <a:ea typeface="標楷體"/>
              </a:rPr>
              <a:t>、產業環境分析與發展及描述企業現今與未來所將面臨的問題或瓶頸。</a:t>
            </a:r>
            <a:endParaRPr lang="en-US" sz="3000" dirty="0">
              <a:latin typeface="Times New Roman"/>
              <a:ea typeface="標楷體"/>
            </a:endParaRPr>
          </a:p>
          <a:p>
            <a:pPr marL="514350" lvl="1" indent="-514350" algn="just">
              <a:spcBef>
                <a:spcPts val="800"/>
              </a:spcBef>
              <a:buFont typeface="Calibri"/>
              <a:buAutoNum type="arabicPeriod"/>
            </a:pPr>
            <a:r>
              <a:rPr lang="zh-TW" sz="3000" b="1" dirty="0">
                <a:latin typeface="Times New Roman"/>
                <a:ea typeface="標楷體"/>
              </a:rPr>
              <a:t>計畫目標與規格</a:t>
            </a:r>
            <a:r>
              <a:rPr lang="zh-TW" sz="3000" dirty="0">
                <a:latin typeface="Times New Roman"/>
                <a:ea typeface="標楷體"/>
              </a:rPr>
              <a:t>：如計畫預達成之</a:t>
            </a:r>
            <a:r>
              <a:rPr lang="zh-TW" sz="3000" dirty="0">
                <a:solidFill>
                  <a:schemeClr val="tx1"/>
                </a:solidFill>
                <a:latin typeface="Times New Roman"/>
                <a:ea typeface="標楷體"/>
              </a:rPr>
              <a:t>目標、計畫執行前後之技術</a:t>
            </a:r>
            <a:r>
              <a:rPr lang="en-US" sz="3000" dirty="0">
                <a:solidFill>
                  <a:schemeClr val="tx1"/>
                </a:solidFill>
                <a:latin typeface="Times New Roman"/>
                <a:ea typeface="標楷體"/>
              </a:rPr>
              <a:t>/</a:t>
            </a:r>
            <a:r>
              <a:rPr lang="zh-TW" sz="3000" dirty="0">
                <a:solidFill>
                  <a:schemeClr val="tx1"/>
                </a:solidFill>
                <a:latin typeface="Times New Roman"/>
                <a:ea typeface="標楷體"/>
              </a:rPr>
              <a:t>服務指標及產業變化</a:t>
            </a:r>
            <a:r>
              <a:rPr lang="zh-TW" sz="3200" dirty="0">
                <a:solidFill>
                  <a:schemeClr val="tx1"/>
                </a:solidFill>
                <a:latin typeface="Times New Roman"/>
                <a:ea typeface="標楷體"/>
              </a:rPr>
              <a:t>等。</a:t>
            </a:r>
            <a:endParaRPr lang="en-US" sz="3000" dirty="0">
              <a:solidFill>
                <a:schemeClr val="tx1"/>
              </a:solidFill>
              <a:latin typeface="Times New Roman"/>
              <a:ea typeface="標楷體"/>
            </a:endParaRPr>
          </a:p>
          <a:p>
            <a:pPr marL="514350" lvl="1" indent="-514350" algn="just">
              <a:spcBef>
                <a:spcPts val="800"/>
              </a:spcBef>
              <a:buFont typeface="Calibri"/>
              <a:buAutoNum type="arabicPeriod"/>
            </a:pPr>
            <a:r>
              <a:rPr lang="zh-TW" sz="3000" b="1" dirty="0">
                <a:latin typeface="Times New Roman"/>
                <a:ea typeface="標楷體"/>
              </a:rPr>
              <a:t>創新性</a:t>
            </a:r>
            <a:r>
              <a:rPr lang="zh-TW" sz="3000" dirty="0">
                <a:latin typeface="Times New Roman"/>
                <a:ea typeface="標楷體"/>
              </a:rPr>
              <a:t>：創新之核心技術或服務模式、</a:t>
            </a:r>
            <a:r>
              <a:rPr lang="zh-TW" sz="3000" dirty="0">
                <a:solidFill>
                  <a:schemeClr val="tx1"/>
                </a:solidFill>
                <a:latin typeface="Times New Roman"/>
                <a:ea typeface="標楷體"/>
              </a:rPr>
              <a:t>與現有</a:t>
            </a:r>
            <a:r>
              <a:rPr lang="en-US" sz="3000" dirty="0">
                <a:solidFill>
                  <a:schemeClr val="tx1"/>
                </a:solidFill>
                <a:latin typeface="Times New Roman"/>
                <a:ea typeface="標楷體"/>
              </a:rPr>
              <a:t>(</a:t>
            </a:r>
            <a:r>
              <a:rPr lang="zh-TW" sz="3000" dirty="0">
                <a:solidFill>
                  <a:schemeClr val="tx1"/>
                </a:solidFill>
                <a:latin typeface="Times New Roman"/>
                <a:ea typeface="標楷體"/>
              </a:rPr>
              <a:t>雷同</a:t>
            </a:r>
            <a:r>
              <a:rPr lang="en-US" sz="3000" dirty="0">
                <a:solidFill>
                  <a:schemeClr val="tx1"/>
                </a:solidFill>
                <a:latin typeface="Times New Roman"/>
                <a:ea typeface="標楷體"/>
              </a:rPr>
              <a:t>)</a:t>
            </a:r>
            <a:r>
              <a:rPr lang="zh-TW" sz="3000" dirty="0">
                <a:solidFill>
                  <a:schemeClr val="tx1"/>
                </a:solidFill>
                <a:latin typeface="Times New Roman"/>
                <a:ea typeface="標楷體"/>
              </a:rPr>
              <a:t>之技術</a:t>
            </a:r>
            <a:r>
              <a:rPr lang="en-US" sz="3000" dirty="0">
                <a:solidFill>
                  <a:schemeClr val="tx1"/>
                </a:solidFill>
                <a:latin typeface="Times New Roman"/>
                <a:ea typeface="標楷體"/>
              </a:rPr>
              <a:t>/</a:t>
            </a:r>
            <a:r>
              <a:rPr lang="zh-TW" sz="3000" dirty="0">
                <a:solidFill>
                  <a:schemeClr val="tx1"/>
                </a:solidFill>
                <a:latin typeface="Times New Roman"/>
                <a:ea typeface="標楷體"/>
              </a:rPr>
              <a:t>服務模式之差異性、突破點</a:t>
            </a:r>
            <a:r>
              <a:rPr lang="zh-TW" sz="3200" dirty="0">
                <a:solidFill>
                  <a:schemeClr val="tx1"/>
                </a:solidFill>
                <a:latin typeface="Times New Roman"/>
                <a:ea typeface="標楷體"/>
              </a:rPr>
              <a:t>等</a:t>
            </a:r>
            <a:r>
              <a:rPr lang="zh-TW" sz="3000" dirty="0">
                <a:solidFill>
                  <a:schemeClr val="tx1"/>
                </a:solidFill>
                <a:latin typeface="Times New Roman"/>
                <a:ea typeface="標楷體"/>
              </a:rPr>
              <a:t>。</a:t>
            </a:r>
            <a:endParaRPr lang="en-US" sz="3000" dirty="0">
              <a:solidFill>
                <a:schemeClr val="tx1"/>
              </a:solidFill>
              <a:latin typeface="Times New Roman"/>
              <a:ea typeface="標楷體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232904" y="0"/>
            <a:ext cx="4959096" cy="1089525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競爭力分析或市場分析以計畫標的相關為主。</a:t>
            </a:r>
            <a:endParaRPr lang="en-US" sz="1800" i="0" u="none" strike="noStrike" kern="1200" cap="none" spc="0" baseline="0" dirty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可以圖表呈現創新前後差異。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7513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/>
            <a:r>
              <a:rPr lang="zh-TW" altLang="en-US" sz="4000" b="1" kern="1200" dirty="0" smtClean="0">
                <a:solidFill>
                  <a:srgbClr val="000000"/>
                </a:solidFill>
                <a:latin typeface="Times New Roman"/>
                <a:ea typeface="標楷體"/>
              </a:rPr>
              <a:t>參、</a:t>
            </a:r>
            <a:r>
              <a:rPr lang="zh-TW" altLang="en-US" sz="4000" b="1" kern="1200" dirty="0">
                <a:solidFill>
                  <a:srgbClr val="000000"/>
                </a:solidFill>
                <a:latin typeface="Times New Roman"/>
                <a:ea typeface="標楷體"/>
              </a:rPr>
              <a:t>實施方式</a:t>
            </a:r>
            <a:endParaRPr lang="en-US" sz="4000" b="1" kern="1200" dirty="0">
              <a:solidFill>
                <a:srgbClr val="000000"/>
              </a:solidFill>
              <a:latin typeface="Times New Roman"/>
              <a:ea typeface="標楷體"/>
            </a:endParaRP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1425037" y="1686299"/>
            <a:ext cx="9476512" cy="4180435"/>
          </a:xfrm>
        </p:spPr>
        <p:txBody>
          <a:bodyPr>
            <a:normAutofit/>
          </a:bodyPr>
          <a:lstStyle/>
          <a:p>
            <a:pPr marL="514350" lvl="1" indent="-514350" algn="just">
              <a:buFont typeface="Calibri"/>
              <a:buAutoNum type="arabicPeriod"/>
            </a:pPr>
            <a:r>
              <a:rPr lang="zh-TW" sz="3000" b="1" dirty="0">
                <a:latin typeface="Times New Roman"/>
                <a:ea typeface="標楷體"/>
              </a:rPr>
              <a:t>執行步驟及方法</a:t>
            </a:r>
            <a:r>
              <a:rPr lang="zh-TW" sz="3000" dirty="0">
                <a:latin typeface="Times New Roman"/>
                <a:ea typeface="標楷體"/>
              </a:rPr>
              <a:t>：清楚拆解計畫內容，概述分項工作欲完成之目標，合理規劃工作細項、執行步驟及研究方法。</a:t>
            </a:r>
            <a:endParaRPr lang="en-US" sz="3000" dirty="0">
              <a:latin typeface="Times New Roman"/>
              <a:ea typeface="標楷體"/>
            </a:endParaRPr>
          </a:p>
          <a:p>
            <a:pPr marL="514350" lvl="1" indent="-514350" algn="just">
              <a:buFont typeface="Calibri"/>
              <a:buAutoNum type="arabicPeriod"/>
            </a:pPr>
            <a:r>
              <a:rPr lang="zh-TW" sz="3000" b="1" dirty="0">
                <a:latin typeface="Times New Roman"/>
                <a:ea typeface="標楷體"/>
              </a:rPr>
              <a:t>技術及智慧財產權來源</a:t>
            </a:r>
            <a:r>
              <a:rPr lang="zh-TW" sz="3000" dirty="0">
                <a:latin typeface="Times New Roman"/>
                <a:ea typeface="標楷體"/>
              </a:rPr>
              <a:t>對象背景、技術及智慧財產權能力及合作方式說明</a:t>
            </a:r>
            <a:r>
              <a:rPr lang="zh-TW" sz="3000" dirty="0" smtClean="0">
                <a:latin typeface="Times New Roman"/>
                <a:ea typeface="標楷體"/>
              </a:rPr>
              <a:t>。</a:t>
            </a:r>
            <a:endParaRPr lang="en-US" altLang="zh-TW" sz="3000" dirty="0" smtClean="0">
              <a:solidFill>
                <a:schemeClr val="tx1"/>
              </a:solidFill>
              <a:latin typeface="Times New Roman"/>
              <a:ea typeface="標楷體"/>
            </a:endParaRPr>
          </a:p>
          <a:p>
            <a:pPr marL="514350" lvl="1" indent="-514350" algn="just">
              <a:buFont typeface="Calibri"/>
              <a:buAutoNum type="arabicPeriod"/>
            </a:pPr>
            <a:r>
              <a:rPr lang="zh-TW" altLang="en-US" sz="3000" b="1" dirty="0" smtClean="0">
                <a:solidFill>
                  <a:schemeClr val="tx1"/>
                </a:solidFill>
                <a:latin typeface="Times New Roman"/>
                <a:ea typeface="標楷體"/>
              </a:rPr>
              <a:t>商業模式</a:t>
            </a:r>
            <a:r>
              <a:rPr lang="zh-TW" altLang="zh-TW" sz="3000" b="1" dirty="0" smtClean="0">
                <a:solidFill>
                  <a:schemeClr val="tx1"/>
                </a:solidFill>
                <a:latin typeface="Times New Roman"/>
              </a:rPr>
              <a:t>：</a:t>
            </a:r>
            <a:r>
              <a:rPr lang="zh-TW" altLang="en-US" sz="3000" dirty="0" smtClean="0">
                <a:solidFill>
                  <a:schemeClr val="tx1"/>
                </a:solidFill>
                <a:latin typeface="Times New Roman"/>
              </a:rPr>
              <a:t>說明如何產出重複持續性營收及如何在合理開銷下觸及目標客群</a:t>
            </a:r>
            <a:r>
              <a:rPr lang="en-US" altLang="zh-TW" sz="3000" dirty="0">
                <a:solidFill>
                  <a:schemeClr val="tx1"/>
                </a:solidFill>
                <a:latin typeface="Times New Roman"/>
              </a:rPr>
              <a:t>(Go-to-Market </a:t>
            </a:r>
            <a:r>
              <a:rPr lang="en-US" altLang="zh-TW" sz="3000" dirty="0" smtClean="0">
                <a:solidFill>
                  <a:schemeClr val="tx1"/>
                </a:solidFill>
                <a:latin typeface="Times New Roman"/>
              </a:rPr>
              <a:t>Plan)</a:t>
            </a:r>
            <a:r>
              <a:rPr lang="zh-TW" altLang="en-US" sz="3000" dirty="0" smtClean="0">
                <a:solidFill>
                  <a:schemeClr val="tx1"/>
                </a:solidFill>
                <a:latin typeface="Times New Roman"/>
              </a:rPr>
              <a:t>。</a:t>
            </a:r>
            <a:endParaRPr lang="zh-TW" sz="3000" dirty="0">
              <a:solidFill>
                <a:schemeClr val="tx1"/>
              </a:solidFill>
              <a:latin typeface="Times New Roman"/>
              <a:ea typeface="標楷體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4402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3136" y="862939"/>
            <a:ext cx="10972800" cy="964613"/>
          </a:xfrm>
        </p:spPr>
        <p:txBody>
          <a:bodyPr/>
          <a:lstStyle/>
          <a:p>
            <a:r>
              <a:rPr lang="zh-TW" altLang="en-US" b="1" dirty="0">
                <a:solidFill>
                  <a:schemeClr val="tx1"/>
                </a:solidFill>
                <a:latin typeface="Times New Roman"/>
              </a:rPr>
              <a:t>肆</a:t>
            </a:r>
            <a:r>
              <a:rPr lang="zh-TW" altLang="en-US" b="1" dirty="0" smtClean="0">
                <a:solidFill>
                  <a:schemeClr val="tx1"/>
                </a:solidFill>
                <a:latin typeface="Times New Roman"/>
              </a:rPr>
              <a:t>、結案商業化</a:t>
            </a:r>
            <a:r>
              <a:rPr lang="en-US" altLang="zh-TW" b="1" dirty="0" smtClean="0">
                <a:solidFill>
                  <a:schemeClr val="tx1"/>
                </a:solidFill>
                <a:latin typeface="Times New Roman"/>
              </a:rPr>
              <a:t>(</a:t>
            </a:r>
            <a:r>
              <a:rPr lang="zh-TW" altLang="en-US" b="1" dirty="0" smtClean="0">
                <a:solidFill>
                  <a:schemeClr val="tx1"/>
                </a:solidFill>
                <a:latin typeface="Times New Roman"/>
              </a:rPr>
              <a:t>市場化</a:t>
            </a:r>
            <a:r>
              <a:rPr lang="en-US" altLang="zh-TW" b="1" dirty="0" smtClean="0">
                <a:solidFill>
                  <a:schemeClr val="tx1"/>
                </a:solidFill>
                <a:latin typeface="Times New Roman"/>
              </a:rPr>
              <a:t>)</a:t>
            </a:r>
            <a:r>
              <a:rPr lang="zh-TW" altLang="en-US" b="1" dirty="0" smtClean="0">
                <a:solidFill>
                  <a:schemeClr val="tx1"/>
                </a:solidFill>
                <a:latin typeface="Times New Roman"/>
              </a:rPr>
              <a:t>效益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75514" y="6110808"/>
            <a:ext cx="10972800" cy="405606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b="1" dirty="0" smtClean="0">
                <a:solidFill>
                  <a:schemeClr val="tx1"/>
                </a:solidFill>
                <a:latin typeface="+mn-ea"/>
              </a:rPr>
              <a:t>※</a:t>
            </a:r>
            <a:r>
              <a:rPr lang="zh-TW" altLang="en-US" sz="1800" b="1" dirty="0" smtClean="0">
                <a:solidFill>
                  <a:schemeClr val="tx1"/>
                </a:solidFill>
                <a:latin typeface="+mn-ea"/>
              </a:rPr>
              <a:t> 本項為計畫結案驗收指標，需於結案時達成，請合理評估。</a:t>
            </a:r>
            <a:r>
              <a:rPr lang="en-US" altLang="zh-TW" sz="1800" b="1" dirty="0" smtClean="0">
                <a:solidFill>
                  <a:srgbClr val="FF0000"/>
                </a:solidFill>
                <a:latin typeface="+mn-ea"/>
              </a:rPr>
              <a:t>(</a:t>
            </a:r>
            <a:r>
              <a:rPr lang="zh-TW" altLang="en-US" sz="1800" b="1" dirty="0" smtClean="0">
                <a:solidFill>
                  <a:srgbClr val="FF0000"/>
                </a:solidFill>
                <a:latin typeface="+mn-ea"/>
              </a:rPr>
              <a:t>至少填寫</a:t>
            </a:r>
            <a:r>
              <a:rPr lang="en-US" altLang="zh-TW" sz="1800" b="1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lang="zh-TW" altLang="en-US" sz="1800" b="1" dirty="0">
                <a:solidFill>
                  <a:srgbClr val="FF0000"/>
                </a:solidFill>
                <a:latin typeface="+mn-ea"/>
              </a:rPr>
              <a:t>項</a:t>
            </a:r>
            <a:r>
              <a:rPr lang="en-US" altLang="zh-TW" sz="1800" b="1" dirty="0">
                <a:solidFill>
                  <a:srgbClr val="FF0000"/>
                </a:solidFill>
                <a:latin typeface="+mn-ea"/>
              </a:rPr>
              <a:t>)</a:t>
            </a:r>
            <a:endParaRPr lang="en-US" altLang="zh-TW" sz="1800" b="1" dirty="0">
              <a:solidFill>
                <a:srgbClr val="FF0000"/>
              </a:solidFill>
              <a:latin typeface="+mn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zh-TW" sz="2400" dirty="0" smtClean="0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endParaRPr lang="en-US" altLang="zh-TW" sz="2400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endParaRPr lang="en-US" altLang="zh-TW" sz="2400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endParaRPr lang="en-US" altLang="zh-TW" sz="2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6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48713"/>
              </p:ext>
            </p:extLst>
          </p:nvPr>
        </p:nvGraphicFramePr>
        <p:xfrm>
          <a:off x="575514" y="2052451"/>
          <a:ext cx="11126014" cy="3833458"/>
        </p:xfrm>
        <a:graphic>
          <a:graphicData uri="http://schemas.openxmlformats.org/drawingml/2006/table">
            <a:tbl>
              <a:tblPr firstRow="1" firstCol="1" bandRow="1"/>
              <a:tblGrid>
                <a:gridCol w="3501186">
                  <a:extLst>
                    <a:ext uri="{9D8B030D-6E8A-4147-A177-3AD203B41FA5}">
                      <a16:colId xmlns:a16="http://schemas.microsoft.com/office/drawing/2014/main" val="1918317375"/>
                    </a:ext>
                  </a:extLst>
                </a:gridCol>
                <a:gridCol w="5155223">
                  <a:extLst>
                    <a:ext uri="{9D8B030D-6E8A-4147-A177-3AD203B41FA5}">
                      <a16:colId xmlns:a16="http://schemas.microsoft.com/office/drawing/2014/main" val="4201269475"/>
                    </a:ext>
                  </a:extLst>
                </a:gridCol>
                <a:gridCol w="2469605">
                  <a:extLst>
                    <a:ext uri="{9D8B030D-6E8A-4147-A177-3AD203B41FA5}">
                      <a16:colId xmlns:a16="http://schemas.microsoft.com/office/drawing/2014/main" val="864917008"/>
                    </a:ext>
                  </a:extLst>
                </a:gridCol>
              </a:tblGrid>
              <a:tr h="225276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項目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效益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備註</a:t>
                      </a:r>
                      <a:endParaRPr lang="en-US" altLang="zh-TW" sz="1600" b="1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b="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60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其他說明或佐證文件</a:t>
                      </a:r>
                      <a:r>
                        <a:rPr lang="en-US" altLang="zh-TW" sz="160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048134"/>
                  </a:ext>
                </a:extLst>
              </a:tr>
              <a:tr h="3482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增加營收額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zh-TW" altLang="zh-TW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營收增長率</a:t>
                      </a:r>
                      <a:endParaRPr lang="en-US" altLang="zh-TW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________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千元</a:t>
                      </a:r>
                      <a:r>
                        <a:rPr lang="zh-TW" altLang="zh-TW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；相較提升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_____%</a:t>
                      </a:r>
                      <a:endParaRPr lang="zh-TW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231298"/>
                  </a:ext>
                </a:extLst>
              </a:tr>
              <a:tr h="3686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取得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銷售訂單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合約</a:t>
                      </a:r>
                      <a:endParaRPr lang="zh-TW" altLang="zh-TW" sz="16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________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件</a:t>
                      </a:r>
                      <a:r>
                        <a:rPr lang="zh-TW" altLang="zh-TW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；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________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千元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269399"/>
                  </a:ext>
                </a:extLst>
              </a:tr>
              <a:tr h="368651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客</a:t>
                      </a:r>
                      <a:r>
                        <a:rPr lang="zh-TW" altLang="zh-TW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戶增長率</a:t>
                      </a:r>
                      <a:endParaRPr lang="en-US" altLang="zh-TW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________ %</a:t>
                      </a:r>
                      <a:r>
                        <a:rPr lang="zh-TW" altLang="zh-TW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；相較提升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_____%</a:t>
                      </a:r>
                      <a:endParaRPr lang="zh-TW" altLang="zh-TW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541495"/>
                  </a:ext>
                </a:extLst>
              </a:tr>
              <a:tr h="3482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增加市占率</a:t>
                      </a:r>
                      <a:endParaRPr lang="en-US" altLang="zh-TW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________ %</a:t>
                      </a:r>
                      <a:r>
                        <a:rPr lang="zh-TW" altLang="zh-TW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；相較提升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_____%</a:t>
                      </a:r>
                      <a:endParaRPr lang="zh-TW" altLang="zh-TW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2678872"/>
                  </a:ext>
                </a:extLst>
              </a:tr>
              <a:tr h="3727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取得企業</a:t>
                      </a:r>
                      <a:r>
                        <a:rPr lang="zh-TW" altLang="zh-TW" sz="16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專案合作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協議</a:t>
                      </a:r>
                      <a:endParaRPr lang="en-US" altLang="zh-TW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________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案，專案合作公司名稱：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________</a:t>
                      </a:r>
                      <a:endParaRPr lang="zh-TW" altLang="zh-TW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446932"/>
                  </a:ext>
                </a:extLst>
              </a:tr>
              <a:tr h="3727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拓展國內外通路</a:t>
                      </a:r>
                      <a:endParaRPr lang="zh-TW" altLang="zh-TW" sz="1600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29175"/>
                  </a:ext>
                </a:extLst>
              </a:tr>
              <a:tr h="3482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增加募資額</a:t>
                      </a:r>
                      <a:endParaRPr lang="en-US" altLang="zh-TW" sz="1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________</a:t>
                      </a:r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千元</a:t>
                      </a:r>
                      <a:endParaRPr lang="zh-TW" altLang="zh-TW" sz="18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176499"/>
                  </a:ext>
                </a:extLst>
              </a:tr>
              <a:tr h="3482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參加國際展覽或競賽</a:t>
                      </a:r>
                      <a:endParaRPr lang="zh-TW" altLang="zh-TW" sz="1600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9065233"/>
                  </a:ext>
                </a:extLst>
              </a:tr>
              <a:tr h="348206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可自行增列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6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474955"/>
                  </a:ext>
                </a:extLst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5751576" y="0"/>
            <a:ext cx="6440424" cy="978729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l"/>
              <a:tabLst>
                <a:tab pos="666750" algn="l"/>
              </a:tabLst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本項為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計畫結案驗收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指標，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須於結案時達成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，請合理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評估。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l"/>
              <a:tabLst>
                <a:tab pos="666750" algn="l"/>
              </a:tabLst>
            </a:pP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請於備註欄說明結案商業化</a:t>
            </a:r>
            <a:r>
              <a:rPr lang="en-US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市場化</a:t>
            </a:r>
            <a:r>
              <a:rPr lang="en-US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效益佐證文件內容。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92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2"/>
          <p:cNvSpPr txBox="1">
            <a:spLocks/>
          </p:cNvSpPr>
          <p:nvPr/>
        </p:nvSpPr>
        <p:spPr>
          <a:xfrm>
            <a:off x="900123" y="668072"/>
            <a:ext cx="10386852" cy="119336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lang="zh-TW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–"/>
              <a:tabLst/>
              <a:def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–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»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 typeface="Arial" panose="020B0604020202020204" pitchFamily="34" charset="0"/>
              <a:buChar char="•"/>
              <a:tabLst>
                <a:tab pos="666750" algn="l"/>
              </a:tabLst>
            </a:pPr>
            <a:r>
              <a:rPr lang="zh-TW" altLang="en-US" sz="3000" b="1" dirty="0" smtClean="0">
                <a:solidFill>
                  <a:schemeClr val="tx1"/>
                </a:solidFill>
                <a:latin typeface="Times New Roman"/>
                <a:ea typeface="標楷體"/>
              </a:rPr>
              <a:t>研發總經費預算表                                     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　　　   </a:t>
            </a:r>
            <a:r>
              <a:rPr lang="zh-TW" altLang="en-US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zh-TW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zh-TW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以整數</a:t>
            </a:r>
            <a:r>
              <a:rPr lang="zh-TW" altLang="zh-TW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千元</a:t>
            </a:r>
            <a:r>
              <a:rPr lang="zh-TW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為單位填寫</a:t>
            </a: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SzTx/>
              <a:buFont typeface="+mj-lt"/>
              <a:buAutoNum type="arabicPeriod"/>
              <a:tabLst>
                <a:tab pos="666750" algn="l"/>
              </a:tabLst>
            </a:pPr>
            <a:endParaRPr lang="en-US" altLang="zh-TW" sz="3000" b="1" dirty="0">
              <a:solidFill>
                <a:schemeClr val="tx1"/>
              </a:solidFill>
              <a:latin typeface="Times New Roman"/>
              <a:ea typeface="標楷體"/>
            </a:endParaRPr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607149" y="0"/>
            <a:ext cx="10972800" cy="601501"/>
          </a:xfrm>
        </p:spPr>
        <p:txBody>
          <a:bodyPr/>
          <a:lstStyle/>
          <a:p>
            <a:r>
              <a:rPr lang="zh-TW" altLang="en-US" b="1" dirty="0" smtClean="0">
                <a:latin typeface="Times New Roman"/>
              </a:rPr>
              <a:t>伍、</a:t>
            </a:r>
            <a:r>
              <a:rPr lang="zh-TW" altLang="en-US" b="1" dirty="0">
                <a:latin typeface="Times New Roman"/>
              </a:rPr>
              <a:t>經費需求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7</a:t>
            </a:fld>
            <a:endParaRPr lang="zh-TW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778840"/>
              </p:ext>
            </p:extLst>
          </p:nvPr>
        </p:nvGraphicFramePr>
        <p:xfrm>
          <a:off x="900123" y="1230939"/>
          <a:ext cx="10391760" cy="511214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90077">
                  <a:extLst>
                    <a:ext uri="{9D8B030D-6E8A-4147-A177-3AD203B41FA5}">
                      <a16:colId xmlns:a16="http://schemas.microsoft.com/office/drawing/2014/main" val="2751430518"/>
                    </a:ext>
                  </a:extLst>
                </a:gridCol>
                <a:gridCol w="2790077">
                  <a:extLst>
                    <a:ext uri="{9D8B030D-6E8A-4147-A177-3AD203B41FA5}">
                      <a16:colId xmlns:a16="http://schemas.microsoft.com/office/drawing/2014/main" val="3681730307"/>
                    </a:ext>
                  </a:extLst>
                </a:gridCol>
                <a:gridCol w="1604476">
                  <a:extLst>
                    <a:ext uri="{9D8B030D-6E8A-4147-A177-3AD203B41FA5}">
                      <a16:colId xmlns:a16="http://schemas.microsoft.com/office/drawing/2014/main" val="2989932598"/>
                    </a:ext>
                  </a:extLst>
                </a:gridCol>
                <a:gridCol w="1604476">
                  <a:extLst>
                    <a:ext uri="{9D8B030D-6E8A-4147-A177-3AD203B41FA5}">
                      <a16:colId xmlns:a16="http://schemas.microsoft.com/office/drawing/2014/main" val="1118772586"/>
                    </a:ext>
                  </a:extLst>
                </a:gridCol>
                <a:gridCol w="1602654">
                  <a:extLst>
                    <a:ext uri="{9D8B030D-6E8A-4147-A177-3AD203B41FA5}">
                      <a16:colId xmlns:a16="http://schemas.microsoft.com/office/drawing/2014/main" val="3182758315"/>
                    </a:ext>
                  </a:extLst>
                </a:gridCol>
              </a:tblGrid>
              <a:tr h="319633">
                <a:tc grid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</a:rPr>
                        <a:t>會計科目</a:t>
                      </a:r>
                      <a:endParaRPr lang="zh-TW" sz="1600" b="1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</a:rPr>
                        <a:t>政府</a:t>
                      </a: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</a:rPr>
                        <a:t>補助款</a:t>
                      </a:r>
                      <a:endParaRPr lang="zh-TW" sz="1600" b="1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</a:rPr>
                        <a:t>公司</a:t>
                      </a: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</a:rPr>
                        <a:t>自籌款</a:t>
                      </a:r>
                      <a:endParaRPr lang="zh-TW" sz="1600" b="1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</a:rPr>
                        <a:t>合計</a:t>
                      </a:r>
                      <a:endParaRPr lang="zh-TW" sz="1600" b="1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extLst>
                  <a:ext uri="{0D108BD9-81ED-4DB2-BD59-A6C34878D82A}">
                    <a16:rowId xmlns:a16="http://schemas.microsoft.com/office/drawing/2014/main" val="671611670"/>
                  </a:ext>
                </a:extLst>
              </a:tr>
              <a:tr h="313861">
                <a:tc rowSpan="4">
                  <a:txBody>
                    <a:bodyPr/>
                    <a:lstStyle/>
                    <a:p>
                      <a:pPr marL="71755" marR="71755" indent="0" algn="ctr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zh-TW" altLang="en-US" sz="1600" kern="150" dirty="0" smtClean="0">
                          <a:effectLst/>
                        </a:rPr>
                        <a:t>一、</a:t>
                      </a:r>
                      <a:r>
                        <a:rPr lang="zh-TW" sz="1600" kern="150" dirty="0" smtClean="0">
                          <a:effectLst/>
                        </a:rPr>
                        <a:t>人事</a:t>
                      </a:r>
                      <a:r>
                        <a:rPr lang="zh-TW" sz="1600" kern="150" dirty="0">
                          <a:effectLst/>
                        </a:rPr>
                        <a:t>費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1600" kern="150" dirty="0" smtClean="0">
                          <a:effectLst/>
                        </a:rPr>
                        <a:t>(</a:t>
                      </a:r>
                      <a:r>
                        <a:rPr lang="zh-TW" altLang="en-US" sz="1600" kern="150" dirty="0" smtClean="0">
                          <a:effectLst/>
                        </a:rPr>
                        <a:t>一</a:t>
                      </a:r>
                      <a:r>
                        <a:rPr lang="en-US" altLang="zh-TW" sz="1600" kern="150" dirty="0" smtClean="0">
                          <a:effectLst/>
                        </a:rPr>
                        <a:t>)</a:t>
                      </a:r>
                      <a:r>
                        <a:rPr lang="zh-TW" sz="1600" kern="150" dirty="0" smtClean="0">
                          <a:effectLst/>
                        </a:rPr>
                        <a:t>研發</a:t>
                      </a:r>
                      <a:r>
                        <a:rPr lang="zh-TW" sz="1600" kern="150" dirty="0">
                          <a:effectLst/>
                        </a:rPr>
                        <a:t>人員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48895" marR="86995" indent="1397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extLst>
                  <a:ext uri="{0D108BD9-81ED-4DB2-BD59-A6C34878D82A}">
                    <a16:rowId xmlns:a16="http://schemas.microsoft.com/office/drawing/2014/main" val="985935657"/>
                  </a:ext>
                </a:extLst>
              </a:tr>
              <a:tr h="29211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1600" kern="150" dirty="0" smtClean="0">
                          <a:effectLst/>
                        </a:rPr>
                        <a:t>(</a:t>
                      </a:r>
                      <a:r>
                        <a:rPr lang="zh-TW" altLang="en-US" sz="1600" kern="150" dirty="0" smtClean="0">
                          <a:effectLst/>
                        </a:rPr>
                        <a:t>二</a:t>
                      </a:r>
                      <a:r>
                        <a:rPr lang="en-US" altLang="zh-TW" sz="1600" kern="150" dirty="0" smtClean="0">
                          <a:effectLst/>
                        </a:rPr>
                        <a:t>)</a:t>
                      </a:r>
                      <a:r>
                        <a:rPr lang="zh-TW" sz="1600" kern="150" dirty="0" smtClean="0">
                          <a:effectLst/>
                        </a:rPr>
                        <a:t>國際</a:t>
                      </a:r>
                      <a:r>
                        <a:rPr lang="zh-TW" sz="1600" kern="150" dirty="0">
                          <a:effectLst/>
                        </a:rPr>
                        <a:t>研發人員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48895" marR="86995" indent="1397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extLst>
                  <a:ext uri="{0D108BD9-81ED-4DB2-BD59-A6C34878D82A}">
                    <a16:rowId xmlns:a16="http://schemas.microsoft.com/office/drawing/2014/main" val="4209107670"/>
                  </a:ext>
                </a:extLst>
              </a:tr>
              <a:tr h="29211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50" dirty="0" smtClean="0">
                          <a:effectLst/>
                        </a:rPr>
                        <a:t>(</a:t>
                      </a:r>
                      <a:r>
                        <a:rPr lang="zh-TW" altLang="en-US" sz="1600" kern="150" dirty="0" smtClean="0">
                          <a:effectLst/>
                        </a:rPr>
                        <a:t>三</a:t>
                      </a:r>
                      <a:r>
                        <a:rPr lang="en-US" sz="1600" kern="150" dirty="0" smtClean="0">
                          <a:effectLst/>
                        </a:rPr>
                        <a:t>)</a:t>
                      </a:r>
                      <a:r>
                        <a:rPr lang="zh-TW" sz="1600" kern="150" dirty="0">
                          <a:effectLst/>
                        </a:rPr>
                        <a:t>顧問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48895" marR="86995" indent="1397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extLst>
                  <a:ext uri="{0D108BD9-81ED-4DB2-BD59-A6C34878D82A}">
                    <a16:rowId xmlns:a16="http://schemas.microsoft.com/office/drawing/2014/main" val="1403189342"/>
                  </a:ext>
                </a:extLst>
              </a:tr>
              <a:tr h="26380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0" spc="1200">
                          <a:effectLst/>
                        </a:rPr>
                        <a:t>小</a:t>
                      </a:r>
                      <a:r>
                        <a:rPr lang="zh-TW" sz="1600" kern="0">
                          <a:effectLst/>
                        </a:rPr>
                        <a:t>計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48895" marR="86995" indent="1397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extLst>
                  <a:ext uri="{0D108BD9-81ED-4DB2-BD59-A6C34878D82A}">
                    <a16:rowId xmlns:a16="http://schemas.microsoft.com/office/drawing/2014/main" val="1583920280"/>
                  </a:ext>
                </a:extLst>
              </a:tr>
              <a:tr h="299911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1600" kern="150" dirty="0" smtClean="0">
                          <a:effectLst/>
                        </a:rPr>
                        <a:t>二、</a:t>
                      </a:r>
                      <a:r>
                        <a:rPr lang="zh-TW" sz="1600" kern="150" dirty="0" smtClean="0">
                          <a:effectLst/>
                        </a:rPr>
                        <a:t>消耗</a:t>
                      </a:r>
                      <a:r>
                        <a:rPr lang="zh-TW" sz="1600" kern="150" dirty="0">
                          <a:effectLst/>
                        </a:rPr>
                        <a:t>性器材及原材料費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2460" marR="74930" indent="-57150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48895" marR="86995" indent="1397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extLst>
                  <a:ext uri="{0D108BD9-81ED-4DB2-BD59-A6C34878D82A}">
                    <a16:rowId xmlns:a16="http://schemas.microsoft.com/office/drawing/2014/main" val="2039449163"/>
                  </a:ext>
                </a:extLst>
              </a:tr>
              <a:tr h="321246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1600" kern="150" dirty="0" smtClean="0">
                          <a:effectLst/>
                        </a:rPr>
                        <a:t>三、</a:t>
                      </a:r>
                      <a:r>
                        <a:rPr lang="zh-TW" sz="1600" kern="150" dirty="0" smtClean="0">
                          <a:effectLst/>
                        </a:rPr>
                        <a:t>研發</a:t>
                      </a:r>
                      <a:r>
                        <a:rPr lang="zh-TW" sz="1600" kern="150" dirty="0">
                          <a:effectLst/>
                        </a:rPr>
                        <a:t>設備使用費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2460" marR="74930" indent="-57150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48895" marR="86995" indent="1397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8810" marR="99060" indent="-60198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extLst>
                  <a:ext uri="{0D108BD9-81ED-4DB2-BD59-A6C34878D82A}">
                    <a16:rowId xmlns:a16="http://schemas.microsoft.com/office/drawing/2014/main" val="958021025"/>
                  </a:ext>
                </a:extLst>
              </a:tr>
              <a:tr h="29950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1600" kern="150" dirty="0" smtClean="0">
                          <a:effectLst/>
                        </a:rPr>
                        <a:t>四、</a:t>
                      </a:r>
                      <a:r>
                        <a:rPr lang="zh-TW" sz="1600" kern="150" dirty="0" smtClean="0">
                          <a:effectLst/>
                        </a:rPr>
                        <a:t>研發</a:t>
                      </a:r>
                      <a:r>
                        <a:rPr lang="zh-TW" sz="1600" kern="150" dirty="0">
                          <a:effectLst/>
                        </a:rPr>
                        <a:t>設備維護費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2460" marR="74930" indent="-57150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48895" marR="86995" indent="1397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8810" marR="99060" indent="-60198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extLst>
                  <a:ext uri="{0D108BD9-81ED-4DB2-BD59-A6C34878D82A}">
                    <a16:rowId xmlns:a16="http://schemas.microsoft.com/office/drawing/2014/main" val="2341516718"/>
                  </a:ext>
                </a:extLst>
              </a:tr>
              <a:tr h="363504">
                <a:tc rowSpan="5">
                  <a:txBody>
                    <a:bodyPr/>
                    <a:lstStyle/>
                    <a:p>
                      <a:pPr marL="71755" marR="71755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kern="150" dirty="0" smtClean="0">
                          <a:effectLst/>
                        </a:rPr>
                        <a:t>五、</a:t>
                      </a:r>
                      <a:r>
                        <a:rPr lang="zh-TW" sz="1600" kern="150" dirty="0" smtClean="0">
                          <a:effectLst/>
                        </a:rPr>
                        <a:t>技術</a:t>
                      </a:r>
                      <a:r>
                        <a:rPr lang="zh-TW" sz="1600" kern="150" dirty="0">
                          <a:effectLst/>
                        </a:rPr>
                        <a:t>移轉費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50" dirty="0" smtClean="0">
                          <a:effectLst/>
                        </a:rPr>
                        <a:t>(</a:t>
                      </a:r>
                      <a:r>
                        <a:rPr lang="zh-TW" altLang="en-US" sz="1600" kern="150" dirty="0" smtClean="0">
                          <a:effectLst/>
                        </a:rPr>
                        <a:t>一</a:t>
                      </a:r>
                      <a:r>
                        <a:rPr lang="en-US" sz="1600" kern="150" dirty="0" smtClean="0">
                          <a:effectLst/>
                        </a:rPr>
                        <a:t>)</a:t>
                      </a:r>
                      <a:r>
                        <a:rPr lang="zh-TW" sz="1600" kern="150" dirty="0">
                          <a:effectLst/>
                        </a:rPr>
                        <a:t>技術或智慧財產權購買費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48895" marR="86995" indent="1397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8810" marR="99060" indent="-60198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extLst>
                  <a:ext uri="{0D108BD9-81ED-4DB2-BD59-A6C34878D82A}">
                    <a16:rowId xmlns:a16="http://schemas.microsoft.com/office/drawing/2014/main" val="1510284421"/>
                  </a:ext>
                </a:extLst>
              </a:tr>
              <a:tr h="34216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50" dirty="0" smtClean="0">
                          <a:effectLst/>
                        </a:rPr>
                        <a:t>(</a:t>
                      </a:r>
                      <a:r>
                        <a:rPr lang="zh-TW" altLang="en-US" sz="1600" kern="150" dirty="0" smtClean="0">
                          <a:effectLst/>
                        </a:rPr>
                        <a:t>二</a:t>
                      </a:r>
                      <a:r>
                        <a:rPr lang="en-US" sz="1600" kern="150" dirty="0" smtClean="0">
                          <a:effectLst/>
                        </a:rPr>
                        <a:t>)</a:t>
                      </a:r>
                      <a:r>
                        <a:rPr lang="zh-TW" sz="1600" kern="150" dirty="0">
                          <a:effectLst/>
                        </a:rPr>
                        <a:t>委託研究費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48895" marR="86995" indent="1397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8810" marR="99060" indent="-60198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extLst>
                  <a:ext uri="{0D108BD9-81ED-4DB2-BD59-A6C34878D82A}">
                    <a16:rowId xmlns:a16="http://schemas.microsoft.com/office/drawing/2014/main" val="3426053906"/>
                  </a:ext>
                </a:extLst>
              </a:tr>
              <a:tr h="3208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50" dirty="0" smtClean="0">
                          <a:effectLst/>
                        </a:rPr>
                        <a:t>(</a:t>
                      </a:r>
                      <a:r>
                        <a:rPr lang="zh-TW" altLang="en-US" sz="1600" kern="150" dirty="0" smtClean="0">
                          <a:effectLst/>
                        </a:rPr>
                        <a:t>三</a:t>
                      </a:r>
                      <a:r>
                        <a:rPr lang="en-US" sz="1600" kern="150" dirty="0" smtClean="0">
                          <a:effectLst/>
                        </a:rPr>
                        <a:t>)</a:t>
                      </a:r>
                      <a:r>
                        <a:rPr lang="zh-TW" sz="1600" kern="150" dirty="0">
                          <a:effectLst/>
                        </a:rPr>
                        <a:t>委託勞務費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48895" marR="86995" indent="1397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8810" marR="99060" indent="-60198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extLst>
                  <a:ext uri="{0D108BD9-81ED-4DB2-BD59-A6C34878D82A}">
                    <a16:rowId xmlns:a16="http://schemas.microsoft.com/office/drawing/2014/main" val="2722303450"/>
                  </a:ext>
                </a:extLst>
              </a:tr>
              <a:tr h="37088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50" dirty="0" smtClean="0">
                          <a:effectLst/>
                        </a:rPr>
                        <a:t>(</a:t>
                      </a:r>
                      <a:r>
                        <a:rPr lang="zh-TW" altLang="en-US" sz="1600" kern="150" dirty="0" smtClean="0">
                          <a:effectLst/>
                        </a:rPr>
                        <a:t>四</a:t>
                      </a:r>
                      <a:r>
                        <a:rPr lang="en-US" sz="1600" kern="150" dirty="0" smtClean="0">
                          <a:effectLst/>
                        </a:rPr>
                        <a:t>)</a:t>
                      </a:r>
                      <a:r>
                        <a:rPr lang="zh-TW" sz="1600" kern="150" dirty="0">
                          <a:effectLst/>
                        </a:rPr>
                        <a:t>委託設計費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48895" marR="86995" indent="1397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8810" marR="99060" indent="-60198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extLst>
                  <a:ext uri="{0D108BD9-81ED-4DB2-BD59-A6C34878D82A}">
                    <a16:rowId xmlns:a16="http://schemas.microsoft.com/office/drawing/2014/main" val="285623677"/>
                  </a:ext>
                </a:extLst>
              </a:tr>
              <a:tr h="29211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0" spc="1800">
                          <a:effectLst/>
                        </a:rPr>
                        <a:t>小</a:t>
                      </a:r>
                      <a:r>
                        <a:rPr lang="zh-TW" sz="1600" kern="0">
                          <a:effectLst/>
                        </a:rPr>
                        <a:t>計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2460" marR="74930" indent="-57150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48895" marR="86995" indent="1397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8810" marR="99060" indent="-60198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extLst>
                  <a:ext uri="{0D108BD9-81ED-4DB2-BD59-A6C34878D82A}">
                    <a16:rowId xmlns:a16="http://schemas.microsoft.com/office/drawing/2014/main" val="2749495824"/>
                  </a:ext>
                </a:extLst>
              </a:tr>
              <a:tr h="292936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1600" kern="150" dirty="0" smtClean="0">
                          <a:effectLst/>
                        </a:rPr>
                        <a:t>六、</a:t>
                      </a:r>
                      <a:r>
                        <a:rPr lang="zh-TW" sz="1600" kern="150" dirty="0" smtClean="0">
                          <a:effectLst/>
                        </a:rPr>
                        <a:t>國內</a:t>
                      </a:r>
                      <a:r>
                        <a:rPr lang="zh-TW" sz="1600" kern="150" dirty="0">
                          <a:effectLst/>
                        </a:rPr>
                        <a:t>差旅費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2460" marR="74930" indent="-57150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48895" marR="86995" indent="1397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8810" marR="99060" indent="-60198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extLst>
                  <a:ext uri="{0D108BD9-81ED-4DB2-BD59-A6C34878D82A}">
                    <a16:rowId xmlns:a16="http://schemas.microsoft.com/office/drawing/2014/main" val="3533050349"/>
                  </a:ext>
                </a:extLst>
              </a:tr>
              <a:tr h="26462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</a:rPr>
                        <a:t>合　　　計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2460" marR="74930" indent="-57150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48895" marR="86995" indent="1397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8810" marR="99060" indent="-601980" algn="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extLst>
                  <a:ext uri="{0D108BD9-81ED-4DB2-BD59-A6C34878D82A}">
                    <a16:rowId xmlns:a16="http://schemas.microsoft.com/office/drawing/2014/main" val="1431719528"/>
                  </a:ext>
                </a:extLst>
              </a:tr>
              <a:tr h="29991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</a:rPr>
                        <a:t>百　分　比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2460" marR="74930" indent="-571500" algn="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％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48895" marR="86995" indent="13970" algn="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％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tc>
                  <a:txBody>
                    <a:bodyPr/>
                    <a:lstStyle/>
                    <a:p>
                      <a:pPr marL="638810" marR="99060" indent="-601980" algn="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％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348" marR="10348" marT="0" marB="0" anchor="ctr"/>
                </a:tc>
                <a:extLst>
                  <a:ext uri="{0D108BD9-81ED-4DB2-BD59-A6C34878D82A}">
                    <a16:rowId xmlns:a16="http://schemas.microsoft.com/office/drawing/2014/main" val="2704696463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6756468" y="2601763"/>
            <a:ext cx="4900734" cy="1754326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uFillTx/>
                <a:latin typeface="+mn-ea"/>
              </a:rPr>
              <a:t>提醒</a:t>
            </a:r>
            <a:r>
              <a:rPr lang="en-US" sz="1800" b="1" i="0" u="none" strike="noStrike" kern="1200" cap="none" spc="0" baseline="0" dirty="0">
                <a:uFillTx/>
                <a:latin typeface="+mn-ea"/>
              </a:rPr>
              <a:t>:</a:t>
            </a:r>
          </a:p>
          <a:p>
            <a:pPr marL="285750" lvl="0" indent="-285750" algn="just">
              <a:lnSpc>
                <a:spcPct val="120000"/>
              </a:lnSpc>
              <a:buSzPct val="100000"/>
              <a:buFont typeface="Wingdings" panose="05000000000000000000" pitchFamily="2" charset="2"/>
              <a:buChar char="l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i="0" u="none" strike="noStrike" kern="1200" cap="none" spc="0" baseline="0" dirty="0">
                <a:solidFill>
                  <a:srgbClr val="FF0000"/>
                </a:solidFill>
                <a:uFillTx/>
                <a:latin typeface="Times New Roman"/>
                <a:ea typeface="標楷體"/>
              </a:rPr>
              <a:t>各項會計科目編列，請參考「附件</a:t>
            </a:r>
            <a:r>
              <a:rPr lang="en-US" altLang="zh-TW" sz="1800" i="0" u="none" strike="noStrike" kern="1200" cap="none" spc="0" baseline="0" dirty="0">
                <a:solidFill>
                  <a:srgbClr val="FF0000"/>
                </a:solidFill>
                <a:uFillTx/>
                <a:latin typeface="Times New Roman"/>
                <a:ea typeface="標楷體"/>
              </a:rPr>
              <a:t>C.</a:t>
            </a:r>
            <a:r>
              <a:rPr lang="zh-TW" altLang="en-US" sz="1800" i="0" u="none" strike="noStrike" kern="1200" cap="none" spc="0" baseline="0" dirty="0">
                <a:solidFill>
                  <a:srgbClr val="FF0000"/>
                </a:solidFill>
                <a:uFillTx/>
                <a:latin typeface="Times New Roman"/>
                <a:ea typeface="標楷體"/>
              </a:rPr>
              <a:t>會計科目及編列原則」，</a:t>
            </a:r>
            <a:r>
              <a:rPr lang="zh-TW" altLang="en-US" dirty="0">
                <a:solidFill>
                  <a:srgbClr val="FF0000"/>
                </a:solidFill>
                <a:latin typeface="Times New Roman"/>
              </a:rPr>
              <a:t>皆不含營業稅</a:t>
            </a:r>
            <a:r>
              <a:rPr lang="zh-TW" altLang="en-US" sz="1800" i="0" u="none" strike="noStrike" kern="1200" cap="none" spc="0" baseline="0" dirty="0">
                <a:solidFill>
                  <a:srgbClr val="FF0000"/>
                </a:solidFill>
                <a:uFillTx/>
                <a:latin typeface="Times New Roman"/>
                <a:ea typeface="標楷體"/>
              </a:rPr>
              <a:t>。</a:t>
            </a:r>
            <a:endParaRPr lang="en-US" altLang="zh-TW" sz="1800" i="0" u="none" strike="noStrike" kern="1200" cap="none" spc="0" baseline="0" dirty="0">
              <a:solidFill>
                <a:srgbClr val="FF0000"/>
              </a:solidFill>
              <a:uFillTx/>
              <a:latin typeface="Times New Roman"/>
              <a:ea typeface="標楷體"/>
            </a:endParaRPr>
          </a:p>
          <a:p>
            <a:pPr marL="285750" lvl="0" indent="-285750" algn="just">
              <a:lnSpc>
                <a:spcPct val="120000"/>
              </a:lnSpc>
              <a:buSzPct val="100000"/>
              <a:buFont typeface="Wingdings" panose="05000000000000000000" pitchFamily="2" charset="2"/>
              <a:buChar char="l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 smtClean="0">
                <a:solidFill>
                  <a:srgbClr val="FF0000"/>
                </a:solidFill>
                <a:latin typeface="Times New Roman"/>
                <a:ea typeface="標楷體"/>
              </a:rPr>
              <a:t>百分比</a:t>
            </a:r>
            <a:r>
              <a:rPr lang="zh-TW" altLang="en-US" dirty="0">
                <a:solidFill>
                  <a:srgbClr val="FF0000"/>
                </a:solidFill>
                <a:latin typeface="Times New Roman"/>
                <a:ea typeface="標楷體"/>
              </a:rPr>
              <a:t>請以小數點下四捨五入計算。</a:t>
            </a:r>
            <a:endParaRPr lang="en-US" altLang="zh-TW" dirty="0">
              <a:solidFill>
                <a:srgbClr val="FF0000"/>
              </a:solidFill>
              <a:latin typeface="Times New Roman"/>
              <a:ea typeface="標楷體"/>
            </a:endParaRPr>
          </a:p>
          <a:p>
            <a:pPr marL="285750" lvl="0" indent="-285750" algn="just">
              <a:lnSpc>
                <a:spcPct val="120000"/>
              </a:lnSpc>
              <a:buSzPct val="100000"/>
              <a:buFont typeface="Wingdings" panose="05000000000000000000" pitchFamily="2" charset="2"/>
              <a:buChar char="l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>
                <a:solidFill>
                  <a:srgbClr val="FF0000"/>
                </a:solidFill>
                <a:latin typeface="Times New Roman"/>
                <a:ea typeface="標楷體"/>
              </a:rPr>
              <a:t>所有金額單位皆為千元。</a:t>
            </a:r>
          </a:p>
        </p:txBody>
      </p:sp>
    </p:spTree>
    <p:extLst>
      <p:ext uri="{BB962C8B-B14F-4D97-AF65-F5344CB8AC3E}">
        <p14:creationId xmlns:p14="http://schemas.microsoft.com/office/powerpoint/2010/main" val="396616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593274" y="90141"/>
            <a:ext cx="10972800" cy="964613"/>
          </a:xfrm>
        </p:spPr>
        <p:txBody>
          <a:bodyPr/>
          <a:lstStyle/>
          <a:p>
            <a:r>
              <a:rPr lang="zh-TW" altLang="en-US" b="1" dirty="0" smtClean="0">
                <a:latin typeface="Times New Roman"/>
              </a:rPr>
              <a:t>伍、</a:t>
            </a:r>
            <a:r>
              <a:rPr lang="zh-TW" altLang="en-US" b="1" dirty="0">
                <a:latin typeface="Times New Roman"/>
              </a:rPr>
              <a:t>經費需求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2064020" y="1054754"/>
            <a:ext cx="8543771" cy="42766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1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ㄧ、人事</a:t>
            </a:r>
            <a:r>
              <a:rPr lang="zh-TW" altLang="en-US" sz="1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費                                                   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金額單位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千元</a:t>
            </a: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1800" dirty="0"/>
          </a:p>
          <a:p>
            <a:endParaRPr lang="en-US" altLang="zh-TW" sz="1800" dirty="0"/>
          </a:p>
          <a:p>
            <a:endParaRPr lang="en-US" altLang="zh-TW" sz="1800" dirty="0"/>
          </a:p>
          <a:p>
            <a:endParaRPr lang="en-US" altLang="zh-TW" sz="1800" dirty="0"/>
          </a:p>
          <a:p>
            <a:endParaRPr lang="en-US" altLang="zh-TW" sz="1800" dirty="0"/>
          </a:p>
          <a:p>
            <a:endParaRPr lang="en-US" altLang="zh-TW" sz="1800" dirty="0"/>
          </a:p>
          <a:p>
            <a:endParaRPr lang="en-US" altLang="zh-TW" sz="1800" dirty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zh-TW" altLang="en-US" sz="1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二、</a:t>
            </a:r>
            <a:r>
              <a:rPr lang="zh-TW" altLang="zh-TW" sz="1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消耗</a:t>
            </a:r>
            <a:r>
              <a:rPr lang="zh-TW" altLang="zh-TW" sz="1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性器材及原材料費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　　　　　　　　　　　　　　　　　　 </a:t>
            </a:r>
            <a:r>
              <a:rPr lang="zh-TW" altLang="en-US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金額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單位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千元</a:t>
            </a: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sz="1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8</a:t>
            </a:fld>
            <a:endParaRPr lang="zh-TW" altLang="en-US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821326"/>
              </p:ext>
            </p:extLst>
          </p:nvPr>
        </p:nvGraphicFramePr>
        <p:xfrm>
          <a:off x="2064020" y="1470677"/>
          <a:ext cx="8543772" cy="335624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67413">
                  <a:extLst>
                    <a:ext uri="{9D8B030D-6E8A-4147-A177-3AD203B41FA5}">
                      <a16:colId xmlns:a16="http://schemas.microsoft.com/office/drawing/2014/main" val="3889613785"/>
                    </a:ext>
                  </a:extLst>
                </a:gridCol>
                <a:gridCol w="1257011">
                  <a:extLst>
                    <a:ext uri="{9D8B030D-6E8A-4147-A177-3AD203B41FA5}">
                      <a16:colId xmlns:a16="http://schemas.microsoft.com/office/drawing/2014/main" val="1157455328"/>
                    </a:ext>
                  </a:extLst>
                </a:gridCol>
                <a:gridCol w="1736590">
                  <a:extLst>
                    <a:ext uri="{9D8B030D-6E8A-4147-A177-3AD203B41FA5}">
                      <a16:colId xmlns:a16="http://schemas.microsoft.com/office/drawing/2014/main" val="792970638"/>
                    </a:ext>
                  </a:extLst>
                </a:gridCol>
                <a:gridCol w="1125813">
                  <a:extLst>
                    <a:ext uri="{9D8B030D-6E8A-4147-A177-3AD203B41FA5}">
                      <a16:colId xmlns:a16="http://schemas.microsoft.com/office/drawing/2014/main" val="705699973"/>
                    </a:ext>
                  </a:extLst>
                </a:gridCol>
                <a:gridCol w="2256945">
                  <a:extLst>
                    <a:ext uri="{9D8B030D-6E8A-4147-A177-3AD203B41FA5}">
                      <a16:colId xmlns:a16="http://schemas.microsoft.com/office/drawing/2014/main" val="1373725963"/>
                    </a:ext>
                  </a:extLst>
                </a:gridCol>
              </a:tblGrid>
              <a:tr h="305113">
                <a:tc>
                  <a:txBody>
                    <a:bodyPr/>
                    <a:lstStyle/>
                    <a:p>
                      <a:pPr marL="682625" indent="-57150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</a:rPr>
                        <a:t>姓名 </a:t>
                      </a:r>
                      <a:endParaRPr lang="zh-TW" sz="1600" b="1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marL="682625" indent="-57150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</a:rPr>
                        <a:t>職級</a:t>
                      </a:r>
                      <a:endParaRPr lang="zh-TW" sz="1600" b="1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</a:rPr>
                        <a:t>平均月薪</a:t>
                      </a:r>
                      <a:r>
                        <a:rPr lang="en-US" sz="1600" b="1" kern="150" dirty="0">
                          <a:effectLst/>
                        </a:rPr>
                        <a:t>(A)</a:t>
                      </a:r>
                      <a:endParaRPr lang="zh-TW" sz="1600" b="1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</a:rPr>
                        <a:t>人月數</a:t>
                      </a:r>
                      <a:r>
                        <a:rPr lang="en-US" sz="1600" b="1" kern="150" dirty="0">
                          <a:effectLst/>
                        </a:rPr>
                        <a:t>(B)</a:t>
                      </a:r>
                      <a:endParaRPr lang="zh-TW" sz="1600" b="1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</a:rPr>
                        <a:t>人事費概算</a:t>
                      </a:r>
                      <a:r>
                        <a:rPr lang="en-US" sz="1600" b="1" kern="150" dirty="0">
                          <a:effectLst/>
                        </a:rPr>
                        <a:t>(A×B)  </a:t>
                      </a:r>
                      <a:endParaRPr lang="zh-TW" sz="1600" b="1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1631125261"/>
                  </a:ext>
                </a:extLst>
              </a:tr>
              <a:tr h="305113">
                <a:tc gridSpan="5"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50" dirty="0" smtClean="0">
                          <a:effectLst/>
                        </a:rPr>
                        <a:t>(</a:t>
                      </a:r>
                      <a:r>
                        <a:rPr lang="zh-TW" altLang="en-US" sz="1600" kern="150" dirty="0" smtClean="0">
                          <a:effectLst/>
                        </a:rPr>
                        <a:t>一</a:t>
                      </a:r>
                      <a:r>
                        <a:rPr lang="en-US" altLang="zh-TW" sz="1600" kern="150" dirty="0" smtClean="0">
                          <a:effectLst/>
                        </a:rPr>
                        <a:t>)</a:t>
                      </a:r>
                      <a:r>
                        <a:rPr lang="zh-TW" sz="1600" kern="150" dirty="0" smtClean="0">
                          <a:effectLst/>
                        </a:rPr>
                        <a:t>研發</a:t>
                      </a:r>
                      <a:r>
                        <a:rPr lang="zh-TW" sz="1600" kern="150" dirty="0">
                          <a:effectLst/>
                        </a:rPr>
                        <a:t>人員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503149"/>
                  </a:ext>
                </a:extLst>
              </a:tr>
              <a:tr h="30511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2812600934"/>
                  </a:ext>
                </a:extLst>
              </a:tr>
              <a:tr h="305113">
                <a:tc gridSpan="3">
                  <a:txBody>
                    <a:bodyPr/>
                    <a:lstStyle/>
                    <a:p>
                      <a:pPr marL="302260" indent="-30226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</a:rPr>
                        <a:t>小</a:t>
                      </a:r>
                      <a:r>
                        <a:rPr lang="en-US" sz="1600" kern="150">
                          <a:effectLst/>
                        </a:rPr>
                        <a:t>     </a:t>
                      </a:r>
                      <a:r>
                        <a:rPr lang="zh-TW" sz="1600" kern="150">
                          <a:effectLst/>
                        </a:rPr>
                        <a:t>計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3041679291"/>
                  </a:ext>
                </a:extLst>
              </a:tr>
              <a:tr h="305113">
                <a:tc gridSpan="5"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50" dirty="0" smtClean="0">
                          <a:effectLst/>
                        </a:rPr>
                        <a:t>(</a:t>
                      </a:r>
                      <a:r>
                        <a:rPr lang="zh-TW" altLang="en-US" sz="1600" kern="150" dirty="0" smtClean="0">
                          <a:effectLst/>
                        </a:rPr>
                        <a:t>二</a:t>
                      </a:r>
                      <a:r>
                        <a:rPr lang="en-US" altLang="zh-TW" sz="1600" kern="150" dirty="0" smtClean="0">
                          <a:effectLst/>
                        </a:rPr>
                        <a:t>)</a:t>
                      </a:r>
                      <a:r>
                        <a:rPr lang="zh-TW" sz="1600" kern="150" dirty="0" smtClean="0">
                          <a:effectLst/>
                        </a:rPr>
                        <a:t>國際</a:t>
                      </a:r>
                      <a:r>
                        <a:rPr lang="zh-TW" sz="1600" kern="150" dirty="0">
                          <a:effectLst/>
                        </a:rPr>
                        <a:t>研發人員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5364475"/>
                  </a:ext>
                </a:extLst>
              </a:tr>
              <a:tr h="30511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1657335648"/>
                  </a:ext>
                </a:extLst>
              </a:tr>
              <a:tr h="305113"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</a:rPr>
                        <a:t>小</a:t>
                      </a:r>
                      <a:r>
                        <a:rPr lang="en-US" sz="1600" kern="150">
                          <a:effectLst/>
                        </a:rPr>
                        <a:t>     </a:t>
                      </a:r>
                      <a:r>
                        <a:rPr lang="zh-TW" sz="1600" kern="150">
                          <a:effectLst/>
                        </a:rPr>
                        <a:t>計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1805419628"/>
                  </a:ext>
                </a:extLst>
              </a:tr>
              <a:tr h="305113">
                <a:tc gridSpan="5"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50" dirty="0" smtClean="0">
                          <a:effectLst/>
                        </a:rPr>
                        <a:t>(</a:t>
                      </a:r>
                      <a:r>
                        <a:rPr lang="zh-TW" altLang="en-US" sz="1600" kern="150" dirty="0" smtClean="0">
                          <a:effectLst/>
                        </a:rPr>
                        <a:t>三</a:t>
                      </a:r>
                      <a:r>
                        <a:rPr lang="en-US" altLang="zh-TW" sz="1600" kern="150" dirty="0" smtClean="0">
                          <a:effectLst/>
                        </a:rPr>
                        <a:t>)</a:t>
                      </a:r>
                      <a:r>
                        <a:rPr lang="zh-TW" sz="1600" kern="150" dirty="0" smtClean="0">
                          <a:effectLst/>
                        </a:rPr>
                        <a:t>顧問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391618"/>
                  </a:ext>
                </a:extLst>
              </a:tr>
              <a:tr h="305113">
                <a:tc gridSpan="2"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3610909362"/>
                  </a:ext>
                </a:extLst>
              </a:tr>
              <a:tr h="305113">
                <a:tc grid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</a:rPr>
                        <a:t>小</a:t>
                      </a:r>
                      <a:r>
                        <a:rPr lang="en-US" sz="1600" kern="150">
                          <a:effectLst/>
                        </a:rPr>
                        <a:t>     </a:t>
                      </a:r>
                      <a:r>
                        <a:rPr lang="zh-TW" sz="1600" kern="150">
                          <a:effectLst/>
                        </a:rPr>
                        <a:t>計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3634407174"/>
                  </a:ext>
                </a:extLst>
              </a:tr>
              <a:tr h="305113">
                <a:tc grid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合</a:t>
                      </a:r>
                      <a:r>
                        <a:rPr lang="en-US" sz="1600" kern="150" dirty="0">
                          <a:effectLst/>
                        </a:rPr>
                        <a:t>     </a:t>
                      </a:r>
                      <a:r>
                        <a:rPr lang="zh-TW" sz="1600" kern="150" dirty="0">
                          <a:effectLst/>
                        </a:rPr>
                        <a:t>計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 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417623259"/>
                  </a:ext>
                </a:extLst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6410560" y="1835604"/>
            <a:ext cx="5007334" cy="2308324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 dirty="0">
                <a:uFillTx/>
                <a:latin typeface="Times New Roman"/>
                <a:ea typeface="標楷體"/>
              </a:rPr>
              <a:t>:</a:t>
            </a:r>
            <a:endParaRPr lang="en-US" altLang="zh-TW" b="1" dirty="0">
              <a:latin typeface="Times New Roman"/>
              <a:ea typeface="標楷體"/>
            </a:endParaRPr>
          </a:p>
          <a:p>
            <a:pPr marL="285750" indent="-285750" algn="just">
              <a:buSzPct val="100000"/>
              <a:buFont typeface="Wingdings" panose="05000000000000000000" pitchFamily="2" charset="2"/>
              <a:buChar char="l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>
                <a:solidFill>
                  <a:srgbClr val="FF0000"/>
                </a:solidFill>
                <a:latin typeface="+mn-ea"/>
              </a:rPr>
              <a:t>參與計畫之研發人員皆須編列人事費，負責人為研發人員之一 者，亦同。且人事費以占計畫總經費之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60%</a:t>
            </a:r>
            <a:r>
              <a:rPr lang="zh-TW" altLang="en-US" dirty="0">
                <a:solidFill>
                  <a:srgbClr val="FF0000"/>
                </a:solidFill>
                <a:latin typeface="+mn-ea"/>
              </a:rPr>
              <a:t>為原則，超過則需 敘明理由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。</a:t>
            </a:r>
            <a:endParaRPr lang="en-US" altLang="zh-TW" dirty="0" smtClean="0">
              <a:solidFill>
                <a:srgbClr val="FF0000"/>
              </a:solidFill>
              <a:latin typeface="+mn-ea"/>
            </a:endParaRPr>
          </a:p>
          <a:p>
            <a:pPr marL="285750" indent="-285750" algn="just">
              <a:buSzPct val="100000"/>
              <a:buFont typeface="Wingdings" panose="05000000000000000000" pitchFamily="2" charset="2"/>
              <a:buChar char="l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 smtClean="0">
                <a:solidFill>
                  <a:srgbClr val="FF0000"/>
                </a:solidFill>
                <a:latin typeface="Times New Roman"/>
              </a:rPr>
              <a:t>聘用顧問之服務單位若與技術引進或委託研究為同一單位者，則顧問與委外之費用應擇一編列。</a:t>
            </a:r>
            <a:endParaRPr lang="en-US" altLang="zh-TW" dirty="0" smtClean="0">
              <a:solidFill>
                <a:srgbClr val="FF0000"/>
              </a:solidFill>
              <a:latin typeface="Times New Roman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341607"/>
              </p:ext>
            </p:extLst>
          </p:nvPr>
        </p:nvGraphicFramePr>
        <p:xfrm>
          <a:off x="2064019" y="5282014"/>
          <a:ext cx="8543771" cy="107433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62061">
                  <a:extLst>
                    <a:ext uri="{9D8B030D-6E8A-4147-A177-3AD203B41FA5}">
                      <a16:colId xmlns:a16="http://schemas.microsoft.com/office/drawing/2014/main" val="2933423154"/>
                    </a:ext>
                  </a:extLst>
                </a:gridCol>
                <a:gridCol w="869625">
                  <a:extLst>
                    <a:ext uri="{9D8B030D-6E8A-4147-A177-3AD203B41FA5}">
                      <a16:colId xmlns:a16="http://schemas.microsoft.com/office/drawing/2014/main" val="1076643350"/>
                    </a:ext>
                  </a:extLst>
                </a:gridCol>
                <a:gridCol w="1713541">
                  <a:extLst>
                    <a:ext uri="{9D8B030D-6E8A-4147-A177-3AD203B41FA5}">
                      <a16:colId xmlns:a16="http://schemas.microsoft.com/office/drawing/2014/main" val="2414680825"/>
                    </a:ext>
                  </a:extLst>
                </a:gridCol>
                <a:gridCol w="1171023">
                  <a:extLst>
                    <a:ext uri="{9D8B030D-6E8A-4147-A177-3AD203B41FA5}">
                      <a16:colId xmlns:a16="http://schemas.microsoft.com/office/drawing/2014/main" val="4201146609"/>
                    </a:ext>
                  </a:extLst>
                </a:gridCol>
                <a:gridCol w="2127521">
                  <a:extLst>
                    <a:ext uri="{9D8B030D-6E8A-4147-A177-3AD203B41FA5}">
                      <a16:colId xmlns:a16="http://schemas.microsoft.com/office/drawing/2014/main" val="2309701103"/>
                    </a:ext>
                  </a:extLst>
                </a:gridCol>
              </a:tblGrid>
              <a:tr h="358112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</a:rPr>
                        <a:t>項</a:t>
                      </a:r>
                      <a:r>
                        <a:rPr lang="en-US" sz="1600" b="1" kern="150" dirty="0">
                          <a:effectLst/>
                        </a:rPr>
                        <a:t>    </a:t>
                      </a:r>
                      <a:r>
                        <a:rPr lang="zh-TW" sz="1600" b="1" kern="150" dirty="0">
                          <a:effectLst/>
                        </a:rPr>
                        <a:t>目</a:t>
                      </a:r>
                      <a:endParaRPr lang="zh-TW" sz="1600" b="1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</a:rPr>
                        <a:t>單位</a:t>
                      </a:r>
                      <a:endParaRPr lang="zh-TW" sz="1600" b="1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</a:rPr>
                        <a:t>預估需求數量</a:t>
                      </a:r>
                      <a:endParaRPr lang="zh-TW" sz="1600" b="1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</a:rPr>
                        <a:t>預估單價</a:t>
                      </a:r>
                      <a:endParaRPr lang="zh-TW" sz="1600" b="1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50" dirty="0">
                          <a:effectLst/>
                        </a:rPr>
                        <a:t>全程費用概算</a:t>
                      </a:r>
                      <a:endParaRPr lang="zh-TW" sz="1600" b="1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2263799241"/>
                  </a:ext>
                </a:extLst>
              </a:tr>
              <a:tr h="35811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823395111"/>
                  </a:ext>
                </a:extLst>
              </a:tr>
              <a:tr h="358112">
                <a:tc gridSpan="4">
                  <a:txBody>
                    <a:bodyPr/>
                    <a:lstStyle/>
                    <a:p>
                      <a:pPr marL="571500" indent="-30162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合</a:t>
                      </a:r>
                      <a:r>
                        <a:rPr lang="en-US" sz="1600" kern="150" dirty="0">
                          <a:effectLst/>
                        </a:rPr>
                        <a:t>    </a:t>
                      </a:r>
                      <a:r>
                        <a:rPr lang="zh-TW" sz="1600" kern="150" dirty="0">
                          <a:effectLst/>
                        </a:rPr>
                        <a:t>計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 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1292376001"/>
                  </a:ext>
                </a:extLst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6537296" y="5657282"/>
            <a:ext cx="5028778" cy="923330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 dirty="0">
                <a:uFillTx/>
                <a:latin typeface="Times New Roman"/>
                <a:ea typeface="標楷體"/>
              </a:rPr>
              <a:t>:</a:t>
            </a:r>
            <a:endParaRPr lang="en-US" altLang="zh-TW" b="1" dirty="0">
              <a:latin typeface="Times New Roman"/>
              <a:ea typeface="標楷體"/>
            </a:endParaRPr>
          </a:p>
          <a:p>
            <a:pPr marL="285750" indent="-285750" algn="just">
              <a:buSzPct val="100000"/>
              <a:buFont typeface="Wingdings" panose="05000000000000000000" pitchFamily="2" charset="2"/>
              <a:buChar char="l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消耗性器材及原材料費，以占計畫總經費之</a:t>
            </a:r>
            <a:r>
              <a:rPr lang="en-US" altLang="zh-TW" b="1" dirty="0" smtClean="0">
                <a:solidFill>
                  <a:srgbClr val="FF0000"/>
                </a:solidFill>
                <a:latin typeface="+mn-ea"/>
              </a:rPr>
              <a:t>25</a:t>
            </a:r>
            <a:r>
              <a:rPr lang="zh-TW" altLang="en-US" b="1" dirty="0" smtClean="0">
                <a:solidFill>
                  <a:srgbClr val="FF0000"/>
                </a:solidFill>
                <a:latin typeface="+mn-ea"/>
              </a:rPr>
              <a:t>％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為</a:t>
            </a:r>
            <a:r>
              <a:rPr lang="zh-TW" altLang="en-US" dirty="0">
                <a:solidFill>
                  <a:srgbClr val="FF0000"/>
                </a:solidFill>
                <a:latin typeface="+mn-ea"/>
              </a:rPr>
              <a:t>原則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，若超過請補充說明。</a:t>
            </a:r>
            <a:endParaRPr lang="en-US" altLang="zh-TW" dirty="0" smtClean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4729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373185"/>
              </p:ext>
            </p:extLst>
          </p:nvPr>
        </p:nvGraphicFramePr>
        <p:xfrm>
          <a:off x="746502" y="1666400"/>
          <a:ext cx="10972798" cy="32103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72187">
                  <a:extLst>
                    <a:ext uri="{9D8B030D-6E8A-4147-A177-3AD203B41FA5}">
                      <a16:colId xmlns:a16="http://schemas.microsoft.com/office/drawing/2014/main" val="2836798152"/>
                    </a:ext>
                  </a:extLst>
                </a:gridCol>
                <a:gridCol w="187100">
                  <a:extLst>
                    <a:ext uri="{9D8B030D-6E8A-4147-A177-3AD203B41FA5}">
                      <a16:colId xmlns:a16="http://schemas.microsoft.com/office/drawing/2014/main" val="2505287122"/>
                    </a:ext>
                  </a:extLst>
                </a:gridCol>
                <a:gridCol w="1138867">
                  <a:extLst>
                    <a:ext uri="{9D8B030D-6E8A-4147-A177-3AD203B41FA5}">
                      <a16:colId xmlns:a16="http://schemas.microsoft.com/office/drawing/2014/main" val="857751243"/>
                    </a:ext>
                  </a:extLst>
                </a:gridCol>
                <a:gridCol w="636957">
                  <a:extLst>
                    <a:ext uri="{9D8B030D-6E8A-4147-A177-3AD203B41FA5}">
                      <a16:colId xmlns:a16="http://schemas.microsoft.com/office/drawing/2014/main" val="1510234007"/>
                    </a:ext>
                  </a:extLst>
                </a:gridCol>
                <a:gridCol w="225327">
                  <a:extLst>
                    <a:ext uri="{9D8B030D-6E8A-4147-A177-3AD203B41FA5}">
                      <a16:colId xmlns:a16="http://schemas.microsoft.com/office/drawing/2014/main" val="1272994015"/>
                    </a:ext>
                  </a:extLst>
                </a:gridCol>
                <a:gridCol w="473852">
                  <a:extLst>
                    <a:ext uri="{9D8B030D-6E8A-4147-A177-3AD203B41FA5}">
                      <a16:colId xmlns:a16="http://schemas.microsoft.com/office/drawing/2014/main" val="2844815274"/>
                    </a:ext>
                  </a:extLst>
                </a:gridCol>
                <a:gridCol w="656880">
                  <a:extLst>
                    <a:ext uri="{9D8B030D-6E8A-4147-A177-3AD203B41FA5}">
                      <a16:colId xmlns:a16="http://schemas.microsoft.com/office/drawing/2014/main" val="527919699"/>
                    </a:ext>
                  </a:extLst>
                </a:gridCol>
                <a:gridCol w="500238">
                  <a:extLst>
                    <a:ext uri="{9D8B030D-6E8A-4147-A177-3AD203B41FA5}">
                      <a16:colId xmlns:a16="http://schemas.microsoft.com/office/drawing/2014/main" val="3487249099"/>
                    </a:ext>
                  </a:extLst>
                </a:gridCol>
                <a:gridCol w="549147">
                  <a:extLst>
                    <a:ext uri="{9D8B030D-6E8A-4147-A177-3AD203B41FA5}">
                      <a16:colId xmlns:a16="http://schemas.microsoft.com/office/drawing/2014/main" val="2331974477"/>
                    </a:ext>
                  </a:extLst>
                </a:gridCol>
                <a:gridCol w="531800">
                  <a:extLst>
                    <a:ext uri="{9D8B030D-6E8A-4147-A177-3AD203B41FA5}">
                      <a16:colId xmlns:a16="http://schemas.microsoft.com/office/drawing/2014/main" val="2883070638"/>
                    </a:ext>
                  </a:extLst>
                </a:gridCol>
                <a:gridCol w="232868">
                  <a:extLst>
                    <a:ext uri="{9D8B030D-6E8A-4147-A177-3AD203B41FA5}">
                      <a16:colId xmlns:a16="http://schemas.microsoft.com/office/drawing/2014/main" val="1260889505"/>
                    </a:ext>
                  </a:extLst>
                </a:gridCol>
                <a:gridCol w="902959">
                  <a:extLst>
                    <a:ext uri="{9D8B030D-6E8A-4147-A177-3AD203B41FA5}">
                      <a16:colId xmlns:a16="http://schemas.microsoft.com/office/drawing/2014/main" val="2043554338"/>
                    </a:ext>
                  </a:extLst>
                </a:gridCol>
                <a:gridCol w="1302399">
                  <a:extLst>
                    <a:ext uri="{9D8B030D-6E8A-4147-A177-3AD203B41FA5}">
                      <a16:colId xmlns:a16="http://schemas.microsoft.com/office/drawing/2014/main" val="4171669035"/>
                    </a:ext>
                  </a:extLst>
                </a:gridCol>
                <a:gridCol w="1015926">
                  <a:extLst>
                    <a:ext uri="{9D8B030D-6E8A-4147-A177-3AD203B41FA5}">
                      <a16:colId xmlns:a16="http://schemas.microsoft.com/office/drawing/2014/main" val="2688724066"/>
                    </a:ext>
                  </a:extLst>
                </a:gridCol>
                <a:gridCol w="1446291">
                  <a:extLst>
                    <a:ext uri="{9D8B030D-6E8A-4147-A177-3AD203B41FA5}">
                      <a16:colId xmlns:a16="http://schemas.microsoft.com/office/drawing/2014/main" val="4131972993"/>
                    </a:ext>
                  </a:extLst>
                </a:gridCol>
              </a:tblGrid>
              <a:tr h="722249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設備名稱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財產編號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單套購置金額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購入日期</a:t>
                      </a: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(</a:t>
                      </a:r>
                      <a:r>
                        <a:rPr lang="zh-TW" sz="1600" kern="150" dirty="0">
                          <a:effectLst/>
                        </a:rPr>
                        <a:t>年</a:t>
                      </a:r>
                      <a:r>
                        <a:rPr lang="en-US" sz="1600" kern="150" dirty="0">
                          <a:effectLst/>
                        </a:rPr>
                        <a:t>/</a:t>
                      </a:r>
                      <a:r>
                        <a:rPr lang="zh-TW" sz="1600" kern="150" dirty="0">
                          <a:effectLst/>
                        </a:rPr>
                        <a:t>月</a:t>
                      </a:r>
                      <a:r>
                        <a:rPr lang="en-US" sz="1600" kern="150" dirty="0">
                          <a:effectLst/>
                        </a:rPr>
                        <a:t>)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單套帳面價值</a:t>
                      </a:r>
                      <a:r>
                        <a:rPr lang="en-US" sz="1600" kern="150" dirty="0">
                          <a:effectLst/>
                        </a:rPr>
                        <a:t>A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套數</a:t>
                      </a: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B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剩餘使用年限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月使用費</a:t>
                      </a: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 err="1">
                          <a:effectLst/>
                        </a:rPr>
                        <a:t>AxB</a:t>
                      </a:r>
                      <a:r>
                        <a:rPr lang="en-US" sz="1600" kern="150" dirty="0">
                          <a:effectLst/>
                        </a:rPr>
                        <a:t>/(</a:t>
                      </a:r>
                      <a:r>
                        <a:rPr lang="zh-TW" sz="1600" kern="150" dirty="0">
                          <a:effectLst/>
                        </a:rPr>
                        <a:t>剩餘使用年限</a:t>
                      </a:r>
                      <a:r>
                        <a:rPr lang="en-US" sz="1600" kern="150" dirty="0">
                          <a:effectLst/>
                        </a:rPr>
                        <a:t>*12)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</a:rPr>
                        <a:t>投入月數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使用費用估算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2350409784"/>
                  </a:ext>
                </a:extLst>
              </a:tr>
              <a:tr h="273769">
                <a:tc gridSpan="3"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</a:rPr>
                        <a:t>一、已有設備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 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753841"/>
                  </a:ext>
                </a:extLst>
              </a:tr>
              <a:tr h="240750">
                <a:tc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1.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 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 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 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261641176"/>
                  </a:ext>
                </a:extLst>
              </a:tr>
              <a:tr h="240750">
                <a:tc gridSpan="14">
                  <a:txBody>
                    <a:bodyPr/>
                    <a:lstStyle/>
                    <a:p>
                      <a:pPr marL="571500" indent="-301625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小</a:t>
                      </a:r>
                      <a:r>
                        <a:rPr lang="en-US" sz="1600" kern="150" dirty="0">
                          <a:effectLst/>
                        </a:rPr>
                        <a:t>      </a:t>
                      </a:r>
                      <a:r>
                        <a:rPr lang="zh-TW" sz="1600" kern="150" dirty="0">
                          <a:effectLst/>
                        </a:rPr>
                        <a:t>計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3985935892"/>
                  </a:ext>
                </a:extLst>
              </a:tr>
              <a:tr h="282330">
                <a:tc gridSpan="15"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二、新增設備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48410"/>
                  </a:ext>
                </a:extLst>
              </a:tr>
              <a:tr h="722249">
                <a:tc grid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</a:rPr>
                        <a:t>設備名稱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</a:rPr>
                        <a:t>財產編號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</a:rPr>
                        <a:t>單套購置金額</a:t>
                      </a:r>
                      <a:r>
                        <a:rPr lang="en-US" sz="1600" kern="150">
                          <a:effectLst/>
                        </a:rPr>
                        <a:t>A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</a:rPr>
                        <a:t>套數</a:t>
                      </a: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B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耐用年數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月使用費</a:t>
                      </a: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(</a:t>
                      </a:r>
                      <a:r>
                        <a:rPr lang="en-US" sz="1600" kern="150" dirty="0" err="1">
                          <a:effectLst/>
                        </a:rPr>
                        <a:t>AxB</a:t>
                      </a:r>
                      <a:r>
                        <a:rPr lang="en-US" sz="1600" kern="150" dirty="0">
                          <a:effectLst/>
                        </a:rPr>
                        <a:t>)/(</a:t>
                      </a:r>
                      <a:r>
                        <a:rPr lang="zh-TW" sz="1600" kern="150" dirty="0">
                          <a:effectLst/>
                        </a:rPr>
                        <a:t>耐用年數</a:t>
                      </a:r>
                      <a:r>
                        <a:rPr lang="en-US" sz="1600" kern="150" dirty="0">
                          <a:effectLst/>
                        </a:rPr>
                        <a:t>x12)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投入月數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</a:rPr>
                        <a:t>使用費用估算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3697995370"/>
                  </a:ext>
                </a:extLst>
              </a:tr>
              <a:tr h="240750">
                <a:tc gridSpan="2"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1.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 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 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856991367"/>
                  </a:ext>
                </a:extLst>
              </a:tr>
              <a:tr h="240750">
                <a:tc gridSpan="14">
                  <a:txBody>
                    <a:bodyPr/>
                    <a:lstStyle/>
                    <a:p>
                      <a:pPr marL="571500" indent="-301625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</a:rPr>
                        <a:t>小</a:t>
                      </a:r>
                      <a:r>
                        <a:rPr lang="en-US" sz="1600" kern="150" dirty="0">
                          <a:effectLst/>
                        </a:rPr>
                        <a:t>      </a:t>
                      </a:r>
                      <a:r>
                        <a:rPr lang="zh-TW" sz="1600" kern="150" dirty="0">
                          <a:effectLst/>
                        </a:rPr>
                        <a:t>計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 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2810004633"/>
                  </a:ext>
                </a:extLst>
              </a:tr>
              <a:tr h="240750">
                <a:tc gridSpan="14">
                  <a:txBody>
                    <a:bodyPr/>
                    <a:lstStyle/>
                    <a:p>
                      <a:pPr marL="571500" indent="-301625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</a:rPr>
                        <a:t>合</a:t>
                      </a:r>
                      <a:r>
                        <a:rPr lang="en-US" sz="1600" kern="150">
                          <a:effectLst/>
                        </a:rPr>
                        <a:t>      </a:t>
                      </a:r>
                      <a:r>
                        <a:rPr lang="zh-TW" sz="1600" kern="150">
                          <a:effectLst/>
                        </a:rPr>
                        <a:t>計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 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1799506965"/>
                  </a:ext>
                </a:extLst>
              </a:tr>
            </a:tbl>
          </a:graphicData>
        </a:graphic>
      </p:graphicFrame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609602" y="90140"/>
            <a:ext cx="10972800" cy="964613"/>
          </a:xfrm>
        </p:spPr>
        <p:txBody>
          <a:bodyPr/>
          <a:lstStyle/>
          <a:p>
            <a:r>
              <a:rPr lang="zh-TW" altLang="en-US" b="1" dirty="0" smtClean="0">
                <a:latin typeface="Times New Roman"/>
              </a:rPr>
              <a:t>伍、</a:t>
            </a:r>
            <a:r>
              <a:rPr lang="zh-TW" altLang="en-US" b="1" dirty="0">
                <a:latin typeface="Times New Roman"/>
              </a:rPr>
              <a:t>經費需求</a:t>
            </a:r>
            <a:endParaRPr lang="zh-TW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609602" y="1120070"/>
            <a:ext cx="11246600" cy="42766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1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三、</a:t>
            </a:r>
            <a:r>
              <a:rPr lang="zh-TW" altLang="en-US" sz="1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研發</a:t>
            </a:r>
            <a:r>
              <a:rPr lang="zh-TW" altLang="en-US" sz="1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設備使用費</a:t>
            </a:r>
            <a:r>
              <a:rPr lang="zh-TW" altLang="en-US" sz="1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                                    </a:t>
            </a:r>
            <a:r>
              <a:rPr lang="zh-TW" altLang="en-US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金額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單位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千元</a:t>
            </a:r>
            <a:endParaRPr lang="en-US" altLang="zh-TW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1800" dirty="0"/>
          </a:p>
          <a:p>
            <a:endParaRPr lang="en-US" altLang="zh-TW" sz="1800" dirty="0"/>
          </a:p>
          <a:p>
            <a:endParaRPr lang="en-US" altLang="zh-TW" sz="1800" dirty="0"/>
          </a:p>
          <a:p>
            <a:endParaRPr lang="en-US" altLang="zh-TW" sz="1800" dirty="0"/>
          </a:p>
          <a:p>
            <a:endParaRPr lang="en-US" altLang="zh-TW" sz="1800" dirty="0"/>
          </a:p>
          <a:p>
            <a:endParaRPr lang="en-US" altLang="zh-TW" sz="1800" dirty="0"/>
          </a:p>
          <a:p>
            <a:endParaRPr lang="en-US" altLang="zh-TW" sz="1800" dirty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zh-TW" altLang="en-US" sz="1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四</a:t>
            </a:r>
            <a:r>
              <a:rPr lang="zh-TW" altLang="en-US" sz="1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1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研發設備維護費</a:t>
            </a:r>
            <a:r>
              <a:rPr lang="zh-TW" altLang="en-US" sz="1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　　　　　　　　　　　　　　　　　　 </a:t>
            </a:r>
            <a:r>
              <a:rPr lang="zh-TW" altLang="en-US" sz="1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</a:t>
            </a:r>
            <a:r>
              <a:rPr lang="zh-TW" altLang="en-US" sz="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金額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單位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千元</a:t>
            </a:r>
            <a:endParaRPr lang="en-US" altLang="zh-TW" sz="1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sz="1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8DB0EE0-3E12-4C9C-A04F-9F0D983138EE}" type="slidenum">
              <a:rPr lang="en-US" altLang="zh-TW" smtClean="0"/>
              <a:t>9</a:t>
            </a:fld>
            <a:endParaRPr lang="zh-TW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625871"/>
              </p:ext>
            </p:extLst>
          </p:nvPr>
        </p:nvGraphicFramePr>
        <p:xfrm>
          <a:off x="746501" y="5276194"/>
          <a:ext cx="10972799" cy="1143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95015">
                  <a:extLst>
                    <a:ext uri="{9D8B030D-6E8A-4147-A177-3AD203B41FA5}">
                      <a16:colId xmlns:a16="http://schemas.microsoft.com/office/drawing/2014/main" val="4017937128"/>
                    </a:ext>
                  </a:extLst>
                </a:gridCol>
                <a:gridCol w="1548351">
                  <a:extLst>
                    <a:ext uri="{9D8B030D-6E8A-4147-A177-3AD203B41FA5}">
                      <a16:colId xmlns:a16="http://schemas.microsoft.com/office/drawing/2014/main" val="2947083387"/>
                    </a:ext>
                  </a:extLst>
                </a:gridCol>
                <a:gridCol w="2220062">
                  <a:extLst>
                    <a:ext uri="{9D8B030D-6E8A-4147-A177-3AD203B41FA5}">
                      <a16:colId xmlns:a16="http://schemas.microsoft.com/office/drawing/2014/main" val="3169031126"/>
                    </a:ext>
                  </a:extLst>
                </a:gridCol>
                <a:gridCol w="1453856">
                  <a:extLst>
                    <a:ext uri="{9D8B030D-6E8A-4147-A177-3AD203B41FA5}">
                      <a16:colId xmlns:a16="http://schemas.microsoft.com/office/drawing/2014/main" val="3768986851"/>
                    </a:ext>
                  </a:extLst>
                </a:gridCol>
                <a:gridCol w="3555515">
                  <a:extLst>
                    <a:ext uri="{9D8B030D-6E8A-4147-A177-3AD203B41FA5}">
                      <a16:colId xmlns:a16="http://schemas.microsoft.com/office/drawing/2014/main" val="389478120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+mn-ea"/>
                          <a:ea typeface="+mn-ea"/>
                        </a:rPr>
                        <a:t>設備名稱</a:t>
                      </a: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+mn-ea"/>
                          <a:ea typeface="+mn-ea"/>
                        </a:rPr>
                        <a:t>財產編號</a:t>
                      </a: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+mn-ea"/>
                          <a:ea typeface="+mn-ea"/>
                        </a:rPr>
                        <a:t>單套原購置金額</a:t>
                      </a: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+mn-ea"/>
                          <a:ea typeface="+mn-ea"/>
                        </a:rPr>
                        <a:t>套數</a:t>
                      </a: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+mn-ea"/>
                          <a:ea typeface="+mn-ea"/>
                        </a:rPr>
                        <a:t>維護費用估算</a:t>
                      </a:r>
                    </a:p>
                  </a:txBody>
                  <a:tcPr marL="19685" marR="19685" marT="0" marB="0" anchor="ctr"/>
                </a:tc>
                <a:extLst>
                  <a:ext uri="{0D108BD9-81ED-4DB2-BD59-A6C34878D82A}">
                    <a16:rowId xmlns:a16="http://schemas.microsoft.com/office/drawing/2014/main" val="3411411261"/>
                  </a:ext>
                </a:extLst>
              </a:tr>
              <a:tr h="238760">
                <a:tc gridSpan="5"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50" dirty="0" smtClean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zh-TW" sz="1600" kern="150" dirty="0" smtClean="0">
                          <a:effectLst/>
                          <a:latin typeface="+mn-ea"/>
                          <a:ea typeface="+mn-ea"/>
                        </a:rPr>
                        <a:t>一</a:t>
                      </a:r>
                      <a:r>
                        <a:rPr lang="en-US" altLang="zh-TW" sz="1600" kern="150" dirty="0" smtClean="0">
                          <a:effectLst/>
                          <a:latin typeface="+mn-ea"/>
                          <a:ea typeface="+mn-ea"/>
                        </a:rPr>
                        <a:t>)</a:t>
                      </a:r>
                      <a:r>
                        <a:rPr lang="zh-TW" sz="1600" kern="150" dirty="0" smtClean="0">
                          <a:effectLst/>
                          <a:latin typeface="+mn-ea"/>
                          <a:ea typeface="+mn-ea"/>
                        </a:rPr>
                        <a:t>已</a:t>
                      </a:r>
                      <a:r>
                        <a:rPr lang="zh-TW" sz="1600" kern="150" dirty="0">
                          <a:effectLst/>
                          <a:latin typeface="+mn-ea"/>
                          <a:ea typeface="+mn-ea"/>
                        </a:rPr>
                        <a:t>有設備</a:t>
                      </a:r>
                    </a:p>
                  </a:txBody>
                  <a:tcPr marL="19685" marR="1968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322842"/>
                  </a:ext>
                </a:extLst>
              </a:tr>
              <a:tr h="238760">
                <a:tc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  <a:latin typeface="+mn-ea"/>
                          <a:ea typeface="+mn-ea"/>
                        </a:rPr>
                        <a:t>1.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kern="150">
                        <a:effectLst/>
                        <a:latin typeface="+mn-ea"/>
                        <a:ea typeface="+mn-ea"/>
                      </a:endParaRPr>
                    </a:p>
                  </a:txBody>
                  <a:tcPr marL="19685" marR="196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685" marR="19685" marT="0" marB="0" anchor="ctr"/>
                </a:tc>
                <a:extLst>
                  <a:ext uri="{0D108BD9-81ED-4DB2-BD59-A6C34878D82A}">
                    <a16:rowId xmlns:a16="http://schemas.microsoft.com/office/drawing/2014/main" val="784551347"/>
                  </a:ext>
                </a:extLst>
              </a:tr>
              <a:tr h="238760">
                <a:tc gridSpan="4">
                  <a:txBody>
                    <a:bodyPr/>
                    <a:lstStyle/>
                    <a:p>
                      <a:pPr marL="571500" indent="-301625"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  <a:latin typeface="+mn-ea"/>
                          <a:ea typeface="+mn-ea"/>
                        </a:rPr>
                        <a:t>合</a:t>
                      </a:r>
                      <a:r>
                        <a:rPr lang="en-US" sz="1600" kern="150">
                          <a:effectLst/>
                          <a:latin typeface="+mn-ea"/>
                          <a:ea typeface="+mn-ea"/>
                        </a:rPr>
                        <a:t>      </a:t>
                      </a:r>
                      <a:r>
                        <a:rPr lang="zh-TW" sz="1600" kern="150">
                          <a:effectLst/>
                          <a:latin typeface="+mn-ea"/>
                          <a:ea typeface="+mn-ea"/>
                        </a:rPr>
                        <a:t>計</a:t>
                      </a:r>
                    </a:p>
                  </a:txBody>
                  <a:tcPr marL="19685" marR="1968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kern="1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685" marR="19685" marT="0" marB="0" anchor="ctr"/>
                </a:tc>
                <a:extLst>
                  <a:ext uri="{0D108BD9-81ED-4DB2-BD59-A6C34878D82A}">
                    <a16:rowId xmlns:a16="http://schemas.microsoft.com/office/drawing/2014/main" val="2942947094"/>
                  </a:ext>
                </a:extLst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6692446" y="2433976"/>
            <a:ext cx="5026854" cy="923330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 dirty="0">
                <a:uFillTx/>
                <a:latin typeface="Times New Roman"/>
                <a:ea typeface="標楷體"/>
              </a:rPr>
              <a:t>:</a:t>
            </a:r>
            <a:endParaRPr lang="en-US" altLang="zh-TW" b="1" dirty="0">
              <a:latin typeface="Times New Roman"/>
              <a:ea typeface="標楷體"/>
            </a:endParaRPr>
          </a:p>
          <a:p>
            <a:pPr marL="285750" indent="-285750" algn="just">
              <a:buSzPct val="100000"/>
              <a:buFont typeface="Wingdings" panose="05000000000000000000" pitchFamily="2" charset="2"/>
              <a:buChar char="l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可為已有、新增或租賃設備，惟均</a:t>
            </a:r>
            <a:r>
              <a:rPr lang="zh-TW" altLang="en-US" b="1" dirty="0" smtClean="0">
                <a:solidFill>
                  <a:srgbClr val="FF0000"/>
                </a:solidFill>
                <a:latin typeface="+mn-ea"/>
              </a:rPr>
              <a:t>須為會計師簽證或報稅表之財產目錄上之設備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。</a:t>
            </a:r>
            <a:endParaRPr lang="en-US" altLang="zh-TW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692446" y="5710126"/>
            <a:ext cx="5026854" cy="646331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 dirty="0">
                <a:uFillTx/>
                <a:latin typeface="Times New Roman"/>
                <a:ea typeface="標楷體"/>
              </a:rPr>
              <a:t>:</a:t>
            </a:r>
            <a:endParaRPr lang="en-US" altLang="zh-TW" b="1" dirty="0">
              <a:latin typeface="Times New Roman"/>
              <a:ea typeface="標楷體"/>
            </a:endParaRPr>
          </a:p>
          <a:p>
            <a:pPr marL="285750" indent="-285750" algn="just">
              <a:buSzPct val="100000"/>
              <a:buFont typeface="Wingdings" panose="05000000000000000000" pitchFamily="2" charset="2"/>
              <a:buChar char="l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購置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1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年內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保固期內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)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之設備不得編列維護費。</a:t>
            </a:r>
            <a:endParaRPr lang="en-US" altLang="zh-TW" dirty="0" smtClean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4313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楷體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13453</TotalTime>
  <Words>1795</Words>
  <Application>Microsoft Office PowerPoint</Application>
  <PresentationFormat>寬螢幕</PresentationFormat>
  <Paragraphs>506</Paragraphs>
  <Slides>13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0" baseType="lpstr">
      <vt:lpstr>新細明體</vt:lpstr>
      <vt:lpstr>標楷體</vt:lpstr>
      <vt:lpstr>Arial</vt:lpstr>
      <vt:lpstr>Calibri</vt:lpstr>
      <vt:lpstr>Times New Roman</vt:lpstr>
      <vt:lpstr>Wingdings</vt:lpstr>
      <vt:lpstr>1_Office 佈景主題</vt:lpstr>
      <vt:lpstr>PowerPoint 簡報</vt:lpstr>
      <vt:lpstr>簡報大綱</vt:lpstr>
      <vt:lpstr>壹、公司概況</vt:lpstr>
      <vt:lpstr>貳、計畫創新性與競爭力分析</vt:lpstr>
      <vt:lpstr>參、實施方式</vt:lpstr>
      <vt:lpstr>肆、結案商業化(市場化)效益</vt:lpstr>
      <vt:lpstr>伍、經費需求</vt:lpstr>
      <vt:lpstr>伍、經費需求</vt:lpstr>
      <vt:lpstr>伍、經費需求</vt:lpstr>
      <vt:lpstr>伍、經費需求</vt:lpstr>
      <vt:lpstr>PowerPoint 簡報</vt:lpstr>
      <vt:lpstr>PowerPoint 簡報</vt:lpstr>
      <vt:lpstr>陸、附件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陳姿樺</dc:creator>
  <cp:lastModifiedBy>周玉娟</cp:lastModifiedBy>
  <cp:revision>260</cp:revision>
  <cp:lastPrinted>2024-02-26T01:36:40Z</cp:lastPrinted>
  <dcterms:created xsi:type="dcterms:W3CDTF">2022-03-04T08:42:22Z</dcterms:created>
  <dcterms:modified xsi:type="dcterms:W3CDTF">2024-02-26T02:49:22Z</dcterms:modified>
</cp:coreProperties>
</file>